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04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99" r:id="rId11"/>
    <p:sldId id="291" r:id="rId12"/>
    <p:sldId id="266" r:id="rId13"/>
    <p:sldId id="293" r:id="rId14"/>
    <p:sldId id="267" r:id="rId15"/>
    <p:sldId id="268" r:id="rId16"/>
    <p:sldId id="271" r:id="rId17"/>
    <p:sldId id="272" r:id="rId18"/>
    <p:sldId id="302" r:id="rId19"/>
    <p:sldId id="305" r:id="rId20"/>
    <p:sldId id="303" r:id="rId2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4"/>
    <a:srgbClr val="4F00C4"/>
    <a:srgbClr val="009999"/>
    <a:srgbClr val="99FF33"/>
    <a:srgbClr val="66FFFF"/>
    <a:srgbClr val="D5FFFF"/>
    <a:srgbClr val="3E009A"/>
    <a:srgbClr val="009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9CC59E-DB58-4757-B965-3839F8BA6106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C56758C0-D705-42D0-AB93-C11205479F3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0340-8C92-4221-84FF-46020D02FFFA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CB529-8E0A-4F5D-88EF-3604601A829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6C7A-BEE0-41A7-BB90-52318BE971A1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F0F8-D46F-43C8-A530-C552F1B8CF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CD48-4643-45E7-A78C-2073C32360A5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1868E-2B46-4138-8607-99E421AA2C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CA63-D704-4E58-A6FC-D6873AC6D1B3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51579-701B-46E8-ABEC-C867474FF78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3EB3-A3C7-4481-B463-12E25FBF3677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E2CA-62EB-4261-AC5B-53213200A75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0146-EF81-4308-BD8B-4DF4C05FF3C1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131F-3012-4202-B950-F518AF2205B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752E-B47D-4AA6-A471-36BBA55C2B22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ADDC-6AFB-4180-B5B3-8D1F1409486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F55A-7D34-4659-9B6B-C52BEA983682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99F44-AFB9-42E6-9DC1-694462D28A2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9B25-AA01-422D-A3FD-000D14337E13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ACBF-2F6C-4EF9-A485-D61A21060C1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8D3D-86B7-461A-BDC6-B2DE82F8B3F3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2A0E-680F-42A2-B69D-E192CA1A1CC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8C25-0AF4-4598-80C5-8DC203A129D9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F2D0-5377-445A-A1B7-BED53317CA0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A8A35-3510-4CEC-B86E-5FA0AE90B1A0}" type="datetimeFigureOut">
              <a:rPr lang="en-US"/>
              <a:pPr>
                <a:defRPr/>
              </a:pPr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6C0F03-263D-446F-ACA0-CDB179E7CAA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7" t="43201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New Antidepressants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914400"/>
            <a:ext cx="8534400" cy="2819400"/>
          </a:xfrm>
          <a:prstGeom prst="rect">
            <a:avLst/>
          </a:prstGeo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Serotonin  Syndrome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if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combined with MAOIs &gt; other ADDs </a:t>
            </a:r>
          </a:p>
          <a:p>
            <a:pPr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[Autonomic instability (changes in BP, pulse, hyperthermia), muscle rigidity, respiratory depression,  mental confusion, shivering, sweating and diarrhea ]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14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Enzyme inhibitors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 = 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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toxicity of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TCA, neuroleptic, some antiarrhythmic, </a:t>
            </a:r>
            <a:r>
              <a:rPr lang="el-GR" sz="26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-blockers.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450" y="304800"/>
            <a:ext cx="1585913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33600" y="1828800"/>
            <a:ext cx="5181600" cy="2895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Bernard MT Condensed" pitchFamily="18" charset="0"/>
              </a:rPr>
              <a:t>Reuptake Inhibitors &amp; Mixed Action Novel ADDs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048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Serotonin Norepinephrine Reuptake Inhibitors  [ SNRIs 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304800" y="914400"/>
            <a:ext cx="2540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Venalafaxine</a:t>
            </a:r>
          </a:p>
        </p:txBody>
      </p:sp>
      <p:pic>
        <p:nvPicPr>
          <p:cNvPr id="24586" name="Picture 2" descr="C:\Users\Administrator\Pictures\Picture1.jpg"/>
          <p:cNvPicPr>
            <a:picLocks noChangeAspect="1" noChangeArrowheads="1"/>
          </p:cNvPicPr>
          <p:nvPr/>
        </p:nvPicPr>
        <p:blipFill>
          <a:blip r:embed="rId2" cstate="print"/>
          <a:srcRect l="1682" t="1666" r="841" b="3333"/>
          <a:stretch>
            <a:fillRect/>
          </a:stretch>
        </p:blipFill>
        <p:spPr bwMode="auto">
          <a:xfrm>
            <a:off x="76200" y="1371600"/>
            <a:ext cx="5194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4953000" y="1143000"/>
            <a:ext cx="3733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Restore the levels of NE &amp; 5HT  in the synaptic cleft by binding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NET &amp; SERT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Has mild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effect</a:t>
            </a: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4953000" y="3279775"/>
            <a:ext cx="4191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Short 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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HR &amp; BP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Side effects similar to SSRI drugs but  may be withdrawal manifestations on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discontin-uation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may need dosage tapering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8427018">
            <a:off x="4457700" y="4318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7584844">
            <a:off x="2019300" y="42291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No affinity for 5HT, DA, ADR, H, mAch receptors</a:t>
            </a:r>
            <a:r>
              <a:rPr lang="en-US" sz="2400" b="1">
                <a:latin typeface="Arial Narrow" pitchFamily="34" charset="0"/>
              </a:rPr>
              <a:t> 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Noradrenergic &amp; Specific Serotonergic Antidepressants [ NaSSAs ]</a:t>
            </a:r>
          </a:p>
        </p:txBody>
      </p:sp>
      <p:pic>
        <p:nvPicPr>
          <p:cNvPr id="26629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362200"/>
            <a:ext cx="5410200" cy="2677656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(antihistaminic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Blocks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presynaptic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12353597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84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304800"/>
            <a:ext cx="7848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 unique in possessing significant potency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cts as a nAch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As it reduces the severity of nicotine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craving &amp; withdrawal symptoms</a:t>
            </a:r>
            <a:endParaRPr lang="en-US" sz="2400" b="1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No sexual dysfunction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Seizures; it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04800" y="914400"/>
            <a:ext cx="21336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Trazodone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28600"/>
            <a:ext cx="8153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553200" y="9017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Nafazodone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152400" y="1447800"/>
            <a:ext cx="8686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Psychtropic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drug			         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Trazodone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its precursor</a:t>
            </a:r>
            <a:r>
              <a:rPr lang="en-US" sz="2400" dirty="0"/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Weak block of SERT &gt; NET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l-GR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blocking effect ( hypotension)                                  No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Potent H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blocker( sedation )			           No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High protein bound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Extensive hepatic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metab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			    Inhibit Cyt450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Urine excretion</a:t>
            </a:r>
          </a:p>
          <a:p>
            <a:pPr algn="l" rtl="0"/>
            <a:endParaRPr lang="en-US" sz="12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Cause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priapism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antagonisim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)                        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Hepatic failure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Arrythmogenic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				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50875" y="1714500"/>
            <a:ext cx="7807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52400" y="2514600"/>
            <a:ext cx="495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>
                <a:solidFill>
                  <a:srgbClr val="D5FFFF"/>
                </a:solidFill>
                <a:latin typeface="Arial Narrow" pitchFamily="34" charset="0"/>
              </a:rPr>
              <a:t>"augmenter"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drugs include: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Buspirone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Antipsychotics; </a:t>
            </a:r>
            <a:r>
              <a:rPr lang="en-US" sz="2600" b="1" i="1">
                <a:solidFill>
                  <a:srgbClr val="66FFFF"/>
                </a:solidFill>
                <a:latin typeface="Arial Narrow" pitchFamily="34" charset="0"/>
              </a:rPr>
              <a:t>typical or atypical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Lithium;</a:t>
            </a:r>
            <a:r>
              <a:rPr lang="en-US" sz="2800" b="1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used to augment ADDs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in resistant unipolar depression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20663" y="90488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66FFFF"/>
                </a:solidFill>
                <a:latin typeface="Bernard MT Condensed" pitchFamily="18" charset="0"/>
              </a:rPr>
              <a:t>Augmenter drugs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5475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200" b="1" i="1">
                <a:solidFill>
                  <a:schemeClr val="bg1"/>
                </a:solidFill>
                <a:latin typeface="Arial Narrow" pitchFamily="34" charset="0"/>
              </a:rPr>
              <a:t>Trazadone, Nafazodone, Bupropion are sometimes included among augmenters but there use as such should be under strict clinical supervision</a:t>
            </a:r>
          </a:p>
        </p:txBody>
      </p:sp>
      <p:pic>
        <p:nvPicPr>
          <p:cNvPr id="32785" name="Picture 17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2209800"/>
            <a:ext cx="3729037" cy="3028950"/>
          </a:xfrm>
          <a:prstGeom prst="rect">
            <a:avLst/>
          </a:prstGeom>
          <a:noFill/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57200" y="914400"/>
            <a:ext cx="800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Some antidepressants work better in some patients when used in combination with another drug.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17" name="Picture 2" descr="http://www.uspharmacist.com/CMSImagesContent/2009/11/USP0911-Antidepress-T5.gif"/>
          <p:cNvPicPr>
            <a:picLocks noChangeAspect="1" noChangeArrowheads="1"/>
          </p:cNvPicPr>
          <p:nvPr/>
        </p:nvPicPr>
        <p:blipFill>
          <a:blip r:embed="rId2" cstate="print"/>
          <a:srcRect t="5931" b="8664"/>
          <a:stretch>
            <a:fillRect/>
          </a:stretch>
        </p:blipFill>
        <p:spPr bwMode="auto">
          <a:xfrm>
            <a:off x="9525" y="381000"/>
            <a:ext cx="9134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8600" y="2362200"/>
            <a:ext cx="190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Mianserin </a:t>
            </a:r>
          </a:p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-76200" y="1012825"/>
            <a:ext cx="2438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600">
                <a:solidFill>
                  <a:srgbClr val="FFFF99"/>
                </a:solidFill>
                <a:latin typeface="Bernard MT Condensed" pitchFamily="18" charset="0"/>
              </a:rPr>
              <a:t>Tetracyclic Antidepressants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1743670"/>
            <a:ext cx="1981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  <a:cs typeface="Arial" charset="0"/>
              </a:rPr>
              <a:t>TeCAs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86000" y="3429000"/>
            <a:ext cx="50292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>
                <a:solidFill>
                  <a:srgbClr val="FFFF99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86000" y="2438400"/>
            <a:ext cx="40386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>
                <a:solidFill>
                  <a:srgbClr val="FFFF99"/>
                </a:solidFill>
                <a:latin typeface="Bernard MT Condensed" pitchFamily="18" charset="0"/>
              </a:rPr>
              <a:t>Serotonin  Antagonists &amp;</a:t>
            </a:r>
          </a:p>
          <a:p>
            <a:pPr algn="ctr">
              <a:lnSpc>
                <a:spcPts val="2800"/>
              </a:lnSpc>
            </a:pPr>
            <a:r>
              <a:rPr lang="en-US" sz="2600">
                <a:solidFill>
                  <a:srgbClr val="FFFF99"/>
                </a:solidFill>
                <a:latin typeface="Bernard MT Condensed" pitchFamily="18" charset="0"/>
              </a:rPr>
              <a:t> Reuptake Inhibitors (SARIs)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362200" y="265113"/>
            <a:ext cx="3048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600">
                <a:solidFill>
                  <a:srgbClr val="FFFF99"/>
                </a:solidFill>
                <a:latin typeface="Bernard MT Condensed" pitchFamily="18" charset="0"/>
              </a:rPr>
              <a:t>Selective Serotonin Reuptake Inhibitors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10200" y="276225"/>
            <a:ext cx="3657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600">
                <a:solidFill>
                  <a:srgbClr val="FFFF99"/>
                </a:solidFill>
                <a:latin typeface="Bernard MT Condensed" pitchFamily="18" charset="0"/>
              </a:rPr>
              <a:t>Serotonin Norepinephrine Reuptake Inhibitors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19400" y="990600"/>
            <a:ext cx="1981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  <a:cs typeface="Arial" charset="0"/>
              </a:rPr>
              <a:t>SSRIs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24600" y="1057870"/>
            <a:ext cx="1981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  <a:cs typeface="Arial" charset="0"/>
              </a:rPr>
              <a:t>SNRIs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553200" y="1706563"/>
            <a:ext cx="20574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743200" y="1828800"/>
            <a:ext cx="2209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228600" y="0"/>
            <a:ext cx="16764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6200000" flipH="1">
            <a:off x="-457200" y="304800"/>
            <a:ext cx="16002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743200" y="1676400"/>
            <a:ext cx="2667000" cy="28194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ight Brace 48"/>
          <p:cNvSpPr/>
          <p:nvPr/>
        </p:nvSpPr>
        <p:spPr>
          <a:xfrm>
            <a:off x="1981200" y="3325813"/>
            <a:ext cx="381000" cy="712787"/>
          </a:xfrm>
          <a:prstGeom prst="rightBrac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6096000" y="2819400"/>
            <a:ext cx="381000" cy="1588"/>
          </a:xfrm>
          <a:prstGeom prst="straightConnector1">
            <a:avLst/>
          </a:prstGeom>
          <a:ln w="571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981200" y="2895600"/>
            <a:ext cx="457200" cy="1588"/>
          </a:xfrm>
          <a:prstGeom prst="straightConnector1">
            <a:avLst/>
          </a:prstGeom>
          <a:ln w="571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486400" y="4371975"/>
            <a:ext cx="3657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600">
                <a:solidFill>
                  <a:srgbClr val="FFFF99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143000" y="5029200"/>
            <a:ext cx="4038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600">
                <a:solidFill>
                  <a:srgbClr val="FFFF99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286000" y="5715000"/>
            <a:ext cx="2057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248400" y="5057775"/>
            <a:ext cx="2057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8305800" y="838200"/>
            <a:ext cx="914400" cy="685800"/>
          </a:xfrm>
          <a:prstGeom prst="downArrow">
            <a:avLst>
              <a:gd name="adj1" fmla="val 26953"/>
              <a:gd name="adj2" fmla="val 6126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Down Arrow 64"/>
          <p:cNvSpPr/>
          <p:nvPr/>
        </p:nvSpPr>
        <p:spPr>
          <a:xfrm rot="3126975">
            <a:off x="4760913" y="4637088"/>
            <a:ext cx="914400" cy="685800"/>
          </a:xfrm>
          <a:prstGeom prst="downArrow">
            <a:avLst>
              <a:gd name="adj1" fmla="val 26953"/>
              <a:gd name="adj2" fmla="val 6126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1184E-6 L -3.33333E-6 0.06661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37 L 0.20417 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0472E-6 L -3.33333E-6 0.4384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5" grpId="0"/>
      <p:bldP spid="36" grpId="0"/>
      <p:bldP spid="37" grpId="0"/>
      <p:bldP spid="38" grpId="0"/>
      <p:bldP spid="42" grpId="0"/>
      <p:bldP spid="43" grpId="0"/>
      <p:bldP spid="43" grpId="1"/>
      <p:bldP spid="44" grpId="0" animBg="1"/>
      <p:bldP spid="45" grpId="0" animBg="1"/>
      <p:bldP spid="46" grpId="0" animBg="1"/>
      <p:bldP spid="46" grpId="1" animBg="1"/>
      <p:bldP spid="49" grpId="0" animBg="1"/>
      <p:bldP spid="57" grpId="0"/>
      <p:bldP spid="58" grpId="0"/>
      <p:bldP spid="61" grpId="0"/>
      <p:bldP spid="63" grpId="0"/>
      <p:bldP spid="64" grpId="0" animBg="1"/>
      <p:bldP spid="64" grpId="1" animBg="1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 b="35229"/>
          <a:stretch>
            <a:fillRect/>
          </a:stretch>
        </p:blipFill>
        <p:spPr bwMode="auto">
          <a:xfrm>
            <a:off x="4572000" y="533400"/>
            <a:ext cx="4105275" cy="563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5425" y="210146"/>
            <a:ext cx="6994222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8"/>
          <p:cNvSpPr/>
          <p:nvPr/>
        </p:nvSpPr>
        <p:spPr>
          <a:xfrm>
            <a:off x="3276600" y="5791200"/>
            <a:ext cx="5469190" cy="6862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90600" y="31797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" y="2112963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0" y="52371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57400" y="2409825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95400" y="4170363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590800" y="3324225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352800" y="4238625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498600" y="1571625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Serotonin Norepinephrine Reuptake Inhibitors SNRIs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9400" y="42672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895600" y="2590800"/>
            <a:ext cx="35052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en-US" sz="6600">
                <a:solidFill>
                  <a:srgbClr val="FFFFFF"/>
                </a:solidFill>
                <a:latin typeface="Bernard MT Condensed" pitchFamily="18" charset="0"/>
                <a:cs typeface="Arial" charset="0"/>
              </a:rPr>
              <a:t>SSRIs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block to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H, or 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antimuscarinic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nor sedative effects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comparable efficacy but of preferential response  in each individual 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Metabolism: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P450 through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glucuronide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or sulfate conjugation </a:t>
            </a: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enzyme inhibitor</a:t>
            </a: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of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TCA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Primarily excreted through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kidney; not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undergo partially fecal excretion.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8600" y="3048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97438"/>
            <a:ext cx="876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differs from others members of this class in :</a:t>
            </a:r>
          </a:p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1- It has a longer t</a:t>
            </a:r>
            <a:r>
              <a:rPr lang="en-US" sz="2600" b="1" baseline="-2500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 (50hrs).</a:t>
            </a:r>
          </a:p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2-Available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as sustained release preparations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once weekly.</a:t>
            </a:r>
          </a:p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3- Metabolite norfluoxetine = potent as parent drug t</a:t>
            </a:r>
            <a:r>
              <a:rPr lang="en-US" sz="2600" b="1" baseline="-25000">
                <a:solidFill>
                  <a:schemeClr val="bg1"/>
                </a:solidFill>
                <a:latin typeface="Arial Narrow" pitchFamily="34" charset="0"/>
              </a:rPr>
              <a:t>1/2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10 days.</a:t>
            </a:r>
            <a:endParaRPr lang="en-US" sz="260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2414588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" y="1978025"/>
            <a:ext cx="9296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is approved in children, adolescence, elderly males with prostatic hypertrophy &amp; relatively safe in pregnancy.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2960688"/>
            <a:ext cx="7391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Anxiety and panic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Obsessive-compulsive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Some eating disorders (bulimia)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Pain associated with diabetic neuropathy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Premature ejaculation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Premenstrual syndrome.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Alcohol abuse. 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Anorexia nervosa.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Generalized anxiety disorder (GAD).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52400" y="2884488"/>
            <a:ext cx="190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Used in: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7620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First choice for most depression. Comparable efficacy as TCAs  but much safer &lt; sedation &amp; antimuscarinic side effects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&lt; toxicity in over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build="p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8450" y="228600"/>
            <a:ext cx="768350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609600" y="762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Insomnia, anxiety, agitation, nervousness &gt; fluoxetine  &gt; </a:t>
            </a:r>
            <a:br>
              <a:rPr lang="en-US" sz="2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    citalopram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 </a:t>
            </a:r>
            <a:r>
              <a:rPr lang="en-US" sz="2600" b="1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useful in fatigued patients</a:t>
            </a:r>
            <a:endParaRPr lang="en-US" sz="2600" b="1">
              <a:solidFill>
                <a:srgbClr val="D5FFFF"/>
              </a:solidFill>
              <a:latin typeface="Arial Narrow" pitchFamily="34" charset="0"/>
            </a:endParaRP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Sedation &amp; lassitude with &gt; paroxetine, sertraline</a:t>
            </a:r>
          </a:p>
          <a:p>
            <a:pPr indent="-342900"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         </a:t>
            </a:r>
            <a:r>
              <a:rPr lang="en-US" sz="2600" b="1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>
                <a:solidFill>
                  <a:srgbClr val="D5FFFF"/>
                </a:solidFill>
                <a:latin typeface="Arial Narrow" pitchFamily="34" charset="0"/>
              </a:rPr>
              <a:t>useful in patients with difficult sleep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GIT upset ( nausea, vomiting, diarrhea) (indirect stimulation of </a:t>
            </a:r>
            <a:br>
              <a:rPr lang="en-US" sz="2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    5-HT</a:t>
            </a:r>
            <a:r>
              <a:rPr lang="en-US" sz="2600" b="1" baseline="-25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receptors in the enteric nervous system )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Anorexia &amp; weight loss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Impotence &amp; sexual dysfunction; loss libido, delayed </a:t>
            </a:r>
            <a:br>
              <a:rPr lang="en-US" sz="2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    ejaculation (Indirect CNS stimulation of 5-HT</a:t>
            </a:r>
            <a:r>
              <a:rPr lang="en-US" sz="2600" b="1" baseline="-2500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)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</a:t>
            </a:r>
            <a:r>
              <a:rPr lang="en-US" sz="2600" b="1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>
                <a:solidFill>
                  <a:srgbClr val="D5FFFF"/>
                </a:solidFill>
                <a:latin typeface="Arial Narrow" pitchFamily="34" charset="0"/>
              </a:rPr>
              <a:t> useful in patients who have premature ejaculation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Mild CV &amp; minimal antimuscarinc side effects  unlike TCAs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Withdrawal manifestation &lt; intensity than TCAs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1" y="6338"/>
            <a:ext cx="9131318" cy="6845324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1588" name="Group 84"/>
          <p:cNvGraphicFramePr>
            <a:graphicFrameLocks noGrp="1"/>
          </p:cNvGraphicFramePr>
          <p:nvPr/>
        </p:nvGraphicFramePr>
        <p:xfrm>
          <a:off x="762000" y="3692525"/>
          <a:ext cx="7696200" cy="2316480"/>
        </p:xfrm>
        <a:graphic>
          <a:graphicData uri="http://schemas.openxmlformats.org/drawingml/2006/table">
            <a:tbl>
              <a:tblPr rtl="1"/>
              <a:tblGrid>
                <a:gridCol w="7696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              Cardiotoxicty       Nausea         Muscarinic        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99"/>
                        </a:gs>
                        <a:gs pos="100000">
                          <a:srgbClr val="6600FF"/>
                        </a:gs>
                      </a:gsLst>
                      <a:lin ang="0" scaled="1"/>
                    </a:gra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Citalopram             ?                               ++                       _                         _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Fluoxetine              -                                ++                       _                         _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Fluvoxamine          _                              +++                      _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Paroxetine              _                               ++                       +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Sertraline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                _                               ++                       _                        _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87" name="Group 83"/>
          <p:cNvGraphicFramePr>
            <a:graphicFrameLocks noGrp="1"/>
          </p:cNvGraphicFramePr>
          <p:nvPr/>
        </p:nvGraphicFramePr>
        <p:xfrm>
          <a:off x="762000" y="533400"/>
          <a:ext cx="7620000" cy="2731008"/>
        </p:xfrm>
        <a:graphic>
          <a:graphicData uri="http://schemas.openxmlformats.org/drawingml/2006/table">
            <a:tbl>
              <a:tblPr rtl="1"/>
              <a:tblGrid>
                <a:gridCol w="2211387"/>
                <a:gridCol w="1778000"/>
                <a:gridCol w="1854200"/>
                <a:gridCol w="177641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  5-HT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 antagonists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66"/>
                        </a:gs>
                        <a:gs pos="100000">
                          <a:srgbClr val="660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 NE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66"/>
                        </a:gs>
                        <a:gs pos="100000">
                          <a:srgbClr val="660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66"/>
                        </a:gs>
                        <a:gs pos="100000">
                          <a:srgbClr val="6600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66"/>
                        </a:gs>
                        <a:gs pos="100000">
                          <a:srgbClr val="669900"/>
                        </a:gs>
                      </a:gsLst>
                      <a:lin ang="5400000" scaled="1"/>
                    </a:gradFill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Citalopram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Fluvxamine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Sertraline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66"/>
                        </a:gs>
                        <a:gs pos="100000">
                          <a:srgbClr val="6699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826</Words>
  <Application>Microsoft Office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36</cp:revision>
  <dcterms:created xsi:type="dcterms:W3CDTF">2010-10-31T18:29:02Z</dcterms:created>
  <dcterms:modified xsi:type="dcterms:W3CDTF">2011-04-24T08:23:12Z</dcterms:modified>
</cp:coreProperties>
</file>