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361" r:id="rId7"/>
    <p:sldId id="258" r:id="rId8"/>
    <p:sldId id="366" r:id="rId9"/>
    <p:sldId id="362" r:id="rId10"/>
    <p:sldId id="261" r:id="rId11"/>
    <p:sldId id="268" r:id="rId12"/>
    <p:sldId id="364" r:id="rId13"/>
    <p:sldId id="264" r:id="rId14"/>
    <p:sldId id="360" r:id="rId15"/>
    <p:sldId id="314" r:id="rId16"/>
    <p:sldId id="315" r:id="rId17"/>
    <p:sldId id="322" r:id="rId18"/>
    <p:sldId id="365" r:id="rId19"/>
    <p:sldId id="326" r:id="rId20"/>
    <p:sldId id="317" r:id="rId21"/>
    <p:sldId id="328" r:id="rId22"/>
    <p:sldId id="329" r:id="rId23"/>
    <p:sldId id="342" r:id="rId24"/>
    <p:sldId id="333" r:id="rId25"/>
    <p:sldId id="331" r:id="rId26"/>
    <p:sldId id="367" r:id="rId27"/>
    <p:sldId id="334" r:id="rId28"/>
    <p:sldId id="353" r:id="rId29"/>
    <p:sldId id="336" r:id="rId30"/>
    <p:sldId id="354" r:id="rId31"/>
    <p:sldId id="339" r:id="rId32"/>
    <p:sldId id="335" r:id="rId33"/>
    <p:sldId id="33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DF2"/>
    <a:srgbClr val="FF69D8"/>
    <a:srgbClr val="CCFF33"/>
    <a:srgbClr val="C7F2F1"/>
    <a:srgbClr val="FF9933"/>
    <a:srgbClr val="FFFF99"/>
    <a:srgbClr val="FF33CC"/>
    <a:srgbClr val="5700D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AB7C-D6C9-4E9D-BEC6-B7AB6FF53EEE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B057-8A79-45FF-B040-603FB0922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B4BB61-34DD-40A3-BC62-57C9B9EF4B36}" type="slidenum">
              <a:rPr lang="ar-SA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F8095-A71D-4F55-84F6-413FCDABD62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81F-F53E-46C2-A31A-5754CE0B0D8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B56D6-4562-49D9-866C-04A2FAE0CE74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4F33-91B1-4FEE-8AA0-CD431AF1B6E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63A32-4A32-42C2-91C0-CCB4745A8340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F27F-DFA8-492D-8B61-4619C20CA6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9B254-0341-4D25-84DD-0B1FF541F425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4AB-E683-44A7-8BB9-4A54C4BED3A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D7EAE-646C-409F-AD2C-D2ACC0F1E2E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7EB-45CB-4CFD-BF2A-A774CE093E1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69348-D1D7-471C-BEB1-1348B45D6297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5DA-25D3-4D2B-9302-59DF8AB2905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E4595-05A0-4081-BF16-FCE376D321B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E6E5-8285-41A6-A333-9FB9D4B243E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9F0C-1673-4FEE-ADAB-4649C6B863BF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6B9F-3F09-4CA2-A1FA-5FE7103F8E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8923E-90DC-4DD0-B806-1B2E78A46EF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C5D5E8-370E-4FC6-857A-AE4D011E03AE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3C29C-259B-4C42-90A9-C4C2EC482FF9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D324-4401-45A4-958B-81820E276EA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79749-41CD-409D-AEBF-354FDC9009B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61C4-25D9-4FC8-B16B-A940D70C249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F8095-A71D-4F55-84F6-413FCDABD62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81F-F53E-46C2-A31A-5754CE0B0D8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B56D6-4562-49D9-866C-04A2FAE0CE74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4F33-91B1-4FEE-8AA0-CD431AF1B6E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63A32-4A32-42C2-91C0-CCB4745A8340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F27F-DFA8-492D-8B61-4619C20CA6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9B254-0341-4D25-84DD-0B1FF541F425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4AB-E683-44A7-8BB9-4A54C4BED3A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D7EAE-646C-409F-AD2C-D2ACC0F1E2E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7EB-45CB-4CFD-BF2A-A774CE093E1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69348-D1D7-471C-BEB1-1348B45D6297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5DA-25D3-4D2B-9302-59DF8AB2905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E4595-05A0-4081-BF16-FCE376D321B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E6E5-8285-41A6-A333-9FB9D4B243E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9F0C-1673-4FEE-ADAB-4649C6B863BF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6B9F-3F09-4CA2-A1FA-5FE7103F8E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8923E-90DC-4DD0-B806-1B2E78A46EF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C5D5E8-370E-4FC6-857A-AE4D011E03AE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3C29C-259B-4C42-90A9-C4C2EC482FF9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D324-4401-45A4-958B-81820E276EA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79749-41CD-409D-AEBF-354FDC9009B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61C4-25D9-4FC8-B16B-A940D70C249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F8095-A71D-4F55-84F6-413FCDABD62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81F-F53E-46C2-A31A-5754CE0B0D8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B56D6-4562-49D9-866C-04A2FAE0CE74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4F33-91B1-4FEE-8AA0-CD431AF1B6E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63A32-4A32-42C2-91C0-CCB4745A8340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F27F-DFA8-492D-8B61-4619C20CA6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9B254-0341-4D25-84DD-0B1FF541F425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4AB-E683-44A7-8BB9-4A54C4BED3A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D7EAE-646C-409F-AD2C-D2ACC0F1E2E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B7EB-45CB-4CFD-BF2A-A774CE093E1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69348-D1D7-471C-BEB1-1348B45D6297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5DA-25D3-4D2B-9302-59DF8AB2905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E4595-05A0-4081-BF16-FCE376D321B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E6E5-8285-41A6-A333-9FB9D4B243E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9F0C-1673-4FEE-ADAB-4649C6B863BF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6B9F-3F09-4CA2-A1FA-5FE7103F8E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8923E-90DC-4DD0-B806-1B2E78A46EF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C5D5E8-370E-4FC6-857A-AE4D011E03AE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3C29C-259B-4C42-90A9-C4C2EC482FF9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D324-4401-45A4-958B-81820E276EA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79749-41CD-409D-AEBF-354FDC9009BA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61C4-25D9-4FC8-B16B-A940D70C249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BAFC3F-3B40-4E42-8865-8F0EE950919A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BAFC3F-3B40-4E42-8865-8F0EE950919A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BAFC3F-3B40-4E42-8865-8F0EE950919A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9000">
              <a:schemeClr val="tx1"/>
            </a:gs>
            <a:gs pos="78000">
              <a:srgbClr val="0054A8"/>
            </a:gs>
            <a:gs pos="100000">
              <a:srgbClr val="4655C2">
                <a:alpha val="55686"/>
              </a:srgbClr>
            </a:gs>
            <a:gs pos="100000">
              <a:srgbClr val="0000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810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An intense feeling of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sadness 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hopelessness 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despair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  +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inability to experience ordinary power  to cope with regular life events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072684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405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9042" y="303907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9042" y="303619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1921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305980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N</a:t>
            </a:r>
          </a:p>
        </p:txBody>
      </p:sp>
      <p:pic>
        <p:nvPicPr>
          <p:cNvPr id="15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5908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991E-6 L -0.31667 0.19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-0.25 0.255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9991E-6 L -0.18455 0.29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584E-6 L -0.10555 0.322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6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6115E-6 L -0.03889 0.345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991E-6 L 0.05139 0.343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32192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28862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5532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69 L 0.35 0.188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http://farm1.static.flickr.com/63/171449609_ca3f8640df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6600FF">
                  <a:tint val="45000"/>
                  <a:satMod val="400000"/>
                </a:srgbClr>
              </a:duotone>
            </a:blip>
            <a:srcRect l="2128" t="2400" r="2128" b="528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</p:spPr>
        </p:pic>
        <p:pic>
          <p:nvPicPr>
            <p:cNvPr id="458" name="Picture 2" descr="C:\Documents and Settings\Ahmed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0"/>
              <a:ext cx="7543800" cy="6856341"/>
            </a:xfrm>
            <a:prstGeom prst="rect">
              <a:avLst/>
            </a:prstGeom>
            <a:noFill/>
          </p:spPr>
        </p:pic>
      </p:grpSp>
      <p:pic>
        <p:nvPicPr>
          <p:cNvPr id="433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51652" t="42346" r="41863" b="51013"/>
          <a:stretch>
            <a:fillRect/>
          </a:stretch>
        </p:blipFill>
        <p:spPr bwMode="auto">
          <a:xfrm>
            <a:off x="5145156" y="2299252"/>
            <a:ext cx="533400" cy="496472"/>
          </a:xfrm>
          <a:prstGeom prst="ellipse">
            <a:avLst/>
          </a:prstGeom>
          <a:noFill/>
        </p:spPr>
      </p:pic>
      <p:pic>
        <p:nvPicPr>
          <p:cNvPr id="434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8794" t="35785" r="84551" b="57777"/>
          <a:stretch>
            <a:fillRect/>
          </a:stretch>
        </p:blipFill>
        <p:spPr bwMode="auto">
          <a:xfrm>
            <a:off x="1474304" y="2438400"/>
            <a:ext cx="519861" cy="457200"/>
          </a:xfrm>
          <a:prstGeom prst="ellipse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7338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SERT</a:t>
            </a:r>
          </a:p>
        </p:txBody>
      </p:sp>
      <p:sp>
        <p:nvSpPr>
          <p:cNvPr id="22535" name="TextBox 420"/>
          <p:cNvSpPr txBox="1">
            <a:spLocks noChangeArrowheads="1"/>
          </p:cNvSpPr>
          <p:nvPr/>
        </p:nvSpPr>
        <p:spPr bwMode="auto">
          <a:xfrm>
            <a:off x="7467600" y="3581400"/>
            <a:ext cx="498475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NET</a:t>
            </a:r>
          </a:p>
        </p:txBody>
      </p:sp>
      <p:sp>
        <p:nvSpPr>
          <p:cNvPr id="812" name="Oval 811"/>
          <p:cNvSpPr/>
          <p:nvPr/>
        </p:nvSpPr>
        <p:spPr>
          <a:xfrm>
            <a:off x="54864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5487988" y="4762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814"/>
          <p:cNvSpPr/>
          <p:nvPr/>
        </p:nvSpPr>
        <p:spPr>
          <a:xfrm>
            <a:off x="4579938" y="44021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5487988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827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124450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34"/>
          <p:cNvSpPr/>
          <p:nvPr/>
        </p:nvSpPr>
        <p:spPr>
          <a:xfrm>
            <a:off x="5214938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35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124450" y="5153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5124450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41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5214938" y="49260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43"/>
          <p:cNvSpPr/>
          <p:nvPr/>
        </p:nvSpPr>
        <p:spPr>
          <a:xfrm>
            <a:off x="494347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44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503396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46"/>
          <p:cNvSpPr/>
          <p:nvPr/>
        </p:nvSpPr>
        <p:spPr>
          <a:xfrm>
            <a:off x="5033963" y="5072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5124450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5214938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52"/>
          <p:cNvSpPr/>
          <p:nvPr/>
        </p:nvSpPr>
        <p:spPr>
          <a:xfrm>
            <a:off x="49434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53"/>
          <p:cNvSpPr/>
          <p:nvPr/>
        </p:nvSpPr>
        <p:spPr>
          <a:xfrm>
            <a:off x="503396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54"/>
          <p:cNvSpPr/>
          <p:nvPr/>
        </p:nvSpPr>
        <p:spPr>
          <a:xfrm>
            <a:off x="50292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5307013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5307013" y="53355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5397500" y="52530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5124450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5124450" y="5645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5214938" y="53355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5214938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65"/>
          <p:cNvSpPr/>
          <p:nvPr/>
        </p:nvSpPr>
        <p:spPr>
          <a:xfrm>
            <a:off x="467042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476091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67"/>
          <p:cNvSpPr/>
          <p:nvPr/>
        </p:nvSpPr>
        <p:spPr>
          <a:xfrm>
            <a:off x="4851400" y="523557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68"/>
          <p:cNvSpPr/>
          <p:nvPr/>
        </p:nvSpPr>
        <p:spPr>
          <a:xfrm>
            <a:off x="4876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69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467042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467042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476091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4760913" y="53165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881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882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888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89"/>
          <p:cNvSpPr/>
          <p:nvPr/>
        </p:nvSpPr>
        <p:spPr>
          <a:xfrm>
            <a:off x="4487863" y="53990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90"/>
          <p:cNvSpPr/>
          <p:nvPr/>
        </p:nvSpPr>
        <p:spPr>
          <a:xfrm>
            <a:off x="4487863" y="5562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91"/>
          <p:cNvSpPr/>
          <p:nvPr/>
        </p:nvSpPr>
        <p:spPr>
          <a:xfrm>
            <a:off x="4579938" y="54816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92"/>
          <p:cNvSpPr/>
          <p:nvPr/>
        </p:nvSpPr>
        <p:spPr>
          <a:xfrm>
            <a:off x="4579938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5761038" y="52530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576103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95"/>
          <p:cNvSpPr/>
          <p:nvPr/>
        </p:nvSpPr>
        <p:spPr>
          <a:xfrm>
            <a:off x="4397375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96"/>
          <p:cNvSpPr/>
          <p:nvPr/>
        </p:nvSpPr>
        <p:spPr>
          <a:xfrm>
            <a:off x="43973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97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54879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5307013" y="50895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5257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8" name="Oval 907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276225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90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91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91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915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916"/>
          <p:cNvSpPr/>
          <p:nvPr/>
        </p:nvSpPr>
        <p:spPr>
          <a:xfrm>
            <a:off x="276225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918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919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921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922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924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925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23987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248920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257968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2398713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239871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248920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2306638" y="53165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2306638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239871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2216150" y="5645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2306638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2590800" y="5867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2579688" y="53355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2579688" y="54991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2670175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23987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956"/>
          <p:cNvSpPr/>
          <p:nvPr/>
        </p:nvSpPr>
        <p:spPr>
          <a:xfrm>
            <a:off x="1785938" y="4465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2489200" y="54165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959"/>
          <p:cNvSpPr/>
          <p:nvPr/>
        </p:nvSpPr>
        <p:spPr>
          <a:xfrm>
            <a:off x="1943100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960"/>
          <p:cNvSpPr/>
          <p:nvPr/>
        </p:nvSpPr>
        <p:spPr>
          <a:xfrm>
            <a:off x="2035175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961"/>
          <p:cNvSpPr/>
          <p:nvPr/>
        </p:nvSpPr>
        <p:spPr>
          <a:xfrm>
            <a:off x="212566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962"/>
          <p:cNvSpPr/>
          <p:nvPr/>
        </p:nvSpPr>
        <p:spPr>
          <a:xfrm>
            <a:off x="212566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65"/>
          <p:cNvSpPr/>
          <p:nvPr/>
        </p:nvSpPr>
        <p:spPr>
          <a:xfrm>
            <a:off x="1943100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66"/>
          <p:cNvSpPr/>
          <p:nvPr/>
        </p:nvSpPr>
        <p:spPr>
          <a:xfrm>
            <a:off x="1943100" y="564515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967"/>
          <p:cNvSpPr/>
          <p:nvPr/>
        </p:nvSpPr>
        <p:spPr>
          <a:xfrm>
            <a:off x="203517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968"/>
          <p:cNvSpPr/>
          <p:nvPr/>
        </p:nvSpPr>
        <p:spPr>
          <a:xfrm>
            <a:off x="2035175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96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97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97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97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973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74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975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976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977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978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979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980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981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982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176212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984"/>
          <p:cNvSpPr/>
          <p:nvPr/>
        </p:nvSpPr>
        <p:spPr>
          <a:xfrm>
            <a:off x="1762125" y="57261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985"/>
          <p:cNvSpPr/>
          <p:nvPr/>
        </p:nvSpPr>
        <p:spPr>
          <a:xfrm>
            <a:off x="18526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18526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987"/>
          <p:cNvSpPr/>
          <p:nvPr/>
        </p:nvSpPr>
        <p:spPr>
          <a:xfrm>
            <a:off x="3033713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988"/>
          <p:cNvSpPr/>
          <p:nvPr/>
        </p:nvSpPr>
        <p:spPr>
          <a:xfrm>
            <a:off x="3033713" y="55800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1671638" y="5726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990"/>
          <p:cNvSpPr/>
          <p:nvPr/>
        </p:nvSpPr>
        <p:spPr>
          <a:xfrm>
            <a:off x="16716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4" name="Oval 993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5" name="Oval 994"/>
          <p:cNvSpPr/>
          <p:nvPr/>
        </p:nvSpPr>
        <p:spPr>
          <a:xfrm>
            <a:off x="2762250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7" name="Oval 996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257968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22860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" name="Oval 1002"/>
          <p:cNvSpPr/>
          <p:nvPr/>
        </p:nvSpPr>
        <p:spPr>
          <a:xfrm>
            <a:off x="1524000" y="4191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4" name="Oval 1003"/>
          <p:cNvSpPr/>
          <p:nvPr/>
        </p:nvSpPr>
        <p:spPr>
          <a:xfrm>
            <a:off x="248920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6" name="Oval 100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2306638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9" name="Oval 1008"/>
          <p:cNvSpPr/>
          <p:nvPr/>
        </p:nvSpPr>
        <p:spPr>
          <a:xfrm>
            <a:off x="239871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" name="Oval 1012"/>
          <p:cNvSpPr/>
          <p:nvPr/>
        </p:nvSpPr>
        <p:spPr>
          <a:xfrm>
            <a:off x="2125663" y="46624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4" name="Oval 1013"/>
          <p:cNvSpPr/>
          <p:nvPr/>
        </p:nvSpPr>
        <p:spPr>
          <a:xfrm>
            <a:off x="221615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6" name="Oval 101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7" name="Oval 1016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212566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2216150" y="50720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2306638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212566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2125663" y="51530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2209800" y="4495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1600200" y="41148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23987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221615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221615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487988" y="45799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4943475" y="4197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5033963" y="41878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5033963" y="43529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6" name="Oval 1055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7" name="Oval 1056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4670425" y="44243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4760913" y="4114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4800600" y="41148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6" name="Oval 1065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7" name="Oval 1066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4943475" y="40386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9" name="Oval 1068"/>
          <p:cNvSpPr/>
          <p:nvPr/>
        </p:nvSpPr>
        <p:spPr>
          <a:xfrm>
            <a:off x="4670425" y="45799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0" name="Oval 1069"/>
          <p:cNvSpPr/>
          <p:nvPr/>
        </p:nvSpPr>
        <p:spPr>
          <a:xfrm>
            <a:off x="467042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2" name="Oval 1071"/>
          <p:cNvSpPr/>
          <p:nvPr/>
        </p:nvSpPr>
        <p:spPr>
          <a:xfrm>
            <a:off x="4760913" y="42783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3" name="Oval 1072"/>
          <p:cNvSpPr/>
          <p:nvPr/>
        </p:nvSpPr>
        <p:spPr>
          <a:xfrm>
            <a:off x="4670425" y="46624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5" name="Oval 1074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6" name="Oval 1075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8" name="Oval 1077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9" name="Oval 1078"/>
          <p:cNvSpPr/>
          <p:nvPr/>
        </p:nvSpPr>
        <p:spPr>
          <a:xfrm>
            <a:off x="4851400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4851400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1" name="Oval 1080"/>
          <p:cNvSpPr/>
          <p:nvPr/>
        </p:nvSpPr>
        <p:spPr>
          <a:xfrm>
            <a:off x="4943475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2" name="Oval 1081"/>
          <p:cNvSpPr/>
          <p:nvPr/>
        </p:nvSpPr>
        <p:spPr>
          <a:xfrm>
            <a:off x="4943475" y="4597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467042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4" name="Oval 1083"/>
          <p:cNvSpPr/>
          <p:nvPr/>
        </p:nvSpPr>
        <p:spPr>
          <a:xfrm>
            <a:off x="467042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5" name="Oval 1084"/>
          <p:cNvSpPr/>
          <p:nvPr/>
        </p:nvSpPr>
        <p:spPr>
          <a:xfrm>
            <a:off x="4648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47609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7" name="Oval 108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7" name="Oval 1096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53070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503396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4851400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5089525" y="46799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8" name="Oval 1107"/>
          <p:cNvSpPr/>
          <p:nvPr/>
        </p:nvSpPr>
        <p:spPr>
          <a:xfrm>
            <a:off x="494347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1852613" y="47434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1943100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185261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18526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1447800" y="41148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7" name="Oval 1116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8" name="Oval 1117"/>
          <p:cNvSpPr/>
          <p:nvPr/>
        </p:nvSpPr>
        <p:spPr>
          <a:xfrm>
            <a:off x="1943100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18526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1371600" y="4114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1943100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4397375" y="4638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4487863" y="4638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4306888" y="4802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4397375" y="4802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" name="Oval 1126"/>
          <p:cNvSpPr/>
          <p:nvPr/>
        </p:nvSpPr>
        <p:spPr>
          <a:xfrm>
            <a:off x="4851400" y="49672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4943475" y="49672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8" name="Oval 1137"/>
          <p:cNvSpPr/>
          <p:nvPr/>
        </p:nvSpPr>
        <p:spPr>
          <a:xfrm>
            <a:off x="494347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9" name="Oval 1138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1" name="Oval 1140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2" name="Oval 1141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4943475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4" name="Oval 1143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5" name="Oval 1144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8" name="Oval 1147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0" name="Oval 1149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5029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3" name="Oval 1152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512445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5334000" y="5486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6" name="Oval 1155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7" name="Oval 1156"/>
          <p:cNvSpPr/>
          <p:nvPr/>
        </p:nvSpPr>
        <p:spPr>
          <a:xfrm>
            <a:off x="494347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0" name="Oval 1159"/>
          <p:cNvSpPr/>
          <p:nvPr/>
        </p:nvSpPr>
        <p:spPr>
          <a:xfrm>
            <a:off x="4640263" y="44037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4800600" y="3810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5186363" y="4191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8" name="Oval 1167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9" name="Oval 1168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5186363" y="4354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4822825" y="44275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4913313" y="38862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480060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4913313" y="42814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4913313" y="4518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5091113" y="4038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9" name="Oval 118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8" name="Oval 1197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9" name="Oval 119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5003800" y="46418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1473200" y="4267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2514600" y="579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1473200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1473200" y="4430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1292225" y="4349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1292225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1447800" y="5105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1371600" y="4267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1371600" y="4572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27432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6" name="Oval 1215"/>
          <p:cNvSpPr/>
          <p:nvPr/>
        </p:nvSpPr>
        <p:spPr>
          <a:xfrm>
            <a:off x="2819400" y="5715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9" name="Oval 1218"/>
          <p:cNvSpPr/>
          <p:nvPr/>
        </p:nvSpPr>
        <p:spPr>
          <a:xfrm>
            <a:off x="187325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2576513" y="56800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87325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2" name="Oval 1221"/>
          <p:cNvSpPr/>
          <p:nvPr/>
        </p:nvSpPr>
        <p:spPr>
          <a:xfrm>
            <a:off x="187325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3" name="Oval 1222"/>
          <p:cNvSpPr/>
          <p:nvPr/>
        </p:nvSpPr>
        <p:spPr>
          <a:xfrm>
            <a:off x="1963738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1963738" y="4502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8" name="Oval 1227"/>
          <p:cNvSpPr/>
          <p:nvPr/>
        </p:nvSpPr>
        <p:spPr>
          <a:xfrm>
            <a:off x="1690688" y="45831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" name="Oval 1228"/>
          <p:cNvSpPr/>
          <p:nvPr/>
        </p:nvSpPr>
        <p:spPr>
          <a:xfrm>
            <a:off x="1690688" y="47466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1782763" y="46656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" name="Oval 1230"/>
          <p:cNvSpPr/>
          <p:nvPr/>
        </p:nvSpPr>
        <p:spPr>
          <a:xfrm>
            <a:off x="1782763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1600200" y="47466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160020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961" name="AutoShape 433"/>
          <p:cNvSpPr>
            <a:spLocks noChangeArrowheads="1"/>
          </p:cNvSpPr>
          <p:nvPr/>
        </p:nvSpPr>
        <p:spPr bwMode="auto">
          <a:xfrm rot="-4630222">
            <a:off x="4886325" y="6134100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4862513" y="4208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862513" y="4371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5" name="AutoShape 294"/>
          <p:cNvSpPr>
            <a:spLocks noChangeArrowheads="1"/>
          </p:cNvSpPr>
          <p:nvPr/>
        </p:nvSpPr>
        <p:spPr bwMode="auto">
          <a:xfrm rot="15848036">
            <a:off x="2919649" y="60687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1600200" y="5334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5HT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57" name="TextBox 420"/>
          <p:cNvSpPr txBox="1">
            <a:spLocks noChangeArrowheads="1"/>
          </p:cNvSpPr>
          <p:nvPr/>
        </p:nvSpPr>
        <p:spPr bwMode="auto">
          <a:xfrm>
            <a:off x="6172200" y="457200"/>
            <a:ext cx="498475" cy="3667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2146E-6 C -0.00434 0.00902 -0.00868 0.01827 -0.01562 0.04718 C -0.02274 0.07609 -0.03767 0.15195 -0.04184 0.1729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8.60315E-7 C 0.00504 0.01434 0.00747 0.02891 0.00452 0.06036 C 0.00174 0.09181 -0.01145 0.16674 -0.01458 0.1887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1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3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8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6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1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4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9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8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1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4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3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6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9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5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0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5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1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4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7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3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8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1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4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3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6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9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8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1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4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3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6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5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8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1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4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0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9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5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8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1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3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9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1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4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0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3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6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9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8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4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3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6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2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5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6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9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8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0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3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6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2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8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1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4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7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7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3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9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8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4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7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0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3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6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2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5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8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0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3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9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4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7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0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3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6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5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1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4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0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3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6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9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fill="hold">
                      <p:stCondLst>
                        <p:cond delay="indefinite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5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4"/>
                                            </p:cond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7" dur="2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6"/>
                                            </p:cond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9" dur="2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8"/>
                                            </p:cond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1" dur="2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0"/>
                                            </p:cond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3" dur="2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2"/>
                                            </p:cond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5" dur="2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4"/>
                                            </p:cond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7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6"/>
                                            </p:cond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9" dur="2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8"/>
                                            </p:cond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1" dur="2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0"/>
                                            </p:cond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3" dur="2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2"/>
                                            </p:cond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5" dur="2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4"/>
                                            </p:cond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7" dur="2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6"/>
                                            </p:cond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8"/>
                                            </p:cond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1" dur="2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0"/>
                                            </p:cond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3" dur="2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2"/>
                                            </p:cond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5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4"/>
                                            </p:cond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7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6"/>
                                            </p:cond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9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8"/>
                                            </p:cond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0"/>
                                            </p:cond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3" dur="2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2"/>
                                            </p:cond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5" dur="2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4"/>
                                            </p:cond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7" dur="2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6"/>
                                            </p:cond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9" dur="20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8"/>
                                            </p:cond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1" dur="2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0"/>
                                            </p:cond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3" dur="2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2"/>
                                            </p:cond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5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4"/>
                                            </p:cond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7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6"/>
                                            </p:cond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9" dur="2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8"/>
                                            </p:cond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1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0"/>
                                            </p:cond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3" dur="2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2"/>
                                            </p:cond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5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4"/>
                                            </p:cond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6"/>
                                            </p:cond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9" dur="2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8"/>
                                            </p:cond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1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0"/>
                                            </p:cond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3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2"/>
                                            </p:cond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5" dur="2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4"/>
                                            </p:cond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6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8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0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2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4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6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8"/>
                                            </p:cond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1" dur="2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0"/>
                                            </p:cond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3" dur="2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2"/>
                                            </p:cond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5" dur="2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4"/>
                                            </p:cond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7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6"/>
                                            </p:cond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9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8"/>
                                            </p:cond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1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0"/>
                                            </p:cond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3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2"/>
                                            </p:cond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5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4"/>
                                            </p:cond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7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6"/>
                                            </p:cond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9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8"/>
                                            </p:cond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1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0"/>
                                            </p:cond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3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2"/>
                                            </p:cond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5" dur="2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4"/>
                                            </p:cond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7" dur="2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6"/>
                                            </p:cond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9" dur="2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8"/>
                                            </p:cond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1" dur="2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0"/>
                                            </p:cond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3" dur="2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2"/>
                                            </p:cond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5" dur="2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4"/>
                                            </p:cond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7" dur="2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6"/>
                                            </p:cond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9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8"/>
                                            </p:cond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1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0"/>
                                            </p:cond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3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2"/>
                                            </p:cond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5" dur="2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4"/>
                                            </p:cond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7" dur="2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6"/>
                                            </p:cond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9" dur="2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8"/>
                                            </p:cond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1" dur="2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0"/>
                                            </p:cond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3" dur="2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2"/>
                                            </p:cond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5" dur="2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4"/>
                                            </p:cond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7" dur="2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6"/>
                                            </p:cond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9" dur="2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8"/>
                                            </p:cond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1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0"/>
                                            </p:cond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3" dur="2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2"/>
                                            </p:cond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5" dur="2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4"/>
                                            </p:cond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7" dur="2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6"/>
                                            </p:cond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9" dur="2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8"/>
                                            </p:cond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1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0"/>
                                            </p:cond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3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2"/>
                                            </p:cond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5" dur="2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4"/>
                                            </p:cond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7" dur="2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6"/>
                                            </p:cond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9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8"/>
                                            </p:cond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11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0"/>
                                            </p:cond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5" grpId="0" animBg="1"/>
      <p:bldP spid="812" grpId="0" animBg="1"/>
      <p:bldP spid="812" grpId="1" animBg="1"/>
      <p:bldP spid="813" grpId="0" animBg="1"/>
      <p:bldP spid="814" grpId="0" animBg="1"/>
      <p:bldP spid="814" grpId="1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5" grpId="1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8" grpId="1" animBg="1"/>
      <p:bldP spid="909" grpId="0" animBg="1"/>
      <p:bldP spid="909" grpId="1" animBg="1"/>
      <p:bldP spid="910" grpId="0" animBg="1"/>
      <p:bldP spid="910" grpId="1" animBg="1"/>
      <p:bldP spid="911" grpId="0" animBg="1"/>
      <p:bldP spid="911" grpId="1" animBg="1"/>
      <p:bldP spid="912" grpId="0" animBg="1"/>
      <p:bldP spid="912" grpId="1" animBg="1"/>
      <p:bldP spid="913" grpId="0" animBg="1"/>
      <p:bldP spid="913" grpId="1" animBg="1"/>
      <p:bldP spid="914" grpId="0" animBg="1"/>
      <p:bldP spid="914" grpId="1" animBg="1"/>
      <p:bldP spid="915" grpId="0" animBg="1"/>
      <p:bldP spid="916" grpId="0" animBg="1"/>
      <p:bldP spid="916" grpId="1" animBg="1"/>
      <p:bldP spid="917" grpId="0" animBg="1"/>
      <p:bldP spid="917" grpId="1" animBg="1"/>
      <p:bldP spid="918" grpId="0" animBg="1"/>
      <p:bldP spid="918" grpId="1" animBg="1"/>
      <p:bldP spid="919" grpId="0" animBg="1"/>
      <p:bldP spid="919" grpId="1" animBg="1"/>
      <p:bldP spid="920" grpId="0" animBg="1"/>
      <p:bldP spid="920" grpId="1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29" grpId="1" animBg="1"/>
      <p:bldP spid="930" grpId="0" animBg="1"/>
      <p:bldP spid="930" grpId="1" animBg="1"/>
      <p:bldP spid="931" grpId="0" animBg="1"/>
      <p:bldP spid="931" grpId="1" animBg="1"/>
      <p:bldP spid="932" grpId="0" animBg="1"/>
      <p:bldP spid="932" grpId="1" animBg="1"/>
      <p:bldP spid="933" grpId="0" animBg="1"/>
      <p:bldP spid="933" grpId="1" animBg="1"/>
      <p:bldP spid="934" grpId="0" animBg="1"/>
      <p:bldP spid="935" grpId="0" animBg="1"/>
      <p:bldP spid="936" grpId="0" animBg="1"/>
      <p:bldP spid="936" grpId="1" animBg="1"/>
      <p:bldP spid="937" grpId="0" animBg="1"/>
      <p:bldP spid="937" grpId="1" animBg="1"/>
      <p:bldP spid="938" grpId="0" animBg="1"/>
      <p:bldP spid="939" grpId="0" animBg="1"/>
      <p:bldP spid="940" grpId="0" animBg="1"/>
      <p:bldP spid="941" grpId="0" animBg="1"/>
      <p:bldP spid="942" grpId="0" animBg="1"/>
      <p:bldP spid="943" grpId="0" animBg="1"/>
      <p:bldP spid="944" grpId="0" animBg="1"/>
      <p:bldP spid="945" grpId="0" animBg="1"/>
      <p:bldP spid="945" grpId="1" animBg="1"/>
      <p:bldP spid="946" grpId="0" animBg="1"/>
      <p:bldP spid="947" grpId="0" animBg="1"/>
      <p:bldP spid="948" grpId="0" animBg="1"/>
      <p:bldP spid="949" grpId="0" animBg="1"/>
      <p:bldP spid="950" grpId="0" animBg="1"/>
      <p:bldP spid="951" grpId="0" animBg="1"/>
      <p:bldP spid="952" grpId="0" animBg="1"/>
      <p:bldP spid="953" grpId="0" animBg="1"/>
      <p:bldP spid="954" grpId="0" animBg="1"/>
      <p:bldP spid="955" grpId="0" animBg="1"/>
      <p:bldP spid="956" grpId="0" animBg="1"/>
      <p:bldP spid="957" grpId="0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7" grpId="0" animBg="1"/>
      <p:bldP spid="968" grpId="0" animBg="1"/>
      <p:bldP spid="969" grpId="0" animBg="1"/>
      <p:bldP spid="970" grpId="0" animBg="1"/>
      <p:bldP spid="970" grpId="1" animBg="1"/>
      <p:bldP spid="971" grpId="0" animBg="1"/>
      <p:bldP spid="971" grpId="1" animBg="1"/>
      <p:bldP spid="972" grpId="0" animBg="1"/>
      <p:bldP spid="972" grpId="1" animBg="1"/>
      <p:bldP spid="973" grpId="0" animBg="1"/>
      <p:bldP spid="973" grpId="1" animBg="1"/>
      <p:bldP spid="974" grpId="0" animBg="1"/>
      <p:bldP spid="974" grpId="1" animBg="1"/>
      <p:bldP spid="975" grpId="0" animBg="1"/>
      <p:bldP spid="976" grpId="0" animBg="1"/>
      <p:bldP spid="977" grpId="0" animBg="1"/>
      <p:bldP spid="978" grpId="0" animBg="1"/>
      <p:bldP spid="979" grpId="0" animBg="1"/>
      <p:bldP spid="980" grpId="0" animBg="1"/>
      <p:bldP spid="981" grpId="0" animBg="1"/>
      <p:bldP spid="982" grpId="0" animBg="1"/>
      <p:bldP spid="983" grpId="0" animBg="1"/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2" grpId="1" animBg="1"/>
      <p:bldP spid="993" grpId="0" animBg="1"/>
      <p:bldP spid="993" grpId="1" animBg="1"/>
      <p:bldP spid="994" grpId="0" animBg="1"/>
      <p:bldP spid="994" grpId="1" animBg="1"/>
      <p:bldP spid="995" grpId="0" animBg="1"/>
      <p:bldP spid="996" grpId="0" animBg="1"/>
      <p:bldP spid="997" grpId="0" animBg="1"/>
      <p:bldP spid="997" grpId="1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4" grpId="1" animBg="1"/>
      <p:bldP spid="1005" grpId="0" animBg="1"/>
      <p:bldP spid="1005" grpId="1" animBg="1"/>
      <p:bldP spid="1006" grpId="0" animBg="1"/>
      <p:bldP spid="1007" grpId="0" animBg="1"/>
      <p:bldP spid="1008" grpId="0" animBg="1"/>
      <p:bldP spid="1008" grpId="1" animBg="1"/>
      <p:bldP spid="1009" grpId="0" animBg="1"/>
      <p:bldP spid="1009" grpId="1" animBg="1"/>
      <p:bldP spid="1010" grpId="0" animBg="1"/>
      <p:bldP spid="1010" grpId="1" animBg="1"/>
      <p:bldP spid="1011" grpId="0" animBg="1"/>
      <p:bldP spid="1011" grpId="1" animBg="1"/>
      <p:bldP spid="1012" grpId="0" animBg="1"/>
      <p:bldP spid="1012" grpId="1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3" grpId="0" animBg="1"/>
      <p:bldP spid="1034" grpId="0" animBg="1"/>
      <p:bldP spid="1035" grpId="0" animBg="1"/>
      <p:bldP spid="1035" grpId="1" animBg="1"/>
      <p:bldP spid="1036" grpId="0" animBg="1"/>
      <p:bldP spid="1036" grpId="1" animBg="1"/>
      <p:bldP spid="1037" grpId="0" animBg="1"/>
      <p:bldP spid="1037" grpId="1" animBg="1"/>
      <p:bldP spid="1038" grpId="0" animBg="1"/>
      <p:bldP spid="1038" grpId="1" animBg="1"/>
      <p:bldP spid="1039" grpId="0" animBg="1"/>
      <p:bldP spid="1040" grpId="0" animBg="1"/>
      <p:bldP spid="1041" grpId="0" animBg="1"/>
      <p:bldP spid="1043" grpId="0" animBg="1"/>
      <p:bldP spid="1043" grpId="1" animBg="1"/>
      <p:bldP spid="1044" grpId="0" animBg="1"/>
      <p:bldP spid="1045" grpId="0" animBg="1"/>
      <p:bldP spid="1046" grpId="0" animBg="1"/>
      <p:bldP spid="1046" grpId="1" animBg="1"/>
      <p:bldP spid="1047" grpId="0" animBg="1"/>
      <p:bldP spid="1048" grpId="0" animBg="1"/>
      <p:bldP spid="1049" grpId="0" animBg="1"/>
      <p:bldP spid="1049" grpId="1" animBg="1"/>
      <p:bldP spid="1050" grpId="0" animBg="1"/>
      <p:bldP spid="1050" grpId="1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6" grpId="1" animBg="1"/>
      <p:bldP spid="1057" grpId="0" animBg="1"/>
      <p:bldP spid="1057" grpId="1" animBg="1"/>
      <p:bldP spid="1058" grpId="0" animBg="1"/>
      <p:bldP spid="1058" grpId="1" animBg="1"/>
      <p:bldP spid="1059" grpId="0" animBg="1"/>
      <p:bldP spid="1060" grpId="0" animBg="1"/>
      <p:bldP spid="1061" grpId="0" animBg="1"/>
      <p:bldP spid="1061" grpId="1" animBg="1"/>
      <p:bldP spid="1062" grpId="0" animBg="1"/>
      <p:bldP spid="1062" grpId="1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89" grpId="1" animBg="1"/>
      <p:bldP spid="1090" grpId="0" animBg="1"/>
      <p:bldP spid="1090" grpId="1" animBg="1"/>
      <p:bldP spid="1091" grpId="0" animBg="1"/>
      <p:bldP spid="1091" grpId="1" animBg="1"/>
      <p:bldP spid="1092" grpId="0" animBg="1"/>
      <p:bldP spid="1092" grpId="1" animBg="1"/>
      <p:bldP spid="1093" grpId="0" animBg="1"/>
      <p:bldP spid="1094" grpId="0" animBg="1"/>
      <p:bldP spid="1095" grpId="0" animBg="1"/>
      <p:bldP spid="1095" grpId="1" animBg="1"/>
      <p:bldP spid="1096" grpId="0" animBg="1"/>
      <p:bldP spid="1096" grpId="1" animBg="1"/>
      <p:bldP spid="1097" grpId="0" animBg="1"/>
      <p:bldP spid="1097" grpId="1" animBg="1"/>
      <p:bldP spid="1098" grpId="0" animBg="1"/>
      <p:bldP spid="1098" grpId="1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4" grpId="1" animBg="1"/>
      <p:bldP spid="1165" grpId="0" animBg="1"/>
      <p:bldP spid="1165" grpId="1" animBg="1"/>
      <p:bldP spid="1166" grpId="0" animBg="1"/>
      <p:bldP spid="1166" grpId="1" animBg="1"/>
      <p:bldP spid="1167" grpId="0" animBg="1"/>
      <p:bldP spid="1167" grpId="1" animBg="1"/>
      <p:bldP spid="1168" grpId="0" animBg="1"/>
      <p:bldP spid="1169" grpId="0" animBg="1"/>
      <p:bldP spid="1170" grpId="0" animBg="1"/>
      <p:bldP spid="1170" grpId="1" animBg="1"/>
      <p:bldP spid="1171" grpId="0" animBg="1"/>
      <p:bldP spid="1171" grpId="1" animBg="1"/>
      <p:bldP spid="1172" grpId="0" animBg="1"/>
      <p:bldP spid="1172" grpId="1" animBg="1"/>
      <p:bldP spid="1173" grpId="0" animBg="1"/>
      <p:bldP spid="1173" grpId="1" animBg="1"/>
      <p:bldP spid="1174" grpId="0" animBg="1"/>
      <p:bldP spid="1174" grpId="1" animBg="1"/>
      <p:bldP spid="1175" grpId="0" animBg="1"/>
      <p:bldP spid="1175" grpId="1" animBg="1"/>
      <p:bldP spid="1176" grpId="0" animBg="1"/>
      <p:bldP spid="1176" grpId="1" animBg="1"/>
      <p:bldP spid="1177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7" grpId="0" animBg="1"/>
      <p:bldP spid="1188" grpId="0" animBg="1"/>
      <p:bldP spid="1188" grpId="1" animBg="1"/>
      <p:bldP spid="1189" grpId="0" animBg="1"/>
      <p:bldP spid="1189" grpId="1" animBg="1"/>
      <p:bldP spid="1190" grpId="0" animBg="1"/>
      <p:bldP spid="1190" grpId="1" animBg="1"/>
      <p:bldP spid="1191" grpId="0" animBg="1"/>
      <p:bldP spid="1191" grpId="1" animBg="1"/>
      <p:bldP spid="1192" grpId="0" animBg="1"/>
      <p:bldP spid="1192" grpId="1" animBg="1"/>
      <p:bldP spid="1193" grpId="0" animBg="1"/>
      <p:bldP spid="1193" grpId="1" animBg="1"/>
      <p:bldP spid="1194" grpId="0" animBg="1"/>
      <p:bldP spid="1194" grpId="1" animBg="1"/>
      <p:bldP spid="1195" grpId="0" animBg="1"/>
      <p:bldP spid="1196" grpId="0" animBg="1"/>
      <p:bldP spid="1197" grpId="0" animBg="1"/>
      <p:bldP spid="1197" grpId="1" animBg="1"/>
      <p:bldP spid="1198" grpId="0" animBg="1"/>
      <p:bldP spid="1198" grpId="1" animBg="1"/>
      <p:bldP spid="1199" grpId="0" animBg="1"/>
      <p:bldP spid="1199" grpId="1" animBg="1"/>
      <p:bldP spid="1200" grpId="0" animBg="1"/>
      <p:bldP spid="1201" grpId="0" animBg="1"/>
      <p:bldP spid="1202" grpId="0" animBg="1"/>
      <p:bldP spid="1203" grpId="0" animBg="1"/>
      <p:bldP spid="1204" grpId="0" animBg="1"/>
      <p:bldP spid="1205" grpId="0" animBg="1"/>
      <p:bldP spid="1206" grpId="0" animBg="1"/>
      <p:bldP spid="1207" grpId="0" animBg="1"/>
      <p:bldP spid="1208" grpId="0" animBg="1"/>
      <p:bldP spid="1209" grpId="0" animBg="1"/>
      <p:bldP spid="1210" grpId="0" animBg="1"/>
      <p:bldP spid="1211" grpId="0" animBg="1"/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22961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FBD49C"/>
              </a:gs>
              <a:gs pos="41000">
                <a:srgbClr val="FDFA7E"/>
              </a:gs>
              <a:gs pos="46000">
                <a:srgbClr val="FAC77D">
                  <a:alpha val="96000"/>
                </a:srgbClr>
              </a:gs>
              <a:gs pos="82001">
                <a:schemeClr val="accent2">
                  <a:lumMod val="20000"/>
                  <a:lumOff val="80000"/>
                  <a:alpha val="48000"/>
                </a:schemeClr>
              </a:gs>
              <a:gs pos="93000">
                <a:srgbClr val="FBFBD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Restore the ability of 5HT to modulate NA, thus restoring the critical balance between transmitters that controls emotional behavior.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27649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3273" t="58661" r="25603" b="11703"/>
          <a:stretch>
            <a:fillRect/>
          </a:stretch>
        </p:blipFill>
        <p:spPr bwMode="auto">
          <a:xfrm>
            <a:off x="0" y="30480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4778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213" t="11919" r="2563" b="33887"/>
          <a:stretch>
            <a:fillRect/>
          </a:stretch>
        </p:blipFill>
        <p:spPr bwMode="auto">
          <a:xfrm>
            <a:off x="0" y="1981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361" t="2104" r="2806" b="43831"/>
          <a:stretch>
            <a:fillRect/>
          </a:stretch>
        </p:blipFill>
        <p:spPr bwMode="auto">
          <a:xfrm>
            <a:off x="0" y="9144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129" t="2400" r="2129" b="553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11430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566952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FBD49C"/>
              </a:gs>
              <a:gs pos="41000">
                <a:srgbClr val="FDFA7E"/>
              </a:gs>
              <a:gs pos="46000">
                <a:srgbClr val="FAC77D">
                  <a:alpha val="96000"/>
                </a:srgbClr>
              </a:gs>
              <a:gs pos="82001">
                <a:schemeClr val="accent2">
                  <a:lumMod val="20000"/>
                  <a:lumOff val="80000"/>
                  <a:alpha val="48000"/>
                </a:schemeClr>
              </a:gs>
              <a:gs pos="93000">
                <a:srgbClr val="FBFBD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http://antidepression.files.wordpress.com/2008/11/1950-198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2905" t="4762" r="24809" b="70162"/>
          <a:stretch>
            <a:fillRect/>
          </a:stretch>
        </p:blipFill>
        <p:spPr bwMode="auto">
          <a:xfrm>
            <a:off x="228600" y="687945"/>
            <a:ext cx="4495800" cy="1600200"/>
          </a:xfrm>
          <a:prstGeom prst="rect">
            <a:avLst/>
          </a:prstGeom>
          <a:noFill/>
        </p:spPr>
      </p:pic>
      <p:pic>
        <p:nvPicPr>
          <p:cNvPr id="5" name="Picture 4" descr="http://antidepression.files.wordpress.com/2008/11/1950-198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636" t="29838" r="54053" b="46280"/>
          <a:stretch>
            <a:fillRect/>
          </a:stretch>
        </p:blipFill>
        <p:spPr bwMode="auto">
          <a:xfrm>
            <a:off x="304800" y="2059545"/>
            <a:ext cx="3810000" cy="1524000"/>
          </a:xfrm>
          <a:prstGeom prst="rect">
            <a:avLst/>
          </a:prstGeom>
          <a:noFill/>
        </p:spPr>
      </p:pic>
      <p:pic>
        <p:nvPicPr>
          <p:cNvPr id="6" name="Picture 5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5957" r="23404" b="71294"/>
          <a:stretch>
            <a:fillRect/>
          </a:stretch>
        </p:blipFill>
        <p:spPr bwMode="auto">
          <a:xfrm>
            <a:off x="4267200" y="2059545"/>
            <a:ext cx="4343400" cy="1524000"/>
          </a:xfrm>
          <a:prstGeom prst="rect">
            <a:avLst/>
          </a:prstGeom>
          <a:noFill/>
        </p:spPr>
      </p:pic>
      <p:pic>
        <p:nvPicPr>
          <p:cNvPr id="7" name="Picture 4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49724" t="31576" r="16022" b="39718"/>
          <a:stretch>
            <a:fillRect/>
          </a:stretch>
        </p:blipFill>
        <p:spPr bwMode="auto">
          <a:xfrm>
            <a:off x="4091608" y="3520811"/>
            <a:ext cx="2577548" cy="1662934"/>
          </a:xfrm>
          <a:prstGeom prst="rect">
            <a:avLst/>
          </a:prstGeom>
          <a:noFill/>
        </p:spPr>
      </p:pic>
      <p:pic>
        <p:nvPicPr>
          <p:cNvPr id="8" name="Picture 4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3315" t="31576" r="65746" b="42589"/>
          <a:stretch>
            <a:fillRect/>
          </a:stretch>
        </p:blipFill>
        <p:spPr bwMode="auto">
          <a:xfrm>
            <a:off x="6849807" y="3507345"/>
            <a:ext cx="2362200" cy="1518557"/>
          </a:xfrm>
          <a:prstGeom prst="rect">
            <a:avLst/>
          </a:prstGeom>
          <a:noFill/>
        </p:spPr>
      </p:pic>
      <p:pic>
        <p:nvPicPr>
          <p:cNvPr id="9" name="Picture 4" descr="1980-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35359" t="80375"/>
          <a:stretch>
            <a:fillRect/>
          </a:stretch>
        </p:blipFill>
        <p:spPr bwMode="auto">
          <a:xfrm>
            <a:off x="3048000" y="5259945"/>
            <a:ext cx="5859207" cy="1369455"/>
          </a:xfrm>
          <a:prstGeom prst="rect">
            <a:avLst/>
          </a:prstGeom>
          <a:noFill/>
        </p:spPr>
      </p:pic>
      <p:sp>
        <p:nvSpPr>
          <p:cNvPr id="10" name="Curved Left Arrow 9"/>
          <p:cNvSpPr/>
          <p:nvPr/>
        </p:nvSpPr>
        <p:spPr>
          <a:xfrm>
            <a:off x="5653799" y="5169326"/>
            <a:ext cx="457200" cy="457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flipH="1">
            <a:off x="6110999" y="5192518"/>
            <a:ext cx="457200" cy="457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4572876" flipV="1">
            <a:off x="2477413" y="4473798"/>
            <a:ext cx="457200" cy="1219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252" y="4724400"/>
            <a:ext cx="1082348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114300" dist="114300" dir="2700000" sx="99000" sy="99000" algn="tl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NaSSAs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252" y="5181600"/>
            <a:ext cx="10668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114300" dist="114300" dir="2700000" sx="99000" sy="99000" algn="tl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NRIs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252" y="5715000"/>
            <a:ext cx="10668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114300" dist="114300" dir="2700000" sx="99000" sy="99000" algn="tl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NDRIs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545635"/>
            <a:ext cx="1524000" cy="400110"/>
          </a:xfrm>
          <a:prstGeom prst="rect">
            <a:avLst/>
          </a:prstGeom>
          <a:solidFill>
            <a:srgbClr val="B00000"/>
          </a:solidFill>
          <a:effectLst>
            <a:outerShdw blurRad="762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After 2000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14572876" flipV="1">
            <a:off x="3389987" y="3988692"/>
            <a:ext cx="457200" cy="1219200"/>
          </a:xfrm>
          <a:prstGeom prst="curved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30400" y="947467"/>
            <a:ext cx="3768035" cy="3131930"/>
          </a:xfrm>
          <a:custGeom>
            <a:avLst/>
            <a:gdLst>
              <a:gd name="connsiteX0" fmla="*/ 3768035 w 3768035"/>
              <a:gd name="connsiteY0" fmla="*/ 187739 h 3131930"/>
              <a:gd name="connsiteX1" fmla="*/ 3688522 w 3768035"/>
              <a:gd name="connsiteY1" fmla="*/ 55217 h 3131930"/>
              <a:gd name="connsiteX2" fmla="*/ 3529496 w 3768035"/>
              <a:gd name="connsiteY2" fmla="*/ 28713 h 3131930"/>
              <a:gd name="connsiteX3" fmla="*/ 3396974 w 3768035"/>
              <a:gd name="connsiteY3" fmla="*/ 227495 h 3131930"/>
              <a:gd name="connsiteX4" fmla="*/ 3396974 w 3768035"/>
              <a:gd name="connsiteY4" fmla="*/ 757582 h 3131930"/>
              <a:gd name="connsiteX5" fmla="*/ 3171687 w 3768035"/>
              <a:gd name="connsiteY5" fmla="*/ 1035878 h 3131930"/>
              <a:gd name="connsiteX6" fmla="*/ 2813878 w 3768035"/>
              <a:gd name="connsiteY6" fmla="*/ 1194904 h 3131930"/>
              <a:gd name="connsiteX7" fmla="*/ 2363304 w 3768035"/>
              <a:gd name="connsiteY7" fmla="*/ 1300921 h 3131930"/>
              <a:gd name="connsiteX8" fmla="*/ 2098261 w 3768035"/>
              <a:gd name="connsiteY8" fmla="*/ 1433443 h 3131930"/>
              <a:gd name="connsiteX9" fmla="*/ 1992243 w 3768035"/>
              <a:gd name="connsiteY9" fmla="*/ 1778000 h 3131930"/>
              <a:gd name="connsiteX10" fmla="*/ 2283791 w 3768035"/>
              <a:gd name="connsiteY10" fmla="*/ 2069548 h 3131930"/>
              <a:gd name="connsiteX11" fmla="*/ 2336800 w 3768035"/>
              <a:gd name="connsiteY11" fmla="*/ 2639391 h 3131930"/>
              <a:gd name="connsiteX12" fmla="*/ 2270539 w 3768035"/>
              <a:gd name="connsiteY12" fmla="*/ 2944191 h 3131930"/>
              <a:gd name="connsiteX13" fmla="*/ 1859722 w 3768035"/>
              <a:gd name="connsiteY13" fmla="*/ 3116469 h 3131930"/>
              <a:gd name="connsiteX14" fmla="*/ 971826 w 3768035"/>
              <a:gd name="connsiteY14" fmla="*/ 2851426 h 3131930"/>
              <a:gd name="connsiteX15" fmla="*/ 521252 w 3768035"/>
              <a:gd name="connsiteY15" fmla="*/ 2705652 h 3131930"/>
              <a:gd name="connsiteX16" fmla="*/ 110435 w 3768035"/>
              <a:gd name="connsiteY16" fmla="*/ 2705652 h 3131930"/>
              <a:gd name="connsiteX17" fmla="*/ 4417 w 3768035"/>
              <a:gd name="connsiteY17" fmla="*/ 2904435 h 3131930"/>
              <a:gd name="connsiteX18" fmla="*/ 83930 w 3768035"/>
              <a:gd name="connsiteY18" fmla="*/ 3063461 h 3131930"/>
              <a:gd name="connsiteX19" fmla="*/ 83930 w 3768035"/>
              <a:gd name="connsiteY19" fmla="*/ 3063461 h 31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68035" h="3131930">
                <a:moveTo>
                  <a:pt x="3768035" y="187739"/>
                </a:moveTo>
                <a:cubicBezTo>
                  <a:pt x="3748157" y="134730"/>
                  <a:pt x="3728279" y="81721"/>
                  <a:pt x="3688522" y="55217"/>
                </a:cubicBezTo>
                <a:cubicBezTo>
                  <a:pt x="3648766" y="28713"/>
                  <a:pt x="3578087" y="0"/>
                  <a:pt x="3529496" y="28713"/>
                </a:cubicBezTo>
                <a:cubicBezTo>
                  <a:pt x="3480905" y="57426"/>
                  <a:pt x="3419061" y="106017"/>
                  <a:pt x="3396974" y="227495"/>
                </a:cubicBezTo>
                <a:cubicBezTo>
                  <a:pt x="3374887" y="348973"/>
                  <a:pt x="3434522" y="622852"/>
                  <a:pt x="3396974" y="757582"/>
                </a:cubicBezTo>
                <a:cubicBezTo>
                  <a:pt x="3359426" y="892312"/>
                  <a:pt x="3268870" y="962991"/>
                  <a:pt x="3171687" y="1035878"/>
                </a:cubicBezTo>
                <a:cubicBezTo>
                  <a:pt x="3074504" y="1108765"/>
                  <a:pt x="2948608" y="1150730"/>
                  <a:pt x="2813878" y="1194904"/>
                </a:cubicBezTo>
                <a:cubicBezTo>
                  <a:pt x="2679148" y="1239078"/>
                  <a:pt x="2482574" y="1261165"/>
                  <a:pt x="2363304" y="1300921"/>
                </a:cubicBezTo>
                <a:cubicBezTo>
                  <a:pt x="2244035" y="1340678"/>
                  <a:pt x="2160104" y="1353930"/>
                  <a:pt x="2098261" y="1433443"/>
                </a:cubicBezTo>
                <a:cubicBezTo>
                  <a:pt x="2036418" y="1512956"/>
                  <a:pt x="1961321" y="1671983"/>
                  <a:pt x="1992243" y="1778000"/>
                </a:cubicBezTo>
                <a:cubicBezTo>
                  <a:pt x="2023165" y="1884017"/>
                  <a:pt x="2226365" y="1925983"/>
                  <a:pt x="2283791" y="2069548"/>
                </a:cubicBezTo>
                <a:cubicBezTo>
                  <a:pt x="2341217" y="2213113"/>
                  <a:pt x="2339009" y="2493617"/>
                  <a:pt x="2336800" y="2639391"/>
                </a:cubicBezTo>
                <a:cubicBezTo>
                  <a:pt x="2334591" y="2785165"/>
                  <a:pt x="2350052" y="2864678"/>
                  <a:pt x="2270539" y="2944191"/>
                </a:cubicBezTo>
                <a:cubicBezTo>
                  <a:pt x="2191026" y="3023704"/>
                  <a:pt x="2076174" y="3131930"/>
                  <a:pt x="1859722" y="3116469"/>
                </a:cubicBezTo>
                <a:cubicBezTo>
                  <a:pt x="1643270" y="3101008"/>
                  <a:pt x="1194904" y="2919896"/>
                  <a:pt x="971826" y="2851426"/>
                </a:cubicBezTo>
                <a:cubicBezTo>
                  <a:pt x="748748" y="2782957"/>
                  <a:pt x="664817" y="2729948"/>
                  <a:pt x="521252" y="2705652"/>
                </a:cubicBezTo>
                <a:cubicBezTo>
                  <a:pt x="377687" y="2681356"/>
                  <a:pt x="196574" y="2672521"/>
                  <a:pt x="110435" y="2705652"/>
                </a:cubicBezTo>
                <a:cubicBezTo>
                  <a:pt x="24296" y="2738783"/>
                  <a:pt x="8835" y="2844800"/>
                  <a:pt x="4417" y="2904435"/>
                </a:cubicBezTo>
                <a:cubicBezTo>
                  <a:pt x="0" y="2964070"/>
                  <a:pt x="83930" y="3063461"/>
                  <a:pt x="83930" y="3063461"/>
                </a:cubicBezTo>
                <a:lnTo>
                  <a:pt x="83930" y="3063461"/>
                </a:lnTo>
              </a:path>
            </a:pathLst>
          </a:cu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36564" y="1924876"/>
            <a:ext cx="8382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762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NEW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48" y="417444"/>
            <a:ext cx="8382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762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OLD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14" name="Folded Corner 13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228600" y="1066800"/>
              <a:ext cx="8686800" cy="121920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ts val="2800"/>
                </a:lnSpc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 smtClean="0">
                  <a:latin typeface="Arial Narrow" pitchFamily="34" charset="0"/>
                  <a:sym typeface="Wingdings 3"/>
                </a:rPr>
                <a:t></a:t>
              </a:r>
              <a:r>
                <a:rPr lang="en-US" sz="2500" b="1" dirty="0" smtClean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 smtClean="0">
                  <a:latin typeface="Arial Narrow" pitchFamily="34" charset="0"/>
                </a:rPr>
                <a:t>indirectly </a:t>
              </a:r>
              <a:r>
                <a:rPr lang="en-US" sz="2500" b="1" dirty="0" smtClean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 smtClean="0">
                  <a:latin typeface="Arial Narrow" pitchFamily="34" charset="0"/>
                </a:rPr>
                <a:t>directly </a:t>
              </a:r>
              <a:r>
                <a:rPr lang="en-US" sz="2500" b="1" dirty="0" smtClean="0">
                  <a:latin typeface="Arial Narrow" pitchFamily="34" charset="0"/>
                </a:rPr>
                <a:t>by preventing their uptake </a:t>
              </a:r>
              <a:r>
                <a:rPr lang="en-US" sz="2500" b="1" u="sng" dirty="0" smtClean="0">
                  <a:latin typeface="Arial Narrow" pitchFamily="34" charset="0"/>
                </a:rPr>
                <a:t>+</a:t>
              </a:r>
              <a:r>
                <a:rPr lang="en-US" sz="2500" b="1" dirty="0" smtClean="0">
                  <a:latin typeface="Arial Narrow" pitchFamily="34" charset="0"/>
                </a:rPr>
                <a:t>  altering receptor firing.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8" name="Folded Corner 7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marR="0" lvl="0" indent="-342900" algn="l" defTabSz="914400" rtl="0" eaLnBrk="1" fontAlgn="base" latinLnBrk="0" hangingPunct="1">
                <a:lnSpc>
                  <a:spcPts val="28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Blip>
                  <a:blip r:embed="rId2"/>
                </a:buBlip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+mn-cs"/>
                </a:rPr>
                <a:t>All drugs take weeks to manifest their clinical effect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+mn-cs"/>
                </a:rPr>
                <a:t>  [to control depressive manifestations]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+mn-cs"/>
                </a:rPr>
                <a:t>, even though their pharmacological actions starts immediately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kumimoji="0" lang="en-US" sz="25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7" name="Folded Corner 16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delay  presents the time  needed for  the inhibitory </a:t>
              </a:r>
              <a:r>
                <a:rPr lang="en-US" sz="2500" b="1" dirty="0" err="1" smtClean="0">
                  <a:latin typeface="Arial Narrow" pitchFamily="34" charset="0"/>
                </a:rPr>
                <a:t>somato</a:t>
              </a:r>
              <a:r>
                <a:rPr lang="en-US" sz="2500" b="1" dirty="0" smtClean="0">
                  <a:latin typeface="Arial Narrow" pitchFamily="34" charset="0"/>
                </a:rPr>
                <a:t>- </a:t>
              </a:r>
              <a:r>
                <a:rPr lang="en-US" sz="2500" b="1" dirty="0" err="1" smtClean="0">
                  <a:latin typeface="Arial Narrow" pitchFamily="34" charset="0"/>
                </a:rPr>
                <a:t>dendritic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err="1" smtClean="0">
                  <a:latin typeface="Arial Narrow" pitchFamily="34" charset="0"/>
                </a:rPr>
                <a:t>autoregulatory</a:t>
              </a:r>
              <a:r>
                <a:rPr lang="en-US" sz="2500" b="1" dirty="0" smtClean="0">
                  <a:latin typeface="Arial Narrow" pitchFamily="34" charset="0"/>
                </a:rPr>
                <a:t> 5HT</a:t>
              </a:r>
              <a:r>
                <a:rPr lang="en-US" sz="2500" b="1" baseline="-25000" dirty="0" smtClean="0">
                  <a:latin typeface="Arial Narrow" pitchFamily="34" charset="0"/>
                </a:rPr>
                <a:t>1A</a:t>
              </a:r>
              <a:r>
                <a:rPr lang="en-US" sz="2500" b="1" dirty="0" smtClean="0">
                  <a:latin typeface="Arial Narrow" pitchFamily="34" charset="0"/>
                </a:rPr>
                <a:t> receptors or  axonal </a:t>
              </a:r>
              <a:r>
                <a:rPr lang="en-US" sz="2500" b="1" dirty="0" err="1" smtClean="0">
                  <a:latin typeface="Arial Narrow" pitchFamily="34" charset="0"/>
                </a:rPr>
                <a:t>autoregulatory</a:t>
              </a:r>
              <a:r>
                <a:rPr lang="en-US" sz="2500" b="1" dirty="0" smtClean="0">
                  <a:latin typeface="Arial Narrow" pitchFamily="34" charset="0"/>
                </a:rPr>
                <a:t> 5HT</a:t>
              </a:r>
              <a:r>
                <a:rPr lang="en-US" sz="2500" b="1" baseline="-25000" dirty="0" smtClean="0">
                  <a:latin typeface="Arial Narrow" pitchFamily="34" charset="0"/>
                </a:rPr>
                <a:t>1D </a:t>
              </a:r>
              <a:r>
                <a:rPr lang="en-US" sz="2500" b="1" dirty="0" smtClean="0">
                  <a:latin typeface="Arial Narrow" pitchFamily="34" charset="0"/>
                </a:rPr>
                <a:t>or also</a:t>
              </a:r>
              <a:r>
                <a:rPr lang="en-US" sz="2500" b="1" dirty="0" smtClean="0">
                  <a:latin typeface="Symbol" pitchFamily="18" charset="2"/>
                </a:rPr>
                <a:t> a</a:t>
              </a:r>
              <a:r>
                <a:rPr lang="en-US" sz="2500" b="1" baseline="-25000" dirty="0" smtClean="0">
                  <a:latin typeface="Arial Narrow" pitchFamily="34" charset="0"/>
                </a:rPr>
                <a:t>2</a:t>
              </a:r>
              <a:r>
                <a:rPr lang="en-US" sz="2500" b="1" dirty="0" smtClean="0">
                  <a:latin typeface="Arial Narrow" pitchFamily="34" charset="0"/>
                </a:rPr>
                <a:t> ADR receptors or </a:t>
              </a:r>
              <a:r>
                <a:rPr lang="en-US" sz="2500" b="1" dirty="0" smtClean="0">
                  <a:latin typeface="Symbol" pitchFamily="18" charset="2"/>
                </a:rPr>
                <a:t>b</a:t>
              </a:r>
              <a:r>
                <a:rPr lang="en-US" sz="2500" b="1" dirty="0" smtClean="0">
                  <a:latin typeface="Arial Narrow" pitchFamily="34" charset="0"/>
                </a:rPr>
                <a:t> ADR to be sensitized [down regulated] thus permitting greater synthesis &amp; release of   trans- </a:t>
              </a:r>
              <a:r>
                <a:rPr lang="en-US" sz="2500" b="1" dirty="0" err="1" smtClean="0">
                  <a:latin typeface="Arial Narrow" pitchFamily="34" charset="0"/>
                </a:rPr>
                <a:t>mitter</a:t>
              </a:r>
              <a:r>
                <a:rPr lang="en-US" sz="2500" b="1" dirty="0" smtClean="0">
                  <a:latin typeface="Arial Narrow" pitchFamily="34" charset="0"/>
                </a:rPr>
                <a:t> at synaptic cleft </a:t>
              </a:r>
              <a:r>
                <a:rPr lang="en-US" sz="2500" b="1" dirty="0" smtClean="0">
                  <a:latin typeface="Calibri"/>
                </a:rPr>
                <a:t>→</a:t>
              </a:r>
              <a:r>
                <a:rPr lang="en-US" sz="2500" b="1" dirty="0" smtClean="0">
                  <a:latin typeface="Arial Narrow" pitchFamily="34" charset="0"/>
                </a:rPr>
                <a:t> i.e. adjusting back normal </a:t>
              </a:r>
              <a:r>
                <a:rPr lang="en-US" sz="2500" b="1" dirty="0" err="1" smtClean="0">
                  <a:latin typeface="Arial Narrow" pitchFamily="34" charset="0"/>
                </a:rPr>
                <a:t>seretonergic</a:t>
              </a:r>
              <a:r>
                <a:rPr lang="en-US" sz="2500" b="1" dirty="0" smtClean="0">
                  <a:latin typeface="Arial Narrow" pitchFamily="34" charset="0"/>
                </a:rPr>
                <a:t> and adrenergic postsynaptic firing </a:t>
              </a:r>
              <a:r>
                <a:rPr lang="en-US" sz="2500" b="1" dirty="0" smtClean="0">
                  <a:latin typeface="Calibri"/>
                </a:rPr>
                <a:t>→ </a:t>
              </a:r>
              <a:r>
                <a:rPr lang="en-US" sz="2500" b="1" dirty="0" smtClean="0">
                  <a:latin typeface="Arial Narrow" pitchFamily="34" charset="0"/>
                </a:rPr>
                <a:t>therapeutic effect.</a:t>
              </a:r>
              <a:r>
                <a:rPr lang="en-US" sz="2500" b="1" dirty="0" smtClean="0"/>
                <a:t>                       </a:t>
              </a:r>
            </a:p>
            <a:p>
              <a:pPr marR="0" lvl="0" indent="-342900" algn="l" defTabSz="914400" rtl="0" eaLnBrk="1" fontAlgn="base" latinLnBrk="0" hangingPunct="1">
                <a:lnSpc>
                  <a:spcPts val="28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Blip>
                  <a:blip r:embed="rId2"/>
                </a:buBlip>
                <a:tabLst/>
                <a:defRPr/>
              </a:pPr>
              <a:endPara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7" grpId="0" animBg="1"/>
      <p:bldP spid="24" grpId="0" animBg="1"/>
      <p:bldP spid="25" grpId="0" animBg="1"/>
      <p:bldP spid="27" grpId="0" animBg="1"/>
      <p:bldP spid="29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533400" y="914400"/>
            <a:ext cx="8229600" cy="4525963"/>
          </a:xfrm>
          <a:noFill/>
          <a:ln/>
        </p:spPr>
        <p:txBody>
          <a:bodyPr/>
          <a:lstStyle/>
          <a:p>
            <a:pPr lvl="1"/>
            <a:endParaRPr lang="en-US" b="1" dirty="0"/>
          </a:p>
          <a:p>
            <a:r>
              <a:rPr lang="en-US" b="1" dirty="0"/>
              <a:t>Antidepressants-Goals of Therapy</a:t>
            </a:r>
          </a:p>
          <a:p>
            <a:endParaRPr lang="en-US" b="1" dirty="0"/>
          </a:p>
          <a:p>
            <a:r>
              <a:rPr lang="en-US" b="1" dirty="0"/>
              <a:t>To relieve symptoms of depression</a:t>
            </a:r>
          </a:p>
          <a:p>
            <a:r>
              <a:rPr lang="en-US" b="1" dirty="0"/>
              <a:t>To prevent Suicide</a:t>
            </a:r>
          </a:p>
          <a:p>
            <a:r>
              <a:rPr lang="en-US" b="1" dirty="0"/>
              <a:t>To restore optimal functioning</a:t>
            </a:r>
          </a:p>
          <a:p>
            <a:r>
              <a:rPr lang="en-US" b="1" dirty="0"/>
              <a:t>To prevent recurrence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57200"/>
            <a:ext cx="77724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 primarily responsible for NE, 5-HT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metabolism.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It is important for catabolism of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monamines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ingested in food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71800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long acting [persists 2w after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discontinuation]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[persists 7 days after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discontinuation]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6172200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86200" y="3734594"/>
            <a:ext cx="5029200" cy="2571135"/>
            <a:chOff x="3886200" y="3734594"/>
            <a:chExt cx="5029200" cy="2571135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049064" y="4219136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848600" y="4572000"/>
              <a:ext cx="3048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886200" y="4736069"/>
              <a:ext cx="50292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&amp;Drug 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relative antidepressant 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as a last line of defense in atypical depression and depression resistant to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so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octopamine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the vesicles &amp; massively release it in synapse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may result in hypertensive crisis.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C7F2F1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878919"/>
            <a:ext cx="8382000" cy="2092881"/>
          </a:xfrm>
          <a:prstGeom prst="rect">
            <a:avLst/>
          </a:prstGeom>
          <a:solidFill>
            <a:srgbClr val="1C376E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Disturbance in mood rather than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thought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or behavior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Yet it affects the way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one feels about himself … (emotional changes), the way he person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eats,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sleeps,… (biological changes),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the way one thinks about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things….(though changes)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&amp; the way he reacts….(behavioral changes) 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953000" y="3113407"/>
            <a:ext cx="2590800" cy="430213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Biological </a:t>
            </a:r>
            <a:r>
              <a:rPr lang="en-US" sz="2200" dirty="0" smtClean="0">
                <a:latin typeface="Bernard MT Condensed" pitchFamily="18" charset="0"/>
              </a:rPr>
              <a:t>symptoms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06362" y="3113407"/>
            <a:ext cx="2408238" cy="430213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Emotional symptoms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642" y="3646807"/>
            <a:ext cx="4648200" cy="3046988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Abnormal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sadness &amp;  </a:t>
            </a:r>
            <a:r>
              <a:rPr lang="en-US" sz="2400" b="1" dirty="0">
                <a:latin typeface="Arial Narrow" pitchFamily="34" charset="0"/>
                <a:cs typeface="+mn-cs"/>
              </a:rPr>
              <a:t>often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/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weeping  for no reason</a:t>
            </a:r>
            <a:endParaRPr lang="en-U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Loss of energy &amp; motivation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Loss of self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enjoyment, self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confidence </a:t>
            </a:r>
            <a:r>
              <a:rPr lang="en-US" sz="2400" b="1" dirty="0">
                <a:latin typeface="Arial Narrow" pitchFamily="34" charset="0"/>
                <a:cs typeface="+mn-cs"/>
              </a:rPr>
              <a:t>and interest in life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Feelings of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guilt, useless, hopeless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Recurrent </a:t>
            </a:r>
            <a:r>
              <a:rPr lang="en-US" sz="2400" b="1" dirty="0">
                <a:latin typeface="Arial Narrow" pitchFamily="34" charset="0"/>
                <a:cs typeface="+mn-cs"/>
              </a:rPr>
              <a:t>thoughts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of death &amp; 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 suicide</a:t>
            </a:r>
            <a:endParaRPr lang="en-US" sz="2400" b="1" dirty="0">
              <a:latin typeface="Arial Narrow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3646807"/>
            <a:ext cx="3810000" cy="3046988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Loss of libido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Difficulty in getting to sleep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 Waking earlier than usual</a:t>
            </a:r>
            <a:endParaRPr lang="en-U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Loss of appetite &amp;weight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but &lt; may be the reverse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 Constipation</a:t>
            </a:r>
            <a:endParaRPr lang="en-U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Irritability / agitation / </a:t>
            </a:r>
            <a:br>
              <a:rPr lang="en-US" sz="2400" b="1" dirty="0">
                <a:latin typeface="Arial Narrow" pitchFamily="34" charset="0"/>
                <a:cs typeface="+mn-cs"/>
              </a:rPr>
            </a:br>
            <a:r>
              <a:rPr lang="en-US" sz="2400" b="1" dirty="0">
                <a:latin typeface="Arial Narrow" pitchFamily="34" charset="0"/>
                <a:cs typeface="+mn-cs"/>
              </a:rPr>
              <a:t>    restlessness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04800"/>
            <a:ext cx="347082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An AFFECTIVE DISORDER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403"/>
            <a:ext cx="533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/>
                <a:solidFill>
                  <a:srgbClr val="6C91DA"/>
                </a:solidFill>
                <a:effectLst>
                  <a:glow rad="63500">
                    <a:srgbClr val="FFFFFF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D E PRESSION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With 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hypertensive crisis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With SSRI causing fatal serotonin syndrome [hyperthermia, muscle rigidity, cardiovascular collapse ] so  at least 6 weeks space between the two groups of drugs .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With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as MAOIs inhibit its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normal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demethylation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pathway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so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levels               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            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7" descr="MCj03708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270468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3.77428E-6 L 0.17917 -0.006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  <a:solidFill>
            <a:schemeClr val="hlink"/>
          </a:solidFill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Tricyclic Antidepressants (TCAs)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96200" cy="4419600"/>
          </a:xfrm>
        </p:spPr>
        <p:txBody>
          <a:bodyPr/>
          <a:lstStyle/>
          <a:p>
            <a:pPr lvl="2" algn="just">
              <a:buFontTx/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2" algn="just"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	/ CH</a:t>
            </a:r>
            <a:r>
              <a:rPr lang="en-US" sz="3600" b="1" baseline="-25000" dirty="0">
                <a:solidFill>
                  <a:srgbClr val="0070C0"/>
                </a:solidFill>
              </a:rPr>
              <a:t>3</a:t>
            </a:r>
            <a:r>
              <a:rPr lang="en-US" sz="3600" b="1" dirty="0">
                <a:solidFill>
                  <a:srgbClr val="0070C0"/>
                </a:solidFill>
              </a:rPr>
              <a:t>				/  H</a:t>
            </a:r>
          </a:p>
          <a:p>
            <a:pPr algn="just"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 	   N				  </a:t>
            </a:r>
            <a:r>
              <a:rPr lang="en-US" sz="3600" b="1" dirty="0" err="1">
                <a:solidFill>
                  <a:srgbClr val="0070C0"/>
                </a:solidFill>
              </a:rPr>
              <a:t>N</a:t>
            </a:r>
            <a:endParaRPr lang="en-US" sz="3600" b="1" dirty="0">
              <a:solidFill>
                <a:srgbClr val="0070C0"/>
              </a:solidFill>
            </a:endParaRPr>
          </a:p>
          <a:p>
            <a:pPr algn="just"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		 \ CH</a:t>
            </a:r>
            <a:r>
              <a:rPr lang="en-US" sz="3600" b="1" baseline="-25000" dirty="0">
                <a:solidFill>
                  <a:srgbClr val="0070C0"/>
                </a:solidFill>
              </a:rPr>
              <a:t>3</a:t>
            </a:r>
            <a:r>
              <a:rPr lang="en-US" sz="3600" b="1" dirty="0">
                <a:solidFill>
                  <a:srgbClr val="0070C0"/>
                </a:solidFill>
              </a:rPr>
              <a:t>				\  CH</a:t>
            </a:r>
            <a:r>
              <a:rPr lang="en-US" sz="3600" b="1" baseline="-25000" dirty="0">
                <a:solidFill>
                  <a:srgbClr val="0070C0"/>
                </a:solidFill>
              </a:rPr>
              <a:t>3</a:t>
            </a:r>
            <a:endParaRPr lang="en-US" sz="3600" baseline="-25000" dirty="0">
              <a:solidFill>
                <a:srgbClr val="0070C0"/>
              </a:solidFill>
            </a:endParaRPr>
          </a:p>
          <a:p>
            <a:pPr algn="just">
              <a:buFontTx/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algn="just">
              <a:buFontTx/>
              <a:buNone/>
            </a:pPr>
            <a:r>
              <a:rPr lang="en-US" sz="2800" b="1" dirty="0">
                <a:solidFill>
                  <a:srgbClr val="0070C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tertiary amine			  secondary amine</a:t>
            </a:r>
            <a:endParaRPr lang="en-US" sz="3600" dirty="0">
              <a:solidFill>
                <a:srgbClr val="0070C0"/>
              </a:solidFill>
            </a:endParaRPr>
          </a:p>
          <a:p>
            <a:pPr lvl="2"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			</a:t>
            </a:r>
            <a:endParaRPr lang="en-US" sz="2800" baseline="300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6" name="Isosceles Triangle 5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499765">
            <a:off x="2010564" y="53633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52401"/>
            <a:ext cx="609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Most TCA are incompletely absorbed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Undergoes first-pass metabolism.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Highly bound to plasma proteins.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108138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Depressed phase of bipolar depression with lithium. 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Treatment resistant depression in failure to other therapy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Together with antipsychotics in depressed psychotic patients.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126938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655873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203138"/>
            <a:ext cx="57150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effectiveness  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0" y="4117538"/>
            <a:ext cx="2057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555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8" grpId="1"/>
      <p:bldP spid="9" grpId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934200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 when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psychostimulants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ineffective or contraindicated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9133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46333"/>
            <a:ext cx="8610600" cy="260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Neuropathic pain;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Their pain relieving properties can typically be felt 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doses than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Prophylaxis of migraine / vertigo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791200"/>
            <a:ext cx="8382000" cy="830997"/>
            <a:chOff x="1447800" y="0"/>
            <a:chExt cx="8382000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0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04800" y="762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retention, aggravation of glaucoma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conduction defects ( prolonged Q-T interval - heart block 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798403"/>
            <a:ext cx="9144000" cy="830997"/>
            <a:chOff x="0" y="5722203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5763064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5722203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412398"/>
            <a:ext cx="9144000" cy="830997"/>
            <a:chOff x="0" y="4412398"/>
            <a:chExt cx="9144000" cy="830997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5281471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81200"/>
            <a:ext cx="1421597" cy="2667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4" descr="http://www.uspharmacist.com/CMSImagesContent/2009/11/USP0911-Antidepress-T2.gif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6186" b="5674"/>
          <a:stretch>
            <a:fillRect/>
          </a:stretch>
        </p:blipFill>
        <p:spPr bwMode="auto">
          <a:xfrm>
            <a:off x="739833" y="152399"/>
            <a:ext cx="7489767" cy="3810001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52400" y="39624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Metabolite of antipsychotic drug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DA antagonism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&gt; suitable for depression in psychotic patients.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5410200"/>
            <a:ext cx="36576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Parkinsonism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galactorrhea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Tardive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dyskinesia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381000" y="3166404"/>
            <a:ext cx="457200" cy="381000"/>
          </a:xfrm>
          <a:prstGeom prst="star5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0" y="1261404"/>
            <a:ext cx="691660" cy="2701790"/>
            <a:chOff x="0" y="1261404"/>
            <a:chExt cx="691660" cy="2701790"/>
          </a:xfrm>
        </p:grpSpPr>
        <p:sp>
          <p:nvSpPr>
            <p:cNvPr id="35" name="5-Point Star 34"/>
            <p:cNvSpPr/>
            <p:nvPr/>
          </p:nvSpPr>
          <p:spPr>
            <a:xfrm>
              <a:off x="0" y="1261404"/>
              <a:ext cx="609600" cy="567396"/>
            </a:xfrm>
            <a:prstGeom prst="star5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5400000">
              <a:off x="-877094" y="2781300"/>
              <a:ext cx="2362200" cy="1588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6860" y="1600200"/>
              <a:ext cx="304800" cy="1588"/>
            </a:xfrm>
            <a:prstGeom prst="line">
              <a:avLst/>
            </a:prstGeom>
            <a:ln w="381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841067" y="505974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stellar" pitchFamily="18" charset="0"/>
              </a:rPr>
              <a:t>!!!</a:t>
            </a:r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334000" y="331632"/>
            <a:ext cx="2590800" cy="430887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Behavioral Patterns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52400" y="343437"/>
            <a:ext cx="2191626" cy="430887"/>
          </a:xfrm>
          <a:prstGeom prst="rect">
            <a:avLst/>
          </a:prstGeom>
          <a:solidFill>
            <a:srgbClr val="EDF3F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Thinking Patterns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953037"/>
            <a:ext cx="4800600" cy="1200329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Can not think positively or hopefully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Hard to make even simple decisions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Difficulty in concentrating</a:t>
            </a:r>
            <a:endParaRPr lang="en-US" sz="2400" b="1" dirty="0">
              <a:latin typeface="Arial Narrow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44940"/>
            <a:ext cx="3505200" cy="1569660"/>
          </a:xfrm>
          <a:prstGeom prst="rect">
            <a:avLst/>
          </a:prstGeom>
          <a:gradFill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</a:gradFill>
          <a:effectLst>
            <a:outerShdw blurRad="50800" dist="50800" dir="5400000" algn="ctr" rotWithShape="0">
              <a:schemeClr val="tx1">
                <a:alpha val="1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Difficulty in starting or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completing 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+mn-cs"/>
              </a:rPr>
              <a:t> Can sometimes avoid </a:t>
            </a:r>
            <a:br>
              <a:rPr lang="en-US" sz="2400" b="1" dirty="0" smtClean="0">
                <a:latin typeface="Arial Narrow" pitchFamily="34" charset="0"/>
                <a:cs typeface="+mn-cs"/>
              </a:rPr>
            </a:br>
            <a:r>
              <a:rPr lang="en-US" sz="2400" b="1" dirty="0" smtClean="0">
                <a:latin typeface="Arial Narrow" pitchFamily="34" charset="0"/>
                <a:cs typeface="+mn-cs"/>
              </a:rPr>
              <a:t>   contact with other people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603679"/>
            <a:ext cx="84789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CLASSIFICATION OF DEPRESSION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924" y="3437414"/>
            <a:ext cx="26150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400" i="1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</a:t>
            </a:r>
            <a:endParaRPr lang="en-US" sz="2400" i="1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0346" y="3437414"/>
            <a:ext cx="24964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  <a:endParaRPr lang="en-US" sz="2400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18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3441879"/>
            <a:ext cx="1371600" cy="622479"/>
            <a:chOff x="3962400" y="3441879"/>
            <a:chExt cx="1371600" cy="622479"/>
          </a:xfrm>
        </p:grpSpPr>
        <p:sp>
          <p:nvSpPr>
            <p:cNvPr id="16" name="Curved Left Arrow 15"/>
            <p:cNvSpPr/>
            <p:nvPr/>
          </p:nvSpPr>
          <p:spPr>
            <a:xfrm>
              <a:off x="3962400" y="3441879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Left Arrow 16"/>
            <p:cNvSpPr/>
            <p:nvPr/>
          </p:nvSpPr>
          <p:spPr>
            <a:xfrm flipH="1">
              <a:off x="4648200" y="3454758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25808" y="4117975"/>
            <a:ext cx="8286750" cy="266382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000" i="1" dirty="0">
                <a:solidFill>
                  <a:srgbClr val="FF3399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Mood swings are always in the same direction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&gt; common (75%) &gt; in elder /associated with stressful life effects 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symptoms of anxiety and agitation (reactive depression)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The patients are usually inert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1" grpId="0" animBg="1"/>
      <p:bldP spid="13" grpId="0" animBg="1"/>
      <p:bldP spid="12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New 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715000"/>
            <a:ext cx="4232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9933"/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ush Script MT" pitchFamily="66" charset="0"/>
              </a:rPr>
              <a:t>To be Continued</a:t>
            </a:r>
            <a:endParaRPr lang="en-US" sz="6000" b="1" cap="none" spc="0" dirty="0">
              <a:ln/>
              <a:gradFill flip="none" rotWithShape="1"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9933"/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/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8624" y="944563"/>
            <a:ext cx="8258175" cy="3551237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b="1" dirty="0">
              <a:latin typeface="Verdana" pitchFamily="34" charset="0"/>
              <a:ea typeface="Times New Roman" pitchFamily="18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Depression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alternates &amp; oscillates 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mania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&lt; common (25%), develops early in life, runs in families,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hereditary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nature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(endogenous depression)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i.e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related to genes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Episodes can sometimes be provoked  by stressful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experiences or physical illness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</a:p>
        </p:txBody>
      </p:sp>
      <p:pic>
        <p:nvPicPr>
          <p:cNvPr id="16393" name="Picture 4" descr="genetics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3209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deperession\Copy of DODO\Copy of DODO\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D9FF">
                <a:tint val="45000"/>
                <a:satMod val="400000"/>
              </a:srgbClr>
            </a:duotone>
          </a:blip>
          <a:srcRect r="17647" b="6897"/>
          <a:stretch>
            <a:fillRect/>
          </a:stretch>
        </p:blipFill>
        <p:spPr bwMode="auto">
          <a:xfrm>
            <a:off x="164205" y="152400"/>
            <a:ext cx="1981200" cy="1910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Bipolar Grap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14800"/>
            <a:ext cx="46482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CDF2">
                  <a:alpha val="93000"/>
                </a:srgbClr>
              </a:gs>
              <a:gs pos="52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rgbClr val="00FFFF"/>
            </a:solidFill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Depression-symptoms</a:t>
            </a:r>
            <a:endParaRPr lang="en-GB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DSM-IV states that a mood episode is the experience of a strong emotion of</a:t>
            </a:r>
          </a:p>
          <a:p>
            <a:pPr>
              <a:lnSpc>
                <a:spcPct val="90000"/>
              </a:lnSpc>
            </a:pPr>
            <a:r>
              <a:rPr lang="en-US" dirty="0"/>
              <a:t>depression, mania, or a mixture of both for a period of at least 2 weeks</a:t>
            </a:r>
          </a:p>
          <a:p>
            <a:pPr>
              <a:lnSpc>
                <a:spcPct val="90000"/>
              </a:lnSpc>
            </a:pPr>
            <a:r>
              <a:rPr lang="en-US" dirty="0"/>
              <a:t>– Symptom must be newly present or have clearly worsened over the pre-episode state</a:t>
            </a:r>
          </a:p>
          <a:p>
            <a:pPr>
              <a:lnSpc>
                <a:spcPct val="90000"/>
              </a:lnSpc>
            </a:pPr>
            <a:r>
              <a:rPr lang="en-US" dirty="0"/>
              <a:t>– Must be present nearly every day for most of the day for 2 weeks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depressionam.com/wp-content/uploads/2009/04/depression_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3505200" cy="35419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381000"/>
            <a:ext cx="62427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UNIPOLAR DEPRESSION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dir="5400000" algn="t" rotWithShape="0">
                  <a:srgbClr val="FF3399">
                    <a:alpha val="72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faculty.irsc.edu/faculty/sschwartz/saltatory_conduction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28194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8768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9450" y="762000"/>
            <a:ext cx="29267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TRANSMITTERS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7589" y="1498600"/>
            <a:ext cx="22286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RECEPTORS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473" y="2227997"/>
            <a:ext cx="4288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SIGNAL TRANSDUCTION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304800" y="762000"/>
            <a:ext cx="411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Too little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monoaminergic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activity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381000" y="1498600"/>
            <a:ext cx="369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Alteration in receptor density</a:t>
            </a:r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381000" y="2209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Abnormal 2</a:t>
            </a:r>
            <a:r>
              <a:rPr lang="en-US" sz="2400" b="1" baseline="30000" dirty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messenger cascade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 expression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2971800"/>
            <a:ext cx="52286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NEUROTROPHIC REGULATION</a:t>
            </a: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5029200" y="36576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brain-derived neurotrophic factor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hippocampal atrophy &amp;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neurogenesis.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418" grpId="0"/>
      <p:bldP spid="17419" grpId="0"/>
      <p:bldP spid="17420" grpId="0"/>
      <p:bldP spid="16" grpId="0"/>
      <p:bldP spid="17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7620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pic>
        <p:nvPicPr>
          <p:cNvPr id="18437" name="Picture 5" descr="http://www.deplin.com/template/img/photo_guy_causesandtreatmen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2097088"/>
            <a:ext cx="449103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715000"/>
            <a:ext cx="7620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Neurotransmitter Imbalances &amp;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Dysregulation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  <a:sym typeface="Wingdings 3"/>
              </a:rPr>
              <a:t>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creates a state of deficiency in monoamines ???</a:t>
            </a:r>
          </a:p>
        </p:txBody>
      </p:sp>
      <p:pic>
        <p:nvPicPr>
          <p:cNvPr id="18439" name="Picture 6" descr="http://faculty.irsc.edu/faculty/sschwartz/synaptic_transmis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95875" y="19526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04800" y="1311275"/>
            <a:ext cx="5943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Dopamine;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mesocortical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mesolimbic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nigrostriatal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tuberoinfundibular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pathways &amp; motor system 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</a:rPr>
              <a:t>Regulates reward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pleasure, psychomotor activity, cognition, nausea &amp; endocrine systems </a:t>
            </a:r>
            <a:endParaRPr lang="en-US" sz="24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304800" y="3284537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NE;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in locus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coeruleus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&amp; lateral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tegmental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field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Regulates alertness &amp; arousal, reward 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&amp; appetite. 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28600" y="4114800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5-HT;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dorsal (&amp;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rostal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)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raphe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nucleus  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Regulates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mood, sexual behavior , satiety, temperature, sleep, cognition, sensory perception decreasing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nociception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and hormone secretion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-1029494" y="2691427"/>
            <a:ext cx="2515394" cy="794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83820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Not distinguished clearly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440" grpId="0"/>
      <p:bldP spid="18441" grpId="0"/>
      <p:bldP spid="1844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GB" sz="3200" b="1" u="sng" dirty="0">
                <a:cs typeface="Times New Roman" pitchFamily="18" charset="0"/>
              </a:rPr>
              <a:t>MONOAMINE THEORY OF DEPRESSION</a:t>
            </a:r>
            <a:r>
              <a:rPr lang="en-IE" sz="3200" b="1" u="sng" dirty="0">
                <a:cs typeface="Times New Roman" pitchFamily="18" charset="0"/>
              </a:rPr>
              <a:t> </a:t>
            </a:r>
            <a:endParaRPr lang="en-GB" sz="3200" b="1" u="sng" dirty="0">
              <a:cs typeface="Times New Roman" pitchFamily="18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/>
          <a:lstStyle/>
          <a:p>
            <a:pPr marL="533400" indent="-533400">
              <a:lnSpc>
                <a:spcPct val="60000"/>
              </a:lnSpc>
              <a:buFontTx/>
              <a:buNone/>
            </a:pPr>
            <a:r>
              <a:rPr lang="en-GB" sz="2800" b="1" u="sng" dirty="0">
                <a:cs typeface="Times New Roman" pitchFamily="18" charset="0"/>
              </a:rPr>
              <a:t>Strengths of the theory</a:t>
            </a:r>
          </a:p>
          <a:p>
            <a:pPr marL="533400" indent="-533400">
              <a:lnSpc>
                <a:spcPct val="70000"/>
              </a:lnSpc>
              <a:buFontTx/>
              <a:buNone/>
            </a:pPr>
            <a:endParaRPr lang="en-GB" sz="2800" dirty="0">
              <a:cs typeface="Times New Roman" pitchFamily="18" charset="0"/>
            </a:endParaRPr>
          </a:p>
          <a:p>
            <a:pPr marL="533400" indent="-533400">
              <a:lnSpc>
                <a:spcPct val="70000"/>
              </a:lnSpc>
              <a:buFontTx/>
              <a:buNone/>
            </a:pPr>
            <a:r>
              <a:rPr lang="en-GB" sz="2800" dirty="0">
                <a:cs typeface="Times New Roman" pitchFamily="18" charset="0"/>
              </a:rPr>
              <a:t>1</a:t>
            </a:r>
            <a:r>
              <a:rPr lang="en-GB" sz="2800" dirty="0" smtClean="0">
                <a:cs typeface="Times New Roman" pitchFamily="18" charset="0"/>
              </a:rPr>
              <a:t>.    </a:t>
            </a:r>
            <a:r>
              <a:rPr lang="en-GB" sz="2800" dirty="0">
                <a:cs typeface="Times New Roman" pitchFamily="18" charset="0"/>
              </a:rPr>
              <a:t>CSF studies.</a:t>
            </a:r>
          </a:p>
          <a:p>
            <a:pPr marL="533400" indent="-533400">
              <a:lnSpc>
                <a:spcPct val="70000"/>
              </a:lnSpc>
              <a:buFontTx/>
              <a:buNone/>
            </a:pPr>
            <a:r>
              <a:rPr lang="en-GB" sz="2800" dirty="0">
                <a:cs typeface="Times New Roman" pitchFamily="18" charset="0"/>
              </a:rPr>
              <a:t>       5H1AA HVA (main metabolites of 5H-T and Dopamine) reduced in CSF of  Depressed people and suicide victims.</a:t>
            </a:r>
          </a:p>
          <a:p>
            <a:pPr marL="533400" indent="-533400">
              <a:lnSpc>
                <a:spcPct val="70000"/>
              </a:lnSpc>
              <a:buFontTx/>
              <a:buNone/>
            </a:pPr>
            <a:endParaRPr lang="en-GB" sz="2800" dirty="0">
              <a:cs typeface="Times New Roman" pitchFamily="18" charset="0"/>
            </a:endParaRPr>
          </a:p>
          <a:p>
            <a:pPr marL="533400" indent="-533400">
              <a:lnSpc>
                <a:spcPct val="70000"/>
              </a:lnSpc>
              <a:buFontTx/>
              <a:buNone/>
            </a:pPr>
            <a:r>
              <a:rPr lang="en-GB" sz="2800" dirty="0">
                <a:cs typeface="Times New Roman" pitchFamily="18" charset="0"/>
              </a:rPr>
              <a:t>2</a:t>
            </a:r>
            <a:r>
              <a:rPr lang="en-GB" sz="2800" dirty="0" smtClean="0">
                <a:cs typeface="Times New Roman" pitchFamily="18" charset="0"/>
              </a:rPr>
              <a:t>.    </a:t>
            </a:r>
            <a:r>
              <a:rPr lang="en-GB" sz="2800" dirty="0">
                <a:cs typeface="Times New Roman" pitchFamily="18" charset="0"/>
              </a:rPr>
              <a:t>Platelet studies:-</a:t>
            </a:r>
          </a:p>
          <a:p>
            <a:pPr marL="533400" indent="-533400">
              <a:lnSpc>
                <a:spcPct val="70000"/>
              </a:lnSpc>
              <a:buFontTx/>
              <a:buNone/>
            </a:pPr>
            <a:r>
              <a:rPr lang="en-GB" sz="2800" dirty="0">
                <a:cs typeface="Times New Roman" pitchFamily="18" charset="0"/>
              </a:rPr>
              <a:t>       Uptake of 5H-T and metabolism of 5H-T is altered in depressed and suicidal people</a:t>
            </a:r>
            <a:r>
              <a:rPr lang="en-GB" sz="2800" dirty="0" smtClean="0">
                <a:cs typeface="Times New Roman" pitchFamily="18" charset="0"/>
              </a:rPr>
              <a:t>.</a:t>
            </a:r>
          </a:p>
          <a:p>
            <a:pPr marL="533400" indent="-533400">
              <a:lnSpc>
                <a:spcPct val="70000"/>
              </a:lnSpc>
              <a:buNone/>
            </a:pPr>
            <a:r>
              <a:rPr lang="en-GB" sz="2800" dirty="0" smtClean="0">
                <a:cs typeface="Times New Roman" pitchFamily="18" charset="0"/>
              </a:rPr>
              <a:t>3. Pharmacological Evidence:  Drugs which are effective against depression (</a:t>
            </a:r>
            <a:r>
              <a:rPr lang="en-GB" sz="2800" dirty="0" err="1" smtClean="0">
                <a:cs typeface="Times New Roman" pitchFamily="18" charset="0"/>
              </a:rPr>
              <a:t>tricyclic</a:t>
            </a:r>
            <a:r>
              <a:rPr lang="en-GB" sz="2800" dirty="0" smtClean="0">
                <a:cs typeface="Times New Roman" pitchFamily="18" charset="0"/>
              </a:rPr>
              <a:t> and SSRIs) inhibit reuptake of NA and/or 5H-T</a:t>
            </a:r>
          </a:p>
          <a:p>
            <a:pPr marL="533400" indent="-533400">
              <a:lnSpc>
                <a:spcPct val="70000"/>
              </a:lnSpc>
              <a:buFontTx/>
              <a:buNone/>
            </a:pPr>
            <a:endParaRPr lang="en-GB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1399</Words>
  <Application>Microsoft Office PowerPoint</Application>
  <PresentationFormat>On-screen Show (4:3)</PresentationFormat>
  <Paragraphs>254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Flow</vt:lpstr>
      <vt:lpstr>1_Flow</vt:lpstr>
      <vt:lpstr>2_Flow</vt:lpstr>
      <vt:lpstr>Slide 1</vt:lpstr>
      <vt:lpstr>Slide 2</vt:lpstr>
      <vt:lpstr>Slide 3</vt:lpstr>
      <vt:lpstr>Slide 4</vt:lpstr>
      <vt:lpstr>Depression-symptoms</vt:lpstr>
      <vt:lpstr>Slide 6</vt:lpstr>
      <vt:lpstr>Slide 7</vt:lpstr>
      <vt:lpstr>Slide 8</vt:lpstr>
      <vt:lpstr>MONOAMINE THEORY OF DEPRESSION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Tricyclic Antidepressants (TCAs)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163</cp:revision>
  <dcterms:created xsi:type="dcterms:W3CDTF">2010-10-24T13:01:28Z</dcterms:created>
  <dcterms:modified xsi:type="dcterms:W3CDTF">2011-04-30T09:53:22Z</dcterms:modified>
</cp:coreProperties>
</file>