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35" r:id="rId2"/>
    <p:sldId id="361" r:id="rId3"/>
    <p:sldId id="363" r:id="rId4"/>
    <p:sldId id="379" r:id="rId5"/>
    <p:sldId id="380" r:id="rId6"/>
    <p:sldId id="384" r:id="rId7"/>
    <p:sldId id="386" r:id="rId8"/>
    <p:sldId id="362" r:id="rId9"/>
    <p:sldId id="370" r:id="rId10"/>
    <p:sldId id="385" r:id="rId11"/>
    <p:sldId id="378" r:id="rId12"/>
    <p:sldId id="371" r:id="rId13"/>
    <p:sldId id="387"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FFFF66"/>
    <a:srgbClr val="FFD521"/>
    <a:srgbClr val="FF9933"/>
    <a:srgbClr val="5B00E2"/>
    <a:srgbClr val="008986"/>
    <a:srgbClr val="FFFF99"/>
    <a:srgbClr val="33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7CBBA37-1F8E-4EF4-B077-E088618A2727}" type="datetimeFigureOut">
              <a:rPr lang="en-US"/>
              <a:pPr>
                <a:defRPr/>
              </a:pPr>
              <a:t>4/30/2011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cs typeface="Arial" charset="0"/>
              </a:defRPr>
            </a:lvl1pPr>
          </a:lstStyle>
          <a:p>
            <a:pPr>
              <a:defRPr/>
            </a:pPr>
            <a:fld id="{B7CA10E8-AF0C-4970-A439-BE95F9F63EEE}" type="slidenum">
              <a:rPr lang="ar-SA"/>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BA77318-4CCA-49A5-9DC3-1DE0109D10A6}" type="datetimeFigureOut">
              <a:rPr lang="en-US"/>
              <a:pPr>
                <a:defRPr/>
              </a:pPr>
              <a:t>4/30/2011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F7CE135-4609-4793-BDF2-9FC201DC9A36}"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CEAC7B6-B3E9-40DF-867F-CC4EB5674772}" type="datetimeFigureOut">
              <a:rPr lang="en-US"/>
              <a:pPr>
                <a:defRPr/>
              </a:pPr>
              <a:t>4/30/2011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8F906A2-4A5F-4899-9B43-5F78285E7F4D}"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B0BFDF3-6953-4843-AD38-63D608651204}" type="datetimeFigureOut">
              <a:rPr lang="en-US"/>
              <a:pPr>
                <a:defRPr/>
              </a:pPr>
              <a:t>4/30/2011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D783BD3-1B12-4E40-B89A-C4E7E40432CD}" type="slidenum">
              <a:rPr lang="ar-SA"/>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p:spPr>
        <p:txBody>
          <a:bodyPr/>
          <a:lstStyle/>
          <a:p>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3F3CE6FE-5685-47B7-B9FB-8714871BB60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85EF50C-628B-4140-AEF1-A6D798B34441}" type="datetimeFigureOut">
              <a:rPr lang="en-US"/>
              <a:pPr>
                <a:defRPr/>
              </a:pPr>
              <a:t>4/30/2011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2C9A8B-9F4E-413E-8838-109B785BF3E7}"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4D6FD87-A21D-445A-BA3F-801530AE5F8C}" type="datetimeFigureOut">
              <a:rPr lang="en-US"/>
              <a:pPr>
                <a:defRPr/>
              </a:pPr>
              <a:t>4/30/2011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56F0E4-26BE-4F9C-A6D8-3B6690C21D87}"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CECDFBA-3AAA-4E83-8089-FE75E545D6FE}" type="datetimeFigureOut">
              <a:rPr lang="en-US"/>
              <a:pPr>
                <a:defRPr/>
              </a:pPr>
              <a:t>4/30/2011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015087D-C9E9-48E8-B845-8530A91D7981}"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0B9EA41-4CB3-4743-BF1A-EFF9C24375E5}" type="datetimeFigureOut">
              <a:rPr lang="en-US"/>
              <a:pPr>
                <a:defRPr/>
              </a:pPr>
              <a:t>4/30/2011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9B60AD6-EBA6-4CB2-8B97-FEB3FE90F401}"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3F05610-9C24-4452-AE8C-7BA03B491F6C}" type="datetimeFigureOut">
              <a:rPr lang="en-US"/>
              <a:pPr>
                <a:defRPr/>
              </a:pPr>
              <a:t>4/30/2011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A704C7A-9542-4AB1-BE26-F430B859BB6E}"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2E8902B-7B0E-4CE3-B6C8-FAE3C94E84D1}" type="datetimeFigureOut">
              <a:rPr lang="en-US"/>
              <a:pPr>
                <a:defRPr/>
              </a:pPr>
              <a:t>4/30/2011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6A4EEA8-D5E7-4396-A2B9-4B957FCDB9BE}"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AD5F348-6930-4C52-9E6C-C04C308B8E36}" type="datetimeFigureOut">
              <a:rPr lang="en-US"/>
              <a:pPr>
                <a:defRPr/>
              </a:pPr>
              <a:t>4/30/2011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57613DE-5F79-41D7-AFF2-45203A6129B2}"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D8EA130-D0BB-4B33-BDA9-C673061A9C70}" type="datetimeFigureOut">
              <a:rPr lang="en-US"/>
              <a:pPr>
                <a:defRPr/>
              </a:pPr>
              <a:t>4/30/2011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7B76E0C-C3A4-4909-A2B6-0A3318D26832}"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155F542-11BD-4AF2-A41A-816BE1B9D11B}" type="datetimeFigureOut">
              <a:rPr lang="en-US"/>
              <a:pPr>
                <a:defRPr/>
              </a:pPr>
              <a:t>4/30/2011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cs typeface="Arial" charset="0"/>
              </a:defRPr>
            </a:lvl1pPr>
          </a:lstStyle>
          <a:p>
            <a:pPr>
              <a:defRPr/>
            </a:pPr>
            <a:fld id="{E51BA251-E7A7-4D5F-80EC-3F982FDCEF0C}"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gradFill flip="none" rotWithShape="1">
            <a:gsLst>
              <a:gs pos="42000">
                <a:srgbClr val="2F5A67"/>
              </a:gs>
              <a:gs pos="11000">
                <a:srgbClr val="006192">
                  <a:alpha val="71000"/>
                </a:srgbClr>
              </a:gs>
              <a:gs pos="75000">
                <a:srgbClr val="4A00B8">
                  <a:alpha val="85000"/>
                </a:srgbClr>
              </a:gs>
              <a:gs pos="85000">
                <a:srgbClr val="2C006C">
                  <a:alpha val="76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bg1"/>
              </a:solidFill>
            </a:endParaRPr>
          </a:p>
        </p:txBody>
      </p:sp>
      <p:pic>
        <p:nvPicPr>
          <p:cNvPr id="43012" name="Picture 4" descr="http://www.uspharmacist.com/CMSImagesContent/2009/11/USP0911-Antidepress-T2.gif"/>
          <p:cNvPicPr>
            <a:picLocks noChangeAspect="1" noChangeArrowheads="1"/>
          </p:cNvPicPr>
          <p:nvPr/>
        </p:nvPicPr>
        <p:blipFill>
          <a:blip r:embed="rId2" cstate="print">
            <a:lum bright="-10000" contrast="30000"/>
          </a:blip>
          <a:srcRect t="6186" b="5675"/>
          <a:stretch>
            <a:fillRect/>
          </a:stretch>
        </p:blipFill>
        <p:spPr bwMode="auto">
          <a:xfrm>
            <a:off x="739775" y="152400"/>
            <a:ext cx="7489825" cy="3810000"/>
          </a:xfrm>
          <a:prstGeom prst="rect">
            <a:avLst/>
          </a:prstGeom>
          <a:noFill/>
          <a:ln w="9525">
            <a:noFill/>
            <a:miter lim="800000"/>
            <a:headEnd/>
            <a:tailEnd/>
          </a:ln>
        </p:spPr>
      </p:pic>
      <p:sp>
        <p:nvSpPr>
          <p:cNvPr id="33" name="Rectangle 32"/>
          <p:cNvSpPr>
            <a:spLocks noChangeArrowheads="1"/>
          </p:cNvSpPr>
          <p:nvPr/>
        </p:nvSpPr>
        <p:spPr bwMode="auto">
          <a:xfrm>
            <a:off x="152400" y="3962400"/>
            <a:ext cx="3733800" cy="1570038"/>
          </a:xfrm>
          <a:prstGeom prst="rect">
            <a:avLst/>
          </a:prstGeom>
          <a:noFill/>
          <a:ln w="9525">
            <a:noFill/>
            <a:miter lim="800000"/>
            <a:headEnd/>
            <a:tailEnd/>
          </a:ln>
        </p:spPr>
        <p:txBody>
          <a:bodyPr>
            <a:spAutoFit/>
          </a:bodyPr>
          <a:lstStyle/>
          <a:p>
            <a:r>
              <a:rPr lang="en-US" sz="2400" b="1">
                <a:solidFill>
                  <a:schemeClr val="bg1"/>
                </a:solidFill>
                <a:latin typeface="Arial Narrow" pitchFamily="34" charset="0"/>
              </a:rPr>
              <a:t>Metabolite of antipsychotic drug </a:t>
            </a:r>
            <a:r>
              <a:rPr lang="en-US" sz="2400" b="1">
                <a:solidFill>
                  <a:schemeClr val="bg1"/>
                </a:solidFill>
                <a:latin typeface="Arial Narrow" pitchFamily="34" charset="0"/>
                <a:sym typeface="Wingdings 3" pitchFamily="18" charset="2"/>
              </a:rPr>
              <a:t> </a:t>
            </a:r>
            <a:r>
              <a:rPr lang="en-US" sz="2400" b="1">
                <a:solidFill>
                  <a:schemeClr val="bg1"/>
                </a:solidFill>
                <a:latin typeface="Arial Narrow" pitchFamily="34" charset="0"/>
              </a:rPr>
              <a:t>DA antagonism </a:t>
            </a:r>
            <a:r>
              <a:rPr lang="en-US" sz="2400" b="1">
                <a:solidFill>
                  <a:schemeClr val="bg1"/>
                </a:solidFill>
                <a:latin typeface="Arial Narrow" pitchFamily="34" charset="0"/>
                <a:sym typeface="Wingdings 3" pitchFamily="18" charset="2"/>
              </a:rPr>
              <a:t></a:t>
            </a:r>
          </a:p>
          <a:p>
            <a:r>
              <a:rPr lang="en-US" sz="2400" b="1">
                <a:solidFill>
                  <a:schemeClr val="bg1"/>
                </a:solidFill>
                <a:latin typeface="Arial Narrow" pitchFamily="34" charset="0"/>
              </a:rPr>
              <a:t> &gt; suitable for depression in psychotic patients.</a:t>
            </a:r>
          </a:p>
        </p:txBody>
      </p:sp>
      <p:sp>
        <p:nvSpPr>
          <p:cNvPr id="34" name="TextBox 33"/>
          <p:cNvSpPr txBox="1">
            <a:spLocks noChangeArrowheads="1"/>
          </p:cNvSpPr>
          <p:nvPr/>
        </p:nvSpPr>
        <p:spPr bwMode="auto">
          <a:xfrm>
            <a:off x="152400" y="5410200"/>
            <a:ext cx="3657600" cy="1374775"/>
          </a:xfrm>
          <a:prstGeom prst="rect">
            <a:avLst/>
          </a:prstGeom>
          <a:noFill/>
          <a:ln w="9525">
            <a:noFill/>
            <a:miter lim="800000"/>
            <a:headEnd/>
            <a:tailEnd/>
          </a:ln>
        </p:spPr>
        <p:txBody>
          <a:bodyPr>
            <a:spAutoFit/>
          </a:bodyPr>
          <a:lstStyle/>
          <a:p>
            <a:pPr>
              <a:lnSpc>
                <a:spcPts val="2500"/>
              </a:lnSpc>
            </a:pPr>
            <a:r>
              <a:rPr lang="en-US" sz="2400" b="1">
                <a:solidFill>
                  <a:schemeClr val="bg1"/>
                </a:solidFill>
                <a:latin typeface="Arial Narrow" pitchFamily="34" charset="0"/>
                <a:sym typeface="Wingdings 3" pitchFamily="18" charset="2"/>
              </a:rPr>
              <a:t></a:t>
            </a:r>
          </a:p>
          <a:p>
            <a:pPr>
              <a:lnSpc>
                <a:spcPts val="2500"/>
              </a:lnSpc>
            </a:pPr>
            <a:r>
              <a:rPr lang="en-US" sz="2400" b="1">
                <a:solidFill>
                  <a:schemeClr val="bg1"/>
                </a:solidFill>
                <a:latin typeface="Arial Narrow" pitchFamily="34" charset="0"/>
              </a:rPr>
              <a:t>Parkinsonism</a:t>
            </a:r>
          </a:p>
          <a:p>
            <a:pPr>
              <a:lnSpc>
                <a:spcPts val="2500"/>
              </a:lnSpc>
            </a:pPr>
            <a:r>
              <a:rPr lang="en-US" sz="2400" b="1">
                <a:solidFill>
                  <a:schemeClr val="bg1"/>
                </a:solidFill>
                <a:latin typeface="Arial Narrow" pitchFamily="34" charset="0"/>
              </a:rPr>
              <a:t>Amenorrhea- galactorrhea Tardive  dyskinesia.</a:t>
            </a:r>
            <a:endParaRPr lang="en-US" sz="2400">
              <a:latin typeface="Arial Narrow" pitchFamily="34" charset="0"/>
            </a:endParaRPr>
          </a:p>
        </p:txBody>
      </p:sp>
      <p:sp>
        <p:nvSpPr>
          <p:cNvPr id="36" name="5-Point Star 35"/>
          <p:cNvSpPr/>
          <p:nvPr/>
        </p:nvSpPr>
        <p:spPr>
          <a:xfrm>
            <a:off x="381000" y="3167063"/>
            <a:ext cx="457200" cy="381000"/>
          </a:xfrm>
          <a:prstGeom prst="star5">
            <a:avLst/>
          </a:prstGeom>
          <a:solidFill>
            <a:srgbClr val="00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44" name="Group 43"/>
          <p:cNvGrpSpPr>
            <a:grpSpLocks/>
          </p:cNvGrpSpPr>
          <p:nvPr/>
        </p:nvGrpSpPr>
        <p:grpSpPr bwMode="auto">
          <a:xfrm>
            <a:off x="0" y="1262063"/>
            <a:ext cx="692150" cy="2701925"/>
            <a:chOff x="0" y="1261404"/>
            <a:chExt cx="691660" cy="2701790"/>
          </a:xfrm>
        </p:grpSpPr>
        <p:sp>
          <p:nvSpPr>
            <p:cNvPr id="35" name="5-Point Star 34"/>
            <p:cNvSpPr/>
            <p:nvPr/>
          </p:nvSpPr>
          <p:spPr>
            <a:xfrm>
              <a:off x="0" y="1261404"/>
              <a:ext cx="609168" cy="566709"/>
            </a:xfrm>
            <a:prstGeom prst="star5">
              <a:avLst/>
            </a:prstGeom>
            <a:solidFill>
              <a:srgbClr val="00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8" name="Straight Arrow Connector 37"/>
            <p:cNvCxnSpPr/>
            <p:nvPr/>
          </p:nvCxnSpPr>
          <p:spPr>
            <a:xfrm rot="5400000">
              <a:off x="-877249" y="2781360"/>
              <a:ext cx="2362082" cy="1586"/>
            </a:xfrm>
            <a:prstGeom prst="straightConnector1">
              <a:avLst/>
            </a:prstGeom>
            <a:ln w="38100">
              <a:solidFill>
                <a:srgbClr val="00FFFF"/>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87076" y="1599524"/>
              <a:ext cx="304584" cy="1588"/>
            </a:xfrm>
            <a:prstGeom prst="line">
              <a:avLst/>
            </a:prstGeom>
            <a:ln w="38100">
              <a:solidFill>
                <a:srgbClr val="00FFFF"/>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p:cTn id="7" dur="500" fill="hold"/>
                                        <p:tgtEl>
                                          <p:spTgt spid="36"/>
                                        </p:tgtEl>
                                        <p:attrNameLst>
                                          <p:attrName>ppt_w</p:attrName>
                                        </p:attrNameLst>
                                      </p:cBhvr>
                                      <p:tavLst>
                                        <p:tav tm="0">
                                          <p:val>
                                            <p:fltVal val="0"/>
                                          </p:val>
                                        </p:tav>
                                        <p:tav tm="100000">
                                          <p:val>
                                            <p:strVal val="#ppt_w"/>
                                          </p:val>
                                        </p:tav>
                                      </p:tavLst>
                                    </p:anim>
                                    <p:anim calcmode="lin" valueType="num">
                                      <p:cBhvr>
                                        <p:cTn id="8" dur="500" fill="hold"/>
                                        <p:tgtEl>
                                          <p:spTgt spid="36"/>
                                        </p:tgtEl>
                                        <p:attrNameLst>
                                          <p:attrName>ppt_h</p:attrName>
                                        </p:attrNameLst>
                                      </p:cBhvr>
                                      <p:tavLst>
                                        <p:tav tm="0">
                                          <p:val>
                                            <p:fltVal val="0"/>
                                          </p:val>
                                        </p:tav>
                                        <p:tav tm="100000">
                                          <p:val>
                                            <p:strVal val="#ppt_h"/>
                                          </p:val>
                                        </p:tav>
                                      </p:tavLst>
                                    </p:anim>
                                    <p:anim calcmode="lin" valueType="num">
                                      <p:cBhvr>
                                        <p:cTn id="9" dur="500" fill="hold"/>
                                        <p:tgtEl>
                                          <p:spTgt spid="36"/>
                                        </p:tgtEl>
                                        <p:attrNameLst>
                                          <p:attrName>style.rotation</p:attrName>
                                        </p:attrNameLst>
                                      </p:cBhvr>
                                      <p:tavLst>
                                        <p:tav tm="0">
                                          <p:val>
                                            <p:fltVal val="360"/>
                                          </p:val>
                                        </p:tav>
                                        <p:tav tm="100000">
                                          <p:val>
                                            <p:fltVal val="0"/>
                                          </p:val>
                                        </p:tav>
                                      </p:tavLst>
                                    </p:anim>
                                    <p:animEffect transition="in" filter="fade">
                                      <p:cBhvr>
                                        <p:cTn id="10" dur="500"/>
                                        <p:tgtEl>
                                          <p:spTgt spid="36"/>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nodeType="click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strips(downLeft)">
                                      <p:cBhvr>
                                        <p:cTn id="15" dur="2000"/>
                                        <p:tgtEl>
                                          <p:spTgt spid="44"/>
                                        </p:tgtEl>
                                      </p:cBhvr>
                                    </p:animEffect>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wipe(up)">
                                      <p:cBhvr>
                                        <p:cTn id="19" dur="1000"/>
                                        <p:tgtEl>
                                          <p:spTgt spid="33"/>
                                        </p:tgtEl>
                                      </p:cBhvr>
                                    </p:animEffect>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fade">
                                      <p:cBhvr>
                                        <p:cTn id="24" dur="1000"/>
                                        <p:tgtEl>
                                          <p:spTgt spid="34"/>
                                        </p:tgtEl>
                                      </p:cBhvr>
                                    </p:animEffect>
                                    <p:anim calcmode="lin" valueType="num">
                                      <p:cBhvr>
                                        <p:cTn id="25" dur="1000" fill="hold"/>
                                        <p:tgtEl>
                                          <p:spTgt spid="34"/>
                                        </p:tgtEl>
                                        <p:attrNameLst>
                                          <p:attrName>ppt_x</p:attrName>
                                        </p:attrNameLst>
                                      </p:cBhvr>
                                      <p:tavLst>
                                        <p:tav tm="0">
                                          <p:val>
                                            <p:strVal val="#ppt_x"/>
                                          </p:val>
                                        </p:tav>
                                        <p:tav tm="100000">
                                          <p:val>
                                            <p:strVal val="#ppt_x"/>
                                          </p:val>
                                        </p:tav>
                                      </p:tavLst>
                                    </p:anim>
                                    <p:anim calcmode="lin" valueType="num">
                                      <p:cBhvr>
                                        <p:cTn id="26"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66092"/>
            <a:ext cx="8077200" cy="6186309"/>
          </a:xfrm>
          <a:prstGeom prst="rect">
            <a:avLst/>
          </a:prstGeom>
          <a:noFill/>
        </p:spPr>
        <p:txBody>
          <a:bodyPr wrap="square" rtlCol="0">
            <a:spAutoFit/>
          </a:bodyPr>
          <a:lstStyle/>
          <a:p>
            <a:r>
              <a:rPr lang="en-US" dirty="0" smtClean="0"/>
              <a:t>5-HT</a:t>
            </a:r>
            <a:r>
              <a:rPr lang="en-US" baseline="-25000" dirty="0" smtClean="0"/>
              <a:t>1</a:t>
            </a:r>
            <a:r>
              <a:rPr lang="en-US" dirty="0" smtClean="0"/>
              <a:t>-receptors are predominantly inhibitory in their effects. 5-HT</a:t>
            </a:r>
            <a:r>
              <a:rPr lang="en-US" baseline="-25000" dirty="0" smtClean="0"/>
              <a:t>1A</a:t>
            </a:r>
            <a:r>
              <a:rPr lang="en-US" dirty="0" smtClean="0"/>
              <a:t>-receptors are expressed as </a:t>
            </a:r>
            <a:r>
              <a:rPr lang="en-US" dirty="0" err="1" smtClean="0"/>
              <a:t>autoreceptors</a:t>
            </a:r>
            <a:r>
              <a:rPr lang="en-US" dirty="0" smtClean="0"/>
              <a:t> by the 5-HT neurons in the </a:t>
            </a:r>
            <a:r>
              <a:rPr lang="en-US" dirty="0" err="1" smtClean="0"/>
              <a:t>raphe</a:t>
            </a:r>
            <a:r>
              <a:rPr lang="en-US" dirty="0" smtClean="0"/>
              <a:t> nuclei, and their </a:t>
            </a:r>
            <a:r>
              <a:rPr lang="en-US" dirty="0" err="1" smtClean="0"/>
              <a:t>autoinhibitory</a:t>
            </a:r>
            <a:r>
              <a:rPr lang="en-US" dirty="0" smtClean="0"/>
              <a:t> effect tends to limit the rate of firing of these cells. They are also widely distributed in the limbic system and are believed to be the main target of drugs used to treat anxiety and depression 5-HT</a:t>
            </a:r>
            <a:r>
              <a:rPr lang="en-US" baseline="-25000" dirty="0" smtClean="0"/>
              <a:t>1B</a:t>
            </a:r>
            <a:r>
              <a:rPr lang="en-US" dirty="0" smtClean="0"/>
              <a:t>- and 5-HT</a:t>
            </a:r>
            <a:r>
              <a:rPr lang="en-US" baseline="-25000" dirty="0" smtClean="0"/>
              <a:t>1D</a:t>
            </a:r>
            <a:r>
              <a:rPr lang="en-US" dirty="0" smtClean="0"/>
              <a:t>-receptors are found mainly as </a:t>
            </a:r>
            <a:r>
              <a:rPr lang="en-US" dirty="0" err="1" smtClean="0"/>
              <a:t>presynaptic</a:t>
            </a:r>
            <a:r>
              <a:rPr lang="en-US" dirty="0" smtClean="0"/>
              <a:t> inhibitory receptors in the basal ganglia. Agonists acting on peripheral 5-HT</a:t>
            </a:r>
            <a:r>
              <a:rPr lang="en-US" baseline="-25000" dirty="0" smtClean="0"/>
              <a:t>1D</a:t>
            </a:r>
            <a:r>
              <a:rPr lang="en-US" dirty="0" smtClean="0"/>
              <a:t>-receptors are used to treat migraine</a:t>
            </a:r>
          </a:p>
          <a:p>
            <a:r>
              <a:rPr lang="en-US" dirty="0" smtClean="0"/>
              <a:t>5-HT</a:t>
            </a:r>
            <a:r>
              <a:rPr lang="en-US" baseline="-25000" dirty="0" smtClean="0"/>
              <a:t>2</a:t>
            </a:r>
            <a:r>
              <a:rPr lang="en-US" dirty="0" smtClean="0"/>
              <a:t>-receptors (mostly 5-HT</a:t>
            </a:r>
            <a:r>
              <a:rPr lang="en-US" baseline="-25000" dirty="0" smtClean="0"/>
              <a:t>2A</a:t>
            </a:r>
            <a:r>
              <a:rPr lang="en-US" dirty="0" smtClean="0"/>
              <a:t> in the brain) exert an excitatory postsynaptic effect and are abundant in the cortex and limbic system. They are believed to be the target of various hallucinogenic drugs The use of 5-HT</a:t>
            </a:r>
            <a:r>
              <a:rPr lang="en-US" baseline="-25000" dirty="0" smtClean="0"/>
              <a:t>2</a:t>
            </a:r>
            <a:r>
              <a:rPr lang="en-US" dirty="0" smtClean="0"/>
              <a:t>-receptor antagonists such as </a:t>
            </a:r>
            <a:r>
              <a:rPr lang="en-US" b="1" dirty="0" err="1" smtClean="0"/>
              <a:t>methysergide</a:t>
            </a:r>
            <a:r>
              <a:rPr lang="en-US" dirty="0" smtClean="0"/>
              <a:t> in treating migraine is discussed in</a:t>
            </a:r>
          </a:p>
          <a:p>
            <a:r>
              <a:rPr lang="en-US" dirty="0" smtClean="0"/>
              <a:t>5-HT</a:t>
            </a:r>
            <a:r>
              <a:rPr lang="en-US" baseline="-25000" dirty="0" smtClean="0"/>
              <a:t>3</a:t>
            </a:r>
            <a:r>
              <a:rPr lang="en-US" dirty="0" smtClean="0"/>
              <a:t>-receptors are found chiefly in the </a:t>
            </a:r>
            <a:r>
              <a:rPr lang="en-US" i="1" dirty="0" smtClean="0"/>
              <a:t>area </a:t>
            </a:r>
            <a:r>
              <a:rPr lang="en-US" i="1" dirty="0" err="1" smtClean="0"/>
              <a:t>postrema</a:t>
            </a:r>
            <a:r>
              <a:rPr lang="en-US" dirty="0" smtClean="0"/>
              <a:t> (a region of the medulla involved in vomiting; and other parts of the brainstem, extending to the dorsal horn of the spinal cord. They are also widely, but more sparsely, present in certain parts of the cortex. They are excitatory </a:t>
            </a:r>
            <a:r>
              <a:rPr lang="en-US" dirty="0" err="1" smtClean="0"/>
              <a:t>ionotropic</a:t>
            </a:r>
            <a:r>
              <a:rPr lang="en-US" dirty="0" smtClean="0"/>
              <a:t> receptors, and specific antagonists (e.g. </a:t>
            </a:r>
            <a:r>
              <a:rPr lang="en-US" b="1" dirty="0" err="1" smtClean="0"/>
              <a:t>ondansetron</a:t>
            </a:r>
            <a:r>
              <a:rPr lang="en-US" dirty="0" smtClean="0"/>
              <a:t>,) are used to treat nausea and vomiting. They may also have </a:t>
            </a:r>
            <a:r>
              <a:rPr lang="en-US" dirty="0" err="1" smtClean="0"/>
              <a:t>anxiolytic</a:t>
            </a:r>
            <a:r>
              <a:rPr lang="en-US" dirty="0" smtClean="0"/>
              <a:t> effects, but this is less clear. </a:t>
            </a:r>
          </a:p>
          <a:p>
            <a:r>
              <a:rPr lang="en-US" dirty="0" smtClean="0"/>
              <a:t>5-HT</a:t>
            </a:r>
            <a:r>
              <a:rPr lang="en-US" baseline="-25000" dirty="0" smtClean="0"/>
              <a:t>4</a:t>
            </a:r>
            <a:r>
              <a:rPr lang="en-US" dirty="0" smtClean="0"/>
              <a:t>-receptors are important in the gastrointestinal tract (see) and are also expressed in the brain, particularly in the striatum. They exert an </a:t>
            </a:r>
            <a:r>
              <a:rPr lang="en-US" dirty="0" err="1" smtClean="0"/>
              <a:t>presynaptic</a:t>
            </a:r>
            <a:r>
              <a:rPr lang="en-US" dirty="0" smtClean="0"/>
              <a:t> </a:t>
            </a:r>
            <a:r>
              <a:rPr lang="en-US" dirty="0" err="1" smtClean="0"/>
              <a:t>facilitatory</a:t>
            </a:r>
            <a:r>
              <a:rPr lang="en-US" dirty="0" smtClean="0"/>
              <a:t> effect, particularly on acetylcholine release, thus enhancing cognitive performance.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2228671"/>
            <a:ext cx="7696200" cy="1631216"/>
          </a:xfrm>
          <a:prstGeom prst="rect">
            <a:avLst/>
          </a:prstGeom>
          <a:noFill/>
        </p:spPr>
        <p:txBody>
          <a:bodyPr wrap="square" rtlCol="0">
            <a:spAutoFit/>
          </a:bodyPr>
          <a:lstStyle/>
          <a:p>
            <a:pPr algn="just"/>
            <a:r>
              <a:rPr lang="en-US" sz="2000" b="1" dirty="0" smtClean="0">
                <a:latin typeface="Arial Narrow" pitchFamily="34" charset="0"/>
              </a:rPr>
              <a:t>Dopamine is actually the culprit in many addictions such as drugs, food, and sex addictions. Dopamine also has other functions in the brain, including important roles in </a:t>
            </a:r>
            <a:r>
              <a:rPr lang="en-US" sz="2000" b="1" dirty="0" err="1" smtClean="0">
                <a:latin typeface="Arial Narrow" pitchFamily="34" charset="0"/>
              </a:rPr>
              <a:t>behaviour</a:t>
            </a:r>
            <a:r>
              <a:rPr lang="en-US" sz="2000" b="1" dirty="0" smtClean="0">
                <a:latin typeface="Arial Narrow" pitchFamily="34" charset="0"/>
              </a:rPr>
              <a:t> and cognition, motor activity, motivation and reward, inhibition of </a:t>
            </a:r>
            <a:r>
              <a:rPr lang="en-US" sz="2000" b="1" dirty="0" err="1" smtClean="0">
                <a:latin typeface="Arial Narrow" pitchFamily="34" charset="0"/>
              </a:rPr>
              <a:t>prolactin</a:t>
            </a:r>
            <a:r>
              <a:rPr lang="en-US" sz="2000" b="1" dirty="0" smtClean="0">
                <a:latin typeface="Arial Narrow" pitchFamily="34" charset="0"/>
              </a:rPr>
              <a:t> production which is involved in lactation, sleep, mood, attention, and learning</a:t>
            </a:r>
            <a:endParaRPr lang="en-US" sz="2000" b="1" dirty="0">
              <a:latin typeface="Arial Narrow" pitchFamily="34" charset="0"/>
            </a:endParaRPr>
          </a:p>
        </p:txBody>
      </p:sp>
      <p:sp>
        <p:nvSpPr>
          <p:cNvPr id="3" name="TextBox 2"/>
          <p:cNvSpPr txBox="1"/>
          <p:nvPr/>
        </p:nvSpPr>
        <p:spPr>
          <a:xfrm>
            <a:off x="533400" y="4133671"/>
            <a:ext cx="7391400" cy="1323439"/>
          </a:xfrm>
          <a:prstGeom prst="rect">
            <a:avLst/>
          </a:prstGeom>
          <a:noFill/>
        </p:spPr>
        <p:txBody>
          <a:bodyPr wrap="square" rtlCol="0">
            <a:spAutoFit/>
          </a:bodyPr>
          <a:lstStyle/>
          <a:p>
            <a:pPr algn="just"/>
            <a:r>
              <a:rPr lang="en-US" sz="2000" b="1" dirty="0" smtClean="0">
                <a:latin typeface="Arial Narrow" pitchFamily="34" charset="0"/>
              </a:rPr>
              <a:t>Dopamine plays an important role in bulimia and binge eating because these people often dream and think about food. And it is why when a bulimic or binge eater sees food she/he goes on a binge losing all sense of control.</a:t>
            </a:r>
          </a:p>
        </p:txBody>
      </p:sp>
      <p:sp>
        <p:nvSpPr>
          <p:cNvPr id="4" name="TextBox 3"/>
          <p:cNvSpPr txBox="1"/>
          <p:nvPr/>
        </p:nvSpPr>
        <p:spPr>
          <a:xfrm>
            <a:off x="533400" y="381000"/>
            <a:ext cx="7620000" cy="1631216"/>
          </a:xfrm>
          <a:prstGeom prst="rect">
            <a:avLst/>
          </a:prstGeom>
          <a:noFill/>
        </p:spPr>
        <p:txBody>
          <a:bodyPr wrap="square" rtlCol="0">
            <a:spAutoFit/>
          </a:bodyPr>
          <a:lstStyle/>
          <a:p>
            <a:pPr algn="just"/>
            <a:r>
              <a:rPr lang="en-US" sz="2000" b="1" dirty="0" smtClean="0">
                <a:latin typeface="Arial Narrow" pitchFamily="34" charset="0"/>
              </a:rPr>
              <a:t>Dopamine and </a:t>
            </a:r>
            <a:r>
              <a:rPr lang="en-US" sz="2000" b="1" dirty="0" err="1" smtClean="0">
                <a:latin typeface="Arial Narrow" pitchFamily="34" charset="0"/>
              </a:rPr>
              <a:t>norepinephrine</a:t>
            </a:r>
            <a:r>
              <a:rPr lang="en-US" sz="2000" b="1" dirty="0" smtClean="0">
                <a:latin typeface="Arial Narrow" pitchFamily="34" charset="0"/>
              </a:rPr>
              <a:t>, also influence mood and arousal.</a:t>
            </a:r>
          </a:p>
          <a:p>
            <a:pPr algn="just"/>
            <a:r>
              <a:rPr lang="en-US" sz="2000" b="1" dirty="0" smtClean="0">
                <a:latin typeface="Arial Narrow" pitchFamily="34" charset="0"/>
              </a:rPr>
              <a:t>Dopamine is associated with pleasurable activity. Released when people do naturally rewarding activities like having sex or enjoying food. Some drugs such as nicotine, cocaine and amphetamines can influence the level of dopamine in the brain.</a:t>
            </a:r>
            <a:endParaRPr lang="en-US" sz="2000" b="1" dirty="0">
              <a:latin typeface="Arial Narrow"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685800"/>
            <a:ext cx="8229600" cy="369332"/>
          </a:xfrm>
          <a:prstGeom prst="rect">
            <a:avLst/>
          </a:prstGeom>
          <a:noFill/>
        </p:spPr>
        <p:txBody>
          <a:bodyPr wrap="square" rtlCol="0">
            <a:spAutoFit/>
          </a:bodyPr>
          <a:lstStyle/>
          <a:p>
            <a:r>
              <a:rPr lang="en-US" dirty="0" smtClean="0"/>
              <a:t>NE, NPY, </a:t>
            </a:r>
            <a:r>
              <a:rPr lang="en-US" dirty="0" err="1" smtClean="0"/>
              <a:t>AgRP</a:t>
            </a:r>
            <a:r>
              <a:rPr lang="en-US" dirty="0" smtClean="0"/>
              <a:t>, maintains the </a:t>
            </a:r>
            <a:r>
              <a:rPr lang="en-US" dirty="0" err="1" smtClean="0"/>
              <a:t>consummatory</a:t>
            </a:r>
            <a:r>
              <a:rPr lang="en-US" dirty="0" smtClean="0"/>
              <a:t> response  of DA </a:t>
            </a:r>
            <a:endParaRPr lang="en-US" dirty="0"/>
          </a:p>
        </p:txBody>
      </p:sp>
      <p:sp>
        <p:nvSpPr>
          <p:cNvPr id="6" name="TextBox 5"/>
          <p:cNvSpPr txBox="1"/>
          <p:nvPr/>
        </p:nvSpPr>
        <p:spPr>
          <a:xfrm>
            <a:off x="381000" y="381000"/>
            <a:ext cx="8153400" cy="369332"/>
          </a:xfrm>
          <a:prstGeom prst="rect">
            <a:avLst/>
          </a:prstGeom>
          <a:noFill/>
        </p:spPr>
        <p:txBody>
          <a:bodyPr wrap="square" rtlCol="0">
            <a:spAutoFit/>
          </a:bodyPr>
          <a:lstStyle/>
          <a:p>
            <a:r>
              <a:rPr lang="en-US" dirty="0" smtClean="0"/>
              <a:t>Dopamine is released to increase appetite  </a:t>
            </a:r>
            <a:endParaRPr lang="en-US" dirty="0"/>
          </a:p>
        </p:txBody>
      </p:sp>
      <p:sp>
        <p:nvSpPr>
          <p:cNvPr id="11" name="TextBox 10"/>
          <p:cNvSpPr txBox="1"/>
          <p:nvPr/>
        </p:nvSpPr>
        <p:spPr>
          <a:xfrm>
            <a:off x="381000" y="990600"/>
            <a:ext cx="8077200" cy="369332"/>
          </a:xfrm>
          <a:prstGeom prst="rect">
            <a:avLst/>
          </a:prstGeom>
          <a:noFill/>
        </p:spPr>
        <p:txBody>
          <a:bodyPr wrap="square" rtlCol="0">
            <a:spAutoFit/>
          </a:bodyPr>
          <a:lstStyle/>
          <a:p>
            <a:r>
              <a:rPr lang="en-US" b="1" dirty="0" smtClean="0"/>
              <a:t>5-HT shuts down the DA control of appetite; satiety </a:t>
            </a:r>
            <a:endParaRPr lang="en-US" dirty="0"/>
          </a:p>
        </p:txBody>
      </p:sp>
      <p:sp>
        <p:nvSpPr>
          <p:cNvPr id="13" name="TextBox 12"/>
          <p:cNvSpPr txBox="1"/>
          <p:nvPr/>
        </p:nvSpPr>
        <p:spPr>
          <a:xfrm>
            <a:off x="381000" y="0"/>
            <a:ext cx="8458200" cy="369332"/>
          </a:xfrm>
          <a:prstGeom prst="rect">
            <a:avLst/>
          </a:prstGeom>
          <a:noFill/>
        </p:spPr>
        <p:txBody>
          <a:bodyPr wrap="square" rtlCol="0">
            <a:spAutoFit/>
          </a:bodyPr>
          <a:lstStyle/>
          <a:p>
            <a:r>
              <a:rPr lang="en-US" dirty="0" smtClean="0"/>
              <a:t>Appetite has 2 components; appetitive &amp; </a:t>
            </a:r>
            <a:r>
              <a:rPr lang="en-US" dirty="0" err="1" smtClean="0"/>
              <a:t>consummatory</a:t>
            </a:r>
            <a:r>
              <a:rPr lang="en-US" dirty="0" smtClean="0"/>
              <a:t> component.</a:t>
            </a:r>
            <a:endParaRPr lang="en-US" dirty="0"/>
          </a:p>
        </p:txBody>
      </p:sp>
      <p:pic>
        <p:nvPicPr>
          <p:cNvPr id="16" name="Picture 2" descr="http://www.flyfishingdevon.co.uk/salmon/year3/psy337EatingNeuralFactors/dual-center-feeding.gif"/>
          <p:cNvPicPr>
            <a:picLocks noChangeAspect="1" noChangeArrowheads="1"/>
          </p:cNvPicPr>
          <p:nvPr/>
        </p:nvPicPr>
        <p:blipFill>
          <a:blip r:embed="rId2" cstate="print"/>
          <a:srcRect/>
          <a:stretch>
            <a:fillRect/>
          </a:stretch>
        </p:blipFill>
        <p:spPr bwMode="auto">
          <a:xfrm>
            <a:off x="0" y="1371600"/>
            <a:ext cx="5838825" cy="2181226"/>
          </a:xfrm>
          <a:prstGeom prst="rect">
            <a:avLst/>
          </a:prstGeom>
          <a:noFill/>
        </p:spPr>
      </p:pic>
      <p:pic>
        <p:nvPicPr>
          <p:cNvPr id="17" name="Picture 4" descr="http://www.flyfishingdevon.co.uk/salmon/year3/psy337EatingNeuralFactors/VMH_LHlocation.jpg"/>
          <p:cNvPicPr>
            <a:picLocks noChangeAspect="1" noChangeArrowheads="1"/>
          </p:cNvPicPr>
          <p:nvPr/>
        </p:nvPicPr>
        <p:blipFill>
          <a:blip r:embed="rId3" cstate="print"/>
          <a:srcRect/>
          <a:stretch>
            <a:fillRect/>
          </a:stretch>
        </p:blipFill>
        <p:spPr bwMode="auto">
          <a:xfrm>
            <a:off x="6096000" y="1286470"/>
            <a:ext cx="3048000" cy="2286001"/>
          </a:xfrm>
          <a:prstGeom prst="rect">
            <a:avLst/>
          </a:prstGeom>
          <a:noFill/>
        </p:spPr>
      </p:pic>
      <p:graphicFrame>
        <p:nvGraphicFramePr>
          <p:cNvPr id="18" name="Table 17"/>
          <p:cNvGraphicFramePr>
            <a:graphicFrameLocks noGrp="1"/>
          </p:cNvGraphicFramePr>
          <p:nvPr/>
        </p:nvGraphicFramePr>
        <p:xfrm>
          <a:off x="0" y="3717250"/>
          <a:ext cx="6096000" cy="2217420"/>
        </p:xfrm>
        <a:graphic>
          <a:graphicData uri="http://schemas.openxmlformats.org/drawingml/2006/table">
            <a:tbl>
              <a:tblPr/>
              <a:tblGrid>
                <a:gridCol w="2032000"/>
                <a:gridCol w="2032000"/>
                <a:gridCol w="2032000"/>
              </a:tblGrid>
              <a:tr h="0">
                <a:tc>
                  <a:txBody>
                    <a:bodyPr/>
                    <a:lstStyle/>
                    <a:p>
                      <a:pPr algn="l"/>
                      <a:r>
                        <a:rPr lang="en-US" b="1" dirty="0"/>
                        <a:t>Area of hypothalamus </a:t>
                      </a:r>
                      <a:endParaRPr lang="en-US" dirty="0"/>
                    </a:p>
                  </a:txBody>
                  <a:tcPr marL="95250" marR="95250" marT="95250" marB="95250" anchor="ctr">
                    <a:lnL>
                      <a:noFill/>
                    </a:lnL>
                    <a:lnR>
                      <a:noFill/>
                    </a:lnR>
                    <a:lnT>
                      <a:noFill/>
                    </a:lnT>
                    <a:lnB>
                      <a:noFill/>
                    </a:lnB>
                    <a:solidFill>
                      <a:srgbClr val="CCCCCC"/>
                    </a:solidFill>
                  </a:tcPr>
                </a:tc>
                <a:tc>
                  <a:txBody>
                    <a:bodyPr/>
                    <a:lstStyle/>
                    <a:p>
                      <a:pPr algn="ctr"/>
                      <a:r>
                        <a:rPr lang="en-US" b="1"/>
                        <a:t>Effect of lesioning </a:t>
                      </a:r>
                      <a:endParaRPr lang="en-US"/>
                    </a:p>
                  </a:txBody>
                  <a:tcPr marL="95250" marR="95250" marT="95250" marB="95250" anchor="ctr">
                    <a:lnL>
                      <a:noFill/>
                    </a:lnL>
                    <a:lnR>
                      <a:noFill/>
                    </a:lnR>
                    <a:lnT>
                      <a:noFill/>
                    </a:lnT>
                    <a:lnB>
                      <a:noFill/>
                    </a:lnB>
                    <a:solidFill>
                      <a:srgbClr val="CCCCCC"/>
                    </a:solidFill>
                  </a:tcPr>
                </a:tc>
                <a:tc>
                  <a:txBody>
                    <a:bodyPr/>
                    <a:lstStyle/>
                    <a:p>
                      <a:pPr algn="ctr"/>
                      <a:r>
                        <a:rPr lang="en-US" b="1"/>
                        <a:t>Effect of stimulating </a:t>
                      </a:r>
                      <a:endParaRPr lang="en-US"/>
                    </a:p>
                  </a:txBody>
                  <a:tcPr marL="95250" marR="95250" marT="95250" marB="95250" anchor="ctr">
                    <a:lnL>
                      <a:noFill/>
                    </a:lnL>
                    <a:lnR>
                      <a:noFill/>
                    </a:lnR>
                    <a:lnT>
                      <a:noFill/>
                    </a:lnT>
                    <a:lnB>
                      <a:noFill/>
                    </a:lnB>
                    <a:solidFill>
                      <a:srgbClr val="CCCCCC"/>
                    </a:solidFill>
                  </a:tcPr>
                </a:tc>
              </a:tr>
              <a:tr h="0">
                <a:tc>
                  <a:txBody>
                    <a:bodyPr/>
                    <a:lstStyle/>
                    <a:p>
                      <a:pPr algn="l"/>
                      <a:r>
                        <a:rPr lang="en-US" dirty="0" err="1"/>
                        <a:t>Ventromedial</a:t>
                      </a:r>
                      <a:r>
                        <a:rPr lang="en-US" dirty="0"/>
                        <a:t> hypothalamus </a:t>
                      </a:r>
                    </a:p>
                  </a:txBody>
                  <a:tcPr marL="95250" marR="95250" marT="95250" marB="95250" anchor="ctr">
                    <a:lnL>
                      <a:noFill/>
                    </a:lnL>
                    <a:lnR>
                      <a:noFill/>
                    </a:lnR>
                    <a:lnT>
                      <a:noFill/>
                    </a:lnT>
                    <a:lnB>
                      <a:noFill/>
                    </a:lnB>
                    <a:solidFill>
                      <a:srgbClr val="CCCCCC"/>
                    </a:solidFill>
                  </a:tcPr>
                </a:tc>
                <a:tc>
                  <a:txBody>
                    <a:bodyPr/>
                    <a:lstStyle/>
                    <a:p>
                      <a:pPr algn="ctr"/>
                      <a:r>
                        <a:rPr lang="en-US"/>
                        <a:t>Increases eating </a:t>
                      </a:r>
                    </a:p>
                  </a:txBody>
                  <a:tcPr marL="95250" marR="95250" marT="95250" marB="95250" anchor="ctr">
                    <a:lnL>
                      <a:noFill/>
                    </a:lnL>
                    <a:lnR>
                      <a:noFill/>
                    </a:lnR>
                    <a:lnT>
                      <a:noFill/>
                    </a:lnT>
                    <a:lnB>
                      <a:noFill/>
                    </a:lnB>
                    <a:solidFill>
                      <a:srgbClr val="CCCCCC"/>
                    </a:solidFill>
                  </a:tcPr>
                </a:tc>
                <a:tc>
                  <a:txBody>
                    <a:bodyPr/>
                    <a:lstStyle/>
                    <a:p>
                      <a:pPr algn="ctr"/>
                      <a:r>
                        <a:rPr lang="en-US"/>
                        <a:t>Decreases eating </a:t>
                      </a:r>
                    </a:p>
                  </a:txBody>
                  <a:tcPr marL="95250" marR="95250" marT="95250" marB="95250" anchor="ctr">
                    <a:lnL>
                      <a:noFill/>
                    </a:lnL>
                    <a:lnR>
                      <a:noFill/>
                    </a:lnR>
                    <a:lnT>
                      <a:noFill/>
                    </a:lnT>
                    <a:lnB>
                      <a:noFill/>
                    </a:lnB>
                    <a:solidFill>
                      <a:srgbClr val="CCCCCC"/>
                    </a:solidFill>
                  </a:tcPr>
                </a:tc>
              </a:tr>
              <a:tr h="0">
                <a:tc>
                  <a:txBody>
                    <a:bodyPr/>
                    <a:lstStyle/>
                    <a:p>
                      <a:pPr algn="l"/>
                      <a:r>
                        <a:rPr lang="en-US"/>
                        <a:t>Lateral hypothalamus </a:t>
                      </a:r>
                    </a:p>
                  </a:txBody>
                  <a:tcPr marL="95250" marR="95250" marT="95250" marB="95250" anchor="ctr">
                    <a:lnL>
                      <a:noFill/>
                    </a:lnL>
                    <a:lnR>
                      <a:noFill/>
                    </a:lnR>
                    <a:lnT>
                      <a:noFill/>
                    </a:lnT>
                    <a:lnB>
                      <a:noFill/>
                    </a:lnB>
                    <a:solidFill>
                      <a:srgbClr val="CCCCCC"/>
                    </a:solidFill>
                  </a:tcPr>
                </a:tc>
                <a:tc>
                  <a:txBody>
                    <a:bodyPr/>
                    <a:lstStyle/>
                    <a:p>
                      <a:pPr algn="ctr"/>
                      <a:r>
                        <a:rPr lang="en-US"/>
                        <a:t>Decreases eating </a:t>
                      </a:r>
                    </a:p>
                  </a:txBody>
                  <a:tcPr marL="95250" marR="95250" marT="95250" marB="95250" anchor="ctr">
                    <a:lnL>
                      <a:noFill/>
                    </a:lnL>
                    <a:lnR>
                      <a:noFill/>
                    </a:lnR>
                    <a:lnT>
                      <a:noFill/>
                    </a:lnT>
                    <a:lnB>
                      <a:noFill/>
                    </a:lnB>
                    <a:solidFill>
                      <a:srgbClr val="CCCCCC"/>
                    </a:solidFill>
                  </a:tcPr>
                </a:tc>
                <a:tc>
                  <a:txBody>
                    <a:bodyPr/>
                    <a:lstStyle/>
                    <a:p>
                      <a:pPr algn="ctr"/>
                      <a:r>
                        <a:rPr lang="en-US" dirty="0"/>
                        <a:t>Increases eating </a:t>
                      </a:r>
                    </a:p>
                  </a:txBody>
                  <a:tcPr marL="95250" marR="95250" marT="95250" marB="95250" anchor="ctr">
                    <a:lnL>
                      <a:noFill/>
                    </a:lnL>
                    <a:lnR>
                      <a:noFill/>
                    </a:lnR>
                    <a:lnT>
                      <a:noFill/>
                    </a:lnT>
                    <a:lnB>
                      <a:noFill/>
                    </a:lnB>
                    <a:solidFill>
                      <a:srgbClr val="CCCCCC"/>
                    </a:solidFill>
                  </a:tcPr>
                </a:tc>
              </a:tr>
            </a:tbl>
          </a:graphicData>
        </a:graphic>
      </p:graphicFrame>
      <p:sp>
        <p:nvSpPr>
          <p:cNvPr id="19" name="TextBox 18"/>
          <p:cNvSpPr txBox="1"/>
          <p:nvPr/>
        </p:nvSpPr>
        <p:spPr>
          <a:xfrm>
            <a:off x="0" y="5934670"/>
            <a:ext cx="8839200" cy="923330"/>
          </a:xfrm>
          <a:prstGeom prst="rect">
            <a:avLst/>
          </a:prstGeom>
          <a:noFill/>
        </p:spPr>
        <p:txBody>
          <a:bodyPr wrap="square" rtlCol="0">
            <a:spAutoFit/>
          </a:bodyPr>
          <a:lstStyle/>
          <a:p>
            <a:r>
              <a:rPr lang="en-US" dirty="0" smtClean="0"/>
              <a:t>Serotonin could be involved in bulimia. Serotonin helps control both emotions and appetite. Some scientific studies suggest that people with bulimia don't have the right amount of serotonin.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3058" name="Picture 2" descr="selectivitydepress"/>
          <p:cNvPicPr>
            <a:picLocks noGrp="1" noChangeAspect="1" noChangeArrowheads="1"/>
          </p:cNvPicPr>
          <p:nvPr>
            <p:ph type="clipArt" sz="half" idx="1"/>
          </p:nvPr>
        </p:nvPicPr>
        <p:blipFill>
          <a:blip r:embed="rId2" cstate="print"/>
          <a:srcRect/>
          <a:stretch>
            <a:fillRect/>
          </a:stretch>
        </p:blipFill>
        <p:spPr>
          <a:xfrm>
            <a:off x="381000" y="304800"/>
            <a:ext cx="8534400" cy="6324600"/>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gradFill flip="none" rotWithShape="1">
            <a:gsLst>
              <a:gs pos="42000">
                <a:srgbClr val="2F5A67"/>
              </a:gs>
              <a:gs pos="11000">
                <a:srgbClr val="006192">
                  <a:alpha val="71000"/>
                </a:srgbClr>
              </a:gs>
              <a:gs pos="75000">
                <a:srgbClr val="4A00B8">
                  <a:alpha val="85000"/>
                </a:srgbClr>
              </a:gs>
              <a:gs pos="85000">
                <a:srgbClr val="2C006C">
                  <a:alpha val="76000"/>
                </a:srgbClr>
              </a:gs>
            </a:gsLst>
            <a:lin ang="10800000" scaled="1"/>
            <a:tileRect/>
          </a:gradFill>
          <a:ln w="31750" cmpd="dbl">
            <a:solidFill>
              <a:srgbClr val="00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bg1"/>
              </a:solidFill>
            </a:endParaRPr>
          </a:p>
        </p:txBody>
      </p:sp>
      <p:sp>
        <p:nvSpPr>
          <p:cNvPr id="44036" name="Rectangle 12"/>
          <p:cNvSpPr>
            <a:spLocks noChangeArrowheads="1"/>
          </p:cNvSpPr>
          <p:nvPr/>
        </p:nvSpPr>
        <p:spPr bwMode="auto">
          <a:xfrm>
            <a:off x="228600" y="381000"/>
            <a:ext cx="5030788" cy="461963"/>
          </a:xfrm>
          <a:prstGeom prst="rect">
            <a:avLst/>
          </a:prstGeom>
          <a:noFill/>
          <a:ln w="9525">
            <a:noFill/>
            <a:miter lim="800000"/>
            <a:headEnd/>
            <a:tailEnd/>
          </a:ln>
        </p:spPr>
        <p:txBody>
          <a:bodyPr wrap="none">
            <a:spAutoFit/>
          </a:bodyPr>
          <a:lstStyle/>
          <a:p>
            <a:r>
              <a:rPr lang="en-US" sz="2400" b="1">
                <a:solidFill>
                  <a:schemeClr val="bg1"/>
                </a:solidFill>
                <a:latin typeface="Arial Narrow" pitchFamily="34" charset="0"/>
                <a:cs typeface="Times New Roman" pitchFamily="18" charset="0"/>
              </a:rPr>
              <a:t>Side Effects of Tricyclic Antidepressants</a:t>
            </a:r>
            <a:endParaRPr lang="en-US" sz="2400">
              <a:solidFill>
                <a:schemeClr val="bg1"/>
              </a:solidFill>
              <a:latin typeface="Arial Narrow" pitchFamily="34" charset="0"/>
            </a:endParaRPr>
          </a:p>
        </p:txBody>
      </p:sp>
      <p:grpSp>
        <p:nvGrpSpPr>
          <p:cNvPr id="44037" name="Group 14"/>
          <p:cNvGrpSpPr>
            <a:grpSpLocks/>
          </p:cNvGrpSpPr>
          <p:nvPr/>
        </p:nvGrpSpPr>
        <p:grpSpPr bwMode="auto">
          <a:xfrm>
            <a:off x="304800" y="990600"/>
            <a:ext cx="8229600" cy="4648200"/>
            <a:chOff x="304800" y="990600"/>
            <a:chExt cx="8229600" cy="4648200"/>
          </a:xfrm>
        </p:grpSpPr>
        <p:graphicFrame>
          <p:nvGraphicFramePr>
            <p:cNvPr id="12" name="Group 94"/>
            <p:cNvGraphicFramePr>
              <a:graphicFrameLocks/>
            </p:cNvGraphicFramePr>
            <p:nvPr/>
          </p:nvGraphicFramePr>
          <p:xfrm>
            <a:off x="304800" y="990600"/>
            <a:ext cx="8229600" cy="4611878"/>
          </p:xfrm>
          <a:graphic>
            <a:graphicData uri="http://schemas.openxmlformats.org/drawingml/2006/table">
              <a:tbl>
                <a:tblPr rtl="1"/>
                <a:tblGrid>
                  <a:gridCol w="1076632"/>
                  <a:gridCol w="1056968"/>
                  <a:gridCol w="978310"/>
                  <a:gridCol w="1152832"/>
                  <a:gridCol w="889820"/>
                  <a:gridCol w="997974"/>
                  <a:gridCol w="2077064"/>
                </a:tblGrid>
                <a:tr h="539750">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defRPr/>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Reuptake inhibition</a:t>
                        </a:r>
                      </a:p>
                    </a:txBody>
                    <a:tcPr horzOverflow="overflow">
                      <a:lnL w="28575" cap="flat" cmpd="sng" algn="ctr">
                        <a:solidFill>
                          <a:schemeClr val="tx1"/>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FF9933"/>
                      </a:solidFill>
                    </a:tcPr>
                  </a:tc>
                  <a:tc hMerge="1">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gridSpan="4">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 </a:t>
                        </a: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Relative Side effects</a:t>
                        </a:r>
                      </a:p>
                    </a:txBody>
                    <a:tcPr horzOverflow="overflow">
                      <a:lnL w="127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FF9933"/>
                      </a:solidFill>
                    </a:tcPr>
                  </a:tc>
                  <a:tc hMerge="1">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4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16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00000"/>
                          </a:lnSpc>
                          <a:spcBef>
                            <a:spcPts val="0"/>
                          </a:spcBef>
                          <a:spcAft>
                            <a:spcPct val="0"/>
                          </a:spcAft>
                          <a:buClr>
                            <a:schemeClr val="hlink"/>
                          </a:buClr>
                          <a:buSzPct val="80000"/>
                          <a:buFont typeface="Wingdings" pitchFamily="2" charset="2"/>
                          <a:buNone/>
                          <a:tabLst/>
                        </a:pPr>
                        <a:endParaRPr kumimoji="0" lang="en-US" sz="11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TCAs</a:t>
                        </a:r>
                        <a:endParaRPr kumimoji="0" lang="ar-SA" sz="28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endParaRPr>
                      </a:p>
                    </a:txBody>
                    <a:tcPr horzOverflow="overflow">
                      <a:lnL w="38100" cap="flat" cmpd="sng" algn="ctr">
                        <a:solidFill>
                          <a:srgbClr val="00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solidFill>
                        <a:srgbClr val="7030A0"/>
                      </a:solidFill>
                    </a:tcPr>
                  </a:tc>
                </a:tr>
                <a:tr h="5397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dirty="0" smtClean="0">
                            <a:ln>
                              <a:noFill/>
                            </a:ln>
                            <a:solidFill>
                              <a:srgbClr val="7030A0"/>
                            </a:solidFill>
                            <a:effectLst>
                              <a:outerShdw blurRad="38100" dist="38100" dir="2700000" algn="tl">
                                <a:srgbClr val="000000"/>
                              </a:outerShdw>
                            </a:effectLst>
                            <a:latin typeface="Arial Narrow" pitchFamily="34" charset="0"/>
                            <a:cs typeface="Times New Roman" pitchFamily="18" charset="0"/>
                          </a:rPr>
                          <a:t>    5-HT</a:t>
                        </a:r>
                      </a:p>
                    </a:txBody>
                    <a:tcPr horzOverflow="overflow">
                      <a:lnL w="28575" cap="flat" cmpd="sng" algn="ctr">
                        <a:solidFill>
                          <a:schemeClr val="tx1"/>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FFD521"/>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dirty="0" smtClean="0">
                            <a:ln>
                              <a:noFill/>
                            </a:ln>
                            <a:solidFill>
                              <a:srgbClr val="7030A0"/>
                            </a:solidFill>
                            <a:effectLst>
                              <a:outerShdw blurRad="38100" dist="38100" dir="2700000" algn="tl">
                                <a:srgbClr val="000000"/>
                              </a:outerShdw>
                            </a:effectLst>
                            <a:latin typeface="Arial Narrow" pitchFamily="34" charset="0"/>
                            <a:cs typeface="Times New Roman" pitchFamily="18" charset="0"/>
                          </a:rPr>
                          <a:t>       NE</a:t>
                        </a:r>
                      </a:p>
                    </a:txBody>
                    <a:tcP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FFD52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dirty="0" smtClean="0">
                            <a:ln>
                              <a:noFill/>
                            </a:ln>
                            <a:solidFill>
                              <a:srgbClr val="7030A0"/>
                            </a:solidFill>
                            <a:effectLst>
                              <a:outerShdw blurRad="38100" dist="38100" dir="2700000" algn="tl">
                                <a:srgbClr val="000000"/>
                              </a:outerShdw>
                            </a:effectLst>
                            <a:latin typeface="Arial Narrow" pitchFamily="34" charset="0"/>
                            <a:cs typeface="Times New Roman" pitchFamily="18" charset="0"/>
                          </a:rPr>
                          <a:t>Anti - </a:t>
                        </a:r>
                        <a:r>
                          <a:rPr kumimoji="0" lang="en-US" sz="1600" b="1" i="0" u="none" strike="noStrike" cap="none" normalizeH="0" baseline="0" dirty="0" err="1" smtClean="0">
                            <a:ln>
                              <a:noFill/>
                            </a:ln>
                            <a:solidFill>
                              <a:srgbClr val="7030A0"/>
                            </a:solidFill>
                            <a:effectLst>
                              <a:outerShdw blurRad="38100" dist="38100" dir="2700000" algn="tl">
                                <a:srgbClr val="000000"/>
                              </a:outerShdw>
                            </a:effectLst>
                            <a:latin typeface="Arial Narrow" pitchFamily="34" charset="0"/>
                            <a:cs typeface="Times New Roman" pitchFamily="18" charset="0"/>
                          </a:rPr>
                          <a:t>mAch</a:t>
                        </a:r>
                        <a:endParaRPr kumimoji="0" lang="en-US" sz="1600" b="1" i="0" u="none" strike="noStrike" cap="none" normalizeH="0" baseline="0" dirty="0" smtClean="0">
                          <a:ln>
                            <a:noFill/>
                          </a:ln>
                          <a:solidFill>
                            <a:srgbClr val="7030A0"/>
                          </a:solidFill>
                          <a:effectLst>
                            <a:outerShdw blurRad="38100" dist="38100" dir="2700000" algn="tl">
                              <a:srgbClr val="000000"/>
                            </a:outerShdw>
                          </a:effectLst>
                          <a:latin typeface="Arial Narrow" pitchFamily="34" charset="0"/>
                          <a:cs typeface="Times New Roman" pitchFamily="18" charset="0"/>
                        </a:endParaRPr>
                      </a:p>
                    </a:txBody>
                    <a:tcP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400" b="1" i="0" u="none" strike="noStrike" cap="none" normalizeH="0" baseline="0" dirty="0" smtClean="0">
                            <a:ln>
                              <a:noFill/>
                            </a:ln>
                            <a:solidFill>
                              <a:srgbClr val="7030A0"/>
                            </a:solidFill>
                            <a:effectLst>
                              <a:outerShdw blurRad="38100" dist="38100" dir="2700000" algn="tl">
                                <a:srgbClr val="000000"/>
                              </a:outerShdw>
                            </a:effectLst>
                            <a:latin typeface="Arial Narrow" pitchFamily="34" charset="0"/>
                            <a:cs typeface="Times New Roman" pitchFamily="18" charset="0"/>
                          </a:rPr>
                          <a:t>Hypotension</a:t>
                        </a:r>
                      </a:p>
                    </a:txBody>
                    <a:tcP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dirty="0" smtClean="0">
                            <a:ln>
                              <a:noFill/>
                            </a:ln>
                            <a:solidFill>
                              <a:srgbClr val="7030A0"/>
                            </a:solidFill>
                            <a:effectLst>
                              <a:outerShdw blurRad="38100" dist="38100" dir="2700000" algn="tl">
                                <a:srgbClr val="000000"/>
                              </a:outerShdw>
                            </a:effectLst>
                            <a:latin typeface="Arial Narrow" pitchFamily="34" charset="0"/>
                            <a:cs typeface="Times New Roman" pitchFamily="18" charset="0"/>
                          </a:rPr>
                          <a:t>Cardio</a:t>
                        </a: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dirty="0" smtClean="0">
                            <a:ln>
                              <a:noFill/>
                            </a:ln>
                            <a:solidFill>
                              <a:srgbClr val="7030A0"/>
                            </a:solidFill>
                            <a:effectLst>
                              <a:outerShdw blurRad="38100" dist="38100" dir="2700000" algn="tl">
                                <a:srgbClr val="000000"/>
                              </a:outerShdw>
                            </a:effectLst>
                            <a:latin typeface="Arial Narrow" pitchFamily="34" charset="0"/>
                            <a:cs typeface="Times New Roman" pitchFamily="18" charset="0"/>
                          </a:rPr>
                          <a:t>Toxicity</a:t>
                        </a:r>
                      </a:p>
                    </a:txBody>
                    <a:tcP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dirty="0" smtClean="0">
                            <a:ln>
                              <a:noFill/>
                            </a:ln>
                            <a:solidFill>
                              <a:srgbClr val="7030A0"/>
                            </a:solidFill>
                            <a:effectLst>
                              <a:outerShdw blurRad="38100" dist="38100" dir="2700000" algn="tl">
                                <a:srgbClr val="000000"/>
                              </a:outerShdw>
                            </a:effectLst>
                            <a:latin typeface="Arial Narrow" pitchFamily="34" charset="0"/>
                            <a:cs typeface="Times New Roman" pitchFamily="18" charset="0"/>
                          </a:rPr>
                          <a:t>Sedation</a:t>
                        </a:r>
                      </a:p>
                    </a:txBody>
                    <a:tcPr horzOverflow="overflow">
                      <a:lnL w="127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FFFF66"/>
                      </a:solidFill>
                    </a:tcPr>
                  </a:tc>
                  <a:tc vMerge="1">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ar-SA" sz="28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1508125">
                  <a:tc>
                    <a:txBody>
                      <a:bodyPr/>
                      <a:lstStyle/>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endParaRPr kumimoji="0" lang="en-US" sz="2000" b="1" i="0" u="none" strike="noStrike" cap="none" normalizeH="0" baseline="0" dirty="0" smtClean="0">
                          <a:ln>
                            <a:solidFill>
                              <a:srgbClr val="00FFFF"/>
                            </a:solidFill>
                          </a:ln>
                          <a:solidFill>
                            <a:schemeClr val="bg1"/>
                          </a:solidFill>
                          <a:effectLst>
                            <a:outerShdw blurRad="38100" dist="38100" dir="2700000" algn="tl">
                              <a:srgbClr val="000000"/>
                            </a:outerShdw>
                          </a:effectLst>
                          <a:latin typeface="Arial Narrow" pitchFamily="34"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txBody>
                    <a:tcP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endPar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endParaRPr>
                      </a:p>
                    </a:txBody>
                    <a:tcP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0/+</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txBody>
                    <a:tcP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txBody>
                    <a:tcPr horzOverflow="overflow">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p>
                        <a:pPr marL="0" marR="0" lvl="0" indent="0" algn="ctr"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t>
                        </a:r>
                      </a:p>
                    </a:txBody>
                    <a:tcPr horzOverflow="overflow">
                      <a:lnL w="127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err="1"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Amitriptyline</a:t>
                        </a:r>
                        <a:endPar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endParaRPr>
                      </a:p>
                      <a:p>
                        <a:pPr marL="0" marR="0" lvl="0" indent="0" algn="l"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err="1"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Amoxapine</a:t>
                        </a:r>
                        <a:endPar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endParaRPr>
                      </a:p>
                      <a:p>
                        <a:pPr marL="0" marR="0" lvl="0" indent="0" algn="l"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err="1"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Clomipramine</a:t>
                        </a:r>
                        <a:endPar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endParaRPr>
                      </a:p>
                      <a:p>
                        <a:pPr marL="0" marR="0" lvl="0" indent="0" algn="l"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err="1"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Desipramine</a:t>
                        </a:r>
                        <a:endPar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endParaRPr>
                      </a:p>
                      <a:p>
                        <a:pPr marL="0" marR="0" lvl="0" indent="0" algn="l"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err="1"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Dothiepin</a:t>
                        </a:r>
                        <a:endPar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endParaRPr>
                      </a:p>
                      <a:p>
                        <a:pPr marL="0" marR="0" lvl="0" indent="0" algn="l"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err="1"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Doxepin</a:t>
                        </a:r>
                        <a:endPar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endParaRPr>
                      </a:p>
                      <a:p>
                        <a:pPr marL="0" marR="0" lvl="0" indent="0" algn="l"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err="1"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Imipramine</a:t>
                        </a:r>
                        <a:endPar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endParaRPr>
                      </a:p>
                      <a:p>
                        <a:pPr marL="0" marR="0" lvl="0" indent="0" algn="l"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err="1"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Lofepramine</a:t>
                        </a:r>
                        <a:endPar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endParaRPr>
                      </a:p>
                      <a:p>
                        <a:pPr marL="0" marR="0" lvl="0" indent="0" algn="l"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err="1"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Nortriptyline</a:t>
                        </a:r>
                        <a:endPar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endParaRPr>
                      </a:p>
                      <a:p>
                        <a:pPr marL="0" marR="0" lvl="0" indent="0" algn="l" defTabSz="914400" rtl="0" eaLnBrk="1" fontAlgn="base" latinLnBrk="0" hangingPunct="1">
                          <a:lnSpc>
                            <a:spcPts val="2200"/>
                          </a:lnSpc>
                          <a:spcBef>
                            <a:spcPts val="0"/>
                          </a:spcBef>
                          <a:spcAft>
                            <a:spcPct val="0"/>
                          </a:spcAft>
                          <a:buClr>
                            <a:schemeClr val="hlink"/>
                          </a:buClr>
                          <a:buSzPct val="80000"/>
                          <a:buFont typeface="Wingdings" pitchFamily="2" charset="2"/>
                          <a:buNone/>
                          <a:tabLst/>
                        </a:pPr>
                        <a:r>
                          <a:rPr kumimoji="0" lang="en-US" sz="2000" b="1" i="0" u="none" strike="noStrike" cap="none" normalizeH="0" baseline="0" dirty="0" err="1"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Protriptyline</a:t>
                        </a:r>
                        <a:endPar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endParaRPr>
                      </a:p>
                      <a:p>
                        <a:pPr marL="0" marR="0" lvl="0" indent="0" algn="l" defTabSz="914400" rtl="0" eaLnBrk="1" fontAlgn="base" latinLnBrk="0" hangingPunct="1">
                          <a:lnSpc>
                            <a:spcPts val="2200"/>
                          </a:lnSpc>
                          <a:spcBef>
                            <a:spcPts val="0"/>
                          </a:spcBef>
                          <a:spcAft>
                            <a:spcPct val="0"/>
                          </a:spcAft>
                          <a:buClr>
                            <a:schemeClr val="hlink"/>
                          </a:buClr>
                          <a:buSzPct val="80000"/>
                          <a:buFont typeface="Wingdings" pitchFamily="2" charset="2"/>
                          <a:buNone/>
                          <a:tabLst/>
                          <a:defRPr/>
                        </a:pPr>
                        <a:r>
                          <a:rPr kumimoji="0" lang="en-US" sz="2000" b="1" i="0" u="none" strike="noStrike" cap="none" normalizeH="0" baseline="0" dirty="0" err="1" smtClean="0">
                            <a:ln>
                              <a:noFill/>
                            </a:ln>
                            <a:solidFill>
                              <a:schemeClr val="bg1"/>
                            </a:solidFill>
                            <a:effectLst>
                              <a:outerShdw blurRad="38100" dist="38100" dir="2700000" algn="tl">
                                <a:srgbClr val="000000"/>
                              </a:outerShdw>
                            </a:effectLst>
                            <a:latin typeface="Arial Narrow" pitchFamily="34" charset="0"/>
                            <a:cs typeface="Times New Roman" pitchFamily="18" charset="0"/>
                          </a:rPr>
                          <a:t>Trimipramine</a:t>
                        </a:r>
                        <a:endParaRPr kumimoji="0" lang="en-US" sz="2000" b="1" i="0" u="none" strike="noStrike" cap="none" normalizeH="0" baseline="0" dirty="0" smtClean="0">
                          <a:ln>
                            <a:noFill/>
                          </a:ln>
                          <a:solidFill>
                            <a:schemeClr val="bg1"/>
                          </a:solidFill>
                          <a:effectLst>
                            <a:outerShdw blurRad="38100" dist="38100" dir="2700000" algn="tl">
                              <a:srgbClr val="000000"/>
                            </a:outerShdw>
                          </a:effectLst>
                          <a:latin typeface="Arial Narrow" pitchFamily="34" charset="0"/>
                          <a:cs typeface="Times New Roman" pitchFamily="18" charset="0"/>
                        </a:endParaRPr>
                      </a:p>
                      <a:p>
                        <a:pPr marL="0" marR="0" lvl="0" indent="0" algn="l" defTabSz="914400" rtl="0" eaLnBrk="1" fontAlgn="base" latinLnBrk="0" hangingPunct="1">
                          <a:lnSpc>
                            <a:spcPts val="2200"/>
                          </a:lnSpc>
                          <a:spcBef>
                            <a:spcPts val="0"/>
                          </a:spcBef>
                          <a:spcAft>
                            <a:spcPct val="0"/>
                          </a:spcAft>
                          <a:buClr>
                            <a:schemeClr val="hlink"/>
                          </a:buClr>
                          <a:buSzPct val="80000"/>
                          <a:buFont typeface="Wingdings" pitchFamily="2" charset="2"/>
                          <a:buNone/>
                          <a:tabLst/>
                        </a:pPr>
                        <a:endParaRPr kumimoji="0" lang="en-US" sz="2000" b="1" i="0" u="none" strike="noStrike" cap="none" normalizeH="0" baseline="0" dirty="0" smtClean="0">
                          <a:ln>
                            <a:solidFill>
                              <a:srgbClr val="00FFFF"/>
                            </a:solidFill>
                          </a:ln>
                          <a:solidFill>
                            <a:schemeClr val="bg1"/>
                          </a:solidFill>
                          <a:effectLst>
                            <a:outerShdw blurRad="38100" dist="38100" dir="2700000" algn="tl">
                              <a:srgbClr val="000000"/>
                            </a:outerShdw>
                          </a:effectLst>
                          <a:latin typeface="Arial Narrow" pitchFamily="34" charset="0"/>
                          <a:cs typeface="Times New Roman" pitchFamily="18" charset="0"/>
                        </a:endParaRPr>
                      </a:p>
                    </a:txBody>
                    <a:tcPr horzOverflow="overflow">
                      <a:lnL w="38100" cap="flat" cmpd="sng" algn="ctr">
                        <a:solidFill>
                          <a:srgbClr val="00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00FFFF"/>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4000">
                            <a:srgbClr val="7030A0"/>
                          </a:gs>
                          <a:gs pos="40000">
                            <a:srgbClr val="006192">
                              <a:alpha val="71000"/>
                            </a:srgbClr>
                          </a:gs>
                          <a:gs pos="61000">
                            <a:srgbClr val="4A00B8">
                              <a:alpha val="85000"/>
                            </a:srgbClr>
                          </a:gs>
                          <a:gs pos="63000">
                            <a:srgbClr val="5B00E2">
                              <a:alpha val="75686"/>
                            </a:srgbClr>
                          </a:gs>
                        </a:gsLst>
                        <a:lin ang="10800000" scaled="1"/>
                        <a:tileRect/>
                      </a:gradFill>
                    </a:tcPr>
                  </a:tc>
                </a:tr>
              </a:tbl>
            </a:graphicData>
          </a:graphic>
        </p:graphicFrame>
        <p:sp>
          <p:nvSpPr>
            <p:cNvPr id="14" name="Rectangle 13"/>
            <p:cNvSpPr/>
            <p:nvPr/>
          </p:nvSpPr>
          <p:spPr>
            <a:xfrm>
              <a:off x="304800" y="990600"/>
              <a:ext cx="8229600" cy="4648200"/>
            </a:xfrm>
            <a:prstGeom prst="rect">
              <a:avLst/>
            </a:prstGeom>
            <a:noFill/>
            <a:ln cmpd="thickThin">
              <a:solidFill>
                <a:srgbClr val="00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16" name="Rectangle 15"/>
          <p:cNvSpPr/>
          <p:nvPr/>
        </p:nvSpPr>
        <p:spPr>
          <a:xfrm>
            <a:off x="7841067" y="5516940"/>
            <a:ext cx="1074333" cy="1569660"/>
          </a:xfrm>
          <a:prstGeom prst="rect">
            <a:avLst/>
          </a:prstGeom>
          <a:noFill/>
        </p:spPr>
        <p:txBody>
          <a:bodyPr wrap="none">
            <a:spAutoFit/>
          </a:bodyPr>
          <a:lstStyle/>
          <a:p>
            <a:pPr algn="ctr">
              <a:defRPr/>
            </a:pPr>
            <a:r>
              <a:rPr lang="en-US" sz="96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Castellar" pitchFamily="18" charset="0"/>
                <a:cs typeface="Arial" charset="0"/>
              </a:rPr>
              <a:t>!!!</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80">
                                          <p:stCondLst>
                                            <p:cond delay="0"/>
                                          </p:stCondLst>
                                        </p:cTn>
                                        <p:tgtEl>
                                          <p:spTgt spid="16"/>
                                        </p:tgtEl>
                                      </p:cBhvr>
                                    </p:animEffect>
                                    <p:anim calcmode="lin" valueType="num">
                                      <p:cBhvr>
                                        <p:cTn id="8"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13" dur="26">
                                          <p:stCondLst>
                                            <p:cond delay="650"/>
                                          </p:stCondLst>
                                        </p:cTn>
                                        <p:tgtEl>
                                          <p:spTgt spid="16"/>
                                        </p:tgtEl>
                                      </p:cBhvr>
                                      <p:to x="100000" y="60000"/>
                                    </p:animScale>
                                    <p:animScale>
                                      <p:cBhvr>
                                        <p:cTn id="14" dur="166" decel="50000">
                                          <p:stCondLst>
                                            <p:cond delay="676"/>
                                          </p:stCondLst>
                                        </p:cTn>
                                        <p:tgtEl>
                                          <p:spTgt spid="16"/>
                                        </p:tgtEl>
                                      </p:cBhvr>
                                      <p:to x="100000" y="100000"/>
                                    </p:animScale>
                                    <p:animScale>
                                      <p:cBhvr>
                                        <p:cTn id="15" dur="26">
                                          <p:stCondLst>
                                            <p:cond delay="1312"/>
                                          </p:stCondLst>
                                        </p:cTn>
                                        <p:tgtEl>
                                          <p:spTgt spid="16"/>
                                        </p:tgtEl>
                                      </p:cBhvr>
                                      <p:to x="100000" y="80000"/>
                                    </p:animScale>
                                    <p:animScale>
                                      <p:cBhvr>
                                        <p:cTn id="16" dur="166" decel="50000">
                                          <p:stCondLst>
                                            <p:cond delay="1338"/>
                                          </p:stCondLst>
                                        </p:cTn>
                                        <p:tgtEl>
                                          <p:spTgt spid="16"/>
                                        </p:tgtEl>
                                      </p:cBhvr>
                                      <p:to x="100000" y="100000"/>
                                    </p:animScale>
                                    <p:animScale>
                                      <p:cBhvr>
                                        <p:cTn id="17" dur="26">
                                          <p:stCondLst>
                                            <p:cond delay="1642"/>
                                          </p:stCondLst>
                                        </p:cTn>
                                        <p:tgtEl>
                                          <p:spTgt spid="16"/>
                                        </p:tgtEl>
                                      </p:cBhvr>
                                      <p:to x="100000" y="90000"/>
                                    </p:animScale>
                                    <p:animScale>
                                      <p:cBhvr>
                                        <p:cTn id="18" dur="166" decel="50000">
                                          <p:stCondLst>
                                            <p:cond delay="1668"/>
                                          </p:stCondLst>
                                        </p:cTn>
                                        <p:tgtEl>
                                          <p:spTgt spid="16"/>
                                        </p:tgtEl>
                                      </p:cBhvr>
                                      <p:to x="100000" y="100000"/>
                                    </p:animScale>
                                    <p:animScale>
                                      <p:cBhvr>
                                        <p:cTn id="19" dur="26">
                                          <p:stCondLst>
                                            <p:cond delay="1808"/>
                                          </p:stCondLst>
                                        </p:cTn>
                                        <p:tgtEl>
                                          <p:spTgt spid="16"/>
                                        </p:tgtEl>
                                      </p:cBhvr>
                                      <p:to x="100000" y="95000"/>
                                    </p:animScale>
                                    <p:animScale>
                                      <p:cBhvr>
                                        <p:cTn id="20" dur="166" decel="50000">
                                          <p:stCondLst>
                                            <p:cond delay="1834"/>
                                          </p:stCondLst>
                                        </p:cTn>
                                        <p:tgtEl>
                                          <p:spTgt spid="1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extBox 3"/>
          <p:cNvSpPr txBox="1">
            <a:spLocks noChangeArrowheads="1"/>
          </p:cNvSpPr>
          <p:nvPr/>
        </p:nvSpPr>
        <p:spPr bwMode="auto">
          <a:xfrm>
            <a:off x="990600" y="76200"/>
            <a:ext cx="7696200" cy="646113"/>
          </a:xfrm>
          <a:prstGeom prst="rect">
            <a:avLst/>
          </a:prstGeom>
          <a:noFill/>
          <a:ln w="9525">
            <a:noFill/>
            <a:miter lim="800000"/>
            <a:headEnd/>
            <a:tailEnd/>
          </a:ln>
        </p:spPr>
        <p:txBody>
          <a:bodyPr>
            <a:spAutoFit/>
          </a:bodyPr>
          <a:lstStyle/>
          <a:p>
            <a:r>
              <a:rPr lang="en-US">
                <a:latin typeface="Arial Narrow" pitchFamily="34" charset="0"/>
              </a:rPr>
              <a:t>Which one of the tricyclics is more selective on inhibiting reuptake of NE?</a:t>
            </a:r>
          </a:p>
          <a:p>
            <a:r>
              <a:rPr lang="en-US">
                <a:latin typeface="Arial Narrow" pitchFamily="34" charset="0"/>
              </a:rPr>
              <a:t>Which one of the tricyclics is more selective on inhibiting reuptake of 5-HT?</a:t>
            </a:r>
          </a:p>
        </p:txBody>
      </p:sp>
      <p:sp>
        <p:nvSpPr>
          <p:cNvPr id="48130" name="TextBox 4"/>
          <p:cNvSpPr txBox="1">
            <a:spLocks noChangeArrowheads="1"/>
          </p:cNvSpPr>
          <p:nvPr/>
        </p:nvSpPr>
        <p:spPr bwMode="auto">
          <a:xfrm>
            <a:off x="990600" y="609600"/>
            <a:ext cx="2895600" cy="1477963"/>
          </a:xfrm>
          <a:prstGeom prst="rect">
            <a:avLst/>
          </a:prstGeom>
          <a:noFill/>
          <a:ln w="9525">
            <a:noFill/>
            <a:miter lim="800000"/>
            <a:headEnd/>
            <a:tailEnd/>
          </a:ln>
        </p:spPr>
        <p:txBody>
          <a:bodyPr>
            <a:spAutoFit/>
          </a:bodyPr>
          <a:lstStyle/>
          <a:p>
            <a:r>
              <a:rPr lang="en-US">
                <a:latin typeface="Arial Narrow" pitchFamily="34" charset="0"/>
              </a:rPr>
              <a:t>Why sedation</a:t>
            </a:r>
          </a:p>
          <a:p>
            <a:r>
              <a:rPr lang="en-US">
                <a:latin typeface="Arial Narrow" pitchFamily="34" charset="0"/>
              </a:rPr>
              <a:t>Why constipation</a:t>
            </a:r>
          </a:p>
          <a:p>
            <a:r>
              <a:rPr lang="en-US">
                <a:latin typeface="Arial Narrow" pitchFamily="34" charset="0"/>
              </a:rPr>
              <a:t>Why tachycardia</a:t>
            </a:r>
          </a:p>
          <a:p>
            <a:r>
              <a:rPr lang="en-US">
                <a:latin typeface="Arial Narrow" pitchFamily="34" charset="0"/>
              </a:rPr>
              <a:t>Why postural hypotension</a:t>
            </a:r>
          </a:p>
          <a:p>
            <a:r>
              <a:rPr lang="en-US">
                <a:latin typeface="Arial Narrow" pitchFamily="34" charset="0"/>
              </a:rPr>
              <a:t>Why weight gain</a:t>
            </a:r>
          </a:p>
        </p:txBody>
      </p:sp>
      <p:cxnSp>
        <p:nvCxnSpPr>
          <p:cNvPr id="7" name="Straight Connector 6"/>
          <p:cNvCxnSpPr/>
          <p:nvPr/>
        </p:nvCxnSpPr>
        <p:spPr>
          <a:xfrm>
            <a:off x="0" y="2057400"/>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8132" name="TextBox 7"/>
          <p:cNvSpPr txBox="1">
            <a:spLocks noChangeArrowheads="1"/>
          </p:cNvSpPr>
          <p:nvPr/>
        </p:nvSpPr>
        <p:spPr bwMode="auto">
          <a:xfrm>
            <a:off x="228600" y="76200"/>
            <a:ext cx="685800" cy="369888"/>
          </a:xfrm>
          <a:prstGeom prst="rect">
            <a:avLst/>
          </a:prstGeom>
          <a:noFill/>
          <a:ln w="9525">
            <a:noFill/>
            <a:miter lim="800000"/>
            <a:headEnd/>
            <a:tailEnd/>
          </a:ln>
        </p:spPr>
        <p:txBody>
          <a:bodyPr>
            <a:spAutoFit/>
          </a:bodyPr>
          <a:lstStyle/>
          <a:p>
            <a:r>
              <a:rPr lang="en-US">
                <a:latin typeface="Arial Narrow" pitchFamily="34" charset="0"/>
              </a:rPr>
              <a:t>TCAs</a:t>
            </a:r>
          </a:p>
        </p:txBody>
      </p:sp>
      <p:sp>
        <p:nvSpPr>
          <p:cNvPr id="48133" name="Rectangle 8"/>
          <p:cNvSpPr>
            <a:spLocks noChangeArrowheads="1"/>
          </p:cNvSpPr>
          <p:nvPr/>
        </p:nvSpPr>
        <p:spPr bwMode="auto">
          <a:xfrm>
            <a:off x="1066800" y="2057400"/>
            <a:ext cx="4953000" cy="369888"/>
          </a:xfrm>
          <a:prstGeom prst="rect">
            <a:avLst/>
          </a:prstGeom>
          <a:noFill/>
          <a:ln w="9525">
            <a:noFill/>
            <a:miter lim="800000"/>
            <a:headEnd/>
            <a:tailEnd/>
          </a:ln>
        </p:spPr>
        <p:txBody>
          <a:bodyPr>
            <a:spAutoFit/>
          </a:bodyPr>
          <a:lstStyle/>
          <a:p>
            <a:r>
              <a:rPr lang="en-US">
                <a:latin typeface="Arial Narrow" pitchFamily="34" charset="0"/>
                <a:cs typeface="Times New Roman" pitchFamily="18" charset="0"/>
              </a:rPr>
              <a:t>Why they are better choice as compared</a:t>
            </a:r>
            <a:r>
              <a:rPr lang="en-US">
                <a:latin typeface="Arial Narrow" pitchFamily="34" charset="0"/>
              </a:rPr>
              <a:t> to TCA?</a:t>
            </a:r>
          </a:p>
        </p:txBody>
      </p:sp>
      <p:sp>
        <p:nvSpPr>
          <p:cNvPr id="48134" name="TextBox 9"/>
          <p:cNvSpPr txBox="1">
            <a:spLocks noChangeArrowheads="1"/>
          </p:cNvSpPr>
          <p:nvPr/>
        </p:nvSpPr>
        <p:spPr bwMode="auto">
          <a:xfrm>
            <a:off x="228600" y="2057400"/>
            <a:ext cx="990600" cy="369888"/>
          </a:xfrm>
          <a:prstGeom prst="rect">
            <a:avLst/>
          </a:prstGeom>
          <a:noFill/>
          <a:ln w="9525">
            <a:noFill/>
            <a:miter lim="800000"/>
            <a:headEnd/>
            <a:tailEnd/>
          </a:ln>
        </p:spPr>
        <p:txBody>
          <a:bodyPr>
            <a:spAutoFit/>
          </a:bodyPr>
          <a:lstStyle/>
          <a:p>
            <a:r>
              <a:rPr lang="en-US">
                <a:latin typeface="Arial Narrow" pitchFamily="34" charset="0"/>
              </a:rPr>
              <a:t>SSRIs</a:t>
            </a:r>
          </a:p>
        </p:txBody>
      </p:sp>
      <p:sp>
        <p:nvSpPr>
          <p:cNvPr id="48135" name="Text Box 32"/>
          <p:cNvSpPr txBox="1">
            <a:spLocks noChangeArrowheads="1"/>
          </p:cNvSpPr>
          <p:nvPr/>
        </p:nvSpPr>
        <p:spPr bwMode="auto">
          <a:xfrm>
            <a:off x="1066800" y="2362200"/>
            <a:ext cx="6604000" cy="369888"/>
          </a:xfrm>
          <a:prstGeom prst="rect">
            <a:avLst/>
          </a:prstGeom>
          <a:noFill/>
          <a:ln w="9525">
            <a:noFill/>
            <a:miter lim="800000"/>
            <a:headEnd/>
            <a:tailEnd/>
          </a:ln>
        </p:spPr>
        <p:txBody>
          <a:bodyPr wrap="none">
            <a:spAutoFit/>
          </a:bodyPr>
          <a:lstStyle/>
          <a:p>
            <a:r>
              <a:rPr lang="en-US">
                <a:latin typeface="Arial Narrow" pitchFamily="34" charset="0"/>
              </a:rPr>
              <a:t>What is the clinical significant of the antagonistic effect on 5-HT2 receptors? </a:t>
            </a:r>
          </a:p>
        </p:txBody>
      </p:sp>
      <p:sp>
        <p:nvSpPr>
          <p:cNvPr id="48136" name="Rectangle 11"/>
          <p:cNvSpPr>
            <a:spLocks noChangeArrowheads="1"/>
          </p:cNvSpPr>
          <p:nvPr/>
        </p:nvSpPr>
        <p:spPr bwMode="auto">
          <a:xfrm>
            <a:off x="228600" y="2706688"/>
            <a:ext cx="8305800" cy="341312"/>
          </a:xfrm>
          <a:prstGeom prst="rect">
            <a:avLst/>
          </a:prstGeom>
          <a:noFill/>
          <a:ln w="9525">
            <a:noFill/>
            <a:miter lim="800000"/>
            <a:headEnd/>
            <a:tailEnd/>
          </a:ln>
        </p:spPr>
        <p:txBody>
          <a:bodyPr>
            <a:spAutoFit/>
          </a:bodyPr>
          <a:lstStyle/>
          <a:p>
            <a:pPr>
              <a:lnSpc>
                <a:spcPct val="90000"/>
              </a:lnSpc>
            </a:pPr>
            <a:r>
              <a:rPr lang="en-US" dirty="0">
                <a:latin typeface="Arial Narrow" pitchFamily="34" charset="0"/>
                <a:cs typeface="Times New Roman" pitchFamily="18" charset="0"/>
              </a:rPr>
              <a:t> Insomnia and anxiety ( </a:t>
            </a:r>
            <a:r>
              <a:rPr lang="en-US" dirty="0" err="1">
                <a:latin typeface="Arial Narrow" pitchFamily="34" charset="0"/>
                <a:cs typeface="Times New Roman" pitchFamily="18" charset="0"/>
              </a:rPr>
              <a:t>Fluoxetine</a:t>
            </a:r>
            <a:r>
              <a:rPr lang="en-US" dirty="0">
                <a:latin typeface="Arial Narrow" pitchFamily="34" charset="0"/>
                <a:cs typeface="Times New Roman" pitchFamily="18" charset="0"/>
              </a:rPr>
              <a:t> ; </a:t>
            </a:r>
            <a:r>
              <a:rPr lang="en-US" dirty="0" err="1">
                <a:latin typeface="Arial Narrow" pitchFamily="34" charset="0"/>
                <a:cs typeface="Times New Roman" pitchFamily="18" charset="0"/>
              </a:rPr>
              <a:t>Citalopram</a:t>
            </a:r>
            <a:r>
              <a:rPr lang="en-US" dirty="0">
                <a:latin typeface="Arial Narrow" pitchFamily="34" charset="0"/>
                <a:cs typeface="Times New Roman" pitchFamily="18" charset="0"/>
              </a:rPr>
              <a:t>; but not with </a:t>
            </a:r>
            <a:r>
              <a:rPr lang="en-US" dirty="0" err="1">
                <a:latin typeface="Arial Narrow" pitchFamily="34" charset="0"/>
                <a:cs typeface="Times New Roman" pitchFamily="18" charset="0"/>
              </a:rPr>
              <a:t>Paroxetine</a:t>
            </a:r>
            <a:r>
              <a:rPr lang="en-US" dirty="0">
                <a:latin typeface="Arial Narrow" pitchFamily="34" charset="0"/>
                <a:cs typeface="Times New Roman" pitchFamily="18" charset="0"/>
              </a:rPr>
              <a:t>. Importance in selection? </a:t>
            </a:r>
          </a:p>
        </p:txBody>
      </p:sp>
      <p:sp>
        <p:nvSpPr>
          <p:cNvPr id="48137" name="TextBox 12"/>
          <p:cNvSpPr txBox="1">
            <a:spLocks noChangeArrowheads="1"/>
          </p:cNvSpPr>
          <p:nvPr/>
        </p:nvSpPr>
        <p:spPr bwMode="auto">
          <a:xfrm>
            <a:off x="304800" y="3048000"/>
            <a:ext cx="8001000" cy="590550"/>
          </a:xfrm>
          <a:prstGeom prst="rect">
            <a:avLst/>
          </a:prstGeom>
          <a:noFill/>
          <a:ln w="9525">
            <a:noFill/>
            <a:miter lim="800000"/>
            <a:headEnd/>
            <a:tailEnd/>
          </a:ln>
        </p:spPr>
        <p:txBody>
          <a:bodyPr>
            <a:spAutoFit/>
          </a:bodyPr>
          <a:lstStyle/>
          <a:p>
            <a:pPr>
              <a:lnSpc>
                <a:spcPct val="90000"/>
              </a:lnSpc>
            </a:pPr>
            <a:r>
              <a:rPr lang="en-US">
                <a:latin typeface="Arial Narrow" pitchFamily="34" charset="0"/>
                <a:cs typeface="Times New Roman" pitchFamily="18" charset="0"/>
              </a:rPr>
              <a:t>Impotence and sexual dysfunction (in male and female) </a:t>
            </a:r>
          </a:p>
          <a:p>
            <a:pPr>
              <a:lnSpc>
                <a:spcPct val="90000"/>
              </a:lnSpc>
            </a:pPr>
            <a:r>
              <a:rPr lang="en-US">
                <a:latin typeface="Arial Narrow" pitchFamily="34" charset="0"/>
                <a:cs typeface="Times New Roman" pitchFamily="18" charset="0"/>
              </a:rPr>
              <a:t>How these occur and what are their  clinical significant </a:t>
            </a:r>
            <a:r>
              <a:rPr lang="en-US">
                <a:solidFill>
                  <a:schemeClr val="tx2"/>
                </a:solidFill>
                <a:latin typeface="Arial Narrow" pitchFamily="34" charset="0"/>
                <a:cs typeface="Times New Roman" pitchFamily="18" charset="0"/>
              </a:rPr>
              <a:t>?</a:t>
            </a:r>
          </a:p>
        </p:txBody>
      </p:sp>
      <p:sp>
        <p:nvSpPr>
          <p:cNvPr id="48138" name="TextBox 13"/>
          <p:cNvSpPr txBox="1">
            <a:spLocks noChangeArrowheads="1"/>
          </p:cNvSpPr>
          <p:nvPr/>
        </p:nvSpPr>
        <p:spPr bwMode="auto">
          <a:xfrm>
            <a:off x="304800" y="3581400"/>
            <a:ext cx="8229600" cy="341313"/>
          </a:xfrm>
          <a:prstGeom prst="rect">
            <a:avLst/>
          </a:prstGeom>
          <a:noFill/>
          <a:ln w="9525">
            <a:noFill/>
            <a:miter lim="800000"/>
            <a:headEnd/>
            <a:tailEnd/>
          </a:ln>
        </p:spPr>
        <p:txBody>
          <a:bodyPr>
            <a:spAutoFit/>
          </a:bodyPr>
          <a:lstStyle/>
          <a:p>
            <a:pPr>
              <a:lnSpc>
                <a:spcPct val="90000"/>
              </a:lnSpc>
            </a:pPr>
            <a:r>
              <a:rPr lang="en-US">
                <a:latin typeface="Arial Narrow" pitchFamily="34" charset="0"/>
                <a:cs typeface="Times New Roman" pitchFamily="18" charset="0"/>
              </a:rPr>
              <a:t>Nausea; vomiting  and anorexia. How  </a:t>
            </a:r>
            <a:r>
              <a:rPr lang="en-US">
                <a:solidFill>
                  <a:schemeClr val="tx2"/>
                </a:solidFill>
                <a:latin typeface="Arial Narrow" pitchFamily="34" charset="0"/>
                <a:cs typeface="Times New Roman" pitchFamily="18" charset="0"/>
              </a:rPr>
              <a:t>?</a:t>
            </a:r>
            <a:r>
              <a:rPr lang="en-US">
                <a:latin typeface="Arial Narrow" pitchFamily="34" charset="0"/>
                <a:cs typeface="Times New Roman" pitchFamily="18" charset="0"/>
              </a:rPr>
              <a:t>    Can SSRIs be used together with TCA </a:t>
            </a:r>
            <a:r>
              <a:rPr lang="en-US">
                <a:solidFill>
                  <a:schemeClr val="tx2"/>
                </a:solidFill>
                <a:latin typeface="Arial Narrow" pitchFamily="34" charset="0"/>
                <a:cs typeface="Times New Roman" pitchFamily="18" charset="0"/>
              </a:rPr>
              <a:t>?</a:t>
            </a:r>
            <a:endParaRPr lang="en-US">
              <a:latin typeface="Arial Narrow" pitchFamily="34" charset="0"/>
            </a:endParaRPr>
          </a:p>
        </p:txBody>
      </p:sp>
      <p:sp>
        <p:nvSpPr>
          <p:cNvPr id="48139" name="TextBox 14"/>
          <p:cNvSpPr txBox="1">
            <a:spLocks noChangeArrowheads="1"/>
          </p:cNvSpPr>
          <p:nvPr/>
        </p:nvSpPr>
        <p:spPr bwMode="auto">
          <a:xfrm>
            <a:off x="304800" y="3810000"/>
            <a:ext cx="8763000" cy="369888"/>
          </a:xfrm>
          <a:prstGeom prst="rect">
            <a:avLst/>
          </a:prstGeom>
          <a:noFill/>
          <a:ln w="9525">
            <a:noFill/>
            <a:miter lim="800000"/>
            <a:headEnd/>
            <a:tailEnd/>
          </a:ln>
        </p:spPr>
        <p:txBody>
          <a:bodyPr>
            <a:spAutoFit/>
          </a:bodyPr>
          <a:lstStyle/>
          <a:p>
            <a:r>
              <a:rPr lang="en-US">
                <a:latin typeface="Arial Narrow" pitchFamily="34" charset="0"/>
                <a:cs typeface="Times New Roman" pitchFamily="18" charset="0"/>
              </a:rPr>
              <a:t>Drugs interactions due to their significant inhibitory  action at CYP450 (Except Citalopram.)</a:t>
            </a:r>
            <a:endParaRPr lang="en-US">
              <a:latin typeface="Arial Narrow" pitchFamily="34" charset="0"/>
            </a:endParaRPr>
          </a:p>
        </p:txBody>
      </p:sp>
      <p:sp>
        <p:nvSpPr>
          <p:cNvPr id="48140" name="Rectangle 15"/>
          <p:cNvSpPr>
            <a:spLocks noChangeArrowheads="1"/>
          </p:cNvSpPr>
          <p:nvPr/>
        </p:nvSpPr>
        <p:spPr bwMode="auto">
          <a:xfrm>
            <a:off x="304800" y="4114800"/>
            <a:ext cx="5943600" cy="369888"/>
          </a:xfrm>
          <a:prstGeom prst="rect">
            <a:avLst/>
          </a:prstGeom>
          <a:noFill/>
          <a:ln w="9525">
            <a:noFill/>
            <a:miter lim="800000"/>
            <a:headEnd/>
            <a:tailEnd/>
          </a:ln>
        </p:spPr>
        <p:txBody>
          <a:bodyPr>
            <a:spAutoFit/>
          </a:bodyPr>
          <a:lstStyle/>
          <a:p>
            <a:r>
              <a:rPr lang="en-US">
                <a:latin typeface="Arial Narrow" pitchFamily="34" charset="0"/>
                <a:cs typeface="Times New Roman" pitchFamily="18" charset="0"/>
              </a:rPr>
              <a:t>Which one of SSRIs does produce active metabolite?</a:t>
            </a:r>
          </a:p>
        </p:txBody>
      </p:sp>
      <p:sp>
        <p:nvSpPr>
          <p:cNvPr id="48141" name="TextBox 16"/>
          <p:cNvSpPr txBox="1">
            <a:spLocks noChangeArrowheads="1"/>
          </p:cNvSpPr>
          <p:nvPr/>
        </p:nvSpPr>
        <p:spPr bwMode="auto">
          <a:xfrm>
            <a:off x="304800" y="4419600"/>
            <a:ext cx="7391400" cy="369888"/>
          </a:xfrm>
          <a:prstGeom prst="rect">
            <a:avLst/>
          </a:prstGeom>
          <a:noFill/>
          <a:ln w="9525">
            <a:noFill/>
            <a:miter lim="800000"/>
            <a:headEnd/>
            <a:tailEnd/>
          </a:ln>
        </p:spPr>
        <p:txBody>
          <a:bodyPr>
            <a:spAutoFit/>
          </a:bodyPr>
          <a:lstStyle/>
          <a:p>
            <a:r>
              <a:rPr lang="en-US">
                <a:latin typeface="Times New Roman" pitchFamily="18" charset="0"/>
                <a:cs typeface="Times New Roman" pitchFamily="18" charset="0"/>
              </a:rPr>
              <a:t>Which one has the longest t</a:t>
            </a:r>
            <a:r>
              <a:rPr lang="en-US" baseline="-25000">
                <a:latin typeface="Times New Roman" pitchFamily="18" charset="0"/>
                <a:cs typeface="Times New Roman" pitchFamily="18" charset="0"/>
              </a:rPr>
              <a:t>1/2</a:t>
            </a:r>
            <a:r>
              <a:rPr lang="en-US" baseline="30000">
                <a:latin typeface="Times New Roman" pitchFamily="18" charset="0"/>
                <a:cs typeface="Times New Roman" pitchFamily="18" charset="0"/>
              </a:rPr>
              <a:t>  </a:t>
            </a:r>
            <a:r>
              <a:rPr lang="en-US">
                <a:solidFill>
                  <a:schemeClr val="tx2"/>
                </a:solidFill>
                <a:latin typeface="Times New Roman" pitchFamily="18" charset="0"/>
                <a:cs typeface="Times New Roman" pitchFamily="18" charset="0"/>
              </a:rPr>
              <a:t>?</a:t>
            </a:r>
            <a:endParaRPr lang="en-US"/>
          </a:p>
        </p:txBody>
      </p:sp>
      <p:cxnSp>
        <p:nvCxnSpPr>
          <p:cNvPr id="19" name="Straight Connector 18"/>
          <p:cNvCxnSpPr/>
          <p:nvPr/>
        </p:nvCxnSpPr>
        <p:spPr>
          <a:xfrm flipV="1">
            <a:off x="0" y="4724400"/>
            <a:ext cx="914400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48143" name="Rectangle 19"/>
          <p:cNvSpPr>
            <a:spLocks noChangeArrowheads="1"/>
          </p:cNvSpPr>
          <p:nvPr/>
        </p:nvSpPr>
        <p:spPr bwMode="auto">
          <a:xfrm>
            <a:off x="228600" y="4800600"/>
            <a:ext cx="1300163" cy="369888"/>
          </a:xfrm>
          <a:prstGeom prst="rect">
            <a:avLst/>
          </a:prstGeom>
          <a:noFill/>
          <a:ln w="9525">
            <a:noFill/>
            <a:miter lim="800000"/>
            <a:headEnd/>
            <a:tailEnd/>
          </a:ln>
        </p:spPr>
        <p:txBody>
          <a:bodyPr wrap="none">
            <a:spAutoFit/>
          </a:bodyPr>
          <a:lstStyle/>
          <a:p>
            <a:r>
              <a:rPr lang="en-US">
                <a:latin typeface="Times New Roman" pitchFamily="18" charset="0"/>
                <a:cs typeface="Times New Roman" pitchFamily="18" charset="0"/>
              </a:rPr>
              <a:t>Mirtazepine</a:t>
            </a:r>
            <a:endParaRPr lang="en-US"/>
          </a:p>
        </p:txBody>
      </p:sp>
      <p:sp>
        <p:nvSpPr>
          <p:cNvPr id="48144" name="Rectangle 20"/>
          <p:cNvSpPr>
            <a:spLocks noChangeArrowheads="1"/>
          </p:cNvSpPr>
          <p:nvPr/>
        </p:nvSpPr>
        <p:spPr bwMode="auto">
          <a:xfrm>
            <a:off x="1676400" y="4800600"/>
            <a:ext cx="7467600" cy="369888"/>
          </a:xfrm>
          <a:prstGeom prst="rect">
            <a:avLst/>
          </a:prstGeom>
          <a:noFill/>
          <a:ln w="9525">
            <a:noFill/>
            <a:miter lim="800000"/>
            <a:headEnd/>
            <a:tailEnd/>
          </a:ln>
        </p:spPr>
        <p:txBody>
          <a:bodyPr>
            <a:spAutoFit/>
          </a:bodyPr>
          <a:lstStyle/>
          <a:p>
            <a:r>
              <a:rPr lang="en-US">
                <a:latin typeface="Times New Roman" pitchFamily="18" charset="0"/>
                <a:cs typeface="Times New Roman" pitchFamily="18" charset="0"/>
              </a:rPr>
              <a:t>NO N/V why? No Sexual dysfunction Why ? ; sedation. </a:t>
            </a:r>
            <a:endParaRPr lang="en-US"/>
          </a:p>
        </p:txBody>
      </p:sp>
      <p:sp>
        <p:nvSpPr>
          <p:cNvPr id="48145" name="Rectangle 21"/>
          <p:cNvSpPr>
            <a:spLocks noChangeArrowheads="1"/>
          </p:cNvSpPr>
          <p:nvPr/>
        </p:nvSpPr>
        <p:spPr bwMode="auto">
          <a:xfrm>
            <a:off x="1676400" y="5105400"/>
            <a:ext cx="4360863" cy="369888"/>
          </a:xfrm>
          <a:prstGeom prst="rect">
            <a:avLst/>
          </a:prstGeom>
          <a:noFill/>
          <a:ln w="9525">
            <a:noFill/>
            <a:miter lim="800000"/>
            <a:headEnd/>
            <a:tailEnd/>
          </a:ln>
        </p:spPr>
        <p:txBody>
          <a:bodyPr wrap="none">
            <a:spAutoFit/>
          </a:bodyPr>
          <a:lstStyle/>
          <a:p>
            <a:r>
              <a:rPr lang="en-US">
                <a:latin typeface="Times New Roman" pitchFamily="18" charset="0"/>
                <a:cs typeface="Times New Roman" pitchFamily="18" charset="0"/>
              </a:rPr>
              <a:t>May produce seizure and constipation. Why?</a:t>
            </a:r>
            <a:endParaRPr lang="en-US"/>
          </a:p>
        </p:txBody>
      </p:sp>
      <p:sp>
        <p:nvSpPr>
          <p:cNvPr id="48146" name="Rectangle 22"/>
          <p:cNvSpPr>
            <a:spLocks noChangeArrowheads="1"/>
          </p:cNvSpPr>
          <p:nvPr/>
        </p:nvSpPr>
        <p:spPr bwMode="auto">
          <a:xfrm>
            <a:off x="228600" y="5105400"/>
            <a:ext cx="1271588" cy="341313"/>
          </a:xfrm>
          <a:prstGeom prst="rect">
            <a:avLst/>
          </a:prstGeom>
          <a:noFill/>
          <a:ln w="9525">
            <a:noFill/>
            <a:miter lim="800000"/>
            <a:headEnd/>
            <a:tailEnd/>
          </a:ln>
        </p:spPr>
        <p:txBody>
          <a:bodyPr wrap="none">
            <a:spAutoFit/>
          </a:bodyPr>
          <a:lstStyle/>
          <a:p>
            <a:pPr>
              <a:lnSpc>
                <a:spcPct val="90000"/>
              </a:lnSpc>
            </a:pPr>
            <a:r>
              <a:rPr lang="en-US">
                <a:solidFill>
                  <a:srgbClr val="000000"/>
                </a:solidFill>
                <a:latin typeface="Arial Narrow" pitchFamily="34" charset="0"/>
              </a:rPr>
              <a:t>Venalafaxine</a:t>
            </a:r>
          </a:p>
        </p:txBody>
      </p:sp>
      <p:sp>
        <p:nvSpPr>
          <p:cNvPr id="48147" name="Rectangle 23"/>
          <p:cNvSpPr>
            <a:spLocks noChangeArrowheads="1"/>
          </p:cNvSpPr>
          <p:nvPr/>
        </p:nvSpPr>
        <p:spPr bwMode="auto">
          <a:xfrm>
            <a:off x="277813" y="5410200"/>
            <a:ext cx="1163637" cy="369888"/>
          </a:xfrm>
          <a:prstGeom prst="rect">
            <a:avLst/>
          </a:prstGeom>
          <a:noFill/>
          <a:ln w="9525">
            <a:noFill/>
            <a:miter lim="800000"/>
            <a:headEnd/>
            <a:tailEnd/>
          </a:ln>
        </p:spPr>
        <p:txBody>
          <a:bodyPr wrap="none">
            <a:spAutoFit/>
          </a:bodyPr>
          <a:lstStyle/>
          <a:p>
            <a:r>
              <a:rPr lang="en-US">
                <a:latin typeface="Times New Roman" pitchFamily="18" charset="0"/>
                <a:cs typeface="Times New Roman" pitchFamily="18" charset="0"/>
              </a:rPr>
              <a:t>Trazodone</a:t>
            </a:r>
            <a:endParaRPr lang="en-US"/>
          </a:p>
        </p:txBody>
      </p:sp>
      <p:sp>
        <p:nvSpPr>
          <p:cNvPr id="48148" name="Rectangle 24"/>
          <p:cNvSpPr>
            <a:spLocks noChangeArrowheads="1"/>
          </p:cNvSpPr>
          <p:nvPr/>
        </p:nvSpPr>
        <p:spPr bwMode="auto">
          <a:xfrm>
            <a:off x="1658938" y="5421313"/>
            <a:ext cx="3973512" cy="369887"/>
          </a:xfrm>
          <a:prstGeom prst="rect">
            <a:avLst/>
          </a:prstGeom>
          <a:noFill/>
          <a:ln w="9525">
            <a:noFill/>
            <a:miter lim="800000"/>
            <a:headEnd/>
            <a:tailEnd/>
          </a:ln>
        </p:spPr>
        <p:txBody>
          <a:bodyPr wrap="none">
            <a:spAutoFit/>
          </a:bodyPr>
          <a:lstStyle/>
          <a:p>
            <a:r>
              <a:rPr lang="en-US" dirty="0">
                <a:latin typeface="Times New Roman" pitchFamily="18" charset="0"/>
                <a:cs typeface="Times New Roman" pitchFamily="18" charset="0"/>
              </a:rPr>
              <a:t>Why , hypotension / sedation / </a:t>
            </a:r>
            <a:r>
              <a:rPr lang="en-US" dirty="0" err="1">
                <a:latin typeface="Times New Roman" pitchFamily="18" charset="0"/>
                <a:cs typeface="Times New Roman" pitchFamily="18" charset="0"/>
              </a:rPr>
              <a:t>priapism</a:t>
            </a:r>
            <a:r>
              <a:rPr lang="en-US" dirty="0">
                <a:latin typeface="Times New Roman" pitchFamily="18" charset="0"/>
                <a:cs typeface="Times New Roman" pitchFamily="18" charset="0"/>
              </a:rPr>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206514"/>
            <a:ext cx="8610600" cy="707886"/>
          </a:xfrm>
          <a:prstGeom prst="rect">
            <a:avLst/>
          </a:prstGeom>
          <a:noFill/>
        </p:spPr>
        <p:txBody>
          <a:bodyPr wrap="square" rtlCol="0">
            <a:spAutoFit/>
          </a:bodyPr>
          <a:lstStyle/>
          <a:p>
            <a:r>
              <a:rPr lang="en-US" sz="2000" b="1" dirty="0" smtClean="0">
                <a:latin typeface="Arial Narrow" pitchFamily="34" charset="0"/>
              </a:rPr>
              <a:t>Antidepressants when block other postsynaptic receptors can  confer side effects. Such receptors include mainly </a:t>
            </a:r>
            <a:r>
              <a:rPr lang="en-US" sz="2000" b="1" dirty="0" err="1" smtClean="0">
                <a:latin typeface="Arial Narrow" pitchFamily="34" charset="0"/>
              </a:rPr>
              <a:t>histaminergic</a:t>
            </a:r>
            <a:r>
              <a:rPr lang="en-US" sz="2000" b="1" dirty="0" smtClean="0">
                <a:latin typeface="Arial Narrow" pitchFamily="34" charset="0"/>
              </a:rPr>
              <a:t> [H</a:t>
            </a:r>
            <a:r>
              <a:rPr lang="en-US" sz="2000" b="1" baseline="-25000" dirty="0" smtClean="0">
                <a:latin typeface="Arial Narrow" pitchFamily="34" charset="0"/>
              </a:rPr>
              <a:t>1</a:t>
            </a:r>
            <a:r>
              <a:rPr lang="en-US" sz="2000" b="1" dirty="0" smtClean="0">
                <a:latin typeface="Arial Narrow" pitchFamily="34" charset="0"/>
              </a:rPr>
              <a:t>], </a:t>
            </a:r>
            <a:r>
              <a:rPr lang="en-US" sz="2000" b="1" dirty="0" err="1" smtClean="0">
                <a:latin typeface="Arial Narrow" pitchFamily="34" charset="0"/>
              </a:rPr>
              <a:t>muscarinic</a:t>
            </a:r>
            <a:r>
              <a:rPr lang="en-US" sz="2000" b="1" dirty="0" smtClean="0">
                <a:latin typeface="Arial Narrow" pitchFamily="34" charset="0"/>
              </a:rPr>
              <a:t>, [a</a:t>
            </a:r>
            <a:r>
              <a:rPr lang="en-US" sz="2000" b="1" baseline="-25000" dirty="0" smtClean="0">
                <a:latin typeface="Arial Narrow" pitchFamily="34" charset="0"/>
              </a:rPr>
              <a:t>1</a:t>
            </a:r>
            <a:r>
              <a:rPr lang="en-US" sz="2000" b="1" dirty="0" smtClean="0">
                <a:latin typeface="Arial Narrow" pitchFamily="34" charset="0"/>
              </a:rPr>
              <a:t>]-adrenergic.</a:t>
            </a:r>
            <a:endParaRPr lang="en-US" sz="2000" b="1" dirty="0">
              <a:latin typeface="Arial Narrow" pitchFamily="34" charset="0"/>
            </a:endParaRPr>
          </a:p>
        </p:txBody>
      </p:sp>
      <p:sp>
        <p:nvSpPr>
          <p:cNvPr id="3" name="TextBox 2"/>
          <p:cNvSpPr txBox="1"/>
          <p:nvPr/>
        </p:nvSpPr>
        <p:spPr>
          <a:xfrm>
            <a:off x="76199" y="892314"/>
            <a:ext cx="8768593" cy="707886"/>
          </a:xfrm>
          <a:prstGeom prst="rect">
            <a:avLst/>
          </a:prstGeom>
          <a:noFill/>
        </p:spPr>
        <p:txBody>
          <a:bodyPr wrap="square" rtlCol="0">
            <a:spAutoFit/>
          </a:bodyPr>
          <a:lstStyle/>
          <a:p>
            <a:r>
              <a:rPr lang="en-US" sz="2000" b="1" u="sng" dirty="0" err="1" smtClean="0">
                <a:latin typeface="Arial Narrow" pitchFamily="34" charset="0"/>
              </a:rPr>
              <a:t>Histaminergic</a:t>
            </a:r>
            <a:r>
              <a:rPr lang="en-US" sz="2000" b="1" u="sng" dirty="0" smtClean="0">
                <a:latin typeface="Arial Narrow" pitchFamily="34" charset="0"/>
              </a:rPr>
              <a:t> antagonism </a:t>
            </a:r>
            <a:r>
              <a:rPr lang="en-US" sz="2000" b="1" dirty="0" smtClean="0">
                <a:latin typeface="Arial Narrow" pitchFamily="34" charset="0"/>
              </a:rPr>
              <a:t>has been associated with sedation and drowsiness. Can contribute to increased appetite &amp; weight gain.</a:t>
            </a:r>
            <a:endParaRPr lang="en-US" sz="2000" b="1" dirty="0">
              <a:latin typeface="Arial Narrow" pitchFamily="34" charset="0"/>
            </a:endParaRPr>
          </a:p>
        </p:txBody>
      </p:sp>
      <p:sp>
        <p:nvSpPr>
          <p:cNvPr id="4" name="TextBox 3"/>
          <p:cNvSpPr txBox="1"/>
          <p:nvPr/>
        </p:nvSpPr>
        <p:spPr>
          <a:xfrm>
            <a:off x="76199" y="1578114"/>
            <a:ext cx="8768593" cy="707886"/>
          </a:xfrm>
          <a:prstGeom prst="rect">
            <a:avLst/>
          </a:prstGeom>
          <a:noFill/>
        </p:spPr>
        <p:txBody>
          <a:bodyPr wrap="square" rtlCol="0">
            <a:spAutoFit/>
          </a:bodyPr>
          <a:lstStyle/>
          <a:p>
            <a:r>
              <a:rPr lang="en-US" sz="2000" b="1" u="sng" dirty="0" err="1" smtClean="0">
                <a:latin typeface="Arial Narrow" pitchFamily="34" charset="0"/>
              </a:rPr>
              <a:t>Muscarinic</a:t>
            </a:r>
            <a:r>
              <a:rPr lang="en-US" sz="2000" b="1" u="sng" dirty="0" smtClean="0">
                <a:latin typeface="Arial Narrow" pitchFamily="34" charset="0"/>
              </a:rPr>
              <a:t>-receptor antagonism </a:t>
            </a:r>
            <a:r>
              <a:rPr lang="en-US" sz="2000" b="1" dirty="0" smtClean="0">
                <a:latin typeface="Arial Narrow" pitchFamily="34" charset="0"/>
              </a:rPr>
              <a:t>is responsible for gastrointestinal disturbances; constipation, dry mouth,  tachycardia, blurred vision, urine retention</a:t>
            </a:r>
            <a:endParaRPr lang="en-US" sz="2000" b="1" dirty="0">
              <a:latin typeface="Arial Narrow" pitchFamily="34" charset="0"/>
            </a:endParaRPr>
          </a:p>
        </p:txBody>
      </p:sp>
      <p:sp>
        <p:nvSpPr>
          <p:cNvPr id="5" name="TextBox 4"/>
          <p:cNvSpPr txBox="1"/>
          <p:nvPr/>
        </p:nvSpPr>
        <p:spPr>
          <a:xfrm>
            <a:off x="76199" y="2263914"/>
            <a:ext cx="8768593" cy="707886"/>
          </a:xfrm>
          <a:prstGeom prst="rect">
            <a:avLst/>
          </a:prstGeom>
          <a:noFill/>
        </p:spPr>
        <p:txBody>
          <a:bodyPr wrap="square" rtlCol="0">
            <a:spAutoFit/>
          </a:bodyPr>
          <a:lstStyle/>
          <a:p>
            <a:r>
              <a:rPr lang="en-US" sz="2000" b="1" u="sng" dirty="0" smtClean="0">
                <a:latin typeface="Arial Narrow" pitchFamily="34" charset="0"/>
              </a:rPr>
              <a:t>Block of the [a</a:t>
            </a:r>
            <a:r>
              <a:rPr lang="en-US" sz="2000" b="1" u="sng" baseline="-25000" dirty="0" smtClean="0">
                <a:latin typeface="Arial Narrow" pitchFamily="34" charset="0"/>
              </a:rPr>
              <a:t>1</a:t>
            </a:r>
            <a:r>
              <a:rPr lang="en-US" sz="2000" b="1" u="sng" dirty="0" smtClean="0">
                <a:latin typeface="Arial Narrow" pitchFamily="34" charset="0"/>
              </a:rPr>
              <a:t>]-adrenergic receptor </a:t>
            </a:r>
            <a:r>
              <a:rPr lang="en-US" sz="2000" b="1" dirty="0" smtClean="0">
                <a:latin typeface="Arial Narrow" pitchFamily="34" charset="0"/>
              </a:rPr>
              <a:t>may be responsible for dizziness and orthostatic hypotension</a:t>
            </a:r>
            <a:endParaRPr lang="en-US" sz="2000" b="1" dirty="0">
              <a:latin typeface="Arial Narrow" pitchFamily="34" charset="0"/>
            </a:endParaRPr>
          </a:p>
        </p:txBody>
      </p:sp>
      <p:sp>
        <p:nvSpPr>
          <p:cNvPr id="6" name="TextBox 5"/>
          <p:cNvSpPr txBox="1"/>
          <p:nvPr/>
        </p:nvSpPr>
        <p:spPr>
          <a:xfrm>
            <a:off x="76200" y="3473244"/>
            <a:ext cx="8077200" cy="400110"/>
          </a:xfrm>
          <a:prstGeom prst="rect">
            <a:avLst/>
          </a:prstGeom>
          <a:noFill/>
        </p:spPr>
        <p:txBody>
          <a:bodyPr wrap="square" rtlCol="0">
            <a:spAutoFit/>
          </a:bodyPr>
          <a:lstStyle/>
          <a:p>
            <a:r>
              <a:rPr lang="en-US" sz="2000" b="1" u="sng" dirty="0" smtClean="0">
                <a:latin typeface="Arial Narrow" pitchFamily="34" charset="0"/>
              </a:rPr>
              <a:t>Increased NE transmission</a:t>
            </a:r>
            <a:r>
              <a:rPr lang="en-US" sz="2000" b="1" dirty="0" smtClean="0">
                <a:latin typeface="Arial Narrow" pitchFamily="34" charset="0"/>
                <a:sym typeface="Wingdings 3"/>
              </a:rPr>
              <a:t></a:t>
            </a:r>
            <a:r>
              <a:rPr lang="en-US" sz="2000" b="1" dirty="0" smtClean="0">
                <a:latin typeface="Arial Narrow" pitchFamily="34" charset="0"/>
              </a:rPr>
              <a:t> tremors, insomnia </a:t>
            </a:r>
            <a:endParaRPr lang="en-US" sz="2000" b="1" dirty="0">
              <a:latin typeface="Arial Narrow" pitchFamily="34" charset="0"/>
            </a:endParaRPr>
          </a:p>
        </p:txBody>
      </p:sp>
      <p:sp>
        <p:nvSpPr>
          <p:cNvPr id="7" name="TextBox 6"/>
          <p:cNvSpPr txBox="1"/>
          <p:nvPr/>
        </p:nvSpPr>
        <p:spPr>
          <a:xfrm>
            <a:off x="76200" y="3778044"/>
            <a:ext cx="8077200" cy="400110"/>
          </a:xfrm>
          <a:prstGeom prst="rect">
            <a:avLst/>
          </a:prstGeom>
          <a:noFill/>
        </p:spPr>
        <p:txBody>
          <a:bodyPr wrap="square" rtlCol="0">
            <a:spAutoFit/>
          </a:bodyPr>
          <a:lstStyle/>
          <a:p>
            <a:r>
              <a:rPr lang="en-US" sz="2000" b="1" u="sng" dirty="0" smtClean="0">
                <a:latin typeface="Arial Narrow" pitchFamily="34" charset="0"/>
              </a:rPr>
              <a:t>Increased 5HT transmission </a:t>
            </a:r>
            <a:r>
              <a:rPr lang="en-US" sz="2000" b="1" dirty="0" smtClean="0">
                <a:latin typeface="Arial Narrow" pitchFamily="34" charset="0"/>
                <a:sym typeface="Wingdings 3"/>
              </a:rPr>
              <a:t></a:t>
            </a:r>
            <a:r>
              <a:rPr lang="en-US" sz="2000" b="1" dirty="0" smtClean="0">
                <a:latin typeface="Arial Narrow" pitchFamily="34" charset="0"/>
              </a:rPr>
              <a:t> sedation, and a decrease in sexual drive. </a:t>
            </a:r>
            <a:endParaRPr lang="en-US" sz="2000" b="1" dirty="0">
              <a:latin typeface="Arial Narrow" pitchFamily="34" charset="0"/>
            </a:endParaRPr>
          </a:p>
        </p:txBody>
      </p:sp>
      <p:sp>
        <p:nvSpPr>
          <p:cNvPr id="10" name="TextBox 9"/>
          <p:cNvSpPr txBox="1"/>
          <p:nvPr/>
        </p:nvSpPr>
        <p:spPr>
          <a:xfrm>
            <a:off x="76200" y="4267200"/>
            <a:ext cx="8458200" cy="1015663"/>
          </a:xfrm>
          <a:prstGeom prst="rect">
            <a:avLst/>
          </a:prstGeom>
          <a:noFill/>
        </p:spPr>
        <p:txBody>
          <a:bodyPr wrap="square" rtlCol="0">
            <a:spAutoFit/>
          </a:bodyPr>
          <a:lstStyle/>
          <a:p>
            <a:r>
              <a:rPr lang="en-US" sz="2000" b="1" dirty="0" smtClean="0">
                <a:latin typeface="Arial Narrow" pitchFamily="34" charset="0"/>
              </a:rPr>
              <a:t>Antidepressants &amp; sexual dysfunction?</a:t>
            </a:r>
          </a:p>
          <a:p>
            <a:r>
              <a:rPr lang="en-US" sz="2000" b="1" dirty="0" smtClean="0">
                <a:latin typeface="Arial Narrow" pitchFamily="34" charset="0"/>
              </a:rPr>
              <a:t>Through acting on 5HT</a:t>
            </a:r>
            <a:r>
              <a:rPr lang="en-US" sz="2000" b="1" baseline="-25000" dirty="0" smtClean="0">
                <a:latin typeface="Arial Narrow" pitchFamily="34" charset="0"/>
              </a:rPr>
              <a:t>2  </a:t>
            </a:r>
            <a:r>
              <a:rPr lang="en-US" sz="2000" b="1" dirty="0" smtClean="0">
                <a:latin typeface="Arial Narrow" pitchFamily="34" charset="0"/>
              </a:rPr>
              <a:t>→ sexual dysfunction (loss of sexual desire and impaired sexual response (ejaculatory delay, erectile dysfunction, </a:t>
            </a:r>
            <a:r>
              <a:rPr lang="en-US" sz="2000" b="1" dirty="0" err="1" smtClean="0">
                <a:latin typeface="Arial Narrow" pitchFamily="34" charset="0"/>
              </a:rPr>
              <a:t>anorgasmia</a:t>
            </a:r>
            <a:r>
              <a:rPr lang="en-US" sz="2000" b="1" dirty="0" smtClean="0">
                <a:latin typeface="Arial Narrow" pitchFamily="34" charset="0"/>
              </a:rPr>
              <a:t>)</a:t>
            </a:r>
            <a:r>
              <a:rPr lang="en-US" sz="2000" b="1" baseline="-25000" dirty="0" smtClean="0">
                <a:latin typeface="Arial Narrow" pitchFamily="34" charset="0"/>
              </a:rPr>
              <a:t> </a:t>
            </a:r>
            <a:endParaRPr lang="en-US" sz="2000" b="1" baseline="-25000" dirty="0">
              <a:latin typeface="Arial Narrow" pitchFamily="34" charset="0"/>
            </a:endParaRPr>
          </a:p>
        </p:txBody>
      </p:sp>
      <p:sp>
        <p:nvSpPr>
          <p:cNvPr id="11" name="TextBox 10"/>
          <p:cNvSpPr txBox="1"/>
          <p:nvPr/>
        </p:nvSpPr>
        <p:spPr>
          <a:xfrm>
            <a:off x="76200" y="5229761"/>
            <a:ext cx="8610600" cy="1631216"/>
          </a:xfrm>
          <a:prstGeom prst="rect">
            <a:avLst/>
          </a:prstGeom>
          <a:noFill/>
        </p:spPr>
        <p:txBody>
          <a:bodyPr wrap="square" rtlCol="0">
            <a:spAutoFit/>
          </a:bodyPr>
          <a:lstStyle/>
          <a:p>
            <a:r>
              <a:rPr lang="en-US" sz="2000" b="1" dirty="0" smtClean="0">
                <a:latin typeface="Arial Narrow" pitchFamily="34" charset="0"/>
              </a:rPr>
              <a:t>ADDs with </a:t>
            </a:r>
          </a:p>
          <a:p>
            <a:r>
              <a:rPr lang="en-US" sz="2000" b="1" dirty="0" smtClean="0">
                <a:latin typeface="Arial Narrow" pitchFamily="34" charset="0"/>
              </a:rPr>
              <a:t>5HT</a:t>
            </a:r>
            <a:r>
              <a:rPr lang="en-US" sz="2000" b="1" baseline="-25000" dirty="0" smtClean="0">
                <a:latin typeface="Arial Narrow" pitchFamily="34" charset="0"/>
              </a:rPr>
              <a:t>2</a:t>
            </a:r>
            <a:r>
              <a:rPr lang="en-US" sz="2000" b="1" dirty="0" smtClean="0">
                <a:latin typeface="Arial Narrow" pitchFamily="34" charset="0"/>
              </a:rPr>
              <a:t> blocking action as </a:t>
            </a:r>
            <a:r>
              <a:rPr lang="en-US" sz="2000" b="1" dirty="0" err="1" smtClean="0">
                <a:latin typeface="Arial Narrow" pitchFamily="34" charset="0"/>
              </a:rPr>
              <a:t>mirtazipine</a:t>
            </a:r>
            <a:r>
              <a:rPr lang="en-US" sz="2000" b="1" dirty="0" smtClean="0">
                <a:latin typeface="Arial Narrow" pitchFamily="34" charset="0"/>
              </a:rPr>
              <a:t>, has minimal action on sexual dysfunction.</a:t>
            </a:r>
          </a:p>
          <a:p>
            <a:r>
              <a:rPr lang="en-US" sz="2000" b="1" dirty="0" smtClean="0">
                <a:latin typeface="Arial Narrow" pitchFamily="34" charset="0"/>
              </a:rPr>
              <a:t>With &gt; NE than 5HT as </a:t>
            </a:r>
            <a:r>
              <a:rPr lang="en-US" sz="2000" b="1" dirty="0" err="1" smtClean="0">
                <a:latin typeface="Arial Narrow" pitchFamily="34" charset="0"/>
              </a:rPr>
              <a:t>Bupropion</a:t>
            </a:r>
            <a:r>
              <a:rPr lang="en-US" sz="2000" b="1" dirty="0" smtClean="0">
                <a:latin typeface="Arial Narrow" pitchFamily="34" charset="0"/>
              </a:rPr>
              <a:t> ,    have minimal sexual side effects</a:t>
            </a:r>
          </a:p>
          <a:p>
            <a:r>
              <a:rPr lang="en-US" sz="2000" b="1" dirty="0" err="1" smtClean="0">
                <a:latin typeface="Arial Narrow" pitchFamily="34" charset="0"/>
              </a:rPr>
              <a:t>Trazodone</a:t>
            </a:r>
            <a:r>
              <a:rPr lang="en-US" sz="2000" b="1" dirty="0" smtClean="0">
                <a:latin typeface="Arial Narrow" pitchFamily="34" charset="0"/>
              </a:rPr>
              <a:t>, </a:t>
            </a:r>
            <a:r>
              <a:rPr lang="en-US" sz="2000" b="1" dirty="0" err="1" smtClean="0">
                <a:latin typeface="Arial Narrow" pitchFamily="34" charset="0"/>
              </a:rPr>
              <a:t>nafazodone</a:t>
            </a:r>
            <a:r>
              <a:rPr lang="en-US" sz="2000" b="1" dirty="0" smtClean="0">
                <a:latin typeface="Arial Narrow" pitchFamily="34" charset="0"/>
              </a:rPr>
              <a:t>,</a:t>
            </a:r>
          </a:p>
          <a:p>
            <a:r>
              <a:rPr lang="en-US" sz="2000" b="1" dirty="0" smtClean="0">
                <a:latin typeface="Arial Narrow" pitchFamily="34" charset="0"/>
              </a:rPr>
              <a:t>With dual action are better than SSRIs with respect to sexual side effects</a:t>
            </a:r>
            <a:endParaRPr lang="en-US" sz="2000" b="1" dirty="0">
              <a:latin typeface="Arial Narrow" pitchFamily="34" charset="0"/>
            </a:endParaRPr>
          </a:p>
        </p:txBody>
      </p:sp>
      <p:cxnSp>
        <p:nvCxnSpPr>
          <p:cNvPr id="17" name="Straight Connector 16"/>
          <p:cNvCxnSpPr/>
          <p:nvPr/>
        </p:nvCxnSpPr>
        <p:spPr>
          <a:xfrm>
            <a:off x="0" y="3028890"/>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76200" y="3092244"/>
            <a:ext cx="7572907" cy="400110"/>
          </a:xfrm>
          <a:prstGeom prst="rect">
            <a:avLst/>
          </a:prstGeom>
        </p:spPr>
        <p:txBody>
          <a:bodyPr wrap="none">
            <a:spAutoFit/>
          </a:bodyPr>
          <a:lstStyle/>
          <a:p>
            <a:r>
              <a:rPr lang="en-US" sz="2000" b="1" dirty="0" smtClean="0">
                <a:latin typeface="Arial Narrow" pitchFamily="34" charset="0"/>
              </a:rPr>
              <a:t>Antidepressants  increase variably the availability of 5HT &amp; NE at </a:t>
            </a:r>
            <a:r>
              <a:rPr lang="en-US" sz="2000" b="1" dirty="0" err="1" smtClean="0">
                <a:latin typeface="Arial Narrow" pitchFamily="34" charset="0"/>
              </a:rPr>
              <a:t>synapes</a:t>
            </a:r>
            <a:endParaRPr lang="en-US" sz="2000" b="1" dirty="0">
              <a:latin typeface="Arial Narrow" pitchFamily="34" charset="0"/>
            </a:endParaRPr>
          </a:p>
        </p:txBody>
      </p:sp>
      <p:cxnSp>
        <p:nvCxnSpPr>
          <p:cNvPr id="12" name="Straight Connector 11"/>
          <p:cNvCxnSpPr/>
          <p:nvPr/>
        </p:nvCxnSpPr>
        <p:spPr>
          <a:xfrm>
            <a:off x="0" y="4205748"/>
            <a:ext cx="9144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0"/>
            <a:ext cx="8686800" cy="1938992"/>
          </a:xfrm>
          <a:prstGeom prst="rect">
            <a:avLst/>
          </a:prstGeom>
        </p:spPr>
        <p:txBody>
          <a:bodyPr wrap="square">
            <a:spAutoFit/>
          </a:bodyPr>
          <a:lstStyle/>
          <a:p>
            <a:r>
              <a:rPr lang="en-US" sz="2000" b="1" u="sng" dirty="0" smtClean="0">
                <a:latin typeface="Arial Narrow" pitchFamily="34" charset="0"/>
              </a:rPr>
              <a:t>Antidepressants  &amp; Sedation  </a:t>
            </a:r>
          </a:p>
          <a:p>
            <a:r>
              <a:rPr lang="en-US" sz="2000" b="1" dirty="0" smtClean="0">
                <a:latin typeface="Arial Narrow" pitchFamily="34" charset="0"/>
                <a:sym typeface="Wingdings 3"/>
              </a:rPr>
              <a:t> </a:t>
            </a:r>
            <a:r>
              <a:rPr lang="en-US" sz="2000" b="1" dirty="0" smtClean="0">
                <a:latin typeface="Arial Narrow" pitchFamily="34" charset="0"/>
              </a:rPr>
              <a:t>Sedating ADDs are; </a:t>
            </a:r>
            <a:r>
              <a:rPr lang="en-US" sz="2000" b="1" dirty="0" err="1" smtClean="0">
                <a:latin typeface="Arial Narrow" pitchFamily="34" charset="0"/>
              </a:rPr>
              <a:t>Amitryptyline</a:t>
            </a:r>
            <a:r>
              <a:rPr lang="en-US" sz="2000" b="1" dirty="0" smtClean="0">
                <a:latin typeface="Arial Narrow" pitchFamily="34" charset="0"/>
              </a:rPr>
              <a:t>, </a:t>
            </a:r>
            <a:r>
              <a:rPr lang="en-US" sz="2000" b="1" dirty="0" err="1" smtClean="0">
                <a:latin typeface="Arial Narrow" pitchFamily="34" charset="0"/>
              </a:rPr>
              <a:t>Maprotiline</a:t>
            </a:r>
            <a:r>
              <a:rPr lang="en-US" sz="2000" b="1" dirty="0" smtClean="0">
                <a:latin typeface="Arial Narrow" pitchFamily="34" charset="0"/>
              </a:rPr>
              <a:t>, </a:t>
            </a:r>
            <a:r>
              <a:rPr lang="en-US" sz="2000" b="1" dirty="0" err="1" smtClean="0">
                <a:latin typeface="Arial Narrow" pitchFamily="34" charset="0"/>
              </a:rPr>
              <a:t>Amoxiepine</a:t>
            </a:r>
            <a:r>
              <a:rPr lang="en-US" sz="2000" b="1" dirty="0" smtClean="0">
                <a:latin typeface="Arial Narrow" pitchFamily="34" charset="0"/>
              </a:rPr>
              <a:t>, </a:t>
            </a:r>
            <a:r>
              <a:rPr lang="en-US" sz="2000" b="1" dirty="0" err="1" smtClean="0">
                <a:latin typeface="Arial Narrow" pitchFamily="34" charset="0"/>
              </a:rPr>
              <a:t>Doxepin</a:t>
            </a:r>
            <a:r>
              <a:rPr lang="en-US" sz="2000" b="1" dirty="0" smtClean="0">
                <a:latin typeface="Arial Narrow" pitchFamily="34" charset="0"/>
              </a:rPr>
              <a:t>, </a:t>
            </a:r>
            <a:r>
              <a:rPr lang="en-US" sz="2000" b="1" dirty="0" err="1" smtClean="0">
                <a:latin typeface="Arial Narrow" pitchFamily="34" charset="0"/>
              </a:rPr>
              <a:t>Trazadone</a:t>
            </a:r>
            <a:r>
              <a:rPr lang="en-US" sz="2000" b="1" dirty="0" smtClean="0">
                <a:latin typeface="Arial Narrow" pitchFamily="34" charset="0"/>
              </a:rPr>
              <a:t>, </a:t>
            </a:r>
            <a:r>
              <a:rPr lang="en-US" sz="2000" b="1" dirty="0" err="1" smtClean="0">
                <a:latin typeface="Arial Narrow" pitchFamily="34" charset="0"/>
              </a:rPr>
              <a:t>Nafazodone</a:t>
            </a:r>
            <a:r>
              <a:rPr lang="en-US" sz="2000" b="1" dirty="0" smtClean="0">
                <a:latin typeface="Arial Narrow" pitchFamily="34" charset="0"/>
              </a:rPr>
              <a:t>, ……… So better given near bed time</a:t>
            </a:r>
          </a:p>
          <a:p>
            <a:r>
              <a:rPr lang="en-US" sz="2000" b="1" dirty="0" smtClean="0">
                <a:latin typeface="Arial Narrow" pitchFamily="34" charset="0"/>
                <a:sym typeface="Wingdings 3"/>
              </a:rPr>
              <a:t> Less Sedating ADDs are; </a:t>
            </a:r>
            <a:r>
              <a:rPr lang="en-US" sz="2000" b="1" dirty="0" err="1" smtClean="0">
                <a:latin typeface="Arial Narrow" pitchFamily="34" charset="0"/>
                <a:sym typeface="Wingdings 3"/>
              </a:rPr>
              <a:t>Bupropion</a:t>
            </a:r>
            <a:r>
              <a:rPr lang="en-US" sz="2000" b="1" dirty="0" smtClean="0">
                <a:latin typeface="Arial Narrow" pitchFamily="34" charset="0"/>
                <a:sym typeface="Wingdings 3"/>
              </a:rPr>
              <a:t>, </a:t>
            </a:r>
            <a:r>
              <a:rPr lang="en-US" sz="2000" b="1" dirty="0" err="1" smtClean="0">
                <a:latin typeface="Arial Narrow" pitchFamily="34" charset="0"/>
                <a:sym typeface="Wingdings 3"/>
              </a:rPr>
              <a:t>Venalafoxine</a:t>
            </a:r>
            <a:r>
              <a:rPr lang="en-US" sz="2000" b="1" dirty="0" smtClean="0">
                <a:latin typeface="Arial Narrow" pitchFamily="34" charset="0"/>
                <a:sym typeface="Wingdings 3"/>
              </a:rPr>
              <a:t> , MOA Is, most SSRIs (except </a:t>
            </a:r>
            <a:r>
              <a:rPr lang="en-US" sz="2000" b="1" dirty="0" err="1" smtClean="0">
                <a:latin typeface="Arial Narrow" pitchFamily="34" charset="0"/>
                <a:cs typeface="Times New Roman" pitchFamily="18" charset="0"/>
              </a:rPr>
              <a:t>Paroxetine</a:t>
            </a:r>
            <a:r>
              <a:rPr lang="en-US" sz="2000" b="1" dirty="0" smtClean="0">
                <a:latin typeface="Arial Narrow" pitchFamily="34" charset="0"/>
                <a:cs typeface="Times New Roman" pitchFamily="18" charset="0"/>
              </a:rPr>
              <a:t>).</a:t>
            </a:r>
            <a:r>
              <a:rPr lang="en-US" sz="2000" b="1" dirty="0" smtClean="0">
                <a:latin typeface="Arial Narrow" pitchFamily="34" charset="0"/>
                <a:sym typeface="Wingdings 3"/>
              </a:rPr>
              <a:t> …. So can be given in the morning as some cause insomnia as side effect.</a:t>
            </a:r>
            <a:endParaRPr lang="en-US" sz="2000" b="1" dirty="0">
              <a:latin typeface="Arial Narrow" pitchFamily="34" charset="0"/>
            </a:endParaRPr>
          </a:p>
        </p:txBody>
      </p:sp>
      <p:sp>
        <p:nvSpPr>
          <p:cNvPr id="3" name="Rectangle 2"/>
          <p:cNvSpPr/>
          <p:nvPr/>
        </p:nvSpPr>
        <p:spPr>
          <a:xfrm>
            <a:off x="76200" y="1951704"/>
            <a:ext cx="9067800" cy="4093428"/>
          </a:xfrm>
          <a:prstGeom prst="rect">
            <a:avLst/>
          </a:prstGeom>
        </p:spPr>
        <p:txBody>
          <a:bodyPr wrap="square">
            <a:spAutoFit/>
          </a:bodyPr>
          <a:lstStyle/>
          <a:p>
            <a:r>
              <a:rPr lang="en-US" sz="2000" b="1" u="sng" dirty="0" smtClean="0">
                <a:latin typeface="Arial Narrow" pitchFamily="34" charset="0"/>
              </a:rPr>
              <a:t>Antidepressants and appetite???</a:t>
            </a:r>
          </a:p>
          <a:p>
            <a:r>
              <a:rPr lang="en-US" sz="2000" b="1" dirty="0" smtClean="0">
                <a:latin typeface="Arial Narrow" pitchFamily="34" charset="0"/>
              </a:rPr>
              <a:t> DA is responsible for eating. 5HT action on 5HT</a:t>
            </a:r>
            <a:r>
              <a:rPr lang="en-US" sz="2000" b="1" baseline="-25000" dirty="0" smtClean="0">
                <a:latin typeface="Arial Narrow" pitchFamily="34" charset="0"/>
              </a:rPr>
              <a:t>2</a:t>
            </a:r>
            <a:r>
              <a:rPr lang="en-US" sz="2000" b="1" dirty="0" smtClean="0">
                <a:latin typeface="Arial Narrow" pitchFamily="34" charset="0"/>
              </a:rPr>
              <a:t> halts dopamine release so suppress appetite. </a:t>
            </a:r>
          </a:p>
          <a:p>
            <a:r>
              <a:rPr lang="en-US" sz="2000" b="1" dirty="0" smtClean="0">
                <a:latin typeface="Arial Narrow" pitchFamily="34" charset="0"/>
              </a:rPr>
              <a:t>Depression is accompanied more by weight loss.</a:t>
            </a:r>
          </a:p>
          <a:p>
            <a:r>
              <a:rPr lang="en-US" sz="2000" b="1" dirty="0" smtClean="0">
                <a:latin typeface="Arial Narrow" pitchFamily="34" charset="0"/>
              </a:rPr>
              <a:t>SSRIs by </a:t>
            </a:r>
            <a:r>
              <a:rPr lang="en-US" sz="2000" b="1" dirty="0" smtClean="0">
                <a:latin typeface="Calibri"/>
              </a:rPr>
              <a:t>↑ 5HT availability to  act on 5HT</a:t>
            </a:r>
            <a:r>
              <a:rPr lang="en-US" sz="2000" b="1" baseline="-25000" dirty="0" smtClean="0">
                <a:latin typeface="Calibri"/>
              </a:rPr>
              <a:t>2</a:t>
            </a:r>
            <a:r>
              <a:rPr lang="en-US" sz="2000" b="1" dirty="0" smtClean="0">
                <a:latin typeface="Calibri"/>
              </a:rPr>
              <a:t> </a:t>
            </a:r>
            <a:r>
              <a:rPr lang="en-US" sz="2000" b="1" dirty="0" smtClean="0">
                <a:latin typeface="Arial Narrow" pitchFamily="34" charset="0"/>
                <a:sym typeface="Wingdings 3"/>
              </a:rPr>
              <a:t> could suppress appetite. At least no weight gain with SSRIs.</a:t>
            </a:r>
          </a:p>
          <a:p>
            <a:r>
              <a:rPr lang="en-US" sz="2000" b="1" dirty="0" smtClean="0">
                <a:latin typeface="Arial Narrow" pitchFamily="34" charset="0"/>
                <a:sym typeface="Wingdings 3"/>
              </a:rPr>
              <a:t>Most TCAs have dual reuptake inhibition + sedation + antihistaminic effects  </a:t>
            </a:r>
            <a:r>
              <a:rPr lang="en-US" sz="2000" b="1" dirty="0" smtClean="0">
                <a:latin typeface="Calibri"/>
              </a:rPr>
              <a:t>↑ </a:t>
            </a:r>
            <a:r>
              <a:rPr lang="en-US" sz="2000" b="1" dirty="0" smtClean="0">
                <a:latin typeface="Arial Narrow" pitchFamily="34" charset="0"/>
                <a:sym typeface="Wingdings 3"/>
              </a:rPr>
              <a:t>weight gain</a:t>
            </a:r>
          </a:p>
          <a:p>
            <a:r>
              <a:rPr lang="en-US" sz="2000" b="1" dirty="0" err="1" smtClean="0">
                <a:latin typeface="Arial Narrow" pitchFamily="34" charset="0"/>
                <a:sym typeface="Wingdings 3"/>
              </a:rPr>
              <a:t>Mertazepine</a:t>
            </a:r>
            <a:r>
              <a:rPr lang="en-US" sz="2000" b="1" dirty="0" smtClean="0">
                <a:latin typeface="Arial Narrow" pitchFamily="34" charset="0"/>
                <a:sym typeface="Wingdings 3"/>
              </a:rPr>
              <a:t> blocks 5HT</a:t>
            </a:r>
            <a:r>
              <a:rPr lang="en-US" sz="2000" b="1" baseline="-25000" dirty="0" smtClean="0">
                <a:latin typeface="Arial Narrow" pitchFamily="34" charset="0"/>
                <a:sym typeface="Wingdings 3"/>
              </a:rPr>
              <a:t>2</a:t>
            </a:r>
            <a:r>
              <a:rPr lang="en-US" sz="2000" b="1" dirty="0" smtClean="0">
                <a:latin typeface="Arial Narrow" pitchFamily="34" charset="0"/>
                <a:sym typeface="Wingdings 3"/>
              </a:rPr>
              <a:t>  so cannot shut off dopamine  signals  </a:t>
            </a:r>
            <a:r>
              <a:rPr lang="en-US" sz="2000" b="1" dirty="0" smtClean="0">
                <a:latin typeface="Calibri"/>
              </a:rPr>
              <a:t>↑ weight gain</a:t>
            </a:r>
            <a:endParaRPr lang="en-US" sz="2000" b="1" dirty="0" smtClean="0">
              <a:latin typeface="Arial Narrow" pitchFamily="34" charset="0"/>
              <a:sym typeface="Wingdings 3"/>
            </a:endParaRPr>
          </a:p>
          <a:p>
            <a:endParaRPr lang="en-US" sz="1000" b="1" dirty="0" smtClean="0">
              <a:latin typeface="Arial Narrow" pitchFamily="34" charset="0"/>
              <a:sym typeface="Wingdings 3"/>
            </a:endParaRPr>
          </a:p>
          <a:p>
            <a:r>
              <a:rPr lang="en-US" sz="2000" b="1" dirty="0" smtClean="0">
                <a:latin typeface="Arial Narrow" pitchFamily="34" charset="0"/>
                <a:sym typeface="Wingdings 3"/>
              </a:rPr>
              <a:t>N.B. A</a:t>
            </a:r>
            <a:r>
              <a:rPr lang="en-US" sz="2000" b="1" dirty="0" smtClean="0">
                <a:latin typeface="Arial Narrow" pitchFamily="34" charset="0"/>
              </a:rPr>
              <a:t>ntidepressants isn't always a direct cause to cause alteration in weight. Other contributing factors to weight gain during antidepressant therapy are for example: ↑ day time sleep, ↑ craving for food when mood alleviates, </a:t>
            </a:r>
            <a:endParaRPr lang="en-US" sz="2000" b="1" dirty="0" smtClean="0">
              <a:latin typeface="Arial Narrow" pitchFamily="34" charset="0"/>
              <a:sym typeface="Wingdings 3"/>
            </a:endParaRPr>
          </a:p>
        </p:txBody>
      </p:sp>
      <p:cxnSp>
        <p:nvCxnSpPr>
          <p:cNvPr id="4" name="Straight Connector 3"/>
          <p:cNvCxnSpPr/>
          <p:nvPr/>
        </p:nvCxnSpPr>
        <p:spPr>
          <a:xfrm>
            <a:off x="0" y="1936956"/>
            <a:ext cx="9144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76200" y="5867400"/>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76200" y="5924490"/>
            <a:ext cx="9067800" cy="400110"/>
          </a:xfrm>
          <a:prstGeom prst="rect">
            <a:avLst/>
          </a:prstGeom>
          <a:noFill/>
        </p:spPr>
        <p:txBody>
          <a:bodyPr wrap="square" rtlCol="0">
            <a:spAutoFit/>
          </a:bodyPr>
          <a:lstStyle/>
          <a:p>
            <a:r>
              <a:rPr lang="en-US" sz="2000" b="1" u="sng" dirty="0" err="1" smtClean="0">
                <a:latin typeface="Arial Narrow" pitchFamily="34" charset="0"/>
              </a:rPr>
              <a:t>Nausa</a:t>
            </a:r>
            <a:r>
              <a:rPr lang="en-US" sz="2000" b="1" u="sng" dirty="0" smtClean="0">
                <a:latin typeface="Arial Narrow" pitchFamily="34" charset="0"/>
              </a:rPr>
              <a:t> &amp; Vomiting </a:t>
            </a:r>
            <a:r>
              <a:rPr lang="en-US" sz="2000" b="1" dirty="0" smtClean="0">
                <a:latin typeface="Arial Narrow" pitchFamily="34" charset="0"/>
              </a:rPr>
              <a:t>by SSRIs </a:t>
            </a:r>
            <a:r>
              <a:rPr lang="en-US" sz="2000" b="1" dirty="0" smtClean="0">
                <a:latin typeface="Arial Narrow" pitchFamily="34" charset="0"/>
                <a:sym typeface="Wingdings 3"/>
              </a:rPr>
              <a:t></a:t>
            </a:r>
            <a:r>
              <a:rPr lang="en-US" sz="2000" b="1" dirty="0" smtClean="0">
                <a:latin typeface="Arial Narrow" pitchFamily="34" charset="0"/>
              </a:rPr>
              <a:t> </a:t>
            </a:r>
            <a:r>
              <a:rPr lang="en-US" sz="2000" b="1" dirty="0" smtClean="0">
                <a:latin typeface="Calibri"/>
              </a:rPr>
              <a:t>↑ 5HT availability </a:t>
            </a:r>
            <a:r>
              <a:rPr lang="en-US" sz="2000" b="1" dirty="0" smtClean="0">
                <a:latin typeface="Arial Narrow" pitchFamily="34" charset="0"/>
                <a:sym typeface="Wingdings 3"/>
              </a:rPr>
              <a:t> act on 5HT3  nausea &amp; vomiting </a:t>
            </a:r>
            <a:endParaRPr lang="en-US" sz="2000" b="1" dirty="0">
              <a:latin typeface="Arial Narrow"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21384"/>
            <a:ext cx="9067800" cy="4093428"/>
          </a:xfrm>
          <a:prstGeom prst="rect">
            <a:avLst/>
          </a:prstGeom>
        </p:spPr>
        <p:txBody>
          <a:bodyPr wrap="square">
            <a:spAutoFit/>
          </a:bodyPr>
          <a:lstStyle/>
          <a:p>
            <a:r>
              <a:rPr lang="en-US" sz="2000" b="1" dirty="0" smtClean="0">
                <a:latin typeface="Arial Narrow" pitchFamily="34" charset="0"/>
              </a:rPr>
              <a:t>Antidepressants  safe combinations;</a:t>
            </a:r>
          </a:p>
          <a:p>
            <a:r>
              <a:rPr lang="en-US" sz="2000" b="1" dirty="0" smtClean="0">
                <a:latin typeface="Arial Narrow" pitchFamily="34" charset="0"/>
                <a:sym typeface="Wingdings 3"/>
              </a:rPr>
              <a:t> </a:t>
            </a:r>
            <a:r>
              <a:rPr lang="en-US" sz="2000" b="1" dirty="0" err="1" smtClean="0">
                <a:latin typeface="Arial Narrow" pitchFamily="34" charset="0"/>
                <a:sym typeface="Wingdings 3"/>
              </a:rPr>
              <a:t>Bupropion</a:t>
            </a:r>
            <a:r>
              <a:rPr lang="en-US" sz="2000" b="1" dirty="0" smtClean="0">
                <a:latin typeface="Arial Narrow" pitchFamily="34" charset="0"/>
                <a:sym typeface="Wingdings 3"/>
              </a:rPr>
              <a:t> + </a:t>
            </a:r>
            <a:r>
              <a:rPr lang="en-US" sz="2000" b="1" dirty="0" err="1" smtClean="0">
                <a:latin typeface="Arial Narrow" pitchFamily="34" charset="0"/>
                <a:sym typeface="Wingdings 3"/>
              </a:rPr>
              <a:t>Desipramine</a:t>
            </a:r>
            <a:endParaRPr lang="en-US" sz="2000" b="1" dirty="0" smtClean="0">
              <a:latin typeface="Arial Narrow" pitchFamily="34" charset="0"/>
            </a:endParaRPr>
          </a:p>
          <a:p>
            <a:r>
              <a:rPr lang="en-US" sz="2000" b="1" dirty="0" smtClean="0">
                <a:latin typeface="Arial Narrow" pitchFamily="34" charset="0"/>
                <a:sym typeface="Wingdings 3"/>
              </a:rPr>
              <a:t> SSRIs + </a:t>
            </a:r>
            <a:r>
              <a:rPr lang="en-US" sz="2000" b="1" dirty="0" err="1" smtClean="0">
                <a:latin typeface="Arial Narrow" pitchFamily="34" charset="0"/>
                <a:sym typeface="Wingdings 3"/>
              </a:rPr>
              <a:t>Mertazepine</a:t>
            </a:r>
            <a:r>
              <a:rPr lang="en-US" sz="2000" b="1" dirty="0" smtClean="0">
                <a:latin typeface="Arial Narrow" pitchFamily="34" charset="0"/>
                <a:sym typeface="Wingdings 3"/>
              </a:rPr>
              <a:t>,  </a:t>
            </a:r>
            <a:r>
              <a:rPr lang="en-US" sz="2000" b="1" dirty="0" err="1" smtClean="0">
                <a:latin typeface="Arial Narrow" pitchFamily="34" charset="0"/>
              </a:rPr>
              <a:t>Reboxetine</a:t>
            </a:r>
            <a:r>
              <a:rPr lang="en-US" sz="2000" b="1" dirty="0" smtClean="0">
                <a:latin typeface="Arial Narrow" pitchFamily="34" charset="0"/>
              </a:rPr>
              <a:t> or any other NRIs / SNRIs/</a:t>
            </a:r>
            <a:r>
              <a:rPr lang="en-US" sz="2000" b="1" dirty="0" smtClean="0">
                <a:latin typeface="Arial Narrow" pitchFamily="34" charset="0"/>
                <a:sym typeface="Wingdings 3"/>
              </a:rPr>
              <a:t> </a:t>
            </a:r>
          </a:p>
          <a:p>
            <a:endParaRPr lang="en-US" sz="1000" b="1" dirty="0" smtClean="0">
              <a:latin typeface="Arial Narrow" pitchFamily="34" charset="0"/>
              <a:sym typeface="Wingdings 3"/>
            </a:endParaRPr>
          </a:p>
          <a:p>
            <a:r>
              <a:rPr lang="en-US" sz="2000" b="1" dirty="0" smtClean="0">
                <a:latin typeface="Arial Narrow" pitchFamily="34" charset="0"/>
                <a:sym typeface="Wingdings 3"/>
              </a:rPr>
              <a:t>Antidepressant approved for use in children; </a:t>
            </a:r>
            <a:r>
              <a:rPr lang="en-US" sz="2000" b="1" dirty="0" err="1" smtClean="0">
                <a:latin typeface="Arial Narrow" pitchFamily="34" charset="0"/>
                <a:sym typeface="Wingdings 3"/>
              </a:rPr>
              <a:t>fluoxetine</a:t>
            </a:r>
            <a:endParaRPr lang="en-US" sz="2000" b="1" dirty="0" smtClean="0">
              <a:latin typeface="Arial Narrow" pitchFamily="34" charset="0"/>
              <a:sym typeface="Wingdings 3"/>
            </a:endParaRPr>
          </a:p>
          <a:p>
            <a:endParaRPr lang="en-US" sz="1000" b="1" dirty="0" smtClean="0">
              <a:latin typeface="Arial Narrow" pitchFamily="34" charset="0"/>
              <a:sym typeface="Wingdings 3"/>
            </a:endParaRPr>
          </a:p>
          <a:p>
            <a:r>
              <a:rPr lang="en-US" sz="2000" b="1" dirty="0" smtClean="0">
                <a:latin typeface="Arial Narrow" pitchFamily="34" charset="0"/>
                <a:sym typeface="Wingdings 3"/>
              </a:rPr>
              <a:t>Antidepressants good for elderly are SSRIs because they can be used at lower dosage giving least side effects in this age group</a:t>
            </a:r>
          </a:p>
          <a:p>
            <a:endParaRPr lang="en-US" sz="1000" b="1" dirty="0" smtClean="0">
              <a:latin typeface="Arial Narrow" pitchFamily="34" charset="0"/>
              <a:sym typeface="Wingdings 3"/>
            </a:endParaRPr>
          </a:p>
          <a:p>
            <a:r>
              <a:rPr lang="en-US" sz="2000" b="1" dirty="0" smtClean="0">
                <a:latin typeface="Arial Narrow" pitchFamily="34" charset="0"/>
                <a:sym typeface="Wingdings 3"/>
              </a:rPr>
              <a:t>SSRIs use is more than TCAs because they are better tolerated by patients </a:t>
            </a:r>
          </a:p>
          <a:p>
            <a:endParaRPr lang="en-US" sz="1000" b="1" dirty="0" smtClean="0">
              <a:latin typeface="Arial Narrow" pitchFamily="34" charset="0"/>
            </a:endParaRPr>
          </a:p>
          <a:p>
            <a:r>
              <a:rPr lang="en-US" sz="2000" b="1" dirty="0" smtClean="0">
                <a:latin typeface="Arial Narrow" pitchFamily="34" charset="0"/>
              </a:rPr>
              <a:t>Antidepressants dangerous combinations;  </a:t>
            </a:r>
          </a:p>
          <a:p>
            <a:r>
              <a:rPr lang="en-US" sz="2000" b="1" dirty="0" smtClean="0">
                <a:latin typeface="Arial Narrow" pitchFamily="34" charset="0"/>
                <a:sym typeface="Wingdings 3"/>
              </a:rPr>
              <a:t> MAO Is  + SSRIs  Serotonin syndrome</a:t>
            </a:r>
          </a:p>
          <a:p>
            <a:r>
              <a:rPr lang="en-US" sz="2000" b="1" dirty="0" smtClean="0">
                <a:latin typeface="Arial Narrow" pitchFamily="34" charset="0"/>
                <a:sym typeface="Wingdings 3"/>
              </a:rPr>
              <a:t> </a:t>
            </a:r>
            <a:r>
              <a:rPr lang="en-US" sz="2000" b="1" dirty="0" err="1" smtClean="0">
                <a:latin typeface="Arial Narrow" pitchFamily="34" charset="0"/>
                <a:sym typeface="Wingdings 3"/>
              </a:rPr>
              <a:t>Paroxetine</a:t>
            </a:r>
            <a:r>
              <a:rPr lang="en-US" sz="2000" b="1" dirty="0" smtClean="0">
                <a:latin typeface="Arial Narrow" pitchFamily="34" charset="0"/>
                <a:sym typeface="Wingdings 3"/>
              </a:rPr>
              <a:t> / </a:t>
            </a:r>
            <a:r>
              <a:rPr lang="en-US" sz="2000" b="1" dirty="0" err="1" smtClean="0">
                <a:latin typeface="Arial Narrow" pitchFamily="34" charset="0"/>
                <a:sym typeface="Wingdings 3"/>
              </a:rPr>
              <a:t>Fluoxetine</a:t>
            </a:r>
            <a:r>
              <a:rPr lang="en-US" sz="2000" b="1" dirty="0" smtClean="0">
                <a:latin typeface="Arial Narrow" pitchFamily="34" charset="0"/>
                <a:sym typeface="Wingdings 3"/>
              </a:rPr>
              <a:t> / </a:t>
            </a:r>
            <a:r>
              <a:rPr lang="en-US" sz="2000" b="1" dirty="0" err="1" smtClean="0">
                <a:latin typeface="Arial Narrow" pitchFamily="34" charset="0"/>
                <a:sym typeface="Wingdings 3"/>
              </a:rPr>
              <a:t>nefazodone</a:t>
            </a:r>
            <a:r>
              <a:rPr lang="en-US" sz="2000" b="1" dirty="0" smtClean="0">
                <a:latin typeface="Arial Narrow" pitchFamily="34" charset="0"/>
                <a:sym typeface="Wingdings 3"/>
              </a:rPr>
              <a:t> /  + </a:t>
            </a:r>
            <a:r>
              <a:rPr lang="en-US" sz="2000" b="1" dirty="0" err="1" smtClean="0">
                <a:latin typeface="Arial Narrow" pitchFamily="34" charset="0"/>
                <a:sym typeface="Wingdings 3"/>
              </a:rPr>
              <a:t>Desipramine</a:t>
            </a:r>
            <a:r>
              <a:rPr lang="en-US" sz="2000" b="1" dirty="0" smtClean="0">
                <a:latin typeface="Arial Narrow" pitchFamily="34" charset="0"/>
                <a:sym typeface="Wingdings 3"/>
              </a:rPr>
              <a:t>, </a:t>
            </a:r>
            <a:r>
              <a:rPr lang="en-US" sz="2000" b="1" dirty="0" err="1" smtClean="0">
                <a:latin typeface="Arial Narrow" pitchFamily="34" charset="0"/>
                <a:sym typeface="Wingdings 3"/>
              </a:rPr>
              <a:t>Nortryptiline</a:t>
            </a:r>
            <a:r>
              <a:rPr lang="en-US" sz="2000" b="1" dirty="0" smtClean="0">
                <a:latin typeface="Arial Narrow" pitchFamily="34" charset="0"/>
                <a:sym typeface="Wingdings 3"/>
              </a:rPr>
              <a:t>  severe sedation </a:t>
            </a:r>
            <a:br>
              <a:rPr lang="en-US" sz="2000" b="1" dirty="0" smtClean="0">
                <a:latin typeface="Arial Narrow" pitchFamily="34" charset="0"/>
                <a:sym typeface="Wingdings 3"/>
              </a:rPr>
            </a:br>
            <a:r>
              <a:rPr lang="en-US" sz="2000" b="1" dirty="0" smtClean="0">
                <a:latin typeface="Arial Narrow" pitchFamily="34" charset="0"/>
                <a:sym typeface="Wingdings 3"/>
              </a:rPr>
              <a:t>    or  &gt; toxicity</a:t>
            </a:r>
            <a:endParaRPr lang="en-US" sz="2000" b="1" dirty="0">
              <a:latin typeface="Arial Narrow" pitchFamily="34" charset="0"/>
            </a:endParaRPr>
          </a:p>
        </p:txBody>
      </p:sp>
      <p:sp>
        <p:nvSpPr>
          <p:cNvPr id="3" name="TextBox 2"/>
          <p:cNvSpPr txBox="1"/>
          <p:nvPr/>
        </p:nvSpPr>
        <p:spPr>
          <a:xfrm>
            <a:off x="228600" y="4191000"/>
            <a:ext cx="8077200" cy="2554545"/>
          </a:xfrm>
          <a:prstGeom prst="rect">
            <a:avLst/>
          </a:prstGeom>
          <a:noFill/>
        </p:spPr>
        <p:txBody>
          <a:bodyPr wrap="square" rtlCol="0">
            <a:spAutoFit/>
          </a:bodyPr>
          <a:lstStyle/>
          <a:p>
            <a:r>
              <a:rPr lang="en-US" sz="2000" b="1" dirty="0" smtClean="0">
                <a:latin typeface="Arial Narrow" pitchFamily="34" charset="0"/>
              </a:rPr>
              <a:t>Enuresis </a:t>
            </a:r>
            <a:r>
              <a:rPr lang="en-US" sz="2000" b="1" dirty="0" smtClean="0">
                <a:latin typeface="Arial Narrow" pitchFamily="34" charset="0"/>
                <a:sym typeface="Wingdings 3"/>
              </a:rPr>
              <a:t> </a:t>
            </a:r>
            <a:r>
              <a:rPr lang="en-US" sz="2000" b="1" dirty="0" err="1" smtClean="0">
                <a:latin typeface="Arial Narrow" pitchFamily="34" charset="0"/>
                <a:sym typeface="Wingdings 3"/>
              </a:rPr>
              <a:t>Imipramine</a:t>
            </a:r>
            <a:endParaRPr lang="en-US" sz="2000" b="1" dirty="0" smtClean="0">
              <a:latin typeface="Arial Narrow" pitchFamily="34" charset="0"/>
              <a:sym typeface="Wingdings 3"/>
            </a:endParaRPr>
          </a:p>
          <a:p>
            <a:r>
              <a:rPr lang="en-US" sz="2000" b="1" dirty="0" smtClean="0">
                <a:latin typeface="Arial Narrow" pitchFamily="34" charset="0"/>
                <a:sym typeface="Wingdings 3"/>
              </a:rPr>
              <a:t>Chronic pain  TCAs (Tertiary better than 2ndry amines )   </a:t>
            </a:r>
            <a:r>
              <a:rPr lang="en-US" sz="2000" b="1" dirty="0" err="1" smtClean="0">
                <a:latin typeface="Arial Narrow" pitchFamily="34" charset="0"/>
                <a:sym typeface="Wingdings 3"/>
              </a:rPr>
              <a:t>Duloxetine</a:t>
            </a:r>
            <a:r>
              <a:rPr lang="en-US" sz="2000" b="1" dirty="0" smtClean="0">
                <a:latin typeface="Arial Narrow" pitchFamily="34" charset="0"/>
                <a:sym typeface="Wingdings 3"/>
              </a:rPr>
              <a:t> </a:t>
            </a:r>
          </a:p>
          <a:p>
            <a:r>
              <a:rPr lang="en-US" sz="2000" b="1" dirty="0" smtClean="0">
                <a:latin typeface="Arial Narrow" pitchFamily="34" charset="0"/>
                <a:sym typeface="Wingdings 3"/>
              </a:rPr>
              <a:t>                             SSRIs not effective</a:t>
            </a:r>
          </a:p>
          <a:p>
            <a:r>
              <a:rPr lang="en-US" sz="2000" b="1" dirty="0" smtClean="0">
                <a:latin typeface="Arial Narrow" pitchFamily="34" charset="0"/>
                <a:sym typeface="Wingdings 3"/>
              </a:rPr>
              <a:t>Bulimia  </a:t>
            </a:r>
            <a:r>
              <a:rPr lang="en-US" sz="2000" b="1" dirty="0" err="1" smtClean="0">
                <a:latin typeface="Arial Narrow" pitchFamily="34" charset="0"/>
                <a:sym typeface="Wingdings 3"/>
              </a:rPr>
              <a:t>Fluoxetine</a:t>
            </a:r>
            <a:endParaRPr lang="en-US" sz="2000" b="1" dirty="0" smtClean="0">
              <a:latin typeface="Arial Narrow" pitchFamily="34" charset="0"/>
              <a:sym typeface="Wingdings 3"/>
            </a:endParaRPr>
          </a:p>
          <a:p>
            <a:r>
              <a:rPr lang="en-US" sz="2000" b="1" dirty="0" smtClean="0">
                <a:latin typeface="Arial Narrow" pitchFamily="34" charset="0"/>
                <a:sym typeface="Wingdings 3"/>
              </a:rPr>
              <a:t>Obsessive convulsive disorder SSRIs</a:t>
            </a:r>
          </a:p>
          <a:p>
            <a:r>
              <a:rPr lang="en-US" sz="2000" b="1" dirty="0" smtClean="0">
                <a:latin typeface="Arial Narrow" pitchFamily="34" charset="0"/>
                <a:sym typeface="Wingdings 3"/>
              </a:rPr>
              <a:t>Cancer associated depression  </a:t>
            </a:r>
            <a:r>
              <a:rPr lang="en-US" sz="2000" b="1" dirty="0" err="1" smtClean="0">
                <a:latin typeface="Arial Narrow" pitchFamily="34" charset="0"/>
                <a:sym typeface="Wingdings 3"/>
              </a:rPr>
              <a:t>Mertazepine</a:t>
            </a:r>
            <a:endParaRPr lang="en-US" sz="2000" b="1" dirty="0" smtClean="0">
              <a:latin typeface="Arial Narrow" pitchFamily="34" charset="0"/>
              <a:sym typeface="Wingdings 3"/>
            </a:endParaRPr>
          </a:p>
          <a:p>
            <a:r>
              <a:rPr lang="en-US" sz="2000" b="1" dirty="0" smtClean="0">
                <a:latin typeface="Arial Narrow" pitchFamily="34" charset="0"/>
                <a:sym typeface="Wingdings 3"/>
              </a:rPr>
              <a:t>Depression in Adolescence and young adults </a:t>
            </a:r>
            <a:r>
              <a:rPr lang="en-US" sz="2000" b="1" dirty="0" err="1" smtClean="0">
                <a:latin typeface="Arial Narrow" pitchFamily="34" charset="0"/>
                <a:sym typeface="Wingdings 3"/>
              </a:rPr>
              <a:t>Bupropion</a:t>
            </a:r>
            <a:endParaRPr lang="en-US" sz="2000" b="1" dirty="0" smtClean="0">
              <a:latin typeface="Arial Narrow" pitchFamily="34" charset="0"/>
              <a:sym typeface="Wingdings 3"/>
            </a:endParaRPr>
          </a:p>
          <a:p>
            <a:r>
              <a:rPr lang="en-US" sz="2000" b="1" dirty="0" smtClean="0">
                <a:latin typeface="Arial Narrow" pitchFamily="34" charset="0"/>
                <a:sym typeface="Wingdings 3"/>
              </a:rPr>
              <a:t>Depressive phase of bipolar add?  </a:t>
            </a:r>
            <a:r>
              <a:rPr lang="en-US" sz="2000" b="1" dirty="0" err="1" smtClean="0">
                <a:latin typeface="Arial Narrow" pitchFamily="34" charset="0"/>
                <a:sym typeface="Wingdings 3"/>
              </a:rPr>
              <a:t>Lamotrigine</a:t>
            </a:r>
            <a:r>
              <a:rPr lang="en-US" sz="2000" b="1" dirty="0" smtClean="0">
                <a:latin typeface="Arial Narrow" pitchFamily="34" charset="0"/>
                <a:sym typeface="Wingdings 3"/>
              </a:rPr>
              <a:t> (anticonvulsant) or lithium</a:t>
            </a:r>
            <a:endParaRPr lang="en-US" sz="2000" b="1" dirty="0">
              <a:latin typeface="Arial Narrow" pitchFamily="34" charset="0"/>
            </a:endParaRPr>
          </a:p>
        </p:txBody>
      </p:sp>
      <p:cxnSp>
        <p:nvCxnSpPr>
          <p:cNvPr id="4" name="Straight Connector 3"/>
          <p:cNvCxnSpPr/>
          <p:nvPr/>
        </p:nvCxnSpPr>
        <p:spPr>
          <a:xfrm>
            <a:off x="0" y="4189412"/>
            <a:ext cx="9144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21384"/>
            <a:ext cx="9067800" cy="6124754"/>
          </a:xfrm>
          <a:prstGeom prst="rect">
            <a:avLst/>
          </a:prstGeom>
        </p:spPr>
        <p:txBody>
          <a:bodyPr wrap="square">
            <a:spAutoFit/>
          </a:bodyPr>
          <a:lstStyle/>
          <a:p>
            <a:r>
              <a:rPr lang="en-US" sz="2000" b="1" dirty="0" err="1" smtClean="0">
                <a:latin typeface="Arial Narrow" pitchFamily="34" charset="0"/>
              </a:rPr>
              <a:t>Fluoxetine</a:t>
            </a:r>
            <a:r>
              <a:rPr lang="en-US" sz="2000" b="1" dirty="0" smtClean="0">
                <a:latin typeface="Arial Narrow" pitchFamily="34" charset="0"/>
              </a:rPr>
              <a:t> is metabolized to active product </a:t>
            </a:r>
            <a:r>
              <a:rPr lang="en-US" sz="2000" b="1" dirty="0" err="1" smtClean="0">
                <a:latin typeface="Arial Narrow" pitchFamily="34" charset="0"/>
              </a:rPr>
              <a:t>norfluoxetine</a:t>
            </a:r>
            <a:r>
              <a:rPr lang="en-US" sz="2000" b="1" dirty="0" smtClean="0">
                <a:latin typeface="Arial Narrow" pitchFamily="34" charset="0"/>
              </a:rPr>
              <a:t> and it has elimination half life three times longer than  </a:t>
            </a:r>
            <a:r>
              <a:rPr lang="en-US" sz="2000" b="1" dirty="0" err="1" smtClean="0">
                <a:latin typeface="Arial Narrow" pitchFamily="34" charset="0"/>
              </a:rPr>
              <a:t>fluoxetine</a:t>
            </a:r>
            <a:r>
              <a:rPr lang="en-US" sz="2000" b="1" dirty="0" smtClean="0">
                <a:latin typeface="Arial Narrow" pitchFamily="34" charset="0"/>
              </a:rPr>
              <a:t>. So </a:t>
            </a:r>
            <a:r>
              <a:rPr lang="en-US" sz="2000" b="1" dirty="0" err="1" smtClean="0">
                <a:latin typeface="Arial Narrow" pitchFamily="34" charset="0"/>
              </a:rPr>
              <a:t>fluoxetine</a:t>
            </a:r>
            <a:r>
              <a:rPr lang="en-US" sz="2000" b="1" dirty="0" smtClean="0">
                <a:latin typeface="Arial Narrow" pitchFamily="34" charset="0"/>
              </a:rPr>
              <a:t> has long lasting effect of all SSRIs.</a:t>
            </a:r>
          </a:p>
          <a:p>
            <a:endParaRPr lang="en-US" sz="2000" b="1" dirty="0" smtClean="0">
              <a:latin typeface="Arial Narrow" pitchFamily="34" charset="0"/>
            </a:endParaRPr>
          </a:p>
          <a:p>
            <a:r>
              <a:rPr lang="en-US" sz="2000" b="1" dirty="0" smtClean="0">
                <a:latin typeface="Arial Narrow" pitchFamily="34" charset="0"/>
              </a:rPr>
              <a:t>Drug </a:t>
            </a:r>
            <a:r>
              <a:rPr lang="en-US" sz="2000" b="1" dirty="0" err="1" smtClean="0">
                <a:latin typeface="Arial Narrow" pitchFamily="34" charset="0"/>
              </a:rPr>
              <a:t>intercations</a:t>
            </a:r>
            <a:r>
              <a:rPr lang="en-US" sz="2000" b="1" dirty="0" smtClean="0">
                <a:latin typeface="Arial Narrow" pitchFamily="34" charset="0"/>
              </a:rPr>
              <a:t>: combination of SSRIs+ MAOIs or SSRIs+ TCA can </a:t>
            </a:r>
            <a:r>
              <a:rPr lang="en-US" sz="2000" b="1" dirty="0" err="1" smtClean="0">
                <a:latin typeface="Arial Narrow" pitchFamily="34" charset="0"/>
              </a:rPr>
              <a:t>cuase</a:t>
            </a:r>
            <a:r>
              <a:rPr lang="en-US" sz="2000" b="1" dirty="0" smtClean="0">
                <a:latin typeface="Arial Narrow" pitchFamily="34" charset="0"/>
              </a:rPr>
              <a:t> </a:t>
            </a:r>
            <a:r>
              <a:rPr lang="en-US" sz="2000" b="1" dirty="0" err="1" smtClean="0">
                <a:latin typeface="Arial Narrow" pitchFamily="34" charset="0"/>
              </a:rPr>
              <a:t>serotonic</a:t>
            </a:r>
            <a:r>
              <a:rPr lang="en-US" sz="2000" b="1" dirty="0" smtClean="0">
                <a:latin typeface="Arial Narrow" pitchFamily="34" charset="0"/>
              </a:rPr>
              <a:t> syndrome (excess </a:t>
            </a:r>
            <a:r>
              <a:rPr lang="en-US" sz="2000" b="1" dirty="0" err="1" smtClean="0">
                <a:latin typeface="Arial Narrow" pitchFamily="34" charset="0"/>
              </a:rPr>
              <a:t>serotonoin</a:t>
            </a:r>
            <a:r>
              <a:rPr lang="en-US" sz="2000" b="1" dirty="0" smtClean="0">
                <a:latin typeface="Arial Narrow" pitchFamily="34" charset="0"/>
              </a:rPr>
              <a:t> may </a:t>
            </a:r>
            <a:r>
              <a:rPr lang="en-US" sz="2000" b="1" dirty="0" err="1" smtClean="0">
                <a:latin typeface="Arial Narrow" pitchFamily="34" charset="0"/>
              </a:rPr>
              <a:t>cuase</a:t>
            </a:r>
            <a:r>
              <a:rPr lang="en-US" sz="2000" b="1" dirty="0" smtClean="0">
                <a:latin typeface="Arial Narrow" pitchFamily="34" charset="0"/>
              </a:rPr>
              <a:t> </a:t>
            </a:r>
            <a:r>
              <a:rPr lang="en-US" sz="2000" b="1" dirty="0" err="1" smtClean="0">
                <a:latin typeface="Arial Narrow" pitchFamily="34" charset="0"/>
              </a:rPr>
              <a:t>hypethermia</a:t>
            </a:r>
            <a:r>
              <a:rPr lang="en-US" sz="2000" b="1" dirty="0" smtClean="0">
                <a:latin typeface="Arial Narrow" pitchFamily="34" charset="0"/>
              </a:rPr>
              <a:t>, muscle rigidity, fluctuation in mental status and vital signs).</a:t>
            </a:r>
          </a:p>
          <a:p>
            <a:r>
              <a:rPr lang="en-US" sz="2000" b="1" dirty="0" smtClean="0">
                <a:latin typeface="Arial Narrow" pitchFamily="34" charset="0"/>
              </a:rPr>
              <a:t>Most of SSRIs inhibits hepatic enzymes (CYP450) can increase half life and toxicity of other drugs such as </a:t>
            </a:r>
            <a:r>
              <a:rPr lang="en-US" sz="2000" b="1" dirty="0" err="1" smtClean="0">
                <a:latin typeface="Arial Narrow" pitchFamily="34" charset="0"/>
              </a:rPr>
              <a:t>warfarin</a:t>
            </a:r>
            <a:r>
              <a:rPr lang="en-US" sz="2000" b="1" dirty="0" smtClean="0">
                <a:latin typeface="Arial Narrow" pitchFamily="34" charset="0"/>
              </a:rPr>
              <a:t>, </a:t>
            </a:r>
            <a:r>
              <a:rPr lang="en-US" sz="2000" b="1" dirty="0" err="1" smtClean="0">
                <a:latin typeface="Arial Narrow" pitchFamily="34" charset="0"/>
              </a:rPr>
              <a:t>phenytoin</a:t>
            </a:r>
            <a:r>
              <a:rPr lang="en-US" sz="2000" b="1" dirty="0" smtClean="0">
                <a:latin typeface="Arial Narrow" pitchFamily="34" charset="0"/>
              </a:rPr>
              <a:t> and antipsychotic drugs etc.</a:t>
            </a:r>
          </a:p>
          <a:p>
            <a:endParaRPr lang="en-US" sz="2000" b="1" dirty="0" smtClean="0">
              <a:latin typeface="Arial Narrow" pitchFamily="34" charset="0"/>
            </a:endParaRPr>
          </a:p>
          <a:p>
            <a:r>
              <a:rPr lang="en-US" sz="2000" b="1" dirty="0" smtClean="0">
                <a:latin typeface="Arial Narrow" pitchFamily="34" charset="0"/>
              </a:rPr>
              <a:t>TCAs and NE and 5-HT selectivity:</a:t>
            </a:r>
          </a:p>
          <a:p>
            <a:r>
              <a:rPr lang="en-US" sz="2000" b="1" dirty="0" err="1" smtClean="0">
                <a:latin typeface="Arial Narrow" pitchFamily="34" charset="0"/>
              </a:rPr>
              <a:t>Clomipramine</a:t>
            </a:r>
            <a:r>
              <a:rPr lang="en-US" sz="2000" b="1" dirty="0" smtClean="0">
                <a:latin typeface="Arial Narrow" pitchFamily="34" charset="0"/>
              </a:rPr>
              <a:t> greater effect on 5-HT re-uptake than NE (better choice in OCD)</a:t>
            </a:r>
          </a:p>
          <a:p>
            <a:r>
              <a:rPr lang="en-US" sz="2000" b="1" dirty="0" err="1" smtClean="0">
                <a:latin typeface="Arial Narrow" pitchFamily="34" charset="0"/>
              </a:rPr>
              <a:t>Imipramine</a:t>
            </a:r>
            <a:r>
              <a:rPr lang="en-US" sz="2000" b="1" dirty="0" smtClean="0">
                <a:latin typeface="Arial Narrow" pitchFamily="34" charset="0"/>
              </a:rPr>
              <a:t> more on 5-HT</a:t>
            </a:r>
          </a:p>
          <a:p>
            <a:r>
              <a:rPr lang="en-US" sz="2000" b="1" dirty="0" err="1" smtClean="0">
                <a:latin typeface="Arial Narrow" pitchFamily="34" charset="0"/>
              </a:rPr>
              <a:t>Desipramine</a:t>
            </a:r>
            <a:r>
              <a:rPr lang="en-US" sz="2000" b="1" dirty="0" smtClean="0">
                <a:latin typeface="Arial Narrow" pitchFamily="34" charset="0"/>
              </a:rPr>
              <a:t> (metabolite of </a:t>
            </a:r>
            <a:r>
              <a:rPr lang="en-US" sz="2000" b="1" dirty="0" err="1" smtClean="0">
                <a:latin typeface="Arial Narrow" pitchFamily="34" charset="0"/>
              </a:rPr>
              <a:t>imipramine</a:t>
            </a:r>
            <a:r>
              <a:rPr lang="en-US" sz="2000" b="1" dirty="0" smtClean="0">
                <a:latin typeface="Arial Narrow" pitchFamily="34" charset="0"/>
              </a:rPr>
              <a:t>) more effect on NE. </a:t>
            </a:r>
          </a:p>
          <a:p>
            <a:endParaRPr lang="en-US" sz="2000" b="1" dirty="0" smtClean="0">
              <a:latin typeface="Arial Narrow" pitchFamily="34" charset="0"/>
            </a:endParaRPr>
          </a:p>
          <a:p>
            <a:r>
              <a:rPr lang="en-US" sz="2400" b="1" dirty="0" smtClean="0">
                <a:latin typeface="Arial Narrow" pitchFamily="34" charset="0"/>
              </a:rPr>
              <a:t>Tertiary amine </a:t>
            </a:r>
            <a:r>
              <a:rPr lang="en-US" sz="2000" b="1" dirty="0" smtClean="0">
                <a:latin typeface="Arial Narrow" pitchFamily="34" charset="0"/>
              </a:rPr>
              <a:t>TCAs (</a:t>
            </a:r>
            <a:r>
              <a:rPr lang="en-US" sz="2000" b="1" dirty="0" err="1" smtClean="0">
                <a:latin typeface="Arial Narrow" pitchFamily="34" charset="0"/>
              </a:rPr>
              <a:t>Amitriptyline</a:t>
            </a:r>
            <a:r>
              <a:rPr lang="en-US" sz="2000" b="1" dirty="0" smtClean="0">
                <a:latin typeface="Arial Narrow" pitchFamily="34" charset="0"/>
              </a:rPr>
              <a:t>, </a:t>
            </a:r>
            <a:r>
              <a:rPr lang="en-US" sz="2000" b="1" dirty="0" err="1" smtClean="0">
                <a:latin typeface="Arial Narrow" pitchFamily="34" charset="0"/>
              </a:rPr>
              <a:t>clomipramine</a:t>
            </a:r>
            <a:r>
              <a:rPr lang="en-US" sz="2000" b="1" dirty="0" smtClean="0">
                <a:latin typeface="Arial Narrow" pitchFamily="34" charset="0"/>
              </a:rPr>
              <a:t>, </a:t>
            </a:r>
            <a:r>
              <a:rPr lang="en-US" sz="2000" b="1" dirty="0" err="1" smtClean="0">
                <a:latin typeface="Arial Narrow" pitchFamily="34" charset="0"/>
              </a:rPr>
              <a:t>imipramine</a:t>
            </a:r>
            <a:r>
              <a:rPr lang="en-US" sz="2000" b="1" smtClean="0">
                <a:latin typeface="Arial Narrow" pitchFamily="34" charset="0"/>
              </a:rPr>
              <a:t>) cause </a:t>
            </a:r>
            <a:r>
              <a:rPr lang="en-US" sz="2000" b="1" dirty="0" smtClean="0">
                <a:latin typeface="Arial Narrow" pitchFamily="34" charset="0"/>
              </a:rPr>
              <a:t>greater inhibition of </a:t>
            </a:r>
            <a:r>
              <a:rPr lang="en-US" sz="2400" b="1" dirty="0" smtClean="0">
                <a:latin typeface="Arial Narrow" pitchFamily="34" charset="0"/>
              </a:rPr>
              <a:t>5-HT</a:t>
            </a:r>
            <a:r>
              <a:rPr lang="en-US" sz="2000" b="1" dirty="0" smtClean="0">
                <a:latin typeface="Arial Narrow" pitchFamily="34" charset="0"/>
              </a:rPr>
              <a:t> re-uptake</a:t>
            </a:r>
          </a:p>
          <a:p>
            <a:r>
              <a:rPr lang="en-US" sz="2400" b="1" dirty="0" smtClean="0">
                <a:latin typeface="Arial Narrow" pitchFamily="34" charset="0"/>
              </a:rPr>
              <a:t>Secondary amine </a:t>
            </a:r>
            <a:r>
              <a:rPr lang="en-US" sz="2000" b="1" dirty="0" smtClean="0">
                <a:latin typeface="Arial Narrow" pitchFamily="34" charset="0"/>
              </a:rPr>
              <a:t>TCAs (</a:t>
            </a:r>
            <a:r>
              <a:rPr lang="en-US" sz="2000" b="1" dirty="0" err="1" smtClean="0">
                <a:latin typeface="Arial Narrow" pitchFamily="34" charset="0"/>
              </a:rPr>
              <a:t>desipramine</a:t>
            </a:r>
            <a:r>
              <a:rPr lang="en-US" sz="2000" b="1" dirty="0" smtClean="0">
                <a:latin typeface="Arial Narrow" pitchFamily="34" charset="0"/>
              </a:rPr>
              <a:t>, </a:t>
            </a:r>
            <a:r>
              <a:rPr lang="en-US" sz="2000" b="1" dirty="0" err="1" smtClean="0">
                <a:latin typeface="Arial Narrow" pitchFamily="34" charset="0"/>
              </a:rPr>
              <a:t>nortriptyline</a:t>
            </a:r>
            <a:r>
              <a:rPr lang="en-US" sz="2000" b="1" dirty="0" smtClean="0">
                <a:latin typeface="Arial Narrow" pitchFamily="34" charset="0"/>
              </a:rPr>
              <a:t>)  cause greater inhibition of </a:t>
            </a:r>
            <a:r>
              <a:rPr lang="en-US" sz="2400" b="1" dirty="0" smtClean="0">
                <a:latin typeface="Arial Narrow" pitchFamily="34" charset="0"/>
              </a:rPr>
              <a:t>NE</a:t>
            </a:r>
            <a:r>
              <a:rPr lang="en-US" sz="2000" b="1" dirty="0" smtClean="0">
                <a:latin typeface="Arial Narrow" pitchFamily="34" charset="0"/>
              </a:rPr>
              <a:t> re-uptake.</a:t>
            </a:r>
          </a:p>
          <a:p>
            <a:endParaRPr lang="en-US" sz="2000" b="1" dirty="0">
              <a:latin typeface="Arial Narrow" pitchFamily="34" charset="0"/>
            </a:endParaRPr>
          </a:p>
        </p:txBody>
      </p:sp>
      <p:cxnSp>
        <p:nvCxnSpPr>
          <p:cNvPr id="4" name="Straight Connector 3"/>
          <p:cNvCxnSpPr/>
          <p:nvPr/>
        </p:nvCxnSpPr>
        <p:spPr>
          <a:xfrm>
            <a:off x="0" y="4189412"/>
            <a:ext cx="9144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gradFill flip="none" rotWithShape="1">
            <a:gsLst>
              <a:gs pos="42000">
                <a:srgbClr val="2F5A67"/>
              </a:gs>
              <a:gs pos="11000">
                <a:srgbClr val="006192">
                  <a:alpha val="71000"/>
                </a:srgbClr>
              </a:gs>
              <a:gs pos="75000">
                <a:srgbClr val="4A00B8">
                  <a:alpha val="85000"/>
                </a:srgbClr>
              </a:gs>
              <a:gs pos="85000">
                <a:srgbClr val="2C006C">
                  <a:alpha val="76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47108" name="Picture 2"/>
          <p:cNvPicPr>
            <a:picLocks noChangeAspect="1" noChangeArrowheads="1"/>
          </p:cNvPicPr>
          <p:nvPr/>
        </p:nvPicPr>
        <p:blipFill>
          <a:blip r:embed="rId2" cstate="print"/>
          <a:srcRect/>
          <a:stretch>
            <a:fillRect/>
          </a:stretch>
        </p:blipFill>
        <p:spPr bwMode="auto">
          <a:xfrm>
            <a:off x="0" y="425450"/>
            <a:ext cx="9144000" cy="6007100"/>
          </a:xfrm>
          <a:prstGeom prst="rect">
            <a:avLst/>
          </a:prstGeom>
          <a:noFill/>
          <a:ln w="12699">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743200"/>
            <a:ext cx="8382000" cy="1631216"/>
          </a:xfrm>
          <a:prstGeom prst="rect">
            <a:avLst/>
          </a:prstGeom>
          <a:noFill/>
        </p:spPr>
        <p:txBody>
          <a:bodyPr wrap="square" rtlCol="0">
            <a:spAutoFit/>
          </a:bodyPr>
          <a:lstStyle/>
          <a:p>
            <a:pPr algn="just"/>
            <a:r>
              <a:rPr lang="en-US" sz="2000" b="1" dirty="0" smtClean="0">
                <a:latin typeface="Arial Narrow" pitchFamily="34" charset="0"/>
              </a:rPr>
              <a:t>Disruption in serotonin system leads to a number of psychiatric conditions, which include anxiety disorders, depression, improper social behavior, and sexual aberrations. Common medical conditions associated with disruption of the serotonin system include disturbance in the sleep-wake cycle, obesity or eating disorders, and chronic pain. </a:t>
            </a:r>
            <a:endParaRPr lang="en-US" sz="2000" b="1" dirty="0">
              <a:latin typeface="Arial Narrow" pitchFamily="34" charset="0"/>
            </a:endParaRPr>
          </a:p>
        </p:txBody>
      </p:sp>
      <p:sp>
        <p:nvSpPr>
          <p:cNvPr id="3" name="TextBox 2"/>
          <p:cNvSpPr txBox="1"/>
          <p:nvPr/>
        </p:nvSpPr>
        <p:spPr>
          <a:xfrm>
            <a:off x="304800" y="76200"/>
            <a:ext cx="8229600" cy="1323439"/>
          </a:xfrm>
          <a:prstGeom prst="rect">
            <a:avLst/>
          </a:prstGeom>
          <a:noFill/>
        </p:spPr>
        <p:txBody>
          <a:bodyPr wrap="square" rtlCol="0">
            <a:spAutoFit/>
          </a:bodyPr>
          <a:lstStyle/>
          <a:p>
            <a:pPr algn="just"/>
            <a:r>
              <a:rPr lang="en-US" sz="2000" b="1" dirty="0" smtClean="0">
                <a:latin typeface="Arial Narrow" pitchFamily="34" charset="0"/>
              </a:rPr>
              <a:t>Serotonin involves mood, anxiety, arousal &amp; sleep aggression, impulse control, and thinking abilities body temperature,, human sexuality, appetite, and metabolism, as well as stimulating vomiting. Serotonin is a neurotransmitter which produces a sense of well-being calm and satisfaction. </a:t>
            </a:r>
          </a:p>
        </p:txBody>
      </p:sp>
      <p:sp>
        <p:nvSpPr>
          <p:cNvPr id="4" name="TextBox 3"/>
          <p:cNvSpPr txBox="1"/>
          <p:nvPr/>
        </p:nvSpPr>
        <p:spPr>
          <a:xfrm>
            <a:off x="381000" y="1433052"/>
            <a:ext cx="7848600" cy="1323439"/>
          </a:xfrm>
          <a:prstGeom prst="rect">
            <a:avLst/>
          </a:prstGeom>
          <a:noFill/>
        </p:spPr>
        <p:txBody>
          <a:bodyPr wrap="square" rtlCol="0">
            <a:spAutoFit/>
          </a:bodyPr>
          <a:lstStyle/>
          <a:p>
            <a:pPr algn="just">
              <a:buFont typeface="Wingdings" pitchFamily="2" charset="2"/>
              <a:buChar char="Ø"/>
            </a:pPr>
            <a:r>
              <a:rPr lang="en-US" sz="2000" b="1" dirty="0" smtClean="0">
                <a:latin typeface="Arial Narrow" pitchFamily="34" charset="0"/>
              </a:rPr>
              <a:t>Excess amounts of serotonin cause relaxation, sedation, and a decrease in sexual drive. </a:t>
            </a:r>
          </a:p>
          <a:p>
            <a:pPr algn="just">
              <a:buFont typeface="Wingdings" pitchFamily="2" charset="2"/>
              <a:buChar char="Ø"/>
            </a:pPr>
            <a:r>
              <a:rPr lang="en-US" sz="2000" b="1" dirty="0" smtClean="0">
                <a:latin typeface="Arial Narrow" pitchFamily="34" charset="0"/>
              </a:rPr>
              <a:t>Deficiency  in serotonin is associated with low mood, lack of will power, and poor appetite control (eating disorder problems)</a:t>
            </a:r>
            <a:endParaRPr lang="en-US" sz="2000" b="1" dirty="0">
              <a:latin typeface="Arial Narrow" pitchFamily="34" charset="0"/>
            </a:endParaRPr>
          </a:p>
        </p:txBody>
      </p:sp>
      <p:sp>
        <p:nvSpPr>
          <p:cNvPr id="5" name="TextBox 4"/>
          <p:cNvSpPr txBox="1"/>
          <p:nvPr/>
        </p:nvSpPr>
        <p:spPr>
          <a:xfrm>
            <a:off x="228600" y="4267200"/>
            <a:ext cx="8382000" cy="646331"/>
          </a:xfrm>
          <a:prstGeom prst="rect">
            <a:avLst/>
          </a:prstGeom>
          <a:noFill/>
        </p:spPr>
        <p:txBody>
          <a:bodyPr wrap="square" rtlCol="0">
            <a:spAutoFit/>
          </a:bodyPr>
          <a:lstStyle/>
          <a:p>
            <a:r>
              <a:rPr lang="en-US" b="1" dirty="0" smtClean="0"/>
              <a:t>5-HT1 receptors;  when serotonin binds its effect is inhibitory </a:t>
            </a:r>
            <a:r>
              <a:rPr lang="en-US" b="1" dirty="0" smtClean="0">
                <a:sym typeface="Wingdings 3"/>
              </a:rPr>
              <a:t></a:t>
            </a:r>
            <a:r>
              <a:rPr lang="en-US" b="1" dirty="0" smtClean="0"/>
              <a:t> </a:t>
            </a:r>
            <a:r>
              <a:rPr lang="en-US" dirty="0" smtClean="0"/>
              <a:t>constriction of large intracranial vessels  </a:t>
            </a:r>
            <a:endParaRPr lang="en-US" dirty="0"/>
          </a:p>
        </p:txBody>
      </p:sp>
      <p:sp>
        <p:nvSpPr>
          <p:cNvPr id="6" name="TextBox 5"/>
          <p:cNvSpPr txBox="1"/>
          <p:nvPr/>
        </p:nvSpPr>
        <p:spPr>
          <a:xfrm>
            <a:off x="304800" y="4876800"/>
            <a:ext cx="8229600" cy="923330"/>
          </a:xfrm>
          <a:prstGeom prst="rect">
            <a:avLst/>
          </a:prstGeom>
          <a:noFill/>
        </p:spPr>
        <p:txBody>
          <a:bodyPr wrap="square" rtlCol="0">
            <a:spAutoFit/>
          </a:bodyPr>
          <a:lstStyle/>
          <a:p>
            <a:r>
              <a:rPr lang="en-US" b="1" dirty="0" smtClean="0"/>
              <a:t>5-HT2 receptors; when serotonin binds its effect is excitatory, </a:t>
            </a:r>
            <a:r>
              <a:rPr lang="en-US" dirty="0" smtClean="0"/>
              <a:t>feeding &amp; sexual behavior and susceptibility to seizure . In platelets 5-HT</a:t>
            </a:r>
            <a:r>
              <a:rPr lang="en-US" baseline="-25000" dirty="0" smtClean="0"/>
              <a:t>2A</a:t>
            </a:r>
            <a:r>
              <a:rPr lang="en-US" dirty="0" smtClean="0"/>
              <a:t> receptors elicits a weak aggregation</a:t>
            </a:r>
            <a:r>
              <a:rPr lang="en-US" b="1" dirty="0" smtClean="0"/>
              <a:t> </a:t>
            </a:r>
            <a:endParaRPr lang="en-US" dirty="0"/>
          </a:p>
        </p:txBody>
      </p:sp>
      <p:sp>
        <p:nvSpPr>
          <p:cNvPr id="7" name="TextBox 6"/>
          <p:cNvSpPr txBox="1"/>
          <p:nvPr/>
        </p:nvSpPr>
        <p:spPr>
          <a:xfrm>
            <a:off x="304800" y="5867400"/>
            <a:ext cx="8229600" cy="646331"/>
          </a:xfrm>
          <a:prstGeom prst="rect">
            <a:avLst/>
          </a:prstGeom>
          <a:noFill/>
        </p:spPr>
        <p:txBody>
          <a:bodyPr wrap="square" rtlCol="0">
            <a:spAutoFit/>
          </a:bodyPr>
          <a:lstStyle/>
          <a:p>
            <a:r>
              <a:rPr lang="en-US" b="1" dirty="0" smtClean="0"/>
              <a:t>5-HT3 receptors; when serotonin binds its effect is excitatory </a:t>
            </a:r>
            <a:r>
              <a:rPr lang="en-US" dirty="0" smtClean="0"/>
              <a:t>in both the gastrointestinal tract and the CNS participate in the emetic response</a:t>
            </a:r>
            <a:r>
              <a:rPr lang="en-US" b="1" dirty="0" smtClean="0"/>
              <a:t>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4305</TotalTime>
  <Words>1706</Words>
  <Application>Microsoft Office PowerPoint</Application>
  <PresentationFormat>On-screen Show (4:3)</PresentationFormat>
  <Paragraphs>207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Ishfaq</cp:lastModifiedBy>
  <cp:revision>181</cp:revision>
  <dcterms:created xsi:type="dcterms:W3CDTF">2010-10-24T13:01:28Z</dcterms:created>
  <dcterms:modified xsi:type="dcterms:W3CDTF">2011-04-30T09:55:44Z</dcterms:modified>
</cp:coreProperties>
</file>