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handoutMasterIdLst>
    <p:handoutMasterId r:id="rId48"/>
  </p:handoutMasterIdLst>
  <p:sldIdLst>
    <p:sldId id="256" r:id="rId2"/>
    <p:sldId id="373" r:id="rId3"/>
    <p:sldId id="350" r:id="rId4"/>
    <p:sldId id="351" r:id="rId5"/>
    <p:sldId id="382" r:id="rId6"/>
    <p:sldId id="383" r:id="rId7"/>
    <p:sldId id="374" r:id="rId8"/>
    <p:sldId id="375" r:id="rId9"/>
    <p:sldId id="260" r:id="rId10"/>
    <p:sldId id="376" r:id="rId11"/>
    <p:sldId id="377" r:id="rId12"/>
    <p:sldId id="262" r:id="rId13"/>
    <p:sldId id="264" r:id="rId14"/>
    <p:sldId id="346" r:id="rId15"/>
    <p:sldId id="265" r:id="rId16"/>
    <p:sldId id="268" r:id="rId17"/>
    <p:sldId id="270" r:id="rId18"/>
    <p:sldId id="352" r:id="rId19"/>
    <p:sldId id="353" r:id="rId20"/>
    <p:sldId id="354" r:id="rId21"/>
    <p:sldId id="355" r:id="rId22"/>
    <p:sldId id="356" r:id="rId23"/>
    <p:sldId id="357" r:id="rId24"/>
    <p:sldId id="367" r:id="rId25"/>
    <p:sldId id="358" r:id="rId26"/>
    <p:sldId id="378" r:id="rId27"/>
    <p:sldId id="359" r:id="rId28"/>
    <p:sldId id="360" r:id="rId29"/>
    <p:sldId id="380" r:id="rId30"/>
    <p:sldId id="361" r:id="rId31"/>
    <p:sldId id="362" r:id="rId32"/>
    <p:sldId id="363" r:id="rId33"/>
    <p:sldId id="364" r:id="rId34"/>
    <p:sldId id="365" r:id="rId35"/>
    <p:sldId id="272" r:id="rId36"/>
    <p:sldId id="381" r:id="rId37"/>
    <p:sldId id="338" r:id="rId38"/>
    <p:sldId id="340" r:id="rId39"/>
    <p:sldId id="345" r:id="rId40"/>
    <p:sldId id="291" r:id="rId41"/>
    <p:sldId id="366" r:id="rId42"/>
    <p:sldId id="301" r:id="rId43"/>
    <p:sldId id="312" r:id="rId44"/>
    <p:sldId id="370" r:id="rId45"/>
    <p:sldId id="371" r:id="rId46"/>
    <p:sldId id="372" r:id="rId47"/>
  </p:sldIdLst>
  <p:sldSz cx="9144000" cy="6858000" type="screen4x3"/>
  <p:notesSz cx="7086600" cy="942975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03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47" d="100"/>
          <a:sy n="47" d="100"/>
        </p:scale>
        <p:origin x="-117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16375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16375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239DBD-F78A-434C-802D-DB7FE38BBD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6081AF-DDAB-4EE2-BD19-A751D4B34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F7A7-FC5D-43FE-9718-4762CACFC0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F54A-2E8C-428B-8192-0B85633682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A1FFB-646C-45F1-8032-A025B29E4B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88082-7784-41FC-9687-88491E19EA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72016-8122-4242-8C3D-43AEC9B0A8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6EF4-4624-4D41-80F1-8908CA3A12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90AE0D-B762-46F6-A836-3BA9CF459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B23DB3-A7CF-4AEE-8F9C-C7E3BDFFD6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1FE2-C180-4149-B40F-868638FA02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5054D4A-268E-4571-B98D-CFDF6BF770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9" r:id="rId2"/>
    <p:sldLayoutId id="2147484154" r:id="rId3"/>
    <p:sldLayoutId id="2147484155" r:id="rId4"/>
    <p:sldLayoutId id="2147484156" r:id="rId5"/>
    <p:sldLayoutId id="2147484150" r:id="rId6"/>
    <p:sldLayoutId id="2147484157" r:id="rId7"/>
    <p:sldLayoutId id="2147484158" r:id="rId8"/>
    <p:sldLayoutId id="2147484151" r:id="rId9"/>
    <p:sldLayoutId id="2147484152" r:id="rId10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2060576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  <a:effectLst/>
                <a:latin typeface="Arial" charset="0"/>
              </a:rPr>
              <a:t>ANTIPSYCHOTIC DRUGS</a:t>
            </a:r>
            <a:endParaRPr lang="en-US" dirty="0" smtClean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343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72739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1138"/>
            <a:ext cx="7391400" cy="452596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4-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Dibenzodiazepines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Clozapine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5-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Benzisoxazoles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Risperidone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6-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Thienobenzodiazepines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Olanzapine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7-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Dibenzothiazepines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Quetiapine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5050"/>
                </a:solidFill>
              </a:rPr>
              <a:t> Atypical Antipsychotic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C.N.S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1- Antipsychotic effect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Produce emotional quieting and psychomotor slowing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Decrease hallucinations, delusions and agitation.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Mechanism: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Blockade of dopamine receptors in the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mesolimbic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system.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Pharmacological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Mechanism of Antipsychotic Action</a:t>
            </a:r>
          </a:p>
        </p:txBody>
      </p:sp>
      <p:pic>
        <p:nvPicPr>
          <p:cNvPr id="21507" name="صورة 2" descr="Sca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486400" cy="5029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1148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Atypical  drugs exert their  antipsychotic action  through blocking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serotonergic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( 5HT</a:t>
            </a:r>
            <a:r>
              <a:rPr lang="en-US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) &amp;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dopaminergic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 receptors.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4000" b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l-G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848600" cy="4343400"/>
          </a:xfrm>
          <a:ln>
            <a:solidFill>
              <a:srgbClr val="891603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2- </a:t>
            </a:r>
            <a:r>
              <a:rPr lang="en-US" b="1" dirty="0" err="1" smtClean="0"/>
              <a:t>Extrapyramidal</a:t>
            </a:r>
            <a:r>
              <a:rPr lang="en-US" b="1" dirty="0" smtClean="0"/>
              <a:t> Symptoms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 Abnormal involuntary movements such as tremors,  parkinsonism  &amp;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tardive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dyskinesia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Mechanism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Blockade of dopamine receptors in the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nigrostriatum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2"/>
                </a:solidFill>
              </a:rPr>
              <a:t>Phrmacological</a:t>
            </a:r>
            <a:r>
              <a:rPr lang="en-US" sz="4000" dirty="0" smtClean="0">
                <a:solidFill>
                  <a:schemeClr val="accent2"/>
                </a:solidFill>
              </a:rPr>
              <a:t> actions ( con.)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1816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3- Endocrine effects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Galactorrhea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amenorrhea,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gynecomastia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&amp; impotence.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Mechanism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  Prevent dopamine  inhibition of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prolactin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release from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pituitry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→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Hyperprolactinemia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l-G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4- Metabolic effects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    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Changes in eating behavior and weight                                       gain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7030A0"/>
                </a:solidFill>
                <a:cs typeface="Arial" charset="0"/>
              </a:rPr>
              <a:t>Mechanism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Blockade of dopamine receptors in the medullary – periventricular pathway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Pharmacological Actions ( cont.)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solidFill>
                <a:srgbClr val="C00000"/>
              </a:solidFill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5- Anti-emetic effect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Effective against drug &amp; disease- induced vomiting ( not- motion sickness)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7030A0"/>
                </a:solidFill>
                <a:cs typeface="Arial" charset="0"/>
              </a:rPr>
              <a:t>Mechanism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Blockade of dopamine receptors in the CRTZ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of the medulla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Pharmacological Actions ( cont.)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3988" cy="7524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latin typeface="Arial" charset="0"/>
                <a:cs typeface="Traditional Arabic" pitchFamily="2" charset="-78"/>
              </a:rPr>
              <a:t>PSYCHOSES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14400"/>
            <a:ext cx="8839200" cy="5943600"/>
          </a:xfrm>
        </p:spPr>
        <p:txBody>
          <a:bodyPr/>
          <a:lstStyle/>
          <a:p>
            <a:pPr marR="0" algn="l" eaLnBrk="1" hangingPunct="1"/>
            <a:r>
              <a:rPr lang="en-US" sz="4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1-   Affective Psychoses:</a:t>
            </a:r>
          </a:p>
          <a:p>
            <a:pPr marR="0" algn="l" eaLnBrk="1" hangingPunct="1"/>
            <a:r>
              <a:rPr lang="en-US" sz="4000" b="1" smtClean="0">
                <a:solidFill>
                  <a:srgbClr val="FF00FF"/>
                </a:solidFill>
                <a:latin typeface="Arial" charset="0"/>
                <a:cs typeface="Arial" charset="0"/>
              </a:rPr>
              <a:t>       a- Mania</a:t>
            </a:r>
          </a:p>
          <a:p>
            <a:pPr marR="0" algn="l" eaLnBrk="1" hangingPunct="1"/>
            <a:r>
              <a:rPr lang="en-US" sz="4000" b="1" smtClean="0">
                <a:solidFill>
                  <a:srgbClr val="FF00FF"/>
                </a:solidFill>
                <a:latin typeface="Arial" charset="0"/>
                <a:cs typeface="Arial" charset="0"/>
              </a:rPr>
              <a:t>       b- Depression</a:t>
            </a:r>
          </a:p>
          <a:p>
            <a:pPr marR="0" algn="l" eaLnBrk="1" hangingPunct="1"/>
            <a:r>
              <a:rPr lang="en-US" sz="4000" b="1" smtClean="0">
                <a:solidFill>
                  <a:srgbClr val="FF00FF"/>
                </a:solidFill>
                <a:latin typeface="Arial" charset="0"/>
                <a:cs typeface="Arial" charset="0"/>
              </a:rPr>
              <a:t>       c- Manic-depressive illness</a:t>
            </a:r>
          </a:p>
          <a:p>
            <a:pPr marR="0" algn="l" eaLnBrk="1" hangingPunct="1"/>
            <a:r>
              <a:rPr lang="en-US" sz="4000" b="1" smtClean="0">
                <a:solidFill>
                  <a:srgbClr val="FF00FF"/>
                </a:solidFill>
                <a:latin typeface="Arial" charset="0"/>
                <a:cs typeface="Arial" charset="0"/>
              </a:rPr>
              <a:t>         ( bipolar affective disorder )</a:t>
            </a:r>
          </a:p>
          <a:p>
            <a:pPr marR="0" algn="l" eaLnBrk="1" hangingPunct="1"/>
            <a:r>
              <a:rPr lang="en-US" sz="4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2-   Schizophrenia</a:t>
            </a:r>
            <a:endParaRPr lang="en-US" sz="4400" b="1" smtClean="0">
              <a:solidFill>
                <a:srgbClr val="FF00FF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endParaRPr lang="en-US" sz="4000" b="1" smtClean="0">
              <a:solidFill>
                <a:srgbClr val="FF00FF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endParaRPr lang="en-US" b="1" smtClean="0">
              <a:solidFill>
                <a:srgbClr val="FF00FF"/>
              </a:solidFill>
              <a:latin typeface="Arial" charset="0"/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sz="4000" b="1" smtClean="0">
                <a:solidFill>
                  <a:srgbClr val="891603"/>
                </a:solidFill>
                <a:cs typeface="Arial" charset="0"/>
              </a:rPr>
              <a:t>A.N.S 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1- Anticholinergic Effects </a:t>
            </a:r>
            <a:r>
              <a:rPr lang="en-US" b="1" smtClean="0">
                <a:solidFill>
                  <a:srgbClr val="891603"/>
                </a:solidFill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- Blurred vision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-  Dry mouth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- Urinary retention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- Constipation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7030A0"/>
                </a:solidFill>
                <a:cs typeface="Arial" charset="0"/>
              </a:rPr>
              <a:t>Mechanism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Blockade of muscarinic receptors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Pharmacological Actions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2- Antiadrenergic Effects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     -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Postural hypotension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- Impotence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- Failure of ejaculation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7030A0"/>
                </a:solidFill>
                <a:cs typeface="Arial" charset="0"/>
              </a:rPr>
              <a:t>Mechanism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Blockade of </a:t>
            </a:r>
            <a:r>
              <a:rPr lang="el-GR" b="1" smtClean="0">
                <a:solidFill>
                  <a:srgbClr val="002060"/>
                </a:solidFill>
                <a:cs typeface="Arial" charset="0"/>
              </a:rPr>
              <a:t>α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 adrenergic receptors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Pharmacological Actions ( con.)</a:t>
            </a:r>
            <a:endParaRPr lang="ar-SA" dirty="0">
              <a:solidFill>
                <a:srgbClr val="8916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sz="4000" b="1" smtClean="0">
                <a:cs typeface="Arial" charset="0"/>
              </a:rPr>
              <a:t>Other Actions </a:t>
            </a:r>
            <a:r>
              <a:rPr lang="en-US" b="1" smtClean="0"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1-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Temperature regulation :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May cause lowering of body temperature</a:t>
            </a:r>
          </a:p>
          <a:p>
            <a:pPr algn="l" rtl="0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7030A0"/>
                </a:solidFill>
                <a:cs typeface="Arial" charset="0"/>
              </a:rPr>
              <a:t>Mechanism 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Heat loss as a result of vasodilation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( </a:t>
            </a:r>
            <a:r>
              <a:rPr lang="el-GR" b="1" smtClean="0">
                <a:solidFill>
                  <a:srgbClr val="002060"/>
                </a:solidFill>
                <a:cs typeface="Arial" charset="0"/>
              </a:rPr>
              <a:t>α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 blocking )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Or due to central effect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Pharmacological Actions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2- ECG changes </a:t>
            </a:r>
            <a:r>
              <a:rPr lang="en-US" smtClean="0"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Prolongation of QT interval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Abnormal configuration of ST- segment &amp; T wave.</a:t>
            </a:r>
          </a:p>
          <a:p>
            <a:pPr algn="l" rtl="0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3- Antihistaminic effect </a:t>
            </a:r>
            <a:r>
              <a:rPr lang="en-US" smtClean="0"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Sedation due to H1 receptor blockade</a:t>
            </a:r>
          </a:p>
          <a:p>
            <a:pPr algn="l" rtl="0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4- Quinidine –like actions</a:t>
            </a:r>
            <a:endParaRPr lang="ar-SA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Other Actions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صورة 2" descr="Scan1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105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2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PSYCHIATRIC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Schizophrenia  ( </a:t>
            </a:r>
            <a:r>
              <a:rPr lang="en-US" sz="3200" b="1" dirty="0" smtClean="0">
                <a:solidFill>
                  <a:srgbClr val="C00000"/>
                </a:solidFill>
              </a:rPr>
              <a:t>primary indication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Acute mania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Manic-depressive illness ( bipolar affective disorder ) during the manic phase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Therapeutic 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35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 </a:t>
            </a:r>
            <a:br>
              <a:rPr lang="en-US" sz="3200" smtClean="0"/>
            </a:b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R="0" algn="l" eaLnBrk="1" hangingPunct="1"/>
            <a:endParaRPr lang="en-US" b="1" smtClean="0">
              <a:solidFill>
                <a:srgbClr val="0000FF"/>
              </a:solidFill>
              <a:latin typeface="Arial" charset="0"/>
              <a:cs typeface="Traditional Arabic" pitchFamily="2" charset="-78"/>
            </a:endParaRPr>
          </a:p>
          <a:p>
            <a:pPr marR="0" algn="l" eaLnBrk="1" hangingPunct="1"/>
            <a:r>
              <a:rPr lang="en-US" sz="32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THERAPEUTIC USES:</a:t>
            </a:r>
            <a:endParaRPr lang="en-US" sz="32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sz="3200" b="1" smtClean="0">
                <a:solidFill>
                  <a:srgbClr val="FF00FF"/>
                </a:solidFill>
                <a:latin typeface="Arial" charset="0"/>
                <a:cs typeface="Traditional Arabic" pitchFamily="2" charset="-78"/>
              </a:rPr>
              <a:t> </a:t>
            </a:r>
          </a:p>
          <a:p>
            <a:pPr marR="0" algn="l" eaLnBrk="1" hangingPunct="1"/>
            <a:r>
              <a:rPr lang="en-US" sz="3200" b="1" smtClean="0">
                <a:solidFill>
                  <a:srgbClr val="FF00FF"/>
                </a:solidFill>
                <a:latin typeface="Arial" charset="0"/>
                <a:cs typeface="Traditional Arabic" pitchFamily="2" charset="-78"/>
              </a:rPr>
              <a:t>NON-PSYCHIATRIC:</a:t>
            </a:r>
            <a:endParaRPr lang="en-US" sz="3200" b="1" smtClean="0">
              <a:solidFill>
                <a:srgbClr val="FF00FF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sz="3200" b="1" smtClean="0">
                <a:solidFill>
                  <a:srgbClr val="008000"/>
                </a:solidFill>
                <a:latin typeface="Arial" charset="0"/>
                <a:cs typeface="Traditional Arabic" pitchFamily="2" charset="-78"/>
              </a:rPr>
              <a:t> 1- </a:t>
            </a:r>
            <a:r>
              <a:rPr lang="en-US" sz="32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N</a:t>
            </a:r>
            <a:r>
              <a:rPr lang="en-US" sz="3200" b="1" smtClean="0">
                <a:solidFill>
                  <a:srgbClr val="008000"/>
                </a:solidFill>
                <a:latin typeface="Arial" charset="0"/>
                <a:cs typeface="Traditional Arabic" pitchFamily="2" charset="-78"/>
              </a:rPr>
              <a:t>ausea and vomiting</a:t>
            </a:r>
            <a:endParaRPr lang="en-US" sz="3200" b="1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sz="3200" b="1" smtClean="0">
                <a:latin typeface="Arial" charset="0"/>
                <a:cs typeface="Traditional Arabic" pitchFamily="2" charset="-78"/>
              </a:rPr>
              <a:t> </a:t>
            </a:r>
            <a:r>
              <a:rPr lang="en-US" sz="3200" b="1" smtClean="0">
                <a:latin typeface="Arial" charset="0"/>
                <a:cs typeface="Arial" charset="0"/>
              </a:rPr>
              <a:t>      </a:t>
            </a:r>
            <a:r>
              <a:rPr 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- </a:t>
            </a:r>
            <a:r>
              <a:rPr lang="en-US" sz="32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prochlorperazine and benzquinamide </a:t>
            </a:r>
          </a:p>
          <a:p>
            <a:pPr marR="0" algn="l" eaLnBrk="1" hangingPunct="1"/>
            <a:r>
              <a:rPr lang="en-US" sz="32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 are only used as antiemetics</a:t>
            </a:r>
            <a:endParaRPr lang="en-US" sz="32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sz="3200" b="1" smtClean="0">
                <a:latin typeface="Arial" charset="0"/>
                <a:cs typeface="Traditional Arabic" pitchFamily="2" charset="-78"/>
              </a:rPr>
              <a:t> </a:t>
            </a:r>
            <a:r>
              <a:rPr lang="en-US" sz="3200" b="1" smtClean="0">
                <a:solidFill>
                  <a:srgbClr val="008000"/>
                </a:solidFill>
                <a:latin typeface="Arial" charset="0"/>
                <a:cs typeface="Traditional Arabic" pitchFamily="2" charset="-78"/>
              </a:rPr>
              <a:t>2- Pruritis</a:t>
            </a:r>
            <a:endParaRPr lang="en-US" sz="3200" b="1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sz="3200" b="1" smtClean="0">
                <a:solidFill>
                  <a:srgbClr val="008000"/>
                </a:solidFill>
                <a:latin typeface="Arial" charset="0"/>
                <a:cs typeface="Traditional Arabic" pitchFamily="2" charset="-78"/>
              </a:rPr>
              <a:t> 3- Preoperative sedation</a:t>
            </a:r>
            <a:endParaRPr lang="en-US" sz="3200" b="1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 </a:t>
            </a:r>
            <a:endParaRPr lang="en-US" b="1" smtClean="0">
              <a:solidFill>
                <a:srgbClr val="008000"/>
              </a:solidFill>
              <a:latin typeface="Arial" charset="0"/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C.N.S 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1- Sedation, drowsiness, fatigue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n-US" b="1" dirty="0" smtClean="0">
                <a:solidFill>
                  <a:srgbClr val="002060"/>
                </a:solidFill>
              </a:rPr>
              <a:t>( haloperidol , </a:t>
            </a:r>
            <a:r>
              <a:rPr lang="en-US" b="1" dirty="0" err="1" smtClean="0">
                <a:solidFill>
                  <a:srgbClr val="002060"/>
                </a:solidFill>
              </a:rPr>
              <a:t>Risperidone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2- </a:t>
            </a:r>
            <a:r>
              <a:rPr lang="en-US" b="1" dirty="0" err="1" smtClean="0"/>
              <a:t>Extrapyramidal</a:t>
            </a:r>
            <a:r>
              <a:rPr lang="en-US" b="1" dirty="0" smtClean="0"/>
              <a:t> symptoms</a:t>
            </a:r>
            <a:r>
              <a:rPr lang="en-US" b="1" dirty="0" smtClean="0">
                <a:solidFill>
                  <a:srgbClr val="C00000"/>
                </a:solidFill>
              </a:rPr>
              <a:t>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Some occurring early in treatment as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en-US" b="1" dirty="0" err="1" smtClean="0">
                <a:solidFill>
                  <a:srgbClr val="002060"/>
                </a:solidFill>
              </a:rPr>
              <a:t>Parkinson</a:t>
            </a:r>
            <a:r>
              <a:rPr lang="en-US" b="1" baseline="30000" dirty="0" err="1" smtClean="0">
                <a:solidFill>
                  <a:srgbClr val="002060"/>
                </a:solidFill>
              </a:rPr>
              <a:t>,</a:t>
            </a:r>
            <a:r>
              <a:rPr lang="en-US" b="1" dirty="0" err="1" smtClean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 syndrome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ADVERSE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Other Extrapyramidal Symptoms are late – occurring 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1-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Tardive Dyskinesia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(from Latin tardus, slow or late coming)    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it is a disorder of involuntary movements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(choreoathetoid movements of lips,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tongue, face, jaws, and of limbs and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sometimes trunk).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Adverse Effects ( con.)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solidFill>
                <a:srgbClr val="0000FF"/>
              </a:solidFill>
              <a:latin typeface="Arial" charset="0"/>
              <a:cs typeface="Traditional Arabic" pitchFamily="2" charset="-78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2- Neuroleptic Malignant Syndrome  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♦ 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Rare but life threatening. 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♦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Symptoms are muscle rigidity and high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fever ( clinically similar to anaesthetic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malignant hyperthermia ). 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♦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The stress leukocytosis and high fever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associated with this syndrome may </a:t>
            </a: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wrongly suggest an infection.</a:t>
            </a:r>
          </a:p>
          <a:p>
            <a:pPr algn="l" rtl="0">
              <a:buFont typeface="Wingdings 3" pitchFamily="18" charset="2"/>
              <a:buNone/>
            </a:pP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Adverse Effects ( con.)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  <a:cs typeface="Arial" pitchFamily="34" charset="0"/>
              </a:rPr>
              <a:t>          </a:t>
            </a:r>
            <a:r>
              <a:rPr lang="en-US" sz="4800" dirty="0" smtClean="0">
                <a:solidFill>
                  <a:srgbClr val="891603"/>
                </a:solidFill>
                <a:effectLst/>
                <a:cs typeface="Arial" pitchFamily="34" charset="0"/>
              </a:rPr>
              <a:t>Schizophrenia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233862"/>
          </a:xfrm>
          <a:ln>
            <a:solidFill>
              <a:srgbClr val="C00000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sz="3600" b="1" smtClean="0">
              <a:solidFill>
                <a:srgbClr val="891603"/>
              </a:solidFill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sz="3600" b="1" smtClean="0">
                <a:solidFill>
                  <a:srgbClr val="891603"/>
                </a:solidFill>
                <a:cs typeface="Arial" charset="0"/>
              </a:rPr>
              <a:t>Positive Symptoms</a:t>
            </a:r>
          </a:p>
          <a:p>
            <a:pPr algn="l" rtl="0">
              <a:buFont typeface="Wingdings 3" pitchFamily="18" charset="2"/>
              <a:buNone/>
            </a:pPr>
            <a:endParaRPr lang="en-US" sz="3600" b="1" smtClean="0">
              <a:solidFill>
                <a:srgbClr val="891603"/>
              </a:solidFill>
              <a:cs typeface="Arial" charset="0"/>
            </a:endParaRPr>
          </a:p>
          <a:p>
            <a:pPr algn="l" rtl="0"/>
            <a:r>
              <a:rPr lang="en-US" sz="3600" b="1" smtClean="0">
                <a:cs typeface="Arial" charset="0"/>
              </a:rPr>
              <a:t>Hallucinations</a:t>
            </a:r>
          </a:p>
          <a:p>
            <a:pPr algn="l" rtl="0"/>
            <a:r>
              <a:rPr lang="en-US" sz="3600" b="1" smtClean="0">
                <a:cs typeface="Arial" charset="0"/>
              </a:rPr>
              <a:t>Delusions</a:t>
            </a:r>
          </a:p>
          <a:p>
            <a:pPr algn="l" rtl="0"/>
            <a:r>
              <a:rPr lang="en-US" sz="3600" b="1" smtClean="0">
                <a:cs typeface="Arial" charset="0"/>
              </a:rPr>
              <a:t>Paranoia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sz="4000" b="1" smtClean="0">
                <a:solidFill>
                  <a:srgbClr val="FF0000"/>
                </a:solidFill>
                <a:cs typeface="Arial" charset="0"/>
              </a:rPr>
              <a:t>A.N.S.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</a:t>
            </a:r>
            <a:r>
              <a:rPr lang="en-US" b="1" smtClean="0">
                <a:cs typeface="Arial" charset="0"/>
              </a:rPr>
              <a:t>1- Anticholinergic Effects </a:t>
            </a:r>
            <a:r>
              <a:rPr lang="en-US" smtClean="0"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 Blurred vision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Dry mouth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Urinary retention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Constipation</a:t>
            </a:r>
          </a:p>
          <a:p>
            <a:pPr algn="l" rtl="0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( </a:t>
            </a:r>
            <a:r>
              <a:rPr lang="en-US" b="1" smtClean="0">
                <a:solidFill>
                  <a:srgbClr val="891603"/>
                </a:solidFill>
                <a:cs typeface="Arial" charset="0"/>
              </a:rPr>
              <a:t>Clozapine, Chlorpromazine </a:t>
            </a:r>
            <a:r>
              <a:rPr lang="en-US" smtClean="0">
                <a:cs typeface="Arial" charset="0"/>
              </a:rPr>
              <a:t>)</a:t>
            </a:r>
          </a:p>
          <a:p>
            <a:pPr algn="l" rtl="0"/>
            <a:endParaRPr lang="ar-SA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Adverse Effects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  <a:defRPr/>
            </a:pPr>
            <a:endParaRPr lang="en-US" b="1" dirty="0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  <a:defRPr/>
            </a:pPr>
            <a:r>
              <a:rPr lang="en-US" b="1" dirty="0" smtClean="0">
                <a:cs typeface="Arial" charset="0"/>
              </a:rPr>
              <a:t>2- </a:t>
            </a:r>
            <a:r>
              <a:rPr lang="en-US" b="1" dirty="0" err="1" smtClean="0">
                <a:cs typeface="Arial" charset="0"/>
              </a:rPr>
              <a:t>Antiadrenergic</a:t>
            </a:r>
            <a:r>
              <a:rPr lang="en-US" b="1" dirty="0" smtClean="0">
                <a:cs typeface="Arial" charset="0"/>
              </a:rPr>
              <a:t> Effects :</a:t>
            </a:r>
          </a:p>
          <a:p>
            <a:pPr algn="l" rtl="0">
              <a:buFont typeface="Wingdings 3" pitchFamily="18" charset="2"/>
              <a:buNone/>
              <a:defRPr/>
            </a:pPr>
            <a:endParaRPr lang="en-US" b="1" dirty="0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  <a:defRPr/>
            </a:pPr>
            <a:r>
              <a:rPr lang="en-US" dirty="0" smtClean="0">
                <a:cs typeface="Arial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cs typeface="Arial" charset="0"/>
              </a:rPr>
              <a:t>- Postural hypotension</a:t>
            </a:r>
          </a:p>
          <a:p>
            <a:pPr algn="l" rtl="0"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cs typeface="Arial" charset="0"/>
              </a:rPr>
              <a:t>  - Impotence</a:t>
            </a:r>
          </a:p>
          <a:p>
            <a:pPr algn="l" rtl="0"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cs typeface="Arial" charset="0"/>
              </a:rPr>
              <a:t>  - Failure of ejaculation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algn="l" rtl="0">
              <a:buFont typeface="Wingdings 3" pitchFamily="18" charset="2"/>
              <a:buNone/>
              <a:defRPr/>
            </a:pPr>
            <a:r>
              <a:rPr lang="en-US" dirty="0" smtClean="0">
                <a:cs typeface="Arial" charset="0"/>
              </a:rPr>
              <a:t>   ( </a:t>
            </a:r>
            <a:r>
              <a:rPr lang="en-US" b="1" dirty="0" err="1" smtClean="0">
                <a:solidFill>
                  <a:srgbClr val="891603"/>
                </a:solidFill>
                <a:cs typeface="Arial" charset="0"/>
              </a:rPr>
              <a:t>Chlopromazine</a:t>
            </a:r>
            <a:r>
              <a:rPr lang="en-US" b="1" dirty="0" smtClean="0">
                <a:solidFill>
                  <a:srgbClr val="891603"/>
                </a:solidFill>
                <a:cs typeface="Arial" charset="0"/>
              </a:rPr>
              <a:t> , </a:t>
            </a:r>
            <a:r>
              <a:rPr lang="en-US" b="1" dirty="0" err="1" smtClean="0">
                <a:solidFill>
                  <a:srgbClr val="891603"/>
                </a:solidFill>
                <a:cs typeface="Arial" charset="0"/>
              </a:rPr>
              <a:t>Thioridazine</a:t>
            </a:r>
            <a:r>
              <a:rPr lang="en-US" b="1" dirty="0" smtClean="0">
                <a:solidFill>
                  <a:srgbClr val="891603"/>
                </a:solidFill>
                <a:cs typeface="Arial" charset="0"/>
              </a:rPr>
              <a:t> )</a:t>
            </a:r>
            <a:endParaRPr lang="ar-SA" b="1" dirty="0" smtClean="0">
              <a:solidFill>
                <a:srgbClr val="89160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Adverse Effects  ( con)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Endocrine Effects </a:t>
            </a:r>
            <a:r>
              <a:rPr lang="en-US" smtClean="0">
                <a:cs typeface="Arial" charset="0"/>
              </a:rPr>
              <a:t>:</a:t>
            </a:r>
          </a:p>
          <a:p>
            <a:pPr algn="l" rtl="0">
              <a:buFont typeface="Wingdings 3" pitchFamily="18" charset="2"/>
              <a:buNone/>
            </a:pPr>
            <a:endParaRPr lang="en-US" smtClean="0"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 Gynecomastia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- Galactorrhoea</a:t>
            </a: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- Amenorrhoea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Adverse Effects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/>
            <a:endParaRPr lang="en-US" b="1" smtClean="0">
              <a:cs typeface="Arial" charset="0"/>
            </a:endParaRPr>
          </a:p>
          <a:p>
            <a:pPr algn="l" rtl="0"/>
            <a:r>
              <a:rPr lang="en-US" b="1" smtClean="0">
                <a:cs typeface="Arial" charset="0"/>
              </a:rPr>
              <a:t>Miscellaneous Effects :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Obstrucive jaundice</a:t>
            </a:r>
          </a:p>
          <a:p>
            <a:pPr algn="l" rtl="0"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Granular deposits in cornea</a:t>
            </a:r>
          </a:p>
          <a:p>
            <a:pPr algn="l" rtl="0"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Retinal deposits ( </a:t>
            </a:r>
            <a:r>
              <a:rPr lang="en-US" b="1" smtClean="0">
                <a:solidFill>
                  <a:srgbClr val="891603"/>
                </a:solidFill>
                <a:cs typeface="Arial" charset="0"/>
              </a:rPr>
              <a:t>thioridazine)</a:t>
            </a:r>
          </a:p>
          <a:p>
            <a:pPr algn="l" rtl="0">
              <a:buFontTx/>
              <a:buChar char="-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Weight 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Adverse Effects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>
              <a:buFont typeface="Wingdings 3" pitchFamily="18" charset="2"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- Agranulocytosis </a:t>
            </a:r>
          </a:p>
          <a:p>
            <a:pPr algn="l" rtl="0"/>
            <a:r>
              <a:rPr lang="en-US" smtClean="0">
                <a:cs typeface="Arial" charset="0"/>
              </a:rPr>
              <a:t> ( </a:t>
            </a:r>
            <a:r>
              <a:rPr lang="en-US" b="1" smtClean="0">
                <a:solidFill>
                  <a:srgbClr val="891603"/>
                </a:solidFill>
                <a:cs typeface="Arial" charset="0"/>
              </a:rPr>
              <a:t>Clozapine</a:t>
            </a:r>
            <a:r>
              <a:rPr lang="en-US" smtClean="0">
                <a:cs typeface="Arial" charset="0"/>
              </a:rPr>
              <a:t> )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about 1-2% usually happen after 6-18 weeks </a:t>
            </a:r>
          </a:p>
          <a:p>
            <a:pPr algn="l" rtl="0"/>
            <a:r>
              <a:rPr lang="en-US" b="1" smtClean="0">
                <a:solidFill>
                  <a:srgbClr val="002060"/>
                </a:solidFill>
                <a:cs typeface="Arial" charset="0"/>
              </a:rPr>
              <a:t>Weekly WBC is mandatory</a:t>
            </a:r>
          </a:p>
          <a:p>
            <a:pPr algn="l" rtl="0"/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>
              <a:buFont typeface="Wingdings 3" pitchFamily="18" charset="2"/>
              <a:buNone/>
            </a:pPr>
            <a:r>
              <a:rPr lang="en-US" b="1" smtClean="0">
                <a:cs typeface="Arial" charset="0"/>
              </a:rPr>
              <a:t>  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 Seizures</a:t>
            </a:r>
          </a:p>
          <a:p>
            <a:pPr algn="l" rtl="0"/>
            <a:r>
              <a:rPr lang="en-US" b="1" smtClean="0">
                <a:solidFill>
                  <a:srgbClr val="002060"/>
                </a:solidFill>
                <a:cs typeface="Arial" charset="0"/>
              </a:rPr>
              <a:t> ( </a:t>
            </a:r>
            <a:r>
              <a:rPr lang="en-US" b="1" smtClean="0">
                <a:solidFill>
                  <a:srgbClr val="891603"/>
                </a:solidFill>
                <a:cs typeface="Arial" charset="0"/>
              </a:rPr>
              <a:t>Clozapine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)</a:t>
            </a:r>
            <a:endParaRPr lang="ar-SA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Adverse Effects ( con.)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Incompletely absorbed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Highly lipid soluble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Highly bound to plasma proteins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Undergo extensive first-pass hepatic metabolism.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Excretion by the kidney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PHARMACOKINETICS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 </a:t>
            </a:r>
            <a:br>
              <a:rPr lang="en-US" sz="3200" smtClean="0"/>
            </a:b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0" eaLnBrk="1" hangingPunct="1"/>
            <a:endParaRPr lang="en-US" b="1" smtClean="0">
              <a:solidFill>
                <a:srgbClr val="FF00FF"/>
              </a:solidFill>
              <a:latin typeface="Arial" charset="0"/>
              <a:cs typeface="Traditional Arabic" pitchFamily="2" charset="-78"/>
            </a:endParaRP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</a:t>
            </a:r>
            <a:endParaRPr lang="en-US" b="1" smtClean="0">
              <a:solidFill>
                <a:srgbClr val="0000FF"/>
              </a:solidFill>
              <a:latin typeface="Arial" charset="0"/>
              <a:cs typeface="Courier New" pitchFamily="49" charset="0"/>
            </a:endParaRPr>
          </a:p>
          <a:p>
            <a:pPr marR="0" algn="l" eaLnBrk="1" hangingPunct="1"/>
            <a:r>
              <a:rPr lang="en-US" sz="2400" b="1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R="0" algn="l" eaLnBrk="1" hangingPunct="1"/>
            <a:r>
              <a:rPr lang="en-US" sz="2400" b="1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❏</a:t>
            </a:r>
            <a:r>
              <a:rPr lang="en-US" b="1" smtClean="0">
                <a:latin typeface="Arial" charset="0"/>
                <a:cs typeface="Arial" charset="0"/>
              </a:rPr>
              <a:t>   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Most of drugs have complicated</a:t>
            </a: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metabolism</a:t>
            </a:r>
            <a:endParaRPr lang="en-US" b="1" smtClean="0">
              <a:solidFill>
                <a:srgbClr val="0000FF"/>
              </a:solidFill>
              <a:latin typeface="Arial" charset="0"/>
              <a:cs typeface="Courier New" pitchFamily="49" charset="0"/>
            </a:endParaRP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      e.g.</a:t>
            </a:r>
            <a:r>
              <a:rPr lang="en-US" b="1" smtClean="0">
                <a:latin typeface="Arial" charset="0"/>
                <a:cs typeface="Arial" charset="0"/>
              </a:rPr>
              <a:t>  </a:t>
            </a:r>
            <a:r>
              <a:rPr lang="en-US" b="1" smtClean="0">
                <a:solidFill>
                  <a:srgbClr val="008000"/>
                </a:solidFill>
                <a:latin typeface="Arial" charset="0"/>
                <a:cs typeface="Arial" charset="0"/>
              </a:rPr>
              <a:t>Chlorpromazine</a:t>
            </a:r>
            <a:r>
              <a:rPr lang="en-US" b="1" smtClean="0">
                <a:latin typeface="Arial" charset="0"/>
                <a:cs typeface="Arial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has about 60 </a:t>
            </a: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 metabolites some of which are active</a:t>
            </a: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 metabolites. These metabolites may </a:t>
            </a: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 still be excreted in urine after months </a:t>
            </a:r>
          </a:p>
          <a:p>
            <a:pPr marR="0"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     of stopping the drug.</a:t>
            </a:r>
            <a:endParaRPr lang="en-US" b="1" smtClean="0">
              <a:solidFill>
                <a:srgbClr val="0000FF"/>
              </a:solidFill>
              <a:latin typeface="Arial" charset="0"/>
              <a:cs typeface="Courier New" pitchFamily="49" charset="0"/>
            </a:endParaRPr>
          </a:p>
          <a:p>
            <a:pPr marR="0" algn="l" eaLnBrk="1" hangingPunct="1"/>
            <a:r>
              <a:rPr lang="en-US" b="1" smtClean="0">
                <a:latin typeface="Arial" charset="0"/>
                <a:cs typeface="Arial" charset="0"/>
              </a:rPr>
              <a:t> 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bg1"/>
                </a:solidFill>
                <a:latin typeface="+mj-lt"/>
              </a:rPr>
              <a:t>Pharmacokinetics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  <a:ln>
            <a:solidFill>
              <a:srgbClr val="C00000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baseline="30000" smtClean="0">
                <a:solidFill>
                  <a:srgbClr val="002060"/>
                </a:solidFill>
                <a:cs typeface="Arial" charset="0"/>
              </a:rPr>
              <a:t>nd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Generation antipsychotics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Are now considered to be first line treatments for schizophrenia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Little or no extrapyramidal side effects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Effective in treatment of resistant schizophrenia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Atypical Antipsychotics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3624262"/>
          </a:xfrm>
          <a:ln>
            <a:solidFill>
              <a:srgbClr val="C00000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Arial" charset="0"/>
              </a:rPr>
              <a:t>Are effective on both positive &amp; negative symptoms.</a:t>
            </a: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Arial" charset="0"/>
              </a:rPr>
              <a:t>Block  both dopaminergic &amp; serotonergic receptors.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algn="l" rtl="0" eaLnBrk="1" hangingPunct="1"/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sz="3600" b="1" smtClean="0">
                <a:solidFill>
                  <a:srgbClr val="002060"/>
                </a:solidFill>
                <a:cs typeface="Arial" charset="0"/>
              </a:rPr>
              <a:t>Refractory cases of schizophrenia.</a:t>
            </a:r>
          </a:p>
          <a:p>
            <a:pPr algn="l" rtl="0" eaLnBrk="1" hangingPunct="1"/>
            <a:endParaRPr lang="en-US" sz="3600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sz="3600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sz="3600" b="1" smtClean="0">
                <a:solidFill>
                  <a:srgbClr val="002060"/>
                </a:solidFill>
                <a:cs typeface="Arial" charset="0"/>
              </a:rPr>
              <a:t> To reduce the risk of recurrent suicidal behavior in patients with schizophrenia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CLINICAL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891603"/>
                </a:solidFill>
                <a:effectLst/>
                <a:cs typeface="Arial" pitchFamily="34" charset="0"/>
              </a:rPr>
              <a:t>Negative Symptoms</a:t>
            </a:r>
            <a:r>
              <a:rPr lang="en-US" dirty="0" smtClean="0">
                <a:effectLst/>
                <a:cs typeface="Arial" pitchFamily="34" charset="0"/>
              </a:rPr>
              <a:t>     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62000" y="1676400"/>
            <a:ext cx="7924800" cy="4114800"/>
          </a:xfrm>
          <a:ln>
            <a:solidFill>
              <a:srgbClr val="C00000"/>
            </a:solidFill>
          </a:ln>
        </p:spPr>
        <p:txBody>
          <a:bodyPr/>
          <a:lstStyle/>
          <a:p>
            <a:pPr algn="l" rtl="0"/>
            <a:endParaRPr lang="en-US" b="1" smtClean="0">
              <a:cs typeface="Arial" charset="0"/>
            </a:endParaRPr>
          </a:p>
          <a:p>
            <a:pPr algn="l" rtl="0"/>
            <a:r>
              <a:rPr lang="en-US" b="1" smtClean="0">
                <a:cs typeface="Arial" charset="0"/>
              </a:rPr>
              <a:t>Social withdrawal 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/>
            <a:r>
              <a:rPr lang="en-US" b="1" smtClean="0">
                <a:cs typeface="Arial" charset="0"/>
              </a:rPr>
              <a:t>Anhedonia ( absence of pleasure )</a:t>
            </a:r>
          </a:p>
          <a:p>
            <a:pPr algn="l" rtl="0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/>
            <a:r>
              <a:rPr lang="en-US" b="1" smtClean="0">
                <a:cs typeface="Arial" charset="0"/>
              </a:rPr>
              <a:t>Emotional blunting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148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Blocks both D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4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&amp; 5HT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receptors</a:t>
            </a:r>
          </a:p>
          <a:p>
            <a:pPr algn="l" rtl="0" eaLnBrk="1" hangingPunct="1">
              <a:buFontTx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>
              <a:buFontTx/>
              <a:buNone/>
            </a:pPr>
            <a:r>
              <a:rPr lang="en-US" b="1" smtClean="0">
                <a:cs typeface="Arial" charset="0"/>
              </a:rPr>
              <a:t>Main adverse effects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Agranulocytosis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Seizures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Myocarditis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Excessive salivation ( during sleep )</a:t>
            </a:r>
          </a:p>
          <a:p>
            <a:pPr algn="l" rtl="0" eaLnBrk="1" hangingPunct="1"/>
            <a:endParaRPr lang="en-US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CLOZAPINE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2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Arial" charset="0"/>
              </a:rPr>
              <a:t>Blocks D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&amp; 5HT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receptors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b="1" smtClean="0">
                <a:cs typeface="Arial" charset="0"/>
              </a:rPr>
              <a:t>Main adverse effects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-Postural hypotension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QT prolongation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Weight gain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Contraindicated in patients with long QT interval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RISPERIDONE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768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 rtl="0" eaLnBrk="1" hangingPunct="1"/>
            <a:endParaRPr lang="en-US" b="1" smtClean="0">
              <a:cs typeface="Arial" charset="0"/>
            </a:endParaRPr>
          </a:p>
          <a:p>
            <a:pPr algn="l" rtl="0" eaLnBrk="1" hangingPunct="1"/>
            <a:r>
              <a:rPr lang="en-US" b="1" smtClean="0">
                <a:cs typeface="Arial" charset="0"/>
              </a:rPr>
              <a:t>Blocks D</a:t>
            </a:r>
            <a:r>
              <a:rPr lang="en-US" b="1" baseline="-25000" smtClean="0">
                <a:cs typeface="Arial" charset="0"/>
              </a:rPr>
              <a:t>1</a:t>
            </a:r>
            <a:r>
              <a:rPr lang="en-US" b="1" smtClean="0">
                <a:cs typeface="Arial" charset="0"/>
              </a:rPr>
              <a:t>- D</a:t>
            </a:r>
            <a:r>
              <a:rPr lang="en-US" b="1" baseline="-25000" smtClean="0">
                <a:cs typeface="Arial" charset="0"/>
              </a:rPr>
              <a:t>4</a:t>
            </a:r>
            <a:r>
              <a:rPr lang="en-US" b="1" smtClean="0">
                <a:cs typeface="Arial" charset="0"/>
              </a:rPr>
              <a:t> &amp; 5HT</a:t>
            </a:r>
            <a:r>
              <a:rPr lang="en-US" b="1" baseline="-25000" smtClean="0">
                <a:cs typeface="Arial" charset="0"/>
              </a:rPr>
              <a:t>2</a:t>
            </a:r>
            <a:r>
              <a:rPr lang="en-US" b="1" smtClean="0">
                <a:cs typeface="Arial" charset="0"/>
              </a:rPr>
              <a:t> receptors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b="1" smtClean="0">
              <a:cs typeface="Arial" charset="0"/>
            </a:endParaRPr>
          </a:p>
          <a:p>
            <a:pPr algn="l" rtl="0" eaLnBrk="1" hangingPunct="1"/>
            <a:r>
              <a:rPr lang="en-US" b="1" smtClean="0">
                <a:cs typeface="Arial" charset="0"/>
              </a:rPr>
              <a:t>Main adverse effects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-Weight gain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Sedation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Flatulence , increased salivation &amp; thirst              - Postural hypotension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- Joint stiffness &amp; twitching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- Dental pain &amp; flu syndrome</a:t>
            </a:r>
          </a:p>
          <a:p>
            <a:pPr algn="l" rtl="0"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OLANZAPINE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86200"/>
          </a:xfrm>
          <a:ln>
            <a:solidFill>
              <a:srgbClr val="C00000"/>
            </a:solidFill>
          </a:ln>
        </p:spPr>
        <p:txBody>
          <a:bodyPr/>
          <a:lstStyle/>
          <a:p>
            <a:pPr algn="l" rtl="0" eaLnBrk="1" hangingPunct="1"/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Arial" charset="0"/>
              </a:rPr>
              <a:t>Blocks D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1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-D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&amp; 5HT</a:t>
            </a:r>
            <a:r>
              <a:rPr lang="en-US" b="1" baseline="-2500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b="1" smtClean="0">
                <a:solidFill>
                  <a:srgbClr val="002060"/>
                </a:solidFill>
                <a:cs typeface="Arial" charset="0"/>
              </a:rPr>
              <a:t> receptors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b="1" smtClean="0">
              <a:solidFill>
                <a:srgbClr val="002060"/>
              </a:solidFill>
              <a:cs typeface="Arial" charset="0"/>
            </a:endParaRPr>
          </a:p>
          <a:p>
            <a:pPr algn="l" rtl="0" eaLnBrk="1" hangingPunct="1"/>
            <a:r>
              <a:rPr lang="en-US" b="1" smtClean="0">
                <a:solidFill>
                  <a:srgbClr val="002060"/>
                </a:solidFill>
                <a:cs typeface="Arial" charset="0"/>
              </a:rPr>
              <a:t>Main adverse effects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-Sedation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 -Hypotension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 - Leukopenia /neutropenia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b="1" smtClean="0">
                <a:solidFill>
                  <a:srgbClr val="002060"/>
                </a:solidFill>
                <a:cs typeface="Arial" charset="0"/>
              </a:rPr>
              <a:t>        - hyperglycemia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QUETIAPINE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>
                <a:cs typeface="Arial" charset="0"/>
              </a:rPr>
              <a:t>Drugs used in schizophrenia are classified according to chemical structures.</a:t>
            </a:r>
          </a:p>
          <a:p>
            <a:pPr algn="l" rtl="0"/>
            <a:r>
              <a:rPr lang="en-US" b="1" smtClean="0">
                <a:solidFill>
                  <a:srgbClr val="FF0000"/>
                </a:solidFill>
                <a:cs typeface="Arial" charset="0"/>
              </a:rPr>
              <a:t>The advantages of atypical drugs includes :</a:t>
            </a:r>
          </a:p>
          <a:p>
            <a:pPr algn="l" rtl="0"/>
            <a:r>
              <a:rPr lang="en-US" smtClean="0">
                <a:cs typeface="Arial" charset="0"/>
              </a:rPr>
              <a:t>They block both dopaminergic &amp; serotonergic drugs.</a:t>
            </a:r>
          </a:p>
          <a:p>
            <a:pPr algn="l" rtl="0"/>
            <a:r>
              <a:rPr lang="en-US" smtClean="0">
                <a:cs typeface="Arial" charset="0"/>
              </a:rPr>
              <a:t>They are effective in refractory cases of schizophrenia</a:t>
            </a:r>
          </a:p>
          <a:p>
            <a:pPr algn="l" rtl="0"/>
            <a:r>
              <a:rPr lang="en-US" smtClean="0">
                <a:cs typeface="Arial" charset="0"/>
              </a:rPr>
              <a:t>They produce few extrapyramidal effects</a:t>
            </a:r>
            <a:endParaRPr lang="ar-SA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Summary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>
                <a:cs typeface="Arial" charset="0"/>
              </a:rPr>
              <a:t>The pharmacological actions of antipsychotic drugs result from :</a:t>
            </a:r>
          </a:p>
          <a:p>
            <a:pPr algn="l" rtl="0"/>
            <a:r>
              <a:rPr lang="en-US" smtClean="0">
                <a:cs typeface="Arial" charset="0"/>
              </a:rPr>
              <a:t>       Blocking dopamine receptors at different   areas in the brain.</a:t>
            </a:r>
          </a:p>
          <a:p>
            <a:pPr algn="l" rtl="0"/>
            <a:r>
              <a:rPr lang="en-US" smtClean="0">
                <a:cs typeface="Arial" charset="0"/>
              </a:rPr>
              <a:t>        Blocking antimuscarinic receptors</a:t>
            </a:r>
          </a:p>
          <a:p>
            <a:pPr algn="l" rtl="0"/>
            <a:r>
              <a:rPr lang="en-US" smtClean="0">
                <a:cs typeface="Arial" charset="0"/>
              </a:rPr>
              <a:t>        Blocking  </a:t>
            </a:r>
            <a:r>
              <a:rPr lang="el-GR" smtClean="0">
                <a:cs typeface="Arial" charset="0"/>
              </a:rPr>
              <a:t>α</a:t>
            </a:r>
            <a:r>
              <a:rPr lang="en-US" smtClean="0">
                <a:cs typeface="Arial" charset="0"/>
              </a:rPr>
              <a:t>-adrenergic receptors </a:t>
            </a:r>
          </a:p>
          <a:p>
            <a:pPr algn="l" rtl="0"/>
            <a:r>
              <a:rPr lang="en-US" smtClean="0">
                <a:cs typeface="Arial" charset="0"/>
              </a:rPr>
              <a:t>        Blocking H1 receptors</a:t>
            </a:r>
          </a:p>
          <a:p>
            <a:pPr algn="l" rtl="0"/>
            <a:r>
              <a:rPr lang="en-US" b="1" smtClean="0">
                <a:solidFill>
                  <a:srgbClr val="FF0000"/>
                </a:solidFill>
                <a:cs typeface="Arial" charset="0"/>
              </a:rPr>
              <a:t>Adverse effects are due to: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  Blocking dopamine receptors at areas other than mesolimbic area</a:t>
            </a:r>
            <a:endParaRPr lang="ar-SA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Summary (con.)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mtClean="0">
                <a:cs typeface="Arial" charset="0"/>
              </a:rPr>
              <a:t> Blockade H1, muscarinic &amp; </a:t>
            </a:r>
            <a:r>
              <a:rPr lang="el-GR" smtClean="0">
                <a:cs typeface="Arial" charset="0"/>
              </a:rPr>
              <a:t>α</a:t>
            </a:r>
            <a:r>
              <a:rPr lang="en-US" smtClean="0">
                <a:cs typeface="Arial" charset="0"/>
              </a:rPr>
              <a:t>- adrenergic receptors.</a:t>
            </a:r>
          </a:p>
          <a:p>
            <a:pPr algn="l" rtl="0"/>
            <a:r>
              <a:rPr lang="en-US" smtClean="0">
                <a:cs typeface="Arial" charset="0"/>
              </a:rPr>
              <a:t>The main clinical use is in schizophrenia</a:t>
            </a:r>
          </a:p>
          <a:p>
            <a:pPr algn="l" rtl="0"/>
            <a:r>
              <a:rPr lang="en-US" smtClean="0">
                <a:cs typeface="Arial" charset="0"/>
              </a:rPr>
              <a:t>Examples of atypical drugs includes :     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           Clozapine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           Risperidone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           Olanzapine</a:t>
            </a:r>
          </a:p>
          <a:p>
            <a:pPr algn="l" rtl="0">
              <a:buFont typeface="Wingdings 3" pitchFamily="18" charset="2"/>
              <a:buNone/>
            </a:pPr>
            <a:r>
              <a:rPr lang="en-US" smtClean="0">
                <a:cs typeface="Arial" charset="0"/>
              </a:rPr>
              <a:t>               Quetiapine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Summary ( con.)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24813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Arial" charset="0"/>
                <a:cs typeface="Traditional Arabic" pitchFamily="2" charset="-78"/>
              </a:rPr>
              <a:t>THEORIES OF SCHIZOPHRENIA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FF00FF"/>
                </a:solidFill>
                <a:latin typeface="Arial" charset="0"/>
                <a:cs typeface="Arial" charset="0"/>
              </a:rPr>
              <a:t>5-HT theory</a:t>
            </a:r>
          </a:p>
          <a:p>
            <a:pPr algn="l" eaLnBrk="1" hangingPunct="1"/>
            <a:r>
              <a:rPr lang="en-US" sz="36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assumes serotonin deficiency</a:t>
            </a:r>
          </a:p>
          <a:p>
            <a:pPr algn="l" eaLnBrk="1" hangingPunct="1"/>
            <a:r>
              <a:rPr lang="en-US" sz="36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based on the observation that LSD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produces hallucinations. 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3600" b="1" smtClean="0">
              <a:solidFill>
                <a:srgbClr val="0000FF"/>
              </a:solidFill>
              <a:latin typeface="Arial" charset="0"/>
              <a:cs typeface="Traditional Arabic" pitchFamily="2" charset="-78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LSD:   (Lysergic Acid Diethyl amide), an ergot derivative synthesized in 1943, which antagonizes some peripheral actions of 5-HT</a:t>
            </a:r>
            <a:endParaRPr lang="en-US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24813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Arial" charset="0"/>
                <a:cs typeface="Traditional Arabic" pitchFamily="2" charset="-78"/>
              </a:rPr>
              <a:t>THEORIES OF SCHIZOPHRENIA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FF00FF"/>
                </a:solidFill>
                <a:latin typeface="Arial" charset="0"/>
                <a:cs typeface="Traditional Arabic" pitchFamily="2" charset="-78"/>
              </a:rPr>
              <a:t>Dopamine theory</a:t>
            </a:r>
            <a:endParaRPr lang="en-US" sz="4000" b="1" smtClean="0">
              <a:solidFill>
                <a:srgbClr val="FF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❏   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Schizophrenia is due to  increased  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dopaminergic activity in the limbic system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❏  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This may be due to: </a:t>
            </a:r>
            <a:endParaRPr lang="en-US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1- Increased sensitivity or number of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     dopamine receptors</a:t>
            </a:r>
            <a:endParaRPr lang="en-US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 2- Increased synthesis or release of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     dopamine</a:t>
            </a:r>
            <a:endParaRPr lang="en-US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       3- Reduced enzymatic destruction of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     dopamine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24813" cy="9144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Dopamine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FF0000"/>
                </a:solidFill>
                <a:latin typeface="Arial" charset="0"/>
                <a:cs typeface="Traditional Arabic" pitchFamily="2" charset="-78"/>
              </a:rPr>
              <a:t>Dopaminergic pathways in the brain :</a:t>
            </a:r>
            <a:endParaRPr lang="en-US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b="1" smtClean="0">
                <a:latin typeface="Arial" charset="0"/>
                <a:cs typeface="Traditional Arabic" pitchFamily="2" charset="-78"/>
              </a:rPr>
              <a:t> 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1-  Mesolimbic - mesocortical pathway</a:t>
            </a:r>
            <a:r>
              <a:rPr lang="en-US" b="1" smtClean="0">
                <a:latin typeface="Arial" charset="0"/>
                <a:cs typeface="Traditional Arabic" pitchFamily="2" charset="-78"/>
              </a:rPr>
              <a:t>  </a:t>
            </a:r>
            <a:endParaRPr lang="en-US" b="1" smtClean="0"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b="1" smtClean="0">
                <a:latin typeface="Arial" charset="0"/>
                <a:cs typeface="Traditional Arabic" pitchFamily="2" charset="-78"/>
              </a:rPr>
              <a:t>         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(behavior)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 2-  Nigrostriatal pathway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(co-ordination of voluntary movements)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 3-  Tuberoinfundibular pathway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(endocrine effects)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 4-  Medullary - periventricular pathway</a:t>
            </a:r>
            <a:endParaRPr lang="en-US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Traditional Arabic" pitchFamily="2" charset="-78"/>
              </a:rPr>
              <a:t>         (metabolic effects)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153400" cy="990600"/>
          </a:xfrm>
          <a:solidFill>
            <a:srgbClr val="333399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charset="0"/>
              </a:rPr>
              <a:t>Dopamine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marL="812800" indent="-812800" eaLnBrk="1" hangingPunct="1"/>
            <a:endParaRPr lang="en-US" sz="36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12800" indent="-812800" algn="l" eaLnBrk="1" hangingPunct="1"/>
            <a:r>
              <a:rPr lang="en-US" sz="3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DOPAMINE RECEPTORS</a:t>
            </a:r>
          </a:p>
          <a:p>
            <a:pPr marL="1168400" lvl="1" indent="-711200" algn="l"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sz="36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168400" lvl="1" indent="-711200" algn="l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There are at least five subtypes of    receptors</a:t>
            </a:r>
            <a:r>
              <a:rPr lang="en-US" sz="3600" smtClean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  <a:p>
            <a:pPr marL="1168400" lvl="1" indent="-711200" algn="l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smtClean="0">
                <a:solidFill>
                  <a:srgbClr val="FFFF66"/>
                </a:solidFill>
                <a:latin typeface="Arial" charset="0"/>
                <a:cs typeface="Arial" charset="0"/>
              </a:rPr>
              <a:t>	</a:t>
            </a:r>
            <a:r>
              <a:rPr lang="en-US" sz="4400" smtClean="0">
                <a:solidFill>
                  <a:srgbClr val="0000FF"/>
                </a:solidFill>
                <a:latin typeface="Arial" charset="0"/>
                <a:cs typeface="Arial" charset="0"/>
              </a:rPr>
              <a:t>D 1,   D 2,  D 3,  D 4,   D 5	</a:t>
            </a:r>
            <a:r>
              <a:rPr lang="en-US" sz="3600" smtClean="0">
                <a:solidFill>
                  <a:srgbClr val="FF99CC"/>
                </a:solidFill>
                <a:latin typeface="Arial" charset="0"/>
                <a:cs typeface="Arial" charset="0"/>
              </a:rPr>
              <a:t>		</a:t>
            </a:r>
          </a:p>
          <a:p>
            <a:pPr marL="1168400" lvl="1" indent="-711200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smtClean="0">
                <a:solidFill>
                  <a:srgbClr val="FF99CC"/>
                </a:solidFill>
                <a:latin typeface="Arial" charset="0"/>
                <a:cs typeface="Arial" charset="0"/>
              </a:rPr>
              <a:t>	</a:t>
            </a:r>
          </a:p>
          <a:p>
            <a:pPr marL="1168400" lvl="1" indent="-711200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smtClean="0">
                <a:solidFill>
                  <a:srgbClr val="FF99CC"/>
                </a:solidFill>
                <a:latin typeface="Arial" charset="0"/>
                <a:cs typeface="Arial" charset="0"/>
              </a:rPr>
              <a:t>					</a:t>
            </a:r>
          </a:p>
          <a:p>
            <a:pPr marL="1168400" lvl="1" indent="-711200" eaLnBrk="1" hangingPunct="1">
              <a:buClr>
                <a:srgbClr val="FFFF66"/>
              </a:buClr>
              <a:buFont typeface="Wingdings" pitchFamily="2" charset="2"/>
              <a:buNone/>
            </a:pPr>
            <a:r>
              <a:rPr lang="en-US" sz="3600" smtClean="0">
                <a:solidFill>
                  <a:srgbClr val="FF99CC"/>
                </a:solidFill>
                <a:latin typeface="Arial" charset="0"/>
                <a:cs typeface="Arial" charset="0"/>
              </a:rPr>
              <a:t>				</a:t>
            </a:r>
          </a:p>
          <a:p>
            <a:pPr marL="1168400" lvl="1" indent="-711200" eaLnBrk="1" hangingPunct="1">
              <a:buClr>
                <a:srgbClr val="FFFF66"/>
              </a:buClr>
              <a:buFont typeface="Wingdings" pitchFamily="2" charset="2"/>
              <a:buNone/>
            </a:pPr>
            <a:endParaRPr lang="en-US" sz="3600" smtClean="0">
              <a:solidFill>
                <a:srgbClr val="FFFF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191000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Classification :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Typical  Antipsychotic Drugs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According to chemical structure into :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1-Phenothiazine derivatives :</a:t>
            </a:r>
          </a:p>
          <a:p>
            <a:pPr marL="859473" lvl="2" indent="-256032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Chlorpromazine</a:t>
            </a:r>
          </a:p>
          <a:p>
            <a:pPr marL="859473" lvl="2" indent="-256032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Thioridazine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2-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Butyrophenones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008063" lvl="2" indent="-51435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Haloperidol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3- </a:t>
            </a:r>
            <a:r>
              <a:rPr lang="en-US" b="1" dirty="0" err="1" smtClean="0">
                <a:solidFill>
                  <a:srgbClr val="002060"/>
                </a:solidFill>
              </a:rPr>
              <a:t>Thioxanthene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1008063" lvl="2" indent="-514350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Thiothixene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Antipsychotic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1936</TotalTime>
  <Words>1145</Words>
  <Application>Microsoft Office PowerPoint</Application>
  <PresentationFormat>On-screen Show (4:3)</PresentationFormat>
  <Paragraphs>341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Lucida Sans Unicode</vt:lpstr>
      <vt:lpstr>Wingdings 3</vt:lpstr>
      <vt:lpstr>Verdana</vt:lpstr>
      <vt:lpstr>Wingdings 2</vt:lpstr>
      <vt:lpstr>Calibri</vt:lpstr>
      <vt:lpstr>Traditional Arabic</vt:lpstr>
      <vt:lpstr>Wingdings</vt:lpstr>
      <vt:lpstr>Arial Unicode MS</vt:lpstr>
      <vt:lpstr>Courier New</vt:lpstr>
      <vt:lpstr>Concourse</vt:lpstr>
      <vt:lpstr>ANTIPSYCHOTIC DRUGS</vt:lpstr>
      <vt:lpstr>PSYCHOSES</vt:lpstr>
      <vt:lpstr>          Schizophrenia</vt:lpstr>
      <vt:lpstr>Negative Symptoms      </vt:lpstr>
      <vt:lpstr>THEORIES OF SCHIZOPHRENIA</vt:lpstr>
      <vt:lpstr>THEORIES OF SCHIZOPHRENIA</vt:lpstr>
      <vt:lpstr>Dopamine System</vt:lpstr>
      <vt:lpstr>Dopamine System</vt:lpstr>
      <vt:lpstr>Antipsychotic drugs</vt:lpstr>
      <vt:lpstr>Slide 10</vt:lpstr>
      <vt:lpstr>Slide 11</vt:lpstr>
      <vt:lpstr> Atypical Antipsychotic Drugs</vt:lpstr>
      <vt:lpstr>Pharmacological Actions</vt:lpstr>
      <vt:lpstr>Mechanism of Antipsychotic Action</vt:lpstr>
      <vt:lpstr>Slide 15</vt:lpstr>
      <vt:lpstr>Phrmacological actions ( con.) </vt:lpstr>
      <vt:lpstr>Slide 17</vt:lpstr>
      <vt:lpstr>Pharmacological Actions ( cont.)</vt:lpstr>
      <vt:lpstr>Pharmacological Actions ( cont.)</vt:lpstr>
      <vt:lpstr>Pharmacological Actions ( con.)</vt:lpstr>
      <vt:lpstr>Pharmacological Actions ( con.)</vt:lpstr>
      <vt:lpstr>Pharmacological Actions ( con.)</vt:lpstr>
      <vt:lpstr>Other Actions ( con.)</vt:lpstr>
      <vt:lpstr>Slide 24</vt:lpstr>
      <vt:lpstr>Therapeutic  USES</vt:lpstr>
      <vt:lpstr>  </vt:lpstr>
      <vt:lpstr>ADVERSE EFFECTS</vt:lpstr>
      <vt:lpstr>Adverse Effects ( con.) </vt:lpstr>
      <vt:lpstr>Adverse Effects ( con.) </vt:lpstr>
      <vt:lpstr>Adverse Effects ( con.)</vt:lpstr>
      <vt:lpstr>Adverse Effects  ( con)</vt:lpstr>
      <vt:lpstr>Adverse Effects ( con.)</vt:lpstr>
      <vt:lpstr>Adverse Effects ( con.)</vt:lpstr>
      <vt:lpstr>Adverse Effects ( con.)</vt:lpstr>
      <vt:lpstr>PHARMACOKINETICS</vt:lpstr>
      <vt:lpstr>  </vt:lpstr>
      <vt:lpstr>Atypical Antipsychotics</vt:lpstr>
      <vt:lpstr>Slide 38</vt:lpstr>
      <vt:lpstr>CLINICAL USES</vt:lpstr>
      <vt:lpstr>CLOZAPINE</vt:lpstr>
      <vt:lpstr>RISPERIDONE</vt:lpstr>
      <vt:lpstr>OLANZAPINE</vt:lpstr>
      <vt:lpstr>QUETIAPINE</vt:lpstr>
      <vt:lpstr>        Summary</vt:lpstr>
      <vt:lpstr>Summary (con.)</vt:lpstr>
      <vt:lpstr>Summary ( con.)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ANTIPSYCHOYIC ( Neuroleptic ) DRUGS</dc:title>
  <dc:creator>د.عايدة جميعي</dc:creator>
  <cp:lastModifiedBy>ksupy</cp:lastModifiedBy>
  <cp:revision>433</cp:revision>
  <dcterms:created xsi:type="dcterms:W3CDTF">2008-01-26T08:24:46Z</dcterms:created>
  <dcterms:modified xsi:type="dcterms:W3CDTF">2011-03-26T11:08:35Z</dcterms:modified>
</cp:coreProperties>
</file>