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64" r:id="rId3"/>
    <p:sldId id="265" r:id="rId4"/>
    <p:sldId id="258" r:id="rId5"/>
    <p:sldId id="259" r:id="rId6"/>
    <p:sldId id="267" r:id="rId7"/>
    <p:sldId id="266" r:id="rId8"/>
    <p:sldId id="260" r:id="rId9"/>
    <p:sldId id="261" r:id="rId10"/>
    <p:sldId id="262" r:id="rId11"/>
    <p:sldId id="270" r:id="rId12"/>
    <p:sldId id="263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9CC2AC-8CE8-4CD7-A4E3-A94118A3BBDC}" type="datetimeFigureOut">
              <a:rPr lang="ar-SA" smtClean="0"/>
              <a:pPr/>
              <a:t>04/06/32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081CD3-3432-45C7-A96D-704138BB85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lvl="4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</a:rPr>
              <a:t>ANTIDIARRHEAL DRUGS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Definition </a:t>
            </a:r>
            <a:r>
              <a:rPr lang="en-US" sz="2400" b="1" dirty="0">
                <a:solidFill>
                  <a:srgbClr val="0000FF"/>
                </a:solidFill>
              </a:rPr>
              <a:t>of Diarrhea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How to Rx Diarrhea ?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sz="2400" b="1" dirty="0"/>
              <a:t>	a.  Oral Rehydration Therapy (ORT): </a:t>
            </a:r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Why glucose is important for any rehydration ?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    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		b.  </a:t>
            </a:r>
            <a:r>
              <a:rPr lang="en-US" sz="2400" b="1" dirty="0" err="1"/>
              <a:t>Antidiarrheal</a:t>
            </a:r>
            <a:r>
              <a:rPr lang="en-US" sz="2400" b="1" dirty="0"/>
              <a:t> Agents </a:t>
            </a:r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1. Drugs that increase        	2.   Drugs that delay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    the viscosity of luminal         passage of gut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   contents (Adsorbents) 	     contents 								    (</a:t>
            </a:r>
            <a:r>
              <a:rPr lang="en-US" sz="2400" b="1" dirty="0" err="1"/>
              <a:t>antimotility</a:t>
            </a:r>
            <a:r>
              <a:rPr lang="en-US" sz="2400" b="1" dirty="0"/>
              <a:t>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b="1" dirty="0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 flipH="1">
            <a:off x="2643174" y="307181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429124" y="307181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7" name="Object 3"/>
          <p:cNvGraphicFramePr>
            <a:graphicFrameLocks noChangeAspect="1"/>
          </p:cNvGraphicFramePr>
          <p:nvPr>
            <p:ph idx="1"/>
          </p:nvPr>
        </p:nvGraphicFramePr>
        <p:xfrm>
          <a:off x="381000" y="990600"/>
          <a:ext cx="8026400" cy="6019800"/>
        </p:xfrm>
        <a:graphic>
          <a:graphicData uri="http://schemas.openxmlformats.org/presentationml/2006/ole">
            <p:oleObj spid="_x0000_s1026" name="Presentation" r:id="rId3" imgW="6948068" imgH="5212077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152400" y="838200"/>
            <a:ext cx="8991600" cy="1600200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</a:rPr>
              <a:t>For Pain      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Antispasmodics</a:t>
            </a:r>
            <a:r>
              <a:rPr lang="en-US" sz="2400" b="1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i="1" dirty="0" err="1" smtClean="0">
                <a:solidFill>
                  <a:schemeClr val="tx2"/>
                </a:solidFill>
                <a:latin typeface="Arial Narrow" pitchFamily="34" charset="0"/>
                <a:sym typeface="Wingdings 3"/>
              </a:rPr>
              <a:t>Mebeverine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Otilonium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 bromide,  </a:t>
            </a:r>
            <a:b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</a:b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                            </a:t>
            </a:r>
            <a:r>
              <a:rPr lang="en-US" sz="2200" b="1" i="1" dirty="0" err="1" smtClean="0">
                <a:latin typeface="Arial Narrow" pitchFamily="34" charset="0"/>
              </a:rPr>
              <a:t>Roceverine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Dicycloverine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Oxyphenonium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</a:p>
          <a:p>
            <a:pPr algn="l" rtl="0"/>
            <a:r>
              <a:rPr lang="en-US" sz="2200" b="1" i="1" dirty="0" smtClean="0">
                <a:latin typeface="Arial Narrow" pitchFamily="34" charset="0"/>
                <a:sym typeface="Wingdings 3"/>
              </a:rPr>
              <a:t>	         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Anticholinergics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dirty="0" err="1" smtClean="0">
                <a:sym typeface="Wingdings 3"/>
              </a:rPr>
              <a:t>Hyocine</a:t>
            </a:r>
            <a:endParaRPr lang="en-US" sz="240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algn="l" rtl="0"/>
            <a:r>
              <a:rPr lang="en-US" sz="2400" b="1" dirty="0" smtClean="0">
                <a:sym typeface="Wingdings 3"/>
              </a:rPr>
              <a:t>	         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Antidepressants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TCAs 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&gt; SSRIs </a:t>
            </a:r>
          </a:p>
          <a:p>
            <a:pPr lvl="0" algn="l" rt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27420"/>
            <a:ext cx="5501827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3399"/>
                </a:solidFill>
                <a:latin typeface="Comic Sans MS" pitchFamily="66" charset="0"/>
              </a:rPr>
              <a:t>Drug </a:t>
            </a:r>
            <a:r>
              <a:rPr lang="en-US" sz="2400" b="1" dirty="0" err="1" smtClean="0">
                <a:solidFill>
                  <a:srgbClr val="FF3399"/>
                </a:solidFill>
                <a:latin typeface="Comic Sans MS" pitchFamily="66" charset="0"/>
              </a:rPr>
              <a:t>Gps</a:t>
            </a:r>
            <a:r>
              <a:rPr lang="en-US" sz="2400" b="1" dirty="0" smtClean="0">
                <a:solidFill>
                  <a:srgbClr val="FF3399"/>
                </a:solidFill>
                <a:latin typeface="Comic Sans MS" pitchFamily="66" charset="0"/>
              </a:rPr>
              <a:t> used in treatment of IBS</a:t>
            </a:r>
            <a:endParaRPr lang="en-US" sz="2400" b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5181600"/>
            <a:ext cx="8915400" cy="11430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ym typeface="Wingdings 3"/>
              </a:rPr>
              <a:t>	        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	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2438400"/>
            <a:ext cx="8991600" cy="1371600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400" dirty="0" smtClean="0">
                <a:latin typeface="Bernard MT Condensed" pitchFamily="18" charset="0"/>
              </a:rPr>
              <a:t>For Diarrhea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Antidiarrheals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b="1" dirty="0" smtClean="0">
                <a:sym typeface="Wingdings 3"/>
              </a:rPr>
              <a:t>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Loperamide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200" b="1" i="1" dirty="0" err="1" smtClean="0">
                <a:latin typeface="Arial Narrow" pitchFamily="34" charset="0"/>
              </a:rPr>
              <a:t>Diphenoxylate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</a:p>
          <a:p>
            <a:pPr lvl="0" algn="l" rtl="0">
              <a:defRPr/>
            </a:pPr>
            <a:r>
              <a:rPr lang="en-US" sz="2200" b="1" i="1" dirty="0" smtClean="0">
                <a:latin typeface="Arial Narrow" pitchFamily="34" charset="0"/>
              </a:rPr>
              <a:t>	         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latin typeface="Arial Narrow" pitchFamily="34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Bulking agents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Ispaghula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 </a:t>
            </a:r>
          </a:p>
          <a:p>
            <a:pPr lvl="0" algn="l" rtl="0">
              <a:defRPr/>
            </a:pP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	</a:t>
            </a:r>
            <a:r>
              <a:rPr lang="en-US" sz="2400" b="1" dirty="0" smtClean="0">
                <a:sym typeface="Wingdings 3"/>
              </a:rPr>
              <a:t>         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5HT</a:t>
            </a:r>
            <a:r>
              <a:rPr lang="en-US" sz="2400" baseline="-250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- Antagonist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Alosetron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Cilansetron</a:t>
            </a:r>
            <a:endParaRPr lang="en-US" sz="2200" b="1" i="1" dirty="0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52400" y="3733800"/>
            <a:ext cx="8991600" cy="1295400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400" dirty="0" smtClean="0">
                <a:latin typeface="Bernard MT Condensed" pitchFamily="18" charset="0"/>
              </a:rPr>
              <a:t>For Constipation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Laxatives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Fiber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		 </a:t>
            </a:r>
            <a:r>
              <a:rPr lang="en-US" sz="2400" b="1" dirty="0" smtClean="0">
                <a:sym typeface="Wingdings 3"/>
              </a:rPr>
              <a:t> 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5HT</a:t>
            </a:r>
            <a:r>
              <a:rPr lang="en-US" sz="2400" baseline="-250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- Agonist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Tegaserod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Prucalopride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Renzapride</a:t>
            </a:r>
          </a:p>
          <a:p>
            <a:pPr lvl="0">
              <a:defRPr/>
            </a:pPr>
            <a:r>
              <a:rPr lang="en-US" sz="2400" b="1" dirty="0" smtClean="0">
                <a:sym typeface="Wingdings 3"/>
              </a:rPr>
              <a:t>		  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Cl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 Channel Activators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Lubiprostone</a:t>
            </a:r>
            <a:endParaRPr lang="en-US" sz="2400" b="1" i="1" dirty="0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152400" y="4914900"/>
            <a:ext cx="8991600" cy="1600200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400" dirty="0" smtClean="0">
                <a:latin typeface="Bernard MT Condensed" pitchFamily="18" charset="0"/>
              </a:rPr>
              <a:t>For Bloating</a:t>
            </a:r>
            <a:endParaRPr lang="en-US" sz="2400" b="1" i="1" dirty="0" smtClean="0">
              <a:latin typeface="Arial Narrow" pitchFamily="34" charset="0"/>
              <a:sym typeface="Wingdings 3"/>
            </a:endParaRPr>
          </a:p>
          <a:p>
            <a:pPr lvl="0" algn="l" rtl="0">
              <a:lnSpc>
                <a:spcPts val="2600"/>
              </a:lnSpc>
              <a:spcBef>
                <a:spcPts val="600"/>
              </a:spcBef>
              <a:defRPr/>
            </a:pPr>
            <a:r>
              <a:rPr lang="en-US" sz="2800" b="1" dirty="0" smtClean="0">
                <a:sym typeface="Wingdings 3"/>
              </a:rPr>
              <a:t>                   </a:t>
            </a:r>
            <a:r>
              <a:rPr lang="en-US" sz="2400" b="1" dirty="0" smtClean="0">
                <a:solidFill>
                  <a:srgbClr val="FF0000"/>
                </a:solidFill>
                <a:sym typeface="Wingdings 3"/>
              </a:rPr>
              <a:t></a:t>
            </a:r>
            <a:r>
              <a:rPr lang="en-US" sz="2800" b="1" dirty="0" smtClean="0">
                <a:solidFill>
                  <a:srgbClr val="FF0000"/>
                </a:solidFill>
                <a:sym typeface="Wingdings 3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Probiotics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800" b="1" dirty="0" smtClean="0">
                <a:sym typeface="Wingdings 3"/>
              </a:rPr>
              <a:t></a:t>
            </a:r>
            <a:r>
              <a:rPr lang="en-US" sz="2200" b="1" i="1" dirty="0" smtClean="0">
                <a:latin typeface="Arial Narrow" pitchFamily="34" charset="0"/>
              </a:rPr>
              <a:t>Non-pathogenic live microbial food supplements</a:t>
            </a:r>
            <a:r>
              <a:rPr lang="en-US" sz="2400" b="1" i="1" dirty="0" smtClean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or capsules</a:t>
            </a:r>
            <a:r>
              <a:rPr lang="en-US" sz="2200" b="1" i="1" dirty="0" smtClean="0">
                <a:sym typeface="Wingdings 3"/>
              </a:rPr>
              <a:t>  </a:t>
            </a:r>
            <a:r>
              <a:rPr lang="en-US" sz="2200" b="1" i="1" dirty="0" smtClean="0">
                <a:latin typeface="Arial Narrow" pitchFamily="34" charset="0"/>
              </a:rPr>
              <a:t>improves intestinal microbial balance</a:t>
            </a:r>
          </a:p>
          <a:p>
            <a:pPr algn="l" rtl="0">
              <a:lnSpc>
                <a:spcPts val="2600"/>
              </a:lnSpc>
              <a:spcBef>
                <a:spcPts val="300"/>
              </a:spcBef>
              <a:defRPr/>
            </a:pPr>
            <a:r>
              <a:rPr lang="en-US" sz="2800" b="1" dirty="0" smtClean="0">
                <a:sym typeface="Wingdings 3"/>
              </a:rPr>
              <a:t>	</a:t>
            </a:r>
            <a:r>
              <a:rPr lang="en-US" sz="2400" b="1" dirty="0" smtClean="0">
                <a:sym typeface="Wingdings 3"/>
              </a:rPr>
              <a:t>         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Antiobiotics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800" b="1" dirty="0" smtClean="0">
                <a:sym typeface="Wingdings 3"/>
              </a:rPr>
              <a:t> </a:t>
            </a:r>
            <a:r>
              <a:rPr lang="en-US" sz="2400" b="1" i="1" dirty="0" err="1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Rifaximin</a:t>
            </a:r>
            <a:r>
              <a:rPr lang="en-US" sz="2400" dirty="0" smtClean="0"/>
              <a:t> </a:t>
            </a:r>
            <a:r>
              <a:rPr lang="en-US" sz="2200" b="1" i="1" dirty="0" smtClean="0">
                <a:latin typeface="Arial Narrow" pitchFamily="34" charset="0"/>
              </a:rPr>
              <a:t>–luminal </a:t>
            </a:r>
            <a:r>
              <a:rPr lang="en-US" sz="2200" b="1" i="1" dirty="0" err="1" smtClean="0">
                <a:latin typeface="Arial Narrow" pitchFamily="34" charset="0"/>
              </a:rPr>
              <a:t>nonabsorbable</a:t>
            </a:r>
            <a:r>
              <a:rPr lang="en-US" sz="2200" b="1" i="1" dirty="0" smtClean="0">
                <a:latin typeface="Arial Narrow" pitchFamily="34" charset="0"/>
              </a:rPr>
              <a:t>  						antibiotic</a:t>
            </a:r>
            <a:endParaRPr lang="en-US" sz="2200" i="1" dirty="0" smtClean="0">
              <a:solidFill>
                <a:srgbClr val="FFFF00"/>
              </a:solidFill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8800" y="103188"/>
            <a:ext cx="10972800" cy="6783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sciencephoto.com/images/showFullWatermarked.html/M180125-Irritable_bowel_syndrome-SPL.jpg?id=771800125"/>
          <p:cNvPicPr>
            <a:picLocks noChangeAspect="1" noChangeArrowheads="1"/>
          </p:cNvPicPr>
          <p:nvPr/>
        </p:nvPicPr>
        <p:blipFill>
          <a:blip r:embed="rId2" cstate="print"/>
          <a:srcRect l="71321" r="2641" b="8800"/>
          <a:stretch>
            <a:fillRect/>
          </a:stretch>
        </p:blipFill>
        <p:spPr bwMode="auto">
          <a:xfrm rot="5400000">
            <a:off x="3200400" y="3657600"/>
            <a:ext cx="1295400" cy="51054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6" name="Picture 2" descr="http://www.sciencephoto.com/images/showFullWatermarked.html/M180125-Irritable_bowel_syndrome-SPL.jpg?id=771800125"/>
          <p:cNvPicPr>
            <a:picLocks noChangeAspect="1" noChangeArrowheads="1"/>
          </p:cNvPicPr>
          <p:nvPr/>
        </p:nvPicPr>
        <p:blipFill>
          <a:blip r:embed="rId2" cstate="print"/>
          <a:srcRect l="71321" r="2641" b="8800"/>
          <a:stretch>
            <a:fillRect/>
          </a:stretch>
        </p:blipFill>
        <p:spPr bwMode="auto">
          <a:xfrm rot="16200000" flipV="1">
            <a:off x="1905000" y="-1905000"/>
            <a:ext cx="1295400" cy="51054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4" name="Rectangle 3"/>
          <p:cNvSpPr/>
          <p:nvPr/>
        </p:nvSpPr>
        <p:spPr>
          <a:xfrm>
            <a:off x="251012" y="1241048"/>
            <a:ext cx="88929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 Narrow" pitchFamily="34" charset="0"/>
              </a:rPr>
              <a:t>Is the condition of having 3 or &gt; loose or liquid bowel movements per day,  or as having more stools than is normal for that person.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9633" y="757535"/>
            <a:ext cx="1946367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n w="11430"/>
                <a:solidFill>
                  <a:srgbClr val="FF5BA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  <a:ea typeface="Batang" pitchFamily="18" charset="-127"/>
              </a:rPr>
              <a:t>DIARRHOEA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438400"/>
            <a:ext cx="4191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 Narrow" pitchFamily="34" charset="0"/>
              </a:rPr>
              <a:t>The accompanying loss of fluid cause dehydration &amp; electrolyte imbalance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can be sever to be a reason for death</a:t>
            </a:r>
            <a:r>
              <a:rPr lang="en-US" sz="2600" b="1" dirty="0" smtClean="0">
                <a:latin typeface="Arial Narrow" pitchFamily="34" charset="0"/>
              </a:rPr>
              <a:t> (2</a:t>
            </a:r>
            <a:r>
              <a:rPr lang="en-US" sz="2600" b="1" baseline="30000" dirty="0" smtClean="0">
                <a:latin typeface="Arial Narrow" pitchFamily="34" charset="0"/>
              </a:rPr>
              <a:t>nd</a:t>
            </a:r>
            <a:r>
              <a:rPr lang="en-US" sz="2600" b="1" dirty="0" smtClean="0">
                <a:latin typeface="Arial Narrow" pitchFamily="34" charset="0"/>
              </a:rPr>
              <a:t> cause in infancy).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 </a:t>
            </a:r>
            <a:endParaRPr lang="en-US" sz="2600" b="1" dirty="0" smtClean="0">
              <a:latin typeface="Arial Narrow" pitchFamily="34" charset="0"/>
            </a:endParaRPr>
          </a:p>
        </p:txBody>
      </p:sp>
      <p:pic>
        <p:nvPicPr>
          <p:cNvPr id="1026" name="Picture 2" descr="http://img.webmd.com/dtmcms/live/webmd/consumer_assets/site_images/articles/health_and_medical_reference/digestive_disorders/diarrhea.jpg"/>
          <p:cNvPicPr>
            <a:picLocks noChangeAspect="1" noChangeArrowheads="1"/>
          </p:cNvPicPr>
          <p:nvPr/>
        </p:nvPicPr>
        <p:blipFill>
          <a:blip r:embed="rId3" cstate="print"/>
          <a:srcRect l="2857" t="9204" r="2857" b="4516"/>
          <a:stretch>
            <a:fillRect/>
          </a:stretch>
        </p:blipFill>
        <p:spPr bwMode="auto">
          <a:xfrm>
            <a:off x="4419600" y="2057400"/>
            <a:ext cx="4437529" cy="449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928670"/>
            <a:ext cx="8534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Maintenance of  fluid &amp; electrolyte balance, particularly in children &amp;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in elderly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 </a:t>
            </a:r>
            <a:r>
              <a:rPr lang="en-US" sz="2400" b="1" dirty="0" smtClean="0">
                <a:latin typeface="Arial Narrow" pitchFamily="34" charset="0"/>
              </a:rPr>
              <a:t>Oral (or </a:t>
            </a:r>
            <a:r>
              <a:rPr lang="en-US" sz="2400" b="1" dirty="0" err="1" smtClean="0">
                <a:latin typeface="Arial Narrow" pitchFamily="34" charset="0"/>
              </a:rPr>
              <a:t>parenteral</a:t>
            </a:r>
            <a:r>
              <a:rPr lang="en-US" sz="2400" b="1" dirty="0" smtClean="0">
                <a:latin typeface="Arial Narrow" pitchFamily="34" charset="0"/>
              </a:rPr>
              <a:t>) rehydrating therapy  &amp; zinc tablets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(above 6 months) are 1</a:t>
            </a:r>
            <a:r>
              <a:rPr lang="en-US" sz="2400" b="1" baseline="30000" dirty="0" smtClean="0">
                <a:latin typeface="Arial Narrow" pitchFamily="34" charset="0"/>
              </a:rPr>
              <a:t>st</a:t>
            </a:r>
            <a:r>
              <a:rPr lang="en-US" sz="2400" b="1" dirty="0" smtClean="0">
                <a:latin typeface="Arial Narrow" pitchFamily="34" charset="0"/>
              </a:rPr>
              <a:t> line treatment  in most case.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In non-pathogenic diarrhea or viral gastroenteritis,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antibiotics and </a:t>
            </a:r>
            <a:b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antidiarrhoeal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drugs are best avoided. 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Initial therapy should be with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oral rehydration preparations which </a:t>
            </a:r>
            <a:b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  contain electrolytes and glucose.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Antibiotic treatment is indicated for patients with systemic illness  &amp;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evidence of bacterial infection.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Adjunctive symptomatic treatment is sometimes indicated either by</a:t>
            </a:r>
          </a:p>
          <a:p>
            <a:pPr marL="457200" algn="l" rtl="0">
              <a:spcBef>
                <a:spcPts val="600"/>
              </a:spcBef>
              <a:buClr>
                <a:srgbClr val="FFFF00"/>
              </a:buClr>
              <a:buSzPct val="82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Prolonging  intestinal transit time (Allow fluid </a:t>
            </a:r>
            <a:r>
              <a:rPr lang="en-US" sz="2400" b="1" dirty="0" err="1" smtClean="0">
                <a:latin typeface="Arial Narrow" pitchFamily="34" charset="0"/>
              </a:rPr>
              <a:t>reabsorption</a:t>
            </a:r>
            <a:r>
              <a:rPr lang="en-US" sz="2400" b="1" dirty="0" smtClean="0">
                <a:latin typeface="Arial Narrow" pitchFamily="34" charset="0"/>
              </a:rPr>
              <a:t>)</a:t>
            </a:r>
          </a:p>
          <a:p>
            <a:pPr marL="457200" algn="l" rtl="0">
              <a:spcBef>
                <a:spcPts val="600"/>
              </a:spcBef>
              <a:buClr>
                <a:srgbClr val="FFFF00"/>
              </a:buClr>
              <a:buSzPct val="82000"/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Increasing  bulk &amp; viscosity of the gut contents.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81000"/>
            <a:ext cx="3677610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99"/>
                </a:solidFill>
                <a:latin typeface="Berlin Sans FB Demi" pitchFamily="34" charset="0"/>
              </a:rPr>
              <a:t>General  Lines of Therapy</a:t>
            </a:r>
            <a:endParaRPr lang="en-US" sz="2400" dirty="0">
              <a:solidFill>
                <a:srgbClr val="FF3399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6699"/>
                </a:solidFill>
              </a:rPr>
              <a:t>b.  </a:t>
            </a:r>
            <a:r>
              <a:rPr lang="en-US" b="1" dirty="0" err="1">
                <a:solidFill>
                  <a:srgbClr val="FF6699"/>
                </a:solidFill>
              </a:rPr>
              <a:t>Antidiarrheal</a:t>
            </a:r>
            <a:r>
              <a:rPr lang="en-US" b="1" dirty="0">
                <a:solidFill>
                  <a:srgbClr val="FF6699"/>
                </a:solidFill>
              </a:rPr>
              <a:t> Agents </a:t>
            </a:r>
          </a:p>
          <a:p>
            <a:pPr algn="l" rtl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1. Drugs that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increaseviscosity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of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gut contents (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Adsorbents)</a:t>
            </a:r>
          </a:p>
          <a:p>
            <a:pPr algn="l" rtl="0">
              <a:buFont typeface="Arial" pitchFamily="34" charset="0"/>
              <a:buNone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>
              <a:buFont typeface="Arial" pitchFamily="34" charset="0"/>
              <a:buNone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2. Drugs that delay the passage of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gut contents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Antimotility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). 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 algn="l" rtl="0"/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-458788"/>
            <a:ext cx="9144000" cy="7704138"/>
          </a:xfrm>
        </p:spPr>
        <p:txBody>
          <a:bodyPr>
            <a:normAutofit/>
          </a:bodyPr>
          <a:lstStyle/>
          <a:p>
            <a:pPr marL="533400" indent="-533400" algn="l">
              <a:lnSpc>
                <a:spcPct val="90000"/>
              </a:lnSpc>
            </a:pP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algn="l" rtl="0">
              <a:lnSpc>
                <a:spcPct val="90000"/>
              </a:lnSpc>
              <a:buFontTx/>
              <a:buAutoNum type="arabicPeriod"/>
            </a:pPr>
            <a:r>
              <a:rPr lang="en-US" sz="2800" b="1" dirty="0" err="1">
                <a:solidFill>
                  <a:srgbClr val="FF6699"/>
                </a:solidFill>
              </a:rPr>
              <a:t>Adsorbants</a:t>
            </a:r>
            <a:r>
              <a:rPr lang="en-US" sz="2800" b="1" dirty="0">
                <a:solidFill>
                  <a:srgbClr val="FF6699"/>
                </a:solidFill>
              </a:rPr>
              <a:t>: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</a:p>
          <a:p>
            <a:pPr marL="533400" indent="-533400" algn="l" rtl="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a) Kaolin (naturally occurring hydrated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aluminum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silicate) + Pectin (complex carbohydrate)=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Kaopectin</a:t>
            </a:r>
            <a:r>
              <a:rPr lang="en-US" sz="2400" b="1" baseline="30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); 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MOA: adsorbs bacterial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toxin, therefore, it is preferred for diarrhea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asso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with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diverticular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diseases or </a:t>
            </a:r>
            <a:r>
              <a:rPr lang="en-US" sz="2400" b="1" dirty="0" err="1" smtClean="0">
                <a:latin typeface="Arial Narrow" pitchFamily="34" charset="0"/>
              </a:rPr>
              <a:t>ileostomy</a:t>
            </a:r>
            <a:r>
              <a:rPr lang="en-US" sz="2400" b="1" dirty="0" smtClean="0">
                <a:latin typeface="Arial Narrow" pitchFamily="34" charset="0"/>
              </a:rPr>
              <a:t> and colostomy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algn="l" rtl="0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b) Bismuth subsalicylate (Pepto-Bismol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marL="457200" lvl="2" indent="-274320" algn="l" rtl="0">
              <a:lnSpc>
                <a:spcPts val="2600"/>
              </a:lnSpc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It retards  expulsion of fluids into the digestive system by irritated </a:t>
            </a:r>
            <a:b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    tissues, by "coating" them. </a:t>
            </a:r>
          </a:p>
          <a:p>
            <a:pPr marL="457200" lvl="2" indent="-274320" algn="l" rtl="0">
              <a:lnSpc>
                <a:spcPts val="2600"/>
              </a:lnSpc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Reducing inflammation/irritation of stomach and intestinal lining </a:t>
            </a:r>
          </a:p>
          <a:p>
            <a:pPr marL="457200" lvl="2" indent="-274320" algn="l" rtl="0">
              <a:lnSpc>
                <a:spcPts val="2600"/>
              </a:lnSpc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Killing some bacteria that cause diarrhea (</a:t>
            </a:r>
            <a:r>
              <a:rPr lang="en-US" sz="2000" b="1" dirty="0" err="1">
                <a:solidFill>
                  <a:schemeClr val="tx1"/>
                </a:solidFill>
                <a:latin typeface="Arial Narrow" pitchFamily="34" charset="0"/>
                <a:sym typeface="Wingdings 3"/>
              </a:rPr>
              <a:t>salicylate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 action)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Uses: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Travelers diarrhea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Side Effects: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Black tongue &amp; stools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Contraindication: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Viral infection for fear of Reye’s syndrome</a:t>
            </a:r>
          </a:p>
          <a:p>
            <a:pPr marL="533400" indent="-533400" algn="l" rtl="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25000" lnSpcReduction="20000"/>
          </a:bodyPr>
          <a:lstStyle/>
          <a:p>
            <a:pPr marL="533400" indent="-533400" algn="l" rtl="0">
              <a:lnSpc>
                <a:spcPct val="90000"/>
              </a:lnSpc>
              <a:buFontTx/>
              <a:buNone/>
            </a:pPr>
            <a:r>
              <a:rPr lang="en-US" sz="9600" dirty="0" smtClean="0">
                <a:solidFill>
                  <a:srgbClr val="FF6699"/>
                </a:solidFill>
              </a:rPr>
              <a:t>2. </a:t>
            </a:r>
            <a:r>
              <a:rPr lang="en-US" sz="9600" dirty="0" err="1" smtClean="0">
                <a:solidFill>
                  <a:srgbClr val="FF6699"/>
                </a:solidFill>
              </a:rPr>
              <a:t>Antimotility</a:t>
            </a:r>
            <a:r>
              <a:rPr lang="en-US" sz="9600" dirty="0" smtClean="0">
                <a:solidFill>
                  <a:srgbClr val="FF6699"/>
                </a:solidFill>
              </a:rPr>
              <a:t> Drugs: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sz="9600" b="1" dirty="0" smtClean="0">
                <a:solidFill>
                  <a:srgbClr val="0000FF"/>
                </a:solidFill>
              </a:rPr>
              <a:t>a. </a:t>
            </a:r>
            <a:r>
              <a:rPr lang="en-US" sz="9600" b="1" dirty="0" err="1" smtClean="0">
                <a:solidFill>
                  <a:srgbClr val="0000FF"/>
                </a:solidFill>
              </a:rPr>
              <a:t>Opioids</a:t>
            </a:r>
            <a:r>
              <a:rPr lang="en-US" sz="9600" b="1" dirty="0" smtClean="0">
                <a:solidFill>
                  <a:srgbClr val="0000FF"/>
                </a:solidFill>
              </a:rPr>
              <a:t> like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How do they work?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chemeClr val="tx1"/>
                </a:solidFill>
                <a:latin typeface="Arial Narrow" pitchFamily="34" charset="0"/>
              </a:rPr>
              <a:t>	Antagonize peristalsis,  by activating </a:t>
            </a:r>
            <a:r>
              <a:rPr lang="en-US" sz="9600" b="1" dirty="0" err="1" smtClean="0">
                <a:solidFill>
                  <a:schemeClr val="tx1"/>
                </a:solidFill>
                <a:latin typeface="Arial Narrow" pitchFamily="34" charset="0"/>
              </a:rPr>
              <a:t>presynaptic</a:t>
            </a:r>
            <a:r>
              <a:rPr lang="en-US" sz="96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9600" b="1" dirty="0" err="1" smtClean="0">
                <a:solidFill>
                  <a:schemeClr val="tx1"/>
                </a:solidFill>
                <a:latin typeface="Arial Narrow" pitchFamily="34" charset="0"/>
              </a:rPr>
              <a:t>opioid</a:t>
            </a:r>
            <a:r>
              <a:rPr lang="en-US" sz="9600" b="1" dirty="0" smtClean="0">
                <a:solidFill>
                  <a:schemeClr val="tx1"/>
                </a:solidFill>
                <a:latin typeface="Arial Narrow" pitchFamily="34" charset="0"/>
              </a:rPr>
              <a:t> receptors in the enteric nervous system </a:t>
            </a:r>
            <a:r>
              <a:rPr lang="en-US" sz="9600" b="1" dirty="0" smtClean="0">
                <a:solidFill>
                  <a:schemeClr val="tx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9600" b="1" dirty="0" smtClean="0">
                <a:solidFill>
                  <a:schemeClr val="tx1"/>
                </a:solidFill>
                <a:latin typeface="Arial Narrow" pitchFamily="34" charset="0"/>
              </a:rPr>
              <a:t>to inhibit Ach release in the intramural nerve plexus of the gut, although non-cholinergic effects may also be involved.</a:t>
            </a:r>
            <a:endParaRPr lang="en-US" sz="96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Codeine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sulphate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</a:p>
          <a:p>
            <a:pPr marL="1333500" lvl="2" indent="-533400" algn="l" rtl="0">
              <a:lnSpc>
                <a:spcPct val="90000"/>
              </a:lnSpc>
            </a:pP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ii) </a:t>
            </a:r>
            <a:r>
              <a:rPr lang="en-US" sz="8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Diphenoxylate</a:t>
            </a: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 </a:t>
            </a:r>
            <a:r>
              <a:rPr lang="en-US" sz="8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</a:t>
            </a: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8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Lomotil</a:t>
            </a:r>
            <a:r>
              <a:rPr lang="en-US" sz="8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);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Why low concentration of atropine is present in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Lomotil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Tablets?).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iii)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Loperamide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lmodium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)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Should not be given for children under 4 years old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  <a:r>
              <a:rPr lang="en-US" sz="9600" b="1" dirty="0" smtClean="0">
                <a:solidFill>
                  <a:srgbClr val="0000FF"/>
                </a:solidFill>
              </a:rPr>
              <a:t>b. </a:t>
            </a:r>
            <a:r>
              <a:rPr lang="en-US" sz="9600" b="1" dirty="0" err="1" smtClean="0">
                <a:solidFill>
                  <a:srgbClr val="0000FF"/>
                </a:solidFill>
              </a:rPr>
              <a:t>Anticholinergics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(Antispasmodic Agents): 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Propantheline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dicyclomine</a:t>
            </a: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sz="9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Mebeverine</a:t>
            </a:r>
            <a:endParaRPr lang="en-US" sz="96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533400" indent="-533400" algn="l" rtl="0">
              <a:lnSpc>
                <a:spcPct val="90000"/>
              </a:lnSpc>
            </a:pPr>
            <a:r>
              <a:rPr lang="en-US" sz="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(smooth muscle relaxant)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941" y="277906"/>
            <a:ext cx="4267200" cy="381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999" y="228600"/>
            <a:ext cx="431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2400" dirty="0" smtClean="0">
                <a:solidFill>
                  <a:srgbClr val="8BFFFF"/>
                </a:solidFill>
                <a:latin typeface="Berlin Sans FB Demi" pitchFamily="34" charset="0"/>
              </a:rPr>
              <a:t>2- OCTEOTIDE (</a:t>
            </a:r>
            <a:r>
              <a:rPr lang="en-US" sz="2400" dirty="0" err="1" smtClean="0">
                <a:solidFill>
                  <a:srgbClr val="8BFFFF"/>
                </a:solidFill>
                <a:latin typeface="Berlin Sans FB Demi" pitchFamily="34" charset="0"/>
              </a:rPr>
              <a:t>Somatostatin</a:t>
            </a:r>
            <a:r>
              <a:rPr lang="en-US" sz="2400" dirty="0" smtClean="0">
                <a:solidFill>
                  <a:srgbClr val="8BFFFF"/>
                </a:solidFill>
                <a:latin typeface="Berlin Sans FB Demi" pitchFamily="34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47700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Peptide secreted from D cells of pancreas, enteric nerves and hypothalamus.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533400" y="1470958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 smtClean="0">
                <a:latin typeface="Arial Narrow" pitchFamily="34" charset="0"/>
              </a:rPr>
              <a:t>secretion of </a:t>
            </a:r>
            <a:r>
              <a:rPr lang="en-US" sz="2400" b="1" dirty="0" err="1" smtClean="0">
                <a:latin typeface="Arial Narrow" pitchFamily="34" charset="0"/>
              </a:rPr>
              <a:t>gastrin</a:t>
            </a:r>
            <a:r>
              <a:rPr lang="en-US" sz="2400" b="1" dirty="0" smtClean="0">
                <a:latin typeface="Arial Narrow" pitchFamily="34" charset="0"/>
              </a:rPr>
              <a:t>, CCK, glucagon, </a:t>
            </a:r>
            <a:r>
              <a:rPr lang="en-US" sz="2400" b="1" dirty="0" err="1" smtClean="0">
                <a:latin typeface="Arial Narrow" pitchFamily="34" charset="0"/>
              </a:rPr>
              <a:t>secretin</a:t>
            </a:r>
            <a:r>
              <a:rPr lang="en-US" sz="2400" b="1" dirty="0" smtClean="0">
                <a:latin typeface="Arial Narrow" pitchFamily="34" charset="0"/>
              </a:rPr>
              <a:t>, GH, 5HT, VIP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 smtClean="0">
                <a:latin typeface="Arial Narrow" pitchFamily="34" charset="0"/>
              </a:rPr>
              <a:t> intestinal fluid secretion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</a:rPr>
              <a:t> Slows down GIT motility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</a:rPr>
              <a:t> Enhance vascular smooth muscle contraction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Ant. Pituitary hormones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025" y="1066800"/>
            <a:ext cx="28905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</a:pPr>
            <a:r>
              <a:rPr lang="en-US" sz="2200" dirty="0" smtClean="0">
                <a:solidFill>
                  <a:srgbClr val="FF3399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Berlin Sans FB Demi" pitchFamily="34" charset="0"/>
              </a:rPr>
              <a:t>Mechanism of action: 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414177"/>
            <a:ext cx="8611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</a:pPr>
            <a:r>
              <a:rPr lang="en-US" sz="2200" dirty="0" smtClean="0">
                <a:solidFill>
                  <a:srgbClr val="FF3399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Berlin Sans FB Demi" pitchFamily="34" charset="0"/>
              </a:rPr>
              <a:t>Uses: 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990601" y="3414177"/>
            <a:ext cx="7772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 rtl="0"/>
            <a:r>
              <a:rPr lang="en-US" sz="2400" b="1" dirty="0" smtClean="0">
                <a:latin typeface="Arial Narrow" pitchFamily="34" charset="0"/>
              </a:rPr>
              <a:t>Treatment of diarrhea (at high doses) particularly related to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carcinoid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&amp; VIP tumors</a:t>
            </a:r>
          </a:p>
          <a:p>
            <a:pPr marL="0" lvl="1"/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4347508"/>
            <a:ext cx="17219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3399"/>
              </a:buClr>
            </a:pPr>
            <a:r>
              <a:rPr lang="en-US" sz="2200" dirty="0" smtClean="0">
                <a:solidFill>
                  <a:srgbClr val="FF3399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Berlin Sans FB Demi" pitchFamily="34" charset="0"/>
              </a:rPr>
              <a:t>Side Effects: 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1752600" y="4357033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-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ve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pancreatic secretion…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steatorrhea</a:t>
            </a:r>
            <a:endParaRPr lang="en-US" sz="2400" b="1" dirty="0" smtClean="0">
              <a:latin typeface="Arial Narrow" pitchFamily="34" charset="0"/>
              <a:sym typeface="Wingdings 3"/>
            </a:endParaRP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Nausea, vomiting, abdominal pain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Alter fat absorption, sludge and gall stones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Hyper or hypoglycemia (insulin-glucagon disturbance)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Hypothyroidism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0"/>
            <a:ext cx="7772400" cy="6858000"/>
          </a:xfrm>
        </p:spPr>
        <p:txBody>
          <a:bodyPr/>
          <a:lstStyle/>
          <a:p>
            <a:pPr algn="l" rtl="0"/>
            <a:r>
              <a:rPr lang="en-US" sz="2800" b="1" dirty="0">
                <a:solidFill>
                  <a:srgbClr val="FF3300"/>
                </a:solidFill>
              </a:rPr>
              <a:t>Irritable Bowel Syndrome</a:t>
            </a:r>
          </a:p>
          <a:p>
            <a:pPr algn="l" rtl="0"/>
            <a:r>
              <a:rPr lang="en-US" sz="2800" dirty="0"/>
              <a:t>It is a functional bowel disorder associated by characteristic cluster of symptoms in the </a:t>
            </a:r>
            <a:r>
              <a:rPr lang="en-US" sz="2800" dirty="0">
                <a:solidFill>
                  <a:srgbClr val="FF0000"/>
                </a:solidFill>
              </a:rPr>
              <a:t>absence of detectable structural abnormalities</a:t>
            </a:r>
            <a:r>
              <a:rPr lang="en-US" sz="2800" dirty="0"/>
              <a:t>. However, it is a condition of </a:t>
            </a:r>
            <a:r>
              <a:rPr lang="en-US" sz="2800" b="1" dirty="0"/>
              <a:t>diverse</a:t>
            </a:r>
            <a:r>
              <a:rPr lang="en-US" sz="2800" dirty="0"/>
              <a:t> </a:t>
            </a:r>
            <a:r>
              <a:rPr lang="en-US" sz="2800" b="1" dirty="0" err="1"/>
              <a:t>pathophysiology</a:t>
            </a:r>
            <a:r>
              <a:rPr lang="en-US" sz="2800" dirty="0"/>
              <a:t> associated with abnormalities in GIT motility (either diarrhea or constipation). Prevalence is around 15% of population. Recent work concentrated to the important role that serotonin plays in such syndrome. Therefore, many of drugs that used for Rx of IBS may act by </a:t>
            </a:r>
            <a:r>
              <a:rPr lang="en-US" sz="2800" dirty="0" err="1"/>
              <a:t>serotonergic</a:t>
            </a:r>
            <a:r>
              <a:rPr lang="en-US" sz="2800" dirty="0"/>
              <a:t> mechanisms (see Table).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0"/>
            <a:ext cx="7772400" cy="6597650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1) </a:t>
            </a:r>
            <a:r>
              <a:rPr lang="en-US" sz="2400" b="1" dirty="0">
                <a:solidFill>
                  <a:srgbClr val="0000FF"/>
                </a:solidFill>
              </a:rPr>
              <a:t>5-HT3 receptor antagonists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b="1" dirty="0" err="1">
                <a:solidFill>
                  <a:srgbClr val="0000FF"/>
                </a:solidFill>
              </a:rPr>
              <a:t>Alosetron</a:t>
            </a:r>
            <a:r>
              <a:rPr lang="en-US" sz="2400" dirty="0"/>
              <a:t> and </a:t>
            </a:r>
            <a:r>
              <a:rPr lang="en-US" sz="2400" dirty="0" err="1"/>
              <a:t>Cilanestron</a:t>
            </a:r>
            <a:r>
              <a:rPr lang="en-US" sz="2400" dirty="0"/>
              <a:t>) are used for diarrhea associated IBS</a:t>
            </a:r>
            <a:r>
              <a:rPr lang="en-US" sz="2400" dirty="0" smtClean="0"/>
              <a:t>.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Slows  intestinal transit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000" b="1" dirty="0" smtClean="0">
                <a:latin typeface="Arial Narrow" pitchFamily="34" charset="0"/>
              </a:rPr>
              <a:t>↓ Urgency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Decreases intestinal secretions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Decreases the water content of stool 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Diminish colonic pain</a:t>
            </a:r>
          </a:p>
          <a:p>
            <a:pPr algn="l" rtl="0">
              <a:lnSpc>
                <a:spcPct val="90000"/>
              </a:lnSpc>
              <a:buNone/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Dose:</a:t>
            </a:r>
            <a:r>
              <a:rPr lang="en-US" sz="2400" dirty="0"/>
              <a:t>  1 mg </a:t>
            </a:r>
            <a:r>
              <a:rPr lang="en-US" sz="2400" dirty="0" smtClean="0"/>
              <a:t>BID (</a:t>
            </a:r>
            <a:r>
              <a:rPr lang="en-US" sz="2400" b="1" u="heavy" dirty="0" smtClean="0">
                <a:uFill>
                  <a:solidFill>
                    <a:srgbClr val="FF3399"/>
                  </a:solidFill>
                </a:uFill>
                <a:latin typeface="Arial Narrow" pitchFamily="34" charset="0"/>
              </a:rPr>
              <a:t>restricted </a:t>
            </a:r>
            <a:r>
              <a:rPr lang="en-US" sz="2400" b="1" dirty="0" smtClean="0">
                <a:latin typeface="Arial Narrow" pitchFamily="34" charset="0"/>
              </a:rPr>
              <a:t>use only in women with unsatisfactory response to other treatment</a:t>
            </a:r>
            <a:r>
              <a:rPr lang="en-US" sz="2400" dirty="0" smtClean="0"/>
              <a:t> ; see Table)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Side Effects:</a:t>
            </a:r>
            <a:r>
              <a:rPr lang="en-US" sz="2400" dirty="0"/>
              <a:t> Constipation; Ischemic Colitis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2) 5-HT4 partial agonist (</a:t>
            </a:r>
            <a:r>
              <a:rPr lang="en-US" sz="2400" b="1" dirty="0" err="1">
                <a:solidFill>
                  <a:srgbClr val="0000FF"/>
                </a:solidFill>
              </a:rPr>
              <a:t>Tegaserod</a:t>
            </a:r>
            <a:r>
              <a:rPr lang="en-US" sz="2400" b="1" dirty="0">
                <a:solidFill>
                  <a:srgbClr val="0000FF"/>
                </a:solidFill>
              </a:rPr>
              <a:t>):</a:t>
            </a:r>
            <a:r>
              <a:rPr lang="en-US" sz="2400" dirty="0"/>
              <a:t> This is used for constipation-predominant IBS in women and also recommended for Rx of chronic constipation.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MOA:</a:t>
            </a:r>
            <a:r>
              <a:rPr lang="en-US" sz="2400" dirty="0"/>
              <a:t> </a:t>
            </a:r>
            <a:r>
              <a:rPr lang="en-US" sz="2400" dirty="0" err="1"/>
              <a:t>Stim</a:t>
            </a:r>
            <a:r>
              <a:rPr lang="en-US" sz="2400" dirty="0"/>
              <a:t>. Of 5-HT4 receptor enhances the release of ACH. The latter increases peristalsis. 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/>
              <a:t>	</a:t>
            </a:r>
            <a:r>
              <a:rPr lang="en-US" sz="2400" b="1" dirty="0"/>
              <a:t>Dose:</a:t>
            </a:r>
            <a:r>
              <a:rPr lang="en-US" sz="2400" dirty="0"/>
              <a:t> 6 mg BID for 8 weeks. 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Side Effects:</a:t>
            </a:r>
            <a:r>
              <a:rPr lang="en-US" sz="2400" dirty="0"/>
              <a:t> Diarrhea; Headache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/>
              <a:t>	</a:t>
            </a:r>
            <a:r>
              <a:rPr lang="en-US" sz="2400" b="1" dirty="0"/>
              <a:t>Limitation:</a:t>
            </a:r>
            <a:r>
              <a:rPr lang="en-US" sz="2400" dirty="0"/>
              <a:t> does not have significant effect on symptoms of abdominal pain and discomfort.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432</Words>
  <Application>Microsoft Office PowerPoint</Application>
  <PresentationFormat>On-screen Show (4:3)</PresentationFormat>
  <Paragraphs>97</Paragraphs>
  <Slides>12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DR.ALHAIDER</dc:creator>
  <cp:lastModifiedBy>DR.ALHAIDER</cp:lastModifiedBy>
  <cp:revision>11</cp:revision>
  <dcterms:created xsi:type="dcterms:W3CDTF">2011-05-06T10:28:26Z</dcterms:created>
  <dcterms:modified xsi:type="dcterms:W3CDTF">2011-05-06T21:00:50Z</dcterms:modified>
</cp:coreProperties>
</file>