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61" r:id="rId2"/>
    <p:sldId id="271" r:id="rId3"/>
    <p:sldId id="266" r:id="rId4"/>
    <p:sldId id="262" r:id="rId5"/>
    <p:sldId id="272" r:id="rId6"/>
    <p:sldId id="273" r:id="rId7"/>
    <p:sldId id="274" r:id="rId8"/>
    <p:sldId id="281" r:id="rId9"/>
    <p:sldId id="282" r:id="rId10"/>
    <p:sldId id="275" r:id="rId11"/>
    <p:sldId id="276" r:id="rId12"/>
    <p:sldId id="263" r:id="rId13"/>
    <p:sldId id="277" r:id="rId14"/>
    <p:sldId id="278" r:id="rId15"/>
    <p:sldId id="267" r:id="rId16"/>
    <p:sldId id="279" r:id="rId17"/>
    <p:sldId id="256" r:id="rId18"/>
    <p:sldId id="280" r:id="rId19"/>
    <p:sldId id="257" r:id="rId20"/>
    <p:sldId id="264" r:id="rId21"/>
    <p:sldId id="265" r:id="rId22"/>
    <p:sldId id="270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66FF"/>
    <a:srgbClr val="FF99CC"/>
    <a:srgbClr val="FFFFFF"/>
    <a:srgbClr val="00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72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</p:grpSp>
      <p:sp>
        <p:nvSpPr>
          <p:cNvPr id="1537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1537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ar-SA"/>
              <a:t>انقر لتحرير نمط العنوان الثانوي الرئيسي</a:t>
            </a:r>
            <a:endParaRPr lang="en-GB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103DF-ADB2-41AD-97C3-4359B57FBD0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52948-9F6C-4667-8135-DCEA784CA20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F4FC0-E4D0-4BF0-8085-0300FD378F3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A73A4-0555-4496-8678-5D89C1084BB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E3BF2-9DE3-4A06-89C0-65932EE44F0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2D141-3855-4AD1-B641-3F75D7989F6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E1D72-EE38-4D6B-A7A1-7E97DF4F1FF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4F863-1D6A-44A4-B96D-693E4B6326F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133A6-8717-4578-8012-50188B1E9A4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D5434-1667-4C1C-8DCE-B884DFABD12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DCE86-C347-4D28-9201-112F5DD6B81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4339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4340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4341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4343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4344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4345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4346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4347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4348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4349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4350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4351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4352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4353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</p:grpSp>
      <p:sp>
        <p:nvSpPr>
          <p:cNvPr id="1435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  <a:endParaRPr lang="en-GB" smtClean="0"/>
          </a:p>
        </p:txBody>
      </p:sp>
      <p:sp>
        <p:nvSpPr>
          <p:cNvPr id="1435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5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5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EBCABD6-A345-4B9C-92FA-69D3BBE3A2F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35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  <a:endParaRPr lang="en-GB" smtClean="0"/>
          </a:p>
          <a:p>
            <a:pPr lvl="1"/>
            <a:r>
              <a:rPr lang="ar-SA" smtClean="0"/>
              <a:t>المستوى الثاني</a:t>
            </a:r>
            <a:endParaRPr lang="en-GB" smtClean="0"/>
          </a:p>
          <a:p>
            <a:pPr lvl="2"/>
            <a:r>
              <a:rPr lang="ar-SA" smtClean="0"/>
              <a:t>المستوى الثالث</a:t>
            </a:r>
            <a:endParaRPr lang="en-GB" smtClean="0"/>
          </a:p>
          <a:p>
            <a:pPr lvl="3"/>
            <a:r>
              <a:rPr lang="ar-SA" smtClean="0"/>
              <a:t>المستوى الرابع</a:t>
            </a:r>
            <a:endParaRPr lang="en-GB" smtClean="0"/>
          </a:p>
          <a:p>
            <a:pPr lvl="4"/>
            <a:r>
              <a:rPr lang="ar-SA" smtClean="0"/>
              <a:t>المستوى الخامس</a:t>
            </a:r>
            <a:endParaRPr lang="en-GB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188913"/>
            <a:ext cx="8353425" cy="5800725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b="1" dirty="0" smtClean="0"/>
              <a:t>Neurotransmitter</a:t>
            </a:r>
            <a:r>
              <a:rPr lang="en-US" sz="3200" b="1" dirty="0" smtClean="0"/>
              <a:t>s </a:t>
            </a:r>
            <a:r>
              <a:rPr lang="en-GB" sz="3200" b="1" dirty="0" smtClean="0"/>
              <a:t> in the Central Nervous System</a:t>
            </a:r>
          </a:p>
          <a:p>
            <a:pPr algn="l" eaLnBrk="1" hangingPunct="1">
              <a:defRPr/>
            </a:pPr>
            <a:endParaRPr lang="en-GB" sz="3200" b="1" dirty="0" smtClean="0"/>
          </a:p>
          <a:p>
            <a:pPr eaLnBrk="1" hangingPunct="1">
              <a:defRPr/>
            </a:pPr>
            <a:endParaRPr lang="en-GB" sz="3200" b="1" dirty="0" smtClean="0"/>
          </a:p>
          <a:p>
            <a:pPr eaLnBrk="1" hangingPunct="1">
              <a:defRPr/>
            </a:pPr>
            <a:endParaRPr lang="en-GB" sz="2800" dirty="0" smtClean="0"/>
          </a:p>
          <a:p>
            <a:pPr eaLnBrk="1" hangingPunct="1">
              <a:defRPr/>
            </a:pPr>
            <a:endParaRPr lang="en-GB" sz="2800" dirty="0" smtClean="0"/>
          </a:p>
          <a:p>
            <a:pPr eaLnBrk="1" hangingPunct="1">
              <a:defRPr/>
            </a:pPr>
            <a:r>
              <a:rPr lang="en-GB" sz="2800" b="1" dirty="0" smtClean="0"/>
              <a:t>By  </a:t>
            </a:r>
          </a:p>
          <a:p>
            <a:pPr eaLnBrk="1" hangingPunct="1">
              <a:defRPr/>
            </a:pPr>
            <a:r>
              <a:rPr lang="en-GB" sz="2800" b="1" dirty="0" smtClean="0"/>
              <a:t>Prof. A. Alhaider</a:t>
            </a:r>
          </a:p>
          <a:p>
            <a:pPr eaLnBrk="1" hangingPunct="1">
              <a:defRPr/>
            </a:pPr>
            <a:r>
              <a:rPr lang="en-GB" sz="2800" b="1" dirty="0" smtClean="0"/>
              <a:t>Dept. of Pharmacology</a:t>
            </a:r>
            <a:r>
              <a:rPr lang="en-GB" sz="2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Epilepsy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It occurs as a result of imbalance between inhibitory (</a:t>
            </a:r>
            <a:r>
              <a:rPr lang="en-US" dirty="0" err="1" smtClean="0"/>
              <a:t>e.g</a:t>
            </a:r>
            <a:r>
              <a:rPr lang="en-US" dirty="0" smtClean="0"/>
              <a:t>: GABA) and Excitatory Neurotransmitters (Glutamates) </a:t>
            </a:r>
            <a:endParaRPr lang="ar-SA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GABA &amp; Glutamate Transmitters</a:t>
            </a:r>
            <a:endParaRPr lang="ar-S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Decrease in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GABA</a:t>
            </a:r>
            <a:r>
              <a:rPr lang="en-US" sz="2800" dirty="0" smtClean="0"/>
              <a:t> levels ( an inhibitory neurotransmitters ) or increase in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glutamate</a:t>
            </a:r>
            <a:r>
              <a:rPr lang="en-US" sz="2800" dirty="0" smtClean="0"/>
              <a:t> (an excitatory neurotransmitters ) Or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en-US" sz="2800" b="1" dirty="0" smtClean="0"/>
              <a:t>Disturbance in brain stabilization predispose to </a:t>
            </a:r>
            <a:r>
              <a:rPr lang="en-US" sz="2800" b="1" dirty="0" smtClean="0">
                <a:solidFill>
                  <a:srgbClr val="FF0000"/>
                </a:solidFill>
              </a:rPr>
              <a:t>epilepsy</a:t>
            </a:r>
            <a:endParaRPr lang="en-US" sz="28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/>
              <a:t>      Therefore, </a:t>
            </a:r>
            <a:r>
              <a:rPr lang="en-US" sz="2800" b="1" dirty="0" err="1" smtClean="0"/>
              <a:t>antiepileptics</a:t>
            </a:r>
            <a:r>
              <a:rPr lang="en-US" sz="2800" b="1" dirty="0" smtClean="0"/>
              <a:t> act either by </a:t>
            </a:r>
            <a:r>
              <a:rPr lang="en-US" sz="2800" b="1" dirty="0" smtClean="0">
                <a:solidFill>
                  <a:srgbClr val="FFFF00"/>
                </a:solidFill>
              </a:rPr>
              <a:t>stimulating</a:t>
            </a:r>
            <a:r>
              <a:rPr lang="en-US" sz="2800" b="1" dirty="0" smtClean="0"/>
              <a:t> inhibitory </a:t>
            </a:r>
            <a:r>
              <a:rPr lang="en-US" sz="2800" b="1" dirty="0" err="1" smtClean="0"/>
              <a:t>neurotratransmissions</a:t>
            </a:r>
            <a:r>
              <a:rPr lang="en-US" sz="2800" b="1" dirty="0" smtClean="0"/>
              <a:t> (</a:t>
            </a:r>
            <a:r>
              <a:rPr lang="en-US" sz="2800" b="1" dirty="0" err="1" smtClean="0"/>
              <a:t>e,g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Gababentin</a:t>
            </a:r>
            <a:r>
              <a:rPr lang="en-US" sz="2800" b="1" dirty="0" smtClean="0"/>
              <a:t>) or by </a:t>
            </a:r>
            <a:r>
              <a:rPr lang="en-US" sz="2800" b="1" dirty="0" smtClean="0">
                <a:solidFill>
                  <a:srgbClr val="FFFF00"/>
                </a:solidFill>
              </a:rPr>
              <a:t>inhibition</a:t>
            </a:r>
            <a:r>
              <a:rPr lang="en-US" sz="2800" b="1" dirty="0" smtClean="0"/>
              <a:t> of excitatory ones (</a:t>
            </a:r>
            <a:r>
              <a:rPr lang="en-US" sz="2800" b="1" dirty="0" err="1" smtClean="0"/>
              <a:t>eg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Carbamazipine</a:t>
            </a:r>
            <a:r>
              <a:rPr lang="en-US" sz="2800" b="1" dirty="0" smtClean="0"/>
              <a:t>).</a:t>
            </a:r>
            <a:endParaRPr lang="ar-S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ar-SA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Based on the above, what is your simple definition of epilepsy?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C000"/>
                </a:solidFill>
              </a:rPr>
              <a:t>Dopamine</a:t>
            </a:r>
            <a:endParaRPr lang="ar-SA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Monoamine neurotransmitter, concentrated in very specific groups of neurons called basal ganglia.</a:t>
            </a:r>
          </a:p>
          <a:p>
            <a:pPr eaLnBrk="1" hangingPunct="1">
              <a:defRPr/>
            </a:pPr>
            <a:r>
              <a:rPr lang="en-US" dirty="0" smtClean="0"/>
              <a:t>Three important pathways throughout the brain :</a:t>
            </a:r>
          </a:p>
          <a:p>
            <a:pPr lvl="2" eaLnBrk="1" hangingPunct="1">
              <a:defRPr/>
            </a:pPr>
            <a:r>
              <a:rPr lang="en-US" dirty="0" err="1" smtClean="0"/>
              <a:t>Nigrostriatal</a:t>
            </a:r>
            <a:r>
              <a:rPr lang="en-US" dirty="0" smtClean="0"/>
              <a:t> </a:t>
            </a:r>
          </a:p>
          <a:p>
            <a:pPr lvl="2" eaLnBrk="1" hangingPunct="1">
              <a:defRPr/>
            </a:pPr>
            <a:r>
              <a:rPr lang="en-US" dirty="0" err="1" smtClean="0"/>
              <a:t>Mesolimbic</a:t>
            </a:r>
            <a:endParaRPr lang="en-US" dirty="0" smtClean="0"/>
          </a:p>
          <a:p>
            <a:pPr lvl="2" eaLnBrk="1" hangingPunct="1">
              <a:defRPr/>
            </a:pPr>
            <a:r>
              <a:rPr lang="en-US" dirty="0" err="1" smtClean="0"/>
              <a:t>Tuberoinfundibular</a:t>
            </a:r>
            <a:r>
              <a:rPr lang="en-US" dirty="0" smtClean="0"/>
              <a:t>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ar-SA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are the consequences of blocking </a:t>
            </a:r>
            <a:r>
              <a:rPr lang="en-US" dirty="0" err="1" smtClean="0"/>
              <a:t>dopaminergic</a:t>
            </a:r>
            <a:r>
              <a:rPr lang="en-US" dirty="0" smtClean="0"/>
              <a:t> receptors?.</a:t>
            </a:r>
          </a:p>
          <a:p>
            <a:pPr eaLnBrk="1" hangingPunct="1">
              <a:defRPr/>
            </a:pPr>
            <a:r>
              <a:rPr lang="en-US" dirty="0" smtClean="0"/>
              <a:t>Is it useful or </a:t>
            </a:r>
            <a:r>
              <a:rPr lang="en-US" smtClean="0"/>
              <a:t>harmful effects?. </a:t>
            </a:r>
            <a:r>
              <a:rPr lang="en-US" dirty="0" smtClean="0"/>
              <a:t>(See Figure)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ar-SA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09075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C000"/>
                </a:solidFill>
              </a:rPr>
              <a:t>Continue</a:t>
            </a:r>
            <a:endParaRPr lang="ar-SA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1571625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↑ of </a:t>
            </a:r>
            <a:r>
              <a:rPr lang="en-US" b="1" dirty="0" smtClean="0">
                <a:solidFill>
                  <a:srgbClr val="FFC000"/>
                </a:solidFill>
              </a:rPr>
              <a:t>dopamine</a:t>
            </a:r>
            <a:r>
              <a:rPr lang="en-US" dirty="0" smtClean="0"/>
              <a:t> levels in brain has a role in the development of  schizophrenia, Therefore, treatment by blocking </a:t>
            </a:r>
            <a:r>
              <a:rPr lang="en-US" b="1" dirty="0" smtClean="0">
                <a:solidFill>
                  <a:srgbClr val="FFC000"/>
                </a:solidFill>
              </a:rPr>
              <a:t>dopamine</a:t>
            </a:r>
            <a:r>
              <a:rPr lang="en-US" dirty="0" smtClean="0"/>
              <a:t> receptors by </a:t>
            </a:r>
            <a:r>
              <a:rPr lang="en-US" dirty="0" err="1" smtClean="0"/>
              <a:t>neuroleptic</a:t>
            </a:r>
            <a:r>
              <a:rPr lang="en-US" dirty="0" smtClean="0"/>
              <a:t> drugs .</a:t>
            </a:r>
          </a:p>
          <a:p>
            <a:pPr eaLnBrk="1" hangingPunct="1">
              <a:defRPr/>
            </a:pPr>
            <a:r>
              <a:rPr lang="en-US" dirty="0" smtClean="0"/>
              <a:t>↓ of </a:t>
            </a:r>
            <a:r>
              <a:rPr lang="en-US" b="1" dirty="0" smtClean="0">
                <a:solidFill>
                  <a:srgbClr val="FFC000"/>
                </a:solidFill>
              </a:rPr>
              <a:t>dopamine</a:t>
            </a:r>
            <a:r>
              <a:rPr lang="en-US" dirty="0" smtClean="0"/>
              <a:t> levels is a contributing factor in </a:t>
            </a:r>
            <a:r>
              <a:rPr lang="en-US" dirty="0" err="1" smtClean="0"/>
              <a:t>parkinson</a:t>
            </a:r>
            <a:r>
              <a:rPr lang="en-US" baseline="30000" dirty="0" err="1" smtClean="0"/>
              <a:t>,</a:t>
            </a:r>
            <a:r>
              <a:rPr lang="en-US" dirty="0" err="1" smtClean="0"/>
              <a:t>s</a:t>
            </a:r>
            <a:r>
              <a:rPr lang="en-US" dirty="0" smtClean="0"/>
              <a:t> disease, thus,  treatment by  increasing dopamine content (</a:t>
            </a:r>
            <a:r>
              <a:rPr lang="en-US" dirty="0" err="1" smtClean="0"/>
              <a:t>e.g</a:t>
            </a:r>
            <a:r>
              <a:rPr lang="en-US" dirty="0" smtClean="0"/>
              <a:t>: L-</a:t>
            </a:r>
            <a:r>
              <a:rPr lang="en-US" dirty="0" err="1" smtClean="0"/>
              <a:t>Dopa</a:t>
            </a:r>
            <a:r>
              <a:rPr lang="en-US" dirty="0" smtClean="0"/>
              <a:t>).</a:t>
            </a:r>
            <a:endParaRPr lang="ar-S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0" y="188913"/>
            <a:ext cx="9144000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 b="1">
              <a:solidFill>
                <a:srgbClr val="FFFFFF"/>
              </a:solidFill>
              <a:latin typeface="Arial" pitchFamily="34" charset="0"/>
            </a:endParaRPr>
          </a:p>
          <a:p>
            <a:endParaRPr lang="en-US" sz="2800" b="1">
              <a:solidFill>
                <a:srgbClr val="FFFFFF"/>
              </a:solidFill>
              <a:latin typeface="Arial" pitchFamily="34" charset="0"/>
            </a:endParaRPr>
          </a:p>
          <a:p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Quiz 2: Biochemical theory of schizophrenia.</a:t>
            </a:r>
          </a:p>
          <a:p>
            <a:endParaRPr lang="en-US" sz="2800" b="1">
              <a:solidFill>
                <a:srgbClr val="0066FF"/>
              </a:solidFill>
              <a:latin typeface="Arial" pitchFamily="34" charset="0"/>
            </a:endParaRPr>
          </a:p>
          <a:p>
            <a:r>
              <a:rPr lang="en-US" sz="2400" b="1">
                <a:solidFill>
                  <a:srgbClr val="FFFFFF"/>
                </a:solidFill>
                <a:latin typeface="Arial" pitchFamily="34" charset="0"/>
              </a:rPr>
              <a:t>What are the evidence of dopamine involvement in Psychosis (Schizophrenia)?.</a:t>
            </a:r>
          </a:p>
          <a:p>
            <a:endParaRPr lang="en-US" sz="2400" b="1">
              <a:solidFill>
                <a:srgbClr val="FFFFFF"/>
              </a:solidFill>
              <a:latin typeface="Arial" pitchFamily="34" charset="0"/>
            </a:endParaRPr>
          </a:p>
          <a:p>
            <a:endParaRPr lang="en-US" sz="2400" b="1">
              <a:solidFill>
                <a:srgbClr val="FFFFFF"/>
              </a:solidFill>
              <a:latin typeface="Arial" pitchFamily="34" charset="0"/>
            </a:endParaRPr>
          </a:p>
          <a:p>
            <a:r>
              <a:rPr lang="en-US" sz="2400" b="1">
                <a:solidFill>
                  <a:srgbClr val="FFFFFF"/>
                </a:solidFill>
                <a:latin typeface="Arial" pitchFamily="34" charset="0"/>
              </a:rPr>
              <a:t>What are the consequences of blocking dopaminergic receptors? (see Figure)?.</a:t>
            </a:r>
          </a:p>
          <a:p>
            <a:endParaRPr lang="en-US" sz="2400" b="1">
              <a:solidFill>
                <a:srgbClr val="FFFFFF"/>
              </a:solidFill>
              <a:latin typeface="Arial" pitchFamily="34" charset="0"/>
            </a:endParaRPr>
          </a:p>
          <a:p>
            <a:r>
              <a:rPr lang="en-US" sz="2400" b="1">
                <a:solidFill>
                  <a:srgbClr val="FFFFFF"/>
                </a:solidFill>
                <a:latin typeface="Arial" pitchFamily="34" charset="0"/>
              </a:rPr>
              <a:t>What is the story of MPTP and MPTP neurotoxicity (Parkinson’s Disease?).</a:t>
            </a:r>
          </a:p>
          <a:p>
            <a:endParaRPr lang="en-US" sz="2400" b="1">
              <a:solidFill>
                <a:srgbClr val="FFFFFF"/>
              </a:solidFill>
              <a:latin typeface="Arial" pitchFamily="34" charset="0"/>
            </a:endParaRPr>
          </a:p>
          <a:p>
            <a:endParaRPr lang="en-US" sz="2400" b="1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70C0"/>
                </a:solidFill>
              </a:rPr>
              <a:t>Serotonin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Although the CNS contains less than 2% of the total  </a:t>
            </a:r>
            <a:r>
              <a:rPr lang="en-US" b="1" dirty="0" smtClean="0">
                <a:solidFill>
                  <a:srgbClr val="0070C0"/>
                </a:solidFill>
              </a:rPr>
              <a:t>serotonin </a:t>
            </a:r>
            <a:r>
              <a:rPr lang="en-US" dirty="0" smtClean="0"/>
              <a:t>in the body</a:t>
            </a:r>
            <a:r>
              <a:rPr lang="en-US" b="1" dirty="0" smtClean="0">
                <a:solidFill>
                  <a:srgbClr val="0070C0"/>
                </a:solidFill>
              </a:rPr>
              <a:t>, serotonin </a:t>
            </a:r>
            <a:r>
              <a:rPr lang="en-US" dirty="0" smtClean="0"/>
              <a:t>plays a very important role in a range of brain functions  including :</a:t>
            </a:r>
          </a:p>
          <a:p>
            <a:pPr lvl="1" eaLnBrk="1" hangingPunct="1">
              <a:defRPr/>
            </a:pPr>
            <a:r>
              <a:rPr lang="en-US" dirty="0" smtClean="0"/>
              <a:t>Mood control</a:t>
            </a:r>
          </a:p>
          <a:p>
            <a:pPr lvl="1" eaLnBrk="1" hangingPunct="1">
              <a:defRPr/>
            </a:pPr>
            <a:r>
              <a:rPr lang="en-US" dirty="0" smtClean="0"/>
              <a:t>Regulation of sleep</a:t>
            </a:r>
          </a:p>
          <a:p>
            <a:pPr lvl="1" eaLnBrk="1" hangingPunct="1">
              <a:defRPr/>
            </a:pPr>
            <a:r>
              <a:rPr lang="en-US" dirty="0" smtClean="0"/>
              <a:t>Pain perception</a:t>
            </a:r>
          </a:p>
          <a:p>
            <a:pPr lvl="1" eaLnBrk="1" hangingPunct="1">
              <a:defRPr/>
            </a:pPr>
            <a:r>
              <a:rPr lang="en-US" dirty="0" smtClean="0"/>
              <a:t>Body temperature</a:t>
            </a:r>
            <a:endParaRPr lang="ar-SA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 </a:t>
            </a:r>
            <a:r>
              <a:rPr lang="en-US" sz="2800" smtClean="0">
                <a:solidFill>
                  <a:srgbClr val="00FFCC"/>
                </a:solidFill>
              </a:rPr>
              <a:t>Mode Disorders and Neurotransmissions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Affective Disorders	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Serotonin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b="1" i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		NE					                 NE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     Mania				                   Depression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Rx   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Drugs that decrease NE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Drugs that increase NE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smtClean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What is the evidence to support this theory?.</a:t>
            </a:r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3059113" y="23495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5029200" y="196373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5562600" y="23241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5562600" y="2514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H="1">
            <a:off x="1600200" y="27813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5562600" y="2514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5562600" y="27813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7467600" y="2590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1619250" y="27813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7696200" y="276066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 flipV="1">
            <a:off x="1258888" y="30686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7164388" y="3141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</a:rPr>
              <a:t>Neurotransmitters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dirty="0" smtClean="0"/>
              <a:t>Exert their  effect  by binding to specific receptors on the neuronal postsynaptic membranes (see Figure).</a:t>
            </a:r>
          </a:p>
          <a:p>
            <a:pPr eaLnBrk="1" hangingPunct="1">
              <a:defRPr/>
            </a:pPr>
            <a:r>
              <a:rPr lang="en-US" dirty="0" smtClean="0"/>
              <a:t>They can </a:t>
            </a:r>
            <a:r>
              <a:rPr lang="en-US" dirty="0" smtClean="0">
                <a:solidFill>
                  <a:srgbClr val="FFFF00"/>
                </a:solidFill>
              </a:rPr>
              <a:t>either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excite</a:t>
            </a:r>
            <a:r>
              <a:rPr lang="en-US" dirty="0" smtClean="0"/>
              <a:t> the neurons → increase their activity  or </a:t>
            </a:r>
            <a:r>
              <a:rPr lang="en-US" dirty="0" smtClean="0">
                <a:solidFill>
                  <a:srgbClr val="FFFF00"/>
                </a:solidFill>
              </a:rPr>
              <a:t>inhibit</a:t>
            </a:r>
            <a:r>
              <a:rPr lang="en-US" dirty="0" smtClean="0"/>
              <a:t> the neurons → suppressing their activity.</a:t>
            </a:r>
          </a:p>
          <a:p>
            <a:pPr eaLnBrk="1" hangingPunct="1">
              <a:defRPr/>
            </a:pPr>
            <a:r>
              <a:rPr lang="en-US" dirty="0" smtClean="0"/>
              <a:t>The activity of neurons depends on the balance between the number of excitatory or inhibitory process.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619125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Based on the last Figure what are features of drugs that used of affective disorders? See Figure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Obsessive Compulsive Disorders (OCD) and 5-HT!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705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rgbClr val="FF99CC"/>
                </a:solidFill>
              </a:rPr>
              <a:t>Diseases that are influenced by derangement of 5-HT:</a:t>
            </a:r>
          </a:p>
          <a:p>
            <a:pPr lvl="1" eaLnBrk="1" hangingPunct="1">
              <a:defRPr/>
            </a:pPr>
            <a:r>
              <a:rPr lang="en-US" dirty="0" smtClean="0"/>
              <a:t>Affective Disorders (Depression and </a:t>
            </a:r>
            <a:r>
              <a:rPr lang="en-US" dirty="0" err="1" smtClean="0"/>
              <a:t>Manai</a:t>
            </a:r>
            <a:r>
              <a:rPr lang="en-US" dirty="0" smtClean="0"/>
              <a:t>)</a:t>
            </a:r>
          </a:p>
          <a:p>
            <a:pPr lvl="1" eaLnBrk="1" hangingPunct="1">
              <a:defRPr/>
            </a:pPr>
            <a:r>
              <a:rPr lang="en-US" dirty="0" smtClean="0"/>
              <a:t>Schizophrenia (5-HT2 antagonists are used for Rx )</a:t>
            </a:r>
          </a:p>
          <a:p>
            <a:pPr lvl="1" eaLnBrk="1" hangingPunct="1">
              <a:defRPr/>
            </a:pPr>
            <a:r>
              <a:rPr lang="en-US" dirty="0" smtClean="0"/>
              <a:t>OCD</a:t>
            </a:r>
          </a:p>
          <a:p>
            <a:pPr lvl="1" eaLnBrk="1" hangingPunct="1">
              <a:defRPr/>
            </a:pPr>
            <a:r>
              <a:rPr lang="en-US" dirty="0" smtClean="0"/>
              <a:t>Anxiety (Which drugs      ?)</a:t>
            </a:r>
          </a:p>
          <a:p>
            <a:pPr lvl="1" eaLnBrk="1" hangingPunct="1">
              <a:defRPr/>
            </a:pPr>
            <a:r>
              <a:rPr lang="en-US" dirty="0" smtClean="0"/>
              <a:t>Nausea and Vomiting (5-HT3 antagonists are DOC for N/V)</a:t>
            </a:r>
          </a:p>
          <a:p>
            <a:pPr lvl="1" eaLnBrk="1" hangingPunct="1">
              <a:buFontTx/>
              <a:buNone/>
              <a:defRPr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99CC"/>
                </a:solidFill>
              </a:rPr>
              <a:t>Conclusion:</a:t>
            </a:r>
          </a:p>
          <a:p>
            <a:pPr lvl="1" eaLnBrk="1" hangingPunct="1">
              <a:defRPr/>
            </a:pPr>
            <a:r>
              <a:rPr lang="en-US" dirty="0" smtClean="0"/>
              <a:t>Without understanding the involvement of neurotransmitters in the etiology of CNS diseases, </a:t>
            </a:r>
            <a:r>
              <a:rPr lang="en-US" dirty="0" smtClean="0">
                <a:solidFill>
                  <a:srgbClr val="FF0000"/>
                </a:solidFill>
              </a:rPr>
              <a:t>Doctors</a:t>
            </a:r>
            <a:r>
              <a:rPr lang="en-US" dirty="0" smtClean="0"/>
              <a:t> could not select the proper drug for any particular disease. 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/>
          <p:cNvPicPr>
            <a:picLocks noChangeAspect="1" noChangeArrowheads="1"/>
          </p:cNvPicPr>
          <p:nvPr/>
        </p:nvPicPr>
        <p:blipFill>
          <a:blip r:embed="rId2">
            <a:lum bright="-24000" contrast="12000"/>
          </a:blip>
          <a:srcRect/>
          <a:stretch>
            <a:fillRect/>
          </a:stretch>
        </p:blipFill>
        <p:spPr bwMode="auto">
          <a:xfrm rot="-60000">
            <a:off x="971550" y="-52388"/>
            <a:ext cx="6769100" cy="691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546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smtClean="0">
                <a:solidFill>
                  <a:srgbClr val="FFFF00"/>
                </a:solidFill>
              </a:rPr>
              <a:t>What is the importance of understanding the type of neurotransmitter in the CNS?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b="1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	</a:t>
            </a:r>
            <a:r>
              <a:rPr lang="en-US" b="1" smtClean="0"/>
              <a:t>- To understand the etiology of            	diseases.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smtClean="0"/>
              <a:t>	- To suggest the best drugs to be 	used.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smtClean="0"/>
              <a:t>	- To understand the other clinical 	uses of any particular drug.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</a:rPr>
              <a:t>Examples of some neurotransmitters &amp; their relation to diseases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/>
              <a:t>Acetylcholine</a:t>
            </a:r>
          </a:p>
          <a:p>
            <a:pPr eaLnBrk="1" hangingPunct="1">
              <a:defRPr/>
            </a:pPr>
            <a:r>
              <a:rPr lang="en-US" b="1" dirty="0" smtClean="0"/>
              <a:t>Type of receptors 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/>
              <a:t>          </a:t>
            </a:r>
            <a:r>
              <a:rPr lang="en-US" b="1" dirty="0" err="1" smtClean="0"/>
              <a:t>Muscarenic</a:t>
            </a:r>
            <a:r>
              <a:rPr lang="en-US" b="1" dirty="0" smtClean="0"/>
              <a:t> receptors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/>
              <a:t> </a:t>
            </a:r>
            <a:r>
              <a:rPr lang="en-US" b="1" dirty="0" smtClean="0"/>
              <a:t>         Nicotinic receptors</a:t>
            </a:r>
            <a:endParaRPr lang="ar-SA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</a:rPr>
              <a:t>Role of Acetylcholine in the CNS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Ach is thought to be involved in cognitive functions such as : memory, arousal and attention. It plays a role in the enhancement of sensory perception when we wake up .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Damage of cholinergic pathways is associated with memory deficits associated with </a:t>
            </a:r>
            <a:r>
              <a:rPr lang="en-US" dirty="0" err="1" smtClean="0"/>
              <a:t>Alzheimer</a:t>
            </a:r>
            <a:r>
              <a:rPr lang="en-US" baseline="30000" dirty="0" err="1" smtClean="0"/>
              <a:t>,</a:t>
            </a:r>
            <a:r>
              <a:rPr lang="en-US" dirty="0" err="1" smtClean="0"/>
              <a:t>s</a:t>
            </a:r>
            <a:r>
              <a:rPr lang="en-US" dirty="0" smtClean="0"/>
              <a:t> disease.</a:t>
            </a:r>
            <a:endParaRPr lang="ar-S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Continue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Treatment of </a:t>
            </a:r>
            <a:r>
              <a:rPr lang="en-US" dirty="0" err="1" smtClean="0"/>
              <a:t>Alzheimer</a:t>
            </a:r>
            <a:r>
              <a:rPr lang="en-US" baseline="30000" dirty="0" err="1" smtClean="0"/>
              <a:t>,</a:t>
            </a:r>
            <a:r>
              <a:rPr lang="en-US" dirty="0" err="1" smtClean="0"/>
              <a:t>s</a:t>
            </a:r>
            <a:r>
              <a:rPr lang="en-US" dirty="0" smtClean="0"/>
              <a:t> disease involved the use of  directly &amp; indirectly acting </a:t>
            </a:r>
            <a:r>
              <a:rPr lang="en-US" dirty="0" err="1" smtClean="0"/>
              <a:t>cholinomimetic</a:t>
            </a:r>
            <a:r>
              <a:rPr lang="en-US" dirty="0" smtClean="0"/>
              <a:t> drugs (</a:t>
            </a:r>
            <a:r>
              <a:rPr lang="en-US" dirty="0" err="1" smtClean="0"/>
              <a:t>e,g</a:t>
            </a:r>
            <a:r>
              <a:rPr lang="en-US" dirty="0" smtClean="0"/>
              <a:t>:</a:t>
            </a:r>
          </a:p>
          <a:p>
            <a:pPr lvl="2" eaLnBrk="1" hangingPunct="1">
              <a:defRPr/>
            </a:pPr>
            <a:r>
              <a:rPr lang="en-US" dirty="0" err="1" smtClean="0">
                <a:hlinkClick r:id="" action="ppaction://hlinkfile"/>
              </a:rPr>
              <a:t>Donepezil</a:t>
            </a:r>
            <a:r>
              <a:rPr lang="en-US" dirty="0" smtClean="0">
                <a:hlinkClick r:id="" action="ppaction://hlinkfile"/>
              </a:rPr>
              <a:t> (Aricept)</a:t>
            </a:r>
            <a:endParaRPr lang="en-US" dirty="0" smtClean="0"/>
          </a:p>
          <a:p>
            <a:pPr lvl="2" eaLnBrk="1" hangingPunct="1">
              <a:defRPr/>
            </a:pPr>
            <a:r>
              <a:rPr lang="en-US" dirty="0" smtClean="0"/>
              <a:t> </a:t>
            </a:r>
            <a:r>
              <a:rPr lang="en-US" dirty="0" err="1" smtClean="0">
                <a:hlinkClick r:id="" action="ppaction://hlinkfile"/>
              </a:rPr>
              <a:t>Rivastigmine</a:t>
            </a:r>
            <a:r>
              <a:rPr lang="en-US" dirty="0" smtClean="0">
                <a:hlinkClick r:id="" action="ppaction://hlinkfile"/>
              </a:rPr>
              <a:t> (Exelon)</a:t>
            </a:r>
            <a:endParaRPr lang="en-US" dirty="0" smtClean="0"/>
          </a:p>
          <a:p>
            <a:pPr lvl="2" eaLnBrk="1" hangingPunct="1">
              <a:defRPr/>
            </a:pPr>
            <a:r>
              <a:rPr lang="en-US" dirty="0" smtClean="0"/>
              <a:t> </a:t>
            </a:r>
            <a:r>
              <a:rPr lang="en-US" dirty="0" err="1" smtClean="0">
                <a:hlinkClick r:id="" action="ppaction://hlinkfile"/>
              </a:rPr>
              <a:t>Memantine</a:t>
            </a:r>
            <a:r>
              <a:rPr lang="en-US" dirty="0" smtClean="0">
                <a:hlinkClick r:id="" action="ppaction://hlinkfile"/>
              </a:rPr>
              <a:t> (</a:t>
            </a:r>
            <a:r>
              <a:rPr lang="en-US" dirty="0" err="1" smtClean="0">
                <a:hlinkClick r:id="" action="ppaction://hlinkfile"/>
              </a:rPr>
              <a:t>Akatinol</a:t>
            </a:r>
            <a:r>
              <a:rPr lang="en-US" dirty="0" smtClean="0">
                <a:hlinkClick r:id="" action="ppaction://hlinkfile"/>
              </a:rPr>
              <a:t>)</a:t>
            </a:r>
            <a:endParaRPr lang="en-US" dirty="0" smtClean="0"/>
          </a:p>
          <a:p>
            <a:pPr lvl="2" eaLnBrk="1" hangingPunct="1">
              <a:defRPr/>
            </a:pPr>
            <a:r>
              <a:rPr lang="en-US" dirty="0" smtClean="0"/>
              <a:t> </a:t>
            </a:r>
            <a:r>
              <a:rPr lang="en-US" dirty="0" err="1" smtClean="0">
                <a:hlinkClick r:id="" action="ppaction://hlinkfile"/>
              </a:rPr>
              <a:t>Galantamine</a:t>
            </a:r>
            <a:r>
              <a:rPr lang="en-US" dirty="0" smtClean="0">
                <a:hlinkClick r:id="" action="ppaction://hlinkfile"/>
              </a:rPr>
              <a:t> (</a:t>
            </a:r>
            <a:r>
              <a:rPr lang="en-US" dirty="0" err="1" smtClean="0">
                <a:hlinkClick r:id="" action="ppaction://hlinkfile"/>
              </a:rPr>
              <a:t>Reminyl</a:t>
            </a:r>
            <a:r>
              <a:rPr lang="en-US" dirty="0" smtClean="0">
                <a:hlinkClick r:id="" action="ppaction://hlinkfile"/>
              </a:rPr>
              <a:t>)</a:t>
            </a:r>
            <a:r>
              <a:rPr lang="en-US" dirty="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Outside brain ,Ach is the main neurotransmitter in the parasympathetic system.</a:t>
            </a:r>
            <a:endParaRPr lang="ar-S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ar-SA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will happen if Cholinergic neurotransmissions increase in CNS?</a:t>
            </a:r>
            <a:endParaRPr lang="ar-SA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549275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99CC"/>
                </a:solidFill>
              </a:rPr>
              <a:t>Quiz 1: Acetylcholine:</a:t>
            </a:r>
            <a:r>
              <a:rPr lang="en-US" sz="2800" dirty="0" smtClean="0"/>
              <a:t> </a:t>
            </a:r>
          </a:p>
          <a:p>
            <a:pPr eaLnBrk="1" hangingPunct="1">
              <a:defRPr/>
            </a:pPr>
            <a:r>
              <a:rPr lang="en-US" sz="2800" dirty="0" smtClean="0"/>
              <a:t>Is Acetylcholine an inhibitory or excitatory neurotransmitter?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Does acetylcholine has any role in the CNS?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What are the CNS diseases that linked to ACH derangement? 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280</TotalTime>
  <Words>628</Words>
  <Application>Microsoft Office PowerPoint</Application>
  <PresentationFormat>On-screen Show (4:3)</PresentationFormat>
  <Paragraphs>104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Cliff</vt:lpstr>
      <vt:lpstr>Slide 1</vt:lpstr>
      <vt:lpstr>Neurotransmitters</vt:lpstr>
      <vt:lpstr>Slide 3</vt:lpstr>
      <vt:lpstr>Slide 4</vt:lpstr>
      <vt:lpstr>Examples of some neurotransmitters &amp; their relation to diseases</vt:lpstr>
      <vt:lpstr>Role of Acetylcholine in the CNS</vt:lpstr>
      <vt:lpstr>Continue</vt:lpstr>
      <vt:lpstr>Slide 8</vt:lpstr>
      <vt:lpstr>Slide 9</vt:lpstr>
      <vt:lpstr>Epilepsy</vt:lpstr>
      <vt:lpstr>GABA &amp; Glutamate Transmitters</vt:lpstr>
      <vt:lpstr>Slide 12</vt:lpstr>
      <vt:lpstr>Dopamine</vt:lpstr>
      <vt:lpstr>Slide 14</vt:lpstr>
      <vt:lpstr>Slide 15</vt:lpstr>
      <vt:lpstr>Continue</vt:lpstr>
      <vt:lpstr>Slide 17</vt:lpstr>
      <vt:lpstr>Serotonin</vt:lpstr>
      <vt:lpstr>Slide 19</vt:lpstr>
      <vt:lpstr>Slide 20</vt:lpstr>
      <vt:lpstr>Slide 21</vt:lpstr>
      <vt:lpstr>Slide 22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Dr.AbdulqaderAlhaider</dc:creator>
  <cp:lastModifiedBy>ksupy</cp:lastModifiedBy>
  <cp:revision>22</cp:revision>
  <dcterms:created xsi:type="dcterms:W3CDTF">2006-03-17T12:01:56Z</dcterms:created>
  <dcterms:modified xsi:type="dcterms:W3CDTF">2011-02-19T06:46:54Z</dcterms:modified>
</cp:coreProperties>
</file>