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256" r:id="rId2"/>
    <p:sldId id="276" r:id="rId3"/>
    <p:sldId id="257" r:id="rId4"/>
    <p:sldId id="310" r:id="rId5"/>
    <p:sldId id="311" r:id="rId6"/>
    <p:sldId id="275" r:id="rId7"/>
    <p:sldId id="258" r:id="rId8"/>
    <p:sldId id="260" r:id="rId9"/>
    <p:sldId id="277" r:id="rId10"/>
    <p:sldId id="264" r:id="rId11"/>
    <p:sldId id="261" r:id="rId12"/>
    <p:sldId id="262" r:id="rId13"/>
    <p:sldId id="312" r:id="rId14"/>
    <p:sldId id="263" r:id="rId15"/>
    <p:sldId id="28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66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84380"/>
    <p:restoredTop sz="95667" autoAdjust="0"/>
  </p:normalViewPr>
  <p:slideViewPr>
    <p:cSldViewPr>
      <p:cViewPr>
        <p:scale>
          <a:sx n="78" d="100"/>
          <a:sy n="78" d="100"/>
        </p:scale>
        <p:origin x="-72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741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741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1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1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1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1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1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1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2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2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1742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742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2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2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2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3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4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5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6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7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8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49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9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9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9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9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9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9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9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9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49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0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1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2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3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4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4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4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4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4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4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4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4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4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4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5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5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5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5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5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5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5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55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5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5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756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1756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6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563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564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565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ahoma" pitchFamily="34" charset="0"/>
              </a:defRPr>
            </a:lvl1pPr>
          </a:lstStyle>
          <a:p>
            <a:fld id="{ADBF8286-CB89-4EF4-BA42-1A4A30AE5C9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CD7E6-A7A8-4F95-9579-C29880B01DD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9486A-20F3-495A-877B-04E0DEFF154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90966BE8-E664-4EE3-BCCE-CCE8670F8D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23C5-B40F-423A-8899-A2129476C3F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C39B6-94C6-478B-94D4-D48EC0FB0D1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F1F16-210E-4ED4-86F9-F7CD2A23517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CCD20-D76C-4E65-AC82-83ED31479F1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EBD37-B80D-456C-A4B0-816C85AAE2A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50BFB-D51D-45FD-BFC6-CC099821664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30A30-0282-48DB-8F03-E5ABA649C61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CC9D7-8349-4274-B97A-35904E9AC82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638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638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8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40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1640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640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0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0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0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0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0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0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1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2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3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4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5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6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6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6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6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6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6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46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6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6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6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7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8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49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0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1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2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2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2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2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2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2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2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2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2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2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3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3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3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53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3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3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53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1653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53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53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fld id="{4DB51A7A-47A9-45F4-8056-E928D3335C5B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654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astrointestinal_tra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Used in Gastrointestinal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Prof. : Abdulqader A.  ALHAIDER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3" name="Rectangle 43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39763"/>
          </a:xfrm>
        </p:spPr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Table -1 Major constituents of antacids</a:t>
            </a:r>
          </a:p>
        </p:txBody>
      </p:sp>
      <p:graphicFrame>
        <p:nvGraphicFramePr>
          <p:cNvPr id="10322" name="Group 82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839200" cy="6357939"/>
        </p:xfrm>
        <a:graphic>
          <a:graphicData uri="http://schemas.openxmlformats.org/drawingml/2006/table">
            <a:tbl>
              <a:tblPr rtl="1"/>
              <a:tblGrid>
                <a:gridCol w="1981200"/>
                <a:gridCol w="1555750"/>
                <a:gridCol w="1765300"/>
                <a:gridCol w="1768475"/>
                <a:gridCol w="1768475"/>
              </a:tblGrid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Adverse Effects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 solubility of Salt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Salt Formed in Stomach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Neutralizing Capacity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Constituent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Systemic alkalosis, fluid retention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NaCl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NaHCO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Hypercalcemia, nephrolithiasis, milk-alkali syndrome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CaCl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CaCO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Constipation, hypophosphatemia,drug adsorption reduces bioavailability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AlCl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Al(OH)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Diarrhea, hypermagnesemia (in patients with renal insufficiency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MgCl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Mg(OH)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377825"/>
            <a:ext cx="8540750" cy="60991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pitchFamily="34" charset="0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>
              <a:lnSpc>
                <a:spcPct val="8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Antisecretory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Drugs (see figure)</a:t>
            </a:r>
          </a:p>
          <a:p>
            <a:pPr marL="609600" indent="-609600">
              <a:lnSpc>
                <a:spcPct val="80000"/>
              </a:lnSpc>
              <a:buFont typeface="Arial" pitchFamily="34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–receptor antagonists (considered the most important discovery in the seventies)</a:t>
            </a:r>
          </a:p>
          <a:p>
            <a:pPr marL="609600" indent="-609600">
              <a:lnSpc>
                <a:spcPct val="80000"/>
              </a:lnSpc>
              <a:buFont typeface="Arial" pitchFamily="34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Examples: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Cimetidine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Ranitidine;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Famotidine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Nizatidine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609600" indent="-609600">
              <a:lnSpc>
                <a:spcPct val="80000"/>
              </a:lnSpc>
              <a:buFont typeface="Arial" pitchFamily="34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Tx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MOA: </a:t>
            </a:r>
          </a:p>
          <a:p>
            <a:pPr marL="990600" lvl="1" indent="-533400">
              <a:lnSpc>
                <a:spcPct val="80000"/>
              </a:lnSpc>
              <a:buFontTx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Potency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VS efficacy</a:t>
            </a:r>
          </a:p>
          <a:p>
            <a:pPr marL="990600" lvl="1" indent="-533400">
              <a:lnSpc>
                <a:spcPct val="80000"/>
              </a:lnSpc>
              <a:buFontTx/>
              <a:buAutoNum type="alpha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Side effects and drug interactions.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What are the differences between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cimetidine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	Ranitidine?.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d. Dose and formulations?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3250" y="0"/>
            <a:ext cx="8540750" cy="6858000"/>
          </a:xfrm>
        </p:spPr>
        <p:txBody>
          <a:bodyPr/>
          <a:lstStyle/>
          <a:p>
            <a:pPr marL="660400" indent="-660400">
              <a:lnSpc>
                <a:spcPct val="80000"/>
              </a:lnSpc>
              <a:buFontTx/>
              <a:buAutoNum type="romanLcParenR" startAt="2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Anticholinergic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Pirenzepine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) Why it is not commonly used ?</a:t>
            </a:r>
          </a:p>
          <a:p>
            <a:pPr marL="660400" indent="-660400">
              <a:lnSpc>
                <a:spcPct val="80000"/>
              </a:lnSpc>
              <a:buFontTx/>
              <a:buAutoNum type="romanLcParenR" startAt="2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660400" indent="-660400">
              <a:lnSpc>
                <a:spcPct val="80000"/>
              </a:lnSpc>
              <a:buFontTx/>
              <a:buAutoNum type="romanLcParenR" startAt="2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Proton pump inhibitors</a:t>
            </a: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Examples: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Omeprazole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Lansoprazole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Pentoprazole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Raperazole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MOA: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/>
              <a:t>are potent inhibitors of </a:t>
            </a:r>
            <a:r>
              <a:rPr lang="en-US" sz="3600" dirty="0" err="1"/>
              <a:t>H</a:t>
            </a:r>
            <a:r>
              <a:rPr lang="en-US" sz="3600" baseline="30000" dirty="0" err="1"/>
              <a:t>+</a:t>
            </a:r>
            <a:r>
              <a:rPr lang="en-US" sz="3600" dirty="0" err="1"/>
              <a:t>,K</a:t>
            </a:r>
            <a:r>
              <a:rPr lang="en-US" sz="3600" baseline="30000" dirty="0" err="1"/>
              <a:t>+</a:t>
            </a:r>
            <a:r>
              <a:rPr lang="en-US" sz="3600" dirty="0" err="1"/>
              <a:t>‑ATPase</a:t>
            </a:r>
            <a:r>
              <a:rPr lang="en-US" sz="3600" dirty="0"/>
              <a:t>. This enzyme, located in the apical </a:t>
            </a:r>
            <a:r>
              <a:rPr lang="en-US" sz="3600" dirty="0" err="1"/>
              <a:t>secretory</a:t>
            </a:r>
            <a:r>
              <a:rPr lang="en-US" sz="3600" dirty="0"/>
              <a:t> membrane of the parietal cell, plays a key role in the secretion of H</a:t>
            </a:r>
            <a:r>
              <a:rPr lang="en-US" sz="3600" baseline="30000" dirty="0"/>
              <a:t>+</a:t>
            </a:r>
            <a:r>
              <a:rPr lang="en-US" sz="3600" dirty="0"/>
              <a:t> (protons).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the effect of combing H2-Blockers or anti acids with PPIs? 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60400" indent="-660400">
              <a:lnSpc>
                <a:spcPct val="80000"/>
              </a:lnSpc>
              <a:buFontTx/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660400" indent="-660400">
              <a:lnSpc>
                <a:spcPct val="80000"/>
              </a:lnSpc>
              <a:buFontTx/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Clinical Uses: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1) Gastric and duodenal  ulcer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H.pylori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Eradication)</a:t>
            </a: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Zolinger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Elison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syndrome.</a:t>
            </a: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3) GERD</a:t>
            </a: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4) NSADs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Side Effects: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Headache; diarrhea; nausea; decrease gastric acid secretion lead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hypergastermeia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(How?), and mucosal hyperplasia. </a:t>
            </a: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However, gastric </a:t>
            </a: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carcinoid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tumor occurs with large doses in rats.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762000"/>
            <a:ext cx="8540750" cy="5791200"/>
          </a:xfrm>
        </p:spPr>
        <p:txBody>
          <a:bodyPr/>
          <a:lstStyle/>
          <a:p>
            <a:pPr marL="660400" indent="-660400"/>
            <a:r>
              <a:rPr lang="en-US" sz="3600" b="1" dirty="0">
                <a:solidFill>
                  <a:srgbClr val="FFFF00"/>
                </a:solidFill>
              </a:rPr>
              <a:t>Agents which protect  the mucosa</a:t>
            </a:r>
            <a:r>
              <a:rPr lang="en-US" sz="3600" b="1" dirty="0"/>
              <a:t> </a:t>
            </a:r>
          </a:p>
          <a:p>
            <a:pPr marL="1035050" lvl="1" indent="-577850">
              <a:buFontTx/>
              <a:buAutoNum type="romanLcParenR"/>
            </a:pPr>
            <a:r>
              <a:rPr lang="en-US" b="1" dirty="0" err="1"/>
              <a:t>Sucralfate</a:t>
            </a:r>
            <a:r>
              <a:rPr lang="en-US" b="1" dirty="0"/>
              <a:t> (</a:t>
            </a:r>
            <a:r>
              <a:rPr lang="en-US" b="1" dirty="0" smtClean="0"/>
              <a:t>contains </a:t>
            </a:r>
            <a:r>
              <a:rPr lang="en-US" b="1" dirty="0"/>
              <a:t>aluminum and disaccharide) </a:t>
            </a:r>
          </a:p>
          <a:p>
            <a:pPr marL="1035050" lvl="1" indent="-577850">
              <a:buFontTx/>
              <a:buNone/>
            </a:pPr>
            <a:r>
              <a:rPr lang="en-US" dirty="0"/>
              <a:t>	-MOA : before meal Why?</a:t>
            </a:r>
          </a:p>
          <a:p>
            <a:pPr marL="1035050" lvl="1" indent="-577850">
              <a:buFontTx/>
              <a:buNone/>
            </a:pPr>
            <a:r>
              <a:rPr lang="en-US" dirty="0"/>
              <a:t>	-Side Effects</a:t>
            </a:r>
            <a:r>
              <a:rPr lang="en-US" dirty="0" smtClean="0"/>
              <a:t>: Constipation, N/V, Back pain</a:t>
            </a:r>
            <a:endParaRPr lang="en-US" dirty="0"/>
          </a:p>
          <a:p>
            <a:pPr marL="1035050" lvl="1" indent="-577850">
              <a:buFontTx/>
              <a:buNone/>
            </a:pPr>
            <a:r>
              <a:rPr lang="en-US" dirty="0"/>
              <a:t>	-Disadvantages</a:t>
            </a:r>
          </a:p>
          <a:p>
            <a:pPr marL="1035050" lvl="1" indent="-577850">
              <a:buFontTx/>
              <a:buNone/>
            </a:pPr>
            <a:r>
              <a:rPr lang="en-US" dirty="0"/>
              <a:t>ii)  </a:t>
            </a:r>
            <a:r>
              <a:rPr lang="en-US" b="1" dirty="0"/>
              <a:t>Bismuth subsalicylate</a:t>
            </a:r>
            <a:r>
              <a:rPr lang="en-US" dirty="0"/>
              <a:t> (has antibacterial and </a:t>
            </a:r>
            <a:r>
              <a:rPr lang="en-US" dirty="0" err="1"/>
              <a:t>antidiarrheal</a:t>
            </a:r>
            <a:r>
              <a:rPr lang="en-US" dirty="0"/>
              <a:t> activity). </a:t>
            </a:r>
          </a:p>
          <a:p>
            <a:pPr marL="1035050" lvl="1" indent="-577850">
              <a:buFontTx/>
              <a:buNone/>
            </a:pPr>
            <a:r>
              <a:rPr lang="en-US" dirty="0"/>
              <a:t>	-limitations and drug interactions:</a:t>
            </a:r>
          </a:p>
          <a:p>
            <a:pPr marL="1035050" lvl="1" indent="-577850">
              <a:buFontTx/>
              <a:buAutoNum type="romanLcParenR" startAt="2"/>
            </a:pPr>
            <a:r>
              <a:rPr lang="en-US" b="1" dirty="0"/>
              <a:t>Prostaglandins</a:t>
            </a:r>
            <a:r>
              <a:rPr lang="en-US" dirty="0"/>
              <a:t> (</a:t>
            </a:r>
            <a:r>
              <a:rPr lang="en-US" dirty="0" err="1"/>
              <a:t>Misoprostol</a:t>
            </a:r>
            <a:r>
              <a:rPr lang="en-US" dirty="0"/>
              <a:t>)</a:t>
            </a:r>
          </a:p>
          <a:p>
            <a:pPr marL="1035050" lvl="1" indent="-57785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304800"/>
            <a:ext cx="8540750" cy="61722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3200" b="1">
                <a:solidFill>
                  <a:srgbClr val="FFFF00"/>
                </a:solidFill>
              </a:rPr>
              <a:t>Clinical Pharmacology of Drugs used in peptic ulcers?</a:t>
            </a:r>
          </a:p>
          <a:p>
            <a:pPr lvl="1">
              <a:buFontTx/>
              <a:buNone/>
            </a:pPr>
            <a:r>
              <a:rPr lang="en-US"/>
              <a:t>Rx of H,pylori; Prevention of further ulcer recurring.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 Rx  of  hypersecretory states (Zollinger–Ellison syndrome). 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Prophylaxis from drug-induced peptic ulcer (NSAIDs.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Rx Gastroesophageal Reflux Disease (GERD).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3250" y="304800"/>
            <a:ext cx="8540750" cy="6172200"/>
          </a:xfrm>
        </p:spPr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Drugs Used in Gastrointestinal Disorders</a:t>
            </a:r>
          </a:p>
          <a:p>
            <a:pPr>
              <a:buFont typeface="Arial" pitchFamily="34" charset="0"/>
              <a:buNone/>
            </a:pPr>
            <a:r>
              <a:rPr lang="en-US"/>
              <a:t>	</a:t>
            </a:r>
          </a:p>
          <a:p>
            <a:pPr>
              <a:buFont typeface="Arial" pitchFamily="34" charset="0"/>
              <a:buNone/>
            </a:pPr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This area will cover the Followings:</a:t>
            </a:r>
          </a:p>
          <a:p>
            <a:pPr>
              <a:buFont typeface="Arial" pitchFamily="34" charset="0"/>
              <a:buNone/>
            </a:pPr>
            <a:r>
              <a:rPr lang="en-US"/>
              <a:t>		a. Peptic Ulcer Diseases </a:t>
            </a:r>
          </a:p>
          <a:p>
            <a:pPr>
              <a:buFont typeface="Arial" pitchFamily="34" charset="0"/>
              <a:buNone/>
            </a:pPr>
            <a:r>
              <a:rPr lang="en-US"/>
              <a:t>		b. Nausea and Vomiting</a:t>
            </a:r>
          </a:p>
          <a:p>
            <a:pPr>
              <a:buFont typeface="Arial" pitchFamily="34" charset="0"/>
              <a:buNone/>
            </a:pPr>
            <a:r>
              <a:rPr lang="en-US"/>
              <a:t>		c. Diarrhea</a:t>
            </a:r>
          </a:p>
          <a:p>
            <a:pPr>
              <a:buFont typeface="Arial" pitchFamily="34" charset="0"/>
              <a:buNone/>
            </a:pPr>
            <a:r>
              <a:rPr lang="en-US"/>
              <a:t>		d. Inflammatory Bowel Diseases </a:t>
            </a:r>
          </a:p>
          <a:p>
            <a:pPr>
              <a:buFont typeface="Arial" pitchFamily="34" charset="0"/>
              <a:buNone/>
            </a:pPr>
            <a:r>
              <a:rPr lang="en-US"/>
              <a:t>		e. Drugs used for gallstones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Used For Peptic Ulcer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indent="-742950">
              <a:lnSpc>
                <a:spcPct val="80000"/>
              </a:lnSpc>
              <a:buFontTx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marL="742950" indent="-742950">
              <a:lnSpc>
                <a:spcPct val="80000"/>
              </a:lnSpc>
              <a:buNone/>
            </a:pPr>
            <a:r>
              <a:rPr lang="en-US" sz="2400" dirty="0" smtClean="0"/>
              <a:t>	A</a:t>
            </a:r>
            <a:r>
              <a:rPr lang="en-US" sz="2400" dirty="0"/>
              <a:t> </a:t>
            </a:r>
            <a:r>
              <a:rPr lang="en-US" sz="2400" b="1" dirty="0"/>
              <a:t>peptic ulcer</a:t>
            </a:r>
            <a:r>
              <a:rPr lang="en-US" sz="2400" dirty="0"/>
              <a:t>, also known as </a:t>
            </a:r>
            <a:r>
              <a:rPr lang="en-US" sz="2400" b="1" dirty="0"/>
              <a:t>PUD</a:t>
            </a:r>
            <a:r>
              <a:rPr lang="en-US" sz="2400" dirty="0"/>
              <a:t> or </a:t>
            </a:r>
            <a:r>
              <a:rPr lang="en-US" sz="2400" b="1" dirty="0"/>
              <a:t>peptic ulcer </a:t>
            </a:r>
            <a:r>
              <a:rPr lang="en-US" sz="2400" b="1" dirty="0" smtClean="0"/>
              <a:t>disease</a:t>
            </a:r>
            <a:r>
              <a:rPr lang="en-US" sz="2400" dirty="0" smtClean="0"/>
              <a:t>,</a:t>
            </a:r>
            <a:r>
              <a:rPr lang="en-US" sz="2400" baseline="30000" dirty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an ulcer (defined as mucosal erosions equal to or greater than 0.5 cm) of an area of the </a:t>
            </a:r>
            <a:r>
              <a:rPr lang="en-US" sz="2400" dirty="0">
                <a:solidFill>
                  <a:schemeClr val="tx2"/>
                </a:solidFill>
                <a:hlinkClick r:id="rId2" tooltip="Gastrointestinal tract"/>
              </a:rPr>
              <a:t>gastrointestinal tract</a:t>
            </a:r>
            <a:r>
              <a:rPr lang="en-US" sz="2400" dirty="0"/>
              <a:t> that is usually acidic and thus extremely painful.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Etiology: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Smoking, Caffeine; Heredity;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Diet ??;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Hypersecretory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states;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H. pylori infection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Drugs (e.g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Symptoms: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Abdominal pain with a burning or gnawing sensation</a:t>
            </a:r>
          </a:p>
          <a:p>
            <a:r>
              <a:rPr lang="en-US" sz="2800" dirty="0" smtClean="0"/>
              <a:t>Pain 2 - 3 hours after eating</a:t>
            </a:r>
          </a:p>
          <a:p>
            <a:r>
              <a:rPr lang="en-US" sz="2800" dirty="0" smtClean="0"/>
              <a:t>Pain is often made worse by an empty stomach; nighttime pain is common</a:t>
            </a:r>
          </a:p>
          <a:p>
            <a:r>
              <a:rPr lang="en-US" sz="2800" dirty="0" smtClean="0"/>
              <a:t>Pain may be relieved by antacids or milk</a:t>
            </a:r>
          </a:p>
          <a:p>
            <a:r>
              <a:rPr lang="en-US" sz="2800" dirty="0" smtClean="0"/>
              <a:t>Heartburn</a:t>
            </a:r>
          </a:p>
          <a:p>
            <a:r>
              <a:rPr lang="en-US" sz="2800" dirty="0" smtClean="0"/>
              <a:t>Indigestion (dyspepsia)</a:t>
            </a:r>
          </a:p>
          <a:p>
            <a:r>
              <a:rPr lang="en-US" sz="2800" dirty="0" smtClean="0"/>
              <a:t>Belching</a:t>
            </a:r>
          </a:p>
          <a:p>
            <a:r>
              <a:rPr lang="en-US" sz="2800" dirty="0" smtClean="0"/>
              <a:t>Nausea</a:t>
            </a:r>
          </a:p>
          <a:p>
            <a:r>
              <a:rPr lang="en-US" sz="2800" dirty="0" smtClean="0"/>
              <a:t>Vomiting</a:t>
            </a:r>
          </a:p>
          <a:p>
            <a:r>
              <a:rPr lang="en-US" sz="2800" dirty="0" smtClean="0"/>
              <a:t>Poor appetite</a:t>
            </a:r>
          </a:p>
          <a:p>
            <a:r>
              <a:rPr lang="en-US" sz="2800" dirty="0" smtClean="0"/>
              <a:t>Weight loss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Pathophysiology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 PUD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figure 1): Simply it is imbalance between Aggressive factors ( Acid &amp; Pepsin)  and Defensive Factors (e.g.   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However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nowadays,  it seems that H. pylori theory is important.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peptic ul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50" y="-103188"/>
            <a:ext cx="8978900" cy="706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52400"/>
            <a:ext cx="8540750" cy="6324600"/>
          </a:xfrm>
        </p:spPr>
        <p:txBody>
          <a:bodyPr/>
          <a:lstStyle/>
          <a:p>
            <a:pPr marL="806450" indent="-53340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What is the role of gastric emptying on the formation of ulcers?</a:t>
            </a:r>
          </a:p>
          <a:p>
            <a:pPr marL="806450" indent="-533400">
              <a:lnSpc>
                <a:spcPct val="8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06450" indent="-533400">
              <a:lnSpc>
                <a:spcPct val="80000"/>
              </a:lnSpc>
              <a:buFontTx/>
              <a:buAutoNum type="arabicPeriod" startAt="4"/>
            </a:pP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</a:p>
          <a:p>
            <a:pPr marL="806450" indent="-533400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Objectives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Relieve pain; healing of ulcer ; prevention of further ulcer recurring)</a:t>
            </a:r>
          </a:p>
          <a:p>
            <a:pPr marL="806450" indent="-5334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How the above objectives could be accomplished?</a:t>
            </a:r>
          </a:p>
          <a:p>
            <a:pPr marL="806450" indent="-533400">
              <a:lnSpc>
                <a:spcPct val="80000"/>
              </a:lnSpc>
              <a:buFontTx/>
              <a:buNone/>
            </a:pP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6450" indent="-5334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1)   Inhibiting the aggressive factors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Acid and pepsin</a:t>
            </a:r>
          </a:p>
          <a:p>
            <a:pPr marL="806450" indent="-533400">
              <a:lnSpc>
                <a:spcPct val="80000"/>
              </a:lnSpc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06450" indent="-533400">
              <a:lnSpc>
                <a:spcPct val="80000"/>
              </a:lnSpc>
              <a:buFontTx/>
              <a:buAutoNum type="arabicParenR" startAt="2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Enhancing mucosal resistance</a:t>
            </a:r>
          </a:p>
          <a:p>
            <a:pPr marL="806450" indent="-533400">
              <a:lnSpc>
                <a:spcPct val="80000"/>
              </a:lnSpc>
              <a:buFontTx/>
              <a:buAutoNum type="arabicParenR" startAt="2"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Eradication of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H.pylori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(Best).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B. Classification of  Drugs used in the treatment of peptic ulcers?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Antacids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These drugs are mainly inorganic salts (e.g.: NaHCO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Ca 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Al (OH)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Mg (OH)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Mechanism of Action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(Antagonize acid; May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Indirectly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decrease pepsin activity)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are their side effects 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Which one (s) produce (s) constipation?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Which one (s) produce (s) diarrhea?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What is the milk-alkali syndrome?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Why their uses have been declined?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marL="609600" indent="-609600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Gaviscon</a:t>
            </a:r>
            <a:r>
              <a:rPr lang="en-US" sz="3600" b="1" baseline="30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Alginic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Acid + NaHCO</a:t>
            </a:r>
            <a:r>
              <a:rPr lang="en-US" sz="3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Gastrooesophageal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Reflux could be managed?</a:t>
            </a:r>
          </a:p>
          <a:p>
            <a:pPr marL="609600" indent="-609600">
              <a:buFont typeface="Arial" pitchFamily="34" charset="0"/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marL="609600" indent="-609600">
              <a:buFont typeface="Arial" pitchFamily="34" charset="0"/>
              <a:buNone/>
            </a:pP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Treatment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371600" lvl="2" indent="-45720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Decrease gastric acidity</a:t>
            </a:r>
          </a:p>
          <a:p>
            <a:pPr marL="1371600" lvl="2" indent="-45720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Increase tone of LOS and increase gastric emptying.</a:t>
            </a:r>
          </a:p>
          <a:p>
            <a:pPr marL="1371600" lvl="2" indent="-45720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Avoid drugs or foods that trigger GEPR.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1425</TotalTime>
  <Words>301</Words>
  <Application>Microsoft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Compass</vt:lpstr>
      <vt:lpstr>Drugs Used in Gastrointestinal System</vt:lpstr>
      <vt:lpstr>Slide 2</vt:lpstr>
      <vt:lpstr>Drugs Used For Peptic Ulcer</vt:lpstr>
      <vt:lpstr>Signs and Symptoms: </vt:lpstr>
      <vt:lpstr>3.   Pathophysiology  of  PUD</vt:lpstr>
      <vt:lpstr>Slide 6</vt:lpstr>
      <vt:lpstr>Slide 7</vt:lpstr>
      <vt:lpstr>Slide 8</vt:lpstr>
      <vt:lpstr>Slide 9</vt:lpstr>
      <vt:lpstr>Table -1 Major constituents of antacids</vt:lpstr>
      <vt:lpstr>Slide 11</vt:lpstr>
      <vt:lpstr>Slide 12</vt:lpstr>
      <vt:lpstr>Slide 13</vt:lpstr>
      <vt:lpstr>Slide 14</vt:lpstr>
      <vt:lpstr>Slide 15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IN PEPTIC ULCER</dc:title>
  <dc:creator>Abdul Latif</dc:creator>
  <cp:lastModifiedBy>DR.ALHAIDER</cp:lastModifiedBy>
  <cp:revision>103</cp:revision>
  <dcterms:created xsi:type="dcterms:W3CDTF">2005-04-26T07:40:31Z</dcterms:created>
  <dcterms:modified xsi:type="dcterms:W3CDTF">2011-04-29T17:49:38Z</dcterms:modified>
</cp:coreProperties>
</file>