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3" r:id="rId3"/>
    <p:sldId id="271" r:id="rId4"/>
    <p:sldId id="272" r:id="rId5"/>
    <p:sldId id="257" r:id="rId6"/>
    <p:sldId id="288" r:id="rId7"/>
    <p:sldId id="258" r:id="rId8"/>
    <p:sldId id="279" r:id="rId9"/>
    <p:sldId id="280" r:id="rId10"/>
    <p:sldId id="259" r:id="rId11"/>
    <p:sldId id="261" r:id="rId12"/>
    <p:sldId id="287" r:id="rId13"/>
    <p:sldId id="262" r:id="rId14"/>
    <p:sldId id="263" r:id="rId15"/>
    <p:sldId id="290" r:id="rId16"/>
    <p:sldId id="265" r:id="rId17"/>
    <p:sldId id="281" r:id="rId18"/>
    <p:sldId id="266" r:id="rId19"/>
    <p:sldId id="267" r:id="rId20"/>
    <p:sldId id="268" r:id="rId21"/>
    <p:sldId id="282" r:id="rId22"/>
    <p:sldId id="283" r:id="rId23"/>
    <p:sldId id="269" r:id="rId24"/>
    <p:sldId id="284" r:id="rId25"/>
    <p:sldId id="285" r:id="rId26"/>
    <p:sldId id="286" r:id="rId27"/>
    <p:sldId id="289" r:id="rId28"/>
    <p:sldId id="274" r:id="rId29"/>
    <p:sldId id="275" r:id="rId30"/>
    <p:sldId id="276" r:id="rId31"/>
    <p:sldId id="278" r:id="rId32"/>
    <p:sldId id="277"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4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onstantia" pitchFamily="18" charset="0"/>
              </a:defRPr>
            </a:lvl1pPr>
          </a:lstStyle>
          <a:p>
            <a:pPr>
              <a:defRPr/>
            </a:pPr>
            <a:endParaRPr lang="en-US"/>
          </a:p>
        </p:txBody>
      </p:sp>
      <p:sp>
        <p:nvSpPr>
          <p:cNvPr id="3993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onstantia" pitchFamily="18" charset="0"/>
              </a:defRPr>
            </a:lvl1pPr>
          </a:lstStyle>
          <a:p>
            <a:pPr>
              <a:defRPr/>
            </a:pPr>
            <a:fld id="{BA71BBB4-042D-4BEC-BD0D-C9F51AF777AF}" type="datetimeFigureOut">
              <a:rPr lang="ar-SA"/>
              <a:pPr>
                <a:defRPr/>
              </a:pPr>
              <a:t>18/02/1432</a:t>
            </a:fld>
            <a:endParaRPr lang="en-US"/>
          </a:p>
        </p:txBody>
      </p:sp>
      <p:sp>
        <p:nvSpPr>
          <p:cNvPr id="13316"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onstantia" pitchFamily="18" charset="0"/>
              </a:defRPr>
            </a:lvl1pPr>
          </a:lstStyle>
          <a:p>
            <a:pPr>
              <a:defRPr/>
            </a:pPr>
            <a:endParaRPr lang="en-US"/>
          </a:p>
        </p:txBody>
      </p:sp>
      <p:sp>
        <p:nvSpPr>
          <p:cNvPr id="3994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onstantia" pitchFamily="18" charset="0"/>
              </a:defRPr>
            </a:lvl1pPr>
          </a:lstStyle>
          <a:p>
            <a:pPr>
              <a:defRPr/>
            </a:pPr>
            <a:fld id="{DF2112D9-7176-47DA-A917-BE56E6DFC69D}"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cancerweb.ncl.ac.uk/cgi-bin/omd?macrophages" TargetMode="External"/><Relationship Id="rId13" Type="http://schemas.openxmlformats.org/officeDocument/2006/relationships/hyperlink" Target="http://cancerweb.ncl.ac.uk/cgi-bin/omd?joint" TargetMode="External"/><Relationship Id="rId3" Type="http://schemas.openxmlformats.org/officeDocument/2006/relationships/hyperlink" Target="http://cancerweb.ncl.ac.uk/cgi-bin/omd?Vascularised" TargetMode="External"/><Relationship Id="rId7" Type="http://schemas.openxmlformats.org/officeDocument/2006/relationships/hyperlink" Target="http://cancerweb.ncl.ac.uk/cgi-bin/omd?lymphocytes" TargetMode="External"/><Relationship Id="rId12" Type="http://schemas.openxmlformats.org/officeDocument/2006/relationships/hyperlink" Target="http://cancerweb.ncl.ac.uk/cgi-bin/omd?surface" TargetMode="External"/><Relationship Id="rId2" Type="http://schemas.openxmlformats.org/officeDocument/2006/relationships/slide" Target="../slides/slide17.xml"/><Relationship Id="rId16" Type="http://schemas.openxmlformats.org/officeDocument/2006/relationships/hyperlink" Target="http://cancerweb.ncl.ac.uk/cgi-bin/omd?articular" TargetMode="External"/><Relationship Id="rId1" Type="http://schemas.openxmlformats.org/officeDocument/2006/relationships/notesMaster" Target="../notesMasters/notesMaster1.xml"/><Relationship Id="rId6" Type="http://schemas.openxmlformats.org/officeDocument/2006/relationships/hyperlink" Target="http://cancerweb.ncl.ac.uk/cgi-bin/omd?fibroblasts" TargetMode="External"/><Relationship Id="rId11" Type="http://schemas.openxmlformats.org/officeDocument/2006/relationships/hyperlink" Target="http://cancerweb.ncl.ac.uk/cgi-bin/omd?bearing" TargetMode="External"/><Relationship Id="rId5" Type="http://schemas.openxmlformats.org/officeDocument/2006/relationships/hyperlink" Target="http://cancerweb.ncl.ac.uk/cgi-bin/omd?rich" TargetMode="External"/><Relationship Id="rId15" Type="http://schemas.openxmlformats.org/officeDocument/2006/relationships/hyperlink" Target="http://cancerweb.ncl.ac.uk/cgi-bin/omd?associated" TargetMode="External"/><Relationship Id="rId10" Type="http://schemas.openxmlformats.org/officeDocument/2006/relationships/hyperlink" Target="http://cancerweb.ncl.ac.uk/cgi-bin/omd?tissue" TargetMode="External"/><Relationship Id="rId4" Type="http://schemas.openxmlformats.org/officeDocument/2006/relationships/hyperlink" Target="http://cancerweb.ncl.ac.uk/cgi-bin/omd?granulation+tissue" TargetMode="External"/><Relationship Id="rId9" Type="http://schemas.openxmlformats.org/officeDocument/2006/relationships/hyperlink" Target="http://cancerweb.ncl.ac.uk/cgi-bin/omd?synovial" TargetMode="External"/><Relationship Id="rId14" Type="http://schemas.openxmlformats.org/officeDocument/2006/relationships/hyperlink" Target="http://cancerweb.ncl.ac.uk/cgi-bin/omd?rheumatoid+arthritis" TargetMode="Externa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cancerweb.ncl.ac.uk/cgi-bin/omd?surgery" TargetMode="External"/><Relationship Id="rId3" Type="http://schemas.openxmlformats.org/officeDocument/2006/relationships/hyperlink" Target="http://cancerweb.ncl.ac.uk/omd/contents/procedure.html" TargetMode="External"/><Relationship Id="rId7" Type="http://schemas.openxmlformats.org/officeDocument/2006/relationships/hyperlink" Target="http://cancerweb.ncl.ac.uk/cgi-bin/omd?abdominal"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cancerweb.ncl.ac.uk/cgi-bin/omd?term" TargetMode="External"/><Relationship Id="rId5" Type="http://schemas.openxmlformats.org/officeDocument/2006/relationships/hyperlink" Target="http://cancerweb.ncl.ac.uk/cgi-bin/omd?General" TargetMode="External"/><Relationship Id="rId4" Type="http://schemas.openxmlformats.org/officeDocument/2006/relationships/hyperlink" Target="http://cancerweb.ncl.ac.uk/omd/contents/surgery.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r>
              <a:rPr lang="en-US" smtClean="0"/>
              <a:t>Pannus:</a:t>
            </a:r>
            <a:r>
              <a:rPr lang="en-US" smtClean="0">
                <a:hlinkClick r:id="rId3"/>
              </a:rPr>
              <a:t>Vascularised</a:t>
            </a:r>
            <a:r>
              <a:rPr lang="en-US" smtClean="0"/>
              <a:t> </a:t>
            </a:r>
            <a:r>
              <a:rPr lang="en-US" smtClean="0">
                <a:hlinkClick r:id="rId4"/>
              </a:rPr>
              <a:t>granulation tissue</a:t>
            </a:r>
            <a:r>
              <a:rPr lang="en-US" smtClean="0"/>
              <a:t> </a:t>
            </a:r>
            <a:r>
              <a:rPr lang="en-US" smtClean="0">
                <a:hlinkClick r:id="rId5"/>
              </a:rPr>
              <a:t>rich</a:t>
            </a:r>
            <a:r>
              <a:rPr lang="en-US" smtClean="0"/>
              <a:t> in </a:t>
            </a:r>
            <a:r>
              <a:rPr lang="en-US" smtClean="0">
                <a:hlinkClick r:id="rId6"/>
              </a:rPr>
              <a:t>fibroblasts</a:t>
            </a:r>
            <a:r>
              <a:rPr lang="en-US" smtClean="0"/>
              <a:t>, </a:t>
            </a:r>
            <a:r>
              <a:rPr lang="en-US" smtClean="0">
                <a:hlinkClick r:id="rId7"/>
              </a:rPr>
              <a:t>lymphocytes</a:t>
            </a:r>
            <a:r>
              <a:rPr lang="en-US" smtClean="0"/>
              <a:t> and </a:t>
            </a:r>
            <a:r>
              <a:rPr lang="en-US" smtClean="0">
                <a:hlinkClick r:id="rId8"/>
              </a:rPr>
              <a:t>macrophages</a:t>
            </a:r>
            <a:r>
              <a:rPr lang="en-US" smtClean="0"/>
              <a:t>, derived from </a:t>
            </a:r>
            <a:r>
              <a:rPr lang="en-US" smtClean="0">
                <a:hlinkClick r:id="rId9"/>
              </a:rPr>
              <a:t>synovial</a:t>
            </a:r>
            <a:r>
              <a:rPr lang="en-US" smtClean="0"/>
              <a:t> </a:t>
            </a:r>
            <a:r>
              <a:rPr lang="en-US" smtClean="0">
                <a:hlinkClick r:id="rId10"/>
              </a:rPr>
              <a:t>tissue</a:t>
            </a:r>
            <a:r>
              <a:rPr lang="en-US" smtClean="0"/>
              <a:t>, overgrows the </a:t>
            </a:r>
            <a:r>
              <a:rPr lang="en-US" smtClean="0">
                <a:hlinkClick r:id="rId11"/>
              </a:rPr>
              <a:t>bearing</a:t>
            </a:r>
            <a:r>
              <a:rPr lang="en-US" smtClean="0"/>
              <a:t> </a:t>
            </a:r>
            <a:r>
              <a:rPr lang="en-US" smtClean="0">
                <a:hlinkClick r:id="rId12"/>
              </a:rPr>
              <a:t>surface</a:t>
            </a:r>
            <a:r>
              <a:rPr lang="en-US" smtClean="0"/>
              <a:t> of the </a:t>
            </a:r>
            <a:r>
              <a:rPr lang="en-US" smtClean="0">
                <a:hlinkClick r:id="rId13"/>
              </a:rPr>
              <a:t>joint</a:t>
            </a:r>
            <a:r>
              <a:rPr lang="en-US" smtClean="0"/>
              <a:t> in </a:t>
            </a:r>
            <a:r>
              <a:rPr lang="en-US" smtClean="0">
                <a:hlinkClick r:id="rId14"/>
              </a:rPr>
              <a:t>rheumatoid arthritis</a:t>
            </a:r>
            <a:r>
              <a:rPr lang="en-US" smtClean="0"/>
              <a:t> and is </a:t>
            </a:r>
            <a:r>
              <a:rPr lang="en-US" smtClean="0">
                <a:hlinkClick r:id="rId15"/>
              </a:rPr>
              <a:t>associated</a:t>
            </a:r>
            <a:r>
              <a:rPr lang="en-US" smtClean="0"/>
              <a:t> with the breakdown of the </a:t>
            </a:r>
            <a:r>
              <a:rPr lang="en-US" smtClean="0">
                <a:hlinkClick r:id="rId16"/>
              </a:rPr>
              <a:t>articular</a:t>
            </a:r>
            <a:r>
              <a:rPr lang="en-US" smtClean="0"/>
              <a:t> surface.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r>
              <a:rPr lang="ar-SA" smtClean="0">
                <a:cs typeface="Times New Roman" pitchFamily="18" charset="0"/>
              </a:rPr>
              <a:t>&lt;</a:t>
            </a:r>
            <a:r>
              <a:rPr lang="en-US" smtClean="0">
                <a:cs typeface="Times New Roman" pitchFamily="18" charset="0"/>
                <a:hlinkClick r:id="rId3"/>
              </a:rPr>
              <a:t>procedure</a:t>
            </a:r>
            <a:r>
              <a:rPr lang="ar-SA" smtClean="0">
                <a:cs typeface="Times New Roman" pitchFamily="18" charset="0"/>
              </a:rPr>
              <a:t>, </a:t>
            </a:r>
            <a:r>
              <a:rPr lang="en-US" smtClean="0">
                <a:cs typeface="Times New Roman" pitchFamily="18" charset="0"/>
                <a:hlinkClick r:id="rId4"/>
              </a:rPr>
              <a:t>surgery</a:t>
            </a:r>
            <a:r>
              <a:rPr lang="ar-SA" smtClean="0">
                <a:cs typeface="Times New Roman" pitchFamily="18" charset="0"/>
              </a:rPr>
              <a:t>&gt; </a:t>
            </a:r>
            <a:r>
              <a:rPr lang="en-US" smtClean="0">
                <a:cs typeface="Times New Roman" pitchFamily="18" charset="0"/>
                <a:hlinkClick r:id="rId5"/>
              </a:rPr>
              <a:t>General</a:t>
            </a:r>
            <a:r>
              <a:rPr lang="ar-SA" smtClean="0">
                <a:cs typeface="Times New Roman" pitchFamily="18" charset="0"/>
              </a:rPr>
              <a:t> </a:t>
            </a:r>
            <a:r>
              <a:rPr lang="en-US" smtClean="0">
                <a:cs typeface="Times New Roman" pitchFamily="18" charset="0"/>
                <a:hlinkClick r:id="rId6"/>
              </a:rPr>
              <a:t>term</a:t>
            </a:r>
            <a:r>
              <a:rPr lang="ar-SA" smtClean="0">
                <a:cs typeface="Times New Roman" pitchFamily="18" charset="0"/>
              </a:rPr>
              <a:t> </a:t>
            </a:r>
            <a:r>
              <a:rPr lang="en-US" smtClean="0">
                <a:cs typeface="Times New Roman" pitchFamily="18" charset="0"/>
              </a:rPr>
              <a:t>for</a:t>
            </a:r>
            <a:r>
              <a:rPr lang="ar-SA" smtClean="0">
                <a:cs typeface="Times New Roman" pitchFamily="18" charset="0"/>
              </a:rPr>
              <a:t> </a:t>
            </a:r>
            <a:r>
              <a:rPr lang="en-US" smtClean="0">
                <a:cs typeface="Times New Roman" pitchFamily="18" charset="0"/>
                <a:hlinkClick r:id="rId7"/>
              </a:rPr>
              <a:t>abdominal</a:t>
            </a:r>
            <a:r>
              <a:rPr lang="ar-SA" smtClean="0">
                <a:cs typeface="Times New Roman" pitchFamily="18" charset="0"/>
              </a:rPr>
              <a:t> </a:t>
            </a:r>
            <a:r>
              <a:rPr lang="en-US" smtClean="0">
                <a:cs typeface="Times New Roman" pitchFamily="18" charset="0"/>
                <a:hlinkClick r:id="rId8"/>
              </a:rPr>
              <a:t>surgery</a:t>
            </a:r>
            <a:r>
              <a:rPr lang="ar-SA" smtClean="0"/>
              <a:t> </a:t>
            </a: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42DDC9C2-287D-450F-89EE-8A285CE486EC}" type="datetimeFigureOut">
              <a:rPr lang="en-US"/>
              <a:pPr>
                <a:defRPr/>
              </a:pPr>
              <a:t>1/23/2011</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E3E1D7"/>
                </a:solidFill>
              </a:defRPr>
            </a:lvl1pPr>
          </a:lstStyle>
          <a:p>
            <a:pPr>
              <a:defRPr/>
            </a:pPr>
            <a:fld id="{805C101C-3462-4B21-A3A5-A291198E7425}"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5B0C280-4973-4C0D-AEAF-A0AEF6BA0543}" type="datetimeFigureOut">
              <a:rPr lang="en-US"/>
              <a:pPr>
                <a:defRPr/>
              </a:pPr>
              <a:t>1/23/2011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6B523D6-53E7-4429-A10C-CC28569391E4}"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A0E286-C213-4CCE-A770-F75F8E8DA3A6}" type="datetimeFigureOut">
              <a:rPr lang="en-US"/>
              <a:pPr>
                <a:defRPr/>
              </a:pPr>
              <a:t>1/23/2011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333546B-940A-453D-A933-DF81D10B644B}"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9B6C3E3-AD31-41CF-A56F-9E23D2276629}" type="datetimeFigureOut">
              <a:rPr lang="en-US"/>
              <a:pPr>
                <a:defRPr/>
              </a:pPr>
              <a:t>1/23/2011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A136EBA-C9E0-4224-93D2-92A9E411DE88}"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0FE390-C604-47B1-B073-4E4C50CB7250}" type="datetimeFigureOut">
              <a:rPr lang="en-US"/>
              <a:pPr>
                <a:defRPr/>
              </a:pPr>
              <a:t>1/23/2011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E3E1D7"/>
                </a:solidFill>
              </a:defRPr>
            </a:lvl1pPr>
          </a:lstStyle>
          <a:p>
            <a:pPr>
              <a:defRPr/>
            </a:pPr>
            <a:fld id="{B747A041-AD86-441D-871C-220C6115ACFF}" type="slidenum">
              <a:rPr lang="ar-SA"/>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232813E-DC49-4307-BBB4-14F56FE1E415}" type="datetimeFigureOut">
              <a:rPr lang="en-US"/>
              <a:pPr>
                <a:defRPr/>
              </a:pPr>
              <a:t>1/23/2011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FBBA28D-AD30-466E-8407-EE7D8B6D378D}"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CD9F98F-D954-47CF-85D4-1E6B4E27D2A8}" type="datetimeFigureOut">
              <a:rPr lang="en-US"/>
              <a:pPr>
                <a:defRPr/>
              </a:pPr>
              <a:t>1/23/2011</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9F915AC-6AE6-4FC0-A16F-50167769C3E4}"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AD8EA74B-0500-4621-84AE-FCBD08E94795}" type="datetimeFigureOut">
              <a:rPr lang="en-US"/>
              <a:pPr>
                <a:defRPr/>
              </a:pPr>
              <a:t>1/23/2011</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0B6DEB7-1E98-4618-BB6E-F9AF09621B92}"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55BC3E72-F388-4FD6-9D8D-FCD8A293D01F}" type="datetimeFigureOut">
              <a:rPr lang="en-US"/>
              <a:pPr>
                <a:defRPr/>
              </a:pPr>
              <a:t>1/23/2011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2ED4106-5B66-4787-98E5-DEDC02116E8D}"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4B907402-EB7D-4F41-8D9B-C6C1033A5A2F}" type="datetimeFigureOut">
              <a:rPr lang="en-US"/>
              <a:pPr>
                <a:defRPr/>
              </a:pPr>
              <a:t>1/23/2011</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1CCC56E-28E8-4793-B7C7-F8110AF929DE}"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9D3A04FF-A5CA-4B61-A5E7-A21CC72EF8CC}" type="datetimeFigureOut">
              <a:rPr lang="en-US"/>
              <a:pPr>
                <a:defRPr/>
              </a:pPr>
              <a:t>1/23/2011</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25F63FC-1EBD-4D41-973F-FB62E67AC35E}"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14E351A4-F9FD-4DFB-B0E3-6813D6B34B5C}" type="datetimeFigureOut">
              <a:rPr lang="en-US"/>
              <a:pPr>
                <a:defRPr/>
              </a:pPr>
              <a:t>1/23/2011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1D4577"/>
                </a:solidFill>
                <a:latin typeface="Constantia" pitchFamily="18" charset="0"/>
              </a:defRPr>
            </a:lvl1pPr>
          </a:lstStyle>
          <a:p>
            <a:pPr>
              <a:defRPr/>
            </a:pPr>
            <a:fld id="{79EB60AD-29CC-4B06-9D69-E1EA8A449429}" type="slidenum">
              <a:rPr lang="ar-SA"/>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9BBB5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9BBB5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8064A2"/>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eaLnBrk="1" fontAlgn="auto" hangingPunct="1">
              <a:spcAft>
                <a:spcPts val="0"/>
              </a:spcAft>
              <a:defRPr/>
            </a:pPr>
            <a:r>
              <a:rPr lang="en-US" dirty="0" smtClean="0"/>
              <a:t>Disease –Modifying 	</a:t>
            </a:r>
            <a:r>
              <a:rPr lang="en-US" dirty="0" err="1" smtClean="0"/>
              <a:t>Antirheumatic</a:t>
            </a:r>
            <a:r>
              <a:rPr lang="en-US" dirty="0" smtClean="0"/>
              <a:t> drugs      </a:t>
            </a:r>
            <a:endParaRPr lang="en-US" dirty="0"/>
          </a:p>
        </p:txBody>
      </p:sp>
      <p:sp>
        <p:nvSpPr>
          <p:cNvPr id="3" name="Subtitle 2"/>
          <p:cNvSpPr>
            <a:spLocks noGrp="1"/>
          </p:cNvSpPr>
          <p:nvPr>
            <p:ph type="subTitle" idx="1"/>
          </p:nvPr>
        </p:nvSpPr>
        <p:spPr>
          <a:xfrm>
            <a:off x="533400" y="3228975"/>
            <a:ext cx="7854950" cy="1752600"/>
          </a:xfrm>
        </p:spPr>
        <p:txBody>
          <a:bodyPr/>
          <a:lstStyle/>
          <a:p>
            <a:pPr marR="0" algn="l" eaLnBrk="1" hangingPunct="1"/>
            <a:r>
              <a:rPr lang="en-US" sz="3600" b="1" smtClean="0">
                <a:solidFill>
                  <a:schemeClr val="bg1"/>
                </a:solidFill>
              </a:rPr>
              <a:t>(  Slow Acting Anti-inflammatory 				Drugs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t>     </a:t>
            </a:r>
            <a:r>
              <a:rPr lang="en-US" b="1" smtClean="0"/>
              <a:t>Hydroxychloroquine</a:t>
            </a:r>
          </a:p>
        </p:txBody>
      </p:sp>
      <p:sp>
        <p:nvSpPr>
          <p:cNvPr id="3" name="Content Placeholder 2"/>
          <p:cNvSpPr>
            <a:spLocks noGrp="1"/>
          </p:cNvSpPr>
          <p:nvPr>
            <p:ph idx="1"/>
          </p:nvPr>
        </p:nvSpPr>
        <p:spPr/>
        <p:txBody>
          <a:bodyPr/>
          <a:lstStyle/>
          <a:p>
            <a:pPr eaLnBrk="1" hangingPunct="1">
              <a:buFont typeface="Wingdings 2" pitchFamily="18" charset="2"/>
              <a:buNone/>
            </a:pPr>
            <a:r>
              <a:rPr lang="en-US" sz="3600" smtClean="0"/>
              <a:t>   </a:t>
            </a:r>
            <a:r>
              <a:rPr lang="en-US" sz="3600" b="1" smtClean="0">
                <a:solidFill>
                  <a:srgbClr val="C00000"/>
                </a:solidFill>
              </a:rPr>
              <a:t>Mechanism of  action :</a:t>
            </a:r>
          </a:p>
          <a:p>
            <a:pPr eaLnBrk="1" hangingPunct="1">
              <a:buFont typeface="Wingdings 2" pitchFamily="18" charset="2"/>
              <a:buNone/>
            </a:pPr>
            <a:endParaRPr lang="en-US" b="1" smtClean="0">
              <a:solidFill>
                <a:srgbClr val="C00000"/>
              </a:solidFill>
            </a:endParaRPr>
          </a:p>
          <a:p>
            <a:pPr eaLnBrk="1" hangingPunct="1">
              <a:buFont typeface="Wingdings" pitchFamily="2" charset="2"/>
              <a:buChar char="v"/>
            </a:pPr>
            <a:r>
              <a:rPr lang="en-US" b="1" smtClean="0">
                <a:solidFill>
                  <a:srgbClr val="C00000"/>
                </a:solidFill>
              </a:rPr>
              <a:t> </a:t>
            </a:r>
            <a:r>
              <a:rPr lang="en-US" b="1" smtClean="0"/>
              <a:t>Stabilization of lysosomal enzyme  activity</a:t>
            </a:r>
          </a:p>
          <a:p>
            <a:pPr eaLnBrk="1" hangingPunct="1">
              <a:buFont typeface="Wingdings 2" pitchFamily="18" charset="2"/>
              <a:buNone/>
            </a:pPr>
            <a:endParaRPr lang="en-US" b="1" smtClean="0"/>
          </a:p>
          <a:p>
            <a:pPr eaLnBrk="1" hangingPunct="1">
              <a:buFont typeface="Wingdings" pitchFamily="2" charset="2"/>
              <a:buChar char="v"/>
            </a:pPr>
            <a:r>
              <a:rPr lang="en-US" b="1" smtClean="0"/>
              <a:t>   Trapping free radicals</a:t>
            </a:r>
          </a:p>
          <a:p>
            <a:pPr eaLnBrk="1" hangingPunct="1">
              <a:buFont typeface="Wingdings 2" pitchFamily="18" charset="2"/>
              <a:buNone/>
            </a:pPr>
            <a:endParaRPr lang="en-US" b="1" smtClean="0"/>
          </a:p>
          <a:p>
            <a:pPr eaLnBrk="1" hangingPunct="1">
              <a:buFont typeface="Wingdings" pitchFamily="2" charset="2"/>
              <a:buChar char="v"/>
            </a:pPr>
            <a:r>
              <a:rPr lang="en-US" b="1" smtClean="0"/>
              <a:t>     Suppression of T lymphocyte 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600" y="2667000"/>
            <a:ext cx="2743200" cy="1524000"/>
          </a:xfrm>
          <a:prstGeom prst="ellipse">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accent2">
                    <a:lumMod val="50000"/>
                  </a:schemeClr>
                </a:solidFill>
                <a:latin typeface="Britannic Bold" pitchFamily="34" charset="0"/>
              </a:rPr>
              <a:t>ADVERSE EFFECTS</a:t>
            </a:r>
          </a:p>
        </p:txBody>
      </p:sp>
      <p:sp>
        <p:nvSpPr>
          <p:cNvPr id="4" name="Oval 3"/>
          <p:cNvSpPr/>
          <p:nvPr/>
        </p:nvSpPr>
        <p:spPr>
          <a:xfrm>
            <a:off x="609600" y="1524000"/>
            <a:ext cx="24384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Nausea &amp; vomiting</a:t>
            </a:r>
          </a:p>
        </p:txBody>
      </p:sp>
      <p:sp>
        <p:nvSpPr>
          <p:cNvPr id="5" name="Oval 4"/>
          <p:cNvSpPr/>
          <p:nvPr/>
        </p:nvSpPr>
        <p:spPr>
          <a:xfrm>
            <a:off x="6324600" y="1447800"/>
            <a:ext cx="24384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Irreversible retinal damage</a:t>
            </a:r>
          </a:p>
        </p:txBody>
      </p:sp>
      <p:sp>
        <p:nvSpPr>
          <p:cNvPr id="6" name="Oval 5"/>
          <p:cNvSpPr/>
          <p:nvPr/>
        </p:nvSpPr>
        <p:spPr>
          <a:xfrm>
            <a:off x="3352800" y="5029200"/>
            <a:ext cx="24384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Corneal deposits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4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par>
                          <p:cTn id="18" fill="hold">
                            <p:stCondLst>
                              <p:cond delay="58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500" autoRev="1" fill="hold">
                                          <p:stCondLst>
                                            <p:cond delay="0"/>
                                          </p:stCondLst>
                                        </p:cTn>
                                        <p:tgtEl>
                                          <p:spTgt spid="6"/>
                                        </p:tgtEl>
                                        <p:attrNameLst>
                                          <p:attrName>ppt_w</p:attrName>
                                        </p:attrNameLst>
                                      </p:cBhvr>
                                    </p:anim>
                                    <p:anim by="(#ppt_w*0.50)" calcmode="lin" valueType="num">
                                      <p:cBhvr>
                                        <p:cTn id="22" dur="500" decel="50000" autoRev="1" fill="hold">
                                          <p:stCondLst>
                                            <p:cond delay="0"/>
                                          </p:stCondLst>
                                        </p:cTn>
                                        <p:tgtEl>
                                          <p:spTgt spid="6"/>
                                        </p:tgtEl>
                                        <p:attrNameLst>
                                          <p:attrName>ppt_x</p:attrName>
                                        </p:attrNameLst>
                                      </p:cBhvr>
                                    </p:anim>
                                    <p:anim from="(-#ppt_h/2)" to="(#ppt_y)" calcmode="lin" valueType="num">
                                      <p:cBhvr>
                                        <p:cTn id="23" dur="1000" fill="hold">
                                          <p:stCondLst>
                                            <p:cond delay="0"/>
                                          </p:stCondLst>
                                        </p:cTn>
                                        <p:tgtEl>
                                          <p:spTgt spid="6"/>
                                        </p:tgtEl>
                                        <p:attrNameLst>
                                          <p:attrName>ppt_y</p:attrName>
                                        </p:attrNameLst>
                                      </p:cBhvr>
                                    </p:anim>
                                    <p:animRot by="21600000">
                                      <p:cBhvr>
                                        <p:cTn id="24"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1" name="Group 2"/>
          <p:cNvGrpSpPr>
            <a:grpSpLocks/>
          </p:cNvGrpSpPr>
          <p:nvPr/>
        </p:nvGrpSpPr>
        <p:grpSpPr bwMode="auto">
          <a:xfrm>
            <a:off x="228600" y="152400"/>
            <a:ext cx="3238500" cy="6553200"/>
            <a:chOff x="0" y="0"/>
            <a:chExt cx="2016" cy="4320"/>
          </a:xfrm>
        </p:grpSpPr>
        <p:sp>
          <p:nvSpPr>
            <p:cNvPr id="25609"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25610"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25602"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25603" name="Group 6"/>
          <p:cNvGrpSpPr>
            <a:grpSpLocks/>
          </p:cNvGrpSpPr>
          <p:nvPr/>
        </p:nvGrpSpPr>
        <p:grpSpPr bwMode="auto">
          <a:xfrm>
            <a:off x="762000" y="1447800"/>
            <a:ext cx="7391400" cy="319088"/>
            <a:chOff x="144" y="1248"/>
            <a:chExt cx="4656" cy="201"/>
          </a:xfrm>
        </p:grpSpPr>
        <p:sp>
          <p:nvSpPr>
            <p:cNvPr id="25607"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25608"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25604"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a:lnSpc>
                <a:spcPct val="90000"/>
              </a:lnSpc>
            </a:pPr>
            <a:r>
              <a:rPr lang="en-US" sz="4200" b="1">
                <a:solidFill>
                  <a:schemeClr val="tx2"/>
                </a:solidFill>
                <a:latin typeface="Calibri" pitchFamily="34" charset="0"/>
              </a:rPr>
              <a:t>Q</a:t>
            </a:r>
            <a:endParaRPr lang="en-US" sz="5000">
              <a:solidFill>
                <a:schemeClr val="tx2"/>
              </a:solidFill>
              <a:latin typeface="Calibri" pitchFamily="34" charset="0"/>
            </a:endParaRPr>
          </a:p>
        </p:txBody>
      </p:sp>
      <p:sp>
        <p:nvSpPr>
          <p:cNvPr id="25605" name="Rectangle 10"/>
          <p:cNvSpPr>
            <a:spLocks noChangeArrowheads="1"/>
          </p:cNvSpPr>
          <p:nvPr/>
        </p:nvSpPr>
        <p:spPr bwMode="auto">
          <a:xfrm>
            <a:off x="990600" y="1828800"/>
            <a:ext cx="6477000" cy="5029200"/>
          </a:xfrm>
          <a:prstGeom prst="rect">
            <a:avLst/>
          </a:prstGeom>
          <a:solidFill>
            <a:srgbClr val="FFFFFF"/>
          </a:solidFill>
          <a:ln w="9525">
            <a:solidFill>
              <a:srgbClr val="000000"/>
            </a:solidFill>
            <a:miter lim="800000"/>
            <a:headEnd/>
            <a:tailEnd/>
          </a:ln>
        </p:spPr>
        <p:txBody>
          <a:bodyPr/>
          <a:lstStyle/>
          <a:p>
            <a:pPr marL="273050" indent="-273050">
              <a:spcBef>
                <a:spcPct val="20000"/>
              </a:spcBef>
              <a:buClr>
                <a:srgbClr val="9BBB59"/>
              </a:buClr>
              <a:buSzPct val="95000"/>
              <a:buFont typeface="Wingdings 2" pitchFamily="18" charset="2"/>
              <a:buChar char=""/>
            </a:pPr>
            <a:r>
              <a:rPr lang="en-US" sz="2600" b="1">
                <a:latin typeface="Constantia" pitchFamily="18" charset="0"/>
              </a:rPr>
              <a:t>Which of the following drugs is used for the treatment of severe chronic inflammatory disorders, with special precautions to guard against the development of irreversible retinopathy:</a:t>
            </a:r>
          </a:p>
          <a:p>
            <a:pPr marL="273050" indent="-273050">
              <a:spcBef>
                <a:spcPct val="20000"/>
              </a:spcBef>
              <a:buClr>
                <a:srgbClr val="9BBB59"/>
              </a:buClr>
              <a:buSzPct val="95000"/>
              <a:buFont typeface="Wingdings 2" pitchFamily="18" charset="2"/>
              <a:buChar char=""/>
            </a:pPr>
            <a:r>
              <a:rPr lang="en-US" sz="2600" b="1">
                <a:latin typeface="Constantia" pitchFamily="18" charset="0"/>
              </a:rPr>
              <a:t>A. Methotrexate</a:t>
            </a:r>
          </a:p>
          <a:p>
            <a:pPr marL="273050" indent="-273050">
              <a:spcBef>
                <a:spcPct val="20000"/>
              </a:spcBef>
              <a:buClr>
                <a:srgbClr val="9BBB59"/>
              </a:buClr>
              <a:buSzPct val="95000"/>
              <a:buFont typeface="Wingdings 2" pitchFamily="18" charset="2"/>
              <a:buChar char=""/>
            </a:pPr>
            <a:r>
              <a:rPr lang="en-US" sz="2600" b="1">
                <a:latin typeface="Constantia" pitchFamily="18" charset="0"/>
              </a:rPr>
              <a:t>B. Hydroxychloroquine</a:t>
            </a:r>
          </a:p>
          <a:p>
            <a:pPr marL="273050" indent="-273050">
              <a:spcBef>
                <a:spcPct val="20000"/>
              </a:spcBef>
              <a:buClr>
                <a:srgbClr val="9BBB59"/>
              </a:buClr>
              <a:buSzPct val="95000"/>
              <a:buFont typeface="Wingdings 2" pitchFamily="18" charset="2"/>
              <a:buChar char=""/>
            </a:pPr>
            <a:r>
              <a:rPr lang="en-US" sz="2600" b="1">
                <a:latin typeface="Constantia" pitchFamily="18" charset="0"/>
              </a:rPr>
              <a:t>C. Infiximab</a:t>
            </a:r>
          </a:p>
          <a:p>
            <a:pPr marL="273050" indent="-273050">
              <a:spcBef>
                <a:spcPct val="20000"/>
              </a:spcBef>
              <a:buClr>
                <a:srgbClr val="9BBB59"/>
              </a:buClr>
              <a:buSzPct val="95000"/>
              <a:buFont typeface="Wingdings 2" pitchFamily="18" charset="2"/>
              <a:buChar char=""/>
            </a:pPr>
            <a:r>
              <a:rPr lang="en-US" sz="2600" b="1">
                <a:latin typeface="Constantia" pitchFamily="18" charset="0"/>
              </a:rPr>
              <a:t>D. Celecoxib</a:t>
            </a:r>
          </a:p>
          <a:p>
            <a:pPr marL="273050" indent="-273050">
              <a:spcBef>
                <a:spcPct val="20000"/>
              </a:spcBef>
              <a:buClr>
                <a:srgbClr val="9BBB59"/>
              </a:buClr>
              <a:buSzPct val="95000"/>
              <a:buFont typeface="Wingdings 2" pitchFamily="18" charset="2"/>
              <a:buChar char=""/>
            </a:pPr>
            <a:endParaRPr lang="en-US" sz="2600" b="1">
              <a:latin typeface="Constantia" pitchFamily="18" charset="0"/>
            </a:endParaRPr>
          </a:p>
        </p:txBody>
      </p:sp>
      <p:pic>
        <p:nvPicPr>
          <p:cNvPr id="25606" name="Picture 11" descr="j0078711"/>
          <p:cNvPicPr>
            <a:picLocks noChangeAspect="1" noChangeArrowheads="1"/>
          </p:cNvPicPr>
          <p:nvPr/>
        </p:nvPicPr>
        <p:blipFill>
          <a:blip r:embed="rId2"/>
          <a:srcRect/>
          <a:stretch>
            <a:fillRect/>
          </a:stretch>
        </p:blipFill>
        <p:spPr bwMode="auto">
          <a:xfrm>
            <a:off x="7239000" y="2209800"/>
            <a:ext cx="16764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t>        </a:t>
            </a:r>
            <a:r>
              <a:rPr lang="en-US" b="1" smtClean="0"/>
              <a:t>Methotrexate</a:t>
            </a:r>
          </a:p>
        </p:txBody>
      </p:sp>
      <p:sp>
        <p:nvSpPr>
          <p:cNvPr id="3" name="Content Placeholder 2"/>
          <p:cNvSpPr>
            <a:spLocks noGrp="1"/>
          </p:cNvSpPr>
          <p:nvPr>
            <p:ph idx="1"/>
          </p:nvPr>
        </p:nvSpPr>
        <p:spPr/>
        <p:txBody>
          <a:bodyPr/>
          <a:lstStyle/>
          <a:p>
            <a:pPr eaLnBrk="1" hangingPunct="1">
              <a:buFont typeface="Wingdings 2" pitchFamily="18" charset="2"/>
              <a:buNone/>
            </a:pPr>
            <a:r>
              <a:rPr lang="en-US" sz="3600" b="1" smtClean="0"/>
              <a:t>   </a:t>
            </a:r>
            <a:r>
              <a:rPr lang="en-US" sz="3600" b="1" smtClean="0">
                <a:solidFill>
                  <a:srgbClr val="FF0000"/>
                </a:solidFill>
              </a:rPr>
              <a:t>Mechanism of action :</a:t>
            </a:r>
          </a:p>
          <a:p>
            <a:pPr eaLnBrk="1" hangingPunct="1">
              <a:buFont typeface="Wingdings 2" pitchFamily="18" charset="2"/>
              <a:buNone/>
            </a:pPr>
            <a:endParaRPr lang="en-US" b="1" smtClean="0">
              <a:solidFill>
                <a:srgbClr val="FF0000"/>
              </a:solidFill>
            </a:endParaRPr>
          </a:p>
          <a:p>
            <a:pPr eaLnBrk="1" hangingPunct="1">
              <a:buFont typeface="Wingdings" pitchFamily="2" charset="2"/>
              <a:buChar char="v"/>
            </a:pPr>
            <a:r>
              <a:rPr lang="en-US" b="1" smtClean="0"/>
              <a:t>Inhibition of polymorphonuclear </a:t>
            </a:r>
          </a:p>
          <a:p>
            <a:pPr eaLnBrk="1" hangingPunct="1">
              <a:buFont typeface="Wingdings" pitchFamily="2" charset="2"/>
              <a:buChar char="v"/>
            </a:pPr>
            <a:r>
              <a:rPr lang="en-US" b="1" smtClean="0"/>
              <a:t>chemotaxis</a:t>
            </a:r>
          </a:p>
          <a:p>
            <a:pPr eaLnBrk="1" hangingPunct="1">
              <a:buFont typeface="Wingdings" pitchFamily="2" charset="2"/>
              <a:buChar char="v"/>
            </a:pPr>
            <a:endParaRPr lang="en-US" b="1" smtClean="0"/>
          </a:p>
          <a:p>
            <a:pPr eaLnBrk="1" hangingPunct="1">
              <a:buFont typeface="Wingdings" pitchFamily="2" charset="2"/>
              <a:buChar char="v"/>
            </a:pPr>
            <a:endParaRPr lang="en-US" b="1" smtClean="0"/>
          </a:p>
          <a:p>
            <a:pPr eaLnBrk="1" hangingPunct="1">
              <a:buFont typeface="Wingdings" pitchFamily="2" charset="2"/>
              <a:buChar char="v"/>
            </a:pPr>
            <a:r>
              <a:rPr lang="en-US" b="1" smtClean="0"/>
              <a:t>Inhibition of T-Cells </a:t>
            </a:r>
          </a:p>
          <a:p>
            <a:pPr eaLnBrk="1" hangingPunct="1">
              <a:buFont typeface="Wingdings" pitchFamily="2" charset="2"/>
              <a:buChar char="v"/>
            </a:pPr>
            <a:r>
              <a:rPr lang="en-US" b="1" smtClean="0"/>
              <a:t>( cell-mediated immune reactions)</a:t>
            </a:r>
          </a:p>
        </p:txBody>
      </p:sp>
      <p:pic>
        <p:nvPicPr>
          <p:cNvPr id="26627" name="Picture 4" descr="scan0010"/>
          <p:cNvPicPr>
            <a:picLocks noChangeAspect="1" noChangeArrowheads="1"/>
          </p:cNvPicPr>
          <p:nvPr/>
        </p:nvPicPr>
        <p:blipFill>
          <a:blip r:embed="rId2"/>
          <a:srcRect/>
          <a:stretch>
            <a:fillRect/>
          </a:stretch>
        </p:blipFill>
        <p:spPr bwMode="auto">
          <a:xfrm>
            <a:off x="6324600" y="1066800"/>
            <a:ext cx="33528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276600" y="2667000"/>
            <a:ext cx="2743200" cy="1524000"/>
          </a:xfrm>
          <a:prstGeom prst="ellipse">
            <a:avLst/>
          </a:prstGeom>
          <a:solidFill>
            <a:schemeClr val="accent2">
              <a:lumMod val="40000"/>
              <a:lumOff val="6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solidFill>
                  <a:schemeClr val="accent2">
                    <a:lumMod val="50000"/>
                  </a:schemeClr>
                </a:solidFill>
                <a:latin typeface="Britannic Bold" pitchFamily="34" charset="0"/>
              </a:rPr>
              <a:t>ADVERSE EFFECTS</a:t>
            </a:r>
          </a:p>
        </p:txBody>
      </p:sp>
      <p:sp>
        <p:nvSpPr>
          <p:cNvPr id="4" name="Oval 3"/>
          <p:cNvSpPr/>
          <p:nvPr/>
        </p:nvSpPr>
        <p:spPr>
          <a:xfrm>
            <a:off x="609600" y="1524000"/>
            <a:ext cx="24384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Bone</a:t>
            </a:r>
            <a:r>
              <a:rPr lang="en-US" sz="2000" b="1" dirty="0"/>
              <a:t> </a:t>
            </a:r>
            <a:r>
              <a:rPr lang="en-US" sz="2000" b="1" dirty="0">
                <a:solidFill>
                  <a:schemeClr val="tx1"/>
                </a:solidFill>
              </a:rPr>
              <a:t>marrow</a:t>
            </a:r>
            <a:r>
              <a:rPr lang="en-US" sz="2000" b="1" dirty="0"/>
              <a:t> </a:t>
            </a:r>
            <a:r>
              <a:rPr lang="en-US" sz="2000" b="1" dirty="0">
                <a:solidFill>
                  <a:schemeClr val="tx1"/>
                </a:solidFill>
              </a:rPr>
              <a:t>depression</a:t>
            </a:r>
          </a:p>
        </p:txBody>
      </p:sp>
      <p:sp>
        <p:nvSpPr>
          <p:cNvPr id="5" name="Oval 4"/>
          <p:cNvSpPr/>
          <p:nvPr/>
        </p:nvSpPr>
        <p:spPr>
          <a:xfrm>
            <a:off x="6324600" y="1447800"/>
            <a:ext cx="24384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solidFill>
                  <a:schemeClr val="tx1"/>
                </a:solidFill>
              </a:rPr>
              <a:t>Mucosal ulcers</a:t>
            </a:r>
          </a:p>
        </p:txBody>
      </p:sp>
      <p:sp>
        <p:nvSpPr>
          <p:cNvPr id="6" name="Oval 5"/>
          <p:cNvSpPr/>
          <p:nvPr/>
        </p:nvSpPr>
        <p:spPr>
          <a:xfrm>
            <a:off x="3352800" y="5029200"/>
            <a:ext cx="24384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err="1">
                <a:solidFill>
                  <a:schemeClr val="tx1"/>
                </a:solidFill>
              </a:rPr>
              <a:t>Hepatotoxic-ity</a:t>
            </a:r>
            <a:endParaRPr lang="en-US" sz="20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29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500" autoRev="1" fill="hold">
                                          <p:stCondLst>
                                            <p:cond delay="0"/>
                                          </p:stCondLst>
                                        </p:cTn>
                                        <p:tgtEl>
                                          <p:spTgt spid="5"/>
                                        </p:tgtEl>
                                        <p:attrNameLst>
                                          <p:attrName>ppt_w</p:attrName>
                                        </p:attrNameLst>
                                      </p:cBhvr>
                                    </p:anim>
                                    <p:anim by="(#ppt_w*0.50)" calcmode="lin" valueType="num">
                                      <p:cBhvr>
                                        <p:cTn id="15" dur="500" decel="50000" autoRev="1" fill="hold">
                                          <p:stCondLst>
                                            <p:cond delay="0"/>
                                          </p:stCondLst>
                                        </p:cTn>
                                        <p:tgtEl>
                                          <p:spTgt spid="5"/>
                                        </p:tgtEl>
                                        <p:attrNameLst>
                                          <p:attrName>ppt_x</p:attrName>
                                        </p:attrNameLst>
                                      </p:cBhvr>
                                    </p:anim>
                                    <p:anim from="(-#ppt_h/2)" to="(#ppt_y)" calcmode="lin" valueType="num">
                                      <p:cBhvr>
                                        <p:cTn id="16" dur="1000" fill="hold">
                                          <p:stCondLst>
                                            <p:cond delay="0"/>
                                          </p:stCondLst>
                                        </p:cTn>
                                        <p:tgtEl>
                                          <p:spTgt spid="5"/>
                                        </p:tgtEl>
                                        <p:attrNameLst>
                                          <p:attrName>ppt_y</p:attrName>
                                        </p:attrNameLst>
                                      </p:cBhvr>
                                    </p:anim>
                                    <p:animRot by="21600000">
                                      <p:cBhvr>
                                        <p:cTn id="17" dur="1000" fill="hold">
                                          <p:stCondLst>
                                            <p:cond delay="0"/>
                                          </p:stCondLst>
                                        </p:cTn>
                                        <p:tgtEl>
                                          <p:spTgt spid="5"/>
                                        </p:tgtEl>
                                        <p:attrNameLst>
                                          <p:attrName>r</p:attrName>
                                        </p:attrNameLst>
                                      </p:cBhvr>
                                    </p:animRot>
                                  </p:childTnLst>
                                </p:cTn>
                              </p:par>
                            </p:childTnLst>
                          </p:cTn>
                        </p:par>
                        <p:par>
                          <p:cTn id="18" fill="hold">
                            <p:stCondLst>
                              <p:cond delay="51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 by="(-#ppt_w*2)" calcmode="lin" valueType="num">
                                      <p:cBhvr rctx="PPT">
                                        <p:cTn id="21" dur="500" autoRev="1" fill="hold">
                                          <p:stCondLst>
                                            <p:cond delay="0"/>
                                          </p:stCondLst>
                                        </p:cTn>
                                        <p:tgtEl>
                                          <p:spTgt spid="6"/>
                                        </p:tgtEl>
                                        <p:attrNameLst>
                                          <p:attrName>ppt_w</p:attrName>
                                        </p:attrNameLst>
                                      </p:cBhvr>
                                    </p:anim>
                                    <p:anim by="(#ppt_w*0.50)" calcmode="lin" valueType="num">
                                      <p:cBhvr>
                                        <p:cTn id="22" dur="500" decel="50000" autoRev="1" fill="hold">
                                          <p:stCondLst>
                                            <p:cond delay="0"/>
                                          </p:stCondLst>
                                        </p:cTn>
                                        <p:tgtEl>
                                          <p:spTgt spid="6"/>
                                        </p:tgtEl>
                                        <p:attrNameLst>
                                          <p:attrName>ppt_x</p:attrName>
                                        </p:attrNameLst>
                                      </p:cBhvr>
                                    </p:anim>
                                    <p:anim from="(-#ppt_h/2)" to="(#ppt_y)" calcmode="lin" valueType="num">
                                      <p:cBhvr>
                                        <p:cTn id="23" dur="1000" fill="hold">
                                          <p:stCondLst>
                                            <p:cond delay="0"/>
                                          </p:stCondLst>
                                        </p:cTn>
                                        <p:tgtEl>
                                          <p:spTgt spid="6"/>
                                        </p:tgtEl>
                                        <p:attrNameLst>
                                          <p:attrName>ppt_y</p:attrName>
                                        </p:attrNameLst>
                                      </p:cBhvr>
                                    </p:anim>
                                    <p:animRot by="21600000">
                                      <p:cBhvr>
                                        <p:cTn id="24"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3" name="Group 2"/>
          <p:cNvGrpSpPr>
            <a:grpSpLocks/>
          </p:cNvGrpSpPr>
          <p:nvPr/>
        </p:nvGrpSpPr>
        <p:grpSpPr bwMode="auto">
          <a:xfrm>
            <a:off x="228600" y="152400"/>
            <a:ext cx="3238500" cy="6553200"/>
            <a:chOff x="0" y="0"/>
            <a:chExt cx="2016" cy="4320"/>
          </a:xfrm>
        </p:grpSpPr>
        <p:sp>
          <p:nvSpPr>
            <p:cNvPr id="28681"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28682"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28674"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28675" name="Group 6"/>
          <p:cNvGrpSpPr>
            <a:grpSpLocks/>
          </p:cNvGrpSpPr>
          <p:nvPr/>
        </p:nvGrpSpPr>
        <p:grpSpPr bwMode="auto">
          <a:xfrm>
            <a:off x="762000" y="1447800"/>
            <a:ext cx="7391400" cy="319088"/>
            <a:chOff x="144" y="1248"/>
            <a:chExt cx="4656" cy="201"/>
          </a:xfrm>
        </p:grpSpPr>
        <p:sp>
          <p:nvSpPr>
            <p:cNvPr id="28679"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28680"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28676"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a:lnSpc>
                <a:spcPct val="90000"/>
              </a:lnSpc>
            </a:pPr>
            <a:r>
              <a:rPr lang="en-US" sz="4200" b="1">
                <a:solidFill>
                  <a:schemeClr val="tx2"/>
                </a:solidFill>
                <a:latin typeface="Calibri" pitchFamily="34" charset="0"/>
              </a:rPr>
              <a:t>Q1</a:t>
            </a:r>
            <a:endParaRPr lang="en-US" sz="5000">
              <a:solidFill>
                <a:schemeClr val="tx2"/>
              </a:solidFill>
              <a:latin typeface="Calibri" pitchFamily="34" charset="0"/>
            </a:endParaRPr>
          </a:p>
        </p:txBody>
      </p:sp>
      <p:sp>
        <p:nvSpPr>
          <p:cNvPr id="28677" name="Rectangle 10"/>
          <p:cNvSpPr>
            <a:spLocks noChangeArrowheads="1"/>
          </p:cNvSpPr>
          <p:nvPr/>
        </p:nvSpPr>
        <p:spPr bwMode="auto">
          <a:xfrm>
            <a:off x="990600" y="1828800"/>
            <a:ext cx="6096000" cy="4800600"/>
          </a:xfrm>
          <a:prstGeom prst="rect">
            <a:avLst/>
          </a:prstGeom>
          <a:solidFill>
            <a:srgbClr val="FFFFFF"/>
          </a:solidFill>
          <a:ln w="9525">
            <a:solidFill>
              <a:srgbClr val="000000"/>
            </a:solidFill>
            <a:miter lim="800000"/>
            <a:headEnd/>
            <a:tailEnd/>
          </a:ln>
        </p:spPr>
        <p:txBody>
          <a:bodyPr/>
          <a:lstStyle/>
          <a:p>
            <a:pPr marL="273050" indent="-273050">
              <a:spcBef>
                <a:spcPct val="20000"/>
              </a:spcBef>
              <a:buClr>
                <a:srgbClr val="9BBB59"/>
              </a:buClr>
              <a:buSzPct val="95000"/>
              <a:buFont typeface="Wingdings 2" pitchFamily="18" charset="2"/>
              <a:buChar char=""/>
            </a:pPr>
            <a:r>
              <a:rPr lang="en-US" sz="2800">
                <a:latin typeface="Constantia" pitchFamily="18" charset="0"/>
              </a:rPr>
              <a:t>What is the likely mechanism of action of methotrexate in rheumatoid arthritis?                                                     </a:t>
            </a:r>
          </a:p>
          <a:p>
            <a:pPr marL="273050" indent="-273050">
              <a:spcBef>
                <a:spcPct val="20000"/>
              </a:spcBef>
              <a:buClr>
                <a:srgbClr val="9BBB59"/>
              </a:buClr>
              <a:buSzPct val="95000"/>
              <a:buFont typeface="Wingdings 2" pitchFamily="18" charset="2"/>
              <a:buNone/>
            </a:pPr>
            <a:r>
              <a:rPr lang="en-US" sz="2800">
                <a:latin typeface="Constantia" pitchFamily="18" charset="0"/>
              </a:rPr>
              <a:t>   (A) Stabilization of lysosomes                        </a:t>
            </a:r>
          </a:p>
          <a:p>
            <a:pPr marL="273050" indent="-273050">
              <a:spcBef>
                <a:spcPct val="20000"/>
              </a:spcBef>
              <a:buClr>
                <a:srgbClr val="9BBB59"/>
              </a:buClr>
              <a:buSzPct val="95000"/>
              <a:buFont typeface="Wingdings 2" pitchFamily="18" charset="2"/>
              <a:buNone/>
            </a:pPr>
            <a:r>
              <a:rPr lang="en-US" sz="2800">
                <a:latin typeface="Constantia" pitchFamily="18" charset="0"/>
              </a:rPr>
              <a:t>   (B) Neutralizing tumour necrotic factor </a:t>
            </a:r>
            <a:r>
              <a:rPr lang="el-GR" sz="2800">
                <a:latin typeface="Constantia" pitchFamily="18" charset="0"/>
              </a:rPr>
              <a:t>α</a:t>
            </a:r>
            <a:r>
              <a:rPr lang="en-US" sz="2800">
                <a:latin typeface="Constantia" pitchFamily="18" charset="0"/>
              </a:rPr>
              <a:t>                                                                       (C) Trapping of free radicals</a:t>
            </a:r>
          </a:p>
          <a:p>
            <a:pPr marL="273050" indent="-273050">
              <a:spcBef>
                <a:spcPct val="20000"/>
              </a:spcBef>
              <a:buClr>
                <a:srgbClr val="9BBB59"/>
              </a:buClr>
              <a:buSzPct val="95000"/>
              <a:buFont typeface="Wingdings 2" pitchFamily="18" charset="2"/>
              <a:buChar char=""/>
            </a:pPr>
            <a:r>
              <a:rPr lang="en-US" sz="2800">
                <a:latin typeface="Constantia" pitchFamily="18" charset="0"/>
              </a:rPr>
              <a:t>(D) inhibition of polymorphnuclear chemotaxin</a:t>
            </a:r>
          </a:p>
          <a:p>
            <a:pPr marL="273050" indent="-273050">
              <a:spcBef>
                <a:spcPct val="20000"/>
              </a:spcBef>
              <a:buClr>
                <a:srgbClr val="9BBB59"/>
              </a:buClr>
              <a:buSzPct val="95000"/>
              <a:buFont typeface="Wingdings 2" pitchFamily="18" charset="2"/>
              <a:buNone/>
            </a:pPr>
            <a:endParaRPr lang="en-US" sz="2800">
              <a:latin typeface="Constantia" pitchFamily="18" charset="0"/>
            </a:endParaRPr>
          </a:p>
        </p:txBody>
      </p:sp>
      <p:pic>
        <p:nvPicPr>
          <p:cNvPr id="28678" name="Picture 11" descr="j0078711"/>
          <p:cNvPicPr>
            <a:picLocks noChangeAspect="1" noChangeArrowheads="1"/>
          </p:cNvPicPr>
          <p:nvPr/>
        </p:nvPicPr>
        <p:blipFill>
          <a:blip r:embed="rId2"/>
          <a:srcRect/>
          <a:stretch>
            <a:fillRect/>
          </a:stretch>
        </p:blipFill>
        <p:spPr bwMode="auto">
          <a:xfrm>
            <a:off x="7239000" y="2209800"/>
            <a:ext cx="16764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b="1" dirty="0" smtClean="0">
                <a:solidFill>
                  <a:srgbClr val="C00000"/>
                </a:solidFill>
              </a:rPr>
              <a:t>Tumor necrosis factor –</a:t>
            </a:r>
            <a:r>
              <a:rPr lang="el-GR" b="1" dirty="0" smtClean="0">
                <a:solidFill>
                  <a:srgbClr val="C00000"/>
                </a:solidFill>
              </a:rPr>
              <a:t>α</a:t>
            </a:r>
            <a:r>
              <a:rPr lang="en-US" b="1" dirty="0" smtClean="0">
                <a:solidFill>
                  <a:srgbClr val="C00000"/>
                </a:solidFill>
              </a:rPr>
              <a:t>( TNF-</a:t>
            </a:r>
            <a:r>
              <a:rPr lang="el-GR" b="1" dirty="0" smtClean="0">
                <a:solidFill>
                  <a:srgbClr val="C00000"/>
                </a:solidFill>
              </a:rPr>
              <a:t>α</a:t>
            </a:r>
            <a:r>
              <a:rPr lang="en-US" b="1" dirty="0" smtClean="0">
                <a:solidFill>
                  <a:srgbClr val="C00000"/>
                </a:solidFill>
              </a:rPr>
              <a:t>) blocking agents</a:t>
            </a:r>
            <a:endParaRPr lang="en-US" b="1" dirty="0">
              <a:solidFill>
                <a:srgbClr val="C00000"/>
              </a:solidFill>
            </a:endParaRPr>
          </a:p>
        </p:txBody>
      </p:sp>
      <p:sp>
        <p:nvSpPr>
          <p:cNvPr id="3" name="Content Placeholder 2"/>
          <p:cNvSpPr>
            <a:spLocks noGrp="1"/>
          </p:cNvSpPr>
          <p:nvPr>
            <p:ph idx="1"/>
          </p:nvPr>
        </p:nvSpPr>
        <p:spPr/>
        <p:txBody>
          <a:bodyPr/>
          <a:lstStyle/>
          <a:p>
            <a:pPr eaLnBrk="1" hangingPunct="1">
              <a:buFont typeface="Wingdings 2" pitchFamily="18" charset="2"/>
              <a:buNone/>
            </a:pPr>
            <a:r>
              <a:rPr lang="en-US" sz="3600" b="1" smtClean="0">
                <a:solidFill>
                  <a:srgbClr val="0070C0"/>
                </a:solidFill>
              </a:rPr>
              <a:t>Infliximab</a:t>
            </a:r>
          </a:p>
          <a:p>
            <a:pPr eaLnBrk="1" hangingPunct="1">
              <a:buFont typeface="Wingdings 2" pitchFamily="18" charset="2"/>
              <a:buNone/>
            </a:pPr>
            <a:endParaRPr lang="en-US" sz="3600" b="1" smtClean="0"/>
          </a:p>
          <a:p>
            <a:pPr eaLnBrk="1" hangingPunct="1">
              <a:buFont typeface="Wingdings 2" pitchFamily="18" charset="2"/>
              <a:buNone/>
            </a:pPr>
            <a:r>
              <a:rPr lang="en-US" sz="3600" smtClean="0">
                <a:solidFill>
                  <a:srgbClr val="002060"/>
                </a:solidFill>
              </a:rPr>
              <a:t>    </a:t>
            </a:r>
            <a:r>
              <a:rPr lang="en-US" sz="3600" b="1" smtClean="0"/>
              <a:t>A chimeric antibody ( 25% mouse,     			75% human)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smtClean="0">
                <a:solidFill>
                  <a:srgbClr val="C00000"/>
                </a:solidFill>
              </a:rPr>
              <a:t>Mechanism of action</a:t>
            </a:r>
          </a:p>
        </p:txBody>
      </p:sp>
      <p:sp>
        <p:nvSpPr>
          <p:cNvPr id="3" name="Content Placeholder 2"/>
          <p:cNvSpPr>
            <a:spLocks noGrp="1"/>
          </p:cNvSpPr>
          <p:nvPr>
            <p:ph idx="1"/>
          </p:nvPr>
        </p:nvSpPr>
        <p:spPr/>
        <p:txBody>
          <a:bodyPr/>
          <a:lstStyle/>
          <a:p>
            <a:pPr eaLnBrk="1" hangingPunct="1"/>
            <a:endParaRPr lang="en-US" smtClean="0"/>
          </a:p>
          <a:p>
            <a:pPr eaLnBrk="1" hangingPunct="1"/>
            <a:r>
              <a:rPr lang="en-US" b="1" smtClean="0"/>
              <a:t>Binds to human TNF-</a:t>
            </a:r>
            <a:r>
              <a:rPr lang="el-GR" b="1" smtClean="0"/>
              <a:t>α</a:t>
            </a:r>
            <a:r>
              <a:rPr lang="en-US" b="1" smtClean="0"/>
              <a:t> resulting in inhibition of macrophage &amp; T cell function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smtClean="0"/>
              <a:t>Infliximab ( continue</a:t>
            </a:r>
            <a:r>
              <a:rPr lang="en-US" smtClean="0"/>
              <a:t>)</a:t>
            </a:r>
          </a:p>
        </p:txBody>
      </p:sp>
      <p:sp>
        <p:nvSpPr>
          <p:cNvPr id="3" name="Content Placeholder 2"/>
          <p:cNvSpPr>
            <a:spLocks noGrp="1"/>
          </p:cNvSpPr>
          <p:nvPr>
            <p:ph idx="1"/>
          </p:nvPr>
        </p:nvSpPr>
        <p:spPr/>
        <p:txBody>
          <a:bodyPr/>
          <a:lstStyle/>
          <a:p>
            <a:pPr eaLnBrk="1" hangingPunct="1"/>
            <a:r>
              <a:rPr lang="en-US" smtClean="0"/>
              <a:t> </a:t>
            </a:r>
            <a:r>
              <a:rPr lang="en-US" b="1" smtClean="0"/>
              <a:t>Given by IV infusion</a:t>
            </a:r>
          </a:p>
          <a:p>
            <a:pPr eaLnBrk="1" hangingPunct="1">
              <a:buFont typeface="Wingdings 2" pitchFamily="18" charset="2"/>
              <a:buNone/>
            </a:pPr>
            <a:endParaRPr lang="en-US" smtClean="0"/>
          </a:p>
          <a:p>
            <a:pPr eaLnBrk="1" hangingPunct="1"/>
            <a:r>
              <a:rPr lang="en-US" b="1" smtClean="0"/>
              <a:t>Half-life 8-12 days</a:t>
            </a:r>
          </a:p>
          <a:p>
            <a:pPr eaLnBrk="1" hangingPunct="1"/>
            <a:endParaRPr lang="en-US" smtClean="0"/>
          </a:p>
          <a:p>
            <a:pPr eaLnBrk="1" hangingPunct="1"/>
            <a:r>
              <a:rPr lang="en-US" b="1" smtClean="0"/>
              <a:t>Concurrent therapy with methotrexate decreases the prevalence of human antichimeric antibodies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lstStyle/>
          <a:p>
            <a:pPr eaLnBrk="1" hangingPunct="1"/>
            <a:r>
              <a:rPr lang="en-US" smtClean="0"/>
              <a:t>                                 </a:t>
            </a:r>
            <a:r>
              <a:rPr lang="en-US" b="1" smtClean="0"/>
              <a:t>BY</a:t>
            </a:r>
          </a:p>
        </p:txBody>
      </p:sp>
      <p:sp>
        <p:nvSpPr>
          <p:cNvPr id="10243" name="Content Placeholder 2"/>
          <p:cNvSpPr>
            <a:spLocks noGrp="1"/>
          </p:cNvSpPr>
          <p:nvPr>
            <p:ph sz="quarter" idx="1"/>
          </p:nvPr>
        </p:nvSpPr>
        <p:spPr>
          <a:xfrm>
            <a:off x="457200" y="2209800"/>
            <a:ext cx="3657600" cy="1676400"/>
          </a:xfrm>
          <a:solidFill>
            <a:schemeClr val="accent2">
              <a:lumMod val="60000"/>
              <a:lumOff val="40000"/>
            </a:schemeClr>
          </a:solidFill>
        </p:spPr>
        <p:txBody>
          <a:bodyPr>
            <a:normAutofit/>
          </a:bodyPr>
          <a:lstStyle/>
          <a:p>
            <a:pPr marL="274320" indent="-274320" eaLnBrk="1" fontAlgn="auto" hangingPunct="1">
              <a:spcAft>
                <a:spcPts val="0"/>
              </a:spcAft>
              <a:buClr>
                <a:schemeClr val="accent3"/>
              </a:buClr>
              <a:buFont typeface="Wingdings" pitchFamily="2" charset="2"/>
              <a:buNone/>
              <a:defRPr/>
            </a:pPr>
            <a:r>
              <a:rPr lang="en-US" b="1" dirty="0" smtClean="0"/>
              <a:t>       PROF.</a:t>
            </a:r>
          </a:p>
          <a:p>
            <a:pPr marL="274320" indent="-274320" eaLnBrk="1" fontAlgn="auto" hangingPunct="1">
              <a:spcAft>
                <a:spcPts val="0"/>
              </a:spcAft>
              <a:buClr>
                <a:schemeClr val="accent3"/>
              </a:buClr>
              <a:buFont typeface="Wingdings" pitchFamily="2" charset="2"/>
              <a:buNone/>
              <a:defRPr/>
            </a:pPr>
            <a:endParaRPr lang="en-US" b="1" dirty="0" smtClean="0"/>
          </a:p>
          <a:p>
            <a:pPr marL="274320" indent="-274320" eaLnBrk="1" fontAlgn="auto" hangingPunct="1">
              <a:spcAft>
                <a:spcPts val="0"/>
              </a:spcAft>
              <a:buClr>
                <a:schemeClr val="accent3"/>
              </a:buClr>
              <a:buFont typeface="Wingdings" pitchFamily="2" charset="2"/>
              <a:buNone/>
              <a:defRPr/>
            </a:pPr>
            <a:r>
              <a:rPr lang="en-US" b="1" dirty="0" smtClean="0"/>
              <a:t> AZZA EL-MEDANY</a:t>
            </a:r>
          </a:p>
        </p:txBody>
      </p:sp>
      <p:sp>
        <p:nvSpPr>
          <p:cNvPr id="10244" name="Content Placeholder 3"/>
          <p:cNvSpPr>
            <a:spLocks noGrp="1"/>
          </p:cNvSpPr>
          <p:nvPr>
            <p:ph sz="quarter" idx="2"/>
          </p:nvPr>
        </p:nvSpPr>
        <p:spPr>
          <a:xfrm>
            <a:off x="4270375" y="2209800"/>
            <a:ext cx="3657600" cy="1676400"/>
          </a:xfrm>
          <a:solidFill>
            <a:schemeClr val="tx2">
              <a:lumMod val="60000"/>
              <a:lumOff val="40000"/>
            </a:schemeClr>
          </a:solidFill>
        </p:spPr>
        <p:txBody>
          <a:bodyPr>
            <a:normAutofit/>
          </a:bodyPr>
          <a:lstStyle/>
          <a:p>
            <a:pPr marL="274320" indent="-274320" eaLnBrk="1" fontAlgn="auto" hangingPunct="1">
              <a:spcAft>
                <a:spcPts val="0"/>
              </a:spcAft>
              <a:buClr>
                <a:schemeClr val="accent3"/>
              </a:buClr>
              <a:buFont typeface="Wingdings" pitchFamily="2" charset="2"/>
              <a:buNone/>
              <a:defRPr/>
            </a:pPr>
            <a:r>
              <a:rPr lang="en-US" b="1" dirty="0" smtClean="0"/>
              <a:t>           DR. </a:t>
            </a:r>
          </a:p>
          <a:p>
            <a:pPr marL="274320" indent="-274320" eaLnBrk="1" fontAlgn="auto" hangingPunct="1">
              <a:spcAft>
                <a:spcPts val="0"/>
              </a:spcAft>
              <a:buClr>
                <a:schemeClr val="accent3"/>
              </a:buClr>
              <a:buFont typeface="Wingdings 2"/>
              <a:buChar char=""/>
              <a:defRPr/>
            </a:pPr>
            <a:endParaRPr lang="en-US" b="1" dirty="0" smtClean="0"/>
          </a:p>
          <a:p>
            <a:pPr marL="274320" indent="-274320" eaLnBrk="1" fontAlgn="auto" hangingPunct="1">
              <a:spcAft>
                <a:spcPts val="0"/>
              </a:spcAft>
              <a:buClr>
                <a:schemeClr val="accent3"/>
              </a:buClr>
              <a:buFont typeface="Wingdings" pitchFamily="2" charset="2"/>
              <a:buNone/>
              <a:defRPr/>
            </a:pPr>
            <a:r>
              <a:rPr lang="en-US" b="1" dirty="0" smtClean="0"/>
              <a:t>   OSAMA YOUSF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243">
                                            <p:bg/>
                                          </p:spTgt>
                                        </p:tgtEl>
                                        <p:attrNameLst>
                                          <p:attrName>style.visibility</p:attrName>
                                        </p:attrNameLst>
                                      </p:cBhvr>
                                      <p:to>
                                        <p:strVal val="visible"/>
                                      </p:to>
                                    </p:set>
                                    <p:anim calcmode="lin" valueType="num">
                                      <p:cBhvr additive="base">
                                        <p:cTn id="11" dur="500" fill="hold"/>
                                        <p:tgtEl>
                                          <p:spTgt spid="1024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10243">
                                            <p:bg/>
                                          </p:spTgt>
                                        </p:tgtEl>
                                        <p:attrNameLst>
                                          <p:attrName>ppt_y</p:attrName>
                                        </p:attrNameLst>
                                      </p:cBhvr>
                                      <p:tavLst>
                                        <p:tav tm="0">
                                          <p:val>
                                            <p:strVal val="1+#ppt_h/2"/>
                                          </p:val>
                                        </p:tav>
                                        <p:tav tm="100000">
                                          <p:val>
                                            <p:strVal val="#ppt_y"/>
                                          </p:val>
                                        </p:tav>
                                      </p:tavLst>
                                    </p:anim>
                                  </p:childTnLst>
                                </p:cTn>
                              </p:par>
                            </p:childTnLst>
                          </p:cTn>
                        </p:par>
                        <p:par>
                          <p:cTn id="13" fill="hold">
                            <p:stCondLst>
                              <p:cond delay="2500"/>
                            </p:stCondLst>
                            <p:childTnLst>
                              <p:par>
                                <p:cTn id="14" presetID="2" presetClass="entr" presetSubtype="4" fill="hold" grpId="0" nodeType="afterEffect">
                                  <p:stCondLst>
                                    <p:cond delay="0"/>
                                  </p:stCondLst>
                                  <p:childTnLst>
                                    <p:set>
                                      <p:cBhvr>
                                        <p:cTn id="15" dur="1" fill="hold">
                                          <p:stCondLst>
                                            <p:cond delay="0"/>
                                          </p:stCondLst>
                                        </p:cTn>
                                        <p:tgtEl>
                                          <p:spTgt spid="10243">
                                            <p:txEl>
                                              <p:pRg st="0" end="0"/>
                                            </p:txEl>
                                          </p:spTgt>
                                        </p:tgtEl>
                                        <p:attrNameLst>
                                          <p:attrName>style.visibility</p:attrName>
                                        </p:attrNameLst>
                                      </p:cBhvr>
                                      <p:to>
                                        <p:strVal val="visible"/>
                                      </p:to>
                                    </p:set>
                                    <p:anim calcmode="lin" valueType="num">
                                      <p:cBhvr additive="base">
                                        <p:cTn id="16"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3000"/>
                            </p:stCondLst>
                            <p:childTnLst>
                              <p:par>
                                <p:cTn id="19" presetID="2" presetClass="entr" presetSubtype="4" fill="hold" grpId="0" nodeType="after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 calcmode="lin" valueType="num">
                                      <p:cBhvr additive="base">
                                        <p:cTn id="21"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3500"/>
                            </p:stCondLst>
                            <p:childTnLst>
                              <p:par>
                                <p:cTn id="24" presetID="2" presetClass="entr" presetSubtype="4" fill="hold" grpId="0" nodeType="afterEffect">
                                  <p:stCondLst>
                                    <p:cond delay="0"/>
                                  </p:stCondLst>
                                  <p:childTnLst>
                                    <p:set>
                                      <p:cBhvr>
                                        <p:cTn id="25" dur="1" fill="hold">
                                          <p:stCondLst>
                                            <p:cond delay="0"/>
                                          </p:stCondLst>
                                        </p:cTn>
                                        <p:tgtEl>
                                          <p:spTgt spid="10244">
                                            <p:bg/>
                                          </p:spTgt>
                                        </p:tgtEl>
                                        <p:attrNameLst>
                                          <p:attrName>style.visibility</p:attrName>
                                        </p:attrNameLst>
                                      </p:cBhvr>
                                      <p:to>
                                        <p:strVal val="visible"/>
                                      </p:to>
                                    </p:set>
                                    <p:anim calcmode="lin" valueType="num">
                                      <p:cBhvr additive="base">
                                        <p:cTn id="26" dur="500" fill="hold"/>
                                        <p:tgtEl>
                                          <p:spTgt spid="10244">
                                            <p:bg/>
                                          </p:spTgt>
                                        </p:tgtEl>
                                        <p:attrNameLst>
                                          <p:attrName>ppt_x</p:attrName>
                                        </p:attrNameLst>
                                      </p:cBhvr>
                                      <p:tavLst>
                                        <p:tav tm="0">
                                          <p:val>
                                            <p:strVal val="#ppt_x"/>
                                          </p:val>
                                        </p:tav>
                                        <p:tav tm="100000">
                                          <p:val>
                                            <p:strVal val="#ppt_x"/>
                                          </p:val>
                                        </p:tav>
                                      </p:tavLst>
                                    </p:anim>
                                    <p:anim calcmode="lin" valueType="num">
                                      <p:cBhvr additive="base">
                                        <p:cTn id="27" dur="500" fill="hold"/>
                                        <p:tgtEl>
                                          <p:spTgt spid="10244">
                                            <p:bg/>
                                          </p:spTgt>
                                        </p:tgtEl>
                                        <p:attrNameLst>
                                          <p:attrName>ppt_y</p:attrName>
                                        </p:attrNameLst>
                                      </p:cBhvr>
                                      <p:tavLst>
                                        <p:tav tm="0">
                                          <p:val>
                                            <p:strVal val="1+#ppt_h/2"/>
                                          </p:val>
                                        </p:tav>
                                        <p:tav tm="100000">
                                          <p:val>
                                            <p:strVal val="#ppt_y"/>
                                          </p:val>
                                        </p:tav>
                                      </p:tavLst>
                                    </p:anim>
                                  </p:childTnLst>
                                </p:cTn>
                              </p:par>
                            </p:childTnLst>
                          </p:cTn>
                        </p:par>
                        <p:par>
                          <p:cTn id="28" fill="hold">
                            <p:stCondLst>
                              <p:cond delay="4000"/>
                            </p:stCondLst>
                            <p:childTnLst>
                              <p:par>
                                <p:cTn id="29" presetID="2" presetClass="entr" presetSubtype="4" fill="hold" grpId="0" nodeType="afterEffect">
                                  <p:stCondLst>
                                    <p:cond delay="0"/>
                                  </p:stCondLst>
                                  <p:childTnLst>
                                    <p:set>
                                      <p:cBhvr>
                                        <p:cTn id="30" dur="1" fill="hold">
                                          <p:stCondLst>
                                            <p:cond delay="0"/>
                                          </p:stCondLst>
                                        </p:cTn>
                                        <p:tgtEl>
                                          <p:spTgt spid="10244">
                                            <p:txEl>
                                              <p:pRg st="0" end="0"/>
                                            </p:txEl>
                                          </p:spTgt>
                                        </p:tgtEl>
                                        <p:attrNameLst>
                                          <p:attrName>style.visibility</p:attrName>
                                        </p:attrNameLst>
                                      </p:cBhvr>
                                      <p:to>
                                        <p:strVal val="visible"/>
                                      </p:to>
                                    </p:set>
                                    <p:anim calcmode="lin" valueType="num">
                                      <p:cBhvr additive="base">
                                        <p:cTn id="31" dur="500" fill="hold"/>
                                        <p:tgtEl>
                                          <p:spTgt spid="1024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4">
                                            <p:txEl>
                                              <p:pRg st="0" end="0"/>
                                            </p:txEl>
                                          </p:spTgt>
                                        </p:tgtEl>
                                        <p:attrNameLst>
                                          <p:attrName>ppt_y</p:attrName>
                                        </p:attrNameLst>
                                      </p:cBhvr>
                                      <p:tavLst>
                                        <p:tav tm="0">
                                          <p:val>
                                            <p:strVal val="1+#ppt_h/2"/>
                                          </p:val>
                                        </p:tav>
                                        <p:tav tm="100000">
                                          <p:val>
                                            <p:strVal val="#ppt_y"/>
                                          </p:val>
                                        </p:tav>
                                      </p:tavLst>
                                    </p:anim>
                                  </p:childTnLst>
                                </p:cTn>
                              </p:par>
                            </p:childTnLst>
                          </p:cTn>
                        </p:par>
                        <p:par>
                          <p:cTn id="33" fill="hold">
                            <p:stCondLst>
                              <p:cond delay="4500"/>
                            </p:stCondLst>
                            <p:childTnLst>
                              <p:par>
                                <p:cTn id="34" presetID="2" presetClass="entr" presetSubtype="4" fill="hold" grpId="0" nodeType="afterEffect">
                                  <p:stCondLst>
                                    <p:cond delay="0"/>
                                  </p:stCondLst>
                                  <p:childTnLst>
                                    <p:set>
                                      <p:cBhvr>
                                        <p:cTn id="35" dur="1" fill="hold">
                                          <p:stCondLst>
                                            <p:cond delay="0"/>
                                          </p:stCondLst>
                                        </p:cTn>
                                        <p:tgtEl>
                                          <p:spTgt spid="10244">
                                            <p:txEl>
                                              <p:pRg st="2" end="2"/>
                                            </p:txEl>
                                          </p:spTgt>
                                        </p:tgtEl>
                                        <p:attrNameLst>
                                          <p:attrName>style.visibility</p:attrName>
                                        </p:attrNameLst>
                                      </p:cBhvr>
                                      <p:to>
                                        <p:strVal val="visible"/>
                                      </p:to>
                                    </p:set>
                                    <p:anim calcmode="lin" valueType="num">
                                      <p:cBhvr additive="base">
                                        <p:cTn id="36" dur="500" fill="hold"/>
                                        <p:tgtEl>
                                          <p:spTgt spid="1024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24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3" grpId="0" build="p" animBg="1"/>
      <p:bldP spid="10244" grpId="0" build="p"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048000" y="2362200"/>
            <a:ext cx="3200400" cy="1676400"/>
          </a:xfrm>
          <a:prstGeom prst="ellipse">
            <a:avLst/>
          </a:prstGeom>
          <a:solidFill>
            <a:schemeClr val="accent2">
              <a:lumMod val="60000"/>
              <a:lumOff val="4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Adverse effects</a:t>
            </a:r>
          </a:p>
        </p:txBody>
      </p:sp>
      <p:sp>
        <p:nvSpPr>
          <p:cNvPr id="5" name="Oval 4"/>
          <p:cNvSpPr/>
          <p:nvPr/>
        </p:nvSpPr>
        <p:spPr>
          <a:xfrm>
            <a:off x="228600" y="3429000"/>
            <a:ext cx="28956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Cough</a:t>
            </a:r>
          </a:p>
        </p:txBody>
      </p:sp>
      <p:sp>
        <p:nvSpPr>
          <p:cNvPr id="10" name="Oval 9"/>
          <p:cNvSpPr/>
          <p:nvPr/>
        </p:nvSpPr>
        <p:spPr>
          <a:xfrm>
            <a:off x="304800" y="1143000"/>
            <a:ext cx="29718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Upper respiratory tract  infections</a:t>
            </a:r>
          </a:p>
        </p:txBody>
      </p:sp>
      <p:sp>
        <p:nvSpPr>
          <p:cNvPr id="11" name="Oval 10"/>
          <p:cNvSpPr/>
          <p:nvPr/>
        </p:nvSpPr>
        <p:spPr>
          <a:xfrm>
            <a:off x="6172200" y="3581400"/>
            <a:ext cx="31242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Activation of latent tuberculosis</a:t>
            </a:r>
          </a:p>
        </p:txBody>
      </p:sp>
      <p:sp>
        <p:nvSpPr>
          <p:cNvPr id="12" name="Oval 11"/>
          <p:cNvSpPr/>
          <p:nvPr/>
        </p:nvSpPr>
        <p:spPr>
          <a:xfrm>
            <a:off x="5791200" y="1143000"/>
            <a:ext cx="30480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Headache</a:t>
            </a:r>
          </a:p>
        </p:txBody>
      </p:sp>
      <p:sp>
        <p:nvSpPr>
          <p:cNvPr id="13" name="Oval 12"/>
          <p:cNvSpPr/>
          <p:nvPr/>
        </p:nvSpPr>
        <p:spPr>
          <a:xfrm>
            <a:off x="3200400" y="5105400"/>
            <a:ext cx="2743200" cy="11430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b="1" dirty="0"/>
              <a:t>Infusion site reaction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iterate type="lt">
                                    <p:tmPct val="0"/>
                                  </p:iterate>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par>
                          <p:cTn id="18" fill="hold">
                            <p:stCondLst>
                              <p:cond delay="4000"/>
                            </p:stCondLst>
                            <p:childTnLst>
                              <p:par>
                                <p:cTn id="19" presetID="35"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2000"/>
                                        <p:tgtEl>
                                          <p:spTgt spid="12"/>
                                        </p:tgtEl>
                                      </p:cBhvr>
                                    </p:animEffect>
                                    <p:anim calcmode="lin" valueType="num">
                                      <p:cBhvr>
                                        <p:cTn id="22" dur="2000" fill="hold"/>
                                        <p:tgtEl>
                                          <p:spTgt spid="12"/>
                                        </p:tgtEl>
                                        <p:attrNameLst>
                                          <p:attrName>style.rotation</p:attrName>
                                        </p:attrNameLst>
                                      </p:cBhvr>
                                      <p:tavLst>
                                        <p:tav tm="0">
                                          <p:val>
                                            <p:fltVal val="720"/>
                                          </p:val>
                                        </p:tav>
                                        <p:tav tm="100000">
                                          <p:val>
                                            <p:fltVal val="0"/>
                                          </p:val>
                                        </p:tav>
                                      </p:tavLst>
                                    </p:anim>
                                    <p:anim calcmode="lin" valueType="num">
                                      <p:cBhvr>
                                        <p:cTn id="23" dur="2000" fill="hold"/>
                                        <p:tgtEl>
                                          <p:spTgt spid="12"/>
                                        </p:tgtEl>
                                        <p:attrNameLst>
                                          <p:attrName>ppt_h</p:attrName>
                                        </p:attrNameLst>
                                      </p:cBhvr>
                                      <p:tavLst>
                                        <p:tav tm="0">
                                          <p:val>
                                            <p:fltVal val="0"/>
                                          </p:val>
                                        </p:tav>
                                        <p:tav tm="100000">
                                          <p:val>
                                            <p:strVal val="#ppt_h"/>
                                          </p:val>
                                        </p:tav>
                                      </p:tavLst>
                                    </p:anim>
                                    <p:anim calcmode="lin" valueType="num">
                                      <p:cBhvr>
                                        <p:cTn id="24" dur="2000" fill="hold"/>
                                        <p:tgtEl>
                                          <p:spTgt spid="12"/>
                                        </p:tgtEl>
                                        <p:attrNameLst>
                                          <p:attrName>ppt_w</p:attrName>
                                        </p:attrNameLst>
                                      </p:cBhvr>
                                      <p:tavLst>
                                        <p:tav tm="0">
                                          <p:val>
                                            <p:fltVal val="0"/>
                                          </p:val>
                                        </p:tav>
                                        <p:tav tm="100000">
                                          <p:val>
                                            <p:strVal val="#ppt_w"/>
                                          </p:val>
                                        </p:tav>
                                      </p:tavLst>
                                    </p:anim>
                                  </p:childTnLst>
                                </p:cTn>
                              </p:par>
                            </p:childTnLst>
                          </p:cTn>
                        </p:par>
                        <p:par>
                          <p:cTn id="25" fill="hold">
                            <p:stCondLst>
                              <p:cond delay="6000"/>
                            </p:stCondLst>
                            <p:childTnLst>
                              <p:par>
                                <p:cTn id="26" presetID="35"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2000"/>
                                        <p:tgtEl>
                                          <p:spTgt spid="11"/>
                                        </p:tgtEl>
                                      </p:cBhvr>
                                    </p:animEffect>
                                    <p:anim calcmode="lin" valueType="num">
                                      <p:cBhvr>
                                        <p:cTn id="29" dur="2000" fill="hold"/>
                                        <p:tgtEl>
                                          <p:spTgt spid="11"/>
                                        </p:tgtEl>
                                        <p:attrNameLst>
                                          <p:attrName>style.rotation</p:attrName>
                                        </p:attrNameLst>
                                      </p:cBhvr>
                                      <p:tavLst>
                                        <p:tav tm="0">
                                          <p:val>
                                            <p:fltVal val="720"/>
                                          </p:val>
                                        </p:tav>
                                        <p:tav tm="100000">
                                          <p:val>
                                            <p:fltVal val="0"/>
                                          </p:val>
                                        </p:tav>
                                      </p:tavLst>
                                    </p:anim>
                                    <p:anim calcmode="lin" valueType="num">
                                      <p:cBhvr>
                                        <p:cTn id="30" dur="2000" fill="hold"/>
                                        <p:tgtEl>
                                          <p:spTgt spid="11"/>
                                        </p:tgtEl>
                                        <p:attrNameLst>
                                          <p:attrName>ppt_h</p:attrName>
                                        </p:attrNameLst>
                                      </p:cBhvr>
                                      <p:tavLst>
                                        <p:tav tm="0">
                                          <p:val>
                                            <p:fltVal val="0"/>
                                          </p:val>
                                        </p:tav>
                                        <p:tav tm="100000">
                                          <p:val>
                                            <p:strVal val="#ppt_h"/>
                                          </p:val>
                                        </p:tav>
                                      </p:tavLst>
                                    </p:anim>
                                    <p:anim calcmode="lin" valueType="num">
                                      <p:cBhvr>
                                        <p:cTn id="31" dur="2000" fill="hold"/>
                                        <p:tgtEl>
                                          <p:spTgt spid="11"/>
                                        </p:tgtEl>
                                        <p:attrNameLst>
                                          <p:attrName>ppt_w</p:attrName>
                                        </p:attrNameLst>
                                      </p:cBhvr>
                                      <p:tavLst>
                                        <p:tav tm="0">
                                          <p:val>
                                            <p:fltVal val="0"/>
                                          </p:val>
                                        </p:tav>
                                        <p:tav tm="100000">
                                          <p:val>
                                            <p:strVal val="#ppt_w"/>
                                          </p:val>
                                        </p:tav>
                                      </p:tavLst>
                                    </p:anim>
                                  </p:childTnLst>
                                </p:cTn>
                              </p:par>
                            </p:childTnLst>
                          </p:cTn>
                        </p:par>
                        <p:par>
                          <p:cTn id="32" fill="hold">
                            <p:stCondLst>
                              <p:cond delay="8000"/>
                            </p:stCondLst>
                            <p:childTnLst>
                              <p:par>
                                <p:cTn id="33" presetID="56" presetClass="entr" presetSubtype="0"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by="(-#ppt_w*2)" calcmode="lin" valueType="num">
                                      <p:cBhvr rctx="PPT">
                                        <p:cTn id="35" dur="500" autoRev="1" fill="hold">
                                          <p:stCondLst>
                                            <p:cond delay="0"/>
                                          </p:stCondLst>
                                        </p:cTn>
                                        <p:tgtEl>
                                          <p:spTgt spid="13"/>
                                        </p:tgtEl>
                                        <p:attrNameLst>
                                          <p:attrName>ppt_w</p:attrName>
                                        </p:attrNameLst>
                                      </p:cBhvr>
                                    </p:anim>
                                    <p:anim by="(#ppt_w*0.50)" calcmode="lin" valueType="num">
                                      <p:cBhvr>
                                        <p:cTn id="36" dur="500" decel="50000" autoRev="1" fill="hold">
                                          <p:stCondLst>
                                            <p:cond delay="0"/>
                                          </p:stCondLst>
                                        </p:cTn>
                                        <p:tgtEl>
                                          <p:spTgt spid="13"/>
                                        </p:tgtEl>
                                        <p:attrNameLst>
                                          <p:attrName>ppt_x</p:attrName>
                                        </p:attrNameLst>
                                      </p:cBhvr>
                                    </p:anim>
                                    <p:anim from="(-#ppt_h/2)" to="(#ppt_y)" calcmode="lin" valueType="num">
                                      <p:cBhvr>
                                        <p:cTn id="37" dur="1000" fill="hold">
                                          <p:stCondLst>
                                            <p:cond delay="0"/>
                                          </p:stCondLst>
                                        </p:cTn>
                                        <p:tgtEl>
                                          <p:spTgt spid="13"/>
                                        </p:tgtEl>
                                        <p:attrNameLst>
                                          <p:attrName>ppt_y</p:attrName>
                                        </p:attrNameLst>
                                      </p:cBhvr>
                                    </p:anim>
                                    <p:animRot by="21600000">
                                      <p:cBhvr>
                                        <p:cTn id="38"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2" descr="scan0003"/>
          <p:cNvPicPr>
            <a:picLocks noChangeAspect="1" noChangeArrowheads="1"/>
          </p:cNvPicPr>
          <p:nvPr/>
        </p:nvPicPr>
        <p:blipFill>
          <a:blip r:embed="rId2"/>
          <a:srcRect/>
          <a:stretch>
            <a:fillRect/>
          </a:stretch>
        </p:blipFill>
        <p:spPr bwMode="auto">
          <a:xfrm rot="-5546188">
            <a:off x="1747838" y="-1011238"/>
            <a:ext cx="5691188" cy="8577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2"/>
          <p:cNvGrpSpPr>
            <a:grpSpLocks/>
          </p:cNvGrpSpPr>
          <p:nvPr/>
        </p:nvGrpSpPr>
        <p:grpSpPr bwMode="auto">
          <a:xfrm>
            <a:off x="228600" y="152400"/>
            <a:ext cx="3238500" cy="6553200"/>
            <a:chOff x="0" y="0"/>
            <a:chExt cx="2016" cy="4320"/>
          </a:xfrm>
        </p:grpSpPr>
        <p:sp>
          <p:nvSpPr>
            <p:cNvPr id="36873"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36874"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36866"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36867" name="Group 6"/>
          <p:cNvGrpSpPr>
            <a:grpSpLocks/>
          </p:cNvGrpSpPr>
          <p:nvPr/>
        </p:nvGrpSpPr>
        <p:grpSpPr bwMode="auto">
          <a:xfrm>
            <a:off x="838200" y="1447800"/>
            <a:ext cx="7391400" cy="319088"/>
            <a:chOff x="144" y="1248"/>
            <a:chExt cx="4656" cy="201"/>
          </a:xfrm>
        </p:grpSpPr>
        <p:sp>
          <p:nvSpPr>
            <p:cNvPr id="36871"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36872"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36868"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a:lnSpc>
                <a:spcPct val="90000"/>
              </a:lnSpc>
            </a:pPr>
            <a:r>
              <a:rPr lang="en-US" sz="4200" b="1">
                <a:solidFill>
                  <a:schemeClr val="tx2"/>
                </a:solidFill>
                <a:latin typeface="Calibri" pitchFamily="34" charset="0"/>
              </a:rPr>
              <a:t>Quiz?</a:t>
            </a:r>
            <a:endParaRPr lang="en-US" sz="5000">
              <a:solidFill>
                <a:schemeClr val="tx2"/>
              </a:solidFill>
              <a:latin typeface="Calibri" pitchFamily="34" charset="0"/>
            </a:endParaRPr>
          </a:p>
        </p:txBody>
      </p:sp>
      <p:sp>
        <p:nvSpPr>
          <p:cNvPr id="36869" name="Rectangle 10"/>
          <p:cNvSpPr>
            <a:spLocks noChangeArrowheads="1"/>
          </p:cNvSpPr>
          <p:nvPr/>
        </p:nvSpPr>
        <p:spPr bwMode="auto">
          <a:xfrm>
            <a:off x="533400" y="1752600"/>
            <a:ext cx="6096000" cy="5105400"/>
          </a:xfrm>
          <a:prstGeom prst="rect">
            <a:avLst/>
          </a:prstGeom>
          <a:solidFill>
            <a:srgbClr val="FFFFFF"/>
          </a:solidFill>
          <a:ln w="9525">
            <a:solidFill>
              <a:srgbClr val="000000"/>
            </a:solidFill>
            <a:miter lim="800000"/>
            <a:headEnd/>
            <a:tailEnd/>
          </a:ln>
        </p:spPr>
        <p:txBody>
          <a:bodyPr/>
          <a:lstStyle/>
          <a:p>
            <a:pPr marL="273050" indent="-273050">
              <a:spcBef>
                <a:spcPct val="20000"/>
              </a:spcBef>
              <a:buClr>
                <a:srgbClr val="9BBB59"/>
              </a:buClr>
              <a:buSzPct val="95000"/>
              <a:buFont typeface="Wingdings 2" pitchFamily="18" charset="2"/>
              <a:buChar char=""/>
            </a:pPr>
            <a:r>
              <a:rPr lang="en-US" sz="2400" b="1">
                <a:latin typeface="Constantia" pitchFamily="18" charset="0"/>
              </a:rPr>
              <a:t>Infliximab</a:t>
            </a:r>
            <a:r>
              <a:rPr lang="en-US" sz="2400">
                <a:latin typeface="Constantia" pitchFamily="18" charset="0"/>
              </a:rPr>
              <a:t> produces its antirheumatic effects by direct</a:t>
            </a:r>
          </a:p>
          <a:p>
            <a:pPr marL="273050" indent="-273050">
              <a:spcBef>
                <a:spcPct val="20000"/>
              </a:spcBef>
              <a:buClr>
                <a:srgbClr val="9BBB59"/>
              </a:buClr>
              <a:buSzPct val="95000"/>
              <a:buFont typeface="Wingdings 2" pitchFamily="18" charset="2"/>
              <a:buChar char=""/>
            </a:pPr>
            <a:r>
              <a:rPr lang="en-US" sz="2400">
                <a:latin typeface="Constantia" pitchFamily="18" charset="0"/>
              </a:rPr>
              <a:t>(A) Inhibition of cAMP phosphodiesterase in monocytic leukocytes</a:t>
            </a:r>
          </a:p>
          <a:p>
            <a:pPr marL="273050" indent="-273050">
              <a:spcBef>
                <a:spcPct val="20000"/>
              </a:spcBef>
              <a:buClr>
                <a:srgbClr val="9BBB59"/>
              </a:buClr>
              <a:buSzPct val="95000"/>
              <a:buFont typeface="Wingdings 2" pitchFamily="18" charset="2"/>
              <a:buChar char=""/>
            </a:pPr>
            <a:r>
              <a:rPr lang="en-US" sz="2400">
                <a:latin typeface="Constantia" pitchFamily="18" charset="0"/>
              </a:rPr>
              <a:t>(B) Selective inhibition of COX-2</a:t>
            </a:r>
          </a:p>
          <a:p>
            <a:pPr marL="273050" indent="-273050">
              <a:spcBef>
                <a:spcPct val="20000"/>
              </a:spcBef>
              <a:buClr>
                <a:srgbClr val="9BBB59"/>
              </a:buClr>
              <a:buSzPct val="95000"/>
              <a:buFont typeface="Wingdings 2" pitchFamily="18" charset="2"/>
              <a:buChar char=""/>
            </a:pPr>
            <a:r>
              <a:rPr lang="en-US" sz="2400">
                <a:latin typeface="Constantia" pitchFamily="18" charset="0"/>
              </a:rPr>
              <a:t>(C) Enhancement of leukotriene synthesis at the expense of prostaglandin synthesis</a:t>
            </a:r>
          </a:p>
          <a:p>
            <a:pPr marL="273050" indent="-273050">
              <a:spcBef>
                <a:spcPct val="20000"/>
              </a:spcBef>
              <a:buClr>
                <a:srgbClr val="9BBB59"/>
              </a:buClr>
              <a:buSzPct val="95000"/>
              <a:buFont typeface="Wingdings 2" pitchFamily="18" charset="2"/>
              <a:buChar char=""/>
            </a:pPr>
            <a:r>
              <a:rPr lang="en-US" sz="2400">
                <a:latin typeface="Constantia" pitchFamily="18" charset="0"/>
              </a:rPr>
              <a:t>(D) Reduction of circulating active TNF-</a:t>
            </a:r>
            <a:r>
              <a:rPr lang="el-GR" sz="2400">
                <a:latin typeface="Constantia" pitchFamily="18" charset="0"/>
              </a:rPr>
              <a:t>α</a:t>
            </a:r>
            <a:r>
              <a:rPr lang="en-US" sz="2400">
                <a:latin typeface="Constantia" pitchFamily="18" charset="0"/>
              </a:rPr>
              <a:t> levels</a:t>
            </a:r>
          </a:p>
          <a:p>
            <a:pPr marL="273050" indent="-273050">
              <a:spcBef>
                <a:spcPct val="20000"/>
              </a:spcBef>
              <a:buClr>
                <a:srgbClr val="9BBB59"/>
              </a:buClr>
              <a:buSzPct val="95000"/>
              <a:buFont typeface="Wingdings 2" pitchFamily="18" charset="2"/>
              <a:buChar char=""/>
            </a:pPr>
            <a:r>
              <a:rPr lang="en-US" sz="2400">
                <a:latin typeface="Constantia" pitchFamily="18" charset="0"/>
              </a:rPr>
              <a:t>(E) Inhibition of the production of autoantibodies</a:t>
            </a:r>
          </a:p>
        </p:txBody>
      </p:sp>
      <p:pic>
        <p:nvPicPr>
          <p:cNvPr id="36870" name="Picture 11" descr="QUESTION"/>
          <p:cNvPicPr>
            <a:picLocks noChangeAspect="1" noChangeArrowheads="1"/>
          </p:cNvPicPr>
          <p:nvPr/>
        </p:nvPicPr>
        <p:blipFill>
          <a:blip r:embed="rId2"/>
          <a:srcRect/>
          <a:stretch>
            <a:fillRect/>
          </a:stretch>
        </p:blipFill>
        <p:spPr bwMode="auto">
          <a:xfrm>
            <a:off x="6588125" y="2420938"/>
            <a:ext cx="2376488" cy="4103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US" b="1" dirty="0" smtClean="0">
                <a:solidFill>
                  <a:srgbClr val="FF0000"/>
                </a:solidFill>
              </a:rPr>
              <a:t>Comparison between NSAIDs &amp; 				DMARDs</a:t>
            </a:r>
            <a:endParaRPr lang="en-US" b="1" dirty="0">
              <a:solidFill>
                <a:srgbClr val="FF0000"/>
              </a:solidFill>
            </a:endParaRPr>
          </a:p>
        </p:txBody>
      </p:sp>
      <p:sp>
        <p:nvSpPr>
          <p:cNvPr id="3" name="Text Placeholder 2"/>
          <p:cNvSpPr>
            <a:spLocks noGrp="1"/>
          </p:cNvSpPr>
          <p:nvPr>
            <p:ph type="body" idx="1"/>
          </p:nvPr>
        </p:nvSpPr>
        <p:spPr>
          <a:xfrm>
            <a:off x="457200" y="1855788"/>
            <a:ext cx="4040188" cy="658812"/>
          </a:xfrm>
        </p:spPr>
        <p:txBody>
          <a:bodyPr/>
          <a:lstStyle/>
          <a:p>
            <a:pPr eaLnBrk="1" hangingPunct="1"/>
            <a:r>
              <a:rPr lang="en-US" smtClean="0"/>
              <a:t>   </a:t>
            </a:r>
            <a:r>
              <a:rPr lang="en-US" smtClean="0">
                <a:solidFill>
                  <a:srgbClr val="FF0000"/>
                </a:solidFill>
              </a:rPr>
              <a:t>DMARDs</a:t>
            </a:r>
          </a:p>
        </p:txBody>
      </p:sp>
      <p:sp>
        <p:nvSpPr>
          <p:cNvPr id="4" name="Text Placeholder 3"/>
          <p:cNvSpPr>
            <a:spLocks noGrp="1"/>
          </p:cNvSpPr>
          <p:nvPr>
            <p:ph type="body" sz="half" idx="3"/>
          </p:nvPr>
        </p:nvSpPr>
        <p:spPr>
          <a:xfrm>
            <a:off x="4645025" y="1860550"/>
            <a:ext cx="4041775" cy="654050"/>
          </a:xfrm>
        </p:spPr>
        <p:txBody>
          <a:bodyPr/>
          <a:lstStyle/>
          <a:p>
            <a:pPr eaLnBrk="1" hangingPunct="1"/>
            <a:r>
              <a:rPr lang="en-US" smtClean="0">
                <a:solidFill>
                  <a:srgbClr val="FF0000"/>
                </a:solidFill>
              </a:rPr>
              <a:t>     NSAIDs</a:t>
            </a:r>
          </a:p>
        </p:txBody>
      </p:sp>
      <p:sp>
        <p:nvSpPr>
          <p:cNvPr id="5" name="Content Placeholder 4"/>
          <p:cNvSpPr>
            <a:spLocks noGrp="1"/>
          </p:cNvSpPr>
          <p:nvPr>
            <p:ph sz="quarter" idx="2"/>
          </p:nvPr>
        </p:nvSpPr>
        <p:spPr>
          <a:xfrm>
            <a:off x="457200" y="2514600"/>
            <a:ext cx="4040188" cy="3846513"/>
          </a:xfrm>
        </p:spPr>
        <p:txBody>
          <a:bodyPr/>
          <a:lstStyle/>
          <a:p>
            <a:pPr eaLnBrk="1" hangingPunct="1"/>
            <a:r>
              <a:rPr lang="en-US" smtClean="0"/>
              <a:t>Slow onset of action</a:t>
            </a:r>
          </a:p>
          <a:p>
            <a:pPr eaLnBrk="1" hangingPunct="1"/>
            <a:r>
              <a:rPr lang="en-US" smtClean="0"/>
              <a:t>Arrest progression of the disease</a:t>
            </a:r>
          </a:p>
          <a:p>
            <a:pPr eaLnBrk="1" hangingPunct="1"/>
            <a:r>
              <a:rPr lang="en-US" smtClean="0"/>
              <a:t>Prevent formation of new deformity</a:t>
            </a:r>
          </a:p>
          <a:p>
            <a:pPr eaLnBrk="1" hangingPunct="1"/>
            <a:r>
              <a:rPr lang="en-US" smtClean="0"/>
              <a:t>Used in chronic cases when deformity is exciting </a:t>
            </a:r>
          </a:p>
        </p:txBody>
      </p:sp>
      <p:sp>
        <p:nvSpPr>
          <p:cNvPr id="6" name="Content Placeholder 5"/>
          <p:cNvSpPr>
            <a:spLocks noGrp="1"/>
          </p:cNvSpPr>
          <p:nvPr>
            <p:ph sz="quarter" idx="4"/>
          </p:nvPr>
        </p:nvSpPr>
        <p:spPr>
          <a:xfrm>
            <a:off x="4645025" y="2514600"/>
            <a:ext cx="4041775" cy="3846513"/>
          </a:xfrm>
        </p:spPr>
        <p:txBody>
          <a:bodyPr/>
          <a:lstStyle/>
          <a:p>
            <a:pPr eaLnBrk="1" hangingPunct="1"/>
            <a:r>
              <a:rPr lang="en-US" smtClean="0"/>
              <a:t>Rapid onset of action</a:t>
            </a:r>
          </a:p>
          <a:p>
            <a:pPr eaLnBrk="1" hangingPunct="1"/>
            <a:r>
              <a:rPr lang="en-US" smtClean="0"/>
              <a:t>No effect</a:t>
            </a:r>
          </a:p>
          <a:p>
            <a:pPr eaLnBrk="1" hangingPunct="1">
              <a:buFont typeface="Wingdings 2" pitchFamily="18" charset="2"/>
              <a:buNone/>
            </a:pPr>
            <a:r>
              <a:rPr lang="en-US" smtClean="0"/>
              <a:t> </a:t>
            </a:r>
          </a:p>
          <a:p>
            <a:pPr eaLnBrk="1" hangingPunct="1"/>
            <a:r>
              <a:rPr lang="en-US" smtClean="0"/>
              <a:t>Can not stop formation of new deformity</a:t>
            </a:r>
          </a:p>
          <a:p>
            <a:pPr eaLnBrk="1" hangingPunct="1"/>
            <a:r>
              <a:rPr lang="en-US" smtClean="0"/>
              <a:t>Used in acute cases to relief inflammation &amp; 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4"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ox(in)">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dissolve">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dissolve">
                                      <p:cBhvr>
                                        <p:cTn id="21" dur="500"/>
                                        <p:tgtEl>
                                          <p:spTgt spid="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dissolve">
                                      <p:cBhvr>
                                        <p:cTn id="26" dur="500"/>
                                        <p:tgtEl>
                                          <p:spTgt spid="5">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dissolve">
                                      <p:cBhvr>
                                        <p:cTn id="31" dur="500"/>
                                        <p:tgtEl>
                                          <p:spTgt spid="5">
                                            <p:txEl>
                                              <p:pRg st="3" end="3"/>
                                            </p:txEl>
                                          </p:spTgt>
                                        </p:tgtEl>
                                      </p:cBhvr>
                                    </p:animEffect>
                                  </p:childTnLst>
                                </p:cTn>
                              </p:par>
                            </p:childTnLst>
                          </p:cTn>
                        </p:par>
                        <p:par>
                          <p:cTn id="32" fill="hold">
                            <p:stCondLst>
                              <p:cond delay="500"/>
                            </p:stCondLst>
                            <p:childTnLst>
                              <p:par>
                                <p:cTn id="33" presetID="4" presetClass="entr" presetSubtype="16" fill="hold" grpId="0" nodeType="after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box(in)">
                                      <p:cBhvr>
                                        <p:cTn id="35" dur="1000"/>
                                        <p:tgtEl>
                                          <p:spTgt spid="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6">
                                            <p:txEl>
                                              <p:pRg st="0" end="0"/>
                                            </p:txEl>
                                          </p:spTgt>
                                        </p:tgtEl>
                                        <p:attrNameLst>
                                          <p:attrName>style.visibility</p:attrName>
                                        </p:attrNameLst>
                                      </p:cBhvr>
                                      <p:to>
                                        <p:strVal val="visible"/>
                                      </p:to>
                                    </p:set>
                                    <p:animEffect transition="in" filter="dissolve">
                                      <p:cBhvr>
                                        <p:cTn id="40" dur="1000"/>
                                        <p:tgtEl>
                                          <p:spTgt spid="6">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animEffect transition="in" filter="dissolve">
                                      <p:cBhvr>
                                        <p:cTn id="45" dur="10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6">
                                            <p:txEl>
                                              <p:pRg st="2" end="2"/>
                                            </p:txEl>
                                          </p:spTgt>
                                        </p:tgtEl>
                                        <p:attrNameLst>
                                          <p:attrName>style.visibility</p:attrName>
                                        </p:attrNameLst>
                                      </p:cBhvr>
                                      <p:to>
                                        <p:strVal val="visible"/>
                                      </p:to>
                                    </p:set>
                                    <p:animEffect transition="in" filter="dissolve">
                                      <p:cBhvr>
                                        <p:cTn id="50" dur="1000"/>
                                        <p:tgtEl>
                                          <p:spTgt spid="6">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6">
                                            <p:txEl>
                                              <p:pRg st="3" end="3"/>
                                            </p:txEl>
                                          </p:spTgt>
                                        </p:tgtEl>
                                        <p:attrNameLst>
                                          <p:attrName>style.visibility</p:attrName>
                                        </p:attrNameLst>
                                      </p:cBhvr>
                                      <p:to>
                                        <p:strVal val="visible"/>
                                      </p:to>
                                    </p:set>
                                    <p:animEffect transition="in" filter="dissolve">
                                      <p:cBhvr>
                                        <p:cTn id="55" dur="1000"/>
                                        <p:tgtEl>
                                          <p:spTgt spid="6">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6">
                                            <p:txEl>
                                              <p:pRg st="4" end="4"/>
                                            </p:txEl>
                                          </p:spTgt>
                                        </p:tgtEl>
                                        <p:attrNameLst>
                                          <p:attrName>style.visibility</p:attrName>
                                        </p:attrNameLst>
                                      </p:cBhvr>
                                      <p:to>
                                        <p:strVal val="visible"/>
                                      </p:to>
                                    </p:set>
                                    <p:animEffect transition="in" filter="dissolve">
                                      <p:cBhvr>
                                        <p:cTn id="60"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P spid="5" grpId="0" build="p"/>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body" idx="1"/>
          </p:nvPr>
        </p:nvSpPr>
        <p:spPr>
          <a:xfrm>
            <a:off x="228600" y="1066800"/>
            <a:ext cx="5715000" cy="5791200"/>
          </a:xfrm>
        </p:spPr>
        <p:txBody>
          <a:bodyPr/>
          <a:lstStyle/>
          <a:p>
            <a:pPr eaLnBrk="1" hangingPunct="1">
              <a:lnSpc>
                <a:spcPct val="80000"/>
              </a:lnSpc>
              <a:buClr>
                <a:schemeClr val="tx1"/>
              </a:buClr>
              <a:buFont typeface="Wingdings 2" pitchFamily="18" charset="2"/>
              <a:buBlip>
                <a:blip r:embed="rId3"/>
              </a:buBlip>
            </a:pPr>
            <a:endParaRPr lang="en-US" sz="2200" smtClean="0"/>
          </a:p>
          <a:p>
            <a:pPr eaLnBrk="1" hangingPunct="1">
              <a:lnSpc>
                <a:spcPct val="80000"/>
              </a:lnSpc>
              <a:buFont typeface="Wingdings 2" pitchFamily="18" charset="2"/>
              <a:buNone/>
            </a:pPr>
            <a:endParaRPr lang="en-US" sz="2200" smtClean="0"/>
          </a:p>
        </p:txBody>
      </p:sp>
      <p:sp>
        <p:nvSpPr>
          <p:cNvPr id="39938" name="AutoShape 3" descr="VIP_Ambulance"/>
          <p:cNvSpPr>
            <a:spLocks noChangeAspect="1" noChangeArrowheads="1"/>
          </p:cNvSpPr>
          <p:nvPr/>
        </p:nvSpPr>
        <p:spPr bwMode="auto">
          <a:xfrm>
            <a:off x="8899525" y="46038"/>
            <a:ext cx="4752975" cy="3810000"/>
          </a:xfrm>
          <a:prstGeom prst="rect">
            <a:avLst/>
          </a:prstGeom>
          <a:noFill/>
          <a:ln w="9525">
            <a:noFill/>
            <a:miter lim="800000"/>
            <a:headEnd/>
            <a:tailEnd/>
          </a:ln>
        </p:spPr>
        <p:txBody>
          <a:bodyPr/>
          <a:lstStyle/>
          <a:p>
            <a:endParaRPr lang="en-US"/>
          </a:p>
        </p:txBody>
      </p:sp>
      <p:pic>
        <p:nvPicPr>
          <p:cNvPr id="39939" name="Picture 4" descr="VIP_Ambulance"/>
          <p:cNvPicPr>
            <a:picLocks noChangeAspect="1" noChangeArrowheads="1"/>
          </p:cNvPicPr>
          <p:nvPr/>
        </p:nvPicPr>
        <p:blipFill>
          <a:blip r:embed="rId4"/>
          <a:srcRect/>
          <a:stretch>
            <a:fillRect/>
          </a:stretch>
        </p:blipFill>
        <p:spPr bwMode="auto">
          <a:xfrm>
            <a:off x="5791200" y="228600"/>
            <a:ext cx="3124200" cy="2667000"/>
          </a:xfrm>
          <a:prstGeom prst="rect">
            <a:avLst/>
          </a:prstGeom>
          <a:noFill/>
          <a:ln w="9525">
            <a:noFill/>
            <a:miter lim="800000"/>
            <a:headEnd/>
            <a:tailEnd/>
          </a:ln>
        </p:spPr>
      </p:pic>
      <p:pic>
        <p:nvPicPr>
          <p:cNvPr id="39940" name="Picture 5" descr="Ambulance_Stretcher"/>
          <p:cNvPicPr>
            <a:picLocks noChangeAspect="1" noChangeArrowheads="1"/>
          </p:cNvPicPr>
          <p:nvPr/>
        </p:nvPicPr>
        <p:blipFill>
          <a:blip r:embed="rId5"/>
          <a:srcRect/>
          <a:stretch>
            <a:fillRect/>
          </a:stretch>
        </p:blipFill>
        <p:spPr bwMode="auto">
          <a:xfrm>
            <a:off x="5943600" y="3048000"/>
            <a:ext cx="2971800" cy="2514600"/>
          </a:xfrm>
          <a:prstGeom prst="rect">
            <a:avLst/>
          </a:prstGeom>
          <a:noFill/>
          <a:ln w="9525">
            <a:noFill/>
            <a:miter lim="800000"/>
            <a:headEnd/>
            <a:tailEnd/>
          </a:ln>
        </p:spPr>
      </p:pic>
      <p:sp>
        <p:nvSpPr>
          <p:cNvPr id="39941" name="WordArt 6"/>
          <p:cNvSpPr>
            <a:spLocks noChangeArrowheads="1" noChangeShapeType="1" noTextEdit="1"/>
          </p:cNvSpPr>
          <p:nvPr/>
        </p:nvSpPr>
        <p:spPr bwMode="auto">
          <a:xfrm rot="248677">
            <a:off x="533400" y="228600"/>
            <a:ext cx="3657600" cy="874713"/>
          </a:xfrm>
          <a:prstGeom prst="rect">
            <a:avLst/>
          </a:prstGeom>
        </p:spPr>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100000" scaled="1"/>
                </a:gradFill>
                <a:latin typeface="Impact"/>
              </a:rPr>
              <a:t>Case</a:t>
            </a:r>
          </a:p>
        </p:txBody>
      </p:sp>
      <p:sp>
        <p:nvSpPr>
          <p:cNvPr id="39942" name="Rectangle 7"/>
          <p:cNvSpPr>
            <a:spLocks noChangeArrowheads="1"/>
          </p:cNvSpPr>
          <p:nvPr/>
        </p:nvSpPr>
        <p:spPr bwMode="auto">
          <a:xfrm>
            <a:off x="250825" y="1268413"/>
            <a:ext cx="5616575" cy="3503612"/>
          </a:xfrm>
          <a:prstGeom prst="rect">
            <a:avLst/>
          </a:prstGeom>
          <a:noFill/>
          <a:ln w="9525">
            <a:noFill/>
            <a:miter lim="800000"/>
            <a:headEnd/>
            <a:tailEnd/>
          </a:ln>
        </p:spPr>
        <p:txBody>
          <a:bodyPr>
            <a:spAutoFit/>
          </a:bodyPr>
          <a:lstStyle/>
          <a:p>
            <a:r>
              <a:rPr lang="en-US" sz="3200"/>
              <a:t>A 54-year-old woman presented with signs and symptoms consistent with an early stage of rheumatoid arthritis. The decision was made to initiate NSAID therapy.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2"/>
          <p:cNvGrpSpPr>
            <a:grpSpLocks/>
          </p:cNvGrpSpPr>
          <p:nvPr/>
        </p:nvGrpSpPr>
        <p:grpSpPr bwMode="auto">
          <a:xfrm>
            <a:off x="228600" y="152400"/>
            <a:ext cx="3238500" cy="6553200"/>
            <a:chOff x="0" y="0"/>
            <a:chExt cx="2016" cy="4320"/>
          </a:xfrm>
        </p:grpSpPr>
        <p:sp>
          <p:nvSpPr>
            <p:cNvPr id="41993"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41994"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41986"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41987" name="Group 6"/>
          <p:cNvGrpSpPr>
            <a:grpSpLocks/>
          </p:cNvGrpSpPr>
          <p:nvPr/>
        </p:nvGrpSpPr>
        <p:grpSpPr bwMode="auto">
          <a:xfrm>
            <a:off x="762000" y="1447800"/>
            <a:ext cx="7391400" cy="319088"/>
            <a:chOff x="144" y="1248"/>
            <a:chExt cx="4656" cy="201"/>
          </a:xfrm>
        </p:grpSpPr>
        <p:sp>
          <p:nvSpPr>
            <p:cNvPr id="41991"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41992"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41988"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a:lnSpc>
                <a:spcPct val="90000"/>
              </a:lnSpc>
            </a:pPr>
            <a:r>
              <a:rPr lang="en-US" sz="4200" b="1">
                <a:solidFill>
                  <a:schemeClr val="tx2"/>
                </a:solidFill>
                <a:latin typeface="Calibri" pitchFamily="34" charset="0"/>
              </a:rPr>
              <a:t>Q1</a:t>
            </a:r>
            <a:endParaRPr lang="en-US" sz="5000">
              <a:solidFill>
                <a:schemeClr val="tx2"/>
              </a:solidFill>
              <a:latin typeface="Calibri" pitchFamily="34" charset="0"/>
            </a:endParaRPr>
          </a:p>
        </p:txBody>
      </p:sp>
      <p:sp>
        <p:nvSpPr>
          <p:cNvPr id="41989" name="Rectangle 10"/>
          <p:cNvSpPr>
            <a:spLocks noChangeArrowheads="1"/>
          </p:cNvSpPr>
          <p:nvPr/>
        </p:nvSpPr>
        <p:spPr bwMode="auto">
          <a:xfrm>
            <a:off x="685800" y="1828800"/>
            <a:ext cx="6553200" cy="5029200"/>
          </a:xfrm>
          <a:prstGeom prst="rect">
            <a:avLst/>
          </a:prstGeom>
          <a:solidFill>
            <a:srgbClr val="FFFFFF"/>
          </a:solidFill>
          <a:ln w="9525">
            <a:solidFill>
              <a:srgbClr val="000000"/>
            </a:solidFill>
            <a:miter lim="800000"/>
            <a:headEnd/>
            <a:tailEnd/>
          </a:ln>
        </p:spPr>
        <p:txBody>
          <a:bodyPr/>
          <a:lstStyle/>
          <a:p>
            <a:pPr marL="273050" indent="-273050">
              <a:spcBef>
                <a:spcPct val="20000"/>
              </a:spcBef>
              <a:buClr>
                <a:srgbClr val="9BBB59"/>
              </a:buClr>
              <a:buSzPct val="95000"/>
              <a:buFont typeface="Wingdings 2" pitchFamily="18" charset="2"/>
              <a:buChar char=""/>
            </a:pPr>
            <a:r>
              <a:rPr lang="en-US" sz="2400">
                <a:latin typeface="Constantia" pitchFamily="18" charset="0"/>
              </a:rPr>
              <a:t>Which of the following patient characteristics is a possible reason for the use of celecoxib in the treatment of her arthritis?                                                     </a:t>
            </a:r>
          </a:p>
          <a:p>
            <a:pPr marL="273050" indent="-273050">
              <a:spcBef>
                <a:spcPct val="20000"/>
              </a:spcBef>
              <a:buClr>
                <a:srgbClr val="9BBB59"/>
              </a:buClr>
              <a:buSzPct val="95000"/>
              <a:buFont typeface="Wingdings 2" pitchFamily="18" charset="2"/>
              <a:buNone/>
            </a:pPr>
            <a:r>
              <a:rPr lang="en-US" sz="2400">
                <a:latin typeface="Constantia" pitchFamily="18" charset="0"/>
              </a:rPr>
              <a:t>  (A) A history of a severe rash after treatment with a sulfonamide antibiotic                        </a:t>
            </a:r>
          </a:p>
          <a:p>
            <a:pPr marL="273050" indent="-273050">
              <a:spcBef>
                <a:spcPct val="20000"/>
              </a:spcBef>
              <a:buClr>
                <a:srgbClr val="9BBB59"/>
              </a:buClr>
              <a:buSzPct val="95000"/>
              <a:buFont typeface="Wingdings 2" pitchFamily="18" charset="2"/>
              <a:buNone/>
            </a:pPr>
            <a:r>
              <a:rPr lang="en-US" sz="2400">
                <a:latin typeface="Constantia" pitchFamily="18" charset="0"/>
              </a:rPr>
              <a:t>   (B) A history of gout                                                                       (C) A history of peptic ulcer disease                                               </a:t>
            </a:r>
          </a:p>
          <a:p>
            <a:pPr marL="273050" indent="-273050">
              <a:spcBef>
                <a:spcPct val="20000"/>
              </a:spcBef>
              <a:buClr>
                <a:srgbClr val="9BBB59"/>
              </a:buClr>
              <a:buSzPct val="95000"/>
              <a:buFont typeface="Wingdings 2" pitchFamily="18" charset="2"/>
              <a:buChar char=""/>
            </a:pPr>
            <a:r>
              <a:rPr lang="en-US" sz="2400">
                <a:latin typeface="Constantia" pitchFamily="18" charset="0"/>
              </a:rPr>
              <a:t>(D) A history of sudden onset of bronchospasm after treatment with aspirin          </a:t>
            </a:r>
          </a:p>
          <a:p>
            <a:pPr marL="273050" indent="-273050">
              <a:spcBef>
                <a:spcPct val="20000"/>
              </a:spcBef>
              <a:buClr>
                <a:srgbClr val="9BBB59"/>
              </a:buClr>
              <a:buSzPct val="95000"/>
              <a:buFont typeface="Wingdings 2" pitchFamily="18" charset="2"/>
              <a:buChar char=""/>
            </a:pPr>
            <a:r>
              <a:rPr lang="en-US" sz="2400">
                <a:latin typeface="Constantia" pitchFamily="18" charset="0"/>
              </a:rPr>
              <a:t>(E) A history of type 2 diabetes </a:t>
            </a:r>
          </a:p>
        </p:txBody>
      </p:sp>
      <p:pic>
        <p:nvPicPr>
          <p:cNvPr id="41990" name="Picture 11" descr="j0078711"/>
          <p:cNvPicPr>
            <a:picLocks noChangeAspect="1" noChangeArrowheads="1"/>
          </p:cNvPicPr>
          <p:nvPr/>
        </p:nvPicPr>
        <p:blipFill>
          <a:blip r:embed="rId2"/>
          <a:srcRect/>
          <a:stretch>
            <a:fillRect/>
          </a:stretch>
        </p:blipFill>
        <p:spPr bwMode="auto">
          <a:xfrm>
            <a:off x="7239000" y="2209800"/>
            <a:ext cx="16764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2"/>
          <p:cNvGrpSpPr>
            <a:grpSpLocks/>
          </p:cNvGrpSpPr>
          <p:nvPr/>
        </p:nvGrpSpPr>
        <p:grpSpPr bwMode="auto">
          <a:xfrm>
            <a:off x="228600" y="152400"/>
            <a:ext cx="3238500" cy="6553200"/>
            <a:chOff x="0" y="0"/>
            <a:chExt cx="2016" cy="4320"/>
          </a:xfrm>
        </p:grpSpPr>
        <p:sp>
          <p:nvSpPr>
            <p:cNvPr id="43017"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43018"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43010"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43011" name="Group 6"/>
          <p:cNvGrpSpPr>
            <a:grpSpLocks/>
          </p:cNvGrpSpPr>
          <p:nvPr/>
        </p:nvGrpSpPr>
        <p:grpSpPr bwMode="auto">
          <a:xfrm>
            <a:off x="762000" y="1447800"/>
            <a:ext cx="7391400" cy="319088"/>
            <a:chOff x="144" y="1248"/>
            <a:chExt cx="4656" cy="201"/>
          </a:xfrm>
        </p:grpSpPr>
        <p:sp>
          <p:nvSpPr>
            <p:cNvPr id="43015"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43016"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43012"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a:lnSpc>
                <a:spcPct val="90000"/>
              </a:lnSpc>
            </a:pPr>
            <a:r>
              <a:rPr lang="en-US" sz="4200" b="1">
                <a:solidFill>
                  <a:schemeClr val="tx2"/>
                </a:solidFill>
                <a:latin typeface="Calibri" pitchFamily="34" charset="0"/>
              </a:rPr>
              <a:t>Q2</a:t>
            </a:r>
            <a:endParaRPr lang="en-US" sz="5000">
              <a:solidFill>
                <a:schemeClr val="tx2"/>
              </a:solidFill>
              <a:latin typeface="Calibri" pitchFamily="34" charset="0"/>
            </a:endParaRPr>
          </a:p>
        </p:txBody>
      </p:sp>
      <p:sp>
        <p:nvSpPr>
          <p:cNvPr id="43013" name="Rectangle 10"/>
          <p:cNvSpPr>
            <a:spLocks noChangeArrowheads="1"/>
          </p:cNvSpPr>
          <p:nvPr/>
        </p:nvSpPr>
        <p:spPr bwMode="auto">
          <a:xfrm>
            <a:off x="990600" y="1828800"/>
            <a:ext cx="6477000" cy="5029200"/>
          </a:xfrm>
          <a:prstGeom prst="rect">
            <a:avLst/>
          </a:prstGeom>
          <a:solidFill>
            <a:srgbClr val="FFFFFF"/>
          </a:solidFill>
          <a:ln w="9525">
            <a:solidFill>
              <a:srgbClr val="000000"/>
            </a:solidFill>
            <a:miter lim="800000"/>
            <a:headEnd/>
            <a:tailEnd/>
          </a:ln>
        </p:spPr>
        <p:txBody>
          <a:bodyPr/>
          <a:lstStyle/>
          <a:p>
            <a:pPr marL="273050" indent="-273050">
              <a:spcBef>
                <a:spcPct val="20000"/>
              </a:spcBef>
              <a:buClr>
                <a:srgbClr val="9BBB59"/>
              </a:buClr>
              <a:buSzPct val="95000"/>
              <a:buFont typeface="Wingdings 2" pitchFamily="18" charset="2"/>
              <a:buChar char=""/>
            </a:pPr>
            <a:r>
              <a:rPr lang="en-US" sz="2000">
                <a:latin typeface="Constantia" pitchFamily="18" charset="0"/>
              </a:rPr>
              <a:t>Although the patient's disease was adequately controlled with an NSAID and methotrexate for some time, her symptoms began to worsen and radiologic studies of her hands indicated progressive destruction in the joints of several fingers. Treatment with a new second-line agent for rheumatoid arthritis was considered. This drug is available only in a parenteral formulation; its mechanism of anti-inflammatory action is antagonism of tumor necrosis factor. The drug being considered is:-                                                                       </a:t>
            </a:r>
          </a:p>
          <a:p>
            <a:pPr marL="273050" indent="-273050">
              <a:spcBef>
                <a:spcPct val="20000"/>
              </a:spcBef>
              <a:buClr>
                <a:srgbClr val="9BBB59"/>
              </a:buClr>
              <a:buSzPct val="95000"/>
              <a:buFont typeface="Wingdings 2" pitchFamily="18" charset="2"/>
              <a:buChar char=""/>
            </a:pPr>
            <a:r>
              <a:rPr lang="en-US" sz="2000">
                <a:latin typeface="Constantia" pitchFamily="18" charset="0"/>
              </a:rPr>
              <a:t> (A) hydroxychloroquine                                                            </a:t>
            </a:r>
          </a:p>
          <a:p>
            <a:pPr marL="273050" indent="-273050">
              <a:spcBef>
                <a:spcPct val="20000"/>
              </a:spcBef>
              <a:buClr>
                <a:srgbClr val="9BBB59"/>
              </a:buClr>
              <a:buSzPct val="95000"/>
              <a:buFont typeface="Wingdings 2" pitchFamily="18" charset="2"/>
              <a:buChar char=""/>
            </a:pPr>
            <a:r>
              <a:rPr lang="en-US" sz="2000">
                <a:latin typeface="Constantia" pitchFamily="18" charset="0"/>
              </a:rPr>
              <a:t> (B) infliximab                                                                 </a:t>
            </a:r>
          </a:p>
          <a:p>
            <a:pPr marL="273050" indent="-273050">
              <a:spcBef>
                <a:spcPct val="20000"/>
              </a:spcBef>
              <a:buClr>
                <a:srgbClr val="9BBB59"/>
              </a:buClr>
              <a:buSzPct val="95000"/>
              <a:buFont typeface="Wingdings 2" pitchFamily="18" charset="2"/>
              <a:buChar char=""/>
            </a:pPr>
            <a:r>
              <a:rPr lang="en-US" sz="2000">
                <a:latin typeface="Constantia" pitchFamily="18" charset="0"/>
              </a:rPr>
              <a:t> (C) methotrexate                                                          </a:t>
            </a:r>
          </a:p>
          <a:p>
            <a:pPr marL="273050" indent="-273050">
              <a:spcBef>
                <a:spcPct val="20000"/>
              </a:spcBef>
              <a:buClr>
                <a:srgbClr val="9BBB59"/>
              </a:buClr>
              <a:buSzPct val="95000"/>
              <a:buFont typeface="Wingdings 2" pitchFamily="18" charset="2"/>
              <a:buChar char=""/>
            </a:pPr>
            <a:r>
              <a:rPr lang="en-US" sz="2000">
                <a:latin typeface="Constantia" pitchFamily="18" charset="0"/>
              </a:rPr>
              <a:t> (D) chloroquine                                                                 </a:t>
            </a:r>
          </a:p>
          <a:p>
            <a:pPr marL="273050" indent="-273050">
              <a:spcBef>
                <a:spcPct val="20000"/>
              </a:spcBef>
              <a:buClr>
                <a:srgbClr val="9BBB59"/>
              </a:buClr>
              <a:buSzPct val="95000"/>
              <a:buFont typeface="Wingdings 2" pitchFamily="18" charset="2"/>
              <a:buChar char=""/>
            </a:pPr>
            <a:r>
              <a:rPr lang="en-US" sz="2000">
                <a:latin typeface="Constantia" pitchFamily="18" charset="0"/>
              </a:rPr>
              <a:t> (E) Sulfasalazine </a:t>
            </a:r>
          </a:p>
        </p:txBody>
      </p:sp>
      <p:pic>
        <p:nvPicPr>
          <p:cNvPr id="43014" name="Picture 11" descr="j0078711"/>
          <p:cNvPicPr>
            <a:picLocks noChangeAspect="1" noChangeArrowheads="1"/>
          </p:cNvPicPr>
          <p:nvPr/>
        </p:nvPicPr>
        <p:blipFill>
          <a:blip r:embed="rId2"/>
          <a:srcRect/>
          <a:stretch>
            <a:fillRect/>
          </a:stretch>
        </p:blipFill>
        <p:spPr bwMode="auto">
          <a:xfrm>
            <a:off x="7239000" y="2209800"/>
            <a:ext cx="16764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2"/>
          <p:cNvPicPr>
            <a:picLocks noChangeAspect="1" noChangeArrowheads="1"/>
          </p:cNvPicPr>
          <p:nvPr/>
        </p:nvPicPr>
        <p:blipFill>
          <a:blip r:embed="rId2"/>
          <a:srcRect/>
          <a:stretch>
            <a:fillRect/>
          </a:stretch>
        </p:blipFill>
        <p:spPr bwMode="auto">
          <a:xfrm>
            <a:off x="990600" y="1600200"/>
            <a:ext cx="693420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smtClean="0">
                <a:solidFill>
                  <a:srgbClr val="FF0000"/>
                </a:solidFill>
              </a:rPr>
              <a:t>              SUMMARY</a:t>
            </a:r>
            <a:endParaRPr lang="ar-SA" b="1" smtClean="0">
              <a:solidFill>
                <a:srgbClr val="FF0000"/>
              </a:solidFill>
            </a:endParaRPr>
          </a:p>
        </p:txBody>
      </p:sp>
      <p:sp>
        <p:nvSpPr>
          <p:cNvPr id="3" name="Content Placeholder 2"/>
          <p:cNvSpPr>
            <a:spLocks noGrp="1"/>
          </p:cNvSpPr>
          <p:nvPr>
            <p:ph idx="1"/>
          </p:nvPr>
        </p:nvSpPr>
        <p:spPr/>
        <p:txBody>
          <a:bodyPr/>
          <a:lstStyle/>
          <a:p>
            <a:pPr eaLnBrk="1" hangingPunct="1"/>
            <a:r>
              <a:rPr lang="en-US" smtClean="0"/>
              <a:t>DMARDs are used mainly in chronic cases of rheumatoid arthritis , when the disease is progresssing and forming deformity.</a:t>
            </a:r>
          </a:p>
          <a:p>
            <a:pPr eaLnBrk="1" hangingPunct="1"/>
            <a:endParaRPr lang="en-US" smtClean="0"/>
          </a:p>
          <a:p>
            <a:pPr eaLnBrk="1" hangingPunct="1"/>
            <a:endParaRPr lang="en-US" smtClean="0"/>
          </a:p>
          <a:p>
            <a:pPr eaLnBrk="1" hangingPunct="1"/>
            <a:r>
              <a:rPr lang="en-US" smtClean="0"/>
              <a:t>They do not remove the existing damage but prevent further formation of deformities.</a:t>
            </a:r>
          </a:p>
          <a:p>
            <a:pPr eaLnBrk="1" hangingPunct="1"/>
            <a:endParaRPr lang="en-US" smtClean="0"/>
          </a:p>
          <a:p>
            <a:pPr eaLnBrk="1" hangingPunct="1"/>
            <a:r>
              <a:rPr lang="en-US" smtClean="0"/>
              <a:t>They have no analgesic effect.</a:t>
            </a:r>
            <a:endParaRPr lang="ar-SA" smtClean="0">
              <a:ea typeface="Majalla U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smtClean="0">
                <a:solidFill>
                  <a:srgbClr val="FF0000"/>
                </a:solidFill>
              </a:rPr>
              <a:t>SUMMARY ( Continue)</a:t>
            </a:r>
            <a:endParaRPr lang="ar-SA" b="1" smtClean="0">
              <a:solidFill>
                <a:srgbClr val="FF0000"/>
              </a:solidFill>
            </a:endParaRPr>
          </a:p>
        </p:txBody>
      </p:sp>
      <p:sp>
        <p:nvSpPr>
          <p:cNvPr id="3" name="Content Placeholder 2"/>
          <p:cNvSpPr>
            <a:spLocks noGrp="1"/>
          </p:cNvSpPr>
          <p:nvPr>
            <p:ph idx="1"/>
          </p:nvPr>
        </p:nvSpPr>
        <p:spPr/>
        <p:txBody>
          <a:bodyPr/>
          <a:lstStyle/>
          <a:p>
            <a:pPr eaLnBrk="1" hangingPunct="1"/>
            <a:r>
              <a:rPr lang="en-US" smtClean="0"/>
              <a:t>They are slow in onset needs weeks to manifest their effects .</a:t>
            </a:r>
          </a:p>
          <a:p>
            <a:pPr eaLnBrk="1" hangingPunct="1"/>
            <a:endParaRPr lang="en-US" smtClean="0"/>
          </a:p>
          <a:p>
            <a:pPr eaLnBrk="1" hangingPunct="1"/>
            <a:r>
              <a:rPr lang="en-US" smtClean="0"/>
              <a:t>Hydroxychloroquine acts mainly through suppression of the activity of lysosomal enzymez and trapping free radicals .</a:t>
            </a:r>
          </a:p>
          <a:p>
            <a:pPr eaLnBrk="1" hangingPunct="1"/>
            <a:endParaRPr lang="en-US" smtClean="0"/>
          </a:p>
          <a:p>
            <a:pPr eaLnBrk="1" hangingPunct="1"/>
            <a:r>
              <a:rPr lang="en-US" smtClean="0"/>
              <a:t>Its main adverse effects is irreversible retinal damage &amp; hepatic  toxicity.</a:t>
            </a:r>
            <a:endParaRPr lang="ar-SA" smtClean="0">
              <a:ea typeface="Majalla U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 </a:t>
            </a:r>
            <a:r>
              <a:rPr lang="en-US" b="1" dirty="0" smtClean="0"/>
              <a:t/>
            </a:r>
            <a:br>
              <a:rPr lang="en-US" b="1" dirty="0" smtClean="0"/>
            </a:br>
            <a:r>
              <a:rPr lang="en-US" b="1" dirty="0" smtClean="0"/>
              <a:t>OBJECTIVES</a:t>
            </a:r>
            <a:endParaRPr lang="en-US" b="1" dirty="0"/>
          </a:p>
        </p:txBody>
      </p:sp>
      <p:sp>
        <p:nvSpPr>
          <p:cNvPr id="10243" name="Content Placeholder 2"/>
          <p:cNvSpPr>
            <a:spLocks noGrp="1"/>
          </p:cNvSpPr>
          <p:nvPr>
            <p:ph sz="quarter" idx="1"/>
          </p:nvPr>
        </p:nvSpPr>
        <p:spPr>
          <a:xfrm>
            <a:off x="457200" y="1600200"/>
            <a:ext cx="7467600" cy="4873625"/>
          </a:xfrm>
        </p:spPr>
        <p:txBody>
          <a:bodyPr/>
          <a:lstStyle/>
          <a:p>
            <a:pPr eaLnBrk="1" hangingPunct="1">
              <a:buFont typeface="Wingdings 2" pitchFamily="18" charset="2"/>
              <a:buNone/>
            </a:pPr>
            <a:endParaRPr lang="en-US" b="1" smtClean="0"/>
          </a:p>
          <a:p>
            <a:pPr eaLnBrk="1" hangingPunct="1"/>
            <a:endParaRPr lang="en-US" b="1" smtClean="0"/>
          </a:p>
          <a:p>
            <a:pPr eaLnBrk="1" hangingPunct="1">
              <a:buFont typeface="Wingdings 2" pitchFamily="18" charset="2"/>
              <a:buNone/>
            </a:pPr>
            <a:r>
              <a:rPr lang="en-US" b="1" smtClean="0"/>
              <a:t>At the end of the lecture the students should </a:t>
            </a:r>
          </a:p>
          <a:p>
            <a:pPr eaLnBrk="1" hangingPunct="1"/>
            <a:r>
              <a:rPr lang="en-US" b="1" smtClean="0"/>
              <a:t>Define DMARDs</a:t>
            </a:r>
          </a:p>
          <a:p>
            <a:pPr eaLnBrk="1" hangingPunct="1"/>
            <a:r>
              <a:rPr lang="en-US" b="1" smtClean="0"/>
              <a:t>Describe the classification of this group of drugs</a:t>
            </a:r>
          </a:p>
          <a:p>
            <a:pPr eaLnBrk="1" hangingPunct="1"/>
            <a:r>
              <a:rPr lang="en-US" b="1" smtClean="0"/>
              <a:t>Describe the general advantages &amp; criteria  of this group of drugs </a:t>
            </a:r>
          </a:p>
          <a:p>
            <a:pPr eaLnBrk="1" hangingPunct="1"/>
            <a:r>
              <a:rPr lang="en-US" b="1" smtClean="0"/>
              <a:t>Describe  the general clinical uses      </a:t>
            </a:r>
          </a:p>
          <a:p>
            <a:pPr eaLnBrk="1" hangingPunct="1">
              <a:buFont typeface="Wingdings" pitchFamily="2" charset="2"/>
              <a:buNone/>
            </a:pPr>
            <a:endParaRPr lang="en-US" b="1" smtClean="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243">
                                            <p:txEl>
                                              <p:pRg st="2" end="2"/>
                                            </p:txEl>
                                          </p:spTgt>
                                        </p:tgtEl>
                                        <p:attrNameLst>
                                          <p:attrName>style.visibility</p:attrName>
                                        </p:attrNameLst>
                                      </p:cBhvr>
                                      <p:to>
                                        <p:strVal val="visible"/>
                                      </p:to>
                                    </p:set>
                                    <p:animEffect transition="in" filter="dissolve">
                                      <p:cBhvr>
                                        <p:cTn id="12" dur="500"/>
                                        <p:tgtEl>
                                          <p:spTgt spid="1024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243">
                                            <p:txEl>
                                              <p:pRg st="3" end="3"/>
                                            </p:txEl>
                                          </p:spTgt>
                                        </p:tgtEl>
                                        <p:attrNameLst>
                                          <p:attrName>style.visibility</p:attrName>
                                        </p:attrNameLst>
                                      </p:cBhvr>
                                      <p:to>
                                        <p:strVal val="visible"/>
                                      </p:to>
                                    </p:set>
                                    <p:animEffect transition="in" filter="dissolve">
                                      <p:cBhvr>
                                        <p:cTn id="17" dur="500"/>
                                        <p:tgtEl>
                                          <p:spTgt spid="1024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243">
                                            <p:txEl>
                                              <p:pRg st="4" end="4"/>
                                            </p:txEl>
                                          </p:spTgt>
                                        </p:tgtEl>
                                        <p:attrNameLst>
                                          <p:attrName>style.visibility</p:attrName>
                                        </p:attrNameLst>
                                      </p:cBhvr>
                                      <p:to>
                                        <p:strVal val="visible"/>
                                      </p:to>
                                    </p:set>
                                    <p:animEffect transition="in" filter="dissolve">
                                      <p:cBhvr>
                                        <p:cTn id="22" dur="500"/>
                                        <p:tgtEl>
                                          <p:spTgt spid="1024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dissolve">
                                      <p:cBhvr>
                                        <p:cTn id="27" dur="500"/>
                                        <p:tgtEl>
                                          <p:spTgt spid="1024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243">
                                            <p:txEl>
                                              <p:pRg st="6" end="6"/>
                                            </p:txEl>
                                          </p:spTgt>
                                        </p:tgtEl>
                                        <p:attrNameLst>
                                          <p:attrName>style.visibility</p:attrName>
                                        </p:attrNameLst>
                                      </p:cBhvr>
                                      <p:to>
                                        <p:strVal val="visible"/>
                                      </p:to>
                                    </p:set>
                                    <p:animEffect transition="in" filter="dissolve">
                                      <p:cBhvr>
                                        <p:cTn id="32" dur="5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24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r>
              <a:rPr lang="en-US" b="1" smtClean="0">
                <a:solidFill>
                  <a:srgbClr val="FF0000"/>
                </a:solidFill>
              </a:rPr>
              <a:t>CONTINUE</a:t>
            </a:r>
            <a:endParaRPr lang="ar-SA" b="1" smtClean="0">
              <a:solidFill>
                <a:srgbClr val="FF0000"/>
              </a:solidFill>
            </a:endParaRPr>
          </a:p>
        </p:txBody>
      </p:sp>
      <p:sp>
        <p:nvSpPr>
          <p:cNvPr id="3" name="Content Placeholder 2"/>
          <p:cNvSpPr>
            <a:spLocks noGrp="1"/>
          </p:cNvSpPr>
          <p:nvPr>
            <p:ph idx="1"/>
          </p:nvPr>
        </p:nvSpPr>
        <p:spPr/>
        <p:txBody>
          <a:bodyPr/>
          <a:lstStyle/>
          <a:p>
            <a:pPr eaLnBrk="1" hangingPunct="1"/>
            <a:r>
              <a:rPr lang="en-US" smtClean="0"/>
              <a:t>Methotrexate acts mainly through suppression of phagocytic cells &amp; T cells </a:t>
            </a:r>
          </a:p>
          <a:p>
            <a:pPr eaLnBrk="1" hangingPunct="1"/>
            <a:endParaRPr lang="en-US" smtClean="0"/>
          </a:p>
          <a:p>
            <a:pPr eaLnBrk="1" hangingPunct="1"/>
            <a:r>
              <a:rPr lang="en-US" smtClean="0"/>
              <a:t>Its  adverse effects are bone marrow depression &amp; mucosal ulceration</a:t>
            </a:r>
          </a:p>
          <a:p>
            <a:pPr eaLnBrk="1" hangingPunct="1"/>
            <a:endParaRPr lang="en-US" smtClean="0"/>
          </a:p>
          <a:p>
            <a:pPr eaLnBrk="1" hangingPunct="1"/>
            <a:r>
              <a:rPr lang="en-US" smtClean="0"/>
              <a:t>Infliximab is a chimeric TNF-</a:t>
            </a:r>
            <a:r>
              <a:rPr lang="el-GR" smtClean="0"/>
              <a:t>α</a:t>
            </a:r>
            <a:r>
              <a:rPr lang="en-US" smtClean="0"/>
              <a:t> blocking agent.</a:t>
            </a:r>
          </a:p>
          <a:p>
            <a:pPr eaLnBrk="1" hangingPunct="1"/>
            <a:endParaRPr lang="en-US" smtClean="0"/>
          </a:p>
          <a:p>
            <a:pPr eaLnBrk="1" hangingPunct="1"/>
            <a:r>
              <a:rPr lang="en-US" smtClean="0"/>
              <a:t>Given with methotrexate to reduce antichimeric effect</a:t>
            </a:r>
            <a:endParaRPr lang="ar-SA" smtClean="0">
              <a:ea typeface="Majalla U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dissolv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smtClean="0">
                <a:solidFill>
                  <a:srgbClr val="FF0000"/>
                </a:solidFill>
              </a:rPr>
              <a:t>CONTINUE</a:t>
            </a:r>
            <a:endParaRPr lang="ar-SA" b="1" smtClean="0">
              <a:solidFill>
                <a:srgbClr val="FF0000"/>
              </a:solidFill>
            </a:endParaRPr>
          </a:p>
        </p:txBody>
      </p:sp>
      <p:sp>
        <p:nvSpPr>
          <p:cNvPr id="3" name="Content Placeholder 2"/>
          <p:cNvSpPr>
            <a:spLocks noGrp="1"/>
          </p:cNvSpPr>
          <p:nvPr>
            <p:ph idx="1"/>
          </p:nvPr>
        </p:nvSpPr>
        <p:spPr/>
        <p:txBody>
          <a:bodyPr/>
          <a:lstStyle/>
          <a:p>
            <a:pPr eaLnBrk="1" hangingPunct="1"/>
            <a:r>
              <a:rPr lang="en-US" smtClean="0"/>
              <a:t>Its main adverse effects are upper respiratory tract infections &amp; reactivation of latent TB,</a:t>
            </a:r>
            <a:endParaRPr lang="ar-SA" smtClean="0">
              <a:ea typeface="Majalla U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b="1" smtClean="0">
                <a:solidFill>
                  <a:srgbClr val="FF0000"/>
                </a:solidFill>
              </a:rPr>
              <a:t>CONTINUE</a:t>
            </a:r>
            <a:endParaRPr lang="ar-SA" b="1" smtClean="0">
              <a:solidFill>
                <a:srgbClr val="FF0000"/>
              </a:solidFill>
            </a:endParaRPr>
          </a:p>
        </p:txBody>
      </p:sp>
      <p:sp>
        <p:nvSpPr>
          <p:cNvPr id="48130" name="Content Placeholder 2"/>
          <p:cNvSpPr>
            <a:spLocks noGrp="1"/>
          </p:cNvSpPr>
          <p:nvPr>
            <p:ph idx="1"/>
          </p:nvPr>
        </p:nvSpPr>
        <p:spPr/>
        <p:txBody>
          <a:bodyPr/>
          <a:lstStyle/>
          <a:p>
            <a:pPr eaLnBrk="1" hangingPunct="1"/>
            <a:r>
              <a:rPr lang="en-US" smtClean="0"/>
              <a:t>Methotrexate acts mainly through suppression of phagocytic cells &amp;</a:t>
            </a:r>
            <a:endParaRPr lang="ar-SA" smtClean="0">
              <a:ea typeface="Majalla U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sz="quarter" idx="1"/>
          </p:nvPr>
        </p:nvSpPr>
        <p:spPr>
          <a:xfrm>
            <a:off x="457200" y="1984375"/>
            <a:ext cx="7467600" cy="4873625"/>
          </a:xfrm>
        </p:spPr>
        <p:txBody>
          <a:bodyPr/>
          <a:lstStyle/>
          <a:p>
            <a:pPr eaLnBrk="1" hangingPunct="1">
              <a:buFont typeface="Courier New" pitchFamily="49" charset="0"/>
              <a:buChar char="o"/>
            </a:pPr>
            <a:r>
              <a:rPr lang="en-US" b="1" smtClean="0"/>
              <a:t>Know some examples of drugs related to DMARDS.</a:t>
            </a:r>
          </a:p>
          <a:p>
            <a:pPr eaLnBrk="1" hangingPunct="1">
              <a:buFont typeface="Courier New" pitchFamily="49" charset="0"/>
              <a:buChar char="o"/>
            </a:pPr>
            <a:endParaRPr lang="en-US" b="1" smtClean="0"/>
          </a:p>
          <a:p>
            <a:pPr eaLnBrk="1" hangingPunct="1">
              <a:buFont typeface="Courier New" pitchFamily="49" charset="0"/>
              <a:buChar char="o"/>
            </a:pPr>
            <a:r>
              <a:rPr lang="en-US" b="1" smtClean="0"/>
              <a:t>Describe the mechanism of action , specific clinical uses , adverse effects &amp;</a:t>
            </a:r>
          </a:p>
          <a:p>
            <a:pPr eaLnBrk="1" hangingPunct="1">
              <a:buFont typeface="Wingdings 2" pitchFamily="18" charset="2"/>
              <a:buNone/>
            </a:pPr>
            <a:r>
              <a:rPr lang="en-US" b="1" smtClean="0"/>
              <a:t>       contraindications of individual drugs.</a:t>
            </a:r>
          </a:p>
        </p:txBody>
      </p:sp>
      <p:sp>
        <p:nvSpPr>
          <p:cNvPr id="4" name="Title 3"/>
          <p:cNvSpPr>
            <a:spLocks noGrp="1"/>
          </p:cNvSpPr>
          <p:nvPr>
            <p:ph type="title"/>
          </p:nvPr>
        </p:nvSpPr>
        <p:spPr/>
        <p:txBody>
          <a:bodyPr/>
          <a:lstStyle/>
          <a:p>
            <a:pPr eaLnBrk="1" hangingPunct="1"/>
            <a:r>
              <a:rPr lang="en-US" b="1" smtClean="0"/>
              <a:t>OBJECTIVES ( Continue)</a:t>
            </a:r>
            <a:endParaRPr lang="ar-SA" b="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ssolve">
                                      <p:cBhvr>
                                        <p:cTn id="12" dur="5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dissolv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dissolve">
                                      <p:cBhvr>
                                        <p:cTn id="22" dur="5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t>        </a:t>
            </a:r>
            <a:r>
              <a:rPr lang="en-US" b="1" smtClean="0"/>
              <a:t>General Features</a:t>
            </a:r>
          </a:p>
        </p:txBody>
      </p:sp>
      <p:sp>
        <p:nvSpPr>
          <p:cNvPr id="3" name="Content Placeholder 2"/>
          <p:cNvSpPr>
            <a:spLocks noGrp="1"/>
          </p:cNvSpPr>
          <p:nvPr>
            <p:ph idx="1"/>
          </p:nvPr>
        </p:nvSpPr>
        <p:spPr/>
        <p:txBody>
          <a:bodyPr/>
          <a:lstStyle/>
          <a:p>
            <a:pPr eaLnBrk="1" hangingPunct="1"/>
            <a:r>
              <a:rPr lang="en-US" b="1" smtClean="0"/>
              <a:t>Low doses are commonly used early in the course of the disease</a:t>
            </a:r>
          </a:p>
          <a:p>
            <a:pPr eaLnBrk="1" hangingPunct="1"/>
            <a:r>
              <a:rPr lang="en-US" b="1" smtClean="0"/>
              <a:t>Used when the disease is progressing &amp; causing deformities</a:t>
            </a:r>
          </a:p>
          <a:p>
            <a:pPr eaLnBrk="1" hangingPunct="1"/>
            <a:r>
              <a:rPr lang="en-US" b="1" smtClean="0"/>
              <a:t>Can not repair the existing damage , but prevent further deformity</a:t>
            </a:r>
          </a:p>
          <a:p>
            <a:pPr eaLnBrk="1" hangingPunct="1"/>
            <a:r>
              <a:rPr lang="en-US" b="1" smtClean="0"/>
              <a:t>Have no analgesic effects</a:t>
            </a:r>
          </a:p>
          <a:p>
            <a:pPr eaLnBrk="1" hangingPunct="1"/>
            <a:r>
              <a:rPr lang="en-US" b="1" smtClean="0"/>
              <a:t>Their effects take from 6 weeks up to 6 months to be  evident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228600" y="152400"/>
            <a:ext cx="3238500" cy="6553200"/>
            <a:chOff x="0" y="0"/>
            <a:chExt cx="2016" cy="4320"/>
          </a:xfrm>
        </p:grpSpPr>
        <p:sp>
          <p:nvSpPr>
            <p:cNvPr id="19465" name="Rectangle 3"/>
            <p:cNvSpPr>
              <a:spLocks noChangeArrowheads="1"/>
            </p:cNvSpPr>
            <p:nvPr/>
          </p:nvSpPr>
          <p:spPr bwMode="auto">
            <a:xfrm>
              <a:off x="0" y="0"/>
              <a:ext cx="480" cy="4320"/>
            </a:xfrm>
            <a:prstGeom prst="rect">
              <a:avLst/>
            </a:prstGeom>
            <a:solidFill>
              <a:srgbClr val="99CC99"/>
            </a:solidFill>
            <a:ln w="9525">
              <a:noFill/>
              <a:miter lim="800000"/>
              <a:headEnd/>
              <a:tailEnd/>
            </a:ln>
          </p:spPr>
          <p:txBody>
            <a:bodyPr wrap="none" anchor="ctr"/>
            <a:lstStyle/>
            <a:p>
              <a:endParaRPr lang="en-US"/>
            </a:p>
          </p:txBody>
        </p:sp>
        <p:sp>
          <p:nvSpPr>
            <p:cNvPr id="19466" name="Rectangle 4"/>
            <p:cNvSpPr>
              <a:spLocks noChangeArrowheads="1"/>
            </p:cNvSpPr>
            <p:nvPr/>
          </p:nvSpPr>
          <p:spPr bwMode="auto">
            <a:xfrm>
              <a:off x="432" y="0"/>
              <a:ext cx="1584" cy="672"/>
            </a:xfrm>
            <a:prstGeom prst="rect">
              <a:avLst/>
            </a:prstGeom>
            <a:solidFill>
              <a:srgbClr val="99CC99"/>
            </a:solidFill>
            <a:ln w="9525">
              <a:noFill/>
              <a:miter lim="800000"/>
              <a:headEnd/>
              <a:tailEnd/>
            </a:ln>
          </p:spPr>
          <p:txBody>
            <a:bodyPr wrap="none" anchor="ctr"/>
            <a:lstStyle/>
            <a:p>
              <a:endParaRPr lang="en-US"/>
            </a:p>
          </p:txBody>
        </p:sp>
      </p:grpSp>
      <p:sp>
        <p:nvSpPr>
          <p:cNvPr id="19458" name="AutoShape 5"/>
          <p:cNvSpPr>
            <a:spLocks noChangeArrowheads="1"/>
          </p:cNvSpPr>
          <p:nvPr/>
        </p:nvSpPr>
        <p:spPr bwMode="auto">
          <a:xfrm>
            <a:off x="1028700" y="914400"/>
            <a:ext cx="5105400" cy="609600"/>
          </a:xfrm>
          <a:prstGeom prst="roundRect">
            <a:avLst>
              <a:gd name="adj" fmla="val 50000"/>
            </a:avLst>
          </a:prstGeom>
          <a:solidFill>
            <a:schemeClr val="bg1"/>
          </a:solidFill>
          <a:ln w="9525">
            <a:noFill/>
            <a:round/>
            <a:headEnd/>
            <a:tailEnd/>
          </a:ln>
        </p:spPr>
        <p:txBody>
          <a:bodyPr wrap="none" anchor="ctr"/>
          <a:lstStyle/>
          <a:p>
            <a:endParaRPr lang="en-US"/>
          </a:p>
        </p:txBody>
      </p:sp>
      <p:grpSp>
        <p:nvGrpSpPr>
          <p:cNvPr id="19459" name="Group 6"/>
          <p:cNvGrpSpPr>
            <a:grpSpLocks/>
          </p:cNvGrpSpPr>
          <p:nvPr/>
        </p:nvGrpSpPr>
        <p:grpSpPr bwMode="auto">
          <a:xfrm>
            <a:off x="762000" y="1447800"/>
            <a:ext cx="7391400" cy="319088"/>
            <a:chOff x="144" y="1248"/>
            <a:chExt cx="4656" cy="201"/>
          </a:xfrm>
        </p:grpSpPr>
        <p:sp>
          <p:nvSpPr>
            <p:cNvPr id="19463" name="AutoShape 7"/>
            <p:cNvSpPr>
              <a:spLocks noChangeArrowheads="1"/>
            </p:cNvSpPr>
            <p:nvPr/>
          </p:nvSpPr>
          <p:spPr bwMode="auto">
            <a:xfrm>
              <a:off x="384" y="1248"/>
              <a:ext cx="4416" cy="200"/>
            </a:xfrm>
            <a:prstGeom prst="roundRect">
              <a:avLst>
                <a:gd name="adj" fmla="val 0"/>
              </a:avLst>
            </a:prstGeom>
            <a:solidFill>
              <a:srgbClr val="003366"/>
            </a:solidFill>
            <a:ln w="9525">
              <a:noFill/>
              <a:round/>
              <a:headEnd/>
              <a:tailEnd/>
            </a:ln>
          </p:spPr>
          <p:txBody>
            <a:bodyPr wrap="none" anchor="ctr"/>
            <a:lstStyle/>
            <a:p>
              <a:endParaRPr lang="en-US"/>
            </a:p>
          </p:txBody>
        </p:sp>
        <p:sp>
          <p:nvSpPr>
            <p:cNvPr id="19464" name="AutoShape 8"/>
            <p:cNvSpPr>
              <a:spLocks noChangeArrowheads="1"/>
            </p:cNvSpPr>
            <p:nvPr/>
          </p:nvSpPr>
          <p:spPr bwMode="auto">
            <a:xfrm flipH="1">
              <a:off x="144" y="1248"/>
              <a:ext cx="248" cy="201"/>
            </a:xfrm>
            <a:prstGeom prst="flowChartDelay">
              <a:avLst/>
            </a:prstGeom>
            <a:solidFill>
              <a:srgbClr val="003366"/>
            </a:solidFill>
            <a:ln w="9525">
              <a:noFill/>
              <a:miter lim="800000"/>
              <a:headEnd/>
              <a:tailEnd/>
            </a:ln>
          </p:spPr>
          <p:txBody>
            <a:bodyPr wrap="none" anchor="ctr"/>
            <a:lstStyle/>
            <a:p>
              <a:endParaRPr lang="en-US"/>
            </a:p>
          </p:txBody>
        </p:sp>
      </p:grpSp>
      <p:sp>
        <p:nvSpPr>
          <p:cNvPr id="19460" name="Rectangle 9"/>
          <p:cNvSpPr>
            <a:spLocks noChangeArrowheads="1"/>
          </p:cNvSpPr>
          <p:nvPr/>
        </p:nvSpPr>
        <p:spPr bwMode="auto">
          <a:xfrm>
            <a:off x="1181100" y="914400"/>
            <a:ext cx="7734300" cy="533400"/>
          </a:xfrm>
          <a:prstGeom prst="rect">
            <a:avLst/>
          </a:prstGeom>
          <a:solidFill>
            <a:srgbClr val="FFFFFF"/>
          </a:solidFill>
          <a:ln w="9525">
            <a:solidFill>
              <a:srgbClr val="000000"/>
            </a:solidFill>
            <a:miter lim="800000"/>
            <a:headEnd/>
            <a:tailEnd/>
          </a:ln>
        </p:spPr>
        <p:txBody>
          <a:bodyPr/>
          <a:lstStyle/>
          <a:p>
            <a:pPr>
              <a:lnSpc>
                <a:spcPct val="90000"/>
              </a:lnSpc>
            </a:pPr>
            <a:r>
              <a:rPr lang="en-US" sz="4200" b="1">
                <a:solidFill>
                  <a:schemeClr val="tx2"/>
                </a:solidFill>
                <a:latin typeface="Calibri" pitchFamily="34" charset="0"/>
              </a:rPr>
              <a:t>Q</a:t>
            </a:r>
            <a:endParaRPr lang="en-US" sz="5000">
              <a:solidFill>
                <a:schemeClr val="tx2"/>
              </a:solidFill>
              <a:latin typeface="Calibri" pitchFamily="34" charset="0"/>
            </a:endParaRPr>
          </a:p>
        </p:txBody>
      </p:sp>
      <p:sp>
        <p:nvSpPr>
          <p:cNvPr id="19461" name="Rectangle 10"/>
          <p:cNvSpPr>
            <a:spLocks noChangeArrowheads="1"/>
          </p:cNvSpPr>
          <p:nvPr/>
        </p:nvSpPr>
        <p:spPr bwMode="auto">
          <a:xfrm>
            <a:off x="990600" y="1828800"/>
            <a:ext cx="6477000" cy="5029200"/>
          </a:xfrm>
          <a:prstGeom prst="rect">
            <a:avLst/>
          </a:prstGeom>
          <a:solidFill>
            <a:srgbClr val="FFFFFF"/>
          </a:solidFill>
          <a:ln w="9525">
            <a:solidFill>
              <a:srgbClr val="000000"/>
            </a:solidFill>
            <a:miter lim="800000"/>
            <a:headEnd/>
            <a:tailEnd/>
          </a:ln>
        </p:spPr>
        <p:txBody>
          <a:bodyPr/>
          <a:lstStyle/>
          <a:p>
            <a:pPr marL="273050" indent="-273050">
              <a:spcBef>
                <a:spcPct val="20000"/>
              </a:spcBef>
              <a:buClr>
                <a:srgbClr val="9BBB59"/>
              </a:buClr>
              <a:buSzPct val="95000"/>
              <a:buFont typeface="Wingdings 2" pitchFamily="18" charset="2"/>
              <a:buChar char=""/>
            </a:pPr>
            <a:r>
              <a:rPr lang="en-US" sz="2400">
                <a:latin typeface="Constantia" pitchFamily="18" charset="0"/>
              </a:rPr>
              <a:t>What is false of rheumatoid arhritis disease modifying drugs?</a:t>
            </a:r>
          </a:p>
          <a:p>
            <a:pPr marL="273050" indent="-273050">
              <a:spcBef>
                <a:spcPct val="20000"/>
              </a:spcBef>
              <a:buClr>
                <a:srgbClr val="9BBB59"/>
              </a:buClr>
              <a:buSzPct val="95000"/>
              <a:buFont typeface="Wingdings 2" pitchFamily="18" charset="2"/>
              <a:buChar char=""/>
            </a:pPr>
            <a:r>
              <a:rPr lang="en-US" sz="2400">
                <a:latin typeface="Constantia" pitchFamily="18" charset="0"/>
              </a:rPr>
              <a:t>(A) their beneficial effect is manifested only after 1-3 month of therapy</a:t>
            </a:r>
          </a:p>
          <a:p>
            <a:pPr marL="273050" indent="-273050">
              <a:spcBef>
                <a:spcPct val="20000"/>
              </a:spcBef>
              <a:buClr>
                <a:srgbClr val="9BBB59"/>
              </a:buClr>
              <a:buSzPct val="95000"/>
              <a:buFont typeface="Wingdings 2" pitchFamily="18" charset="2"/>
              <a:buChar char=""/>
            </a:pPr>
            <a:r>
              <a:rPr lang="en-US" sz="2400">
                <a:latin typeface="Constantia" pitchFamily="18" charset="0"/>
              </a:rPr>
              <a:t>(B) are a chemically diverse class of agents</a:t>
            </a:r>
          </a:p>
          <a:p>
            <a:pPr marL="273050" indent="-273050">
              <a:spcBef>
                <a:spcPct val="20000"/>
              </a:spcBef>
              <a:buClr>
                <a:srgbClr val="9BBB59"/>
              </a:buClr>
              <a:buSzPct val="95000"/>
              <a:buFont typeface="Wingdings 2" pitchFamily="18" charset="2"/>
              <a:buChar char=""/>
            </a:pPr>
            <a:r>
              <a:rPr lang="en-US" sz="2400">
                <a:latin typeface="Constantia" pitchFamily="18" charset="0"/>
              </a:rPr>
              <a:t>(C) slow progression of bone and cartilage destruction</a:t>
            </a:r>
          </a:p>
          <a:p>
            <a:pPr marL="273050" indent="-273050">
              <a:spcBef>
                <a:spcPct val="20000"/>
              </a:spcBef>
              <a:buClr>
                <a:srgbClr val="9BBB59"/>
              </a:buClr>
              <a:buSzPct val="95000"/>
              <a:buFont typeface="Wingdings 2" pitchFamily="18" charset="2"/>
              <a:buChar char=""/>
            </a:pPr>
            <a:r>
              <a:rPr lang="en-US" sz="2400">
                <a:latin typeface="Constantia" pitchFamily="18" charset="0"/>
              </a:rPr>
              <a:t>(D) concurrent use of more than one disease modifying drug is not recommended </a:t>
            </a:r>
          </a:p>
          <a:p>
            <a:pPr marL="273050" indent="-273050">
              <a:spcBef>
                <a:spcPct val="20000"/>
              </a:spcBef>
              <a:buClr>
                <a:srgbClr val="9BBB59"/>
              </a:buClr>
              <a:buSzPct val="95000"/>
              <a:buFont typeface="Wingdings 2" pitchFamily="18" charset="2"/>
              <a:buChar char=""/>
            </a:pPr>
            <a:r>
              <a:rPr lang="en-US" sz="2400">
                <a:latin typeface="Constantia" pitchFamily="18" charset="0"/>
              </a:rPr>
              <a:t>(E) they are slow acting compared with NSAIDs.</a:t>
            </a:r>
          </a:p>
          <a:p>
            <a:pPr marL="273050" indent="-273050">
              <a:spcBef>
                <a:spcPct val="20000"/>
              </a:spcBef>
              <a:buClr>
                <a:srgbClr val="9BBB59"/>
              </a:buClr>
              <a:buSzPct val="95000"/>
              <a:buFont typeface="Wingdings 2" pitchFamily="18" charset="2"/>
              <a:buChar char=""/>
            </a:pPr>
            <a:endParaRPr lang="en-US" sz="2400">
              <a:latin typeface="Constantia" pitchFamily="18" charset="0"/>
            </a:endParaRPr>
          </a:p>
        </p:txBody>
      </p:sp>
      <p:pic>
        <p:nvPicPr>
          <p:cNvPr id="19462" name="Picture 11" descr="j0078711"/>
          <p:cNvPicPr>
            <a:picLocks noChangeAspect="1" noChangeArrowheads="1"/>
          </p:cNvPicPr>
          <p:nvPr/>
        </p:nvPicPr>
        <p:blipFill>
          <a:blip r:embed="rId2"/>
          <a:srcRect/>
          <a:stretch>
            <a:fillRect/>
          </a:stretch>
        </p:blipFill>
        <p:spPr bwMode="auto">
          <a:xfrm>
            <a:off x="7239000" y="2209800"/>
            <a:ext cx="1676400" cy="393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b="1" smtClean="0"/>
              <a:t>            General Clinical Uses</a:t>
            </a:r>
          </a:p>
        </p:txBody>
      </p:sp>
      <p:sp>
        <p:nvSpPr>
          <p:cNvPr id="3" name="Content Placeholder 2"/>
          <p:cNvSpPr>
            <a:spLocks noGrp="1"/>
          </p:cNvSpPr>
          <p:nvPr>
            <p:ph idx="1"/>
          </p:nvPr>
        </p:nvSpPr>
        <p:spPr/>
        <p:txBody>
          <a:bodyPr/>
          <a:lstStyle/>
          <a:p>
            <a:pPr eaLnBrk="1" hangingPunct="1"/>
            <a:endParaRPr lang="en-US" smtClean="0"/>
          </a:p>
          <a:p>
            <a:pPr eaLnBrk="1" hangingPunct="1"/>
            <a:endParaRPr lang="en-US" smtClean="0"/>
          </a:p>
          <a:p>
            <a:pPr eaLnBrk="1" hangingPunct="1"/>
            <a:endParaRPr lang="en-US" smtClean="0"/>
          </a:p>
          <a:p>
            <a:pPr eaLnBrk="1" hangingPunct="1"/>
            <a:r>
              <a:rPr lang="en-US" sz="3600" b="1" smtClean="0"/>
              <a:t>Treatment of rheumatoid arthritis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additive="base">
                                        <p:cTn id="1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Flow</Template>
  <TotalTime>291</TotalTime>
  <Words>809</Words>
  <Application>Microsoft Office PowerPoint</Application>
  <PresentationFormat>On-screen Show (4:3)</PresentationFormat>
  <Paragraphs>154</Paragraphs>
  <Slides>32</Slides>
  <Notes>2</Notes>
  <HiddenSlides>0</HiddenSlides>
  <MMClips>0</MMClips>
  <ScaleCrop>false</ScaleCrop>
  <HeadingPairs>
    <vt:vector size="6" baseType="variant">
      <vt:variant>
        <vt:lpstr>Fonts Used</vt:lpstr>
      </vt:variant>
      <vt:variant>
        <vt:i4>10</vt:i4>
      </vt:variant>
      <vt:variant>
        <vt:lpstr>Design Template</vt:lpstr>
      </vt:variant>
      <vt:variant>
        <vt:i4>4</vt:i4>
      </vt:variant>
      <vt:variant>
        <vt:lpstr>Slide Titles</vt:lpstr>
      </vt:variant>
      <vt:variant>
        <vt:i4>32</vt:i4>
      </vt:variant>
    </vt:vector>
  </HeadingPairs>
  <TitlesOfParts>
    <vt:vector size="46" baseType="lpstr">
      <vt:lpstr>Arial</vt:lpstr>
      <vt:lpstr>Calibri</vt:lpstr>
      <vt:lpstr>Constantia</vt:lpstr>
      <vt:lpstr>Wingdings 2</vt:lpstr>
      <vt:lpstr>Wingdings</vt:lpstr>
      <vt:lpstr>Courier New</vt:lpstr>
      <vt:lpstr>Traditional Arabic</vt:lpstr>
      <vt:lpstr>Britannic Bold</vt:lpstr>
      <vt:lpstr>Majalla UI</vt:lpstr>
      <vt:lpstr>Times New Roman</vt:lpstr>
      <vt:lpstr>Flow</vt:lpstr>
      <vt:lpstr>Flow</vt:lpstr>
      <vt:lpstr>Flow</vt:lpstr>
      <vt:lpstr>Flow</vt:lpstr>
      <vt:lpstr>Slide 1</vt:lpstr>
      <vt:lpstr>                                 BY</vt:lpstr>
      <vt:lpstr>  OBJECTIVES</vt:lpstr>
      <vt:lpstr>OBJECTIVES ( Continue)</vt:lpstr>
      <vt:lpstr>        General Features</vt:lpstr>
      <vt:lpstr>Slide 6</vt:lpstr>
      <vt:lpstr>            General Clinical Uses</vt:lpstr>
      <vt:lpstr>Slide 8</vt:lpstr>
      <vt:lpstr>Slide 9</vt:lpstr>
      <vt:lpstr>     Hydroxychloroquine</vt:lpstr>
      <vt:lpstr>Slide 11</vt:lpstr>
      <vt:lpstr>Slide 12</vt:lpstr>
      <vt:lpstr>        Methotrexate</vt:lpstr>
      <vt:lpstr>Slide 14</vt:lpstr>
      <vt:lpstr>Slide 15</vt:lpstr>
      <vt:lpstr>Tumor necrosis factor –α( TNF-α) blocking agents</vt:lpstr>
      <vt:lpstr>Slide 17</vt:lpstr>
      <vt:lpstr>Mechanism of action</vt:lpstr>
      <vt:lpstr>Infliximab ( continue)</vt:lpstr>
      <vt:lpstr>Slide 20</vt:lpstr>
      <vt:lpstr>Slide 21</vt:lpstr>
      <vt:lpstr>Slide 22</vt:lpstr>
      <vt:lpstr>Comparison between NSAIDs &amp;     DMARDs</vt:lpstr>
      <vt:lpstr>Slide 24</vt:lpstr>
      <vt:lpstr>Slide 25</vt:lpstr>
      <vt:lpstr>Slide 26</vt:lpstr>
      <vt:lpstr>Slide 27</vt:lpstr>
      <vt:lpstr>              SUMMARY</vt:lpstr>
      <vt:lpstr>SUMMARY ( Continue)</vt:lpstr>
      <vt:lpstr>CONTINUE</vt:lpstr>
      <vt:lpstr>CONTINUE</vt:lpstr>
      <vt:lpstr>CONTINUE</vt:lpstr>
    </vt:vector>
  </TitlesOfParts>
  <Company>KKUH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Disease –Modifying  Antirheumatic drugs      </dc:title>
  <dc:creator>aalmedany</dc:creator>
  <cp:lastModifiedBy>Dr.A.A.Mustafa</cp:lastModifiedBy>
  <cp:revision>52</cp:revision>
  <dcterms:created xsi:type="dcterms:W3CDTF">2010-11-30T11:05:21Z</dcterms:created>
  <dcterms:modified xsi:type="dcterms:W3CDTF">2011-01-23T06:00:21Z</dcterms:modified>
</cp:coreProperties>
</file>