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CD3BA06E-3FB7-4D66-9BDF-28A9D49DFF7E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235835-83BD-4EDB-9482-E258E354D5F5}" type="slidenum">
              <a:rPr lang="ar-SA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333499-9D8D-4D7F-8592-F0AB5F6B0BC4}" type="slidenum">
              <a:rPr lang="ar-SA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BE363-DA43-49C0-A29B-EF1A739676F8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6FA53F-F7A1-46E8-86CA-E6C0A33ECD7A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B22C9B-1AE8-4E67-9B24-98A6AF6EFEB2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D393A0-C5F5-4749-9FEB-16F43B615C46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DBF03-0010-4957-89CF-7A0084028809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0A62C1-A293-44A3-924E-74CBA30EA344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A1FCB0-591B-4CF2-A2D4-475A44FD948A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4718A6-60E0-48FA-B9E9-2DBBAEA86FD4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12DD86-273B-46B2-B45F-E186073B1DF7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01CA6-8C4A-4678-91A7-0D7AF243AC26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2B580-1B4E-48B0-BBB1-9AA70BD48A4B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B33917B-1DD7-45AB-B903-1D7EBBC57F5D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"/>
            <a:ext cx="7772400" cy="8382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6699"/>
                </a:solidFill>
              </a:rPr>
              <a:t>CLINDAMYCIN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990600"/>
            <a:ext cx="8153400" cy="2743200"/>
          </a:xfrm>
          <a:ln>
            <a:solidFill>
              <a:srgbClr val="FF33CC"/>
            </a:solidFill>
          </a:ln>
        </p:spPr>
        <p:txBody>
          <a:bodyPr>
            <a:normAutofit/>
          </a:bodyPr>
          <a:lstStyle/>
          <a:p>
            <a:pPr algn="ctr" rtl="0">
              <a:lnSpc>
                <a:spcPct val="80000"/>
              </a:lnSpc>
            </a:pPr>
            <a:r>
              <a:rPr lang="en-US" sz="2800" b="1" dirty="0">
                <a:solidFill>
                  <a:schemeClr val="accent2"/>
                </a:solidFill>
              </a:rPr>
              <a:t>Antibacterial activity</a:t>
            </a:r>
          </a:p>
          <a:p>
            <a:pPr rtl="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Bell MT" pitchFamily="18" charset="0"/>
                <a:cs typeface="Aharoni" pitchFamily="2" charset="-79"/>
              </a:rPr>
              <a:t>Anaerobes,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Bell MT" pitchFamily="18" charset="0"/>
                <a:cs typeface="Aharoni" pitchFamily="2" charset="-79"/>
              </a:rPr>
              <a:t>esp.Bacteroides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Bell MT" pitchFamily="18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Bell MT" pitchFamily="18" charset="0"/>
                <a:cs typeface="Aharoni" pitchFamily="2" charset="-79"/>
              </a:rPr>
              <a:t>fragilis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Bell MT" pitchFamily="18" charset="0"/>
                <a:cs typeface="Aharoni" pitchFamily="2" charset="-79"/>
              </a:rPr>
              <a:t>.</a:t>
            </a:r>
            <a:endParaRPr lang="en-US" sz="2800" b="1" dirty="0">
              <a:solidFill>
                <a:schemeClr val="accent5">
                  <a:lumMod val="50000"/>
                </a:schemeClr>
              </a:solidFill>
              <a:latin typeface="Bell MT" pitchFamily="18" charset="0"/>
              <a:cs typeface="Aharoni" pitchFamily="2" charset="-79"/>
            </a:endParaRPr>
          </a:p>
          <a:p>
            <a:pPr rtl="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Bell MT" pitchFamily="18" charset="0"/>
                <a:cs typeface="Aharoni" pitchFamily="2" charset="-79"/>
              </a:rPr>
              <a:t>G+ve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Bell MT" pitchFamily="18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Bell MT" pitchFamily="18" charset="0"/>
                <a:cs typeface="Aharoni" pitchFamily="2" charset="-79"/>
              </a:rPr>
              <a:t>cocci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Bell MT" pitchFamily="18" charset="0"/>
                <a:cs typeface="Aharoni" pitchFamily="2" charset="-79"/>
              </a:rPr>
              <a:t>, including penicillin- resistant Staph. </a:t>
            </a:r>
          </a:p>
          <a:p>
            <a:pPr rtl="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Bell MT" pitchFamily="18" charset="0"/>
                <a:cs typeface="Aharoni" pitchFamily="2" charset="-79"/>
              </a:rPr>
              <a:t>Not effective against G- aerobes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Bell MT" pitchFamily="18" charset="0"/>
                <a:cs typeface="Aharoni" pitchFamily="2" charset="-79"/>
              </a:rPr>
              <a:t>.</a:t>
            </a:r>
          </a:p>
          <a:p>
            <a:pPr algn="ctr" rtl="0">
              <a:lnSpc>
                <a:spcPct val="80000"/>
              </a:lnSpc>
            </a:pPr>
            <a:r>
              <a:rPr lang="en-US" sz="2800" b="1" dirty="0" smtClean="0">
                <a:solidFill>
                  <a:schemeClr val="folHlink"/>
                </a:solidFill>
              </a:rPr>
              <a:t>Mechanism </a:t>
            </a:r>
            <a:r>
              <a:rPr lang="en-US" sz="2800" b="1" dirty="0">
                <a:solidFill>
                  <a:schemeClr val="folHlink"/>
                </a:solidFill>
              </a:rPr>
              <a:t>of action</a:t>
            </a:r>
            <a:r>
              <a:rPr lang="en-US" sz="2400" dirty="0"/>
              <a:t> </a:t>
            </a:r>
          </a:p>
          <a:p>
            <a:pPr rtl="0">
              <a:lnSpc>
                <a:spcPct val="80000"/>
              </a:lnSpc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Bell MT" pitchFamily="18" charset="0"/>
              </a:rPr>
              <a:t>Inhibits protein synthesis ( 50 s subunit )</a:t>
            </a:r>
          </a:p>
          <a:p>
            <a:pPr rtl="0">
              <a:lnSpc>
                <a:spcPct val="80000"/>
              </a:lnSpc>
            </a:pPr>
            <a:endParaRPr lang="en-US" sz="2400" dirty="0"/>
          </a:p>
        </p:txBody>
      </p:sp>
      <p:sp>
        <p:nvSpPr>
          <p:cNvPr id="4" name="تمرير أفقي 3"/>
          <p:cNvSpPr/>
          <p:nvPr/>
        </p:nvSpPr>
        <p:spPr>
          <a:xfrm>
            <a:off x="2209800" y="4724400"/>
            <a:ext cx="4800600" cy="9144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dirty="0" smtClean="0">
                <a:solidFill>
                  <a:schemeClr val="accent3"/>
                </a:solidFill>
                <a:latin typeface="Franklin Gothic Heavy" pitchFamily="34" charset="0"/>
              </a:rPr>
              <a:t>It’s not a </a:t>
            </a:r>
            <a:r>
              <a:rPr lang="en-US" sz="2800" dirty="0" err="1" smtClean="0">
                <a:solidFill>
                  <a:schemeClr val="accent3"/>
                </a:solidFill>
                <a:latin typeface="Franklin Gothic Heavy" pitchFamily="34" charset="0"/>
              </a:rPr>
              <a:t>macrolide</a:t>
            </a:r>
            <a:endParaRPr lang="ar-SA" sz="2800" dirty="0">
              <a:solidFill>
                <a:schemeClr val="accent3"/>
              </a:solidFill>
              <a:latin typeface="Franklin Gothic Heavy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"/>
                            </p:stCondLst>
                            <p:childTnLst>
                              <p:par>
                                <p:cTn id="2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240"/>
                            </p:stCondLst>
                            <p:childTnLst>
                              <p:par>
                                <p:cTn id="3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20"/>
                            </p:stCondLst>
                            <p:childTnLst>
                              <p:par>
                                <p:cTn id="4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66800" y="268504"/>
            <a:ext cx="8077200" cy="540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marR="0" lvl="0" indent="0" algn="ctr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None/>
              <a:tabLst/>
              <a:defRPr/>
            </a:pPr>
            <a:r>
              <a:rPr lang="en-US" sz="3600" b="1" dirty="0" smtClean="0">
                <a:solidFill>
                  <a:srgbClr val="FEB80A"/>
                </a:solidFill>
                <a:latin typeface="Gill Sans MT"/>
                <a:cs typeface="+mn-cs"/>
              </a:rPr>
              <a:t>Pharmacokinetics</a:t>
            </a:r>
          </a:p>
          <a:p>
            <a:pPr marL="27432" marR="0" lvl="0" indent="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solidFill>
                  <a:srgbClr val="964305">
                    <a:lumMod val="50000"/>
                  </a:srgbClr>
                </a:solidFill>
                <a:latin typeface="Bell MT" pitchFamily="18" charset="0"/>
                <a:cs typeface="+mn-cs"/>
              </a:rPr>
              <a:t>May be given orally, </a:t>
            </a:r>
            <a:r>
              <a:rPr lang="en-US" sz="3200" dirty="0" err="1" smtClean="0">
                <a:solidFill>
                  <a:srgbClr val="964305">
                    <a:lumMod val="50000"/>
                  </a:srgbClr>
                </a:solidFill>
                <a:latin typeface="Bell MT" pitchFamily="18" charset="0"/>
                <a:cs typeface="+mn-cs"/>
              </a:rPr>
              <a:t>parenterally</a:t>
            </a:r>
            <a:r>
              <a:rPr lang="en-US" sz="3200" dirty="0" smtClean="0">
                <a:solidFill>
                  <a:srgbClr val="964305">
                    <a:lumMod val="50000"/>
                  </a:srgbClr>
                </a:solidFill>
                <a:latin typeface="Bell MT" pitchFamily="18" charset="0"/>
                <a:cs typeface="+mn-cs"/>
              </a:rPr>
              <a:t> or topically.</a:t>
            </a:r>
          </a:p>
          <a:p>
            <a:pPr marL="27432" marR="0" lvl="0" indent="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solidFill>
                  <a:srgbClr val="964305">
                    <a:lumMod val="50000"/>
                  </a:srgbClr>
                </a:solidFill>
                <a:latin typeface="Bell MT" pitchFamily="18" charset="0"/>
                <a:cs typeface="+mn-cs"/>
              </a:rPr>
              <a:t>Widely concentrated in tissues ( including bones ) &amp; body fluids</a:t>
            </a:r>
          </a:p>
          <a:p>
            <a:pPr marL="27432" marR="0" lvl="0" indent="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solidFill>
                  <a:srgbClr val="964305">
                    <a:lumMod val="50000"/>
                  </a:srgbClr>
                </a:solidFill>
                <a:latin typeface="Bell MT" pitchFamily="18" charset="0"/>
                <a:cs typeface="+mn-cs"/>
              </a:rPr>
              <a:t>It diffuses across the placenta but not BBB</a:t>
            </a:r>
          </a:p>
          <a:p>
            <a:pPr marL="27432" marR="0" lvl="0" indent="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solidFill>
                  <a:srgbClr val="964305">
                    <a:lumMod val="50000"/>
                  </a:srgbClr>
                </a:solidFill>
                <a:latin typeface="Bell MT" pitchFamily="18" charset="0"/>
                <a:cs typeface="+mn-cs"/>
              </a:rPr>
              <a:t>90% protein bound</a:t>
            </a:r>
          </a:p>
          <a:p>
            <a:pPr marL="27432" marR="0" lvl="0" indent="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solidFill>
                  <a:srgbClr val="964305">
                    <a:lumMod val="50000"/>
                  </a:srgbClr>
                </a:solidFill>
                <a:latin typeface="Bell MT" pitchFamily="18" charset="0"/>
                <a:cs typeface="+mn-cs"/>
              </a:rPr>
              <a:t>Metabolized in liver( </a:t>
            </a:r>
            <a:r>
              <a:rPr lang="en-US" sz="3200" dirty="0" err="1" smtClean="0">
                <a:solidFill>
                  <a:srgbClr val="964305">
                    <a:lumMod val="50000"/>
                  </a:srgbClr>
                </a:solidFill>
                <a:latin typeface="Bell MT" pitchFamily="18" charset="0"/>
                <a:cs typeface="+mn-cs"/>
              </a:rPr>
              <a:t>enterohepatic</a:t>
            </a:r>
            <a:r>
              <a:rPr lang="en-US" sz="3200" dirty="0" smtClean="0">
                <a:solidFill>
                  <a:srgbClr val="964305">
                    <a:lumMod val="50000"/>
                  </a:srgbClr>
                </a:solidFill>
                <a:latin typeface="Bell MT" pitchFamily="18" charset="0"/>
                <a:cs typeface="+mn-cs"/>
              </a:rPr>
              <a:t> circulation), 10 % excreted unchanged</a:t>
            </a:r>
          </a:p>
          <a:p>
            <a:pPr marL="27432" marR="0" lvl="0" indent="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solidFill>
                  <a:srgbClr val="964305">
                    <a:lumMod val="50000"/>
                  </a:srgbClr>
                </a:solidFill>
                <a:latin typeface="Bell MT" pitchFamily="18" charset="0"/>
                <a:cs typeface="+mn-cs"/>
              </a:rPr>
              <a:t>Both active drugs and active metabolites are excreted in urine and bile</a:t>
            </a:r>
          </a:p>
          <a:p>
            <a:pPr marL="27432" marR="0" lvl="0" indent="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solidFill>
                  <a:srgbClr val="964305">
                    <a:lumMod val="50000"/>
                  </a:srgbClr>
                </a:solidFill>
                <a:latin typeface="Bell MT" pitchFamily="18" charset="0"/>
                <a:cs typeface="+mn-cs"/>
              </a:rPr>
              <a:t>t</a:t>
            </a:r>
            <a:r>
              <a:rPr lang="en-US" sz="3200" baseline="-25000" dirty="0" smtClean="0">
                <a:solidFill>
                  <a:srgbClr val="964305">
                    <a:lumMod val="50000"/>
                  </a:srgbClr>
                </a:solidFill>
                <a:latin typeface="Bell MT" pitchFamily="18" charset="0"/>
                <a:cs typeface="+mn-cs"/>
              </a:rPr>
              <a:t>1/2</a:t>
            </a:r>
            <a:r>
              <a:rPr lang="en-US" sz="3200" dirty="0" smtClean="0">
                <a:solidFill>
                  <a:srgbClr val="964305">
                    <a:lumMod val="50000"/>
                  </a:srgbClr>
                </a:solidFill>
                <a:latin typeface="Bell MT" pitchFamily="18" charset="0"/>
                <a:cs typeface="+mn-cs"/>
              </a:rPr>
              <a:t> 2.5 hr, prolonged in severe hepatic insufficiency</a:t>
            </a:r>
            <a:endParaRPr lang="en-US" sz="3200" dirty="0">
              <a:solidFill>
                <a:srgbClr val="964305">
                  <a:lumMod val="50000"/>
                </a:srgbClr>
              </a:solidFill>
              <a:latin typeface="Bell MT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33CC"/>
                </a:solidFill>
              </a:rPr>
              <a:t>CLINDAMYCIN ( CONT. 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8153400" cy="5410200"/>
          </a:xfrm>
        </p:spPr>
        <p:txBody>
          <a:bodyPr>
            <a:normAutofit lnSpcReduction="10000"/>
          </a:bodyPr>
          <a:lstStyle/>
          <a:p>
            <a:pPr algn="ctr" rtl="0"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Clinical uses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chemeClr val="folHlink"/>
                </a:solidFill>
              </a:rPr>
              <a:t>Limited because of </a:t>
            </a:r>
            <a:r>
              <a:rPr lang="en-US" sz="2400" b="1" dirty="0" err="1">
                <a:solidFill>
                  <a:schemeClr val="folHlink"/>
                </a:solidFill>
              </a:rPr>
              <a:t>pseudomembranous</a:t>
            </a:r>
            <a:r>
              <a:rPr lang="en-US" sz="2400" b="1" dirty="0">
                <a:solidFill>
                  <a:schemeClr val="folHlink"/>
                </a:solidFill>
              </a:rPr>
              <a:t> </a:t>
            </a:r>
            <a:r>
              <a:rPr lang="en-US" sz="2400" b="1" dirty="0" smtClean="0">
                <a:solidFill>
                  <a:schemeClr val="folHlink"/>
                </a:solidFill>
              </a:rPr>
              <a:t>colitis</a:t>
            </a:r>
            <a:endParaRPr lang="en-US" sz="2400" b="1" dirty="0">
              <a:solidFill>
                <a:schemeClr val="folHlink"/>
              </a:solidFill>
            </a:endParaRPr>
          </a:p>
          <a:p>
            <a:pPr algn="l" rtl="0">
              <a:lnSpc>
                <a:spcPct val="80000"/>
              </a:lnSpc>
            </a:pPr>
            <a:r>
              <a:rPr lang="en-US" sz="1800" b="1" dirty="0"/>
              <a:t>Anaerobic infections caused by </a:t>
            </a:r>
            <a:r>
              <a:rPr lang="en-US" sz="1800" b="1" dirty="0" err="1"/>
              <a:t>Bacteroids</a:t>
            </a:r>
            <a:r>
              <a:rPr lang="en-US" sz="1800" b="1" dirty="0"/>
              <a:t>( </a:t>
            </a:r>
            <a:r>
              <a:rPr lang="en-US" sz="1800" b="1" dirty="0" err="1"/>
              <a:t>metronidazole</a:t>
            </a:r>
            <a:r>
              <a:rPr lang="en-US" sz="1800" b="1" dirty="0"/>
              <a:t> is </a:t>
            </a:r>
            <a:r>
              <a:rPr lang="en-US" sz="1800" b="1" dirty="0" smtClean="0"/>
              <a:t>preferred)</a:t>
            </a:r>
            <a:r>
              <a:rPr lang="en-US" sz="1800" dirty="0" smtClean="0"/>
              <a:t>.</a:t>
            </a:r>
            <a:r>
              <a:rPr lang="en-US" sz="1800" b="1" dirty="0" smtClean="0"/>
              <a:t>   </a:t>
            </a:r>
            <a:endParaRPr lang="en-US" sz="1800" b="1" dirty="0"/>
          </a:p>
          <a:p>
            <a:pPr algn="l" rtl="0">
              <a:lnSpc>
                <a:spcPct val="80000"/>
              </a:lnSpc>
            </a:pPr>
            <a:r>
              <a:rPr lang="en-US" sz="1800" b="1" dirty="0" err="1"/>
              <a:t>Staphylcoccal</a:t>
            </a:r>
            <a:r>
              <a:rPr lang="en-US" sz="1800" b="1" dirty="0"/>
              <a:t> joint &amp; bone infections such as </a:t>
            </a:r>
            <a:r>
              <a:rPr lang="en-US" sz="1800" b="1" dirty="0" err="1"/>
              <a:t>osteomyelitis</a:t>
            </a:r>
            <a:r>
              <a:rPr lang="en-US" sz="1800" b="1" dirty="0"/>
              <a:t> </a:t>
            </a:r>
          </a:p>
          <a:p>
            <a:pPr algn="l" rtl="0">
              <a:lnSpc>
                <a:spcPct val="80000"/>
              </a:lnSpc>
            </a:pPr>
            <a:r>
              <a:rPr lang="en-US" sz="1800" b="1" dirty="0"/>
              <a:t>Staph. Conjunctivitis ( eye drops )</a:t>
            </a:r>
          </a:p>
          <a:p>
            <a:pPr algn="l" rtl="0">
              <a:lnSpc>
                <a:spcPct val="80000"/>
              </a:lnSpc>
            </a:pPr>
            <a:r>
              <a:rPr lang="en-US" sz="2000" dirty="0"/>
              <a:t>Diabetic foot infections</a:t>
            </a:r>
          </a:p>
          <a:p>
            <a:pPr algn="l" rtl="0">
              <a:lnSpc>
                <a:spcPct val="80000"/>
              </a:lnSpc>
            </a:pPr>
            <a:r>
              <a:rPr lang="en-US" sz="1800" b="1" dirty="0"/>
              <a:t>Acne ( 1% topical gel &amp; lotion </a:t>
            </a:r>
            <a:r>
              <a:rPr lang="en-US" sz="1800" b="1" dirty="0" smtClean="0"/>
              <a:t>) (has no side effects)</a:t>
            </a:r>
          </a:p>
          <a:p>
            <a:pPr algn="l" rtl="0">
              <a:lnSpc>
                <a:spcPct val="80000"/>
              </a:lnSpc>
            </a:pPr>
            <a:r>
              <a:rPr lang="en-US" sz="1800" b="1" dirty="0" smtClean="0"/>
              <a:t>Treat penetrating wound (with AG or </a:t>
            </a:r>
            <a:r>
              <a:rPr lang="en-US" sz="1800" b="1" dirty="0" err="1" smtClean="0"/>
              <a:t>cephalosporins</a:t>
            </a:r>
            <a:r>
              <a:rPr lang="en-US" sz="1800" b="1" dirty="0" smtClean="0"/>
              <a:t>)</a:t>
            </a:r>
          </a:p>
          <a:p>
            <a:pPr algn="l" rtl="0">
              <a:lnSpc>
                <a:spcPct val="80000"/>
              </a:lnSpc>
            </a:pPr>
            <a:r>
              <a:rPr lang="en-US" sz="1800" b="1" dirty="0" smtClean="0"/>
              <a:t>Prophylaxis of </a:t>
            </a:r>
            <a:r>
              <a:rPr lang="en-US" sz="1800" b="1" dirty="0" err="1" smtClean="0"/>
              <a:t>endocarditis</a:t>
            </a:r>
            <a:endParaRPr lang="en-US" sz="1800" b="1" dirty="0" smtClean="0"/>
          </a:p>
          <a:p>
            <a:pPr algn="l" rtl="0">
              <a:lnSpc>
                <a:spcPct val="80000"/>
              </a:lnSpc>
            </a:pPr>
            <a:r>
              <a:rPr lang="en-US" sz="1800" b="1" dirty="0" err="1" smtClean="0"/>
              <a:t>Pneumocystis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jerovecii</a:t>
            </a:r>
            <a:r>
              <a:rPr lang="en-US" sz="1800" b="1" dirty="0" smtClean="0"/>
              <a:t> (with </a:t>
            </a:r>
            <a:r>
              <a:rPr lang="en-US" sz="1800" b="1" dirty="0" err="1" smtClean="0"/>
              <a:t>primaquine</a:t>
            </a:r>
            <a:endParaRPr lang="en-US" sz="1800" b="1" dirty="0" smtClean="0"/>
          </a:p>
          <a:p>
            <a:pPr algn="l" rtl="0">
              <a:lnSpc>
                <a:spcPct val="80000"/>
              </a:lnSpc>
            </a:pPr>
            <a:r>
              <a:rPr lang="en-US" sz="1800" b="1" dirty="0" err="1" smtClean="0"/>
              <a:t>Toxoplasmis</a:t>
            </a:r>
            <a:r>
              <a:rPr lang="en-US" sz="1800" b="1" dirty="0" smtClean="0"/>
              <a:t> of AIDS pts. (with </a:t>
            </a:r>
            <a:r>
              <a:rPr lang="en-US" sz="1800" b="1" dirty="0" err="1" smtClean="0"/>
              <a:t>pyremthamine</a:t>
            </a:r>
            <a:r>
              <a:rPr lang="en-US" sz="1800" b="1" dirty="0" smtClean="0"/>
              <a:t>)</a:t>
            </a:r>
            <a:endParaRPr lang="en-US" sz="1800" b="1" dirty="0"/>
          </a:p>
          <a:p>
            <a:pPr algn="l" rtl="0">
              <a:lnSpc>
                <a:spcPct val="80000"/>
              </a:lnSpc>
              <a:buFontTx/>
              <a:buNone/>
            </a:pPr>
            <a:endParaRPr lang="en-US" sz="1800" b="1" dirty="0"/>
          </a:p>
          <a:p>
            <a:pPr algn="ctr" rtl="0"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chemeClr val="accent2"/>
                </a:solidFill>
              </a:rPr>
              <a:t>Side effects</a:t>
            </a:r>
          </a:p>
          <a:p>
            <a:pPr algn="l" rtl="0">
              <a:lnSpc>
                <a:spcPct val="80000"/>
              </a:lnSpc>
            </a:pPr>
            <a:r>
              <a:rPr lang="en-US" sz="2000" b="1" dirty="0"/>
              <a:t>M</a:t>
            </a:r>
            <a:r>
              <a:rPr lang="en-US" sz="2000" dirty="0"/>
              <a:t>ainly GI </a:t>
            </a:r>
            <a:r>
              <a:rPr lang="en-US" sz="2000" dirty="0" smtClean="0"/>
              <a:t>disturbances:  </a:t>
            </a:r>
            <a:r>
              <a:rPr lang="en-US" sz="2000" dirty="0" err="1"/>
              <a:t>Diarrhoea</a:t>
            </a:r>
            <a:r>
              <a:rPr lang="en-US" sz="2000" dirty="0"/>
              <a:t> is common</a:t>
            </a:r>
          </a:p>
          <a:p>
            <a:pPr algn="l" rtl="0">
              <a:lnSpc>
                <a:spcPct val="80000"/>
              </a:lnSpc>
            </a:pPr>
            <a:r>
              <a:rPr lang="en-US" sz="2000" b="1" dirty="0" err="1" smtClean="0"/>
              <a:t>Psuedomembranous</a:t>
            </a:r>
            <a:r>
              <a:rPr lang="en-US" sz="2000" b="1" dirty="0" smtClean="0"/>
              <a:t> colitis (due to it’s </a:t>
            </a:r>
            <a:r>
              <a:rPr lang="en-US" sz="2000" b="1" dirty="0" err="1" smtClean="0"/>
              <a:t>eneterohepatic</a:t>
            </a:r>
            <a:r>
              <a:rPr lang="en-US" sz="2000" b="1" dirty="0" smtClean="0"/>
              <a:t> circulation, so it go &amp;comeback to intestine. hence it will stay for longer time )</a:t>
            </a:r>
          </a:p>
          <a:p>
            <a:pPr algn="l" rtl="0">
              <a:lnSpc>
                <a:spcPct val="80000"/>
              </a:lnSpc>
            </a:pPr>
            <a:r>
              <a:rPr lang="en-US" sz="2000" b="1" dirty="0" smtClean="0"/>
              <a:t>Impaired liver function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00"/>
                            </p:stCondLst>
                            <p:childTnLst>
                              <p:par>
                                <p:cTn id="2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200"/>
                            </p:stCondLst>
                            <p:childTnLst>
                              <p:par>
                                <p:cTn id="3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320"/>
                            </p:stCondLst>
                            <p:childTnLst>
                              <p:par>
                                <p:cTn id="3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560"/>
                            </p:stCondLst>
                            <p:childTnLst>
                              <p:par>
                                <p:cTn id="4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480"/>
                            </p:stCondLst>
                            <p:childTnLst>
                              <p:par>
                                <p:cTn id="4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240"/>
                            </p:stCondLst>
                            <p:childTnLst>
                              <p:par>
                                <p:cTn id="5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080"/>
                            </p:stCondLst>
                            <p:childTnLst>
                              <p:par>
                                <p:cTn id="6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3120"/>
                            </p:stCondLst>
                            <p:childTnLst>
                              <p:par>
                                <p:cTn id="6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4600"/>
                            </p:stCondLst>
                            <p:childTnLst>
                              <p:par>
                                <p:cTn id="7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80"/>
                            </p:stCondLst>
                            <p:childTnLst>
                              <p:par>
                                <p:cTn id="8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40"/>
                            </p:stCondLst>
                            <p:childTnLst>
                              <p:par>
                                <p:cTn id="9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680"/>
                            </p:stCondLst>
                            <p:childTnLst>
                              <p:par>
                                <p:cTn id="9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0" dur="80"/>
                                        <p:tgtEl>
                                          <p:spTgt spid="30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1" dur="80"/>
                                        <p:tgtEl>
                                          <p:spTgt spid="30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80"/>
                                        <p:tgtEl>
                                          <p:spTgt spid="30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385</TotalTime>
  <Words>222</Words>
  <Application>Microsoft Office PowerPoint</Application>
  <PresentationFormat>عرض على الشاشة (3:4)‏</PresentationFormat>
  <Paragraphs>35</Paragraphs>
  <Slides>3</Slides>
  <Notes>2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انقلاب</vt:lpstr>
      <vt:lpstr>CLINDAMYCIN</vt:lpstr>
      <vt:lpstr>الشريحة 2</vt:lpstr>
      <vt:lpstr>CLINDAMYCIN ( CONT. 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CLINDAMYCIN</dc:title>
  <dc:creator>User</dc:creator>
  <cp:lastModifiedBy>xp</cp:lastModifiedBy>
  <cp:revision>39</cp:revision>
  <dcterms:created xsi:type="dcterms:W3CDTF">2005-09-16T12:49:30Z</dcterms:created>
  <dcterms:modified xsi:type="dcterms:W3CDTF">2010-10-22T13:32:30Z</dcterms:modified>
</cp:coreProperties>
</file>