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A50021"/>
    <a:srgbClr val="75ADFF"/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43497-500F-4D80-81F4-A6CC939CB1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5DD52-B74C-4253-A24C-90137B591337}" type="slidenum">
              <a:rPr lang="ar-SA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97A81-CE95-43D1-A5BE-8B3FF48E187F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5BE21-53B1-49B1-908E-95E68044535F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04D3F-D804-45CC-805F-81FF62581B32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1F989-04FF-4FEB-997C-8BC05E9DAB32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86F7380-C360-4EED-8BB7-E47F0E0810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FLUOROQUINOLONES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38862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3600" b="1" dirty="0" smtClean="0">
                <a:solidFill>
                  <a:schemeClr val="accent3"/>
                </a:solidFill>
              </a:rPr>
              <a:t>Ciprofloxacin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chemeClr val="accent1"/>
                </a:solidFill>
              </a:rPr>
              <a:t>(most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1900" b="1" dirty="0" smtClean="0">
                <a:solidFill>
                  <a:schemeClr val="accent1"/>
                </a:solidFill>
              </a:rPr>
              <a:t>common)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</a:rPr>
              <a:t>     </a:t>
            </a:r>
            <a:r>
              <a:rPr lang="en-US" sz="3600" b="1" dirty="0" err="1" smtClean="0">
                <a:solidFill>
                  <a:schemeClr val="accent1"/>
                </a:solidFill>
              </a:rPr>
              <a:t>Norfloxacin</a:t>
            </a:r>
            <a:r>
              <a:rPr lang="en-US" sz="3600" b="1" dirty="0" smtClean="0">
                <a:solidFill>
                  <a:schemeClr val="accent1"/>
                </a:solidFill>
              </a:rPr>
              <a:t>  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sz="3600" b="1" dirty="0" err="1" smtClean="0">
                <a:solidFill>
                  <a:schemeClr val="accent1"/>
                </a:solidFill>
              </a:rPr>
              <a:t>Ofloxacin</a:t>
            </a:r>
            <a:r>
              <a:rPr lang="en-US" sz="3600" b="1" dirty="0" smtClean="0">
                <a:solidFill>
                  <a:schemeClr val="accent1"/>
                </a:solidFill>
              </a:rPr>
              <a:t>                     </a:t>
            </a:r>
            <a:r>
              <a:rPr lang="en-US" sz="3600" b="1" dirty="0" err="1" smtClean="0">
                <a:solidFill>
                  <a:schemeClr val="accent1"/>
                </a:solidFill>
              </a:rPr>
              <a:t>Pefloxacin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sz="1900" b="1" dirty="0" smtClean="0">
                <a:solidFill>
                  <a:schemeClr val="accent1"/>
                </a:solidFill>
              </a:rPr>
              <a:t>All these dugs are given oral except ciprofloxacin is given oral &amp; injection</a:t>
            </a:r>
          </a:p>
          <a:p>
            <a:pPr algn="ctr" eaLnBrk="1" hangingPunct="1"/>
            <a:r>
              <a:rPr lang="en-US" sz="3600" b="1" dirty="0" smtClean="0">
                <a:solidFill>
                  <a:schemeClr val="accent3"/>
                </a:solidFill>
              </a:rPr>
              <a:t>CIPROFLOXACIN</a:t>
            </a:r>
          </a:p>
          <a:p>
            <a:pPr algn="ctr" eaLnBrk="1" hangingPunct="1"/>
            <a:r>
              <a:rPr lang="en-US" b="1" dirty="0" smtClean="0">
                <a:solidFill>
                  <a:schemeClr val="hlink"/>
                </a:solidFill>
              </a:rPr>
              <a:t>Mechanism of action</a:t>
            </a:r>
          </a:p>
          <a:p>
            <a:pPr rtl="0" eaLnBrk="1" hangingPunct="1">
              <a:buFont typeface="Arial" pitchFamily="34" charset="0"/>
              <a:buChar char="•"/>
            </a:pPr>
            <a:r>
              <a:rPr lang="en-US" sz="2800" dirty="0" smtClean="0"/>
              <a:t>Inhibit DNA synthesis by inhibiting DNA  </a:t>
            </a:r>
            <a:r>
              <a:rPr lang="en-US" sz="2800" dirty="0" err="1" smtClean="0"/>
              <a:t>gyrase</a:t>
            </a:r>
            <a:r>
              <a:rPr lang="en-US" sz="2800" dirty="0" smtClean="0"/>
              <a:t>(</a:t>
            </a:r>
            <a:r>
              <a:rPr lang="en-US" sz="2800" dirty="0" err="1" smtClean="0"/>
              <a:t>topoisomerase</a:t>
            </a:r>
            <a:r>
              <a:rPr lang="en-US" sz="2800" dirty="0" smtClean="0"/>
              <a:t> II).</a:t>
            </a:r>
          </a:p>
          <a:p>
            <a:pPr rtl="0" eaLnBrk="1" hangingPunct="1">
              <a:buFont typeface="Arial" pitchFamily="34" charset="0"/>
              <a:buChar char="•"/>
            </a:pPr>
            <a:r>
              <a:rPr lang="en-US" sz="2800" dirty="0" smtClean="0"/>
              <a:t>It’s the only injected </a:t>
            </a:r>
            <a:r>
              <a:rPr lang="en-US" sz="2800" dirty="0" err="1" smtClean="0"/>
              <a:t>quinolone</a:t>
            </a:r>
            <a:endParaRPr lang="en-US" sz="2800" dirty="0" smtClean="0"/>
          </a:p>
          <a:p>
            <a:pPr algn="l" eaLnBrk="1" hangingPunct="1"/>
            <a:endParaRPr lang="en-US" sz="2800" dirty="0" smtClean="0"/>
          </a:p>
          <a:p>
            <a:pPr algn="l" eaLnBrk="1" hangingPunct="1"/>
            <a:endParaRPr lang="en-US" sz="2800" dirty="0" smtClean="0"/>
          </a:p>
          <a:p>
            <a:pPr algn="l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CIPROFLOXACIN ( CONT. 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229600" cy="5334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4000" b="1" dirty="0" smtClean="0">
                <a:solidFill>
                  <a:schemeClr val="folHlink"/>
                </a:solidFill>
              </a:rPr>
              <a:t>Antibacterial spectrum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Mainly effective against G – bacteria</a:t>
            </a:r>
            <a:r>
              <a:rPr lang="en-US" dirty="0" smtClean="0">
                <a:solidFill>
                  <a:srgbClr val="A50021"/>
                </a:solidFill>
              </a:rPr>
              <a:t> :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Enterobacteriacae</a:t>
            </a:r>
            <a:r>
              <a:rPr lang="en-US" sz="2800" dirty="0" smtClean="0"/>
              <a:t>   H. </a:t>
            </a:r>
            <a:r>
              <a:rPr lang="en-US" sz="2800" dirty="0" err="1" smtClean="0"/>
              <a:t>influenzae</a:t>
            </a:r>
            <a:r>
              <a:rPr lang="en-US" sz="2800" dirty="0" smtClean="0"/>
              <a:t>     M. </a:t>
            </a:r>
            <a:r>
              <a:rPr lang="en-US" sz="2800" dirty="0" err="1" smtClean="0"/>
              <a:t>catarrhalis</a:t>
            </a:r>
            <a:endParaRPr lang="en-US" sz="2800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Campylobacter        Pseudomonas   N. </a:t>
            </a:r>
            <a:r>
              <a:rPr lang="en-US" sz="2800" dirty="0" err="1" smtClean="0"/>
              <a:t>gonorrheae</a:t>
            </a:r>
            <a:endParaRPr lang="en-US" sz="2800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75ADFF"/>
                </a:solidFill>
              </a:rPr>
              <a:t>Intracellular pathogens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M. Tuberculosis       </a:t>
            </a:r>
            <a:r>
              <a:rPr lang="en-US" sz="2800" dirty="0" err="1" smtClean="0"/>
              <a:t>Mycoplasma</a:t>
            </a:r>
            <a:r>
              <a:rPr lang="en-US" sz="2800" dirty="0" smtClean="0"/>
              <a:t>          Chlamydia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Legionella</a:t>
            </a:r>
            <a:r>
              <a:rPr lang="en-US" sz="2800" dirty="0" smtClean="0"/>
              <a:t>                </a:t>
            </a:r>
            <a:r>
              <a:rPr lang="en-US" sz="2800" dirty="0" err="1" smtClean="0"/>
              <a:t>Brucella</a:t>
            </a:r>
            <a:endParaRPr lang="en-US" sz="2800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4" name="تمرير أفقي 3"/>
          <p:cNvSpPr/>
          <p:nvPr/>
        </p:nvSpPr>
        <p:spPr>
          <a:xfrm>
            <a:off x="2667000" y="5943600"/>
            <a:ext cx="48768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latin typeface="Agency FB" pitchFamily="34" charset="0"/>
              </a:rPr>
              <a:t>It doesn’t work against </a:t>
            </a:r>
            <a:r>
              <a:rPr lang="en-US" sz="2800" dirty="0" err="1" smtClean="0">
                <a:latin typeface="Agency FB" pitchFamily="34" charset="0"/>
              </a:rPr>
              <a:t>anerobes</a:t>
            </a:r>
            <a:endParaRPr lang="ar-SA" sz="28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hlink"/>
                </a:solidFill>
              </a:rPr>
              <a:t>Ciprofloxacin ( Cont. 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14400" y="685800"/>
            <a:ext cx="8229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chemeClr val="folHlink"/>
                </a:solidFill>
              </a:rPr>
              <a:t>Pharmacokinetics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b="1" dirty="0">
                <a:solidFill>
                  <a:srgbClr val="4D4D4D"/>
                </a:solidFill>
              </a:rPr>
              <a:t> </a:t>
            </a:r>
            <a:r>
              <a:rPr lang="en-US" sz="2400" b="1" dirty="0">
                <a:solidFill>
                  <a:srgbClr val="4D4D4D"/>
                </a:solidFill>
              </a:rPr>
              <a:t>Well absorbed orally ( available</a:t>
            </a:r>
            <a:r>
              <a:rPr lang="en-US" sz="2400" b="1" dirty="0"/>
              <a:t> </a:t>
            </a:r>
            <a:r>
              <a:rPr lang="en-US" sz="2400" b="1" dirty="0" err="1" smtClean="0"/>
              <a:t>i.v</a:t>
            </a:r>
            <a:r>
              <a:rPr lang="en-US" sz="2400" b="1" dirty="0" smtClean="0"/>
              <a:t>. </a:t>
            </a:r>
            <a:r>
              <a:rPr lang="en-US" sz="2400" b="1" dirty="0"/>
              <a:t>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Di &amp; tri- </a:t>
            </a:r>
            <a:r>
              <a:rPr lang="en-US" sz="2400" b="1" dirty="0" err="1"/>
              <a:t>valent</a:t>
            </a:r>
            <a:r>
              <a:rPr lang="en-US" sz="2400" b="1" dirty="0"/>
              <a:t> </a:t>
            </a:r>
            <a:r>
              <a:rPr lang="en-US" sz="2400" b="1" dirty="0" err="1"/>
              <a:t>cations</a:t>
            </a:r>
            <a:r>
              <a:rPr lang="en-US" sz="2400" b="1" dirty="0"/>
              <a:t> interfere with its </a:t>
            </a:r>
            <a:r>
              <a:rPr lang="en-US" sz="2400" b="1" dirty="0" smtClean="0"/>
              <a:t>absorption (milk, Mg, Al, Ca, antacid)</a:t>
            </a:r>
            <a:endParaRPr lang="en-US" sz="2400" b="1" dirty="0"/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Concentrates in many tissues, esp. kidney, prostate, </a:t>
            </a:r>
            <a:r>
              <a:rPr lang="en-US" sz="2400" b="1" dirty="0" smtClean="0"/>
              <a:t>lung &amp; </a:t>
            </a:r>
            <a:r>
              <a:rPr lang="en-US" sz="2400" b="1" dirty="0"/>
              <a:t>bones/ joints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Do not cross BBB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Excreted mainly through the kidney </a:t>
            </a:r>
            <a:r>
              <a:rPr lang="en-US" sz="2400" b="1" dirty="0" smtClean="0"/>
              <a:t>(tubular &amp; </a:t>
            </a:r>
            <a:r>
              <a:rPr lang="en-US" sz="2400" b="1" dirty="0" err="1" smtClean="0"/>
              <a:t>glomerular</a:t>
            </a:r>
            <a:r>
              <a:rPr lang="en-US" sz="2400" b="1" dirty="0" smtClean="0"/>
              <a:t>) (</a:t>
            </a:r>
            <a:r>
              <a:rPr lang="en-US" sz="2400" b="1" dirty="0" err="1" smtClean="0"/>
              <a:t>probencid</a:t>
            </a:r>
            <a:r>
              <a:rPr lang="en-US" sz="2400" b="1" dirty="0" smtClean="0"/>
              <a:t> interferes with tubular secretion)</a:t>
            </a:r>
            <a:endParaRPr lang="en-US" sz="2400" b="1" dirty="0"/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Accumulate in renal insufficiency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Up to </a:t>
            </a:r>
            <a:r>
              <a:rPr lang="en-US" sz="2400" b="1" dirty="0"/>
              <a:t>20% metabolized by liver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/>
              <a:t> t</a:t>
            </a:r>
            <a:r>
              <a:rPr lang="en-US" sz="2400" b="1" baseline="-25000" dirty="0" smtClean="0"/>
              <a:t>1/2</a:t>
            </a:r>
            <a:r>
              <a:rPr lang="en-US" sz="2400" b="1" dirty="0" smtClean="0"/>
              <a:t> </a:t>
            </a:r>
            <a:r>
              <a:rPr lang="en-US" sz="2400" b="1" dirty="0"/>
              <a:t>= 3.3 hrs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CIPROFLOXACIN ( CONT. 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Clinical uses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1. </a:t>
            </a:r>
            <a:r>
              <a:rPr lang="en-US" sz="2400" dirty="0" smtClean="0"/>
              <a:t>Urinary tract infections (</a:t>
            </a:r>
            <a:r>
              <a:rPr lang="en-US" sz="2400" dirty="0" err="1" smtClean="0"/>
              <a:t>P.aeruginosae,E.coli,Klebsiella</a:t>
            </a:r>
            <a:r>
              <a:rPr lang="en-US" sz="2400" dirty="0" smtClean="0"/>
              <a:t>)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Osteomyelitis</a:t>
            </a:r>
            <a:r>
              <a:rPr lang="en-US" sz="2400" dirty="0" smtClean="0"/>
              <a:t> due to P. </a:t>
            </a:r>
            <a:r>
              <a:rPr lang="en-US" sz="2400" dirty="0" err="1" smtClean="0"/>
              <a:t>aeruginosa</a:t>
            </a:r>
            <a:r>
              <a:rPr lang="en-US" sz="2400" dirty="0" smtClean="0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3. Gonorrhea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Travellers’</a:t>
            </a:r>
            <a:r>
              <a:rPr lang="en-US" sz="2400" dirty="0" smtClean="0"/>
              <a:t> diarrhea- ciprofloxacin commonly </a:t>
            </a:r>
            <a:r>
              <a:rPr lang="en-US" sz="2400" dirty="0" smtClean="0"/>
              <a:t>used (if there’s a bloody diarrhea)</a:t>
            </a:r>
            <a:endParaRPr lang="en-US" sz="24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Prostatitis</a:t>
            </a:r>
            <a:endParaRPr lang="en-US" sz="24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6. Legionnaires’ disease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7. Brucellosis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8. Diabetic foot infections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9. Anthrax</a:t>
            </a:r>
            <a:endParaRPr lang="ar-SA" sz="24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10. Eradication of </a:t>
            </a:r>
            <a:r>
              <a:rPr lang="en-US" sz="2400" dirty="0" err="1" smtClean="0"/>
              <a:t>menengiococci</a:t>
            </a:r>
            <a:r>
              <a:rPr lang="en-US" sz="2400" dirty="0" smtClean="0"/>
              <a:t> from carriers</a:t>
            </a:r>
          </a:p>
        </p:txBody>
      </p:sp>
      <p:sp>
        <p:nvSpPr>
          <p:cNvPr id="4" name="تمرير أفقي 3"/>
          <p:cNvSpPr/>
          <p:nvPr/>
        </p:nvSpPr>
        <p:spPr>
          <a:xfrm>
            <a:off x="1752600" y="6019800"/>
            <a:ext cx="6781800" cy="838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For </a:t>
            </a:r>
            <a:r>
              <a:rPr lang="en-US" dirty="0" err="1" smtClean="0"/>
              <a:t>P.aeruginosa</a:t>
            </a:r>
            <a:r>
              <a:rPr lang="en-US" dirty="0" smtClean="0"/>
              <a:t> infection outside urinary tract or the bones use AGS, penicillin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49808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CIPROFLOXACIN ( CONT. 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Side effects</a:t>
            </a:r>
          </a:p>
          <a:p>
            <a:pPr algn="l" rtl="0" eaLnBrk="1" hangingPunct="1">
              <a:buFontTx/>
              <a:buNone/>
            </a:pPr>
            <a:endParaRPr lang="en-US" sz="1800" b="1" dirty="0" smtClean="0">
              <a:solidFill>
                <a:srgbClr val="A50021"/>
              </a:solidFill>
            </a:endParaRPr>
          </a:p>
          <a:p>
            <a:pPr algn="l" rtl="0"/>
            <a:r>
              <a:rPr lang="en-US" sz="2000" dirty="0" smtClean="0"/>
              <a:t>Nausea , vomiting &amp; diarrhea</a:t>
            </a:r>
          </a:p>
          <a:p>
            <a:pPr algn="l" rtl="0"/>
            <a:r>
              <a:rPr lang="en-US" sz="2000" dirty="0" smtClean="0"/>
              <a:t>CNS effects : confusion, insomnia, headache, dizziness &amp; anxiety.(indirectly by modifying GAPA transmitter in the CNS)</a:t>
            </a:r>
          </a:p>
          <a:p>
            <a:pPr algn="l" rtl="0"/>
            <a:r>
              <a:rPr lang="en-US" sz="2000" dirty="0" smtClean="0"/>
              <a:t>May damage growing cartilage</a:t>
            </a:r>
          </a:p>
          <a:p>
            <a:pPr algn="l" rtl="0"/>
            <a:r>
              <a:rPr lang="en-US" sz="2000" dirty="0" smtClean="0"/>
              <a:t>Tendinitis ( rare but more serious ) (irreversible) </a:t>
            </a:r>
            <a:r>
              <a:rPr lang="en-US" sz="2000" dirty="0" smtClean="0"/>
              <a:t> </a:t>
            </a:r>
            <a:r>
              <a:rPr lang="en-US" sz="2000" dirty="0" smtClean="0"/>
              <a:t>(may lead to tendon rupture)</a:t>
            </a:r>
          </a:p>
          <a:p>
            <a:pPr algn="l" rtl="0"/>
            <a:r>
              <a:rPr lang="en-US" sz="2000" dirty="0" err="1" smtClean="0"/>
              <a:t>Phototoxicity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avoid excessive sunlight</a:t>
            </a:r>
          </a:p>
          <a:p>
            <a:pPr algn="l" rtl="0" eaLnBrk="1" hangingPunct="1">
              <a:buFontTx/>
              <a:buNone/>
            </a:pPr>
            <a:endParaRPr lang="en-US" sz="2000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Contraindications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>Children / adolescents (under 18), pregnancy and lactation (secreted in milk)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>It’s not contraindicated in adolescents it’s not preferred so u have to measure </a:t>
            </a:r>
            <a:r>
              <a:rPr lang="en-US" sz="2000" dirty="0" err="1" smtClean="0"/>
              <a:t>benfits</a:t>
            </a:r>
            <a:r>
              <a:rPr lang="en-US" sz="2000" dirty="0" smtClean="0"/>
              <a:t> vs. risks </a:t>
            </a:r>
          </a:p>
          <a:p>
            <a:pPr algn="l" rtl="0" eaLnBrk="1" hangingPunct="1">
              <a:buFontTx/>
              <a:buNone/>
            </a:pPr>
            <a:endParaRPr lang="en-US" sz="2400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66FF"/>
                </a:solidFill>
              </a:rPr>
              <a:t>Drug interaction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>Iron or antacids containing Mg, Ca, or Al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reduce oral absorption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/>
              <a:t>Elevates serum levels of </a:t>
            </a:r>
            <a:r>
              <a:rPr lang="en-US" sz="2000" dirty="0" err="1" smtClean="0"/>
              <a:t>theophylline</a:t>
            </a:r>
            <a:r>
              <a:rPr lang="en-US" sz="2000" dirty="0" smtClean="0"/>
              <a:t>, </a:t>
            </a:r>
            <a:r>
              <a:rPr lang="en-US" sz="2000" dirty="0" err="1" smtClean="0"/>
              <a:t>warfarin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glibenclamide</a:t>
            </a:r>
            <a:endParaRPr lang="en-US" sz="2000" dirty="0" smtClean="0"/>
          </a:p>
          <a:p>
            <a:pPr algn="l" rtl="0" eaLnBrk="1" hangingPunct="1">
              <a:buFontTx/>
              <a:buNone/>
            </a:pPr>
            <a:endParaRPr lang="en-US" sz="2000" dirty="0" smtClean="0"/>
          </a:p>
          <a:p>
            <a:pPr algn="l" rtl="0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377</Words>
  <Application>Microsoft Office PowerPoint</Application>
  <PresentationFormat>عرض على الشاشة (3:4)‏</PresentationFormat>
  <Paragraphs>63</Paragraphs>
  <Slides>5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FLUOROQUINOLONES</vt:lpstr>
      <vt:lpstr>CIPROFLOXACIN ( CONT. )</vt:lpstr>
      <vt:lpstr>Ciprofloxacin ( Cont. )</vt:lpstr>
      <vt:lpstr>CIPROFLOXACIN ( CONT. )</vt:lpstr>
      <vt:lpstr>CIPROFLOXACIN ( CONT. 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FLUOROQUINOLONES</dc:title>
  <dc:creator>User</dc:creator>
  <cp:lastModifiedBy>xp</cp:lastModifiedBy>
  <cp:revision>61</cp:revision>
  <dcterms:created xsi:type="dcterms:W3CDTF">2005-09-24T16:12:10Z</dcterms:created>
  <dcterms:modified xsi:type="dcterms:W3CDTF">2010-10-22T13:29:21Z</dcterms:modified>
</cp:coreProperties>
</file>