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307" r:id="rId2"/>
    <p:sldId id="287" r:id="rId3"/>
    <p:sldId id="325" r:id="rId4"/>
    <p:sldId id="291" r:id="rId5"/>
    <p:sldId id="257" r:id="rId6"/>
    <p:sldId id="330" r:id="rId7"/>
    <p:sldId id="331" r:id="rId8"/>
    <p:sldId id="326" r:id="rId9"/>
    <p:sldId id="258" r:id="rId10"/>
    <p:sldId id="286" r:id="rId11"/>
    <p:sldId id="334" r:id="rId12"/>
    <p:sldId id="322" r:id="rId13"/>
    <p:sldId id="259" r:id="rId14"/>
    <p:sldId id="335" r:id="rId15"/>
    <p:sldId id="327" r:id="rId16"/>
    <p:sldId id="318" r:id="rId17"/>
    <p:sldId id="262" r:id="rId18"/>
    <p:sldId id="263" r:id="rId19"/>
    <p:sldId id="283" r:id="rId20"/>
    <p:sldId id="284" r:id="rId21"/>
    <p:sldId id="317" r:id="rId22"/>
    <p:sldId id="302" r:id="rId23"/>
  </p:sldIdLst>
  <p:sldSz cx="9144000" cy="6858000" type="screen4x3"/>
  <p:notesSz cx="6858000" cy="9144000"/>
  <p:defaultTextStyle>
    <a:defPPr>
      <a:defRPr lang="ar-SA"/>
    </a:defPPr>
    <a:lvl1pPr algn="l" rtl="1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1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1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1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1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703" autoAdjust="0"/>
    <p:restoredTop sz="91333" autoAdjust="0"/>
  </p:normalViewPr>
  <p:slideViewPr>
    <p:cSldViewPr>
      <p:cViewPr>
        <p:scale>
          <a:sx n="68" d="100"/>
          <a:sy n="68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15E822B-1EDF-4BB2-94A6-824C43168AB9}" type="datetimeFigureOut">
              <a:rPr lang="ar-SA" smtClean="0"/>
              <a:pPr/>
              <a:t>19/11/1431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905212-84F0-4940-B964-6E4579BE098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05212-84F0-4940-B964-6E4579BE098D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04AF0-2FF6-4C8F-A297-ECC59103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55F62-3550-4E3B-8342-17C5EDFBF2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F1C4-45A8-42E8-9903-DBF8C0C2FF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A3001-5F50-4C13-A635-933B340752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55F2C-9F27-4648-9F50-055F6C8080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DDC73-C37A-49A2-B535-F4129583DD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2A717-53D1-4130-8592-0861CA698A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881DB-BBA9-4D73-8229-8491B5A926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02B67-6A5D-44A5-908A-DA22924C47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12E1E-337D-452B-9A5B-8FBC682820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27976-D904-4C66-9810-817DFAA60C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86D0807-0D1F-455A-8977-3E098A687E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857232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</a:rPr>
              <a:t>Antiviral Drugs</a:t>
            </a:r>
            <a:r>
              <a:rPr lang="en-US" sz="4000" dirty="0" smtClean="0">
                <a:solidFill>
                  <a:schemeClr val="accent2"/>
                </a:solidFill>
              </a:rPr>
              <a:t/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Prof. </a:t>
            </a:r>
            <a:r>
              <a:rPr lang="en-US" sz="2400" dirty="0" err="1" smtClean="0">
                <a:solidFill>
                  <a:schemeClr val="accent2"/>
                </a:solidFill>
              </a:rPr>
              <a:t>Alhaider</a:t>
            </a:r>
            <a:r>
              <a:rPr lang="en-US" sz="2400" dirty="0" smtClean="0">
                <a:solidFill>
                  <a:schemeClr val="accent2"/>
                </a:solidFill>
              </a:rPr>
              <a:t>, 1431 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28670"/>
            <a:ext cx="9144000" cy="5929330"/>
          </a:xfrm>
          <a:ln>
            <a:solidFill>
              <a:srgbClr val="3366FF"/>
            </a:solidFill>
          </a:ln>
        </p:spPr>
        <p:txBody>
          <a:bodyPr>
            <a:noAutofit/>
          </a:bodyPr>
          <a:lstStyle/>
          <a:p>
            <a:pPr marL="266700" indent="-266700" algn="l" rtl="0" eaLnBrk="1" hangingPunct="1"/>
            <a:r>
              <a:rPr lang="en-US" b="1" dirty="0" smtClean="0">
                <a:solidFill>
                  <a:srgbClr val="3366FF"/>
                </a:solidFill>
              </a:rPr>
              <a:t>Definition:</a:t>
            </a:r>
          </a:p>
          <a:p>
            <a:pPr marL="266700" indent="-266700" algn="l" rtl="0" eaLnBrk="1" hangingPunct="1"/>
            <a:r>
              <a:rPr lang="en-US" sz="2400" b="1" dirty="0" smtClean="0"/>
              <a:t>Viral infections depend on the host cells. Therefore, antiviral drugs must block viral entry or exit or the </a:t>
            </a:r>
            <a:r>
              <a:rPr lang="en-US" sz="2400" b="1" dirty="0" err="1" smtClean="0"/>
              <a:t>activitiy</a:t>
            </a:r>
            <a:r>
              <a:rPr lang="en-US" sz="2400" b="1" dirty="0" smtClean="0"/>
              <a:t> of the virus inside the cell</a:t>
            </a:r>
          </a:p>
          <a:p>
            <a:pPr marL="266700" indent="-266700" algn="l" rtl="0" eaLnBrk="1" hangingPunct="1"/>
            <a:endParaRPr lang="en-US" sz="1400" b="1" dirty="0" smtClean="0">
              <a:solidFill>
                <a:srgbClr val="3366FF"/>
              </a:solidFill>
            </a:endParaRPr>
          </a:p>
          <a:p>
            <a:pPr marL="266700" indent="-266700" algn="l" rtl="0" eaLnBrk="1" hangingPunct="1"/>
            <a:r>
              <a:rPr lang="en-US" sz="1800" b="1" dirty="0" smtClean="0">
                <a:solidFill>
                  <a:srgbClr val="3366FF"/>
                </a:solidFill>
              </a:rPr>
              <a:t>Classification of Antiviral Drugs:</a:t>
            </a:r>
            <a:r>
              <a:rPr lang="en-US" sz="1800" b="1" dirty="0" smtClean="0"/>
              <a:t>  </a:t>
            </a:r>
          </a:p>
          <a:p>
            <a:pPr marL="266700" indent="-266700" algn="l" rtl="0" eaLnBrk="1" hangingPunct="1"/>
            <a:r>
              <a:rPr lang="en-US" sz="2000" b="1" dirty="0" smtClean="0"/>
              <a:t>Note</a:t>
            </a:r>
            <a:r>
              <a:rPr lang="en-US" sz="1200" b="1" dirty="0" smtClean="0"/>
              <a:t>:</a:t>
            </a:r>
            <a:r>
              <a:rPr lang="en-US" sz="1200" dirty="0" smtClean="0"/>
              <a:t>  </a:t>
            </a:r>
            <a:r>
              <a:rPr lang="en-US" sz="2000" b="1" dirty="0" smtClean="0"/>
              <a:t>To understand the classification of antiviral drugs, students should remember the steps that are involved in </a:t>
            </a:r>
            <a:r>
              <a:rPr lang="en-US" sz="2000" b="1" dirty="0" smtClean="0">
                <a:solidFill>
                  <a:srgbClr val="FF0000"/>
                </a:solidFill>
              </a:rPr>
              <a:t>viral replication </a:t>
            </a:r>
            <a:r>
              <a:rPr lang="en-US" sz="2000" b="1" dirty="0" smtClean="0"/>
              <a:t>(See next slide). However, most antiviral agents interfere with </a:t>
            </a:r>
            <a:r>
              <a:rPr lang="en-US" sz="2000" b="1" dirty="0" smtClean="0">
                <a:solidFill>
                  <a:srgbClr val="FF3300"/>
                </a:solidFill>
              </a:rPr>
              <a:t>nucleic acid synthesis</a:t>
            </a:r>
            <a:r>
              <a:rPr lang="en-US" sz="2000" b="1" dirty="0" smtClean="0"/>
              <a:t> or </a:t>
            </a:r>
            <a:r>
              <a:rPr lang="en-US" sz="2000" b="1" dirty="0" smtClean="0">
                <a:solidFill>
                  <a:srgbClr val="FF3300"/>
                </a:solidFill>
              </a:rPr>
              <a:t>late synthesis of viral proteins</a:t>
            </a:r>
            <a:r>
              <a:rPr lang="en-US" sz="2000" b="1" dirty="0" smtClean="0"/>
              <a:t>.</a:t>
            </a:r>
          </a:p>
          <a:p>
            <a:pPr marL="266700" indent="-266700" rtl="0" eaLnBrk="1" hangingPunct="1"/>
            <a:r>
              <a:rPr lang="en-US" sz="2000" b="1" dirty="0" smtClean="0"/>
              <a:t>Furthermore, most of them act as </a:t>
            </a:r>
            <a:r>
              <a:rPr lang="en-US" sz="2800" b="1" dirty="0" err="1" smtClean="0">
                <a:solidFill>
                  <a:srgbClr val="FF0000"/>
                </a:solidFill>
              </a:rPr>
              <a:t>antimetabolites</a:t>
            </a:r>
            <a:r>
              <a:rPr lang="en-US" sz="2800" b="1" dirty="0" smtClean="0">
                <a:solidFill>
                  <a:srgbClr val="FF0000"/>
                </a:solidFill>
              </a:rPr>
              <a:t>.  </a:t>
            </a:r>
            <a:endParaRPr lang="en-US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can0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-9525"/>
            <a:ext cx="813593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04664"/>
            <a:ext cx="83582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2400" b="1" dirty="0" smtClean="0">
                <a:solidFill>
                  <a:srgbClr val="3366FF"/>
                </a:solidFill>
              </a:rPr>
              <a:t>Side Effects of Acyclovir</a:t>
            </a:r>
          </a:p>
          <a:p>
            <a:pPr rtl="0">
              <a:lnSpc>
                <a:spcPct val="80000"/>
              </a:lnSpc>
            </a:pPr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FF3300"/>
                </a:solidFill>
              </a:rPr>
              <a:t>Generally speaking, acyclovir considers to be </a:t>
            </a:r>
            <a:r>
              <a:rPr lang="en-US" sz="2400" b="1" dirty="0" smtClean="0">
                <a:solidFill>
                  <a:srgbClr val="FF3300"/>
                </a:solidFill>
              </a:rPr>
              <a:t>safe </a:t>
            </a:r>
            <a:r>
              <a:rPr lang="en-US" sz="2400" b="1" dirty="0" smtClean="0">
                <a:solidFill>
                  <a:srgbClr val="FF3300"/>
                </a:solidFill>
              </a:rPr>
              <a:t>drug (remember slide #6)  however, it may produce: </a:t>
            </a:r>
            <a:r>
              <a:rPr lang="en-US" sz="2400" b="1" dirty="0" smtClean="0">
                <a:solidFill>
                  <a:srgbClr val="3366FF"/>
                </a:solidFill>
              </a:rPr>
              <a:t>	</a:t>
            </a:r>
          </a:p>
          <a:p>
            <a:pPr rtl="0">
              <a:lnSpc>
                <a:spcPct val="80000"/>
              </a:lnSpc>
            </a:pPr>
            <a:endParaRPr lang="en-US" sz="2000" dirty="0" smtClean="0"/>
          </a:p>
          <a:p>
            <a:pPr rtl="0">
              <a:lnSpc>
                <a:spcPct val="80000"/>
              </a:lnSpc>
            </a:pPr>
            <a:r>
              <a:rPr lang="en-US" sz="2000" dirty="0" smtClean="0"/>
              <a:t>1 . Transient Renal dysfunction at high dose or at IV (Crystalline Nephropathy).  It’s uncommon with adequate hydration and avoid rapid infusion rates</a:t>
            </a:r>
          </a:p>
          <a:p>
            <a:pPr rtl="0">
              <a:lnSpc>
                <a:spcPct val="80000"/>
              </a:lnSpc>
            </a:pPr>
            <a:endParaRPr lang="en-US" sz="2000" dirty="0" smtClean="0"/>
          </a:p>
          <a:p>
            <a:pPr rtl="0">
              <a:lnSpc>
                <a:spcPct val="80000"/>
              </a:lnSpc>
            </a:pPr>
            <a:r>
              <a:rPr lang="en-US" sz="2000" dirty="0" smtClean="0"/>
              <a:t>2.  GIT disturbances </a:t>
            </a:r>
          </a:p>
          <a:p>
            <a:pPr rtl="0">
              <a:lnSpc>
                <a:spcPct val="80000"/>
              </a:lnSpc>
            </a:pPr>
            <a:endParaRPr lang="en-US" sz="2000" dirty="0" smtClean="0"/>
          </a:p>
          <a:p>
            <a:pPr rtl="0">
              <a:lnSpc>
                <a:spcPct val="80000"/>
              </a:lnSpc>
            </a:pPr>
            <a:endParaRPr lang="en-US" sz="2000" dirty="0" smtClean="0"/>
          </a:p>
          <a:p>
            <a:pPr marL="522288" lvl="1" algn="ctr" rtl="0">
              <a:lnSpc>
                <a:spcPct val="80000"/>
              </a:lnSpc>
            </a:pPr>
            <a:r>
              <a:rPr lang="en-US" sz="1800" dirty="0" smtClean="0"/>
              <a:t>	</a:t>
            </a:r>
            <a:r>
              <a:rPr lang="en-US" sz="2400" b="1" dirty="0" smtClean="0">
                <a:solidFill>
                  <a:srgbClr val="3366FF"/>
                </a:solidFill>
              </a:rPr>
              <a:t>Side Effects of </a:t>
            </a:r>
            <a:r>
              <a:rPr lang="en-US" sz="2400" b="1" dirty="0" err="1" smtClean="0">
                <a:solidFill>
                  <a:srgbClr val="3366FF"/>
                </a:solidFill>
              </a:rPr>
              <a:t>Aalacyclovir</a:t>
            </a:r>
            <a:endParaRPr lang="en-US" sz="2400" b="1" dirty="0" smtClean="0">
              <a:solidFill>
                <a:srgbClr val="3366FF"/>
              </a:solidFill>
            </a:endParaRPr>
          </a:p>
          <a:p>
            <a:pPr marL="522288" lvl="1" rtl="0">
              <a:lnSpc>
                <a:spcPct val="80000"/>
              </a:lnSpc>
            </a:pPr>
            <a:endParaRPr lang="en-US" sz="1800" dirty="0" smtClean="0"/>
          </a:p>
          <a:p>
            <a:pPr marL="522288" lvl="1" algn="ctr" rtl="0">
              <a:lnSpc>
                <a:spcPct val="80000"/>
              </a:lnSpc>
            </a:pPr>
            <a:r>
              <a:rPr lang="en-US" sz="1800" dirty="0" smtClean="0"/>
              <a:t>	</a:t>
            </a:r>
          </a:p>
          <a:p>
            <a:pPr algn="ctr" rtl="0">
              <a:lnSpc>
                <a:spcPct val="80000"/>
              </a:lnSpc>
            </a:pPr>
            <a:r>
              <a:rPr lang="en-US" sz="2000" dirty="0" smtClean="0"/>
              <a:t> Thrombotic thrombocytopenic </a:t>
            </a:r>
            <a:r>
              <a:rPr lang="en-US" sz="2000" dirty="0" err="1" smtClean="0"/>
              <a:t>purpura</a:t>
            </a:r>
            <a:r>
              <a:rPr lang="en-US" sz="2000" dirty="0" smtClean="0"/>
              <a:t> (TTP</a:t>
            </a:r>
            <a:r>
              <a:rPr lang="en-US" sz="2000" dirty="0" smtClean="0"/>
              <a:t>) and hemolytic-uremic syndrome  </a:t>
            </a:r>
            <a:r>
              <a:rPr lang="en-US" sz="2000" dirty="0" smtClean="0"/>
              <a:t>in pts with AIDS 		</a:t>
            </a:r>
          </a:p>
          <a:p>
            <a:pPr rtl="0">
              <a:lnSpc>
                <a:spcPct val="80000"/>
              </a:lnSpc>
            </a:pPr>
            <a:r>
              <a:rPr lang="en-US" sz="2000" dirty="0" smtClean="0"/>
              <a:t>		</a:t>
            </a:r>
          </a:p>
          <a:p>
            <a:pPr rtl="0">
              <a:lnSpc>
                <a:spcPct val="80000"/>
              </a:lnSpc>
            </a:pPr>
            <a:endParaRPr lang="en-US" sz="1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14290"/>
            <a:ext cx="8229600" cy="4071942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3366FF"/>
                </a:solidFill>
              </a:rPr>
              <a:t>II. Agents To Treat Cytomegalovirus infection (CMV)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rgbClr val="3366FF"/>
                </a:solidFill>
              </a:rPr>
              <a:t>Ganciclovir</a:t>
            </a:r>
            <a:r>
              <a:rPr lang="en-US" sz="2400" b="1" dirty="0" smtClean="0">
                <a:solidFill>
                  <a:srgbClr val="3366FF"/>
                </a:solidFill>
              </a:rPr>
              <a:t>:</a:t>
            </a:r>
            <a:r>
              <a:rPr lang="ar-SA" sz="2400" dirty="0" smtClean="0"/>
              <a:t>  </a:t>
            </a:r>
            <a:r>
              <a:rPr lang="en-US" sz="2400" dirty="0" smtClean="0"/>
              <a:t>Analog of acyclovir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/>
              <a:t>Why Acyclovir is not active against CMV? Because the affinity of CMV </a:t>
            </a:r>
            <a:r>
              <a:rPr lang="en-US" sz="2400" dirty="0" err="1" smtClean="0"/>
              <a:t>thymidine</a:t>
            </a:r>
            <a:r>
              <a:rPr lang="en-US" sz="2400" dirty="0" smtClean="0"/>
              <a:t> </a:t>
            </a:r>
            <a:r>
              <a:rPr lang="en-US" sz="2400" dirty="0" err="1" smtClean="0"/>
              <a:t>kinase</a:t>
            </a:r>
            <a:r>
              <a:rPr lang="en-US" sz="2400" dirty="0" smtClean="0"/>
              <a:t> to acyclovir is very </a:t>
            </a:r>
            <a:r>
              <a:rPr lang="en-US" sz="2400" dirty="0" smtClean="0"/>
              <a:t>low</a:t>
            </a:r>
            <a:endParaRPr lang="en-US" sz="2400" dirty="0" smtClean="0"/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/>
              <a:t>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3366FF"/>
                </a:solidFill>
              </a:rPr>
              <a:t>MOA</a:t>
            </a:r>
            <a:r>
              <a:rPr lang="en-US" sz="2400" dirty="0" smtClean="0">
                <a:solidFill>
                  <a:srgbClr val="3366FF"/>
                </a:solidFill>
              </a:rPr>
              <a:t>: Similar to acyclovir</a:t>
            </a:r>
            <a:endParaRPr lang="en-US" sz="2400" dirty="0" smtClean="0"/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rgbClr val="3366FF"/>
              </a:solidFill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3366FF"/>
                </a:solidFill>
              </a:rPr>
              <a:t>PK:</a:t>
            </a:r>
            <a:endParaRPr lang="en-US" sz="2400" dirty="0" smtClean="0"/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Administered I.V. , orally (poor bioavailability), intraocular implant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T</a:t>
            </a:r>
            <a:r>
              <a:rPr lang="en-US" sz="2000" baseline="-25000" dirty="0" smtClean="0"/>
              <a:t>1/2</a:t>
            </a:r>
            <a:r>
              <a:rPr lang="en-US" sz="2000" dirty="0" smtClean="0"/>
              <a:t> = 4 hr (short)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Kidney clearance</a:t>
            </a:r>
          </a:p>
          <a:p>
            <a:pPr lvl="1" algn="l" rtl="0" eaLnBrk="1" hangingPunct="1">
              <a:lnSpc>
                <a:spcPct val="80000"/>
              </a:lnSpc>
              <a:buNone/>
              <a:defRPr/>
            </a:pPr>
            <a:endParaRPr lang="en-US" sz="2000" dirty="0" smtClean="0"/>
          </a:p>
        </p:txBody>
      </p:sp>
      <p:sp>
        <p:nvSpPr>
          <p:cNvPr id="3" name="مربع نص 2"/>
          <p:cNvSpPr txBox="1"/>
          <p:nvPr/>
        </p:nvSpPr>
        <p:spPr>
          <a:xfrm>
            <a:off x="1142976" y="4714884"/>
            <a:ext cx="6715172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i="1" dirty="0" err="1" smtClean="0">
                <a:latin typeface="Impact" pitchFamily="34" charset="0"/>
              </a:rPr>
              <a:t>Valganciclovir</a:t>
            </a:r>
            <a:r>
              <a:rPr lang="en-US" sz="2800" i="1" dirty="0" smtClean="0">
                <a:latin typeface="Impact" pitchFamily="34" charset="0"/>
              </a:rPr>
              <a:t>:</a:t>
            </a:r>
          </a:p>
          <a:p>
            <a:pPr rtl="0">
              <a:buFont typeface="Arial" pitchFamily="34" charset="0"/>
              <a:buChar char="•"/>
            </a:pPr>
            <a:r>
              <a:rPr lang="en-US" sz="2400" dirty="0" smtClean="0">
                <a:latin typeface="Impact" pitchFamily="34" charset="0"/>
              </a:rPr>
              <a:t>L-</a:t>
            </a:r>
            <a:r>
              <a:rPr lang="en-US" sz="2400" dirty="0" err="1" smtClean="0">
                <a:latin typeface="Impact" pitchFamily="34" charset="0"/>
              </a:rPr>
              <a:t>valyl</a:t>
            </a:r>
            <a:r>
              <a:rPr lang="en-US" sz="2400" dirty="0" smtClean="0">
                <a:latin typeface="Impact" pitchFamily="34" charset="0"/>
              </a:rPr>
              <a:t> ester of </a:t>
            </a:r>
            <a:r>
              <a:rPr lang="en-US" sz="2400" dirty="0" err="1" smtClean="0">
                <a:latin typeface="Impact" pitchFamily="34" charset="0"/>
              </a:rPr>
              <a:t>ganciclovir</a:t>
            </a:r>
            <a:r>
              <a:rPr lang="en-US" sz="2400" dirty="0" smtClean="0">
                <a:latin typeface="Impact" pitchFamily="34" charset="0"/>
              </a:rPr>
              <a:t>.</a:t>
            </a:r>
          </a:p>
          <a:p>
            <a:pPr rtl="0">
              <a:buFont typeface="Arial" pitchFamily="34" charset="0"/>
              <a:buChar char="•"/>
            </a:pPr>
            <a:r>
              <a:rPr lang="en-US" sz="2400" dirty="0" smtClean="0">
                <a:latin typeface="Impact" pitchFamily="34" charset="0"/>
              </a:rPr>
              <a:t>Oral replacement for IV </a:t>
            </a:r>
            <a:r>
              <a:rPr lang="en-US" sz="2400" dirty="0" err="1" smtClean="0">
                <a:latin typeface="Impact" pitchFamily="34" charset="0"/>
              </a:rPr>
              <a:t>ganciclovir</a:t>
            </a:r>
            <a:endParaRPr lang="en-US" sz="2400" dirty="0" smtClean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565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rtl="0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rgbClr val="3366FF"/>
                </a:solidFill>
              </a:rPr>
              <a:t>Clinical Uses of  </a:t>
            </a:r>
            <a:r>
              <a:rPr lang="en-US" sz="3200" b="1" dirty="0" err="1" smtClean="0">
                <a:solidFill>
                  <a:srgbClr val="3366FF"/>
                </a:solidFill>
              </a:rPr>
              <a:t>Ganciclovir</a:t>
            </a:r>
            <a:r>
              <a:rPr lang="en-US" sz="3200" b="1" dirty="0" smtClean="0">
                <a:solidFill>
                  <a:srgbClr val="3366FF"/>
                </a:solidFill>
              </a:rPr>
              <a:t>:</a:t>
            </a:r>
          </a:p>
          <a:p>
            <a:pPr lvl="1" rtl="0">
              <a:lnSpc>
                <a:spcPct val="80000"/>
              </a:lnSpc>
              <a:defRPr/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FF3300"/>
                </a:solidFill>
              </a:rPr>
              <a:t>IV:</a:t>
            </a:r>
            <a:r>
              <a:rPr lang="en-US" sz="2800" b="1" dirty="0" smtClean="0"/>
              <a:t> (commonly used formulation)</a:t>
            </a:r>
          </a:p>
          <a:p>
            <a:pPr lvl="1" rtl="0">
              <a:lnSpc>
                <a:spcPct val="80000"/>
              </a:lnSpc>
              <a:defRPr/>
            </a:pPr>
            <a:r>
              <a:rPr lang="en-US" sz="2800" b="1" dirty="0" smtClean="0"/>
              <a:t>		- to delay the progression of CMV retinitis in patients with AIDS, 2 weeks followed by oral form)</a:t>
            </a:r>
          </a:p>
          <a:p>
            <a:pPr lvl="1" rtl="0">
              <a:lnSpc>
                <a:spcPct val="80000"/>
              </a:lnSpc>
              <a:defRPr/>
            </a:pPr>
            <a:r>
              <a:rPr lang="en-US" sz="2800" b="1" dirty="0" smtClean="0"/>
              <a:t>		- for CMV colitis, </a:t>
            </a:r>
            <a:r>
              <a:rPr lang="en-US" sz="2800" b="1" dirty="0" err="1" smtClean="0"/>
              <a:t>esophagitis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pneumonitis</a:t>
            </a:r>
            <a:r>
              <a:rPr lang="en-US" sz="2800" b="1" dirty="0" smtClean="0"/>
              <a:t>.</a:t>
            </a:r>
          </a:p>
          <a:p>
            <a:pPr lvl="1" rtl="0">
              <a:lnSpc>
                <a:spcPct val="80000"/>
              </a:lnSpc>
              <a:defRPr/>
            </a:pPr>
            <a:r>
              <a:rPr lang="en-US" sz="2800" b="1" dirty="0" smtClean="0"/>
              <a:t>		- to prevent CMV before </a:t>
            </a:r>
            <a:r>
              <a:rPr lang="en-US" sz="2800" b="1" dirty="0" err="1" smtClean="0"/>
              <a:t>trasplantation</a:t>
            </a:r>
            <a:r>
              <a:rPr lang="en-US" sz="2800" b="1" dirty="0" smtClean="0"/>
              <a:t>.</a:t>
            </a:r>
          </a:p>
          <a:p>
            <a:pPr lvl="1" rtl="0">
              <a:lnSpc>
                <a:spcPct val="80000"/>
              </a:lnSpc>
              <a:defRPr/>
            </a:pP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FF3300"/>
                </a:solidFill>
              </a:rPr>
              <a:t>Oral</a:t>
            </a:r>
            <a:r>
              <a:rPr lang="en-US" sz="2800" b="1" dirty="0" smtClean="0"/>
              <a:t>: (Used for prophylaxis</a:t>
            </a:r>
            <a:r>
              <a:rPr lang="en-US" sz="2800" b="1" dirty="0" smtClean="0">
                <a:solidFill>
                  <a:schemeClr val="accent4"/>
                </a:solidFill>
              </a:rPr>
              <a:t>)</a:t>
            </a:r>
          </a:p>
          <a:p>
            <a:pPr lvl="1" rtl="0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3300"/>
                </a:solidFill>
              </a:rPr>
              <a:t>		- </a:t>
            </a:r>
            <a:r>
              <a:rPr lang="en-US" sz="2800" b="1" dirty="0" smtClean="0"/>
              <a:t>CMV prophylaxis in transplant patients</a:t>
            </a:r>
            <a:endParaRPr lang="en-US" sz="2800" b="1" dirty="0" smtClean="0">
              <a:solidFill>
                <a:srgbClr val="FF3300"/>
              </a:solidFill>
            </a:endParaRPr>
          </a:p>
          <a:p>
            <a:pPr lvl="1" rtl="0">
              <a:lnSpc>
                <a:spcPct val="80000"/>
              </a:lnSpc>
              <a:defRPr/>
            </a:pPr>
            <a:r>
              <a:rPr lang="en-US" sz="2800" b="1" dirty="0" smtClean="0"/>
              <a:t>		- prevention of end organ CMV disease in AIDS patients.</a:t>
            </a:r>
          </a:p>
          <a:p>
            <a:pPr lvl="1" rtl="0">
              <a:lnSpc>
                <a:spcPct val="80000"/>
              </a:lnSpc>
              <a:defRPr/>
            </a:pPr>
            <a:r>
              <a:rPr lang="en-US" sz="2800" b="1" dirty="0" smtClean="0"/>
              <a:t>		- as maintenance therapy for CMV retinitis.</a:t>
            </a:r>
          </a:p>
          <a:p>
            <a:pPr lvl="1" rtl="0">
              <a:lnSpc>
                <a:spcPct val="80000"/>
              </a:lnSpc>
              <a:defRPr/>
            </a:pPr>
            <a:r>
              <a:rPr lang="en-US" sz="2800" b="1" dirty="0" smtClean="0"/>
              <a:t>	</a:t>
            </a:r>
            <a:r>
              <a:rPr lang="en-US" sz="2800" b="1" dirty="0" err="1" smtClean="0">
                <a:solidFill>
                  <a:srgbClr val="FF3300"/>
                </a:solidFill>
              </a:rPr>
              <a:t>Intraocularly</a:t>
            </a:r>
            <a:r>
              <a:rPr lang="en-US" sz="2800" b="1" dirty="0" smtClean="0">
                <a:solidFill>
                  <a:srgbClr val="FF3300"/>
                </a:solidFill>
              </a:rPr>
              <a:t> (implant):</a:t>
            </a:r>
          </a:p>
          <a:p>
            <a:pPr lvl="1" rtl="0">
              <a:lnSpc>
                <a:spcPct val="80000"/>
              </a:lnSpc>
              <a:defRPr/>
            </a:pPr>
            <a:r>
              <a:rPr lang="en-US" sz="2800" b="1" dirty="0" smtClean="0"/>
              <a:t>	    R</a:t>
            </a:r>
            <a:r>
              <a:rPr lang="en-US" sz="2800" b="1" baseline="-25000" dirty="0" smtClean="0"/>
              <a:t>x</a:t>
            </a:r>
            <a:r>
              <a:rPr lang="en-US" sz="2800" b="1" dirty="0" smtClean="0"/>
              <a:t> CMV retinitis</a:t>
            </a:r>
            <a:r>
              <a:rPr lang="en-US" sz="2800" dirty="0" smtClean="0"/>
              <a:t>.</a:t>
            </a:r>
            <a:endParaRPr lang="ar-SA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214686"/>
          </a:xfrm>
        </p:spPr>
        <p:txBody>
          <a:bodyPr/>
          <a:lstStyle/>
          <a:p>
            <a:pPr lvl="1" algn="l" rtl="0" eaLnBrk="1" hangingPunct="1">
              <a:buFontTx/>
              <a:buNone/>
            </a:pPr>
            <a:r>
              <a:rPr lang="en-US" b="1" dirty="0" smtClean="0">
                <a:solidFill>
                  <a:srgbClr val="3366FF"/>
                </a:solidFill>
              </a:rPr>
              <a:t>Adverse Effects of </a:t>
            </a:r>
            <a:r>
              <a:rPr lang="en-US" b="1" dirty="0" err="1" smtClean="0">
                <a:solidFill>
                  <a:srgbClr val="3366FF"/>
                </a:solidFill>
              </a:rPr>
              <a:t>Ganciclovir</a:t>
            </a:r>
            <a:r>
              <a:rPr lang="en-US" b="1" dirty="0" smtClean="0">
                <a:solidFill>
                  <a:srgbClr val="3366FF"/>
                </a:solidFill>
              </a:rPr>
              <a:t>:</a:t>
            </a:r>
          </a:p>
          <a:p>
            <a:pPr lvl="1" algn="l" rtl="0" eaLnBrk="1" hangingPunct="1">
              <a:buFontTx/>
              <a:buNone/>
            </a:pPr>
            <a:r>
              <a:rPr lang="en-US" dirty="0" smtClean="0"/>
              <a:t>		- </a:t>
            </a:r>
            <a:r>
              <a:rPr lang="en-US" b="1" dirty="0" err="1" smtClean="0">
                <a:solidFill>
                  <a:srgbClr val="FF3300"/>
                </a:solidFill>
              </a:rPr>
              <a:t>Myelosuppression</a:t>
            </a:r>
            <a:r>
              <a:rPr lang="en-US" b="1" dirty="0" smtClean="0"/>
              <a:t>  (</a:t>
            </a:r>
            <a:r>
              <a:rPr lang="en-US" b="1" dirty="0" err="1" smtClean="0"/>
              <a:t>neutropenia</a:t>
            </a:r>
            <a:r>
              <a:rPr lang="en-US" b="1" dirty="0" smtClean="0"/>
              <a:t> 20-30%) and increases if given  with </a:t>
            </a:r>
            <a:r>
              <a:rPr lang="en-US" b="1" dirty="0" err="1" smtClean="0"/>
              <a:t>Zidovudine</a:t>
            </a:r>
            <a:r>
              <a:rPr lang="en-US" b="1" dirty="0" smtClean="0"/>
              <a:t>, </a:t>
            </a:r>
            <a:r>
              <a:rPr lang="en-US" b="1" dirty="0" err="1" smtClean="0"/>
              <a:t>azathioprime</a:t>
            </a:r>
            <a:r>
              <a:rPr lang="en-US" b="1" dirty="0" smtClean="0"/>
              <a:t>, or </a:t>
            </a:r>
            <a:r>
              <a:rPr lang="en-US" b="1" dirty="0" err="1" smtClean="0"/>
              <a:t>mycophenolate</a:t>
            </a:r>
            <a:r>
              <a:rPr lang="en-US" b="1" dirty="0" smtClean="0"/>
              <a:t> </a:t>
            </a:r>
            <a:r>
              <a:rPr lang="en-US" b="1" dirty="0" err="1" smtClean="0"/>
              <a:t>mofetil</a:t>
            </a:r>
            <a:r>
              <a:rPr lang="en-US" b="1" dirty="0" smtClean="0"/>
              <a:t>)</a:t>
            </a:r>
          </a:p>
          <a:p>
            <a:pPr lvl="1" algn="l" rtl="0" eaLnBrk="1" hangingPunct="1">
              <a:buFontTx/>
              <a:buNone/>
            </a:pPr>
            <a:r>
              <a:rPr lang="en-US" b="1" dirty="0" smtClean="0"/>
              <a:t>		- Vitreous hemorrhage and retinal detachment with </a:t>
            </a:r>
            <a:r>
              <a:rPr lang="en-US" b="1" u="sng" dirty="0" smtClean="0"/>
              <a:t>intraocular  implant.</a:t>
            </a:r>
            <a:endParaRPr lang="en-US" b="1" dirty="0" smtClean="0">
              <a:solidFill>
                <a:srgbClr val="FF3300"/>
              </a:solidFill>
            </a:endParaRPr>
          </a:p>
          <a:p>
            <a:pPr lvl="1" algn="l" rtl="0" eaLnBrk="1" hangingPunct="1">
              <a:buFontTx/>
              <a:buNone/>
            </a:pPr>
            <a:r>
              <a:rPr lang="en-US" b="1" dirty="0" smtClean="0"/>
              <a:t>		-  </a:t>
            </a:r>
            <a:r>
              <a:rPr lang="en-US" b="1" dirty="0" err="1" smtClean="0"/>
              <a:t>Mitogenicity</a:t>
            </a:r>
            <a:r>
              <a:rPr lang="en-US" b="1" dirty="0" smtClean="0"/>
              <a:t> in mammalian cells and carcinogenic in animals at high dose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630872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3366FF"/>
                </a:solidFill>
              </a:rPr>
              <a:t>Cidofovir</a:t>
            </a:r>
            <a:r>
              <a:rPr lang="en-US" sz="2800" b="1" dirty="0" smtClean="0">
                <a:solidFill>
                  <a:srgbClr val="3366FF"/>
                </a:solidFill>
              </a:rPr>
              <a:t>: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3366FF"/>
                </a:solidFill>
              </a:rPr>
              <a:t>Differs from acyclovir in its long 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1600" baseline="-25000" dirty="0" smtClean="0">
                <a:solidFill>
                  <a:srgbClr val="FF0000"/>
                </a:solidFill>
              </a:rPr>
              <a:t>1/2</a:t>
            </a:r>
            <a:r>
              <a:rPr lang="en-US" sz="2400" dirty="0" smtClean="0">
                <a:solidFill>
                  <a:srgbClr val="FF0000"/>
                </a:solidFill>
              </a:rPr>
              <a:t> 26 </a:t>
            </a:r>
            <a:r>
              <a:rPr lang="en-US" sz="2400" dirty="0" smtClean="0">
                <a:solidFill>
                  <a:srgbClr val="3366FF"/>
                </a:solidFill>
              </a:rPr>
              <a:t>hr with active </a:t>
            </a:r>
            <a:r>
              <a:rPr lang="en-US" sz="2400" dirty="0" err="1" smtClean="0">
                <a:solidFill>
                  <a:srgbClr val="3366FF"/>
                </a:solidFill>
              </a:rPr>
              <a:t>metabolite.and</a:t>
            </a:r>
            <a:r>
              <a:rPr lang="en-US" sz="2400" dirty="0" smtClean="0">
                <a:solidFill>
                  <a:srgbClr val="3366FF"/>
                </a:solidFill>
              </a:rPr>
              <a:t> MOA.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3366FF"/>
                </a:solidFill>
              </a:rPr>
              <a:t>MOA: </a:t>
            </a:r>
            <a:r>
              <a:rPr lang="en-US" sz="2400" dirty="0" err="1" smtClean="0"/>
              <a:t>phosophorylation</a:t>
            </a:r>
            <a:r>
              <a:rPr lang="en-US" sz="2400" dirty="0" smtClean="0"/>
              <a:t> does not depend on viral enzyme, and works as inhibitor and alternative substrate for viral DNA polymerase.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3366FF"/>
                </a:solidFill>
              </a:rPr>
              <a:t>Activity: </a:t>
            </a:r>
            <a:r>
              <a:rPr lang="en-US" sz="2400" dirty="0" smtClean="0">
                <a:solidFill>
                  <a:srgbClr val="FF0000"/>
                </a:solidFill>
              </a:rPr>
              <a:t>CMV</a:t>
            </a:r>
            <a:r>
              <a:rPr lang="en-US" sz="2400" dirty="0" smtClean="0"/>
              <a:t>; HSV; VZV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 smtClean="0"/>
              <a:t>Used for </a:t>
            </a:r>
            <a:r>
              <a:rPr lang="en-US" sz="2400" dirty="0" smtClean="0">
                <a:solidFill>
                  <a:srgbClr val="FF3300"/>
                </a:solidFill>
              </a:rPr>
              <a:t>CMV</a:t>
            </a:r>
            <a:r>
              <a:rPr lang="en-US" sz="2400" dirty="0" smtClean="0"/>
              <a:t> retinitis, colitis, and </a:t>
            </a:r>
            <a:r>
              <a:rPr lang="en-US" sz="2400" dirty="0" err="1" smtClean="0"/>
              <a:t>esophagitis</a:t>
            </a:r>
            <a:r>
              <a:rPr lang="en-US" sz="2400" dirty="0" smtClean="0"/>
              <a:t>.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     and for </a:t>
            </a:r>
            <a:r>
              <a:rPr lang="en-US" sz="2400" dirty="0" smtClean="0">
                <a:solidFill>
                  <a:srgbClr val="FF3300"/>
                </a:solidFill>
              </a:rPr>
              <a:t>Acyclovir-resistant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3366FF"/>
                </a:solidFill>
              </a:rPr>
              <a:t>PK:</a:t>
            </a:r>
            <a:r>
              <a:rPr lang="en-US" sz="2400" dirty="0" smtClean="0"/>
              <a:t> produce active metabolite, thus it has long t</a:t>
            </a:r>
            <a:r>
              <a:rPr lang="en-US" sz="1600" dirty="0" smtClean="0"/>
              <a:t>1/2</a:t>
            </a:r>
            <a:r>
              <a:rPr lang="en-US" sz="2400" dirty="0" smtClean="0"/>
              <a:t>, eliminated in the kidney, </a:t>
            </a:r>
            <a:r>
              <a:rPr lang="en-US" sz="2400" dirty="0" err="1" smtClean="0"/>
              <a:t>Probenicid</a:t>
            </a:r>
            <a:r>
              <a:rPr lang="en-US" sz="2400" dirty="0" smtClean="0"/>
              <a:t> prolonged its action. but with poor </a:t>
            </a:r>
            <a:r>
              <a:rPr lang="en-US" sz="2400" dirty="0" smtClean="0">
                <a:solidFill>
                  <a:srgbClr val="FF0000"/>
                </a:solidFill>
              </a:rPr>
              <a:t>CNS penetration</a:t>
            </a:r>
            <a:r>
              <a:rPr lang="en-US" sz="2400" dirty="0" smtClean="0"/>
              <a:t>.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Why </a:t>
            </a:r>
            <a:r>
              <a:rPr lang="en-US" sz="2400" dirty="0" err="1" smtClean="0"/>
              <a:t>acycoliver</a:t>
            </a:r>
            <a:r>
              <a:rPr lang="en-US" sz="2400" dirty="0" smtClean="0"/>
              <a:t> is better than </a:t>
            </a:r>
            <a:r>
              <a:rPr lang="en-US" sz="2400" dirty="0" err="1" smtClean="0"/>
              <a:t>Cidofovir</a:t>
            </a:r>
            <a:r>
              <a:rPr lang="en-US" sz="2400" dirty="0" smtClean="0"/>
              <a:t> for </a:t>
            </a:r>
            <a:r>
              <a:rPr lang="en-US" sz="2400" u="sng" dirty="0" smtClean="0"/>
              <a:t>encephalitis</a:t>
            </a:r>
            <a:r>
              <a:rPr lang="en-US" sz="2400" dirty="0" smtClean="0"/>
              <a:t>? 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Side effects:</a:t>
            </a:r>
            <a:r>
              <a:rPr lang="en-US" sz="2400" dirty="0" smtClean="0"/>
              <a:t> Dose-dependent </a:t>
            </a:r>
            <a:r>
              <a:rPr lang="en-US" sz="2400" dirty="0" err="1" smtClean="0">
                <a:solidFill>
                  <a:srgbClr val="FF3300"/>
                </a:solidFill>
              </a:rPr>
              <a:t>nephrotoxicity</a:t>
            </a:r>
            <a:r>
              <a:rPr lang="en-US" sz="2400" dirty="0" smtClean="0">
                <a:solidFill>
                  <a:srgbClr val="FF3300"/>
                </a:solidFill>
              </a:rPr>
              <a:t> (53%)</a:t>
            </a:r>
            <a:r>
              <a:rPr lang="en-US" sz="2400" dirty="0" smtClean="0"/>
              <a:t> and </a:t>
            </a:r>
            <a:r>
              <a:rPr lang="en-US" sz="2400" dirty="0" err="1" smtClean="0"/>
              <a:t>uveitis</a:t>
            </a:r>
            <a:r>
              <a:rPr lang="en-US" sz="2400" dirty="0" smtClean="0"/>
              <a:t> and decrease IOP (intra ocular pressure)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algn="l"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903913"/>
          </a:xfrm>
        </p:spPr>
        <p:txBody>
          <a:bodyPr/>
          <a:lstStyle/>
          <a:p>
            <a:pPr algn="l" rtl="0" eaLnBrk="1" hangingPunct="1"/>
            <a:r>
              <a:rPr lang="en-US" b="1" dirty="0" smtClean="0">
                <a:solidFill>
                  <a:srgbClr val="FF3300"/>
                </a:solidFill>
              </a:rPr>
              <a:t>Note: Normally, DNA </a:t>
            </a:r>
            <a:r>
              <a:rPr lang="en-US" b="1" dirty="0" smtClean="0">
                <a:solidFill>
                  <a:srgbClr val="FF3300"/>
                </a:solidFill>
                <a:sym typeface="Wingdings" pitchFamily="2" charset="2"/>
              </a:rPr>
              <a:t> RNA</a:t>
            </a:r>
          </a:p>
          <a:p>
            <a:pPr algn="l" rtl="0" eaLnBrk="1" hangingPunct="1">
              <a:buNone/>
            </a:pPr>
            <a:r>
              <a:rPr lang="en-US" b="1" dirty="0" smtClean="0">
                <a:solidFill>
                  <a:srgbClr val="FF3300"/>
                </a:solidFill>
              </a:rPr>
              <a:t>however, </a:t>
            </a:r>
          </a:p>
          <a:p>
            <a:pPr algn="l" rtl="0" eaLnBrk="1" hangingPunct="1"/>
            <a:r>
              <a:rPr lang="en-US" b="1" dirty="0" smtClean="0">
                <a:solidFill>
                  <a:srgbClr val="FF3300"/>
                </a:solidFill>
              </a:rPr>
              <a:t>Reverse transcriptase = RNA-directed DNA polymerase (DNA polymerase that transcribes single- stranded RNA into double-stranded DNA.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408737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600" b="1" dirty="0" smtClean="0">
                <a:solidFill>
                  <a:srgbClr val="3366FF"/>
                </a:solidFill>
              </a:rPr>
              <a:t>III. Drugs Used for Rx of AIDS (Antiretroviral    	Agents)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000" dirty="0" smtClean="0"/>
              <a:t>AIDS are caused by HIV, and </a:t>
            </a:r>
            <a:r>
              <a:rPr lang="en-US" sz="2000" dirty="0" err="1" smtClean="0">
                <a:solidFill>
                  <a:srgbClr val="FF3300"/>
                </a:solidFill>
              </a:rPr>
              <a:t>zidovudine</a:t>
            </a:r>
            <a:r>
              <a:rPr lang="en-US" sz="2000" dirty="0" smtClean="0"/>
              <a:t> was the first drug used (1987).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000" dirty="0" smtClean="0"/>
              <a:t>To understand drugs used for AIDS, </a:t>
            </a:r>
            <a:r>
              <a:rPr lang="en-US" sz="2000" dirty="0" smtClean="0">
                <a:solidFill>
                  <a:srgbClr val="FF3300"/>
                </a:solidFill>
              </a:rPr>
              <a:t>the life cycle</a:t>
            </a:r>
            <a:r>
              <a:rPr lang="en-US" sz="2000" dirty="0" smtClean="0"/>
              <a:t> of HIV should be utilized for </a:t>
            </a:r>
            <a:r>
              <a:rPr lang="en-US" sz="2000" dirty="0" smtClean="0">
                <a:solidFill>
                  <a:srgbClr val="FF3300"/>
                </a:solidFill>
              </a:rPr>
              <a:t>drugs combination</a:t>
            </a:r>
            <a:r>
              <a:rPr lang="en-US" sz="2000" dirty="0" smtClean="0"/>
              <a:t> (See </a:t>
            </a:r>
            <a:r>
              <a:rPr lang="en-US" sz="2000" dirty="0" smtClean="0"/>
              <a:t>next slide)</a:t>
            </a:r>
            <a:endParaRPr lang="en-US" sz="2000" dirty="0" smtClean="0"/>
          </a:p>
          <a:p>
            <a:pPr lvl="1" algn="l" rtl="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3300"/>
                </a:solidFill>
              </a:rPr>
              <a:t>Drug combination </a:t>
            </a:r>
            <a:r>
              <a:rPr lang="en-US" sz="2000" dirty="0" smtClean="0"/>
              <a:t>or the so-called</a:t>
            </a:r>
            <a:r>
              <a:rPr lang="en-US" sz="2000" dirty="0" smtClean="0">
                <a:solidFill>
                  <a:srgbClr val="FF3300"/>
                </a:solidFill>
              </a:rPr>
              <a:t> </a:t>
            </a:r>
            <a:r>
              <a:rPr lang="en-US" sz="2000" dirty="0" smtClean="0"/>
              <a:t> Highly Active </a:t>
            </a:r>
            <a:r>
              <a:rPr lang="en-US" sz="2000" dirty="0" err="1" smtClean="0"/>
              <a:t>Antiretriviral</a:t>
            </a:r>
            <a:r>
              <a:rPr lang="en-US" sz="2000" dirty="0" smtClean="0"/>
              <a:t> Therapy (HAART) (Figure 38-17) as well as </a:t>
            </a:r>
            <a:r>
              <a:rPr lang="en-US" sz="2000" dirty="0" smtClean="0">
                <a:solidFill>
                  <a:srgbClr val="FF3300"/>
                </a:solidFill>
              </a:rPr>
              <a:t>adherence</a:t>
            </a:r>
            <a:r>
              <a:rPr lang="en-US" sz="2000" dirty="0" smtClean="0"/>
              <a:t> to the regimen, both are very essential.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HIV is always in mutation through it cycle, so combination &amp; adherence is recommended.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3366FF"/>
                </a:solidFill>
              </a:rPr>
              <a:t>Classification of Anti AIDS (Based on life cycle) Table 2 and Figure 38-17):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1) Nucleotide Reverse Transcriptase Inhibitors (NRTIS)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2) Non Nucleotide Reverse Transcriptase Inhibitors (NNRTIS)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3) Protease Inhibitors e.g. </a:t>
            </a:r>
            <a:r>
              <a:rPr lang="en-US" sz="2000" dirty="0" err="1" smtClean="0"/>
              <a:t>Saqui</a:t>
            </a:r>
            <a:r>
              <a:rPr lang="en-US" sz="2000" dirty="0" err="1" smtClean="0">
                <a:solidFill>
                  <a:srgbClr val="3366FF"/>
                </a:solidFill>
              </a:rPr>
              <a:t>navir</a:t>
            </a:r>
            <a:r>
              <a:rPr lang="en-US" sz="2000" dirty="0" smtClean="0"/>
              <a:t>; </a:t>
            </a:r>
            <a:r>
              <a:rPr lang="en-US" sz="2000" dirty="0" err="1" smtClean="0"/>
              <a:t>Rito</a:t>
            </a:r>
            <a:r>
              <a:rPr lang="en-US" sz="2000" dirty="0" err="1" smtClean="0">
                <a:solidFill>
                  <a:srgbClr val="3366FF"/>
                </a:solidFill>
              </a:rPr>
              <a:t>navir</a:t>
            </a:r>
            <a:r>
              <a:rPr lang="en-US" sz="2000" dirty="0" smtClean="0"/>
              <a:t>; </a:t>
            </a:r>
            <a:r>
              <a:rPr lang="en-US" sz="2000" dirty="0" err="1" smtClean="0"/>
              <a:t>Indi</a:t>
            </a:r>
            <a:r>
              <a:rPr lang="en-US" sz="2000" dirty="0" err="1" smtClean="0">
                <a:solidFill>
                  <a:srgbClr val="3366FF"/>
                </a:solidFill>
              </a:rPr>
              <a:t>navir</a:t>
            </a:r>
            <a:r>
              <a:rPr lang="en-US" sz="2000" dirty="0" smtClean="0"/>
              <a:t> 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4) Viral Fusion Inhibitor e.g. </a:t>
            </a:r>
            <a:r>
              <a:rPr lang="en-US" sz="2000" dirty="0" err="1" smtClean="0"/>
              <a:t>Enfuvirtide</a:t>
            </a:r>
            <a:endParaRPr lang="en-US" sz="2000" dirty="0" smtClean="0"/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 </a:t>
            </a:r>
            <a:endParaRPr lang="ar-SA" sz="2000" dirty="0" smtClean="0"/>
          </a:p>
          <a:p>
            <a:pPr lvl="1" algn="l" rtl="0" eaLnBrk="1" hangingPunct="1">
              <a:lnSpc>
                <a:spcPct val="90000"/>
              </a:lnSpc>
            </a:pPr>
            <a:endParaRPr lang="ar-SA" sz="2000" dirty="0" smtClean="0"/>
          </a:p>
          <a:p>
            <a:pPr lvl="1" algn="l" rtl="0" eaLnBrk="1" hangingPunct="1">
              <a:lnSpc>
                <a:spcPct val="9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can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676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an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3375"/>
            <a:ext cx="7704137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1214414" y="1785926"/>
            <a:ext cx="35719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357290" y="4857760"/>
            <a:ext cx="35719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8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857488" y="4286256"/>
            <a:ext cx="35719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7</a:t>
            </a: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786182" y="4143380"/>
            <a:ext cx="35719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6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714744" y="3286124"/>
            <a:ext cx="35719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5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857620" y="2428868"/>
            <a:ext cx="35719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4357686" y="1785926"/>
            <a:ext cx="35719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928926" y="2071678"/>
            <a:ext cx="35719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5214942" y="642918"/>
            <a:ext cx="32861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i="1" dirty="0" smtClean="0">
                <a:latin typeface="Elephant" pitchFamily="18" charset="0"/>
                <a:cs typeface="Aharoni" pitchFamily="2" charset="-79"/>
              </a:rPr>
              <a:t>Steps of viral replication</a:t>
            </a:r>
            <a:endParaRPr lang="ar-SA" sz="2000" i="1" dirty="0"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can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8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31838"/>
            <a:ext cx="8229600" cy="6126162"/>
          </a:xfrm>
        </p:spPr>
        <p:txBody>
          <a:bodyPr/>
          <a:lstStyle/>
          <a:p>
            <a:pPr algn="l" rtl="0" eaLnBrk="1" hangingPunct="1"/>
            <a:r>
              <a:rPr lang="en-US" b="1" dirty="0" smtClean="0">
                <a:solidFill>
                  <a:srgbClr val="3366FF"/>
                </a:solidFill>
              </a:rPr>
              <a:t>Objectives of HIV Treatment:</a:t>
            </a:r>
          </a:p>
          <a:p>
            <a:pPr lvl="1" algn="l" rtl="0" eaLnBrk="1" hangingPunct="1"/>
            <a:r>
              <a:rPr lang="en-US" b="1" dirty="0" smtClean="0"/>
              <a:t>Suppression of viral replication </a:t>
            </a:r>
            <a:r>
              <a:rPr lang="en-US" sz="2000" b="1" dirty="0" smtClean="0"/>
              <a:t>(decrease the viral load).</a:t>
            </a:r>
          </a:p>
          <a:p>
            <a:pPr lvl="1" algn="l" rtl="0" eaLnBrk="1" hangingPunct="1">
              <a:buFontTx/>
              <a:buNone/>
            </a:pPr>
            <a:endParaRPr lang="en-US" sz="2000" b="1" dirty="0" smtClean="0"/>
          </a:p>
          <a:p>
            <a:pPr lvl="1" algn="l" rtl="0" eaLnBrk="1" hangingPunct="1"/>
            <a:r>
              <a:rPr lang="en-US" b="1" dirty="0" smtClean="0"/>
              <a:t> Restoration of a degree of </a:t>
            </a:r>
            <a:r>
              <a:rPr lang="en-US" b="1" dirty="0" err="1" smtClean="0"/>
              <a:t>immunocompetency</a:t>
            </a:r>
            <a:r>
              <a:rPr lang="en-US" b="1" dirty="0" smtClean="0"/>
              <a:t> to the host.</a:t>
            </a:r>
          </a:p>
          <a:p>
            <a:pPr lvl="1" algn="l" rtl="0" eaLnBrk="1" hangingPunct="1">
              <a:buFontTx/>
              <a:buNone/>
            </a:pPr>
            <a:endParaRPr lang="en-US" b="1" dirty="0" smtClean="0"/>
          </a:p>
          <a:p>
            <a:pPr lvl="1" algn="l" rtl="0" eaLnBrk="1" hangingPunct="1"/>
            <a:r>
              <a:rPr lang="en-US" b="1" dirty="0" smtClean="0"/>
              <a:t>Decrease incidence of opportunistic infections.</a:t>
            </a:r>
          </a:p>
          <a:p>
            <a:pPr lvl="1" algn="l" rtl="0" eaLnBrk="1" hangingPunct="1"/>
            <a:endParaRPr lang="en-US" b="1" dirty="0" smtClean="0"/>
          </a:p>
          <a:p>
            <a:pPr lvl="1" algn="l" rtl="0" eaLnBrk="1" hangingPunct="1"/>
            <a:r>
              <a:rPr lang="en-US" b="1" dirty="0" smtClean="0"/>
              <a:t>prolonged survival</a:t>
            </a:r>
          </a:p>
          <a:p>
            <a:pPr lvl="1" algn="l" rtl="0" eaLnBrk="1" hangingPunct="1"/>
            <a:endParaRPr lang="en-US" b="1" dirty="0" smtClean="0"/>
          </a:p>
          <a:p>
            <a:pPr lvl="1" algn="l" rtl="0" eaLnBrk="1" hangingPunct="1">
              <a:buFontTx/>
              <a:buNone/>
            </a:pPr>
            <a:r>
              <a:rPr lang="en-US" b="1" dirty="0" smtClean="0"/>
              <a:t>  </a:t>
            </a:r>
          </a:p>
        </p:txBody>
      </p:sp>
      <p:sp>
        <p:nvSpPr>
          <p:cNvPr id="3" name="سهم للأسفل 2"/>
          <p:cNvSpPr/>
          <p:nvPr/>
        </p:nvSpPr>
        <p:spPr bwMode="auto">
          <a:xfrm>
            <a:off x="3929058" y="1785926"/>
            <a:ext cx="500066" cy="64294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سهم للأسفل 3"/>
          <p:cNvSpPr/>
          <p:nvPr/>
        </p:nvSpPr>
        <p:spPr bwMode="auto">
          <a:xfrm>
            <a:off x="3929058" y="3357562"/>
            <a:ext cx="428628" cy="7143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سهم للأسفل 4"/>
          <p:cNvSpPr/>
          <p:nvPr/>
        </p:nvSpPr>
        <p:spPr bwMode="auto">
          <a:xfrm>
            <a:off x="3929058" y="4500570"/>
            <a:ext cx="428628" cy="8572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can0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765175"/>
            <a:ext cx="6408737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Classification of Antiviral Drugs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60"/>
            <a:ext cx="9144000" cy="4525963"/>
          </a:xfrm>
        </p:spPr>
        <p:txBody>
          <a:bodyPr/>
          <a:lstStyle/>
          <a:p>
            <a:pPr algn="ctr" rtl="0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3366FF"/>
                </a:solidFill>
              </a:rPr>
              <a:t>Best Classification Based on 1) </a:t>
            </a:r>
            <a:r>
              <a:rPr lang="en-US" sz="2800" b="1" dirty="0" smtClean="0">
                <a:solidFill>
                  <a:srgbClr val="FF3300"/>
                </a:solidFill>
              </a:rPr>
              <a:t>Type of Viral Infections (Organisms) </a:t>
            </a:r>
            <a:r>
              <a:rPr lang="en-US" sz="2800" b="1" dirty="0" smtClean="0">
                <a:solidFill>
                  <a:srgbClr val="3366FF"/>
                </a:solidFill>
              </a:rPr>
              <a:t> or 2) </a:t>
            </a:r>
            <a:r>
              <a:rPr lang="en-US" sz="2800" b="1" dirty="0" smtClean="0">
                <a:solidFill>
                  <a:srgbClr val="FF3300"/>
                </a:solidFill>
              </a:rPr>
              <a:t>its site</a:t>
            </a:r>
            <a:r>
              <a:rPr lang="en-US" sz="2800" b="1" dirty="0" smtClean="0">
                <a:solidFill>
                  <a:srgbClr val="3366FF"/>
                </a:solidFill>
              </a:rPr>
              <a:t>: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b="1" dirty="0" smtClean="0"/>
              <a:t>I.    </a:t>
            </a:r>
            <a:r>
              <a:rPr lang="en-US" sz="2400" b="1" dirty="0" smtClean="0"/>
              <a:t>Agents to Treat Herpes Simplex virus (HSV) and 	</a:t>
            </a:r>
            <a:r>
              <a:rPr lang="en-US" sz="2400" b="1" dirty="0" err="1" smtClean="0"/>
              <a:t>Varicella</a:t>
            </a:r>
            <a:r>
              <a:rPr lang="en-US" sz="2400" b="1" dirty="0" smtClean="0"/>
              <a:t> Zoster Virus (VZV) infections.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/>
              <a:t>II.  Agents To Treat Cytomegalovirus infection (CMV)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/>
              <a:t>III. Drugs Used for R</a:t>
            </a:r>
            <a:r>
              <a:rPr lang="en-US" sz="2400" b="1" baseline="-25000" dirty="0" smtClean="0"/>
              <a:t>x</a:t>
            </a:r>
            <a:r>
              <a:rPr lang="en-US" sz="2400" b="1" dirty="0" smtClean="0"/>
              <a:t> of AIDS (Antiretroviral Agents)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/>
              <a:t>IV. </a:t>
            </a:r>
            <a:r>
              <a:rPr lang="en-US" sz="2400" b="1" dirty="0" err="1" smtClean="0"/>
              <a:t>Antihepatitis</a:t>
            </a:r>
            <a:r>
              <a:rPr lang="en-US" sz="2400" b="1" dirty="0" smtClean="0"/>
              <a:t> Agents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/>
              <a:t>V.  Antiviral Used for Respiratory Tract Infections</a:t>
            </a:r>
          </a:p>
          <a:p>
            <a:pPr algn="l" rtl="0" eaLnBrk="1" hangingPunct="1">
              <a:lnSpc>
                <a:spcPct val="90000"/>
              </a:lnSpc>
              <a:buFontTx/>
              <a:buAutoNum type="arabicParenR"/>
            </a:pPr>
            <a:endParaRPr lang="en-US" sz="2400" b="1" dirty="0" smtClean="0"/>
          </a:p>
          <a:p>
            <a:pPr algn="l"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an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2328863"/>
            <a:ext cx="4973638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scan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Line 5"/>
          <p:cNvSpPr>
            <a:spLocks noChangeShapeType="1"/>
          </p:cNvSpPr>
          <p:nvPr/>
        </p:nvSpPr>
        <p:spPr bwMode="auto">
          <a:xfrm>
            <a:off x="6372225" y="35004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785918" y="0"/>
            <a:ext cx="346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Table 2: Types of Antiviral drugs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357158" y="928670"/>
            <a:ext cx="214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1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285720" y="242886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2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85720" y="457200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3</a:t>
            </a: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357158" y="5786454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0"/>
            <a:ext cx="8229600" cy="1643050"/>
          </a:xfrm>
        </p:spPr>
        <p:txBody>
          <a:bodyPr/>
          <a:lstStyle/>
          <a:p>
            <a:pPr marL="609600" indent="-609600" algn="l" rtl="0" eaLnBrk="1" hangingPunct="1">
              <a:lnSpc>
                <a:spcPct val="80000"/>
              </a:lnSpc>
              <a:buFontTx/>
              <a:buAutoNum type="arabicParenR"/>
            </a:pPr>
            <a:r>
              <a:rPr lang="en-US" sz="2800" b="1" dirty="0" smtClean="0">
                <a:solidFill>
                  <a:srgbClr val="3366FF"/>
                </a:solidFill>
              </a:rPr>
              <a:t>Agents to Treat Herpes Simplex virus (HSV) and </a:t>
            </a:r>
            <a:r>
              <a:rPr lang="en-US" sz="2800" b="1" dirty="0" err="1" smtClean="0">
                <a:solidFill>
                  <a:srgbClr val="3366FF"/>
                </a:solidFill>
              </a:rPr>
              <a:t>Varicella</a:t>
            </a:r>
            <a:r>
              <a:rPr lang="en-US" sz="2800" b="1" dirty="0" smtClean="0">
                <a:solidFill>
                  <a:srgbClr val="3366FF"/>
                </a:solidFill>
              </a:rPr>
              <a:t> Zoster Virus (VZV) infections.</a:t>
            </a:r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sz="2800" b="1" dirty="0" smtClean="0"/>
              <a:t>Examples:</a:t>
            </a:r>
            <a:r>
              <a:rPr lang="en-US" sz="2800" dirty="0" smtClean="0"/>
              <a:t> Acyclovir (prototype); </a:t>
            </a:r>
            <a:r>
              <a:rPr lang="en-US" sz="2800" dirty="0" err="1" smtClean="0"/>
              <a:t>Valcyclovir</a:t>
            </a:r>
            <a:r>
              <a:rPr lang="en-US" sz="2800" dirty="0" smtClean="0"/>
              <a:t>; 	 		</a:t>
            </a:r>
            <a:r>
              <a:rPr lang="en-US" sz="2800" dirty="0" err="1" smtClean="0"/>
              <a:t>Famiciclovir</a:t>
            </a:r>
            <a:r>
              <a:rPr lang="en-US" sz="2800" dirty="0" smtClean="0"/>
              <a:t>; </a:t>
            </a:r>
            <a:r>
              <a:rPr lang="en-US" sz="2800" dirty="0" err="1" smtClean="0"/>
              <a:t>Trifluridine</a:t>
            </a:r>
            <a:r>
              <a:rPr lang="en-US" sz="2800" dirty="0" smtClean="0"/>
              <a:t> (</a:t>
            </a:r>
            <a:r>
              <a:rPr lang="en-US" sz="1800" dirty="0" smtClean="0"/>
              <a:t>Topical</a:t>
            </a:r>
            <a:r>
              <a:rPr lang="en-US" sz="2800" dirty="0" smtClean="0"/>
              <a:t>)</a:t>
            </a:r>
          </a:p>
          <a:p>
            <a:pPr marL="609600" indent="-609600" algn="l" rtl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3" name="مستطيل 2"/>
          <p:cNvSpPr/>
          <p:nvPr/>
        </p:nvSpPr>
        <p:spPr>
          <a:xfrm>
            <a:off x="2143108" y="1571612"/>
            <a:ext cx="47500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Mechanism of action</a:t>
            </a:r>
            <a:endParaRPr lang="ar-S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42844" y="2143116"/>
            <a:ext cx="778674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>
                <a:latin typeface="Georgia" pitchFamily="18" charset="0"/>
              </a:rPr>
              <a:t>Step 1: </a:t>
            </a:r>
          </a:p>
          <a:p>
            <a:pPr rtl="0"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three </a:t>
            </a:r>
            <a:r>
              <a:rPr lang="en-US" sz="2000" dirty="0" err="1" smtClean="0">
                <a:latin typeface="Georgia" pitchFamily="18" charset="0"/>
              </a:rPr>
              <a:t>phosphorylation</a:t>
            </a:r>
            <a:r>
              <a:rPr lang="en-US" sz="2000" dirty="0" smtClean="0">
                <a:latin typeface="Georgia" pitchFamily="18" charset="0"/>
              </a:rPr>
              <a:t> steps are required. </a:t>
            </a:r>
          </a:p>
          <a:p>
            <a:pPr rtl="0"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The 1</a:t>
            </a:r>
            <a:r>
              <a:rPr lang="en-US" sz="2000" baseline="30000" dirty="0" smtClean="0">
                <a:latin typeface="Georgia" pitchFamily="18" charset="0"/>
              </a:rPr>
              <a:t>st</a:t>
            </a:r>
            <a:r>
              <a:rPr lang="en-US" sz="2000" dirty="0" smtClean="0">
                <a:latin typeface="Georgia" pitchFamily="18" charset="0"/>
              </a:rPr>
              <a:t> one needs </a:t>
            </a:r>
            <a:r>
              <a:rPr lang="en-US" sz="2000" u="sng" dirty="0" smtClean="0">
                <a:latin typeface="Georgia" pitchFamily="18" charset="0"/>
              </a:rPr>
              <a:t>viral </a:t>
            </a:r>
            <a:r>
              <a:rPr lang="en-US" sz="2000" u="sng" dirty="0" err="1" smtClean="0">
                <a:latin typeface="Georgia" pitchFamily="18" charset="0"/>
              </a:rPr>
              <a:t>thymidine</a:t>
            </a:r>
            <a:r>
              <a:rPr lang="en-US" sz="2000" u="sng" dirty="0" smtClean="0">
                <a:latin typeface="Georgia" pitchFamily="18" charset="0"/>
              </a:rPr>
              <a:t> </a:t>
            </a:r>
            <a:r>
              <a:rPr lang="en-US" sz="2000" u="sng" dirty="0" err="1" smtClean="0">
                <a:latin typeface="Georgia" pitchFamily="18" charset="0"/>
              </a:rPr>
              <a:t>kinase</a:t>
            </a:r>
            <a:r>
              <a:rPr lang="en-US" sz="2000" u="sng" dirty="0" smtClean="0">
                <a:latin typeface="Georgia" pitchFamily="18" charset="0"/>
              </a:rPr>
              <a:t>.</a:t>
            </a:r>
          </a:p>
          <a:p>
            <a:pPr rtl="0"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The rest need </a:t>
            </a:r>
            <a:r>
              <a:rPr lang="en-US" sz="2000" u="sng" dirty="0" smtClean="0">
                <a:latin typeface="Georgia" pitchFamily="18" charset="0"/>
              </a:rPr>
              <a:t>host </a:t>
            </a:r>
            <a:r>
              <a:rPr lang="en-US" sz="2000" u="sng" dirty="0" err="1" smtClean="0">
                <a:latin typeface="Georgia" pitchFamily="18" charset="0"/>
              </a:rPr>
              <a:t>thymidine</a:t>
            </a:r>
            <a:r>
              <a:rPr lang="en-US" sz="2000" u="sng" dirty="0" smtClean="0">
                <a:latin typeface="Georgia" pitchFamily="18" charset="0"/>
              </a:rPr>
              <a:t> </a:t>
            </a:r>
            <a:r>
              <a:rPr lang="en-US" sz="2000" u="sng" dirty="0" err="1" smtClean="0">
                <a:latin typeface="Georgia" pitchFamily="18" charset="0"/>
              </a:rPr>
              <a:t>kinase</a:t>
            </a:r>
            <a:r>
              <a:rPr lang="en-US" sz="2000" u="sng" dirty="0" smtClean="0">
                <a:latin typeface="Georgia" pitchFamily="18" charset="0"/>
              </a:rPr>
              <a:t>.</a:t>
            </a:r>
            <a:endParaRPr lang="ar-SA" sz="2000" u="sng" dirty="0">
              <a:latin typeface="Georgia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3643314"/>
            <a:ext cx="77867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>
                <a:latin typeface="Georgia" pitchFamily="18" charset="0"/>
              </a:rPr>
              <a:t>Step 2: </a:t>
            </a:r>
          </a:p>
          <a:p>
            <a:pPr rtl="0">
              <a:buFont typeface="Arial" pitchFamily="34" charset="0"/>
              <a:buChar char="•"/>
            </a:pPr>
            <a:r>
              <a:rPr lang="en-US" sz="2000" dirty="0" smtClean="0">
                <a:latin typeface="Georgia" pitchFamily="18" charset="0"/>
              </a:rPr>
              <a:t>The result of step 1 is (</a:t>
            </a:r>
            <a:r>
              <a:rPr lang="en-US" sz="2000" dirty="0" err="1" smtClean="0">
                <a:latin typeface="Georgia" pitchFamily="18" charset="0"/>
              </a:rPr>
              <a:t>acyclo</a:t>
            </a:r>
            <a:r>
              <a:rPr lang="en-US" sz="2000" dirty="0" smtClean="0">
                <a:latin typeface="Georgia" pitchFamily="18" charset="0"/>
              </a:rPr>
              <a:t>-GTP</a:t>
            </a:r>
            <a:r>
              <a:rPr lang="en-US" sz="2000" dirty="0" smtClean="0">
                <a:latin typeface="Georgia" pitchFamily="18" charset="0"/>
              </a:rPr>
              <a:t>)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3286116" y="4429132"/>
            <a:ext cx="26432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err="1" smtClean="0"/>
              <a:t>Acyclo</a:t>
            </a:r>
            <a:r>
              <a:rPr lang="en-US" sz="2400" dirty="0" smtClean="0"/>
              <a:t>-GTP</a:t>
            </a:r>
            <a:endParaRPr lang="ar-SA" sz="2400" dirty="0"/>
          </a:p>
        </p:txBody>
      </p:sp>
      <p:cxnSp>
        <p:nvCxnSpPr>
          <p:cNvPr id="10" name="رابط كسهم مستقيم 9"/>
          <p:cNvCxnSpPr/>
          <p:nvPr/>
        </p:nvCxnSpPr>
        <p:spPr bwMode="auto">
          <a:xfrm rot="10800000" flipV="1">
            <a:off x="3143240" y="4929198"/>
            <a:ext cx="1000132" cy="428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مربع نص 10"/>
          <p:cNvSpPr txBox="1"/>
          <p:nvPr/>
        </p:nvSpPr>
        <p:spPr>
          <a:xfrm>
            <a:off x="1000100" y="5214950"/>
            <a:ext cx="22860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800" dirty="0" smtClean="0"/>
              <a:t>Incorporation into Viral DNA</a:t>
            </a:r>
            <a:endParaRPr lang="ar-SA" sz="1800" dirty="0"/>
          </a:p>
        </p:txBody>
      </p:sp>
      <p:cxnSp>
        <p:nvCxnSpPr>
          <p:cNvPr id="13" name="رابط كسهم مستقيم 12"/>
          <p:cNvCxnSpPr/>
          <p:nvPr/>
        </p:nvCxnSpPr>
        <p:spPr bwMode="auto">
          <a:xfrm rot="5400000">
            <a:off x="1678761" y="6036487"/>
            <a:ext cx="21431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مربع نص 13"/>
          <p:cNvSpPr txBox="1"/>
          <p:nvPr/>
        </p:nvSpPr>
        <p:spPr>
          <a:xfrm>
            <a:off x="357158" y="6215082"/>
            <a:ext cx="2928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Chain termination</a:t>
            </a:r>
            <a:endParaRPr lang="ar-SA" sz="2400" b="1" dirty="0"/>
          </a:p>
        </p:txBody>
      </p:sp>
      <p:cxnSp>
        <p:nvCxnSpPr>
          <p:cNvPr id="16" name="رابط كسهم مستقيم 15"/>
          <p:cNvCxnSpPr/>
          <p:nvPr/>
        </p:nvCxnSpPr>
        <p:spPr bwMode="auto">
          <a:xfrm>
            <a:off x="5572132" y="4929198"/>
            <a:ext cx="1000132" cy="500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مربع نص 16"/>
          <p:cNvSpPr txBox="1"/>
          <p:nvPr/>
        </p:nvSpPr>
        <p:spPr>
          <a:xfrm>
            <a:off x="5357818" y="5429264"/>
            <a:ext cx="28575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 smtClean="0"/>
              <a:t>Competitive inhibition of viral DNA polymerase</a:t>
            </a:r>
            <a:endParaRPr lang="ar-SA" sz="1400" dirty="0"/>
          </a:p>
        </p:txBody>
      </p:sp>
      <p:cxnSp>
        <p:nvCxnSpPr>
          <p:cNvPr id="19" name="رابط كسهم مستقيم 18"/>
          <p:cNvCxnSpPr>
            <a:stCxn id="17" idx="2"/>
          </p:cNvCxnSpPr>
          <p:nvPr/>
        </p:nvCxnSpPr>
        <p:spPr bwMode="auto">
          <a:xfrm rot="5400000">
            <a:off x="6655279" y="6012345"/>
            <a:ext cx="191160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مربع نص 19"/>
          <p:cNvSpPr txBox="1"/>
          <p:nvPr/>
        </p:nvSpPr>
        <p:spPr>
          <a:xfrm>
            <a:off x="5286380" y="6072206"/>
            <a:ext cx="30003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800" dirty="0" smtClean="0"/>
              <a:t>Inhibition of viral DNA synthesis</a:t>
            </a:r>
            <a:endParaRPr lang="ar-S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acyclov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640960" cy="5572140"/>
          </a:xfrm>
          <a:prstGeom prst="rect">
            <a:avLst/>
          </a:prstGeom>
          <a:noFill/>
        </p:spPr>
      </p:pic>
      <p:sp>
        <p:nvSpPr>
          <p:cNvPr id="3" name="مستطيل مستدير الزوايا 2"/>
          <p:cNvSpPr/>
          <p:nvPr/>
        </p:nvSpPr>
        <p:spPr bwMode="auto">
          <a:xfrm>
            <a:off x="357158" y="3500438"/>
            <a:ext cx="857256" cy="571504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 bwMode="auto">
          <a:xfrm>
            <a:off x="1500166" y="2928934"/>
            <a:ext cx="857256" cy="71438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مستدير الزوايا 4"/>
          <p:cNvSpPr/>
          <p:nvPr/>
        </p:nvSpPr>
        <p:spPr bwMode="auto">
          <a:xfrm>
            <a:off x="4143372" y="1785926"/>
            <a:ext cx="857256" cy="71438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 bwMode="auto">
          <a:xfrm>
            <a:off x="6357950" y="1857364"/>
            <a:ext cx="857256" cy="71438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صورة 6" descr="rememb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4214818"/>
            <a:ext cx="1647828" cy="2429335"/>
          </a:xfrm>
          <a:prstGeom prst="rect">
            <a:avLst/>
          </a:prstGeom>
        </p:spPr>
      </p:pic>
      <p:sp>
        <p:nvSpPr>
          <p:cNvPr id="8" name="تمرير أفقي 7"/>
          <p:cNvSpPr/>
          <p:nvPr/>
        </p:nvSpPr>
        <p:spPr bwMode="auto">
          <a:xfrm>
            <a:off x="428596" y="3857628"/>
            <a:ext cx="6929486" cy="3000372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loucester MT Extra Condensed" pitchFamily="18" charset="0"/>
                <a:cs typeface="Arial" pitchFamily="34" charset="0"/>
              </a:rPr>
              <a:t>These drugs are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loucester MT Extra Condensed" pitchFamily="18" charset="0"/>
                <a:cs typeface="Arial" pitchFamily="34" charset="0"/>
              </a:rPr>
              <a:t>guanosine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loucester MT Extra Condensed" pitchFamily="18" charset="0"/>
                <a:cs typeface="Arial" pitchFamily="34" charset="0"/>
              </a:rPr>
              <a:t> analogs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Gloucester MT Extra Condensed" pitchFamily="18" charset="0"/>
                <a:cs typeface="Arial" pitchFamily="34" charset="0"/>
              </a:rPr>
              <a:t> without sugar moiety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Gloucester MT Extra Condensed" pitchFamily="18" charset="0"/>
                <a:cs typeface="Arial" pitchFamily="34" charset="0"/>
              </a:rPr>
              <a:t>, so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Gloucester MT Extra Condensed" pitchFamily="18" charset="0"/>
                <a:cs typeface="Arial" pitchFamily="34" charset="0"/>
              </a:rPr>
              <a:t>they block DNA elongation of virus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aseline="0" dirty="0" smtClean="0">
              <a:solidFill>
                <a:schemeClr val="bg1"/>
              </a:solidFill>
              <a:latin typeface="Gloucester MT Extra Condensed" pitchFamily="18" charset="0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Gloucester MT Extra Condensed" pitchFamily="18" charset="0"/>
                <a:cs typeface="Arial" pitchFamily="34" charset="0"/>
              </a:rPr>
              <a:t>They can’t effect human cells because they need viral enzymes, so they are more effective in infective pt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loucester MT Extra Condense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acyclovi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8964488" cy="6408711"/>
          </a:xfrm>
          <a:prstGeom prst="rect">
            <a:avLst/>
          </a:prstGeom>
          <a:noFill/>
        </p:spPr>
      </p:pic>
      <p:sp>
        <p:nvSpPr>
          <p:cNvPr id="3" name="مستطيل مستدير الزوايا 2"/>
          <p:cNvSpPr/>
          <p:nvPr/>
        </p:nvSpPr>
        <p:spPr bwMode="auto">
          <a:xfrm>
            <a:off x="714348" y="4143380"/>
            <a:ext cx="1214446" cy="28575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ar-SA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14290"/>
            <a:ext cx="8229600" cy="4786346"/>
          </a:xfrm>
        </p:spPr>
        <p:txBody>
          <a:bodyPr/>
          <a:lstStyle/>
          <a:p>
            <a:pPr algn="ctr" rtl="0" eaLnBrk="1" hangingPunct="1">
              <a:buNone/>
            </a:pPr>
            <a:r>
              <a:rPr lang="en-US" sz="3600" dirty="0" smtClean="0">
                <a:solidFill>
                  <a:srgbClr val="3366FF"/>
                </a:solidFill>
              </a:rPr>
              <a:t>Resistance:</a:t>
            </a:r>
            <a:r>
              <a:rPr lang="en-US" dirty="0" smtClean="0"/>
              <a:t> </a:t>
            </a:r>
          </a:p>
          <a:p>
            <a:pPr algn="l" rtl="0" eaLnBrk="1" hangingPunct="1"/>
            <a:r>
              <a:rPr lang="en-US" dirty="0" smtClean="0"/>
              <a:t>Can be developed due to  </a:t>
            </a:r>
            <a:r>
              <a:rPr lang="en-US" dirty="0" smtClean="0">
                <a:solidFill>
                  <a:srgbClr val="FF3300"/>
                </a:solidFill>
              </a:rPr>
              <a:t>deficient or alteration of </a:t>
            </a:r>
            <a:r>
              <a:rPr lang="en-US" dirty="0" err="1" smtClean="0">
                <a:solidFill>
                  <a:srgbClr val="FF3300"/>
                </a:solidFill>
              </a:rPr>
              <a:t>thymidine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kinase</a:t>
            </a:r>
            <a:r>
              <a:rPr lang="en-US" dirty="0" smtClean="0"/>
              <a:t> and or alteration </a:t>
            </a:r>
            <a:r>
              <a:rPr lang="en-US" dirty="0" smtClean="0">
                <a:solidFill>
                  <a:srgbClr val="FF3300"/>
                </a:solidFill>
              </a:rPr>
              <a:t>DNA polymerases</a:t>
            </a:r>
            <a:r>
              <a:rPr lang="en-US" dirty="0" smtClean="0"/>
              <a:t>.</a:t>
            </a:r>
          </a:p>
          <a:p>
            <a:pPr algn="l" rtl="0" eaLnBrk="1" hangingPunct="1"/>
            <a:r>
              <a:rPr lang="en-US" u="sng" dirty="0" smtClean="0"/>
              <a:t>Cross resistance</a:t>
            </a:r>
            <a:r>
              <a:rPr lang="en-US" dirty="0" smtClean="0"/>
              <a:t>: to </a:t>
            </a:r>
            <a:r>
              <a:rPr lang="en-US" dirty="0" err="1" smtClean="0"/>
              <a:t>valcyclovir</a:t>
            </a:r>
            <a:r>
              <a:rPr lang="en-US" dirty="0" smtClean="0"/>
              <a:t>, </a:t>
            </a:r>
            <a:r>
              <a:rPr lang="en-US" dirty="0" err="1" smtClean="0"/>
              <a:t>famiciclovir</a:t>
            </a:r>
            <a:r>
              <a:rPr lang="en-US" dirty="0" smtClean="0"/>
              <a:t> and </a:t>
            </a:r>
            <a:r>
              <a:rPr lang="en-US" dirty="0" err="1" smtClean="0"/>
              <a:t>gancyclovir</a:t>
            </a:r>
            <a:endParaRPr lang="en-US" dirty="0" smtClean="0"/>
          </a:p>
          <a:p>
            <a:pPr algn="l" rtl="0" eaLnBrk="1" hangingPunct="1"/>
            <a:r>
              <a:rPr lang="en-US" dirty="0" smtClean="0"/>
              <a:t> but no cross resistance for </a:t>
            </a:r>
            <a:r>
              <a:rPr lang="en-US" b="1" dirty="0" err="1" smtClean="0">
                <a:solidFill>
                  <a:srgbClr val="FF3300"/>
                </a:solidFill>
              </a:rPr>
              <a:t>cidofovir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</a:rPr>
              <a:t>(because it doesn’t need viral </a:t>
            </a:r>
            <a:r>
              <a:rPr lang="en-US" sz="2800" dirty="0" err="1" smtClean="0">
                <a:solidFill>
                  <a:srgbClr val="FF3300"/>
                </a:solidFill>
              </a:rPr>
              <a:t>thymidine</a:t>
            </a:r>
            <a:r>
              <a:rPr lang="en-US" sz="2800" dirty="0" smtClean="0">
                <a:solidFill>
                  <a:srgbClr val="FF3300"/>
                </a:solidFill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</a:rPr>
              <a:t>kinase</a:t>
            </a:r>
            <a:r>
              <a:rPr lang="en-US" sz="2800" b="1" dirty="0" smtClean="0">
                <a:solidFill>
                  <a:srgbClr val="FF3300"/>
                </a:solidFill>
              </a:rPr>
              <a:t> for action) (see </a:t>
            </a:r>
            <a:r>
              <a:rPr lang="en-US" sz="2800" b="1" dirty="0" smtClean="0">
                <a:solidFill>
                  <a:srgbClr val="FF3300"/>
                </a:solidFill>
              </a:rPr>
              <a:t>anti-CMV</a:t>
            </a:r>
            <a:r>
              <a:rPr lang="en-US" sz="2800" b="1" dirty="0" smtClean="0">
                <a:solidFill>
                  <a:srgbClr val="FF3300"/>
                </a:solidFill>
              </a:rPr>
              <a:t>)</a:t>
            </a:r>
            <a:endParaRPr lang="en-US" sz="2800" dirty="0" smtClean="0">
              <a:solidFill>
                <a:srgbClr val="FF3300"/>
              </a:solidFill>
            </a:endParaRPr>
          </a:p>
          <a:p>
            <a:pPr algn="l" rtl="0" eaLnBrk="1" hangingPunct="1">
              <a:buNone/>
            </a:pPr>
            <a:endParaRPr lang="en-US" sz="2800" dirty="0" smtClean="0">
              <a:solidFill>
                <a:srgbClr val="FF3300"/>
              </a:solidFill>
            </a:endParaRPr>
          </a:p>
          <a:p>
            <a:pPr algn="l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3366FF"/>
                </a:solidFill>
              </a:rPr>
              <a:t>PK of Acyclovir :</a:t>
            </a:r>
            <a:r>
              <a:rPr lang="en-US" dirty="0" smtClean="0"/>
              <a:t> </a:t>
            </a:r>
          </a:p>
          <a:p>
            <a:pPr marL="522288" lvl="1" indent="0" algn="l" rtl="0" eaLnBrk="1" hangingPunct="1">
              <a:lnSpc>
                <a:spcPct val="80000"/>
              </a:lnSpc>
            </a:pPr>
            <a:r>
              <a:rPr lang="en-US" sz="2400" dirty="0" smtClean="0"/>
              <a:t>is available </a:t>
            </a:r>
            <a:r>
              <a:rPr lang="en-US" sz="2400" dirty="0" smtClean="0"/>
              <a:t>as </a:t>
            </a:r>
            <a:r>
              <a:rPr lang="en-US" sz="2400" dirty="0" smtClean="0"/>
              <a:t>topical, I.V. and </a:t>
            </a:r>
            <a:r>
              <a:rPr lang="en-US" sz="2400" dirty="0" smtClean="0"/>
              <a:t>oral (bioavailability:15-20% low) (not affected by food), </a:t>
            </a:r>
          </a:p>
          <a:p>
            <a:pPr marL="522288" lvl="1" indent="0" algn="l" rtl="0" eaLnBrk="1" hangingPunct="1">
              <a:lnSpc>
                <a:spcPct val="80000"/>
              </a:lnSpc>
            </a:pPr>
            <a:r>
              <a:rPr lang="en-US" sz="2400" dirty="0" smtClean="0"/>
              <a:t>Short t</a:t>
            </a:r>
            <a:r>
              <a:rPr lang="en-US" sz="2400" baseline="-25000" dirty="0" smtClean="0"/>
              <a:t>1l2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3300"/>
                </a:solidFill>
              </a:rPr>
              <a:t>3 hr</a:t>
            </a:r>
            <a:r>
              <a:rPr lang="en-US" sz="2400" dirty="0" smtClean="0"/>
              <a:t> thus given </a:t>
            </a:r>
            <a:r>
              <a:rPr lang="en-US" dirty="0" smtClean="0">
                <a:solidFill>
                  <a:srgbClr val="FF0000"/>
                </a:solidFill>
              </a:rPr>
              <a:t>4-5 times </a:t>
            </a:r>
            <a:r>
              <a:rPr lang="en-US" sz="2400" dirty="0" smtClean="0"/>
              <a:t>daily and eliminated mainly by kidney  (t</a:t>
            </a:r>
            <a:r>
              <a:rPr lang="en-US" sz="2400" baseline="-25000" dirty="0" smtClean="0"/>
              <a:t>1l2</a:t>
            </a:r>
            <a:r>
              <a:rPr lang="en-US" sz="2400" dirty="0" smtClean="0"/>
              <a:t>  prolonged in renal impairment) may reach 20 hr (the main disadvantage) </a:t>
            </a:r>
          </a:p>
          <a:p>
            <a:pPr marL="522288" lvl="1" indent="0" algn="l" rtl="0" eaLnBrk="1" hangingPunct="1">
              <a:lnSpc>
                <a:spcPct val="80000"/>
              </a:lnSpc>
            </a:pPr>
            <a:r>
              <a:rPr lang="en-US" sz="2400" dirty="0" smtClean="0"/>
              <a:t>Distribute in ALL parts of the body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including CNS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e.g</a:t>
            </a:r>
            <a:r>
              <a:rPr lang="en-US" sz="2400" dirty="0" smtClean="0"/>
              <a:t>: encephalitis). </a:t>
            </a:r>
            <a:r>
              <a:rPr lang="en-US" sz="2400" dirty="0" smtClean="0"/>
              <a:t>Concentration in the CNS = ½ conc. In serum</a:t>
            </a:r>
            <a:endParaRPr lang="en-US" sz="2400" dirty="0" smtClean="0"/>
          </a:p>
          <a:p>
            <a:pPr algn="l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3366FF"/>
                </a:solidFill>
              </a:rPr>
              <a:t>Clinical </a:t>
            </a:r>
            <a:r>
              <a:rPr lang="en-US" sz="3600" b="1" dirty="0" smtClean="0">
                <a:solidFill>
                  <a:srgbClr val="3366FF"/>
                </a:solidFill>
              </a:rPr>
              <a:t>Uses (see Table 49-1) </a:t>
            </a:r>
          </a:p>
          <a:p>
            <a:pPr algn="l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dirty="0" smtClean="0"/>
              <a:t>HSV, </a:t>
            </a:r>
            <a:r>
              <a:rPr lang="en-US" sz="2400" dirty="0" err="1" smtClean="0"/>
              <a:t>Varicella</a:t>
            </a:r>
            <a:r>
              <a:rPr lang="en-US" sz="2400" dirty="0" smtClean="0"/>
              <a:t>-zoster VZV; Epstein-Barr virus mediated infection; HSV encephalitis; Genital herpes infection</a:t>
            </a:r>
            <a:r>
              <a:rPr lang="en-US" sz="2400" dirty="0" smtClean="0"/>
              <a:t>.</a:t>
            </a:r>
          </a:p>
          <a:p>
            <a:pPr marL="522288" lvl="1" indent="0" algn="l" rtl="0" eaLnBrk="1" hangingPunct="1">
              <a:lnSpc>
                <a:spcPct val="80000"/>
              </a:lnSpc>
            </a:pPr>
            <a:r>
              <a:rPr lang="en-US" sz="2400" dirty="0" smtClean="0"/>
              <a:t>What is </a:t>
            </a:r>
            <a:r>
              <a:rPr lang="en-US" sz="2400" dirty="0" err="1" smtClean="0"/>
              <a:t>Valacyclovir</a:t>
            </a:r>
            <a:r>
              <a:rPr lang="en-US" sz="2400" dirty="0" smtClean="0"/>
              <a:t>? It’s the L-</a:t>
            </a:r>
            <a:r>
              <a:rPr lang="en-US" sz="2400" dirty="0" err="1" smtClean="0"/>
              <a:t>valyl</a:t>
            </a:r>
            <a:r>
              <a:rPr lang="en-US" sz="2400" dirty="0" smtClean="0"/>
              <a:t> ester of </a:t>
            </a:r>
            <a:r>
              <a:rPr lang="en-US" sz="2400" dirty="0" err="1" smtClean="0"/>
              <a:t>acyclovoir</a:t>
            </a:r>
            <a:r>
              <a:rPr lang="en-US" sz="2400" dirty="0" smtClean="0"/>
              <a:t>.</a:t>
            </a:r>
          </a:p>
          <a:p>
            <a:pPr marL="522288" lvl="1" indent="0" algn="l" rtl="0" eaLnBrk="1" hangingPunct="1">
              <a:lnSpc>
                <a:spcPct val="80000"/>
              </a:lnSpc>
              <a:buNone/>
            </a:pPr>
            <a:r>
              <a:rPr lang="en-US" sz="2400" dirty="0" smtClean="0"/>
              <a:t>   It given IV if the infection is so sever</a:t>
            </a:r>
          </a:p>
          <a:p>
            <a:pPr algn="ctr" rtl="0">
              <a:lnSpc>
                <a:spcPct val="80000"/>
              </a:lnSpc>
              <a:buNone/>
            </a:pPr>
            <a:r>
              <a:rPr lang="en-US" sz="2400" b="1" dirty="0" smtClean="0"/>
              <a:t>How </a:t>
            </a:r>
            <a:r>
              <a:rPr lang="en-US" sz="2400" b="1" dirty="0" err="1" smtClean="0"/>
              <a:t>valcyclovir</a:t>
            </a:r>
            <a:r>
              <a:rPr lang="en-US" sz="2400" b="1" dirty="0" smtClean="0"/>
              <a:t> differs from acyclovir?</a:t>
            </a:r>
          </a:p>
          <a:p>
            <a:pPr marL="522288" lvl="1" algn="l" rtl="0">
              <a:lnSpc>
                <a:spcPct val="80000"/>
              </a:lnSpc>
            </a:pPr>
            <a:r>
              <a:rPr lang="en-US" sz="1800" dirty="0" smtClean="0"/>
              <a:t>High oral bioavailability; long duration (almost five times the plasma concentration)</a:t>
            </a:r>
          </a:p>
          <a:p>
            <a:pPr marL="522288" lvl="1" algn="l" rtl="0">
              <a:lnSpc>
                <a:spcPct val="80000"/>
              </a:lnSpc>
            </a:pPr>
            <a:r>
              <a:rPr lang="en-US" sz="1800" dirty="0" smtClean="0"/>
              <a:t>Can replace I.V. acyclovir</a:t>
            </a:r>
          </a:p>
          <a:p>
            <a:pPr marL="522288" lvl="1" algn="l" rtl="0">
              <a:lnSpc>
                <a:spcPct val="80000"/>
              </a:lnSpc>
            </a:pPr>
            <a:r>
              <a:rPr lang="en-US" sz="1800" dirty="0" smtClean="0"/>
              <a:t>Effective even for CMV (but it’s not the drug of choice)</a:t>
            </a:r>
          </a:p>
          <a:p>
            <a:pPr marL="522288" lvl="1" algn="l" rtl="0">
              <a:lnSpc>
                <a:spcPct val="80000"/>
              </a:lnSpc>
            </a:pPr>
            <a:r>
              <a:rPr lang="en-US" sz="1800" dirty="0" err="1" smtClean="0"/>
              <a:t>Valcyclovir</a:t>
            </a:r>
            <a:r>
              <a:rPr lang="en-US" sz="1800" dirty="0" smtClean="0"/>
              <a:t> is a </a:t>
            </a:r>
            <a:r>
              <a:rPr lang="en-US" sz="1800" dirty="0" err="1" smtClean="0"/>
              <a:t>prodrug</a:t>
            </a:r>
            <a:r>
              <a:rPr lang="en-US" sz="1800" dirty="0" smtClean="0"/>
              <a:t> of </a:t>
            </a:r>
            <a:r>
              <a:rPr lang="en-US" sz="1800" dirty="0" err="1" smtClean="0"/>
              <a:t>acycolvir</a:t>
            </a:r>
            <a:r>
              <a:rPr lang="en-US" sz="1800" dirty="0" smtClean="0"/>
              <a:t>	</a:t>
            </a:r>
            <a:endParaRPr lang="en-US" sz="2400" dirty="0" smtClean="0"/>
          </a:p>
          <a:p>
            <a:pPr algn="l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400" dirty="0" smtClean="0"/>
          </a:p>
          <a:p>
            <a:pPr algn="l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400" dirty="0" smtClean="0"/>
          </a:p>
          <a:p>
            <a:pPr algn="l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400" dirty="0" smtClean="0"/>
          </a:p>
          <a:p>
            <a:pPr marL="522288" lvl="1" indent="0" algn="l" rtl="0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marL="522288" lvl="1" indent="0" algn="l" rtl="0" eaLnBrk="1" hangingPunct="1">
              <a:lnSpc>
                <a:spcPct val="80000"/>
              </a:lnSpc>
              <a:buFontTx/>
              <a:buNone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5495</TotalTime>
  <Words>782</Words>
  <Application>Microsoft Office PowerPoint</Application>
  <PresentationFormat>عرض على الشاشة (3:4)‏</PresentationFormat>
  <Paragraphs>142</Paragraphs>
  <Slides>22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Default Design</vt:lpstr>
      <vt:lpstr>Antiviral Drugs Prof. Alhaider, 1431 H</vt:lpstr>
      <vt:lpstr>الشريحة 2</vt:lpstr>
      <vt:lpstr>Classification of Antiviral Drugs</vt:lpstr>
      <vt:lpstr>الشريحة 4</vt:lpstr>
      <vt:lpstr>الشريحة 5</vt:lpstr>
      <vt:lpstr>الشريحة 6</vt:lpstr>
      <vt:lpstr>الشريحة 7</vt:lpstr>
      <vt:lpstr> 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</vt:vector>
  </TitlesOfParts>
  <Company>ksu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Antiviral Drugs</dc:title>
  <dc:creator>Dr.Haidar</dc:creator>
  <cp:lastModifiedBy>xp</cp:lastModifiedBy>
  <cp:revision>140</cp:revision>
  <dcterms:created xsi:type="dcterms:W3CDTF">2006-10-28T04:04:15Z</dcterms:created>
  <dcterms:modified xsi:type="dcterms:W3CDTF">2010-10-26T14:54:44Z</dcterms:modified>
</cp:coreProperties>
</file>