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93" r:id="rId28"/>
    <p:sldId id="284" r:id="rId29"/>
    <p:sldId id="285" r:id="rId30"/>
    <p:sldId id="286" r:id="rId31"/>
    <p:sldId id="287" r:id="rId32"/>
    <p:sldId id="288" r:id="rId33"/>
    <p:sldId id="294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pic>
        <p:nvPicPr>
          <p:cNvPr id="20" name="Picture 5" descr="http://www.lanl.gov/news/albums/science/AIDS_vir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4" y="-136526"/>
            <a:ext cx="9205914" cy="69945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pic>
        <p:nvPicPr>
          <p:cNvPr id="7" name="Picture 2" descr="http://www.lanl.gov/news/albums/science/AIDS_vir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2687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E3459D-9D09-4049-A0D8-29D5127AA7F9}" type="datetimeFigureOut">
              <a:rPr lang="ar-SA" smtClean="0"/>
              <a:pPr/>
              <a:t>22/11/1431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73B11E-639C-4B8C-9ECC-E2D6AE336E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dirty="0" smtClean="0"/>
              <a:t>المستوى الثاني</a:t>
            </a:r>
          </a:p>
          <a:p>
            <a:pPr lvl="2" eaLnBrk="1" latinLnBrk="0" hangingPunct="1"/>
            <a:r>
              <a:rPr kumimoji="0" lang="ar-SA" dirty="0" smtClean="0"/>
              <a:t>المستوى الثالث</a:t>
            </a:r>
          </a:p>
          <a:p>
            <a:pPr lvl="3" eaLnBrk="1" latinLnBrk="0" hangingPunct="1"/>
            <a:r>
              <a:rPr kumimoji="0" lang="ar-SA" dirty="0" smtClean="0"/>
              <a:t>المستوى الرابع</a:t>
            </a:r>
          </a:p>
          <a:p>
            <a:pPr lvl="4" eaLnBrk="1" latinLnBrk="0" hangingPunct="1"/>
            <a:r>
              <a:rPr kumimoji="0" lang="ar-SA" dirty="0" smtClean="0"/>
              <a:t>المستوى الخامس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Garamond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Garamond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665312"/>
            <a:ext cx="8662736" cy="45720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3366FF"/>
                </a:solidFill>
              </a:rPr>
              <a:t>Zidovudine</a:t>
            </a:r>
            <a:r>
              <a:rPr lang="en-US" sz="2400" b="1" dirty="0" smtClean="0">
                <a:solidFill>
                  <a:srgbClr val="3366FF"/>
                </a:solidFill>
              </a:rPr>
              <a:t> (AZT):  3-azido, 3-deoxythymidine (AZT) (</a:t>
            </a:r>
            <a:r>
              <a:rPr lang="en-US" sz="2400" b="1" dirty="0" err="1" smtClean="0">
                <a:solidFill>
                  <a:srgbClr val="3366FF"/>
                </a:solidFill>
              </a:rPr>
              <a:t>Pyrimidine</a:t>
            </a:r>
            <a:r>
              <a:rPr lang="en-US" sz="2400" b="1" dirty="0" smtClean="0">
                <a:solidFill>
                  <a:srgbClr val="3366FF"/>
                </a:solidFill>
              </a:rPr>
              <a:t> Analog) Important Discovery 1987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3366FF"/>
                </a:solidFill>
              </a:rPr>
              <a:t>MOA:</a:t>
            </a:r>
            <a:r>
              <a:rPr lang="en-US" sz="2400" dirty="0" smtClean="0"/>
              <a:t> Requires </a:t>
            </a:r>
            <a:r>
              <a:rPr lang="en-US" sz="2400" u="sng" dirty="0" smtClean="0"/>
              <a:t>mammalian</a:t>
            </a:r>
            <a:r>
              <a:rPr lang="en-US" sz="2400" dirty="0" smtClean="0"/>
              <a:t> </a:t>
            </a:r>
            <a:r>
              <a:rPr lang="en-US" sz="2400" dirty="0" err="1" smtClean="0"/>
              <a:t>thymidine</a:t>
            </a:r>
            <a:r>
              <a:rPr lang="en-US" sz="2400" dirty="0" smtClean="0"/>
              <a:t>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for </a:t>
            </a:r>
            <a:r>
              <a:rPr lang="en-US" sz="2400" dirty="0" err="1" smtClean="0"/>
              <a:t>triphophorylation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Resistance:</a:t>
            </a:r>
            <a:r>
              <a:rPr lang="en-US" sz="2400" dirty="0" smtClean="0"/>
              <a:t> Due to high rate of mutation at several code.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PK:</a:t>
            </a: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Excellent oral absorption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Penetrate well to CNS but has short t</a:t>
            </a:r>
            <a:r>
              <a:rPr lang="en-US" sz="2400" baseline="-50000" dirty="0" smtClean="0"/>
              <a:t>1/2</a:t>
            </a:r>
            <a:r>
              <a:rPr lang="en-US" sz="2400" dirty="0" smtClean="0"/>
              <a:t>.(3 hrs 100 mg q 5 hr)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Metabolized by liver to </a:t>
            </a:r>
            <a:r>
              <a:rPr lang="en-US" sz="2400" dirty="0" err="1" smtClean="0"/>
              <a:t>glucuronated</a:t>
            </a:r>
            <a:r>
              <a:rPr lang="en-US" sz="2400" dirty="0" smtClean="0"/>
              <a:t> AZT and is eliminated by the kidney, therefore: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3300"/>
                </a:solidFill>
              </a:rPr>
              <a:t>Its half-life is affected in </a:t>
            </a:r>
            <a:r>
              <a:rPr lang="en-US" sz="2400" b="1" dirty="0" smtClean="0">
                <a:solidFill>
                  <a:srgbClr val="FF3300"/>
                </a:solidFill>
              </a:rPr>
              <a:t>patients</a:t>
            </a:r>
            <a:r>
              <a:rPr lang="en-US" sz="2400" dirty="0" smtClean="0">
                <a:solidFill>
                  <a:srgbClr val="FF3300"/>
                </a:solidFill>
              </a:rPr>
              <a:t> with renal and hepatic problems and by drugs which are metabolized by </a:t>
            </a:r>
            <a:r>
              <a:rPr lang="en-US" sz="2400" dirty="0" err="1" smtClean="0">
                <a:solidFill>
                  <a:srgbClr val="FF3300"/>
                </a:solidFill>
              </a:rPr>
              <a:t>glucoronidation</a:t>
            </a:r>
            <a:r>
              <a:rPr lang="en-US" sz="2400" dirty="0" smtClean="0">
                <a:solidFill>
                  <a:srgbClr val="FF3300"/>
                </a:solidFill>
              </a:rPr>
              <a:t>. </a:t>
            </a:r>
          </a:p>
          <a:p>
            <a:endParaRPr lang="ar-SA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zidovudine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36512" y="1628800"/>
            <a:ext cx="8784976" cy="504056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Uses: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-The most important drug in HAART.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- for Rx and prevention of vertical transmission from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-35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 of gestation and </a:t>
            </a:r>
            <a:r>
              <a:rPr lang="en-US" sz="2400" dirty="0" err="1" smtClean="0"/>
              <a:t>i.v</a:t>
            </a:r>
            <a:r>
              <a:rPr lang="en-US" sz="2400" dirty="0" smtClean="0"/>
              <a:t> during labor then AZT syrup after birth till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	 Does it decrease the severity of infection in mother?    No, there’s no effect shown.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Adverse effects: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	- Pronounced bone marrow suppression in the form of severe             anemia thrombocytopenia, &amp; </a:t>
            </a:r>
            <a:r>
              <a:rPr lang="en-US" sz="2400" b="1" dirty="0" err="1" smtClean="0">
                <a:solidFill>
                  <a:srgbClr val="FF3300"/>
                </a:solidFill>
              </a:rPr>
              <a:t>leukopenia</a:t>
            </a:r>
            <a:r>
              <a:rPr lang="en-US" sz="2400" b="1" dirty="0" smtClean="0">
                <a:solidFill>
                  <a:srgbClr val="FF3300"/>
                </a:solidFill>
              </a:rPr>
              <a:t>.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Leukopneia</a:t>
            </a:r>
            <a:r>
              <a:rPr lang="en-US" sz="2400" dirty="0" smtClean="0"/>
              <a:t> is exacerbated with concurrent </a:t>
            </a:r>
            <a:r>
              <a:rPr lang="en-US" sz="2400" dirty="0" err="1" smtClean="0"/>
              <a:t>gancyclovir</a:t>
            </a:r>
            <a:r>
              <a:rPr lang="en-US" sz="2400" dirty="0" smtClean="0"/>
              <a:t> treatment.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     - Headache, insomnia &amp; seizure at higher doses.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72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Stavudine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</a:p>
          <a:p>
            <a:pPr lvl="1"/>
            <a:r>
              <a:rPr lang="en-US" dirty="0" smtClean="0"/>
              <a:t>This is like AZT, a </a:t>
            </a:r>
            <a:r>
              <a:rPr lang="en-US" dirty="0" err="1" smtClean="0"/>
              <a:t>thymidine</a:t>
            </a:r>
            <a:r>
              <a:rPr lang="en-US" dirty="0" smtClean="0"/>
              <a:t> analog which is activated by the same enzymes, therefore, should not be combined with AZT</a:t>
            </a:r>
          </a:p>
          <a:p>
            <a:pPr lvl="1"/>
            <a:r>
              <a:rPr lang="en-US" dirty="0" smtClean="0"/>
              <a:t>Like AZT has good oral bioavailability</a:t>
            </a:r>
          </a:p>
          <a:p>
            <a:pPr lvl="1"/>
            <a:r>
              <a:rPr lang="en-US" dirty="0" smtClean="0"/>
              <a:t>Eliminated mainly by tubular secretion and </a:t>
            </a:r>
            <a:r>
              <a:rPr lang="en-US" dirty="0" err="1" smtClean="0"/>
              <a:t>glomerular</a:t>
            </a:r>
            <a:r>
              <a:rPr lang="en-US" dirty="0" smtClean="0"/>
              <a:t> filtration.</a:t>
            </a:r>
          </a:p>
          <a:p>
            <a:pPr lvl="1"/>
            <a:r>
              <a:rPr lang="en-US" u="sng" dirty="0" smtClean="0"/>
              <a:t>Major Side effect: </a:t>
            </a:r>
            <a:r>
              <a:rPr lang="en-US" u="sng" dirty="0" smtClean="0">
                <a:solidFill>
                  <a:srgbClr val="FF3300"/>
                </a:solidFill>
              </a:rPr>
              <a:t>peripheral sensory neuropathy</a:t>
            </a:r>
            <a:r>
              <a:rPr lang="en-US" u="sng" dirty="0" smtClean="0"/>
              <a:t>  (MCQ),</a:t>
            </a:r>
          </a:p>
          <a:p>
            <a:pPr lvl="1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and </a:t>
            </a:r>
            <a:r>
              <a:rPr lang="en-US" u="sng" dirty="0" err="1" smtClean="0"/>
              <a:t>hyperlipedemia</a:t>
            </a:r>
            <a:r>
              <a:rPr lang="en-US" u="sng" dirty="0" smtClean="0"/>
              <a:t> but no </a:t>
            </a:r>
            <a:r>
              <a:rPr lang="en-US" u="sng" dirty="0" err="1" smtClean="0"/>
              <a:t>leukopenia</a:t>
            </a:r>
            <a:r>
              <a:rPr lang="en-US" u="sng" dirty="0" smtClean="0"/>
              <a:t> (MCQ)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09328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err="1" smtClean="0">
                <a:solidFill>
                  <a:srgbClr val="FF3300"/>
                </a:solidFill>
              </a:rPr>
              <a:t>Tenofovir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Only requires two intracellular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 to be active.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Has long t</a:t>
            </a:r>
            <a:r>
              <a:rPr lang="en-US" sz="1600" dirty="0" smtClean="0"/>
              <a:t>1/2</a:t>
            </a:r>
            <a:r>
              <a:rPr lang="en-US" sz="2800" dirty="0" smtClean="0"/>
              <a:t> (once daily)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Similar to AZT requires dose adjustment in renal impairment.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Unlike AZT has </a:t>
            </a:r>
            <a:r>
              <a:rPr lang="en-US" sz="2800" dirty="0" smtClean="0">
                <a:solidFill>
                  <a:srgbClr val="FF3300"/>
                </a:solidFill>
              </a:rPr>
              <a:t>NO</a:t>
            </a:r>
            <a:r>
              <a:rPr lang="en-US" sz="2800" dirty="0" smtClean="0"/>
              <a:t> </a:t>
            </a:r>
            <a:r>
              <a:rPr lang="en-US" sz="2800" dirty="0" err="1" smtClean="0"/>
              <a:t>myelosuppressive</a:t>
            </a:r>
            <a:r>
              <a:rPr lang="en-US" sz="2800" dirty="0" smtClean="0"/>
              <a:t> effect. 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366FF"/>
                </a:solidFill>
              </a:rPr>
              <a:t>Didanosine</a:t>
            </a:r>
            <a:r>
              <a:rPr lang="en-US" sz="2800" b="1" dirty="0" smtClean="0">
                <a:solidFill>
                  <a:srgbClr val="3366FF"/>
                </a:solidFill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</a:rPr>
              <a:t>dideoxyinosin</a:t>
            </a:r>
            <a:r>
              <a:rPr lang="en-US" sz="2800" b="1" dirty="0" smtClean="0">
                <a:solidFill>
                  <a:srgbClr val="FF3300"/>
                </a:solidFill>
              </a:rPr>
              <a:t> (</a:t>
            </a:r>
            <a:r>
              <a:rPr lang="en-US" sz="2800" b="1" dirty="0" err="1" smtClean="0">
                <a:solidFill>
                  <a:srgbClr val="FF3300"/>
                </a:solidFill>
              </a:rPr>
              <a:t>ddi</a:t>
            </a:r>
            <a:r>
              <a:rPr lang="en-US" sz="2800" b="1" dirty="0" smtClean="0">
                <a:solidFill>
                  <a:srgbClr val="FF3300"/>
                </a:solidFill>
              </a:rPr>
              <a:t>)</a:t>
            </a: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r>
              <a:rPr lang="en-US" sz="1800" b="1" dirty="0" smtClean="0">
                <a:solidFill>
                  <a:srgbClr val="3366FF"/>
                </a:solidFill>
              </a:rPr>
              <a:t>Without two hydroxyl groups.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Differs from </a:t>
            </a:r>
            <a:r>
              <a:rPr lang="en-US" sz="2400" dirty="0" err="1" smtClean="0"/>
              <a:t>Zidovudine</a:t>
            </a:r>
            <a:r>
              <a:rPr lang="en-US" sz="2400" dirty="0" smtClean="0"/>
              <a:t> by the following: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Low oral bioavailability and is destroyed by gastric acids thus is given when fasting.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in AZT resistance.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Like AZT, its elimination is dependent on kidney.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However, </a:t>
            </a:r>
            <a:r>
              <a:rPr lang="en-US" b="1" dirty="0" smtClean="0">
                <a:solidFill>
                  <a:srgbClr val="FF0000"/>
                </a:solidFill>
              </a:rPr>
              <a:t>it is a chelating agent (MCQ) </a:t>
            </a:r>
            <a:r>
              <a:rPr lang="en-US" dirty="0" smtClean="0"/>
              <a:t>(interaction with </a:t>
            </a:r>
            <a:r>
              <a:rPr lang="en-US" dirty="0" err="1" smtClean="0"/>
              <a:t>tetracyclins</a:t>
            </a:r>
            <a:r>
              <a:rPr lang="en-US" dirty="0" smtClean="0"/>
              <a:t>  and </a:t>
            </a:r>
            <a:r>
              <a:rPr lang="en-US" dirty="0" err="1" smtClean="0"/>
              <a:t>fluroquinoline</a:t>
            </a:r>
            <a:r>
              <a:rPr lang="en-US" dirty="0" smtClean="0"/>
              <a:t>. (Two hours should be given before or after having a meal).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3366FF"/>
                </a:solidFill>
              </a:rPr>
              <a:t>Zalcitabine</a:t>
            </a:r>
            <a:r>
              <a:rPr lang="en-US" sz="2400" dirty="0" smtClean="0">
                <a:solidFill>
                  <a:srgbClr val="3366FF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Similar to </a:t>
            </a:r>
            <a:r>
              <a:rPr lang="en-US" sz="2000" dirty="0" err="1" smtClean="0"/>
              <a:t>Didanosine</a:t>
            </a:r>
            <a:r>
              <a:rPr lang="en-US" sz="2000" dirty="0" smtClean="0"/>
              <a:t>, a </a:t>
            </a:r>
            <a:r>
              <a:rPr lang="en-US" sz="2000" dirty="0" err="1" smtClean="0"/>
              <a:t>dideoxyinosine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2">
              <a:lnSpc>
                <a:spcPct val="90000"/>
              </a:lnSpc>
              <a:buNone/>
            </a:pPr>
            <a:endParaRPr lang="en-US" b="1" dirty="0" smtClean="0">
              <a:solidFill>
                <a:srgbClr val="3366FF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Side Effects: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3300"/>
                </a:solidFill>
              </a:rPr>
              <a:t>Pancreatitis</a:t>
            </a:r>
            <a:r>
              <a:rPr lang="en-US" dirty="0" smtClean="0"/>
              <a:t> (serum amylase is monitored) increases in alcoholics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 Peripheral neuropathy </a:t>
            </a:r>
            <a:r>
              <a:rPr lang="en-US" dirty="0" smtClean="0"/>
              <a:t>(Dose related); hepatitis, but unlike AZT has no </a:t>
            </a:r>
            <a:r>
              <a:rPr lang="en-US" dirty="0" err="1" smtClean="0">
                <a:solidFill>
                  <a:srgbClr val="FF3300"/>
                </a:solidFill>
              </a:rPr>
              <a:t>leukopenia</a:t>
            </a:r>
            <a:r>
              <a:rPr lang="en-US" dirty="0" smtClean="0">
                <a:solidFill>
                  <a:srgbClr val="FF3300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Optic neuritis 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solidFill>
                  <a:srgbClr val="3366FF"/>
                </a:solidFill>
              </a:rPr>
              <a:t>Hyperuricemia</a:t>
            </a:r>
            <a:endParaRPr lang="en-US" dirty="0" smtClean="0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N.B.  Shouldn’t be combined with AZT! They antagonize each other. 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b="1" dirty="0" err="1" smtClean="0">
                <a:solidFill>
                  <a:srgbClr val="3366FF"/>
                </a:solidFill>
              </a:rPr>
              <a:t>Lamivudine</a:t>
            </a:r>
            <a:r>
              <a:rPr lang="en-US" sz="2800" b="1" dirty="0" smtClean="0">
                <a:solidFill>
                  <a:srgbClr val="3366FF"/>
                </a:solidFill>
              </a:rPr>
              <a:t>:  </a:t>
            </a:r>
            <a:r>
              <a:rPr lang="en-US" sz="2400" dirty="0" smtClean="0"/>
              <a:t>Safest drug among NRTI 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This </a:t>
            </a:r>
            <a:r>
              <a:rPr lang="en-US" sz="2400" dirty="0" smtClean="0">
                <a:solidFill>
                  <a:srgbClr val="FF3300"/>
                </a:solidFill>
              </a:rPr>
              <a:t>cytosine</a:t>
            </a:r>
            <a:r>
              <a:rPr lang="en-US" sz="2400" dirty="0" smtClean="0"/>
              <a:t> analog is capable of inhibiting the enzyme reverse transcriptase of both </a:t>
            </a:r>
            <a:r>
              <a:rPr lang="en-US" sz="2400" b="1" dirty="0" smtClean="0"/>
              <a:t>HIV and </a:t>
            </a:r>
            <a:r>
              <a:rPr lang="en-US" sz="2400" b="1" u="sng" dirty="0" smtClean="0"/>
              <a:t>H</a:t>
            </a:r>
            <a:r>
              <a:rPr lang="en-US" sz="2400" b="1" u="sng" dirty="0" smtClean="0">
                <a:solidFill>
                  <a:srgbClr val="FF0000"/>
                </a:solidFill>
              </a:rPr>
              <a:t>B</a:t>
            </a:r>
            <a:r>
              <a:rPr lang="en-US" sz="2400" b="1" u="sng" dirty="0" smtClean="0"/>
              <a:t>V</a:t>
            </a:r>
          </a:p>
          <a:p>
            <a:pPr lvl="1">
              <a:lnSpc>
                <a:spcPct val="80000"/>
              </a:lnSpc>
            </a:pPr>
            <a:endParaRPr lang="en-US" sz="2400" b="1" u="sng" dirty="0" smtClean="0">
              <a:solidFill>
                <a:srgbClr val="3366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Advantages: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	- Like AZT has good oral bioavailability with active metabolites. </a:t>
            </a:r>
            <a:r>
              <a:rPr lang="en-US" sz="2400" dirty="0" smtClean="0">
                <a:solidFill>
                  <a:srgbClr val="3366FF"/>
                </a:solidFill>
              </a:rPr>
              <a:t>	- </a:t>
            </a:r>
            <a:r>
              <a:rPr lang="en-US" sz="2400" dirty="0" smtClean="0"/>
              <a:t>Can be combined with AZT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COMBIVIR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Lamivudine</a:t>
            </a:r>
            <a:r>
              <a:rPr lang="en-US" sz="2000" dirty="0" smtClean="0"/>
              <a:t> 150 mg + </a:t>
            </a:r>
            <a:r>
              <a:rPr lang="en-US" sz="2000" dirty="0" err="1" smtClean="0"/>
              <a:t>Zidovudine</a:t>
            </a:r>
            <a:r>
              <a:rPr lang="en-US" sz="2000" dirty="0" smtClean="0"/>
              <a:t> 300 mg)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	- Insignificant side effects because it does not affect 	mitochondrial DNA synthesis or bone marrow 	precursor cells.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Disadvantages: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 	Has high rate of mutation if given alone, therefore it is commonly combined with AZT.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Is there any differences in the dose of </a:t>
            </a:r>
            <a:r>
              <a:rPr lang="en-US" sz="2400" dirty="0" err="1" smtClean="0"/>
              <a:t>Lamivudine</a:t>
            </a:r>
            <a:r>
              <a:rPr lang="en-US" sz="2400" dirty="0" smtClean="0"/>
              <a:t> for HIV and HBV patients?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 The dose is way lower when treating hepatitis B in comparison to the dose given for the treatment of HIV.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3366FF"/>
                </a:solidFill>
              </a:rPr>
              <a:t>Zalcitabine</a:t>
            </a:r>
            <a:r>
              <a:rPr lang="en-US" sz="2800" b="1" dirty="0" smtClean="0">
                <a:solidFill>
                  <a:srgbClr val="3366FF"/>
                </a:solidFill>
              </a:rPr>
              <a:t>, </a:t>
            </a:r>
            <a:r>
              <a:rPr lang="en-US" sz="2800" b="1" dirty="0" smtClean="0">
                <a:solidFill>
                  <a:srgbClr val="FF3300"/>
                </a:solidFill>
              </a:rPr>
              <a:t>a </a:t>
            </a:r>
            <a:r>
              <a:rPr lang="en-US" sz="2800" b="1" dirty="0" err="1" smtClean="0">
                <a:solidFill>
                  <a:srgbClr val="FF3300"/>
                </a:solidFill>
              </a:rPr>
              <a:t>dideoxycytidine</a:t>
            </a:r>
            <a:r>
              <a:rPr lang="en-US" sz="2800" b="1" dirty="0" smtClean="0">
                <a:solidFill>
                  <a:srgbClr val="FF3300"/>
                </a:solidFill>
              </a:rPr>
              <a:t> (</a:t>
            </a:r>
            <a:r>
              <a:rPr lang="en-US" sz="2800" b="1" dirty="0" err="1" smtClean="0">
                <a:solidFill>
                  <a:srgbClr val="FF3300"/>
                </a:solidFill>
              </a:rPr>
              <a:t>ddc</a:t>
            </a:r>
            <a:r>
              <a:rPr lang="en-US" sz="2800" b="1" dirty="0" smtClean="0">
                <a:solidFill>
                  <a:srgbClr val="FF3300"/>
                </a:solidFill>
              </a:rPr>
              <a:t>)</a:t>
            </a:r>
          </a:p>
          <a:p>
            <a:pPr lvl="1"/>
            <a:r>
              <a:rPr lang="en-US" sz="2400" dirty="0" smtClean="0"/>
              <a:t>Does it remind you of </a:t>
            </a:r>
            <a:r>
              <a:rPr lang="en-US" sz="2400" dirty="0" err="1" smtClean="0"/>
              <a:t>Didanosine</a:t>
            </a:r>
            <a:r>
              <a:rPr lang="en-US" sz="2400" dirty="0" smtClean="0"/>
              <a:t>? Yes, it does</a:t>
            </a:r>
          </a:p>
          <a:p>
            <a:pPr lvl="1"/>
            <a:r>
              <a:rPr lang="en-US" sz="2400" dirty="0" smtClean="0"/>
              <a:t>This drug is used as a replacement for </a:t>
            </a:r>
            <a:r>
              <a:rPr lang="en-US" sz="2400" dirty="0" err="1" smtClean="0"/>
              <a:t>Lamivudine</a:t>
            </a:r>
            <a:r>
              <a:rPr lang="en-US" sz="2400" dirty="0" smtClean="0"/>
              <a:t>, yet it differs in the following: </a:t>
            </a:r>
          </a:p>
          <a:p>
            <a:pPr lvl="1">
              <a:buNone/>
            </a:pPr>
            <a:r>
              <a:rPr lang="en-US" sz="2400" dirty="0" smtClean="0"/>
              <a:t>	1) Oral bioavailability is high (87%), although it decreases by 25-39% when taken with food and antacids.</a:t>
            </a:r>
          </a:p>
          <a:p>
            <a:pPr lvl="1">
              <a:buNone/>
            </a:pPr>
            <a:r>
              <a:rPr lang="en-US" sz="2400" dirty="0" smtClean="0"/>
              <a:t>	2) Similar to </a:t>
            </a:r>
            <a:r>
              <a:rPr lang="en-US" sz="2400" dirty="0" err="1" smtClean="0"/>
              <a:t>didanosine</a:t>
            </a:r>
            <a:r>
              <a:rPr lang="en-US" sz="2400" dirty="0" smtClean="0"/>
              <a:t>, it produces dose-dependent </a:t>
            </a:r>
            <a:r>
              <a:rPr lang="en-US" sz="2400" dirty="0" smtClean="0">
                <a:solidFill>
                  <a:srgbClr val="FF0000"/>
                </a:solidFill>
              </a:rPr>
              <a:t>neuropathy.           </a:t>
            </a:r>
            <a:r>
              <a:rPr lang="en-US" sz="2400" dirty="0" smtClean="0"/>
              <a:t>   3) Pancreatitis, less than </a:t>
            </a:r>
            <a:r>
              <a:rPr lang="en-US" sz="2400" dirty="0" err="1" smtClean="0"/>
              <a:t>didanosine</a:t>
            </a:r>
            <a:r>
              <a:rPr lang="en-US" sz="2400" dirty="0" smtClean="0"/>
              <a:t>.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err="1" smtClean="0">
                <a:solidFill>
                  <a:srgbClr val="3366FF"/>
                </a:solidFill>
              </a:rPr>
              <a:t>Emtricitabine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</a:p>
          <a:p>
            <a:pPr>
              <a:buNone/>
            </a:pPr>
            <a:r>
              <a:rPr lang="en-US" sz="2800" dirty="0" smtClean="0"/>
              <a:t>This is a </a:t>
            </a:r>
            <a:r>
              <a:rPr lang="en-US" sz="2800" dirty="0" err="1" smtClean="0"/>
              <a:t>fluoro</a:t>
            </a:r>
            <a:r>
              <a:rPr lang="en-US" sz="2800" dirty="0" smtClean="0"/>
              <a:t>-derivative of </a:t>
            </a:r>
            <a:r>
              <a:rPr lang="en-US" sz="2800" dirty="0" err="1" smtClean="0"/>
              <a:t>Lamuvidine</a:t>
            </a:r>
            <a:r>
              <a:rPr lang="en-US" sz="2800" dirty="0" smtClean="0"/>
              <a:t>; can replace </a:t>
            </a:r>
            <a:r>
              <a:rPr lang="en-US" sz="2800" dirty="0" err="1" smtClean="0"/>
              <a:t>lamivudine</a:t>
            </a:r>
            <a:r>
              <a:rPr lang="en-US" sz="2800" dirty="0" smtClean="0"/>
              <a:t> in treating HBV and HIV infections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Which of the following drugs does not cause peripheral neuropathy?</a:t>
            </a:r>
          </a:p>
          <a:p>
            <a:pPr>
              <a:buNone/>
            </a:pPr>
            <a:r>
              <a:rPr lang="en-US" sz="2400" dirty="0" smtClean="0"/>
              <a:t>	a) </a:t>
            </a:r>
            <a:r>
              <a:rPr lang="en-US" sz="2400" dirty="0" err="1" smtClean="0"/>
              <a:t>Lamivudine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b) </a:t>
            </a:r>
            <a:r>
              <a:rPr lang="en-US" sz="2400" dirty="0" err="1" smtClean="0"/>
              <a:t>Stavudine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c) </a:t>
            </a:r>
            <a:r>
              <a:rPr lang="en-US" sz="2400" dirty="0" err="1" smtClean="0"/>
              <a:t>Didanosine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d) </a:t>
            </a:r>
            <a:r>
              <a:rPr lang="en-US" sz="2400" dirty="0" err="1" smtClean="0"/>
              <a:t>Zalcitabine</a:t>
            </a:r>
            <a:endParaRPr lang="en-US" sz="2400" dirty="0" smtClean="0"/>
          </a:p>
          <a:p>
            <a:endParaRPr lang="ar-SA" dirty="0"/>
          </a:p>
        </p:txBody>
      </p:sp>
      <p:sp>
        <p:nvSpPr>
          <p:cNvPr id="4" name="Smiley Face 3"/>
          <p:cNvSpPr/>
          <p:nvPr/>
        </p:nvSpPr>
        <p:spPr>
          <a:xfrm>
            <a:off x="2483768" y="3429000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43608" y="2420888"/>
            <a:ext cx="68407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>
                <a:latin typeface="Garamond" pitchFamily="18" charset="0"/>
              </a:rPr>
              <a:t>Antiretroviral Agents</a:t>
            </a:r>
          </a:p>
          <a:p>
            <a:pPr algn="ctr" rtl="0"/>
            <a:r>
              <a:rPr lang="en-US" sz="4800" b="1" dirty="0" err="1" smtClean="0">
                <a:latin typeface="Garamond" pitchFamily="18" charset="0"/>
              </a:rPr>
              <a:t>Pharma</a:t>
            </a:r>
            <a:r>
              <a:rPr lang="en-US" sz="4800" b="1" dirty="0" smtClean="0">
                <a:latin typeface="Garamond" pitchFamily="18" charset="0"/>
              </a:rPr>
              <a:t> team 428</a:t>
            </a:r>
            <a:endParaRPr lang="ar-SA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2) Non-Nucleotide Reverse Transcriptase Inhibitors (NNRTIs) e.g. </a:t>
            </a:r>
            <a:r>
              <a:rPr lang="en-US" sz="2400" b="1" dirty="0" err="1" smtClean="0">
                <a:solidFill>
                  <a:srgbClr val="3366FF"/>
                </a:solidFill>
              </a:rPr>
              <a:t>Nevirapine</a:t>
            </a:r>
            <a:r>
              <a:rPr lang="en-US" sz="2400" b="1" dirty="0" smtClean="0">
                <a:solidFill>
                  <a:srgbClr val="3366FF"/>
                </a:solidFill>
              </a:rPr>
              <a:t>; </a:t>
            </a:r>
            <a:r>
              <a:rPr lang="en-US" sz="2400" b="1" dirty="0" err="1" smtClean="0">
                <a:solidFill>
                  <a:srgbClr val="3366FF"/>
                </a:solidFill>
              </a:rPr>
              <a:t>Efavirenz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lvl="1">
              <a:buNone/>
            </a:pPr>
            <a:r>
              <a:rPr lang="en-US" sz="2400" b="1" dirty="0" smtClean="0"/>
              <a:t>MOA:</a:t>
            </a:r>
            <a:r>
              <a:rPr lang="en-US" sz="2400" dirty="0" smtClean="0"/>
              <a:t> Bind selectively and </a:t>
            </a:r>
            <a:r>
              <a:rPr lang="en-US" sz="2400" dirty="0" smtClean="0">
                <a:solidFill>
                  <a:srgbClr val="FF3300"/>
                </a:solidFill>
              </a:rPr>
              <a:t>non-competitively</a:t>
            </a:r>
            <a:r>
              <a:rPr lang="en-US" sz="2400" dirty="0" smtClean="0"/>
              <a:t> to HIV reverse transcriptase at a site </a:t>
            </a:r>
            <a:r>
              <a:rPr lang="en-US" sz="2400" b="1" u="sng" dirty="0" smtClean="0"/>
              <a:t>adjacent</a:t>
            </a:r>
            <a:r>
              <a:rPr lang="en-US" sz="2400" dirty="0" smtClean="0"/>
              <a:t> to that of NRTIs, and inferring from their names they are not nucleosides thus do not </a:t>
            </a:r>
            <a:r>
              <a:rPr lang="en-US" sz="2400" u="sng" dirty="0" smtClean="0">
                <a:solidFill>
                  <a:srgbClr val="FF3300"/>
                </a:solidFill>
              </a:rPr>
              <a:t>require </a:t>
            </a:r>
            <a:r>
              <a:rPr lang="en-US" sz="2400" u="sng" dirty="0" err="1" smtClean="0">
                <a:solidFill>
                  <a:srgbClr val="FF3300"/>
                </a:solidFill>
              </a:rPr>
              <a:t>phosphorylation</a:t>
            </a:r>
            <a:r>
              <a:rPr lang="en-US" sz="2400" dirty="0" smtClean="0"/>
              <a:t> to become active. </a:t>
            </a:r>
          </a:p>
          <a:p>
            <a:pPr lvl="1">
              <a:buNone/>
            </a:pPr>
            <a:r>
              <a:rPr lang="en-US" sz="2400" b="1" dirty="0" smtClean="0"/>
              <a:t>Resistance: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3300"/>
                </a:solidFill>
              </a:rPr>
              <a:t>Rapid resistance</a:t>
            </a:r>
            <a:r>
              <a:rPr lang="en-US" sz="2400" dirty="0" smtClean="0"/>
              <a:t> can be develop but there is no </a:t>
            </a:r>
            <a:r>
              <a:rPr lang="en-US" sz="2400" u="sng" dirty="0" smtClean="0"/>
              <a:t>cross-resistance</a:t>
            </a:r>
            <a:r>
              <a:rPr lang="en-US" sz="2400" dirty="0" smtClean="0"/>
              <a:t> to NRTIs or protease inhibitor.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400" b="1" dirty="0" smtClean="0"/>
              <a:t>Main features:</a:t>
            </a:r>
          </a:p>
          <a:p>
            <a:pPr lvl="1">
              <a:buNone/>
            </a:pPr>
            <a:r>
              <a:rPr lang="en-US" sz="2400" dirty="0" smtClean="0"/>
              <a:t>	These drugs are </a:t>
            </a:r>
            <a:r>
              <a:rPr lang="en-US" sz="2400" u="sng" dirty="0" err="1" smtClean="0"/>
              <a:t>lipophilic</a:t>
            </a:r>
            <a:r>
              <a:rPr lang="en-US" sz="2400" u="sng" dirty="0" smtClean="0"/>
              <a:t> in nature (don’t depend on kidneys for excretion), high </a:t>
            </a:r>
            <a:r>
              <a:rPr lang="en-US" sz="2400" u="sng" dirty="0" smtClean="0">
                <a:solidFill>
                  <a:srgbClr val="FF3300"/>
                </a:solidFill>
              </a:rPr>
              <a:t>degree of protein binding and oral bioavailability</a:t>
            </a:r>
            <a:r>
              <a:rPr lang="en-US" sz="2400" dirty="0" smtClean="0"/>
              <a:t>.  Majority of NNRTIs are inducers of the hepatic CYP isozymes.</a:t>
            </a:r>
          </a:p>
          <a:p>
            <a:pPr lvl="1">
              <a:buNone/>
            </a:pPr>
            <a:r>
              <a:rPr lang="en-US" sz="2400" dirty="0" smtClean="0"/>
              <a:t>	Adverse effects: </a:t>
            </a:r>
            <a:r>
              <a:rPr lang="en-US" sz="2400" b="1" u="sng" dirty="0" smtClean="0">
                <a:solidFill>
                  <a:srgbClr val="FF3300"/>
                </a:solidFill>
              </a:rPr>
              <a:t>Hypersensitivity</a:t>
            </a:r>
            <a:r>
              <a:rPr lang="en-US" sz="2400" dirty="0" smtClean="0"/>
              <a:t> has been observed with their use and serious rashes such as </a:t>
            </a:r>
            <a:r>
              <a:rPr lang="en-US" sz="2400" dirty="0" err="1" smtClean="0"/>
              <a:t>Steves</a:t>
            </a:r>
            <a:r>
              <a:rPr lang="en-US" sz="2400" dirty="0" smtClean="0"/>
              <a:t>-Johnson syndrome,  </a:t>
            </a:r>
          </a:p>
          <a:p>
            <a:pPr lvl="1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hepatotoxicity</a:t>
            </a:r>
            <a:r>
              <a:rPr lang="en-US" sz="2400" dirty="0" smtClean="0"/>
              <a:t>.</a:t>
            </a:r>
          </a:p>
          <a:p>
            <a:endParaRPr lang="ar-SA" dirty="0"/>
          </a:p>
        </p:txBody>
      </p:sp>
      <p:pic>
        <p:nvPicPr>
          <p:cNvPr id="4" name="صورة 3" descr="Stevens_Johnson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93096"/>
            <a:ext cx="374441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NNTRIs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 smtClean="0">
                <a:solidFill>
                  <a:srgbClr val="3366FF"/>
                </a:solidFill>
              </a:rPr>
              <a:t>Nevirapine</a:t>
            </a:r>
            <a:r>
              <a:rPr lang="en-US" sz="3600" dirty="0" smtClean="0">
                <a:solidFill>
                  <a:srgbClr val="3366FF"/>
                </a:solidFill>
              </a:rPr>
              <a:t>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PK:</a:t>
            </a:r>
            <a:r>
              <a:rPr lang="en-US" sz="2800" dirty="0" smtClean="0"/>
              <a:t> 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drug with high </a:t>
            </a:r>
            <a:r>
              <a:rPr lang="en-US" sz="2800" dirty="0" smtClean="0">
                <a:solidFill>
                  <a:srgbClr val="FF3300"/>
                </a:solidFill>
              </a:rPr>
              <a:t>oral bioavailability</a:t>
            </a:r>
            <a:r>
              <a:rPr lang="en-US" sz="2800" dirty="0" smtClean="0"/>
              <a:t> (not food dependent). Metabolized by liver and it is an </a:t>
            </a:r>
            <a:r>
              <a:rPr lang="en-US" sz="2800" dirty="0" smtClean="0">
                <a:solidFill>
                  <a:srgbClr val="FF3300"/>
                </a:solidFill>
              </a:rPr>
              <a:t>enzyme inducer</a:t>
            </a:r>
            <a:r>
              <a:rPr lang="en-US" sz="2800" dirty="0" smtClean="0"/>
              <a:t>, may decrease the t</a:t>
            </a:r>
            <a:r>
              <a:rPr lang="en-US" sz="2800" baseline="-25000" dirty="0" smtClean="0"/>
              <a:t>1/2</a:t>
            </a:r>
            <a:r>
              <a:rPr lang="en-US" sz="2800" dirty="0" smtClean="0"/>
              <a:t> of some drugs including anti AIDS (protease inhibitors), contraceptive pills and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Uses: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In AIDS, it is only used together with other </a:t>
            </a:r>
            <a:r>
              <a:rPr lang="en-US" sz="2800" dirty="0" err="1" smtClean="0"/>
              <a:t>antiretrovirals</a:t>
            </a:r>
            <a:r>
              <a:rPr lang="en-US" sz="28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	Single dose (200 mg) for transmission of HIV from mother to newborn.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A single dose of </a:t>
            </a:r>
            <a:r>
              <a:rPr lang="en-US" sz="2000" dirty="0" err="1" smtClean="0"/>
              <a:t>nevirapine</a:t>
            </a:r>
            <a:r>
              <a:rPr lang="en-US" sz="2000" dirty="0" smtClean="0"/>
              <a:t> to the mother, with or without a dose of </a:t>
            </a:r>
            <a:r>
              <a:rPr lang="en-US" sz="2000" dirty="0" err="1" smtClean="0"/>
              <a:t>nevirapine</a:t>
            </a:r>
            <a:r>
              <a:rPr lang="en-US" sz="2000" dirty="0" smtClean="0"/>
              <a:t> to the infant, added to oral </a:t>
            </a:r>
            <a:r>
              <a:rPr lang="en-US" sz="2000" dirty="0" err="1" smtClean="0"/>
              <a:t>zidovudine</a:t>
            </a:r>
            <a:r>
              <a:rPr lang="en-US" sz="2000" dirty="0" smtClean="0"/>
              <a:t> prophylaxis starting at 28 weeks' gestation, is highly effective in reducing mother-to-child transmission of HIV.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400" b="1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3366FF"/>
                </a:solidFill>
              </a:rPr>
              <a:t>Adverse effects: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b="1" dirty="0" smtClean="0"/>
              <a:t>	Life threatening </a:t>
            </a:r>
            <a:r>
              <a:rPr lang="en-US" sz="2800" b="1" dirty="0" smtClean="0">
                <a:solidFill>
                  <a:srgbClr val="FF3300"/>
                </a:solidFill>
              </a:rPr>
              <a:t>skin rashes</a:t>
            </a:r>
            <a:r>
              <a:rPr lang="en-US" sz="2800" b="1" dirty="0" smtClean="0"/>
              <a:t> including </a:t>
            </a:r>
            <a:r>
              <a:rPr lang="en-US" sz="2800" b="1" dirty="0" smtClean="0">
                <a:solidFill>
                  <a:srgbClr val="FF3300"/>
                </a:solidFill>
              </a:rPr>
              <a:t>Stevens-Johnson Syndrome</a:t>
            </a:r>
            <a:r>
              <a:rPr lang="en-US" sz="2800" b="1" dirty="0" smtClean="0"/>
              <a:t> and toxic epidermal </a:t>
            </a:r>
            <a:r>
              <a:rPr lang="en-US" sz="2800" b="1" dirty="0" err="1" smtClean="0"/>
              <a:t>necrolysis</a:t>
            </a:r>
            <a:r>
              <a:rPr lang="en-US" sz="2800" b="1" dirty="0" smtClean="0"/>
              <a:t> (can be reduced by starting  with low dose).</a:t>
            </a:r>
          </a:p>
          <a:p>
            <a:pPr lvl="1">
              <a:lnSpc>
                <a:spcPct val="80000"/>
              </a:lnSpc>
              <a:buNone/>
            </a:pPr>
            <a:endParaRPr lang="en-US" sz="2800" b="1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3200" u="sng" dirty="0" err="1" smtClean="0">
                <a:solidFill>
                  <a:srgbClr val="FF3300"/>
                </a:solidFill>
              </a:rPr>
              <a:t>Fulminant</a:t>
            </a:r>
            <a:r>
              <a:rPr lang="en-US" sz="3200" u="sng" dirty="0" smtClean="0">
                <a:solidFill>
                  <a:srgbClr val="FF3300"/>
                </a:solidFill>
              </a:rPr>
              <a:t> hepatitis</a:t>
            </a:r>
            <a:endParaRPr lang="ar-SA" sz="2400" u="sng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err="1" smtClean="0">
                <a:solidFill>
                  <a:srgbClr val="3366FF"/>
                </a:solidFill>
              </a:rPr>
              <a:t>Delavirdine</a:t>
            </a:r>
            <a:r>
              <a:rPr lang="en-US" sz="3700" dirty="0" smtClean="0">
                <a:solidFill>
                  <a:srgbClr val="3366FF"/>
                </a:solidFill>
              </a:rPr>
              <a:t>:</a:t>
            </a:r>
            <a:endParaRPr lang="en-US" sz="37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Unlike </a:t>
            </a:r>
            <a:r>
              <a:rPr lang="en-US" sz="2800" dirty="0" err="1" smtClean="0"/>
              <a:t>nevirapine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3300"/>
                </a:solidFill>
              </a:rPr>
              <a:t>it </a:t>
            </a:r>
            <a:r>
              <a:rPr lang="en-US" sz="2800" u="sng" dirty="0" smtClean="0">
                <a:solidFill>
                  <a:srgbClr val="FF3300"/>
                </a:solidFill>
              </a:rPr>
              <a:t>inhibits</a:t>
            </a:r>
            <a:r>
              <a:rPr lang="en-US" sz="2800" dirty="0" smtClean="0">
                <a:solidFill>
                  <a:srgbClr val="FF3300"/>
                </a:solidFill>
              </a:rPr>
              <a:t> CYP3A</a:t>
            </a:r>
            <a:r>
              <a:rPr lang="en-US" sz="2800" dirty="0" smtClean="0"/>
              <a:t>, rash is the most commons side effect of </a:t>
            </a:r>
            <a:r>
              <a:rPr lang="en-US" sz="2800" dirty="0" err="1" smtClean="0"/>
              <a:t>delavirdine</a:t>
            </a:r>
            <a:r>
              <a:rPr lang="en-US" sz="2800" dirty="0" smtClean="0"/>
              <a:t>.</a:t>
            </a:r>
            <a:r>
              <a:rPr lang="en-US" sz="1800" dirty="0" smtClean="0"/>
              <a:t>	 </a:t>
            </a:r>
          </a:p>
          <a:p>
            <a:r>
              <a:rPr lang="en-US" sz="3500" dirty="0" err="1" smtClean="0">
                <a:solidFill>
                  <a:srgbClr val="3366FF"/>
                </a:solidFill>
              </a:rPr>
              <a:t>Efavirenz</a:t>
            </a:r>
            <a:r>
              <a:rPr lang="en-US" sz="3500" dirty="0" smtClean="0">
                <a:solidFill>
                  <a:srgbClr val="3366FF"/>
                </a:solidFill>
              </a:rPr>
              <a:t> (</a:t>
            </a:r>
            <a:r>
              <a:rPr lang="en-US" sz="3000" dirty="0" smtClean="0">
                <a:solidFill>
                  <a:srgbClr val="3366FF"/>
                </a:solidFill>
              </a:rPr>
              <a:t>Safest &amp; most commonly used NNRTI): </a:t>
            </a:r>
          </a:p>
          <a:p>
            <a:pPr lvl="1">
              <a:buNone/>
            </a:pPr>
            <a:r>
              <a:rPr lang="en-US" sz="2400" dirty="0" smtClean="0"/>
              <a:t>Drug with </a:t>
            </a:r>
            <a:r>
              <a:rPr lang="en-US" sz="2400" dirty="0" smtClean="0">
                <a:solidFill>
                  <a:srgbClr val="FF0000"/>
                </a:solidFill>
              </a:rPr>
              <a:t>long t</a:t>
            </a:r>
            <a:r>
              <a:rPr lang="en-US" sz="2400" baseline="-25000" dirty="0" smtClean="0">
                <a:solidFill>
                  <a:srgbClr val="FF0000"/>
                </a:solidFill>
              </a:rPr>
              <a:t>1/2</a:t>
            </a:r>
            <a:r>
              <a:rPr lang="en-US" sz="2400" dirty="0" smtClean="0">
                <a:solidFill>
                  <a:srgbClr val="FF0000"/>
                </a:solidFill>
              </a:rPr>
              <a:t> (40-55 hrs) </a:t>
            </a:r>
            <a:r>
              <a:rPr lang="en-US" sz="2400" dirty="0" smtClean="0"/>
              <a:t>with high </a:t>
            </a:r>
            <a:r>
              <a:rPr lang="en-US" sz="2400" dirty="0" smtClean="0">
                <a:solidFill>
                  <a:srgbClr val="FF3300"/>
                </a:solidFill>
              </a:rPr>
              <a:t>albumin binding</a:t>
            </a:r>
            <a:r>
              <a:rPr lang="en-US" sz="2400" dirty="0" smtClean="0"/>
              <a:t>; metabolized in the liver with some enzyme induction.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Side Effects:</a:t>
            </a:r>
            <a:r>
              <a:rPr lang="en-US" sz="2400" dirty="0" smtClean="0"/>
              <a:t> Occur only in the beginning of therapy, mainly in CNS (</a:t>
            </a:r>
            <a:r>
              <a:rPr lang="en-US" sz="2400" dirty="0" smtClean="0">
                <a:solidFill>
                  <a:srgbClr val="FF0000"/>
                </a:solidFill>
              </a:rPr>
              <a:t>agitation, delusion; nightmares; euphoria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Note:</a:t>
            </a:r>
            <a:r>
              <a:rPr lang="en-US" sz="2400" dirty="0" smtClean="0"/>
              <a:t> Unlike, </a:t>
            </a:r>
            <a:r>
              <a:rPr lang="en-US" sz="2400" dirty="0" err="1" smtClean="0"/>
              <a:t>nevirapine</a:t>
            </a:r>
            <a:r>
              <a:rPr lang="en-US" sz="2400" dirty="0" smtClean="0"/>
              <a:t>, </a:t>
            </a:r>
            <a:r>
              <a:rPr lang="en-US" sz="2400" dirty="0" err="1" smtClean="0"/>
              <a:t>efaverenz</a:t>
            </a:r>
            <a:r>
              <a:rPr lang="en-US" sz="2400" dirty="0" smtClean="0"/>
              <a:t> should not be used in pregnancy (</a:t>
            </a:r>
            <a:r>
              <a:rPr lang="en-US" sz="2400" dirty="0" err="1" smtClean="0"/>
              <a:t>Teratogenic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fetal abnormalities)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Note: Enzyme inhibitors and inducers affects ALL NNRTI to the same level.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Protease inhibitors</a:t>
            </a:r>
            <a:endParaRPr lang="ar-SA" dirty="0"/>
          </a:p>
        </p:txBody>
      </p:sp>
      <p:pic>
        <p:nvPicPr>
          <p:cNvPr id="4" name="عنصر نائب للمحتوى 3" descr="DA7C38FF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336704" cy="587727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8560" y="1628800"/>
            <a:ext cx="850392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HIV Protease Inhibitors:   (-</a:t>
            </a:r>
            <a:r>
              <a:rPr lang="en-US" sz="2800" b="1" dirty="0" err="1" smtClean="0">
                <a:solidFill>
                  <a:srgbClr val="3366FF"/>
                </a:solidFill>
              </a:rPr>
              <a:t>navirs</a:t>
            </a:r>
            <a:r>
              <a:rPr lang="en-US" sz="2800" b="1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Very good Discovery 1995, made a significant Decline of AIDS mortality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MOA: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Reversible</a:t>
            </a:r>
            <a:r>
              <a:rPr lang="en-US" dirty="0" smtClean="0"/>
              <a:t> inhibitors of the HIV </a:t>
            </a:r>
            <a:r>
              <a:rPr lang="en-US" dirty="0" err="1" smtClean="0"/>
              <a:t>aspartyl</a:t>
            </a:r>
            <a:r>
              <a:rPr lang="en-US" dirty="0" smtClean="0"/>
              <a:t> protease </a:t>
            </a:r>
          </a:p>
          <a:p>
            <a:pPr lvl="2"/>
            <a:r>
              <a:rPr lang="en-US" dirty="0" smtClean="0"/>
              <a:t>What is </a:t>
            </a:r>
            <a:r>
              <a:rPr lang="en-US" dirty="0" err="1" smtClean="0"/>
              <a:t>aspartyl</a:t>
            </a:r>
            <a:r>
              <a:rPr lang="en-US" dirty="0" smtClean="0"/>
              <a:t> protease? A viral enzyme responsible for cleaving the viral </a:t>
            </a:r>
            <a:r>
              <a:rPr lang="en-US" dirty="0" err="1" smtClean="0"/>
              <a:t>polyprotein</a:t>
            </a:r>
            <a:r>
              <a:rPr lang="en-US" dirty="0" smtClean="0"/>
              <a:t> into structural enzymes (RT, protease, </a:t>
            </a:r>
            <a:r>
              <a:rPr lang="en-US" dirty="0" err="1" smtClean="0"/>
              <a:t>integrase</a:t>
            </a:r>
            <a:r>
              <a:rPr lang="en-US" dirty="0" smtClean="0"/>
              <a:t>) into prospective </a:t>
            </a:r>
            <a:r>
              <a:rPr lang="en-US" dirty="0" err="1" smtClean="0"/>
              <a:t>virions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Are these drugs specific for HIV protease as compared to human? The protease inhibitors show a thousand fold greater affinity for HIV1&amp;2 enzymes than they do for comparable human enzymes.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PK:</a:t>
            </a:r>
          </a:p>
          <a:p>
            <a:pPr lvl="2"/>
            <a:r>
              <a:rPr lang="en-US" dirty="0" smtClean="0"/>
              <a:t>In contrast to NNRTIs, most protease inhibitors have </a:t>
            </a:r>
            <a:r>
              <a:rPr lang="en-US" b="1" dirty="0" smtClean="0">
                <a:solidFill>
                  <a:srgbClr val="FF3300"/>
                </a:solidFill>
              </a:rPr>
              <a:t>poor oral bioavailability</a:t>
            </a:r>
            <a:r>
              <a:rPr lang="en-US" dirty="0" smtClean="0"/>
              <a:t> and fatty foods increase their bioavailability.</a:t>
            </a:r>
          </a:p>
          <a:p>
            <a:pPr lvl="2"/>
            <a:r>
              <a:rPr lang="en-US" dirty="0" smtClean="0">
                <a:solidFill>
                  <a:srgbClr val="FF3300"/>
                </a:solidFill>
              </a:rPr>
              <a:t>All are metabolized in the liver by</a:t>
            </a:r>
            <a:r>
              <a:rPr lang="en-US" dirty="0" smtClean="0"/>
              <a:t> CYP3A4 isozymes, and some of them like </a:t>
            </a:r>
            <a:r>
              <a:rPr lang="en-US" dirty="0" smtClean="0">
                <a:solidFill>
                  <a:srgbClr val="FF3300"/>
                </a:solidFill>
              </a:rPr>
              <a:t>Ritonavir</a:t>
            </a:r>
            <a:r>
              <a:rPr lang="en-US" dirty="0" smtClean="0"/>
              <a:t> is a potent CYP3A4 inhibitor. </a:t>
            </a:r>
          </a:p>
          <a:p>
            <a:pPr lvl="2"/>
            <a:r>
              <a:rPr lang="en-US" dirty="0" smtClean="0"/>
              <a:t>High protein binding and pass the BBB. 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ar-SA" dirty="0" smtClean="0"/>
          </a:p>
          <a:p>
            <a:pPr lvl="2"/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2"/>
            <a:r>
              <a:rPr lang="en-US" sz="2800" dirty="0" smtClean="0"/>
              <a:t>What is a pharmacokinetic </a:t>
            </a:r>
            <a:r>
              <a:rPr lang="en-US" sz="2800" dirty="0" smtClean="0">
                <a:solidFill>
                  <a:srgbClr val="FF3300"/>
                </a:solidFill>
              </a:rPr>
              <a:t>enhancer</a:t>
            </a:r>
            <a:r>
              <a:rPr lang="en-US" sz="2800" dirty="0" smtClean="0"/>
              <a:t>?</a:t>
            </a:r>
          </a:p>
          <a:p>
            <a:pPr lvl="2">
              <a:buNone/>
            </a:pPr>
            <a:r>
              <a:rPr lang="en-US" sz="2800" dirty="0" smtClean="0"/>
              <a:t> A drug that increases bioavailability and prolongs </a:t>
            </a:r>
            <a:r>
              <a:rPr lang="el-GR" sz="2800" dirty="0" smtClean="0"/>
              <a:t>λ</a:t>
            </a:r>
            <a:r>
              <a:rPr lang="en-US" sz="2800" dirty="0" smtClean="0"/>
              <a:t> of other drugs allowing for longer dosing intervals.</a:t>
            </a:r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r>
              <a:rPr lang="en-US" sz="2800" dirty="0" smtClean="0"/>
              <a:t> A famous example of this is Ritonavir</a:t>
            </a:r>
            <a:endParaRPr lang="en-US" sz="2800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i="1" dirty="0" smtClean="0">
                <a:sym typeface="Wingdings" pitchFamily="2" charset="2"/>
              </a:rPr>
              <a:t>“A cool </a:t>
            </a:r>
            <a:r>
              <a:rPr lang="en-US" sz="2800" i="1" dirty="0" err="1" smtClean="0">
                <a:sym typeface="Wingdings" pitchFamily="2" charset="2"/>
              </a:rPr>
              <a:t>pharmakokinetic</a:t>
            </a:r>
            <a:r>
              <a:rPr lang="en-US" sz="2800" i="1" dirty="0" smtClean="0">
                <a:sym typeface="Wingdings" pitchFamily="2" charset="2"/>
              </a:rPr>
              <a:t> booster”</a:t>
            </a:r>
            <a:r>
              <a:rPr lang="en-US" sz="2800" i="1" dirty="0" smtClean="0"/>
              <a:t> 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233264"/>
            <a:ext cx="8662736" cy="5004048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342900" lvl="2" indent="-3429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Drug Interaction:</a:t>
            </a:r>
            <a:endParaRPr lang="en-US" sz="1800" dirty="0" smtClean="0"/>
          </a:p>
          <a:p>
            <a:pPr marL="342900" lvl="2" indent="-342900">
              <a:buNone/>
            </a:pPr>
            <a:r>
              <a:rPr lang="en-US" sz="1800" dirty="0" smtClean="0"/>
              <a:t>Since the -</a:t>
            </a:r>
            <a:r>
              <a:rPr lang="en-US" sz="1800" dirty="0" err="1" smtClean="0"/>
              <a:t>navirs</a:t>
            </a:r>
            <a:r>
              <a:rPr lang="en-US" sz="1800" dirty="0" smtClean="0"/>
              <a:t> are inhibitors of hepatic CYP isozymes</a:t>
            </a:r>
            <a:r>
              <a:rPr lang="en-US" sz="1800" dirty="0" smtClean="0">
                <a:sym typeface="Wingdings" pitchFamily="2" charset="2"/>
              </a:rPr>
              <a:t> </a:t>
            </a:r>
            <a:r>
              <a:rPr lang="en-US" sz="1800" dirty="0" smtClean="0"/>
              <a:t> increase in the </a:t>
            </a:r>
            <a:r>
              <a:rPr lang="en-US" sz="2400" dirty="0" smtClean="0"/>
              <a:t>t</a:t>
            </a:r>
            <a:r>
              <a:rPr lang="en-US" sz="1100" dirty="0" smtClean="0"/>
              <a:t>1/2 </a:t>
            </a:r>
            <a:r>
              <a:rPr lang="en-US" sz="1800" dirty="0" smtClean="0"/>
              <a:t>of CYP-dependent drugs.                        P.S. Ritonavir is the strongest while </a:t>
            </a:r>
            <a:r>
              <a:rPr lang="en-US" sz="1800" dirty="0" err="1" smtClean="0"/>
              <a:t>Saquinavir</a:t>
            </a:r>
            <a:r>
              <a:rPr lang="en-US" sz="1800" dirty="0" smtClean="0"/>
              <a:t> is the least. </a:t>
            </a:r>
          </a:p>
          <a:p>
            <a:pPr marL="342900" lvl="2" indent="-342900">
              <a:buNone/>
            </a:pPr>
            <a:r>
              <a:rPr lang="en-US" sz="1800" dirty="0" smtClean="0"/>
              <a:t>Examples of drug interaction:</a:t>
            </a:r>
          </a:p>
          <a:p>
            <a:pPr marL="342900" lvl="2" indent="-342900">
              <a:buNone/>
            </a:pPr>
            <a:r>
              <a:rPr lang="en-US" sz="1800" dirty="0" err="1" smtClean="0"/>
              <a:t>Statins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myopathy</a:t>
            </a:r>
            <a:r>
              <a:rPr lang="en-US" sz="1800" dirty="0" smtClean="0"/>
              <a:t>; </a:t>
            </a:r>
          </a:p>
          <a:p>
            <a:pPr marL="342900" lvl="2" indent="-342900">
              <a:buNone/>
            </a:pPr>
            <a:r>
              <a:rPr lang="en-US" sz="1800" dirty="0" smtClean="0"/>
              <a:t>Benzodiazepines</a:t>
            </a:r>
            <a:r>
              <a:rPr lang="en-US" sz="1800" dirty="0" smtClean="0">
                <a:sym typeface="Wingdings" pitchFamily="2" charset="2"/>
              </a:rPr>
              <a:t> sedation</a:t>
            </a:r>
            <a:r>
              <a:rPr lang="en-US" sz="1800" dirty="0" smtClean="0"/>
              <a:t>;</a:t>
            </a:r>
          </a:p>
          <a:p>
            <a:pPr marL="342900" lvl="2" indent="-342900">
              <a:buNone/>
            </a:pPr>
            <a:r>
              <a:rPr lang="en-US" sz="1800" dirty="0" err="1" smtClean="0"/>
              <a:t>Fentanyl</a:t>
            </a:r>
            <a:r>
              <a:rPr lang="en-US" sz="1800" dirty="0" smtClean="0">
                <a:sym typeface="Wingdings" pitchFamily="2" charset="2"/>
              </a:rPr>
              <a:t> respiratory depression</a:t>
            </a:r>
            <a:r>
              <a:rPr lang="en-US" sz="1800" dirty="0" smtClean="0"/>
              <a:t>;</a:t>
            </a:r>
          </a:p>
          <a:p>
            <a:pPr marL="342900" lvl="2" indent="-342900">
              <a:buNone/>
            </a:pPr>
            <a:r>
              <a:rPr lang="en-US" sz="1800" dirty="0" err="1" smtClean="0"/>
              <a:t>warfarin</a:t>
            </a:r>
            <a:r>
              <a:rPr lang="en-US" sz="1800" dirty="0" smtClean="0">
                <a:sym typeface="Wingdings" pitchFamily="2" charset="2"/>
              </a:rPr>
              <a:t> bleeding</a:t>
            </a:r>
            <a:r>
              <a:rPr lang="en-US" sz="1800" dirty="0" smtClean="0"/>
              <a:t>; </a:t>
            </a:r>
          </a:p>
          <a:p>
            <a:pPr marL="342900" lvl="2" indent="-342900">
              <a:buNone/>
            </a:pPr>
            <a:r>
              <a:rPr lang="en-US" sz="1800" smtClean="0"/>
              <a:t>Phenytion</a:t>
            </a:r>
            <a:endParaRPr lang="en-US" sz="1800" dirty="0" smtClean="0"/>
          </a:p>
          <a:p>
            <a:pPr marL="342900" lvl="2" indent="-3429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Side Effects:</a:t>
            </a:r>
          </a:p>
          <a:p>
            <a:pPr marL="342900" lvl="2" indent="-342900"/>
            <a:r>
              <a:rPr lang="en-US" sz="1800" dirty="0" smtClean="0"/>
              <a:t>Common: </a:t>
            </a:r>
            <a:r>
              <a:rPr lang="en-US" sz="1800" dirty="0" err="1" smtClean="0"/>
              <a:t>Parasthesis</a:t>
            </a:r>
            <a:r>
              <a:rPr lang="en-US" sz="1800" dirty="0" smtClean="0"/>
              <a:t>, N/V and Diarrhea. Hyperglycemia, </a:t>
            </a:r>
            <a:r>
              <a:rPr lang="en-US" sz="1800" dirty="0" err="1" smtClean="0"/>
              <a:t>Hypertriglyeridemia</a:t>
            </a:r>
            <a:r>
              <a:rPr lang="en-US" sz="1800" dirty="0" smtClean="0"/>
              <a:t>, LDL.</a:t>
            </a:r>
          </a:p>
          <a:p>
            <a:pPr marL="342900" lvl="2" indent="-342900"/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Similar to steroids side effects but without HTN &amp; osteoporosis</a:t>
            </a:r>
          </a:p>
          <a:p>
            <a:pPr marL="342900" lvl="2" indent="-342900"/>
            <a:r>
              <a:rPr lang="en-US" sz="1800" dirty="0" smtClean="0"/>
              <a:t>Chronic use gives rise to Buffalo hump and </a:t>
            </a:r>
            <a:r>
              <a:rPr lang="en-US" sz="1800" dirty="0" err="1" smtClean="0"/>
              <a:t>gynecomastia</a:t>
            </a:r>
            <a:r>
              <a:rPr lang="en-US" sz="1800" dirty="0" smtClean="0"/>
              <a:t>.</a:t>
            </a:r>
            <a:endParaRPr lang="ar-SA" sz="2800" dirty="0" smtClean="0"/>
          </a:p>
          <a:p>
            <a:endParaRPr lang="ar-S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Ritonavir: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Is not used alone as the single protease inhibitor but it is used as a pharmacokinetic enhancer for other protease inhibitors.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3366FF"/>
                </a:solidFill>
              </a:rPr>
              <a:t>Side effects:</a:t>
            </a:r>
            <a:r>
              <a:rPr lang="en-US" sz="20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GIT; </a:t>
            </a:r>
            <a:r>
              <a:rPr lang="en-US" sz="1800" dirty="0" err="1" smtClean="0"/>
              <a:t>paresthesia</a:t>
            </a:r>
            <a:r>
              <a:rPr lang="en-US" sz="1800" dirty="0" smtClean="0"/>
              <a:t>; </a:t>
            </a:r>
            <a:r>
              <a:rPr lang="en-US" sz="1800" dirty="0" err="1" smtClean="0"/>
              <a:t>hypertriacylglyceremia</a:t>
            </a:r>
            <a:r>
              <a:rPr lang="en-US" sz="1800" dirty="0" smtClean="0"/>
              <a:t>; elevated AST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Indinavir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Well absorbed orally with lowest protein binding among this group and high penetration to the CNS; but should be given on an empty stomach.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It is frequently combined together with Ritonavir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Side Effects: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	 Indirect </a:t>
            </a:r>
            <a:r>
              <a:rPr lang="en-US" dirty="0" err="1" smtClean="0"/>
              <a:t>hyperbilirubinemia</a:t>
            </a:r>
            <a:r>
              <a:rPr lang="en-US" dirty="0" smtClean="0"/>
              <a:t>, thrombocytopenia, and </a:t>
            </a:r>
            <a:r>
              <a:rPr lang="en-US" dirty="0" err="1" smtClean="0"/>
              <a:t>nephrolithiasis</a:t>
            </a:r>
            <a:r>
              <a:rPr lang="en-US" dirty="0" smtClean="0"/>
              <a:t> due to crystallization of the drug (good hydration). Changing in fat </a:t>
            </a:r>
            <a:r>
              <a:rPr lang="en-US" dirty="0" err="1" smtClean="0"/>
              <a:t>disribution</a:t>
            </a:r>
            <a:r>
              <a:rPr lang="en-US" dirty="0" smtClean="0"/>
              <a:t>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360496" cy="75895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Garamond" pitchFamily="18" charset="0"/>
              </a:rPr>
              <a:t>III- drug used for Rx of AIDS</a:t>
            </a:r>
            <a:endParaRPr lang="ar-SA" sz="2400" dirty="0"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/>
              <a:t>AIDS are caused by HIV, and </a:t>
            </a:r>
            <a:r>
              <a:rPr lang="en-US" sz="2000" dirty="0" err="1" smtClean="0">
                <a:solidFill>
                  <a:srgbClr val="FF3300"/>
                </a:solidFill>
              </a:rPr>
              <a:t>zidovudine</a:t>
            </a:r>
            <a:r>
              <a:rPr lang="en-US" sz="2000" dirty="0" smtClean="0"/>
              <a:t> was the first drug used (1987).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understand drugs used for AIDS, </a:t>
            </a:r>
            <a:r>
              <a:rPr lang="en-US" sz="2000" dirty="0" smtClean="0">
                <a:solidFill>
                  <a:srgbClr val="FF3300"/>
                </a:solidFill>
              </a:rPr>
              <a:t>the life cycle</a:t>
            </a:r>
            <a:r>
              <a:rPr lang="en-US" sz="2000" dirty="0" smtClean="0"/>
              <a:t> of HIV should be utilized for </a:t>
            </a:r>
            <a:r>
              <a:rPr lang="en-US" sz="2000" dirty="0" smtClean="0">
                <a:solidFill>
                  <a:srgbClr val="FF3300"/>
                </a:solidFill>
              </a:rPr>
              <a:t>drugs combination</a:t>
            </a:r>
            <a:r>
              <a:rPr lang="en-US" sz="2000" dirty="0" smtClean="0"/>
              <a:t> (See Figure 38-16)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3300"/>
                </a:solidFill>
              </a:rPr>
              <a:t>Drug combination </a:t>
            </a:r>
            <a:r>
              <a:rPr lang="en-US" sz="2000" dirty="0" smtClean="0"/>
              <a:t>or the so-called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smtClean="0"/>
              <a:t> Highly Active Antiretroviral Therapy (HAART) (Figure 38-17) as well as </a:t>
            </a:r>
            <a:r>
              <a:rPr lang="en-US" sz="2000" dirty="0" smtClean="0">
                <a:solidFill>
                  <a:srgbClr val="FF3300"/>
                </a:solidFill>
              </a:rPr>
              <a:t>adherence</a:t>
            </a:r>
            <a:r>
              <a:rPr lang="en-US" sz="2000" dirty="0" smtClean="0"/>
              <a:t> to the regimen, both are very essential.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Classification of Anti AIDS (Based on life cycle) Table 2 and Figure 38-17):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1) Nucleotide Reverse Transcriptase Inhibitors (NRTIS) e.g.;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2) Non Nucleotide Reverse Transcriptase Inhibitors (NNRTIS) e.g.;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3) Protease Inhibitors e.g. </a:t>
            </a:r>
            <a:r>
              <a:rPr lang="en-US" sz="2000" dirty="0" err="1" smtClean="0"/>
              <a:t>Saqui</a:t>
            </a:r>
            <a:r>
              <a:rPr lang="en-US" sz="2000" dirty="0" err="1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; Rito</a:t>
            </a:r>
            <a:r>
              <a:rPr lang="en-US" sz="2000" dirty="0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; </a:t>
            </a:r>
            <a:r>
              <a:rPr lang="en-US" sz="2000" dirty="0" err="1" smtClean="0"/>
              <a:t>Indi</a:t>
            </a:r>
            <a:r>
              <a:rPr lang="en-US" sz="2000" dirty="0" err="1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4) Viral Fusion Inhibitor e.g. </a:t>
            </a:r>
            <a:r>
              <a:rPr lang="en-US" sz="2000" dirty="0" err="1" smtClean="0"/>
              <a:t>Enfuvirtide</a:t>
            </a:r>
            <a:endParaRPr lang="en-US" sz="2000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784976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 smtClean="0"/>
              <a:t>Lopinavir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Ritonavir</a:t>
            </a:r>
            <a:r>
              <a:rPr lang="en-US" sz="2400" b="1" dirty="0" smtClean="0"/>
              <a:t> (Common and </a:t>
            </a:r>
            <a:r>
              <a:rPr lang="en-US" sz="2400" b="1" dirty="0" err="1" smtClean="0"/>
              <a:t>prefered</a:t>
            </a:r>
            <a:r>
              <a:rPr lang="en-US" sz="2400" b="1" dirty="0" smtClean="0"/>
              <a:t> combination)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Here, </a:t>
            </a:r>
            <a:r>
              <a:rPr lang="en-US" sz="2000" dirty="0" smtClean="0">
                <a:solidFill>
                  <a:srgbClr val="FF3300"/>
                </a:solidFill>
              </a:rPr>
              <a:t>Ritonavir</a:t>
            </a:r>
            <a:r>
              <a:rPr lang="en-US" sz="2000" dirty="0" smtClean="0"/>
              <a:t> is used to suppress CYP3A4 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What are the drugs that decrease the level of </a:t>
            </a:r>
            <a:r>
              <a:rPr lang="en-US" sz="2000" dirty="0" err="1" smtClean="0"/>
              <a:t>Lopinavir</a:t>
            </a:r>
            <a:r>
              <a:rPr lang="en-US" sz="2000" dirty="0" smtClean="0"/>
              <a:t>? CYP inducers e.g. </a:t>
            </a:r>
            <a:r>
              <a:rPr lang="en-US" sz="2000" dirty="0" err="1" smtClean="0"/>
              <a:t>nevirapine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3366FF"/>
                </a:solidFill>
              </a:rPr>
              <a:t>Lopinavir</a:t>
            </a:r>
            <a:r>
              <a:rPr lang="en-US" b="1" dirty="0" smtClean="0">
                <a:solidFill>
                  <a:srgbClr val="3366FF"/>
                </a:solidFill>
              </a:rPr>
              <a:t> 100mg /</a:t>
            </a:r>
            <a:r>
              <a:rPr lang="en-US" b="1" dirty="0" err="1" smtClean="0">
                <a:solidFill>
                  <a:srgbClr val="3366FF"/>
                </a:solidFill>
              </a:rPr>
              <a:t>ritonavir</a:t>
            </a:r>
            <a:r>
              <a:rPr lang="en-US" b="1" dirty="0" smtClean="0">
                <a:solidFill>
                  <a:srgbClr val="3366FF"/>
                </a:solidFill>
              </a:rPr>
              <a:t> 400 mg </a:t>
            </a:r>
            <a:r>
              <a:rPr lang="en-US" sz="2800" dirty="0" smtClean="0"/>
              <a:t>co-formulated as </a:t>
            </a:r>
            <a:r>
              <a:rPr lang="en-US" sz="2800" dirty="0" err="1" smtClean="0">
                <a:solidFill>
                  <a:srgbClr val="FF3300"/>
                </a:solidFill>
              </a:rPr>
              <a:t>Kaletra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baseline="30000" dirty="0" smtClean="0">
                <a:solidFill>
                  <a:srgbClr val="FF3300"/>
                </a:solidFill>
              </a:rPr>
              <a:t>R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sz="2900" dirty="0" smtClean="0"/>
              <a:t>     </a:t>
            </a:r>
          </a:p>
          <a:p>
            <a:pPr lvl="1">
              <a:lnSpc>
                <a:spcPct val="80000"/>
              </a:lnSpc>
            </a:pPr>
            <a:r>
              <a:rPr lang="en-US" sz="2600" u="sng" dirty="0" smtClean="0"/>
              <a:t> Advantages: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   - potent antiretroviral activity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   - once daily dosing is an option for treating naive patients (</a:t>
            </a:r>
            <a:r>
              <a:rPr lang="en-US" sz="2600" dirty="0" err="1" smtClean="0"/>
              <a:t>HIV+ve</a:t>
            </a:r>
            <a:r>
              <a:rPr lang="en-US" sz="2600" dirty="0" smtClean="0"/>
              <a:t> patients never treated before)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   - no food restriction with oral tablet  formulation </a:t>
            </a:r>
            <a:br>
              <a:rPr lang="en-US" sz="2600" dirty="0" smtClean="0"/>
            </a:br>
            <a:r>
              <a:rPr lang="en-US" sz="2600" dirty="0" smtClean="0"/>
              <a:t>    </a:t>
            </a:r>
          </a:p>
          <a:p>
            <a:pPr lvl="1">
              <a:lnSpc>
                <a:spcPct val="80000"/>
              </a:lnSpc>
            </a:pPr>
            <a:r>
              <a:rPr lang="en-US" sz="2700" dirty="0" smtClean="0">
                <a:latin typeface="FangSong" pitchFamily="49" charset="-122"/>
                <a:ea typeface="FangSong" pitchFamily="49" charset="-122"/>
              </a:rPr>
              <a:t> </a:t>
            </a:r>
            <a:r>
              <a:rPr lang="en-US" sz="2700" u="sng" dirty="0" smtClean="0">
                <a:ea typeface="FangSong" pitchFamily="49" charset="-122"/>
              </a:rPr>
              <a:t>Disadvantages: </a:t>
            </a:r>
            <a:r>
              <a:rPr lang="en-US" sz="2700" dirty="0" smtClean="0">
                <a:ea typeface="FangSong" pitchFamily="49" charset="-122"/>
              </a:rPr>
              <a:t/>
            </a:r>
            <a:br>
              <a:rPr lang="en-US" sz="2700" dirty="0" smtClean="0">
                <a:ea typeface="FangSong" pitchFamily="49" charset="-122"/>
              </a:rPr>
            </a:br>
            <a:r>
              <a:rPr lang="en-US" sz="2700" dirty="0" smtClean="0">
                <a:ea typeface="FangSong" pitchFamily="49" charset="-122"/>
              </a:rPr>
              <a:t>      - GI intolerance (once daily associated with a </a:t>
            </a:r>
            <a:br>
              <a:rPr lang="en-US" sz="2700" dirty="0" smtClean="0">
                <a:ea typeface="FangSong" pitchFamily="49" charset="-122"/>
              </a:rPr>
            </a:br>
            <a:r>
              <a:rPr lang="en-US" sz="2700" dirty="0" smtClean="0">
                <a:ea typeface="FangSong" pitchFamily="49" charset="-122"/>
              </a:rPr>
              <a:t>        higher incidence compared with twice daily) </a:t>
            </a:r>
            <a:br>
              <a:rPr lang="en-US" sz="2700" dirty="0" smtClean="0">
                <a:ea typeface="FangSong" pitchFamily="49" charset="-122"/>
              </a:rPr>
            </a:br>
            <a:r>
              <a:rPr lang="en-US" sz="2700" dirty="0" smtClean="0">
                <a:ea typeface="FangSong" pitchFamily="49" charset="-122"/>
              </a:rPr>
              <a:t>      - </a:t>
            </a:r>
            <a:r>
              <a:rPr lang="en-US" sz="2700" dirty="0" err="1" smtClean="0">
                <a:ea typeface="FangSong" pitchFamily="49" charset="-122"/>
              </a:rPr>
              <a:t>hyperlipidemia</a:t>
            </a:r>
            <a:r>
              <a:rPr lang="en-US" sz="2700" dirty="0" smtClean="0">
                <a:ea typeface="FangSong" pitchFamily="49" charset="-122"/>
              </a:rPr>
              <a:t> </a:t>
            </a:r>
            <a:br>
              <a:rPr lang="en-US" sz="2700" dirty="0" smtClean="0">
                <a:ea typeface="FangSong" pitchFamily="49" charset="-122"/>
              </a:rPr>
            </a:br>
            <a:r>
              <a:rPr lang="en-US" sz="2700" dirty="0" smtClean="0">
                <a:ea typeface="FangSong" pitchFamily="49" charset="-122"/>
              </a:rPr>
              <a:t>      - possibly lower drug exposure in pregnant women</a:t>
            </a:r>
            <a:endParaRPr lang="ar-SA" sz="2700" dirty="0"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err="1" smtClean="0"/>
              <a:t>Saquinavir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Available as hard gel capsule or soft. However, this drug has a very short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and low bioavailability (12% and decreases when taken with a fatty-meal), therefore, it is combined with </a:t>
            </a:r>
            <a:r>
              <a:rPr lang="en-US" sz="2000" b="1" dirty="0" err="1" smtClean="0">
                <a:solidFill>
                  <a:srgbClr val="FF3300"/>
                </a:solidFill>
              </a:rPr>
              <a:t>ritonavir</a:t>
            </a:r>
            <a:r>
              <a:rPr lang="en-US" sz="2000" dirty="0" smtClean="0"/>
              <a:t> the PK booster.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3366FF"/>
                </a:solidFill>
              </a:rPr>
              <a:t>Side Effects</a:t>
            </a:r>
            <a:r>
              <a:rPr lang="en-US" sz="2000" dirty="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 Headache and nausea.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     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/>
              <a:t>MCQs</a:t>
            </a:r>
          </a:p>
          <a:p>
            <a:r>
              <a:rPr lang="en-US" sz="2400" dirty="0" smtClean="0"/>
              <a:t>Which of the following is a protease inhibitors:</a:t>
            </a:r>
          </a:p>
          <a:p>
            <a:pPr marL="971550" lvl="1" indent="-514350">
              <a:buAutoNum type="arabicParenR"/>
            </a:pPr>
            <a:r>
              <a:rPr lang="en-US" sz="2000" dirty="0" err="1" smtClean="0"/>
              <a:t>Nelfinavir</a:t>
            </a:r>
            <a:endParaRPr lang="en-US" sz="2000" dirty="0" smtClean="0"/>
          </a:p>
          <a:p>
            <a:pPr marL="971550" lvl="1" indent="-514350">
              <a:buAutoNum type="arabicParenR"/>
            </a:pPr>
            <a:r>
              <a:rPr lang="en-US" sz="2000" dirty="0" err="1" smtClean="0"/>
              <a:t>Saquinavir</a:t>
            </a:r>
            <a:r>
              <a:rPr lang="en-US" sz="2000" dirty="0" smtClean="0"/>
              <a:t> </a:t>
            </a:r>
          </a:p>
          <a:p>
            <a:pPr marL="971550" lvl="1" indent="-514350">
              <a:buAutoNum type="arabicParenR"/>
            </a:pPr>
            <a:r>
              <a:rPr lang="en-US" sz="2000" dirty="0" err="1" smtClean="0"/>
              <a:t>Abacavir</a:t>
            </a:r>
            <a:endParaRPr lang="en-US" sz="2000" dirty="0" smtClean="0"/>
          </a:p>
          <a:p>
            <a:pPr marL="971550" lvl="1" indent="-514350">
              <a:buAutoNum type="arabicParenR"/>
            </a:pPr>
            <a:r>
              <a:rPr lang="en-US" sz="2000" dirty="0" smtClean="0"/>
              <a:t>Ritonavir  </a:t>
            </a:r>
          </a:p>
          <a:p>
            <a:pPr marL="971550" lvl="1" indent="-514350">
              <a:buAutoNum type="arabicParenR"/>
            </a:pPr>
            <a:r>
              <a:rPr lang="en-US" sz="2000" dirty="0" err="1" smtClean="0"/>
              <a:t>Tenofovir</a:t>
            </a:r>
            <a:endParaRPr lang="en-US" sz="2000" dirty="0" smtClean="0"/>
          </a:p>
          <a:p>
            <a:pPr marL="697230" indent="-514350"/>
            <a:r>
              <a:rPr lang="en-US" sz="2500" b="1" dirty="0" err="1" smtClean="0"/>
              <a:t>Nevirapine</a:t>
            </a:r>
            <a:r>
              <a:rPr lang="en-US" sz="2500" b="1" dirty="0" smtClean="0"/>
              <a:t> is a</a:t>
            </a:r>
          </a:p>
          <a:p>
            <a:pPr marL="971550" lvl="1" indent="-514350">
              <a:buNone/>
            </a:pPr>
            <a:r>
              <a:rPr lang="en-US" sz="2000" dirty="0" smtClean="0"/>
              <a:t>	1) Protease inhibitor</a:t>
            </a:r>
          </a:p>
          <a:p>
            <a:pPr marL="971550" lvl="1" indent="-514350">
              <a:buNone/>
            </a:pPr>
            <a:r>
              <a:rPr lang="en-US" sz="2000" dirty="0" smtClean="0"/>
              <a:t>	2) NRTI</a:t>
            </a:r>
          </a:p>
          <a:p>
            <a:pPr marL="971550" lvl="1" indent="-514350">
              <a:buNone/>
            </a:pPr>
            <a:r>
              <a:rPr lang="en-US" sz="2000" dirty="0" smtClean="0"/>
              <a:t>	3) NNRTI</a:t>
            </a:r>
          </a:p>
          <a:p>
            <a:pPr marL="971550" lvl="1" indent="-514350">
              <a:buNone/>
            </a:pPr>
            <a:r>
              <a:rPr lang="en-US" sz="2000" dirty="0" smtClean="0"/>
              <a:t>	4) Fusion inhibitor</a:t>
            </a:r>
          </a:p>
          <a:p>
            <a:pPr marL="697230" indent="-514350"/>
            <a:r>
              <a:rPr lang="en-US" sz="2500" dirty="0" smtClean="0"/>
              <a:t>Regarding Ritonavir in AIDS</a:t>
            </a:r>
          </a:p>
          <a:p>
            <a:pPr marL="971550" lvl="1" indent="-514350">
              <a:buNone/>
            </a:pPr>
            <a:r>
              <a:rPr lang="en-US" sz="2000" dirty="0" smtClean="0"/>
              <a:t>	1) should not be used alone</a:t>
            </a:r>
          </a:p>
          <a:p>
            <a:pPr marL="971550" lvl="1" indent="-514350">
              <a:buNone/>
            </a:pPr>
            <a:r>
              <a:rPr lang="en-US" sz="2000" dirty="0" smtClean="0"/>
              <a:t>	2) contraindicated in  renal failure</a:t>
            </a:r>
          </a:p>
          <a:p>
            <a:pPr marL="971550" lvl="1" indent="-514350">
              <a:buNone/>
            </a:pPr>
            <a:r>
              <a:rPr lang="en-US" sz="2000" dirty="0" smtClean="0"/>
              <a:t>	3) GIT symptoms can be seen</a:t>
            </a:r>
          </a:p>
          <a:p>
            <a:pPr marL="971550" lvl="1" indent="-514350">
              <a:buNone/>
            </a:pPr>
            <a:r>
              <a:rPr lang="en-US" sz="2000" dirty="0" smtClean="0"/>
              <a:t>	4) may decrease the level of </a:t>
            </a:r>
            <a:r>
              <a:rPr lang="en-US" sz="2000" dirty="0" err="1" smtClean="0"/>
              <a:t>warfarin</a:t>
            </a:r>
            <a:endParaRPr lang="en-US" sz="2000" dirty="0" smtClean="0"/>
          </a:p>
          <a:p>
            <a:endParaRPr lang="ar-SA" dirty="0"/>
          </a:p>
        </p:txBody>
      </p:sp>
      <p:sp>
        <p:nvSpPr>
          <p:cNvPr id="5" name="Left Arrow 4"/>
          <p:cNvSpPr/>
          <p:nvPr/>
        </p:nvSpPr>
        <p:spPr>
          <a:xfrm>
            <a:off x="2267744" y="2204864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267744" y="2420888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67744" y="2924944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339752" y="4221088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Left Arrow 8"/>
          <p:cNvSpPr/>
          <p:nvPr/>
        </p:nvSpPr>
        <p:spPr>
          <a:xfrm>
            <a:off x="3635896" y="4941168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3) Viral Fusion Inhibitors: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err="1" smtClean="0"/>
              <a:t>Enfuvirtide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MOA: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Block entry into the cell.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Use: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not orally but SC for resistance HIV-1 patients.</a:t>
            </a:r>
          </a:p>
          <a:p>
            <a:r>
              <a:rPr lang="en-US" dirty="0" smtClean="0"/>
              <a:t>Disadvantages: expensive thus only used when AIDS patient resistant to other treatment.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HAART regimens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Regimens for R</a:t>
            </a:r>
            <a:r>
              <a:rPr lang="en-US" b="1" baseline="-25000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of AIDS patients:</a:t>
            </a:r>
          </a:p>
          <a:p>
            <a:r>
              <a:rPr lang="en-US" sz="2800" dirty="0" smtClean="0"/>
              <a:t>Highly Active </a:t>
            </a:r>
            <a:r>
              <a:rPr lang="en-US" sz="2800" dirty="0" err="1" smtClean="0"/>
              <a:t>Antiretriviral</a:t>
            </a:r>
            <a:r>
              <a:rPr lang="en-US" sz="2800" dirty="0" smtClean="0"/>
              <a:t> Therapy (HAART) (Figure 38-17) consists of: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Two NRTIs  plus </a:t>
            </a:r>
            <a:r>
              <a:rPr lang="en-US" sz="2400" dirty="0" smtClean="0">
                <a:solidFill>
                  <a:srgbClr val="FF0000"/>
                </a:solidFill>
              </a:rPr>
              <a:t>One</a:t>
            </a:r>
            <a:r>
              <a:rPr lang="en-US" sz="2400" dirty="0" smtClean="0"/>
              <a:t> NNRTI  </a:t>
            </a:r>
            <a:r>
              <a:rPr lang="en-US" sz="2400" dirty="0" smtClean="0">
                <a:solidFill>
                  <a:srgbClr val="FF0000"/>
                </a:solidFill>
              </a:rPr>
              <a:t>or a</a:t>
            </a:r>
            <a:r>
              <a:rPr lang="en-US" sz="2400" dirty="0" smtClean="0"/>
              <a:t> protease inhibitor</a:t>
            </a:r>
          </a:p>
          <a:p>
            <a:pPr lvl="1"/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However</a:t>
            </a:r>
            <a:r>
              <a:rPr lang="en-US" sz="2400" dirty="0" smtClean="0"/>
              <a:t>, nowadays most regimens use protease inhibitors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What should be done if some one working in the medical field is exposed accidentally to AIV virus?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How to decrease the development of mutation to HIV medications?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	 1) Drugs combination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	 2) Adherence to medication (missing 6 doses/year) will cause quick resistance to drug therapy.</a:t>
            </a:r>
          </a:p>
          <a:p>
            <a:pPr lvl="1"/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Regimens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800" b="1" dirty="0" smtClean="0"/>
              <a:t>- </a:t>
            </a:r>
            <a:r>
              <a:rPr lang="en-US" sz="2800" b="1" dirty="0" smtClean="0">
                <a:solidFill>
                  <a:srgbClr val="FF3300"/>
                </a:solidFill>
              </a:rPr>
              <a:t>Preferred:</a:t>
            </a:r>
            <a:r>
              <a:rPr lang="en-US" sz="2800" b="1" dirty="0" smtClean="0"/>
              <a:t> (One NNRTIs Plus Two NRTIs) </a:t>
            </a:r>
            <a:br>
              <a:rPr lang="en-US" sz="2800" b="1" dirty="0" smtClean="0"/>
            </a:br>
            <a:r>
              <a:rPr lang="en-US" sz="2800" b="1" dirty="0" smtClean="0"/>
              <a:t>    - </a:t>
            </a:r>
            <a:r>
              <a:rPr lang="en-US" sz="2800" b="1" dirty="0" err="1" smtClean="0"/>
              <a:t>Efavirenz</a:t>
            </a:r>
            <a:r>
              <a:rPr lang="en-US" sz="2800" b="1" dirty="0" smtClean="0"/>
              <a:t> (NNRTI) plus (</a:t>
            </a:r>
            <a:r>
              <a:rPr lang="en-US" sz="2800" b="1" dirty="0" err="1" smtClean="0"/>
              <a:t>lamivudine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emtricitabine</a:t>
            </a:r>
            <a:r>
              <a:rPr lang="en-US" sz="2800" b="1" dirty="0" smtClean="0"/>
              <a:t>) 		      Plus   (</a:t>
            </a:r>
            <a:r>
              <a:rPr lang="en-US" sz="2800" b="1" dirty="0" err="1" smtClean="0"/>
              <a:t>zidovudine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tenofovir</a:t>
            </a:r>
            <a:r>
              <a:rPr lang="en-US" sz="2800" b="1" dirty="0" smtClean="0"/>
              <a:t> (NRTI)) (except in first </a:t>
            </a:r>
            <a:br>
              <a:rPr lang="en-US" sz="2800" b="1" dirty="0" smtClean="0"/>
            </a:br>
            <a:r>
              <a:rPr lang="en-US" sz="2800" b="1" dirty="0" smtClean="0"/>
              <a:t>      trimester of pregnancy or women with high </a:t>
            </a:r>
            <a:br>
              <a:rPr lang="en-US" sz="2800" b="1" dirty="0" smtClean="0"/>
            </a:br>
            <a:r>
              <a:rPr lang="en-US" sz="2800" b="1" dirty="0" smtClean="0"/>
              <a:t>      pregnancy potential) </a:t>
            </a:r>
            <a:br>
              <a:rPr lang="en-US" sz="2800" b="1" dirty="0" smtClean="0"/>
            </a:br>
            <a:r>
              <a:rPr lang="en-US" sz="2800" b="1" dirty="0" smtClean="0"/>
              <a:t>  - </a:t>
            </a:r>
            <a:r>
              <a:rPr lang="en-US" sz="2800" b="1" dirty="0" smtClean="0">
                <a:solidFill>
                  <a:srgbClr val="FF3300"/>
                </a:solidFill>
              </a:rPr>
              <a:t>Alternative: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    - </a:t>
            </a:r>
            <a:r>
              <a:rPr lang="en-US" sz="2800" b="1" dirty="0" err="1" smtClean="0"/>
              <a:t>Efavirenz</a:t>
            </a:r>
            <a:r>
              <a:rPr lang="en-US" sz="2800" b="1" dirty="0" smtClean="0"/>
              <a:t> plus (</a:t>
            </a:r>
            <a:r>
              <a:rPr lang="en-US" sz="2800" b="1" dirty="0" err="1" smtClean="0"/>
              <a:t>lamivudine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emtricitabine</a:t>
            </a:r>
            <a:r>
              <a:rPr lang="en-US" sz="2800" b="1" dirty="0" smtClean="0"/>
              <a:t>) plus </a:t>
            </a:r>
            <a:br>
              <a:rPr lang="en-US" sz="2800" b="1" dirty="0" smtClean="0"/>
            </a:br>
            <a:r>
              <a:rPr lang="en-US" sz="2800" b="1" dirty="0" smtClean="0"/>
              <a:t>      (</a:t>
            </a:r>
            <a:r>
              <a:rPr lang="en-US" sz="2800" b="1" dirty="0" err="1" smtClean="0"/>
              <a:t>abacavir</a:t>
            </a:r>
            <a:r>
              <a:rPr lang="en-US" sz="2800" b="1" dirty="0" smtClean="0"/>
              <a:t> or </a:t>
            </a:r>
            <a:r>
              <a:rPr lang="en-US" sz="2800" b="1" dirty="0" err="1" smtClean="0">
                <a:solidFill>
                  <a:srgbClr val="FF3300"/>
                </a:solidFill>
              </a:rPr>
              <a:t>didanosine</a:t>
            </a:r>
            <a:r>
              <a:rPr lang="en-US" sz="2800" b="1" dirty="0" smtClean="0"/>
              <a:t> or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stavudine</a:t>
            </a:r>
            <a:r>
              <a:rPr lang="en-US" sz="2800" b="1" dirty="0" smtClean="0"/>
              <a:t>*) (except in </a:t>
            </a:r>
            <a:br>
              <a:rPr lang="en-US" sz="2800" b="1" dirty="0" smtClean="0"/>
            </a:br>
            <a:r>
              <a:rPr lang="en-US" sz="2800" b="1" dirty="0" smtClean="0"/>
              <a:t>      first trimester of pregnancy or women with high </a:t>
            </a:r>
            <a:br>
              <a:rPr lang="en-US" sz="2800" b="1" dirty="0" smtClean="0"/>
            </a:br>
            <a:r>
              <a:rPr lang="en-US" sz="2800" b="1" dirty="0" smtClean="0"/>
              <a:t>      pregnancy potential) </a:t>
            </a:r>
            <a:br>
              <a:rPr lang="en-US" sz="2800" b="1" dirty="0" smtClean="0"/>
            </a:br>
            <a:r>
              <a:rPr lang="en-US" sz="2800" b="1" dirty="0" smtClean="0"/>
              <a:t>  - </a:t>
            </a:r>
            <a:r>
              <a:rPr lang="en-US" sz="2800" b="1" dirty="0" smtClean="0">
                <a:solidFill>
                  <a:srgbClr val="FF3300"/>
                </a:solidFill>
              </a:rPr>
              <a:t>Alternative:</a:t>
            </a:r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Nevirapine</a:t>
            </a:r>
            <a:r>
              <a:rPr lang="en-US" sz="2800" b="1" dirty="0" smtClean="0"/>
              <a:t>**(NNRTI)  plus (</a:t>
            </a:r>
            <a:r>
              <a:rPr lang="en-US" sz="2800" b="1" dirty="0" err="1" smtClean="0"/>
              <a:t>lamivudine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emtricitabine</a:t>
            </a:r>
            <a:r>
              <a:rPr lang="en-US" sz="2800" b="1" dirty="0" smtClean="0"/>
              <a:t>) 	 </a:t>
            </a:r>
            <a:br>
              <a:rPr lang="en-US" sz="2800" b="1" dirty="0" smtClean="0"/>
            </a:br>
            <a:r>
              <a:rPr lang="en-US" sz="2800" b="1" dirty="0" smtClean="0"/>
              <a:t>      plus (</a:t>
            </a:r>
            <a:r>
              <a:rPr lang="en-US" sz="2800" b="1" dirty="0" err="1" smtClean="0">
                <a:solidFill>
                  <a:srgbClr val="FF3300"/>
                </a:solidFill>
              </a:rPr>
              <a:t>didanosine</a:t>
            </a:r>
            <a:r>
              <a:rPr lang="en-US" sz="2800" b="1" dirty="0" smtClean="0"/>
              <a:t> or </a:t>
            </a:r>
            <a:r>
              <a:rPr lang="en-US" sz="2800" b="1" dirty="0" err="1" smtClean="0">
                <a:solidFill>
                  <a:srgbClr val="FF3300"/>
                </a:solidFill>
              </a:rPr>
              <a:t>zidovudine</a:t>
            </a:r>
            <a:r>
              <a:rPr lang="en-US" sz="2800" b="1" dirty="0" smtClean="0"/>
              <a:t> or </a:t>
            </a:r>
            <a:r>
              <a:rPr lang="en-US" sz="2800" b="1" dirty="0" err="1" smtClean="0">
                <a:solidFill>
                  <a:srgbClr val="FF3300"/>
                </a:solidFill>
              </a:rPr>
              <a:t>stavudine</a:t>
            </a:r>
            <a:r>
              <a:rPr lang="en-US" sz="2800" b="1" dirty="0" smtClean="0"/>
              <a:t>* or </a:t>
            </a:r>
            <a:br>
              <a:rPr lang="en-US" sz="2800" b="1" dirty="0" smtClean="0"/>
            </a:br>
            <a:r>
              <a:rPr lang="en-US" sz="2800" b="1" dirty="0" smtClean="0"/>
              <a:t>      </a:t>
            </a:r>
            <a:r>
              <a:rPr lang="en-US" sz="2800" b="1" dirty="0" err="1" smtClean="0"/>
              <a:t>abacavir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tenofovir</a:t>
            </a:r>
            <a:r>
              <a:rPr lang="en-US" sz="2800" b="1" dirty="0" smtClean="0"/>
              <a:t>) </a:t>
            </a:r>
            <a:br>
              <a:rPr lang="en-US" sz="2800" b="1" dirty="0" smtClean="0"/>
            </a:br>
            <a:r>
              <a:rPr lang="en-US" sz="2800" b="1" dirty="0" smtClean="0"/>
              <a:t>  - * </a:t>
            </a:r>
            <a:r>
              <a:rPr lang="en-US" sz="2800" b="1" dirty="0" err="1" smtClean="0"/>
              <a:t>Stavudine</a:t>
            </a:r>
            <a:r>
              <a:rPr lang="en-US" sz="2800" b="1" dirty="0" smtClean="0"/>
              <a:t> has higher incidence of </a:t>
            </a:r>
            <a:r>
              <a:rPr lang="en-US" sz="2800" b="1" dirty="0" err="1" smtClean="0"/>
              <a:t>lipoatrophy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    </a:t>
            </a:r>
            <a:r>
              <a:rPr lang="en-US" sz="2800" b="1" dirty="0" err="1" smtClean="0"/>
              <a:t>hyperlipidemia</a:t>
            </a:r>
            <a:r>
              <a:rPr lang="en-US" sz="2800" b="1" dirty="0" smtClean="0"/>
              <a:t>, and mitochondrial toxicities than </a:t>
            </a:r>
            <a:br>
              <a:rPr lang="en-US" sz="2800" b="1" dirty="0" smtClean="0"/>
            </a:br>
            <a:r>
              <a:rPr lang="en-US" sz="2800" b="1" dirty="0" smtClean="0"/>
              <a:t>    other NRTIs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Protease Inhibitor-based Regimens (</a:t>
            </a:r>
            <a:r>
              <a:rPr lang="en-US" sz="4000" dirty="0" smtClean="0">
                <a:solidFill>
                  <a:srgbClr val="FF0000"/>
                </a:solidFill>
              </a:rPr>
              <a:t>2 NRTI </a:t>
            </a:r>
            <a:r>
              <a:rPr lang="en-US" sz="4000" dirty="0" smtClean="0"/>
              <a:t>plus protease inhibitor)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-  </a:t>
            </a:r>
            <a:r>
              <a:rPr lang="en-US" sz="2800" dirty="0" err="1" smtClean="0">
                <a:solidFill>
                  <a:srgbClr val="FF3300"/>
                </a:solidFill>
              </a:rPr>
              <a:t>Prefered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- </a:t>
            </a:r>
            <a:r>
              <a:rPr lang="en-US" sz="2800" dirty="0" err="1" smtClean="0"/>
              <a:t>Indinavir</a:t>
            </a:r>
            <a:r>
              <a:rPr lang="en-US" sz="2800" dirty="0" smtClean="0"/>
              <a:t>/</a:t>
            </a:r>
            <a:r>
              <a:rPr lang="en-US" sz="2800" dirty="0" err="1" smtClean="0"/>
              <a:t>ritonavir</a:t>
            </a:r>
            <a:r>
              <a:rPr lang="en-US" sz="2800" dirty="0" smtClean="0"/>
              <a:t> (</a:t>
            </a:r>
            <a:r>
              <a:rPr lang="en-US" sz="2800" dirty="0" err="1" smtClean="0"/>
              <a:t>Kaletral</a:t>
            </a:r>
            <a:r>
              <a:rPr lang="en-US" sz="2800" dirty="0" smtClean="0"/>
              <a:t>) * plus (</a:t>
            </a:r>
            <a:r>
              <a:rPr lang="en-US" sz="2800" dirty="0" err="1" smtClean="0"/>
              <a:t>lamivudine</a:t>
            </a:r>
            <a:r>
              <a:rPr lang="en-US" sz="2800" dirty="0" smtClean="0"/>
              <a:t> or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emtricitabine</a:t>
            </a:r>
            <a:r>
              <a:rPr lang="en-US" sz="2800" dirty="0" smtClean="0"/>
              <a:t>) plus (</a:t>
            </a:r>
            <a:r>
              <a:rPr lang="en-US" sz="2800" dirty="0" err="1" smtClean="0"/>
              <a:t>zidovudine</a:t>
            </a:r>
            <a:r>
              <a:rPr lang="en-US" sz="2800" dirty="0" smtClean="0"/>
              <a:t> or </a:t>
            </a:r>
            <a:r>
              <a:rPr lang="en-US" sz="2800" dirty="0" err="1" smtClean="0"/>
              <a:t>stavudine</a:t>
            </a:r>
            <a:r>
              <a:rPr lang="en-US" sz="2800" dirty="0" smtClean="0"/>
              <a:t>** or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abacavir</a:t>
            </a:r>
            <a:r>
              <a:rPr lang="en-US" sz="2800" dirty="0" smtClean="0"/>
              <a:t> or </a:t>
            </a:r>
            <a:r>
              <a:rPr lang="en-US" sz="2800" dirty="0" err="1" smtClean="0"/>
              <a:t>tenofovir</a:t>
            </a:r>
            <a:r>
              <a:rPr lang="en-US" sz="2800" dirty="0" smtClean="0"/>
              <a:t> or </a:t>
            </a:r>
            <a:r>
              <a:rPr lang="en-US" sz="2800" dirty="0" err="1" smtClean="0"/>
              <a:t>didanosine</a:t>
            </a:r>
            <a:r>
              <a:rPr lang="en-US" sz="2800" dirty="0" smtClean="0"/>
              <a:t>) </a:t>
            </a:r>
            <a:br>
              <a:rPr lang="en-US" sz="2800" dirty="0" smtClean="0"/>
            </a:br>
            <a:r>
              <a:rPr lang="en-US" sz="2800" dirty="0" smtClean="0"/>
              <a:t>  - </a:t>
            </a:r>
            <a:r>
              <a:rPr lang="en-US" sz="2800" dirty="0" smtClean="0">
                <a:solidFill>
                  <a:srgbClr val="FF3300"/>
                </a:solidFill>
              </a:rPr>
              <a:t>Alternative: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- </a:t>
            </a:r>
            <a:r>
              <a:rPr lang="en-US" sz="2800" dirty="0" err="1" smtClean="0"/>
              <a:t>Lopinavir</a:t>
            </a:r>
            <a:r>
              <a:rPr lang="en-US" sz="2800" dirty="0" smtClean="0"/>
              <a:t>/</a:t>
            </a:r>
            <a:r>
              <a:rPr lang="en-US" sz="2800" dirty="0" err="1" smtClean="0"/>
              <a:t>ritonavir</a:t>
            </a:r>
            <a:r>
              <a:rPr lang="en-US" sz="2800" dirty="0" smtClean="0"/>
              <a:t> plus (</a:t>
            </a:r>
            <a:r>
              <a:rPr lang="en-US" sz="2800" dirty="0" err="1" smtClean="0"/>
              <a:t>lamivudine</a:t>
            </a:r>
            <a:r>
              <a:rPr lang="en-US" sz="2800" dirty="0" smtClean="0"/>
              <a:t> or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emtricitabine</a:t>
            </a:r>
            <a:r>
              <a:rPr lang="en-US" sz="2800" dirty="0" smtClean="0"/>
              <a:t>) plus (</a:t>
            </a:r>
            <a:r>
              <a:rPr lang="en-US" sz="2800" dirty="0" err="1" smtClean="0"/>
              <a:t>stavudine</a:t>
            </a:r>
            <a:r>
              <a:rPr lang="en-US" sz="2800" dirty="0" smtClean="0"/>
              <a:t>** or </a:t>
            </a:r>
            <a:r>
              <a:rPr lang="en-US" sz="2800" dirty="0" err="1" smtClean="0"/>
              <a:t>abacavir</a:t>
            </a:r>
            <a:r>
              <a:rPr lang="en-US" sz="2800" dirty="0" smtClean="0"/>
              <a:t> or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tenofovir</a:t>
            </a:r>
            <a:r>
              <a:rPr lang="en-US" sz="2800" dirty="0" smtClean="0"/>
              <a:t> or </a:t>
            </a:r>
            <a:r>
              <a:rPr lang="en-US" sz="2800" dirty="0" err="1" smtClean="0"/>
              <a:t>didanosine</a:t>
            </a:r>
            <a:r>
              <a:rPr lang="en-US" sz="2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However,</a:t>
            </a:r>
            <a:r>
              <a:rPr lang="en-US" sz="2800" dirty="0" smtClean="0"/>
              <a:t> there are too many protocols for this type of treatment</a:t>
            </a:r>
            <a:br>
              <a:rPr lang="en-US" sz="2800" dirty="0" smtClean="0"/>
            </a:br>
            <a:endParaRPr lang="en-US" sz="28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4" name="عنصر نائب للمحتوى 3" descr="DA7C38FF1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696744" cy="669897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4" name="عنصر نائب للمحتوى 3" descr="DA7C38FF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616624" cy="6192688"/>
          </a:xfrm>
        </p:spPr>
      </p:pic>
      <p:sp>
        <p:nvSpPr>
          <p:cNvPr id="5" name="مستطيل 4"/>
          <p:cNvSpPr/>
          <p:nvPr/>
        </p:nvSpPr>
        <p:spPr>
          <a:xfrm>
            <a:off x="2627784" y="1916832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580112" y="2132856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Objectives of HIV Treatment:</a:t>
            </a:r>
          </a:p>
          <a:p>
            <a:pPr lvl="1"/>
            <a:r>
              <a:rPr lang="en-US" sz="3600" dirty="0" smtClean="0"/>
              <a:t>Suppression of viral replication </a:t>
            </a:r>
            <a:r>
              <a:rPr lang="en-US" dirty="0" smtClean="0"/>
              <a:t>(decrease the viral load).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sz="3600" dirty="0" smtClean="0"/>
              <a:t> Restoration of a degree of </a:t>
            </a:r>
            <a:r>
              <a:rPr lang="en-US" sz="3600" dirty="0" err="1" smtClean="0"/>
              <a:t>immunocompetency</a:t>
            </a:r>
            <a:r>
              <a:rPr lang="en-US" sz="3600" dirty="0" smtClean="0"/>
              <a:t> to the host.</a:t>
            </a:r>
          </a:p>
          <a:p>
            <a:pPr lvl="1"/>
            <a:r>
              <a:rPr lang="en-US" sz="3600" dirty="0" smtClean="0"/>
              <a:t>Decrease incidence of opportunistic infections.</a:t>
            </a:r>
          </a:p>
          <a:p>
            <a:pPr lvl="1"/>
            <a:r>
              <a:rPr lang="en-US" sz="3600" dirty="0" smtClean="0"/>
              <a:t>Prolonged survival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scan00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27175"/>
            <a:ext cx="68407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990600" lvl="1" indent="-533400">
              <a:buFontTx/>
              <a:buAutoNum type="arabicParenR"/>
            </a:pPr>
            <a:r>
              <a:rPr lang="en-US" sz="2400" b="1" dirty="0" smtClean="0">
                <a:solidFill>
                  <a:srgbClr val="3366FF"/>
                </a:solidFill>
              </a:rPr>
              <a:t>Nucleotide Reverse Transcriptase Inhibitors (NRTIS) </a:t>
            </a:r>
          </a:p>
          <a:p>
            <a:pPr marL="990600" lvl="1" indent="-533400"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Chemistry (Figure 49-4):</a:t>
            </a:r>
            <a:r>
              <a:rPr lang="en-US" sz="2400" dirty="0" smtClean="0"/>
              <a:t> These are analogs of native </a:t>
            </a:r>
            <a:r>
              <a:rPr lang="en-US" sz="2400" dirty="0" err="1" smtClean="0"/>
              <a:t>ribosides</a:t>
            </a:r>
            <a:r>
              <a:rPr lang="en-US" sz="2400" dirty="0" smtClean="0"/>
              <a:t> (nucleotide with side chain containing ribose) but lack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the 3’-hydroxy group</a:t>
            </a:r>
            <a:r>
              <a:rPr lang="en-US" sz="2400" dirty="0" smtClean="0"/>
              <a:t>. Take a look at the previous slide.</a:t>
            </a:r>
          </a:p>
          <a:p>
            <a:pPr marL="990600" lvl="1" indent="-533400">
              <a:buNone/>
            </a:pPr>
            <a:r>
              <a:rPr lang="en-US" sz="2400" b="1" dirty="0" smtClean="0"/>
              <a:t>MOA:</a:t>
            </a:r>
            <a:r>
              <a:rPr lang="en-US" sz="2400" dirty="0" smtClean="0"/>
              <a:t> Similar to most antiviral drugs, require </a:t>
            </a:r>
            <a:r>
              <a:rPr lang="en-US" sz="2400" dirty="0" err="1" smtClean="0"/>
              <a:t>triphosphorylation</a:t>
            </a:r>
            <a:r>
              <a:rPr lang="en-US" sz="2400" dirty="0" smtClean="0"/>
              <a:t> mainly by </a:t>
            </a:r>
            <a:r>
              <a:rPr lang="en-US" sz="2400" u="sng" dirty="0" smtClean="0"/>
              <a:t>cellular</a:t>
            </a:r>
            <a:r>
              <a:rPr lang="en-US" sz="2400" dirty="0" smtClean="0"/>
              <a:t> enzymes. </a:t>
            </a:r>
            <a:r>
              <a:rPr lang="en-US" sz="2400" dirty="0" smtClean="0">
                <a:solidFill>
                  <a:srgbClr val="FF3300"/>
                </a:solidFill>
              </a:rPr>
              <a:t>Competitive </a:t>
            </a:r>
            <a:r>
              <a:rPr lang="en-US" sz="2400" dirty="0" err="1" smtClean="0">
                <a:solidFill>
                  <a:srgbClr val="FF3300"/>
                </a:solidFill>
              </a:rPr>
              <a:t>inhibiton</a:t>
            </a:r>
            <a:r>
              <a:rPr lang="en-US" sz="2400" dirty="0" smtClean="0"/>
              <a:t> of HIV-1 reverse transcriptase. The </a:t>
            </a:r>
            <a:r>
              <a:rPr lang="en-US" sz="2400" b="1" dirty="0" err="1" smtClean="0">
                <a:solidFill>
                  <a:srgbClr val="FF3300"/>
                </a:solidFill>
              </a:rPr>
              <a:t>triphosphorylated</a:t>
            </a:r>
            <a:r>
              <a:rPr lang="en-US" sz="2400" b="1" dirty="0" smtClean="0">
                <a:solidFill>
                  <a:srgbClr val="FF3300"/>
                </a:solidFill>
              </a:rPr>
              <a:t> analog</a:t>
            </a:r>
            <a:r>
              <a:rPr lang="en-US" sz="2400" dirty="0" smtClean="0"/>
              <a:t> (with no hydroxyl group) incorporate into viral DNA by virus RT, preventing </a:t>
            </a:r>
            <a:r>
              <a:rPr lang="en-US" sz="2400" b="1" dirty="0" smtClean="0">
                <a:solidFill>
                  <a:srgbClr val="FF3300"/>
                </a:solidFill>
              </a:rPr>
              <a:t>DNA chain elongation</a:t>
            </a:r>
            <a:r>
              <a:rPr lang="en-US" sz="2400" dirty="0" smtClean="0"/>
              <a:t> (See Figure 38-16)</a:t>
            </a:r>
          </a:p>
          <a:p>
            <a:pPr marL="990600" lvl="1" indent="-53340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NRTIS</a:t>
            </a:r>
            <a:r>
              <a:rPr lang="en-US" sz="2400" dirty="0" smtClean="0"/>
              <a:t> can be classified into  </a:t>
            </a:r>
          </a:p>
          <a:p>
            <a:pPr marL="990600" lvl="1" indent="-533400"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group A, </a:t>
            </a:r>
            <a:r>
              <a:rPr lang="en-US" sz="2400" dirty="0" err="1" smtClean="0">
                <a:solidFill>
                  <a:srgbClr val="FF3300"/>
                </a:solidFill>
              </a:rPr>
              <a:t>thymidine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</a:rPr>
              <a:t>analogs:</a:t>
            </a:r>
            <a:r>
              <a:rPr lang="en-US" sz="2400" dirty="0" err="1" smtClean="0"/>
              <a:t>Zidovudine</a:t>
            </a:r>
            <a:r>
              <a:rPr lang="en-US" sz="2400" dirty="0" smtClean="0"/>
              <a:t> (AZT)–most important&amp; </a:t>
            </a:r>
            <a:r>
              <a:rPr lang="en-US" sz="2400" dirty="0" err="1" smtClean="0"/>
              <a:t>Stavudine</a:t>
            </a:r>
            <a:r>
              <a:rPr lang="en-US" sz="2400" dirty="0" smtClean="0"/>
              <a:t>.                       </a:t>
            </a:r>
          </a:p>
          <a:p>
            <a:pPr marL="990600" lvl="1" indent="-533400"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group B: </a:t>
            </a:r>
            <a:r>
              <a:rPr lang="en-US" sz="2400" dirty="0" err="1" smtClean="0"/>
              <a:t>Didanosin</a:t>
            </a:r>
            <a:r>
              <a:rPr lang="en-US" sz="2400" dirty="0" smtClean="0"/>
              <a:t>; </a:t>
            </a:r>
            <a:r>
              <a:rPr lang="en-US" sz="2400" dirty="0" err="1" smtClean="0"/>
              <a:t>Zalcitabine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Lamivudin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scan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835696" y="1052736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Garamond" pitchFamily="18" charset="0"/>
              </a:rPr>
              <a:t>Group A</a:t>
            </a:r>
            <a:endParaRPr lang="en-US" sz="2000" dirty="0">
              <a:solidFill>
                <a:srgbClr val="3366FF"/>
              </a:solidFill>
              <a:latin typeface="Garamond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11960" y="1196752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Garamond" pitchFamily="18" charset="0"/>
              </a:rPr>
              <a:t>Group B</a:t>
            </a:r>
            <a:endParaRPr lang="en-US" dirty="0">
              <a:solidFill>
                <a:srgbClr val="3366FF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302</TotalTime>
  <Words>1326</Words>
  <Application>Microsoft Office PowerPoint</Application>
  <PresentationFormat>On-screen Show (4:3)</PresentationFormat>
  <Paragraphs>238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مدني</vt:lpstr>
      <vt:lpstr>Slide 1</vt:lpstr>
      <vt:lpstr>Slide 2</vt:lpstr>
      <vt:lpstr>III- drug used for Rx of AIDS</vt:lpstr>
      <vt:lpstr>Cont’d</vt:lpstr>
      <vt:lpstr>Cont’d</vt:lpstr>
      <vt:lpstr>Cont’d</vt:lpstr>
      <vt:lpstr>Slide 7</vt:lpstr>
      <vt:lpstr>Cont’d </vt:lpstr>
      <vt:lpstr>Slide 9</vt:lpstr>
      <vt:lpstr>Slide 10</vt:lpstr>
      <vt:lpstr>zidovudine</vt:lpstr>
      <vt:lpstr>Cont’d</vt:lpstr>
      <vt:lpstr>Cont’d</vt:lpstr>
      <vt:lpstr>Cont’d</vt:lpstr>
      <vt:lpstr>Cont’d</vt:lpstr>
      <vt:lpstr>Cont’d</vt:lpstr>
      <vt:lpstr>Cont’d</vt:lpstr>
      <vt:lpstr>Slide 18</vt:lpstr>
      <vt:lpstr>Slide 19</vt:lpstr>
      <vt:lpstr>Slide 20</vt:lpstr>
      <vt:lpstr>Cont’d</vt:lpstr>
      <vt:lpstr>NNTRIs</vt:lpstr>
      <vt:lpstr>Slide 23</vt:lpstr>
      <vt:lpstr>Slide 24</vt:lpstr>
      <vt:lpstr>Protease inhibitors</vt:lpstr>
      <vt:lpstr>Slide 26</vt:lpstr>
      <vt:lpstr>Slide 27</vt:lpstr>
      <vt:lpstr>Cont’d</vt:lpstr>
      <vt:lpstr>Slide 29</vt:lpstr>
      <vt:lpstr>Slide 30</vt:lpstr>
      <vt:lpstr>Slide 31</vt:lpstr>
      <vt:lpstr>Slide 32</vt:lpstr>
      <vt:lpstr>Slide 33</vt:lpstr>
      <vt:lpstr>HAART regimens</vt:lpstr>
      <vt:lpstr>Slide 35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Muhammad</cp:lastModifiedBy>
  <cp:revision>28</cp:revision>
  <dcterms:created xsi:type="dcterms:W3CDTF">2010-10-27T17:32:44Z</dcterms:created>
  <dcterms:modified xsi:type="dcterms:W3CDTF">2010-10-29T12:49:49Z</dcterms:modified>
</cp:coreProperties>
</file>