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76" r:id="rId2"/>
    <p:sldId id="285" r:id="rId3"/>
    <p:sldId id="277" r:id="rId4"/>
    <p:sldId id="327" r:id="rId5"/>
    <p:sldId id="324" r:id="rId6"/>
    <p:sldId id="278" r:id="rId7"/>
    <p:sldId id="326" r:id="rId8"/>
    <p:sldId id="310" r:id="rId9"/>
    <p:sldId id="328" r:id="rId10"/>
    <p:sldId id="296" r:id="rId11"/>
    <p:sldId id="329" r:id="rId12"/>
    <p:sldId id="315" r:id="rId13"/>
    <p:sldId id="304" r:id="rId14"/>
    <p:sldId id="325" r:id="rId15"/>
    <p:sldId id="303" r:id="rId16"/>
  </p:sldIdLst>
  <p:sldSz cx="9144000" cy="6858000" type="screen4x3"/>
  <p:notesSz cx="6858000" cy="9144000"/>
  <p:defaultTextStyle>
    <a:defPPr>
      <a:defRPr lang="ar-SA"/>
    </a:defPPr>
    <a:lvl1pPr algn="l" rtl="1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1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1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1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1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1336" autoAdjust="0"/>
    <p:restoredTop sz="91854" autoAdjust="0"/>
  </p:normalViewPr>
  <p:slideViewPr>
    <p:cSldViewPr>
      <p:cViewPr>
        <p:scale>
          <a:sx n="71" d="100"/>
          <a:sy n="71" d="100"/>
        </p:scale>
        <p:origin x="-39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11EBAC-C234-417C-A23D-B21F4A29CE64}" type="datetimeFigureOut">
              <a:rPr lang="ar-SA" smtClean="0"/>
              <a:pPr/>
              <a:t>26/11/1431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FE0574-8B91-40B8-A95B-1CE30220A81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0574-8B91-40B8-A95B-1CE30220A81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0574-8B91-40B8-A95B-1CE30220A81A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0574-8B91-40B8-A95B-1CE30220A81A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لقيت</a:t>
            </a:r>
            <a:r>
              <a:rPr lang="ar-SA" baseline="0" dirty="0" smtClean="0"/>
              <a:t> هذا الكلام في احد البحوث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0574-8B91-40B8-A95B-1CE30220A81A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0574-8B91-40B8-A95B-1CE30220A81A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0574-8B91-40B8-A95B-1CE30220A81A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4AF0-2FF6-4C8F-A297-ECC5910399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55F62-3550-4E3B-8342-17C5EDFBF2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5F1C4-45A8-42E8-9903-DBF8C0C2FF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A3001-5F50-4C13-A635-933B340752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55F2C-9F27-4648-9F50-055F6C8080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DDC73-C37A-49A2-B535-F4129583DD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A717-53D1-4130-8592-0861CA698A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881DB-BBA9-4D73-8229-8491B5A926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2B67-6A5D-44A5-908A-DA22924C47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12E1E-337D-452B-9A5B-8FBC682820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7976-D904-4C66-9810-817DFAA60C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86D0807-0D1F-455A-8977-3E098A687E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rtl="0" eaLnBrk="1" hangingPunct="1">
              <a:buNone/>
            </a:pPr>
            <a:r>
              <a:rPr lang="en-US" sz="2800" b="1" dirty="0" smtClean="0"/>
              <a:t>IV. </a:t>
            </a:r>
            <a:r>
              <a:rPr lang="en-US" sz="2800" b="1" dirty="0" err="1" smtClean="0"/>
              <a:t>Antihepatitis</a:t>
            </a:r>
            <a:r>
              <a:rPr lang="en-US" sz="2800" b="1" dirty="0" smtClean="0"/>
              <a:t> Agents:</a:t>
            </a:r>
          </a:p>
          <a:p>
            <a:pPr algn="l" rtl="0" eaLnBrk="1" hangingPunct="1"/>
            <a:r>
              <a:rPr lang="en-US" sz="2800" dirty="0" smtClean="0"/>
              <a:t>Like in AIDS, they are </a:t>
            </a:r>
            <a:r>
              <a:rPr lang="en-US" sz="2800" dirty="0" smtClean="0">
                <a:solidFill>
                  <a:srgbClr val="FF0000"/>
                </a:solidFill>
              </a:rPr>
              <a:t>suppressive</a:t>
            </a:r>
            <a:r>
              <a:rPr lang="en-US" sz="2800" dirty="0" smtClean="0"/>
              <a:t> rather than </a:t>
            </a:r>
            <a:r>
              <a:rPr lang="en-US" sz="2800" dirty="0" smtClean="0">
                <a:solidFill>
                  <a:srgbClr val="FF0000"/>
                </a:solidFill>
              </a:rPr>
              <a:t>curative</a:t>
            </a:r>
            <a:r>
              <a:rPr lang="en-US" sz="2800" dirty="0" smtClean="0"/>
              <a:t>. Among many hepatitis viruses, HBV and HCV are the most common cause of chronic hepatitis, cirrhosis, and HCC.</a:t>
            </a:r>
          </a:p>
          <a:p>
            <a:pPr algn="l" rtl="0" eaLnBrk="1" hangingPunct="1"/>
            <a:r>
              <a:rPr lang="en-US" sz="2800" b="1" dirty="0" smtClean="0">
                <a:solidFill>
                  <a:srgbClr val="3366FF"/>
                </a:solidFill>
              </a:rPr>
              <a:t>Drugs for Hepatitis B (see next slide)</a:t>
            </a:r>
          </a:p>
          <a:p>
            <a:pPr lvl="1" algn="l" rtl="0" eaLnBrk="1" hangingPunct="1">
              <a:buNone/>
            </a:pPr>
            <a:r>
              <a:rPr lang="en-US" sz="2400" b="1" dirty="0" err="1" smtClean="0">
                <a:solidFill>
                  <a:srgbClr val="3366FF"/>
                </a:solidFill>
              </a:rPr>
              <a:t>Lamivudine</a:t>
            </a:r>
            <a:r>
              <a:rPr lang="en-US" sz="2400" b="1" dirty="0" smtClean="0">
                <a:solidFill>
                  <a:srgbClr val="3366FF"/>
                </a:solidFill>
              </a:rPr>
              <a:t>:</a:t>
            </a:r>
          </a:p>
          <a:p>
            <a:pPr lvl="1" algn="l" rtl="0" eaLnBrk="1" hangingPunct="1"/>
            <a:r>
              <a:rPr lang="en-US" sz="2400" b="1" dirty="0" smtClean="0">
                <a:solidFill>
                  <a:srgbClr val="3366FF"/>
                </a:solidFill>
              </a:rPr>
              <a:t>MOA: </a:t>
            </a:r>
            <a:r>
              <a:rPr lang="en-US" sz="2000" b="1" dirty="0" smtClean="0">
                <a:solidFill>
                  <a:srgbClr val="3366FF"/>
                </a:solidFill>
              </a:rPr>
              <a:t>inhibit HBV DNA polymerase and HIV reverse transcriptase, resulting in chain termination.</a:t>
            </a:r>
          </a:p>
          <a:p>
            <a:pPr lvl="2" algn="l" rtl="0" eaLnBrk="1" hangingPunct="1"/>
            <a:r>
              <a:rPr lang="en-US" sz="2000" dirty="0" smtClean="0"/>
              <a:t>This safest NRTI antiretroviral drug, shows prolonged intracellular t</a:t>
            </a:r>
            <a:r>
              <a:rPr lang="en-US" sz="2000" baseline="-25000" dirty="0" smtClean="0"/>
              <a:t>1/2</a:t>
            </a:r>
            <a:r>
              <a:rPr lang="en-US" sz="2000" dirty="0" smtClean="0"/>
              <a:t> in HBV cell lines (17-19 Hr), than in HIV-infected cell line.(give lower doses and less frequent administration in HBV)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2" algn="l" rtl="0" eaLnBrk="1" hangingPunct="1">
              <a:buFontTx/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Effectiveness:</a:t>
            </a:r>
          </a:p>
          <a:p>
            <a:pPr lvl="2" algn="l" rtl="0" eaLnBrk="1" hangingPunct="1">
              <a:buFontTx/>
              <a:buNone/>
            </a:pPr>
            <a:r>
              <a:rPr lang="en-US" sz="2000" dirty="0" smtClean="0"/>
              <a:t>	Achieves almost universal HBV DNA suppression, with decrease in viral replication; and decrease progression to liver fibrosis.</a:t>
            </a:r>
          </a:p>
          <a:p>
            <a:pPr lvl="2" algn="l" rtl="0" eaLnBrk="1" hangingPunct="1">
              <a:buFontTx/>
              <a:buNone/>
            </a:pPr>
            <a:r>
              <a:rPr lang="en-US" sz="2000" dirty="0" smtClean="0"/>
              <a:t>	Response is more rapid than using interferon alone.</a:t>
            </a:r>
          </a:p>
          <a:p>
            <a:pPr lvl="2" algn="l" rtl="0" eaLnBrk="1" hangingPunct="1">
              <a:buFontTx/>
              <a:buNone/>
            </a:pPr>
            <a:r>
              <a:rPr lang="en-US" sz="2000" dirty="0" smtClean="0"/>
              <a:t>What will happen of </a:t>
            </a:r>
            <a:r>
              <a:rPr lang="en-US" sz="2000" dirty="0" err="1" smtClean="0"/>
              <a:t>lamivudine</a:t>
            </a:r>
            <a:r>
              <a:rPr lang="en-US" sz="2000" dirty="0" smtClean="0"/>
              <a:t> is stopped?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0"/>
            <a:ext cx="82296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b="1" dirty="0" err="1" smtClean="0">
                <a:solidFill>
                  <a:srgbClr val="3366FF"/>
                </a:solidFill>
              </a:rPr>
              <a:t>Ribavirin</a:t>
            </a:r>
            <a:r>
              <a:rPr lang="en-US" b="1" dirty="0" smtClean="0">
                <a:solidFill>
                  <a:srgbClr val="3366FF"/>
                </a:solidFill>
              </a:rPr>
              <a:t>: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dirty="0" err="1" smtClean="0"/>
              <a:t>Guanosine</a:t>
            </a:r>
            <a:r>
              <a:rPr lang="en-US" dirty="0" smtClean="0"/>
              <a:t> analog requires </a:t>
            </a:r>
            <a:r>
              <a:rPr lang="en-US" dirty="0" err="1" smtClean="0"/>
              <a:t>phosporylation</a:t>
            </a:r>
            <a:r>
              <a:rPr lang="en-US" dirty="0" smtClean="0"/>
              <a:t>; and inhibits  the replication of wide range of DNA and RNA viruses, including </a:t>
            </a:r>
            <a:r>
              <a:rPr lang="en-US" u="sng" dirty="0" smtClean="0"/>
              <a:t>HCV</a:t>
            </a:r>
            <a:r>
              <a:rPr lang="en-US" dirty="0" smtClean="0"/>
              <a:t>; HIV; influenza A &amp; B and respiratory </a:t>
            </a:r>
            <a:r>
              <a:rPr lang="en-US" dirty="0" err="1" smtClean="0"/>
              <a:t>syncytial</a:t>
            </a:r>
            <a:r>
              <a:rPr lang="en-US" dirty="0" smtClean="0"/>
              <a:t> virus (RSV).   </a:t>
            </a:r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3366FF"/>
                </a:solidFill>
              </a:rPr>
              <a:t>Uses:</a:t>
            </a:r>
            <a:r>
              <a:rPr lang="en-US" dirty="0" smtClean="0"/>
              <a:t> 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	Orally: together with </a:t>
            </a:r>
            <a:r>
              <a:rPr lang="en-US" dirty="0" err="1" smtClean="0"/>
              <a:t>interferons</a:t>
            </a:r>
            <a:r>
              <a:rPr lang="en-US" dirty="0" smtClean="0"/>
              <a:t> for HCV.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	Inhaled: For (RSV). 	</a:t>
            </a:r>
          </a:p>
          <a:p>
            <a:pPr algn="l" rtl="0" eaLnBrk="1" hangingPunct="1">
              <a:buNone/>
            </a:pPr>
            <a:r>
              <a:rPr lang="en-US" b="1" dirty="0" smtClean="0">
                <a:solidFill>
                  <a:srgbClr val="3366FF"/>
                </a:solidFill>
              </a:rPr>
              <a:t>side effect:</a:t>
            </a:r>
          </a:p>
          <a:p>
            <a:pPr algn="l" rtl="0" eaLnBrk="1" hangingPunct="1">
              <a:buNone/>
            </a:pPr>
            <a:r>
              <a:rPr lang="en-US" dirty="0" smtClean="0"/>
              <a:t>Hemolytic anemia (thus, it’s not given with AZT &amp; </a:t>
            </a:r>
            <a:r>
              <a:rPr lang="en-US" dirty="0" err="1" smtClean="0">
                <a:solidFill>
                  <a:schemeClr val="tx2"/>
                </a:solidFill>
              </a:rPr>
              <a:t>didanosine</a:t>
            </a:r>
            <a:r>
              <a:rPr lang="en-US" dirty="0" smtClean="0"/>
              <a:t>)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0"/>
            <a:ext cx="8229600" cy="6429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contraindications: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785786" y="571480"/>
            <a:ext cx="83582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>
                <a:cs typeface="Miriam" pitchFamily="2" charset="-79"/>
              </a:rPr>
              <a:t>Uncorrected anemia, ischemic vascular disease, renal failure, pregnancy</a:t>
            </a:r>
            <a:endParaRPr lang="ar-SA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b="1" kern="0" dirty="0" smtClean="0">
              <a:solidFill>
                <a:srgbClr val="3366FF"/>
              </a:solidFill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b="1" kern="0" dirty="0" smtClean="0">
              <a:solidFill>
                <a:srgbClr val="3366FF"/>
              </a:solidFill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 Antiviral Used for Respiratory Tract Infections: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1) Inhibitors of viral coating (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e,g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: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Amantadine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* and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Rimantadine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cs typeface="+mn-cs"/>
              </a:rPr>
              <a:t>MOA: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will Inhibit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uncoating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 of viral RNA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of influenza to the infected host cell, via blocking the viral membrane matrix M2 protein, thus it inhibits the replication of viral RNA.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cs typeface="+mn-cs"/>
              </a:rPr>
              <a:t>Note: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cs typeface="+mn-cs"/>
              </a:rPr>
              <a:t>M2 protein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only present in Influenza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(active against A only)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cs typeface="+mn-cs"/>
              </a:rPr>
              <a:t>PK: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Amantadine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eliminated unchanged in kidney, while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rimantadine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is metabolized in the liver.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Amantadine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can pass BBB and available in Tablet forms.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Amantadine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is dopamine enhancer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dopaminergic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activity)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cs typeface="+mn-cs"/>
              </a:rPr>
              <a:t>Which one is preferred in a patient with renal failure? </a:t>
            </a:r>
            <a:r>
              <a:rPr kumimoji="0" 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cs typeface="+mn-cs"/>
              </a:rPr>
              <a:t>وش </a:t>
            </a:r>
            <a:r>
              <a:rPr kumimoji="0" lang="ar-S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cs typeface="+mn-cs"/>
              </a:rPr>
              <a:t>رايك</a:t>
            </a:r>
            <a:r>
              <a:rPr kumimoji="0" 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cs typeface="+mn-cs"/>
              </a:rPr>
              <a:t> عزيزي الطالب؟؟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3366FF"/>
                </a:solidFill>
              </a:rPr>
              <a:t>Uses: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For prophylactic and treatment of Influenza A 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(Influenza B has different protein in the membrane).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3366FF"/>
                </a:solidFill>
              </a:rPr>
              <a:t>Side Effects: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CNS (by </a:t>
            </a:r>
            <a:r>
              <a:rPr lang="en-US" b="1" dirty="0" err="1" smtClean="0">
                <a:solidFill>
                  <a:srgbClr val="3366FF"/>
                </a:solidFill>
              </a:rPr>
              <a:t>amantadine</a:t>
            </a:r>
            <a:r>
              <a:rPr lang="en-US" b="1" dirty="0" smtClean="0">
                <a:solidFill>
                  <a:srgbClr val="3366FF"/>
                </a:solidFill>
              </a:rPr>
              <a:t> only):</a:t>
            </a:r>
            <a:r>
              <a:rPr lang="en-US" dirty="0" smtClean="0"/>
              <a:t> Nervousness, difficulty in concentration, </a:t>
            </a:r>
            <a:r>
              <a:rPr lang="en-US" dirty="0" err="1" smtClean="0"/>
              <a:t>lightheadness</a:t>
            </a:r>
            <a:endParaRPr lang="en-US" dirty="0" smtClean="0"/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GIT</a:t>
            </a:r>
            <a:r>
              <a:rPr lang="en-US" dirty="0" smtClean="0">
                <a:solidFill>
                  <a:srgbClr val="3366FF"/>
                </a:solidFill>
              </a:rPr>
              <a:t>:</a:t>
            </a:r>
            <a:r>
              <a:rPr lang="en-US" dirty="0" smtClean="0"/>
              <a:t> nausea and anorexia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((They are not </a:t>
            </a:r>
            <a:r>
              <a:rPr lang="en-US" dirty="0" smtClean="0"/>
              <a:t>effective </a:t>
            </a:r>
            <a:r>
              <a:rPr lang="en-US" dirty="0" smtClean="0"/>
              <a:t>as antiviral </a:t>
            </a:r>
            <a:r>
              <a:rPr lang="en-US" dirty="0" smtClean="0"/>
              <a:t>because</a:t>
            </a:r>
            <a:r>
              <a:rPr lang="en-US" dirty="0" smtClean="0"/>
              <a:t> </a:t>
            </a:r>
            <a:r>
              <a:rPr lang="en-US" dirty="0" smtClean="0"/>
              <a:t>of rapid resistance &amp; side effect</a:t>
            </a:r>
            <a:r>
              <a:rPr lang="en-US" dirty="0" smtClean="0"/>
              <a:t>))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Peripheral edema</a:t>
            </a:r>
            <a:endParaRPr lang="en-US" dirty="0" smtClean="0"/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* </a:t>
            </a:r>
            <a:r>
              <a:rPr lang="en-US" b="1" dirty="0" smtClean="0">
                <a:solidFill>
                  <a:srgbClr val="3366FF"/>
                </a:solidFill>
              </a:rPr>
              <a:t>Note:</a:t>
            </a:r>
            <a:r>
              <a:rPr lang="en-US" dirty="0" smtClean="0"/>
              <a:t> </a:t>
            </a:r>
            <a:r>
              <a:rPr lang="en-US" dirty="0" err="1" smtClean="0"/>
              <a:t>Amantadine</a:t>
            </a:r>
            <a:r>
              <a:rPr lang="en-US" dirty="0" smtClean="0"/>
              <a:t> is also used for management of Parkinson disease.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</a:rPr>
              <a:t>2. Neuraminidase Inhibitors: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Viruses that cause </a:t>
            </a:r>
            <a:r>
              <a:rPr lang="en-US" sz="2400" dirty="0" err="1" smtClean="0"/>
              <a:t>infuenza</a:t>
            </a:r>
            <a:r>
              <a:rPr lang="en-US" sz="2400" dirty="0" smtClean="0"/>
              <a:t> like </a:t>
            </a:r>
            <a:r>
              <a:rPr lang="en-US" sz="2400" dirty="0" err="1" smtClean="0"/>
              <a:t>orthomyxovirus</a:t>
            </a:r>
            <a:r>
              <a:rPr lang="en-US" sz="2400" dirty="0" smtClean="0"/>
              <a:t> contain the neuraminidase; which can be selectively inhibited by </a:t>
            </a:r>
            <a:r>
              <a:rPr lang="en-US" sz="2400" dirty="0" err="1" smtClean="0">
                <a:solidFill>
                  <a:srgbClr val="FF3300"/>
                </a:solidFill>
              </a:rPr>
              <a:t>Zanamavir</a:t>
            </a:r>
            <a:r>
              <a:rPr lang="en-US" sz="2400" dirty="0" smtClean="0">
                <a:solidFill>
                  <a:srgbClr val="FF3300"/>
                </a:solidFill>
              </a:rPr>
              <a:t> (inhaled)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FF3300"/>
                </a:solidFill>
              </a:rPr>
              <a:t>Oseltamivir</a:t>
            </a:r>
            <a:r>
              <a:rPr lang="en-US" sz="2400" dirty="0" smtClean="0">
                <a:solidFill>
                  <a:srgbClr val="FF3300"/>
                </a:solidFill>
              </a:rPr>
              <a:t>(oral).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3366FF"/>
                </a:solidFill>
              </a:rPr>
              <a:t>MOA:</a:t>
            </a:r>
            <a:r>
              <a:rPr lang="en-US" sz="2400" dirty="0" smtClean="0"/>
              <a:t> 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- Via inhibition of neuraminidase these drugs inhibit 	 the release of new </a:t>
            </a:r>
            <a:r>
              <a:rPr lang="en-US" sz="2400" dirty="0" err="1" smtClean="0"/>
              <a:t>virions</a:t>
            </a:r>
            <a:r>
              <a:rPr lang="en-US" sz="2400" dirty="0" smtClean="0"/>
              <a:t> (Influenza viruses employ specific </a:t>
            </a:r>
            <a:r>
              <a:rPr lang="en-US" sz="2400" dirty="0" err="1" smtClean="0"/>
              <a:t>neuroaminidase</a:t>
            </a:r>
            <a:r>
              <a:rPr lang="en-US" sz="2400" dirty="0" smtClean="0"/>
              <a:t> that is inserted into the host cell membrane for the purpose of releasing newly formed </a:t>
            </a:r>
            <a:r>
              <a:rPr lang="en-US" sz="2400" dirty="0" err="1" smtClean="0"/>
              <a:t>virions</a:t>
            </a:r>
            <a:r>
              <a:rPr lang="en-US" sz="2400" dirty="0" smtClean="0"/>
              <a:t>. Thus </a:t>
            </a:r>
            <a:r>
              <a:rPr lang="en-US" sz="2400" dirty="0" err="1" smtClean="0"/>
              <a:t>virions</a:t>
            </a:r>
            <a:r>
              <a:rPr lang="en-US" sz="2400" dirty="0" smtClean="0"/>
              <a:t> accumulate at the internal infected cell surface. .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- Active against both Influenza A and B.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They are alternative for </a:t>
            </a:r>
            <a:r>
              <a:rPr lang="en-US" sz="2400" dirty="0" err="1" smtClean="0"/>
              <a:t>amantadine</a:t>
            </a:r>
            <a:r>
              <a:rPr lang="en-US" sz="2400" dirty="0" smtClean="0"/>
              <a:t> &amp; </a:t>
            </a:r>
            <a:r>
              <a:rPr lang="en-US" sz="2400" dirty="0" err="1" smtClean="0"/>
              <a:t>rimantadine</a:t>
            </a:r>
            <a:r>
              <a:rPr lang="en-US" sz="2400" dirty="0" smtClean="0"/>
              <a:t> in RTI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What is the difference between </a:t>
            </a:r>
            <a:r>
              <a:rPr lang="en-US" sz="2400" dirty="0" err="1" smtClean="0"/>
              <a:t>Amantadine</a:t>
            </a:r>
            <a:r>
              <a:rPr lang="en-US" sz="2400" dirty="0" smtClean="0"/>
              <a:t> and </a:t>
            </a:r>
            <a:r>
              <a:rPr lang="en-US" sz="2400" dirty="0" err="1" smtClean="0"/>
              <a:t>Zanamavir</a:t>
            </a:r>
            <a:r>
              <a:rPr lang="en-US" sz="2400" dirty="0" smtClean="0"/>
              <a:t>?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endParaRPr lang="en-US" sz="2400" b="1" dirty="0" smtClean="0"/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</a:rPr>
              <a:t>Zanamavir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  <a:sym typeface="Wingdings" pitchFamily="2" charset="2"/>
              </a:rPr>
              <a:t> </a:t>
            </a:r>
            <a:r>
              <a:rPr lang="en-US" sz="2400" b="1" dirty="0" err="1" smtClean="0">
                <a:solidFill>
                  <a:srgbClr val="FF3300"/>
                </a:solidFill>
                <a:sym typeface="Wingdings" pitchFamily="2" charset="2"/>
              </a:rPr>
              <a:t>bronchospasm</a:t>
            </a:r>
            <a:r>
              <a:rPr lang="en-US" sz="2400" b="1" dirty="0" smtClean="0">
                <a:solidFill>
                  <a:srgbClr val="FF3300"/>
                </a:solidFill>
                <a:sym typeface="Wingdings" pitchFamily="2" charset="2"/>
              </a:rPr>
              <a:t> (contraindicated in asthma)</a:t>
            </a:r>
            <a:endParaRPr lang="en-US" sz="2400" dirty="0" smtClean="0">
              <a:solidFill>
                <a:srgbClr val="FF3300"/>
              </a:solidFill>
            </a:endParaRP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Ribaverin</a:t>
            </a:r>
            <a:r>
              <a:rPr lang="en-US" b="1" dirty="0" smtClean="0"/>
              <a:t>: (see the above) </a:t>
            </a:r>
            <a:r>
              <a:rPr lang="en-US" sz="2400" dirty="0" smtClean="0"/>
              <a:t>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714356"/>
            <a:ext cx="8091855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algn="l" rtl="0" eaLnBrk="1" hangingPunct="1"/>
            <a:r>
              <a:rPr lang="en-US" b="1" dirty="0" smtClean="0">
                <a:solidFill>
                  <a:srgbClr val="FF3300"/>
                </a:solidFill>
              </a:rPr>
              <a:t>4. </a:t>
            </a:r>
            <a:r>
              <a:rPr lang="en-US" b="1" dirty="0" err="1" smtClean="0">
                <a:solidFill>
                  <a:srgbClr val="FF3300"/>
                </a:solidFill>
              </a:rPr>
              <a:t>Palivizumab</a:t>
            </a:r>
            <a:r>
              <a:rPr lang="en-US" b="1" dirty="0" smtClean="0">
                <a:solidFill>
                  <a:srgbClr val="FF3300"/>
                </a:solidFill>
              </a:rPr>
              <a:t>:</a:t>
            </a:r>
          </a:p>
          <a:p>
            <a:pPr lvl="1" algn="l" rtl="0" eaLnBrk="1" hangingPunct="1"/>
            <a:r>
              <a:rPr lang="en-US" dirty="0" err="1" smtClean="0"/>
              <a:t>Huminized</a:t>
            </a:r>
            <a:r>
              <a:rPr lang="en-US" dirty="0" smtClean="0"/>
              <a:t> monoclonal antibody directed against the F glycoprotein on the surface of RSV</a:t>
            </a:r>
          </a:p>
          <a:p>
            <a:pPr lvl="1" algn="l" rtl="0" eaLnBrk="1" hangingPunct="1"/>
            <a:r>
              <a:rPr lang="en-US" dirty="0" smtClean="0"/>
              <a:t>Uses: only for prevention of high- risk infants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scan0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48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مستدير الزوايا 2"/>
          <p:cNvSpPr/>
          <p:nvPr/>
        </p:nvSpPr>
        <p:spPr bwMode="auto">
          <a:xfrm>
            <a:off x="500034" y="857232"/>
            <a:ext cx="1357322" cy="1214446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52"/>
            <a:ext cx="9001156" cy="6335713"/>
          </a:xfrm>
        </p:spPr>
        <p:txBody>
          <a:bodyPr/>
          <a:lstStyle/>
          <a:p>
            <a:pPr algn="l" rtl="0" eaLnBrk="1" hangingPunct="1"/>
            <a:r>
              <a:rPr lang="en-US" sz="2400" b="1" dirty="0" smtClean="0">
                <a:solidFill>
                  <a:srgbClr val="3366FF"/>
                </a:solidFill>
              </a:rPr>
              <a:t>Resistance:</a:t>
            </a:r>
          </a:p>
          <a:p>
            <a:pPr lvl="1" algn="l" rtl="0" eaLnBrk="1" hangingPunct="1"/>
            <a:r>
              <a:rPr lang="en-US" sz="2400" b="1" dirty="0" smtClean="0"/>
              <a:t>20 % can occur after 8-9 months of therapy.</a:t>
            </a:r>
          </a:p>
          <a:p>
            <a:pPr lvl="1" algn="l" rtl="0" eaLnBrk="1" hangingPunct="1"/>
            <a:r>
              <a:rPr lang="en-US" sz="2400" b="1" dirty="0" smtClean="0"/>
              <a:t>Resistance: Mutation occur inside virus to decrease efficacy of the </a:t>
            </a:r>
            <a:r>
              <a:rPr lang="en-US" sz="2400" b="1" dirty="0" err="1" smtClean="0"/>
              <a:t>lamifvudine</a:t>
            </a:r>
            <a:r>
              <a:rPr lang="en-US" sz="2400" b="1" dirty="0" smtClean="0"/>
              <a:t> against HBV(also occur in HIV)</a:t>
            </a:r>
          </a:p>
          <a:p>
            <a:pPr lvl="1" algn="l" rtl="0" eaLnBrk="1" hangingPunct="1"/>
            <a:r>
              <a:rPr lang="en-US" sz="2400" b="1" dirty="0" smtClean="0"/>
              <a:t>What is the evidence of resistance? (associated with progressive liver disease)</a:t>
            </a:r>
          </a:p>
          <a:p>
            <a:pPr lvl="1" algn="l" rtl="0" eaLnBrk="1" hangingPunct="1"/>
            <a:endParaRPr lang="en-US" sz="2400" b="1" dirty="0" smtClean="0"/>
          </a:p>
          <a:p>
            <a:pPr lvl="1" algn="l" rtl="0" eaLnBrk="1" hangingPunct="1"/>
            <a:endParaRPr lang="en-US" sz="2400" b="1" dirty="0" smtClean="0"/>
          </a:p>
          <a:p>
            <a:pPr lvl="1" algn="l" rtl="0" eaLnBrk="1" hangingPunct="1">
              <a:buNone/>
            </a:pPr>
            <a:endParaRPr lang="en-US" sz="2400" b="1" dirty="0" smtClean="0"/>
          </a:p>
          <a:p>
            <a:pPr algn="l" rtl="0" eaLnBrk="1" hangingPunct="1"/>
            <a:r>
              <a:rPr lang="en-US" b="1" dirty="0" smtClean="0">
                <a:solidFill>
                  <a:srgbClr val="3366FF"/>
                </a:solidFill>
              </a:rPr>
              <a:t>2. </a:t>
            </a:r>
            <a:r>
              <a:rPr lang="en-US" b="1" dirty="0" err="1" smtClean="0">
                <a:solidFill>
                  <a:srgbClr val="3366FF"/>
                </a:solidFill>
              </a:rPr>
              <a:t>Adefovir</a:t>
            </a:r>
            <a:r>
              <a:rPr lang="en-US" b="1" dirty="0" smtClean="0">
                <a:solidFill>
                  <a:srgbClr val="3366FF"/>
                </a:solidFill>
              </a:rPr>
              <a:t>:</a:t>
            </a:r>
          </a:p>
          <a:p>
            <a:pPr lvl="1" algn="l" rtl="0" eaLnBrk="1" hangingPunct="1"/>
            <a:r>
              <a:rPr lang="en-US" sz="2400" b="1" dirty="0" smtClean="0"/>
              <a:t>This nucleotide (NRTIs) analog is also use in HBV infection especially in </a:t>
            </a:r>
            <a:r>
              <a:rPr lang="en-US" sz="2400" b="1" dirty="0" err="1" smtClean="0"/>
              <a:t>lamivudine</a:t>
            </a:r>
            <a:r>
              <a:rPr lang="en-US" sz="2400" b="1" dirty="0" smtClean="0"/>
              <a:t> resistance cases.</a:t>
            </a:r>
          </a:p>
          <a:p>
            <a:pPr lvl="1" algn="l" rtl="0" eaLnBrk="1" hangingPunct="1"/>
            <a:r>
              <a:rPr lang="en-US" sz="1800" b="1" dirty="0" smtClean="0"/>
              <a:t>There is no cross-resistance between </a:t>
            </a:r>
            <a:r>
              <a:rPr lang="en-US" sz="1800" b="1" dirty="0" err="1" smtClean="0"/>
              <a:t>lamivudine</a:t>
            </a:r>
            <a:r>
              <a:rPr lang="en-US" sz="1800" b="1" dirty="0" smtClean="0"/>
              <a:t> and </a:t>
            </a:r>
            <a:r>
              <a:rPr lang="en-US" sz="1800" b="1" dirty="0" err="1" smtClean="0"/>
              <a:t>adefovir</a:t>
            </a:r>
            <a:r>
              <a:rPr lang="en-US" sz="18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2910" y="3000372"/>
            <a:ext cx="778674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rtl="0"/>
            <a:r>
              <a:rPr lang="en-US" sz="4800" b="1" dirty="0" smtClean="0">
                <a:solidFill>
                  <a:srgbClr val="3366FF"/>
                </a:solidFill>
              </a:rPr>
              <a:t>Side effects:</a:t>
            </a:r>
            <a:r>
              <a:rPr lang="en-US" sz="4800" b="1" dirty="0" smtClean="0"/>
              <a:t> </a:t>
            </a:r>
          </a:p>
          <a:p>
            <a:pPr lvl="2" rtl="0"/>
            <a:r>
              <a:rPr lang="en-US" sz="2800" b="1" dirty="0" smtClean="0"/>
              <a:t>Eliminated by </a:t>
            </a:r>
            <a:r>
              <a:rPr lang="en-US" sz="2800" b="1" dirty="0" err="1" smtClean="0"/>
              <a:t>glomerular</a:t>
            </a:r>
            <a:r>
              <a:rPr lang="en-US" sz="2800" b="1" dirty="0" smtClean="0"/>
              <a:t> filtration and tubular secretion, thus it is </a:t>
            </a:r>
            <a:r>
              <a:rPr lang="en-US" sz="2800" b="1" dirty="0" err="1" smtClean="0">
                <a:solidFill>
                  <a:srgbClr val="FF3300"/>
                </a:solidFill>
              </a:rPr>
              <a:t>nephrotoxic</a:t>
            </a:r>
            <a:r>
              <a:rPr lang="en-US" sz="2800" b="1" dirty="0" smtClean="0">
                <a:solidFill>
                  <a:srgbClr val="FF3300"/>
                </a:solidFill>
              </a:rPr>
              <a:t>.</a:t>
            </a:r>
          </a:p>
          <a:p>
            <a:pPr lvl="2" rtl="0"/>
            <a:r>
              <a:rPr lang="en-US" sz="2800" b="1" dirty="0" smtClean="0"/>
              <a:t>Lactic acidosis and </a:t>
            </a:r>
            <a:r>
              <a:rPr lang="en-US" sz="2800" b="1" dirty="0" err="1" smtClean="0"/>
              <a:t>hepatomegaly</a:t>
            </a:r>
            <a:r>
              <a:rPr lang="en-US" sz="2800" b="1" dirty="0" smtClean="0"/>
              <a:t> with </a:t>
            </a:r>
            <a:r>
              <a:rPr lang="en-US" sz="2800" b="1" dirty="0" err="1" smtClean="0"/>
              <a:t>steatosis</a:t>
            </a:r>
            <a:r>
              <a:rPr lang="en-US" sz="2800" b="1" dirty="0" smtClean="0"/>
              <a:t> may occur.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642910" y="285728"/>
            <a:ext cx="80724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rtl="0"/>
            <a:r>
              <a:rPr lang="en-US" sz="4400" b="1" dirty="0" smtClean="0">
                <a:solidFill>
                  <a:srgbClr val="3366FF"/>
                </a:solidFill>
              </a:rPr>
              <a:t>MOA: </a:t>
            </a:r>
            <a:r>
              <a:rPr lang="en-US" sz="2400" b="1" dirty="0" smtClean="0"/>
              <a:t>inhibition of HBDNA polymerase and chain termination</a:t>
            </a:r>
            <a:r>
              <a:rPr lang="en-US" sz="4400" b="1" dirty="0" smtClean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52"/>
            <a:ext cx="9144000" cy="61261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3366FF"/>
                </a:solidFill>
              </a:rPr>
              <a:t>3. Interferon Alfa: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400" b="1" dirty="0" smtClean="0"/>
              <a:t>Endogenous glycoprotein or cytokine that  produced by human leukocytes and exert </a:t>
            </a:r>
          </a:p>
          <a:p>
            <a:pPr lvl="1" algn="l" rtl="0" eaLnBrk="1" hangingPunct="1">
              <a:lnSpc>
                <a:spcPct val="90000"/>
              </a:lnSpc>
              <a:buNone/>
            </a:pPr>
            <a:r>
              <a:rPr lang="en-US" sz="2400" b="1" dirty="0" smtClean="0"/>
              <a:t>1- </a:t>
            </a:r>
            <a:r>
              <a:rPr lang="en-US" sz="2400" b="1" dirty="0" err="1" smtClean="0"/>
              <a:t>anitviral</a:t>
            </a:r>
            <a:r>
              <a:rPr lang="en-US" sz="2400" b="1" dirty="0" smtClean="0"/>
              <a:t>, </a:t>
            </a:r>
          </a:p>
          <a:p>
            <a:pPr lvl="1" algn="l" rtl="0" eaLnBrk="1" hangingPunct="1">
              <a:lnSpc>
                <a:spcPct val="90000"/>
              </a:lnSpc>
              <a:buNone/>
            </a:pPr>
            <a:r>
              <a:rPr lang="en-US" sz="2400" b="1" dirty="0" smtClean="0"/>
              <a:t>2-immunomodulatory (</a:t>
            </a:r>
            <a:r>
              <a:rPr lang="en-US" sz="2400" b="1" dirty="0" err="1" smtClean="0"/>
              <a:t>immunostimulants</a:t>
            </a:r>
            <a:r>
              <a:rPr lang="en-US" sz="2400" b="1" dirty="0" smtClean="0"/>
              <a:t>) and </a:t>
            </a:r>
          </a:p>
          <a:p>
            <a:pPr lvl="1" algn="l" rtl="0" eaLnBrk="1" hangingPunct="1">
              <a:lnSpc>
                <a:spcPct val="90000"/>
              </a:lnSpc>
              <a:buNone/>
            </a:pPr>
            <a:r>
              <a:rPr lang="en-US" sz="2400" b="1" dirty="0" smtClean="0"/>
              <a:t>3-antiproliferative activities.</a:t>
            </a:r>
          </a:p>
          <a:p>
            <a:pPr lvl="1" algn="l" rtl="0" eaLnBrk="1" hangingPunct="1">
              <a:lnSpc>
                <a:spcPct val="90000"/>
              </a:lnSpc>
              <a:buNone/>
            </a:pPr>
            <a:r>
              <a:rPr lang="en-US" sz="2400" b="1" dirty="0" smtClean="0"/>
              <a:t> Commercially available as: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b="1" dirty="0" smtClean="0"/>
              <a:t>Interferon alfa-2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/>
              <a:t>: Licensed for Rx of  H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/>
              <a:t>V and acute  hepatitis C. 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b="1" dirty="0" smtClean="0"/>
              <a:t>Interferon alfa-2a: can be used for HCV (Either alone or better with oral </a:t>
            </a:r>
            <a:r>
              <a:rPr lang="en-US" b="1" dirty="0" err="1" smtClean="0"/>
              <a:t>Ribaverin</a:t>
            </a:r>
            <a:endParaRPr lang="en-US" b="1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3300"/>
                </a:solidFill>
              </a:rPr>
              <a:t>Note: Both types can be used for HCV</a:t>
            </a:r>
            <a:endParaRPr lang="en-US" b="1" dirty="0" smtClean="0">
              <a:solidFill>
                <a:srgbClr val="3366FF"/>
              </a:solidFill>
            </a:endParaRP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3366FF"/>
                </a:solidFill>
              </a:rPr>
              <a:t>MOA:</a:t>
            </a: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3366FF"/>
                </a:solidFill>
              </a:rPr>
              <a:t>  </a:t>
            </a:r>
            <a:r>
              <a:rPr lang="en-US" b="1" dirty="0" smtClean="0"/>
              <a:t>Unclear but may be via the induction of  </a:t>
            </a:r>
            <a:r>
              <a:rPr lang="en-US" b="1" dirty="0" smtClean="0">
                <a:solidFill>
                  <a:srgbClr val="FF3300"/>
                </a:solidFill>
              </a:rPr>
              <a:t>host cell enzymes</a:t>
            </a:r>
            <a:r>
              <a:rPr lang="en-US" b="1" dirty="0" smtClean="0"/>
              <a:t> that inhibit viral penetration, translation, transcription, maturation, release. Thus degrading viral mRNA and </a:t>
            </a:r>
            <a:r>
              <a:rPr lang="en-US" b="1" dirty="0" err="1" smtClean="0"/>
              <a:t>tRNA</a:t>
            </a:r>
            <a:r>
              <a:rPr lang="en-US" b="1" dirty="0" smtClean="0"/>
              <a:t>. </a:t>
            </a: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endParaRPr lang="en-US" b="1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lvl="2" algn="l" rtl="0" eaLnBrk="1" hangingPunct="1">
              <a:lnSpc>
                <a:spcPct val="90000"/>
              </a:lnSpc>
            </a:pPr>
            <a:endParaRPr lang="en-US" b="1" dirty="0" smtClean="0">
              <a:solidFill>
                <a:srgbClr val="FF33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3366FF"/>
                </a:solidFill>
              </a:rPr>
              <a:t>PK of </a:t>
            </a:r>
            <a:r>
              <a:rPr lang="en-US" sz="2800" b="1" dirty="0" err="1" smtClean="0">
                <a:solidFill>
                  <a:srgbClr val="3366FF"/>
                </a:solidFill>
              </a:rPr>
              <a:t>interferons</a:t>
            </a:r>
            <a:r>
              <a:rPr lang="en-US" sz="2800" b="1" dirty="0" smtClean="0">
                <a:solidFill>
                  <a:srgbClr val="3366FF"/>
                </a:solidFill>
              </a:rPr>
              <a:t>: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2400" b="1" dirty="0" smtClean="0"/>
              <a:t>Both types could be administered either  S.C or I.M. with short  t</a:t>
            </a:r>
            <a:r>
              <a:rPr lang="en-US" sz="2400" b="1" baseline="-25000" dirty="0" smtClean="0"/>
              <a:t>1/2</a:t>
            </a:r>
            <a:r>
              <a:rPr lang="en-US" sz="2400" b="1" dirty="0" smtClean="0"/>
              <a:t>.(4-7 hrs)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2400" b="1" dirty="0" smtClean="0"/>
              <a:t>Filtered unchanged in the </a:t>
            </a:r>
            <a:r>
              <a:rPr lang="en-US" sz="2400" b="1" dirty="0" err="1" smtClean="0"/>
              <a:t>glomeruli</a:t>
            </a:r>
            <a:r>
              <a:rPr lang="en-US" sz="2400" b="1" dirty="0" smtClean="0"/>
              <a:t> and undergo </a:t>
            </a:r>
            <a:r>
              <a:rPr lang="en-US" sz="2400" b="1" dirty="0" err="1" smtClean="0"/>
              <a:t>proteolytic</a:t>
            </a:r>
            <a:r>
              <a:rPr lang="en-US" sz="2400" b="1" dirty="0" smtClean="0"/>
              <a:t> degradation during tubular </a:t>
            </a:r>
            <a:r>
              <a:rPr lang="en-US" sz="2400" b="1" dirty="0" err="1" smtClean="0"/>
              <a:t>reabsorption</a:t>
            </a:r>
            <a:endParaRPr lang="en-US" sz="2400" b="1" dirty="0" smtClean="0"/>
          </a:p>
          <a:p>
            <a:pPr lvl="3" algn="l" rtl="0" eaLnBrk="1" hangingPunct="1">
              <a:lnSpc>
                <a:spcPct val="80000"/>
              </a:lnSpc>
            </a:pPr>
            <a:r>
              <a:rPr lang="en-US" sz="2400" b="1" dirty="0" smtClean="0"/>
              <a:t> (</a:t>
            </a:r>
            <a:r>
              <a:rPr lang="en-US" sz="2400" b="1" u="sng" dirty="0" smtClean="0"/>
              <a:t>not contraindicated</a:t>
            </a:r>
            <a:r>
              <a:rPr lang="en-US" sz="2400" b="1" dirty="0" smtClean="0"/>
              <a:t> in renal impairment)</a:t>
            </a:r>
          </a:p>
          <a:p>
            <a:pPr lvl="3" algn="l" rtl="0" eaLnBrk="1" hangingPunct="1">
              <a:lnSpc>
                <a:spcPct val="80000"/>
              </a:lnSpc>
              <a:buNone/>
            </a:pPr>
            <a:endParaRPr lang="en-US" sz="2400" b="1" dirty="0" smtClean="0"/>
          </a:p>
          <a:p>
            <a:pPr lvl="3" algn="ctr" rtl="0" eaLnBrk="1" hangingPunct="1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What are the differences between interferon and </a:t>
            </a:r>
            <a:r>
              <a:rPr lang="en-US" sz="2400" b="1" dirty="0" err="1" smtClean="0">
                <a:solidFill>
                  <a:srgbClr val="FF3300"/>
                </a:solidFill>
              </a:rPr>
              <a:t>pegylated</a:t>
            </a:r>
            <a:r>
              <a:rPr lang="en-US" sz="2400" b="1" dirty="0" smtClean="0">
                <a:solidFill>
                  <a:srgbClr val="FF3300"/>
                </a:solidFill>
              </a:rPr>
              <a:t> interferon Alfa?</a:t>
            </a: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b="1" dirty="0" smtClean="0"/>
              <a:t> 1) Structure: Peg Interferon alfa-2a and 2b represent the corresponding </a:t>
            </a:r>
            <a:r>
              <a:rPr lang="en-US" b="1" dirty="0" err="1" smtClean="0"/>
              <a:t>interferons</a:t>
            </a:r>
            <a:r>
              <a:rPr lang="en-US" b="1" dirty="0" smtClean="0"/>
              <a:t> with branched </a:t>
            </a:r>
            <a:r>
              <a:rPr lang="en-US" b="1" dirty="0" smtClean="0">
                <a:solidFill>
                  <a:srgbClr val="FF3300"/>
                </a:solidFill>
              </a:rPr>
              <a:t>polyethylene moiety</a:t>
            </a:r>
            <a:r>
              <a:rPr lang="en-US" b="1" dirty="0" smtClean="0"/>
              <a:t> is attached by covalent bond. Thus,</a:t>
            </a: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b="1" dirty="0" smtClean="0"/>
              <a:t>2) Peg has longer t</a:t>
            </a:r>
            <a:r>
              <a:rPr lang="en-US" b="1" baseline="-25000" dirty="0" smtClean="0"/>
              <a:t>1/2 </a:t>
            </a:r>
            <a:r>
              <a:rPr lang="en-US" b="1" dirty="0" smtClean="0"/>
              <a:t>as compared to normal interferon. (80 Hr VS 5.1 for alfa-2b) and increase in renal impairment.</a:t>
            </a: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r>
              <a:rPr lang="en-US" b="1" dirty="0" smtClean="0"/>
              <a:t>	3) Efficacy is superior to non-</a:t>
            </a:r>
            <a:r>
              <a:rPr lang="en-US" b="1" dirty="0" err="1" smtClean="0"/>
              <a:t>pegylated</a:t>
            </a:r>
            <a:r>
              <a:rPr lang="en-US" b="1" dirty="0" smtClean="0"/>
              <a:t>    	      interferon.</a:t>
            </a:r>
          </a:p>
          <a:p>
            <a:pPr lvl="2" algn="l" rtl="0" eaLnBrk="1" hangingPunct="1">
              <a:lnSpc>
                <a:spcPct val="80000"/>
              </a:lnSpc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r>
              <a:rPr lang="en-US" dirty="0" smtClean="0"/>
              <a:t>In CONCLUSION</a:t>
            </a:r>
          </a:p>
          <a:p>
            <a:pPr algn="ctr" rtl="0">
              <a:buNone/>
            </a:pPr>
            <a:r>
              <a:rPr lang="en-US" dirty="0" smtClean="0"/>
              <a:t>Pt with renal </a:t>
            </a:r>
            <a:r>
              <a:rPr lang="en-US" b="1" dirty="0" smtClean="0"/>
              <a:t>impairment, the dose of </a:t>
            </a:r>
            <a:r>
              <a:rPr lang="en-US" b="1" dirty="0" err="1" smtClean="0"/>
              <a:t>pegylated</a:t>
            </a:r>
            <a:r>
              <a:rPr lang="en-US" b="1" dirty="0" smtClean="0"/>
              <a:t> interferon &amp; non-</a:t>
            </a:r>
            <a:r>
              <a:rPr lang="en-US" b="1" dirty="0" err="1" smtClean="0"/>
              <a:t>pegylated</a:t>
            </a:r>
            <a:r>
              <a:rPr lang="en-US" b="1" dirty="0" smtClean="0"/>
              <a:t> interferon should be reduced according to severity of the impairment 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despite </a:t>
            </a:r>
            <a:r>
              <a:rPr lang="en-US" b="1" dirty="0" err="1" smtClean="0"/>
              <a:t>pegylated</a:t>
            </a:r>
            <a:r>
              <a:rPr lang="en-US" b="1" dirty="0" smtClean="0"/>
              <a:t> interferon have long t</a:t>
            </a:r>
            <a:r>
              <a:rPr lang="en-US" b="1" baseline="-25000" dirty="0" smtClean="0"/>
              <a:t>1/2</a:t>
            </a:r>
            <a:r>
              <a:rPr lang="en-US" b="1" dirty="0" smtClean="0"/>
              <a:t> ,it’s not contraindicated in renal impairment 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 rtl="0">
              <a:spcBef>
                <a:spcPct val="20000"/>
              </a:spcBef>
            </a:pPr>
            <a:r>
              <a:rPr lang="en-US" sz="2800" b="1" dirty="0">
                <a:solidFill>
                  <a:srgbClr val="3366FF"/>
                </a:solidFill>
              </a:rPr>
              <a:t>Other Uses of  Interferon:</a:t>
            </a:r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/>
              <a:t>		1) Cancers such as hairy-cell leukemia and Kaposi 	    </a:t>
            </a:r>
            <a:r>
              <a:rPr lang="en-US" sz="2000" b="1" dirty="0" smtClean="0"/>
              <a:t>sarcoma related to AIDS.</a:t>
            </a:r>
            <a:endParaRPr lang="en-US" sz="2000" b="1" dirty="0"/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/>
              <a:t>		2) Multiple Sclerosis</a:t>
            </a:r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/>
              <a:t>		3) topically for genital warts.</a:t>
            </a:r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/>
              <a:t>		4) prevent dissemination of herpes zoster in cancer 	    </a:t>
            </a:r>
            <a:r>
              <a:rPr lang="en-US" sz="2000" b="1" dirty="0" smtClean="0"/>
              <a:t>patients or </a:t>
            </a:r>
            <a:r>
              <a:rPr lang="en-US" sz="2000" b="1" dirty="0" err="1" smtClean="0"/>
              <a:t>immunocompromised</a:t>
            </a:r>
            <a:r>
              <a:rPr lang="en-US" sz="2000" b="1" dirty="0" smtClean="0"/>
              <a:t> patients</a:t>
            </a:r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 smtClean="0"/>
              <a:t>		5) Multiple myeloma</a:t>
            </a:r>
            <a:endParaRPr lang="en-US" sz="2000" b="1" dirty="0"/>
          </a:p>
          <a:p>
            <a:pPr marL="1143000" lvl="2" indent="-228600" rtl="0">
              <a:spcBef>
                <a:spcPct val="20000"/>
              </a:spcBef>
            </a:pPr>
            <a:r>
              <a:rPr lang="en-US" sz="2400" b="1" dirty="0">
                <a:solidFill>
                  <a:srgbClr val="3366FF"/>
                </a:solidFill>
              </a:rPr>
              <a:t>Side Effects of </a:t>
            </a:r>
            <a:r>
              <a:rPr lang="en-US" sz="2400" b="1" dirty="0" err="1">
                <a:solidFill>
                  <a:srgbClr val="3366FF"/>
                </a:solidFill>
              </a:rPr>
              <a:t>interferons</a:t>
            </a:r>
            <a:r>
              <a:rPr lang="en-US" sz="2400" b="1" dirty="0">
                <a:solidFill>
                  <a:srgbClr val="3366FF"/>
                </a:solidFill>
              </a:rPr>
              <a:t>:</a:t>
            </a:r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/>
              <a:t>	-Since they are endogenous types of  proteins, they may produce Flu-like symptoms within 6 hr in more than </a:t>
            </a:r>
            <a:r>
              <a:rPr lang="en-US" sz="2000" b="1" dirty="0" smtClean="0"/>
              <a:t>30% of patients, </a:t>
            </a:r>
            <a:r>
              <a:rPr lang="en-US" sz="2000" b="1" dirty="0"/>
              <a:t>with </a:t>
            </a:r>
            <a:r>
              <a:rPr lang="en-US" sz="2000" b="1" dirty="0" smtClean="0"/>
              <a:t>N/V(nausea and vomiting) </a:t>
            </a:r>
            <a:r>
              <a:rPr lang="en-US" sz="2000" b="1" dirty="0"/>
              <a:t>and anorexia; fatigue; rash; alopecia</a:t>
            </a:r>
            <a:r>
              <a:rPr lang="en-US" sz="2000" b="1" dirty="0" smtClean="0"/>
              <a:t>.</a:t>
            </a:r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 smtClean="0"/>
              <a:t>    - Cough, tinnitus, retinopathy, </a:t>
            </a:r>
            <a:r>
              <a:rPr lang="en-US" sz="2000" b="1" dirty="0" err="1" smtClean="0"/>
              <a:t>pneumonitis</a:t>
            </a:r>
            <a:endParaRPr lang="en-US" sz="2000" b="1" dirty="0"/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/>
              <a:t> </a:t>
            </a:r>
            <a:r>
              <a:rPr lang="en-US" sz="2000" b="1" dirty="0" smtClean="0"/>
              <a:t>   - </a:t>
            </a:r>
            <a:r>
              <a:rPr lang="en-US" sz="2000" b="1" dirty="0"/>
              <a:t>Thrombocytopenia: </a:t>
            </a:r>
            <a:r>
              <a:rPr lang="en-US" sz="2000" b="1" dirty="0" err="1"/>
              <a:t>granulocytopenia</a:t>
            </a:r>
            <a:r>
              <a:rPr lang="en-US" sz="2000" b="1" dirty="0"/>
              <a:t> and elevation in </a:t>
            </a:r>
            <a:r>
              <a:rPr lang="en-US" sz="2000" b="1" dirty="0" err="1"/>
              <a:t>aminotransferase</a:t>
            </a:r>
            <a:r>
              <a:rPr lang="en-US" sz="2000" b="1" dirty="0"/>
              <a:t> </a:t>
            </a:r>
            <a:r>
              <a:rPr lang="en-US" sz="2000" b="1" dirty="0" smtClean="0"/>
              <a:t>level mainly </a:t>
            </a:r>
            <a:r>
              <a:rPr lang="en-US" sz="2000" b="1" u="sng" dirty="0" smtClean="0"/>
              <a:t>in responders</a:t>
            </a:r>
            <a:r>
              <a:rPr lang="en-US" sz="2000" b="1" dirty="0" smtClean="0"/>
              <a:t>.  </a:t>
            </a:r>
            <a:r>
              <a:rPr lang="en-US" sz="2000" b="1" dirty="0"/>
              <a:t>Induction of </a:t>
            </a:r>
            <a:r>
              <a:rPr lang="en-US" sz="2000" b="1" dirty="0" err="1"/>
              <a:t>autoantibodies</a:t>
            </a:r>
            <a:r>
              <a:rPr lang="en-US" sz="2000" b="1" dirty="0"/>
              <a:t>.</a:t>
            </a:r>
          </a:p>
          <a:p>
            <a:pPr marL="1143000" lvl="2" indent="-228600" rtl="0">
              <a:spcBef>
                <a:spcPct val="20000"/>
              </a:spcBef>
            </a:pPr>
            <a:r>
              <a:rPr lang="en-US" sz="2000" b="1" dirty="0"/>
              <a:t>	- </a:t>
            </a:r>
            <a:r>
              <a:rPr lang="en-US" sz="2000" b="1" dirty="0" smtClean="0"/>
              <a:t>Mental depression and Neurotoxicity (somnolence) </a:t>
            </a:r>
            <a:endParaRPr lang="en-US" sz="2400" b="1" dirty="0">
              <a:solidFill>
                <a:srgbClr val="3366FF"/>
              </a:solidFill>
            </a:endParaRPr>
          </a:p>
          <a:p>
            <a:pPr marL="1143000" lvl="2" indent="-228600" rtl="0">
              <a:spcBef>
                <a:spcPct val="20000"/>
              </a:spcBef>
            </a:pPr>
            <a:endParaRPr lang="en-US" sz="2000" b="1" dirty="0"/>
          </a:p>
          <a:p>
            <a:pPr marL="342900" indent="-342900" rtl="0">
              <a:spcBef>
                <a:spcPct val="20000"/>
              </a:spcBef>
              <a:buFontTx/>
              <a:buChar char="•"/>
            </a:pPr>
            <a:endParaRPr lang="en-US" sz="1000" dirty="0"/>
          </a:p>
          <a:p>
            <a:pPr marL="342900" indent="-342900" rtl="0">
              <a:spcBef>
                <a:spcPct val="20000"/>
              </a:spcBef>
              <a:buFontTx/>
              <a:buChar char="•"/>
            </a:pPr>
            <a:endParaRPr lang="en-US" sz="1000" dirty="0"/>
          </a:p>
          <a:p>
            <a:pPr marL="342900" indent="-342900">
              <a:spcBef>
                <a:spcPct val="20000"/>
              </a:spcBef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0"/>
            <a:ext cx="49824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0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ontraindications</a:t>
            </a:r>
            <a:endParaRPr lang="ar-SA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714348" y="857232"/>
            <a:ext cx="84296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>
                <a:latin typeface="HandelGotDBol" pitchFamily="34" charset="0"/>
              </a:rPr>
              <a:t>Hepatic </a:t>
            </a:r>
            <a:r>
              <a:rPr lang="en-US" sz="2000" dirty="0" err="1" smtClean="0">
                <a:latin typeface="HandelGotDBol" pitchFamily="34" charset="0"/>
              </a:rPr>
              <a:t>decompensation</a:t>
            </a:r>
            <a:r>
              <a:rPr lang="en-US" sz="2000" dirty="0" smtClean="0">
                <a:latin typeface="HandelGotDBol" pitchFamily="34" charset="0"/>
              </a:rPr>
              <a:t>, autoimmune disease, history of cardiac arrhythmia</a:t>
            </a:r>
            <a:endParaRPr lang="ar-SA" sz="2000" dirty="0">
              <a:latin typeface="HandelGotDBo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7158" y="1643050"/>
            <a:ext cx="65485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0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Caution of using IFN in:</a:t>
            </a:r>
            <a:endParaRPr lang="ar-SA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14348" y="2643182"/>
            <a:ext cx="84296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sz="2000" dirty="0" smtClean="0">
                <a:latin typeface="HandelGotDBol" pitchFamily="34" charset="0"/>
              </a:rPr>
              <a:t>Psychiatric disease, epilepsy, thyroid disease, </a:t>
            </a:r>
            <a:r>
              <a:rPr lang="en-US" sz="2000" dirty="0" err="1" smtClean="0">
                <a:latin typeface="HandelGotDBol" pitchFamily="34" charset="0"/>
              </a:rPr>
              <a:t>cytopenia</a:t>
            </a:r>
            <a:r>
              <a:rPr lang="en-US" sz="2000" dirty="0" smtClean="0">
                <a:latin typeface="HandelGotDBol" pitchFamily="34" charset="0"/>
              </a:rPr>
              <a:t>, sever renal </a:t>
            </a:r>
            <a:r>
              <a:rPr lang="en-US" sz="2000" dirty="0" err="1" smtClean="0">
                <a:latin typeface="HandelGotDBol" pitchFamily="34" charset="0"/>
              </a:rPr>
              <a:t>insufficency</a:t>
            </a:r>
            <a:endParaRPr lang="ar-SA" sz="2000" dirty="0">
              <a:latin typeface="HandelGotDBo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00034" y="3571876"/>
            <a:ext cx="61718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0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Drug-drug interaction:</a:t>
            </a:r>
            <a:endParaRPr lang="ar-SA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714348" y="4286256"/>
            <a:ext cx="84296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sz="2000" dirty="0" smtClean="0">
                <a:latin typeface="HandelGotDBol" pitchFamily="34" charset="0"/>
              </a:rPr>
              <a:t>Increase </a:t>
            </a:r>
            <a:r>
              <a:rPr lang="en-US" sz="2000" dirty="0" err="1" smtClean="0">
                <a:latin typeface="HandelGotDBol" pitchFamily="34" charset="0"/>
              </a:rPr>
              <a:t>theophylline</a:t>
            </a:r>
            <a:r>
              <a:rPr lang="en-US" sz="2000" dirty="0" smtClean="0">
                <a:latin typeface="HandelGotDBol" pitchFamily="34" charset="0"/>
              </a:rPr>
              <a:t> and methadone</a:t>
            </a:r>
            <a:endParaRPr lang="ar-SA" sz="2000" dirty="0">
              <a:latin typeface="HandelGotDBo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42910" y="4786322"/>
            <a:ext cx="41344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0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Combinations:</a:t>
            </a:r>
            <a:endParaRPr lang="ar-SA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14348" y="5500702"/>
            <a:ext cx="842965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sz="2000" dirty="0" smtClean="0">
                <a:latin typeface="HandelGotDBol" pitchFamily="34" charset="0"/>
              </a:rPr>
              <a:t>IFN + NRTI agents = hepatic failure</a:t>
            </a:r>
          </a:p>
          <a:p>
            <a:pPr rtl="0"/>
            <a:r>
              <a:rPr lang="en-US" sz="2000" dirty="0" smtClean="0">
                <a:latin typeface="HandelGotDBol" pitchFamily="34" charset="0"/>
              </a:rPr>
              <a:t>IFN + </a:t>
            </a:r>
            <a:r>
              <a:rPr lang="en-US" sz="2000" dirty="0" err="1" smtClean="0">
                <a:latin typeface="HandelGotDBol" pitchFamily="34" charset="0"/>
              </a:rPr>
              <a:t>didanosine</a:t>
            </a:r>
            <a:r>
              <a:rPr lang="en-US" sz="2000" dirty="0" smtClean="0">
                <a:latin typeface="HandelGotDBol" pitchFamily="34" charset="0"/>
              </a:rPr>
              <a:t> = not recommended</a:t>
            </a:r>
          </a:p>
          <a:p>
            <a:pPr rtl="0"/>
            <a:r>
              <a:rPr lang="en-US" sz="2000" dirty="0" smtClean="0">
                <a:latin typeface="HandelGotDBol" pitchFamily="34" charset="0"/>
              </a:rPr>
              <a:t>IFN+ </a:t>
            </a:r>
            <a:r>
              <a:rPr lang="en-US" sz="2000" dirty="0" err="1" smtClean="0">
                <a:latin typeface="HandelGotDBol" pitchFamily="34" charset="0"/>
              </a:rPr>
              <a:t>zidovudine</a:t>
            </a:r>
            <a:r>
              <a:rPr lang="en-US" sz="2000" dirty="0" smtClean="0">
                <a:latin typeface="HandelGotDBol" pitchFamily="34" charset="0"/>
              </a:rPr>
              <a:t> = exacerbate </a:t>
            </a:r>
            <a:r>
              <a:rPr lang="en-US" sz="2000" dirty="0" err="1" smtClean="0">
                <a:latin typeface="HandelGotDBol" pitchFamily="34" charset="0"/>
              </a:rPr>
              <a:t>cytopenia</a:t>
            </a:r>
            <a:endParaRPr lang="en-US" sz="2000" dirty="0" smtClean="0">
              <a:latin typeface="HandelGotDBo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5614</TotalTime>
  <Words>601</Words>
  <Application>Microsoft Office PowerPoint</Application>
  <PresentationFormat>عرض على الشاشة (3:4)‏</PresentationFormat>
  <Paragraphs>127</Paragraphs>
  <Slides>15</Slides>
  <Notes>6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Default Design</vt:lpstr>
      <vt:lpstr>الشريحة 1</vt:lpstr>
      <vt:lpstr>الشريحة 2</vt:lpstr>
      <vt:lpstr>الشريحة 3</vt:lpstr>
      <vt:lpstr>الشريحة 4</vt:lpstr>
      <vt:lpstr> 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Antiviral Drugs</dc:title>
  <dc:creator>Dr.Haidar</dc:creator>
  <cp:lastModifiedBy>xp</cp:lastModifiedBy>
  <cp:revision>144</cp:revision>
  <dcterms:created xsi:type="dcterms:W3CDTF">2006-10-28T04:04:15Z</dcterms:created>
  <dcterms:modified xsi:type="dcterms:W3CDTF">2010-11-02T17:52:56Z</dcterms:modified>
</cp:coreProperties>
</file>