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41"/>
  </p:notesMasterIdLst>
  <p:handoutMasterIdLst>
    <p:handoutMasterId r:id="rId42"/>
  </p:handoutMasterIdLst>
  <p:sldIdLst>
    <p:sldId id="359" r:id="rId2"/>
    <p:sldId id="294" r:id="rId3"/>
    <p:sldId id="333" r:id="rId4"/>
    <p:sldId id="352" r:id="rId5"/>
    <p:sldId id="341" r:id="rId6"/>
    <p:sldId id="321" r:id="rId7"/>
    <p:sldId id="320" r:id="rId8"/>
    <p:sldId id="355" r:id="rId9"/>
    <p:sldId id="335" r:id="rId10"/>
    <p:sldId id="324" r:id="rId11"/>
    <p:sldId id="325" r:id="rId12"/>
    <p:sldId id="326" r:id="rId13"/>
    <p:sldId id="319" r:id="rId14"/>
    <p:sldId id="343" r:id="rId15"/>
    <p:sldId id="337" r:id="rId16"/>
    <p:sldId id="304" r:id="rId17"/>
    <p:sldId id="360" r:id="rId18"/>
    <p:sldId id="306" r:id="rId19"/>
    <p:sldId id="336" r:id="rId20"/>
    <p:sldId id="302" r:id="rId21"/>
    <p:sldId id="303" r:id="rId22"/>
    <p:sldId id="361" r:id="rId23"/>
    <p:sldId id="345" r:id="rId24"/>
    <p:sldId id="346" r:id="rId25"/>
    <p:sldId id="347" r:id="rId26"/>
    <p:sldId id="307" r:id="rId27"/>
    <p:sldId id="356" r:id="rId28"/>
    <p:sldId id="308" r:id="rId29"/>
    <p:sldId id="340" r:id="rId30"/>
    <p:sldId id="312" r:id="rId31"/>
    <p:sldId id="313" r:id="rId32"/>
    <p:sldId id="357" r:id="rId33"/>
    <p:sldId id="358" r:id="rId34"/>
    <p:sldId id="314" r:id="rId35"/>
    <p:sldId id="315" r:id="rId36"/>
    <p:sldId id="329" r:id="rId37"/>
    <p:sldId id="351" r:id="rId38"/>
    <p:sldId id="349" r:id="rId39"/>
    <p:sldId id="316" r:id="rId40"/>
  </p:sldIdLst>
  <p:sldSz cx="9144000" cy="6858000" type="screen4x3"/>
  <p:notesSz cx="7102475" cy="938847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AE4E020-1ED9-4E7B-B2CD-22F443D33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l" defTabSz="942975" rtl="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rtl="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9288"/>
            <a:ext cx="56832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l" defTabSz="942975" rtl="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rtl="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490A105-2590-413A-905D-EFBDF722C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DCD88-7034-4825-9737-427A6AB256EB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97B5F-00E3-4FD4-9DC3-CB9014ACF2FD}" type="slidenum">
              <a:rPr lang="ar-SA" smtClean="0"/>
              <a:pPr/>
              <a:t>4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9EAF4-ABBF-4316-A6DB-B9E814128D27}" type="slidenum">
              <a:rPr lang="ar-SA" smtClean="0"/>
              <a:pPr/>
              <a:t>32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1377D-75A8-4676-A220-D3F06D41AD25}" type="slidenum">
              <a:rPr lang="ar-SA" smtClean="0"/>
              <a:pPr/>
              <a:t>33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EF379-7CE2-4975-95E9-F9FFEC613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2A53D-673C-4508-B504-E9CC7263E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C7918-CF35-4800-A5A4-3FD86EB4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12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524000"/>
            <a:ext cx="36957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1100" y="1524000"/>
            <a:ext cx="3695700" cy="222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91100" y="3900488"/>
            <a:ext cx="3695700" cy="2225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2CD0C-9E5D-4C40-A0C5-38F66B642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B967-D9A4-4117-B763-2AB42115F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FC0D5-741D-49B3-B273-F3532929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A1E82-9A96-4862-914E-E27AB13A1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26B3A-06D0-410D-A687-86D446FC2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5368-4738-4EB7-99D2-03CEDD739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EB93F-505B-4EBD-A5A8-52FFF69BA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0E3B-2D43-4416-97D0-BDCB88DEE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94EAE-0F25-47BE-BD5A-2BE43AC75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rtl="0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C545BF4-6CD5-48FD-BD98-C13B69456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eaLnBrk="0" hangingPunct="0"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eaLnBrk="0" hangingPunct="0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5" r:id="rId2"/>
    <p:sldLayoutId id="2147483694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5" r:id="rId9"/>
    <p:sldLayoutId id="2147483691" r:id="rId10"/>
    <p:sldLayoutId id="2147483692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733550"/>
          </a:xfrm>
        </p:spPr>
        <p:txBody>
          <a:bodyPr/>
          <a:lstStyle/>
          <a:p>
            <a:pPr eaLnBrk="1" hangingPunct="1"/>
            <a:r>
              <a:rPr lang="en-US" b="1" smtClean="0"/>
              <a:t>DRUGS USED FOR TREATMENT OF EPILEPSY</a:t>
            </a:r>
            <a:endParaRPr lang="en-US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Tx/>
              <a:buNone/>
            </a:pPr>
            <a:endParaRPr lang="en-US" b="1" dirty="0" smtClean="0"/>
          </a:p>
          <a:p>
            <a:pPr algn="l" eaLnBrk="1" hangingPunct="1">
              <a:buFontTx/>
              <a:buNone/>
            </a:pPr>
            <a:endParaRPr lang="en-US" b="1" dirty="0" smtClean="0"/>
          </a:p>
          <a:p>
            <a:pPr algn="l" eaLnBrk="1" hangingPunct="1">
              <a:buFontTx/>
              <a:buNone/>
            </a:pPr>
            <a:endParaRPr lang="en-US" b="1" dirty="0" smtClean="0"/>
          </a:p>
          <a:p>
            <a:pPr algn="l" eaLnBrk="1" hangingPunct="1">
              <a:buFontTx/>
              <a:buNone/>
            </a:pPr>
            <a:r>
              <a:rPr lang="en-US" b="1" dirty="0" smtClean="0"/>
              <a:t>Prof. Mohammad </a:t>
            </a:r>
            <a:r>
              <a:rPr lang="en-US" b="1" dirty="0" err="1" smtClean="0"/>
              <a:t>Saad</a:t>
            </a:r>
            <a:r>
              <a:rPr lang="en-US" b="1" dirty="0" smtClean="0"/>
              <a:t> AL-</a:t>
            </a:r>
            <a:r>
              <a:rPr lang="en-US" b="1" dirty="0" err="1" smtClean="0"/>
              <a:t>Humayyd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39065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C00000"/>
                </a:solidFill>
                <a:cs typeface="Arial" charset="0"/>
              </a:rPr>
              <a:t>General rules for treatment of epilepsy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2286000"/>
            <a:ext cx="8656638" cy="43434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Epilepsy is usually controlled but not cured with medication.</a:t>
            </a: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Up to 80% of patients  can expect partial or complete control of seizures with appropriate treatment.</a:t>
            </a: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20% no response to treatment 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 non pharmacological approach e.g. </a:t>
            </a:r>
            <a:r>
              <a:rPr lang="en-US" sz="2400" dirty="0" err="1" smtClean="0">
                <a:cs typeface="Times New Roman" pitchFamily="18" charset="0"/>
                <a:sym typeface="Wingdings" pitchFamily="2" charset="2"/>
              </a:rPr>
              <a:t>surgry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, etc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 Antiepileptic drugs  are indicated  when there is two or more seizures  occurring in short interval  ( 6 - </a:t>
            </a:r>
            <a:r>
              <a:rPr lang="en-US" sz="2800" dirty="0" smtClean="0">
                <a:cs typeface="Times New Roman" pitchFamily="18" charset="0"/>
              </a:rPr>
              <a:t>12</a:t>
            </a:r>
            <a:r>
              <a:rPr lang="en-US" sz="2400" dirty="0" smtClean="0">
                <a:cs typeface="Times New Roman" pitchFamily="18" charset="0"/>
              </a:rPr>
              <a:t> months)</a:t>
            </a: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 An initial therapeutic aim is to use only one drug, </a:t>
            </a:r>
            <a:r>
              <a:rPr lang="en-US" sz="2400" dirty="0" err="1" smtClean="0">
                <a:cs typeface="Times New Roman" pitchFamily="18" charset="0"/>
              </a:rPr>
              <a:t>monotherapy</a:t>
            </a:r>
            <a:r>
              <a:rPr lang="en-US" sz="2400" dirty="0" smtClean="0">
                <a:cs typeface="Times New Roman" pitchFamily="18" charset="0"/>
              </a:rPr>
              <a:t>, with the least dose and increasing gradually. 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  <p:bldP spid="389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4000"/>
            <a:ext cx="8504238" cy="4575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Drugs are usually  administered  </a:t>
            </a:r>
            <a:r>
              <a:rPr lang="en-US" b="1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orally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 Monitoring plasma drug level is useful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Triggering  factors can affect seizure which could be controlled by drugs.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 Sudden withdrawal of drugs should be avoided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hlink"/>
                </a:solidFill>
              </a:rPr>
              <a:t/>
            </a:r>
            <a:br>
              <a:rPr lang="en-US" b="1" dirty="0" smtClean="0">
                <a:solidFill>
                  <a:schemeClr val="hlink"/>
                </a:solidFill>
              </a:rPr>
            </a:br>
            <a:r>
              <a:rPr lang="en-US" b="1" dirty="0" smtClean="0">
                <a:solidFill>
                  <a:schemeClr val="hlink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Withdrawal considered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981200"/>
            <a:ext cx="8504238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      </a:t>
            </a: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Seizure –free period of 2-5 yrs or longer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           Normal IQ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	       Normal EEG prior to withdrawal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           NO juvenile </a:t>
            </a:r>
            <a:r>
              <a:rPr lang="en-US" b="1" dirty="0" err="1" smtClean="0">
                <a:latin typeface="Calibri" pitchFamily="34" charset="0"/>
                <a:cs typeface="Times New Roman" pitchFamily="18" charset="0"/>
              </a:rPr>
              <a:t>myoclonic</a:t>
            </a: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 epilepsy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	</a:t>
            </a:r>
            <a:r>
              <a:rPr lang="en-US" b="1" dirty="0" smtClean="0">
                <a:solidFill>
                  <a:srgbClr val="7030A0"/>
                </a:solidFill>
                <a:cs typeface="Times New Roman" pitchFamily="18" charset="0"/>
              </a:rPr>
              <a:t>Relapse rate when antiepileptic drugs are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7030A0"/>
                </a:solidFill>
                <a:cs typeface="Times New Roman" pitchFamily="18" charset="0"/>
              </a:rPr>
              <a:t>           withdrawn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cs typeface="Times New Roman" pitchFamily="18" charset="0"/>
              </a:rPr>
              <a:t>is 20% in </a:t>
            </a:r>
            <a:r>
              <a:rPr lang="en-US" b="1" dirty="0" err="1" smtClean="0">
                <a:solidFill>
                  <a:srgbClr val="7030A0"/>
                </a:solidFill>
                <a:cs typeface="Times New Roman" pitchFamily="18" charset="0"/>
              </a:rPr>
              <a:t>chdildren</a:t>
            </a:r>
            <a:r>
              <a:rPr lang="en-US" b="1" dirty="0" smtClean="0">
                <a:solidFill>
                  <a:srgbClr val="7030A0"/>
                </a:solidFill>
                <a:cs typeface="Times New Roman" pitchFamily="18" charset="0"/>
              </a:rPr>
              <a:t> and 40% adults</a:t>
            </a:r>
            <a:endParaRPr lang="en-US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FFFFCC"/>
                </a:solidFill>
              </a:rPr>
              <a:t>Pathophysiology of Epilepsy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838200"/>
            <a:ext cx="3502479" cy="5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7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l" rtl="0">
              <a:defRPr/>
            </a:pPr>
            <a:r>
              <a:rPr lang="en-US" sz="5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How Drugs Act?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3352800" cy="4495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 Narrow" pitchFamily="34" charset="0"/>
              </a:rPr>
              <a:t>Blockade of  voltage –gated channels (Na</a:t>
            </a:r>
            <a:r>
              <a:rPr lang="en-US" sz="2800" baseline="30000" dirty="0" smtClean="0">
                <a:latin typeface="Arial Narrow" pitchFamily="34" charset="0"/>
              </a:rPr>
              <a:t>+</a:t>
            </a:r>
            <a:r>
              <a:rPr lang="en-US" sz="2800" dirty="0" smtClean="0">
                <a:latin typeface="Arial Narrow" pitchFamily="34" charset="0"/>
              </a:rPr>
              <a:t> or Ca</a:t>
            </a:r>
            <a:r>
              <a:rPr lang="en-US" sz="2800" baseline="30000" dirty="0" smtClean="0">
                <a:latin typeface="Arial Narrow" pitchFamily="34" charset="0"/>
              </a:rPr>
              <a:t>+</a:t>
            </a:r>
            <a:r>
              <a:rPr lang="en-US" sz="2800" dirty="0" smtClean="0">
                <a:latin typeface="Arial Narrow" pitchFamily="34" charset="0"/>
              </a:rPr>
              <a:t>)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latin typeface="Arial Narrow" pitchFamily="34" charset="0"/>
            </a:endParaRPr>
          </a:p>
          <a:p>
            <a:pPr eaLnBrk="1" hangingPunct="1"/>
            <a:r>
              <a:rPr lang="en-US" sz="2800" dirty="0" smtClean="0">
                <a:latin typeface="Arial Narrow" pitchFamily="34" charset="0"/>
              </a:rPr>
              <a:t>Enhancement of GABA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Arial Narrow" pitchFamily="34" charset="0"/>
              </a:rPr>
              <a:t>Or</a:t>
            </a:r>
            <a:r>
              <a:rPr lang="en-US" sz="2800" dirty="0" smtClean="0">
                <a:latin typeface="Arial Narrow" pitchFamily="34" charset="0"/>
              </a:rPr>
              <a:t> interference with </a:t>
            </a:r>
          </a:p>
          <a:p>
            <a:pPr lvl="1" eaLnBrk="1" hangingPunct="1"/>
            <a:r>
              <a:rPr lang="en-US" dirty="0" smtClean="0">
                <a:latin typeface="Arial Narrow" pitchFamily="34" charset="0"/>
              </a:rPr>
              <a:t>Glutamate transmission </a:t>
            </a:r>
            <a:r>
              <a:rPr lang="en-US" dirty="0" smtClean="0">
                <a:solidFill>
                  <a:srgbClr val="FFFFCC"/>
                </a:solidFill>
                <a:latin typeface="Arial Narrow" pitchFamily="34" charset="0"/>
              </a:rPr>
              <a:t>(citatory)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dirty="0" smtClean="0">
                <a:latin typeface="Arial Narrow" pitchFamily="34" charset="0"/>
              </a:rPr>
              <a:t>    </a:t>
            </a:r>
            <a:r>
              <a:rPr lang="en-US" dirty="0" smtClean="0">
                <a:solidFill>
                  <a:srgbClr val="FFFFCC"/>
                </a:solidFill>
                <a:latin typeface="Arial Narrow" pitchFamily="34" charset="0"/>
              </a:rPr>
              <a:t>(inhibitory)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685800"/>
            <a:ext cx="5257800" cy="582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31445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Classification of antiepileptic drugs </a:t>
            </a:r>
            <a:endParaRPr lang="ar-SA" sz="4000" b="1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433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rgbClr val="00B0F0"/>
                </a:solidFill>
              </a:rPr>
              <a:t>First-generation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dirty="0" err="1" smtClean="0"/>
              <a:t>Phenytoin</a:t>
            </a:r>
            <a:r>
              <a:rPr lang="en-US" b="1" dirty="0" smtClean="0">
                <a:solidFill>
                  <a:srgbClr val="FF00FF"/>
                </a:solidFill>
              </a:rPr>
              <a:t>**</a:t>
            </a:r>
          </a:p>
          <a:p>
            <a:pPr>
              <a:buFont typeface="Wingdings" pitchFamily="2" charset="2"/>
              <a:buChar char="v"/>
            </a:pPr>
            <a:r>
              <a:rPr lang="en-US" b="1" dirty="0" err="1" smtClean="0"/>
              <a:t>Carbamazepine</a:t>
            </a:r>
            <a:r>
              <a:rPr lang="en-US" b="1" dirty="0" smtClean="0">
                <a:solidFill>
                  <a:srgbClr val="FF00FF"/>
                </a:solidFill>
              </a:rPr>
              <a:t>**</a:t>
            </a:r>
          </a:p>
          <a:p>
            <a:pPr>
              <a:buFont typeface="Wingdings" pitchFamily="2" charset="2"/>
              <a:buChar char="v"/>
            </a:pPr>
            <a:r>
              <a:rPr lang="en-US" b="1" dirty="0" err="1" smtClean="0"/>
              <a:t>Valproate</a:t>
            </a:r>
            <a:r>
              <a:rPr lang="en-US" b="1" dirty="0" smtClean="0">
                <a:solidFill>
                  <a:srgbClr val="FF00FF"/>
                </a:solidFill>
              </a:rPr>
              <a:t>**</a:t>
            </a:r>
          </a:p>
          <a:p>
            <a:pPr>
              <a:buFont typeface="Wingdings" pitchFamily="2" charset="2"/>
              <a:buChar char="v"/>
            </a:pPr>
            <a:r>
              <a:rPr lang="en-US" sz="2200" i="1" dirty="0" smtClean="0">
                <a:latin typeface="Calibri" pitchFamily="34" charset="0"/>
              </a:rPr>
              <a:t>Phenobarbital and </a:t>
            </a:r>
            <a:r>
              <a:rPr lang="en-US" sz="2200" i="1" dirty="0" err="1" smtClean="0">
                <a:latin typeface="Calibri" pitchFamily="34" charset="0"/>
              </a:rPr>
              <a:t>Primidone</a:t>
            </a:r>
            <a:endParaRPr lang="en-US" sz="2200" i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i="1" dirty="0" smtClean="0">
                <a:latin typeface="Calibri" pitchFamily="34" charset="0"/>
              </a:rPr>
              <a:t>Benzodiazepines (</a:t>
            </a:r>
            <a:r>
              <a:rPr lang="en-US" sz="2200" i="1" dirty="0" err="1" smtClean="0">
                <a:latin typeface="Calibri" pitchFamily="34" charset="0"/>
              </a:rPr>
              <a:t>e.g.Clonazepam</a:t>
            </a:r>
            <a:r>
              <a:rPr lang="en-US" sz="2200" i="1" dirty="0" smtClean="0">
                <a:latin typeface="Calibri" pitchFamily="34" charset="0"/>
              </a:rPr>
              <a:t>, </a:t>
            </a:r>
            <a:r>
              <a:rPr lang="en-US" sz="2200" i="1" dirty="0" err="1" smtClean="0">
                <a:latin typeface="Calibri" pitchFamily="34" charset="0"/>
              </a:rPr>
              <a:t>lorazepam</a:t>
            </a:r>
            <a:r>
              <a:rPr lang="en-US" sz="2200" i="1" dirty="0" smtClean="0">
                <a:latin typeface="Calibri" pitchFamily="34" charset="0"/>
              </a:rPr>
              <a:t> and diazepam)</a:t>
            </a:r>
            <a:endParaRPr lang="ar-SA" sz="2200" i="1" dirty="0" smtClean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433888"/>
          </a:xfrm>
        </p:spPr>
        <p:txBody>
          <a:bodyPr/>
          <a:lstStyle/>
          <a:p>
            <a:pPr marL="419100" indent="-419100">
              <a:buFont typeface="Wingdings 2" pitchFamily="18" charset="2"/>
              <a:buNone/>
            </a:pPr>
            <a:r>
              <a:rPr lang="en-US" b="1" dirty="0" smtClean="0">
                <a:solidFill>
                  <a:srgbClr val="00B0F0"/>
                </a:solidFill>
              </a:rPr>
              <a:t>Second- generation</a:t>
            </a:r>
          </a:p>
          <a:p>
            <a:pPr marL="419100" indent="-41910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dirty="0" err="1" smtClean="0"/>
              <a:t>Lamotrigine</a:t>
            </a:r>
            <a:r>
              <a:rPr lang="en-US" b="1" dirty="0" smtClean="0">
                <a:solidFill>
                  <a:srgbClr val="FF00FF"/>
                </a:solidFill>
              </a:rPr>
              <a:t>**</a:t>
            </a:r>
          </a:p>
          <a:p>
            <a:pPr marL="419100" indent="-419100">
              <a:buFont typeface="Wingdings" pitchFamily="2" charset="2"/>
              <a:buChar char="v"/>
            </a:pPr>
            <a:r>
              <a:rPr lang="en-US" b="1" dirty="0" err="1" smtClean="0"/>
              <a:t>Levetiracetam</a:t>
            </a:r>
            <a:r>
              <a:rPr lang="en-US" b="1" dirty="0" smtClean="0">
                <a:solidFill>
                  <a:srgbClr val="FF00FF"/>
                </a:solidFill>
              </a:rPr>
              <a:t>**</a:t>
            </a:r>
          </a:p>
          <a:p>
            <a:pPr marL="419100" indent="-419100"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 err="1" smtClean="0"/>
              <a:t>Topiramate</a:t>
            </a:r>
            <a:r>
              <a:rPr lang="en-US" b="1" dirty="0" smtClean="0">
                <a:solidFill>
                  <a:srgbClr val="FF00FF"/>
                </a:solidFill>
              </a:rPr>
              <a:t> **</a:t>
            </a:r>
            <a:endParaRPr lang="en-US" b="1" dirty="0" smtClean="0"/>
          </a:p>
          <a:p>
            <a:pPr marL="419100" indent="-419100">
              <a:buFont typeface="Wingdings" pitchFamily="2" charset="2"/>
              <a:buChar char="v"/>
            </a:pPr>
            <a:r>
              <a:rPr lang="en-US" dirty="0" err="1" smtClean="0"/>
              <a:t>Gabapentin</a:t>
            </a:r>
            <a:endParaRPr lang="en-US" dirty="0" smtClean="0"/>
          </a:p>
          <a:p>
            <a:pPr marL="419100" indent="-419100">
              <a:buFont typeface="Wingdings" pitchFamily="2" charset="2"/>
              <a:buChar char="v"/>
            </a:pPr>
            <a:r>
              <a:rPr lang="en-US" dirty="0" err="1" smtClean="0"/>
              <a:t>Vigabatrin</a:t>
            </a:r>
            <a:endParaRPr lang="en-US" dirty="0" smtClean="0"/>
          </a:p>
          <a:p>
            <a:pPr marL="419100" indent="-41910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Felbamate</a:t>
            </a:r>
            <a:endParaRPr lang="en-US" dirty="0" smtClean="0"/>
          </a:p>
          <a:p>
            <a:pPr marL="419100" indent="-419100">
              <a:buFont typeface="Wingdings" pitchFamily="2" charset="2"/>
              <a:buChar char="v"/>
            </a:pPr>
            <a:r>
              <a:rPr lang="en-US" dirty="0" err="1" smtClean="0">
                <a:ea typeface="Majalla UI"/>
                <a:cs typeface="Majalla UI"/>
              </a:rPr>
              <a:t>Zonisamide</a:t>
            </a:r>
            <a:endParaRPr lang="en-US" dirty="0" smtClean="0">
              <a:ea typeface="Majalla UI"/>
              <a:cs typeface="Majalla UI"/>
            </a:endParaRPr>
          </a:p>
          <a:p>
            <a:pPr marL="419100" indent="-419100">
              <a:buFont typeface="Wingdings" pitchFamily="2" charset="2"/>
              <a:buChar char="v"/>
            </a:pPr>
            <a:endParaRPr lang="en-US" dirty="0" smtClean="0">
              <a:ea typeface="Majalla UI"/>
              <a:cs typeface="Majalla UI"/>
            </a:endParaRPr>
          </a:p>
          <a:p>
            <a:pPr marL="838200" lvl="1" indent="-381000" eaLnBrk="1" hangingPunct="1">
              <a:buFont typeface="Wingdings 2" pitchFamily="18" charset="2"/>
              <a:buNone/>
            </a:pPr>
            <a:endParaRPr lang="en-US" sz="2200" i="1" dirty="0" smtClean="0">
              <a:latin typeface="Calibri" pitchFamily="34" charset="0"/>
            </a:endParaRPr>
          </a:p>
          <a:p>
            <a:pPr marL="419100" indent="-419100">
              <a:buFont typeface="Wingdings" pitchFamily="2" charset="2"/>
              <a:buChar char="v"/>
            </a:pPr>
            <a:endParaRPr lang="en-US" dirty="0" smtClean="0">
              <a:ea typeface="Majalla UI"/>
              <a:cs typeface="Majalla UI"/>
            </a:endParaRPr>
          </a:p>
          <a:p>
            <a:pPr marL="419100" indent="-419100">
              <a:buFont typeface="Wingdings" pitchFamily="2" charset="2"/>
              <a:buChar char="v"/>
            </a:pPr>
            <a:endParaRPr lang="en-US" dirty="0" smtClean="0">
              <a:ea typeface="Majalla UI"/>
              <a:cs typeface="Majalla UI"/>
            </a:endParaRPr>
          </a:p>
          <a:p>
            <a:pPr marL="419100" indent="-419100">
              <a:buFont typeface="Wingdings" pitchFamily="2" charset="2"/>
              <a:buChar char="v"/>
            </a:pPr>
            <a:endParaRPr lang="en-US" dirty="0" smtClean="0">
              <a:ea typeface="Majalla UI"/>
              <a:cs typeface="Majalla UI"/>
            </a:endParaRPr>
          </a:p>
          <a:p>
            <a:pPr marL="419100" indent="-419100">
              <a:buFont typeface="Wingdings" pitchFamily="2" charset="2"/>
              <a:buChar char="v"/>
            </a:pPr>
            <a:endParaRPr lang="en-US" dirty="0" smtClean="0">
              <a:ea typeface="Majalla UI"/>
              <a:cs typeface="Majalla UI"/>
            </a:endParaRPr>
          </a:p>
          <a:p>
            <a:pPr marL="419100" indent="-419100">
              <a:buFont typeface="Wingdings" pitchFamily="2" charset="2"/>
              <a:buChar char="v"/>
            </a:pPr>
            <a:endParaRPr lang="ar-SA" dirty="0" smtClean="0">
              <a:ea typeface="Majalla UI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81000" y="5181600"/>
            <a:ext cx="85344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latin typeface="Elephant" pitchFamily="18" charset="0"/>
              </a:rPr>
              <a:t>2</a:t>
            </a:r>
            <a:r>
              <a:rPr lang="en-US" baseline="30000" dirty="0" smtClean="0">
                <a:latin typeface="Elephant" pitchFamily="18" charset="0"/>
              </a:rPr>
              <a:t>nd</a:t>
            </a:r>
            <a:r>
              <a:rPr lang="en-US" dirty="0" smtClean="0">
                <a:latin typeface="Elephant" pitchFamily="18" charset="0"/>
              </a:rPr>
              <a:t> generation used alone </a:t>
            </a:r>
            <a:r>
              <a:rPr lang="en-US" dirty="0" smtClean="0">
                <a:solidFill>
                  <a:srgbClr val="FF0000"/>
                </a:solidFill>
                <a:latin typeface="Elephant" pitchFamily="18" charset="0"/>
              </a:rPr>
              <a:t>(doctor said used as adjunct therapy to 1</a:t>
            </a:r>
            <a:r>
              <a:rPr lang="en-US" baseline="30000" dirty="0" smtClean="0">
                <a:solidFill>
                  <a:srgbClr val="FF0000"/>
                </a:solidFill>
                <a:latin typeface="Elephant" pitchFamily="18" charset="0"/>
              </a:rPr>
              <a:t>st</a:t>
            </a:r>
            <a:r>
              <a:rPr lang="en-US" dirty="0" smtClean="0">
                <a:solidFill>
                  <a:srgbClr val="FF0000"/>
                </a:solidFill>
                <a:latin typeface="Elephant" pitchFamily="18" charset="0"/>
              </a:rPr>
              <a:t> G. this note for leader)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latin typeface="Elephant" pitchFamily="18" charset="0"/>
              </a:rPr>
              <a:t>2</a:t>
            </a:r>
            <a:r>
              <a:rPr lang="en-US" baseline="30000" dirty="0" smtClean="0">
                <a:latin typeface="Elephant" pitchFamily="18" charset="0"/>
              </a:rPr>
              <a:t>nd</a:t>
            </a:r>
            <a:r>
              <a:rPr lang="en-US" dirty="0" smtClean="0">
                <a:latin typeface="Elephant" pitchFamily="18" charset="0"/>
              </a:rPr>
              <a:t> generation: </a:t>
            </a:r>
            <a:r>
              <a:rPr lang="en-US" dirty="0" smtClean="0">
                <a:latin typeface="Elephant" pitchFamily="18" charset="0"/>
                <a:cs typeface="Arial"/>
              </a:rPr>
              <a:t>less interaction with other drugs, expensive, we have limited experience with them (they’re new so we know less about them)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latin typeface="Elephant" pitchFamily="18" charset="0"/>
                <a:cs typeface="Arial"/>
              </a:rPr>
              <a:t>Increased in PK profile</a:t>
            </a:r>
            <a:endParaRPr lang="ar-SA" dirty="0"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     </a:t>
            </a:r>
            <a:r>
              <a:rPr lang="en-US" b="1" dirty="0" err="1" smtClean="0">
                <a:solidFill>
                  <a:srgbClr val="C00000"/>
                </a:solidFill>
              </a:rPr>
              <a:t>Phenytoin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Pharmacokinetics :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Well absorbed orally</a:t>
            </a:r>
          </a:p>
          <a:p>
            <a:r>
              <a:rPr lang="en-US" b="1" dirty="0" smtClean="0"/>
              <a:t>A </a:t>
            </a:r>
            <a:r>
              <a:rPr lang="en-US" b="1" dirty="0" err="1" smtClean="0"/>
              <a:t>prodrug</a:t>
            </a:r>
            <a:r>
              <a:rPr lang="en-US" b="1" dirty="0" smtClean="0"/>
              <a:t> of </a:t>
            </a:r>
            <a:r>
              <a:rPr lang="en-US" b="1" dirty="0" err="1" smtClean="0"/>
              <a:t>phenytoin</a:t>
            </a:r>
            <a:r>
              <a:rPr lang="en-US" b="1" dirty="0" smtClean="0"/>
              <a:t> (</a:t>
            </a:r>
            <a:r>
              <a:rPr lang="en-US" dirty="0" err="1" smtClean="0"/>
              <a:t>fosphenytoin</a:t>
            </a:r>
            <a:r>
              <a:rPr lang="en-US" dirty="0" smtClean="0"/>
              <a:t>) </a:t>
            </a:r>
            <a:r>
              <a:rPr lang="en-US" b="1" dirty="0" smtClean="0"/>
              <a:t> available as IV administration (but may cause cardiac arrest)</a:t>
            </a:r>
          </a:p>
          <a:p>
            <a:r>
              <a:rPr lang="en-US" b="1" dirty="0" smtClean="0"/>
              <a:t>	 </a:t>
            </a:r>
            <a:r>
              <a:rPr lang="en-US" b="1" dirty="0" smtClean="0">
                <a:solidFill>
                  <a:srgbClr val="00B0F0"/>
                </a:solidFill>
              </a:rPr>
              <a:t>Enzyme </a:t>
            </a:r>
            <a:r>
              <a:rPr lang="en-US" b="1" u="sng" dirty="0" smtClean="0">
                <a:solidFill>
                  <a:srgbClr val="00B0F0"/>
                </a:solidFill>
              </a:rPr>
              <a:t>inducer</a:t>
            </a:r>
            <a:r>
              <a:rPr lang="en-US" b="1" dirty="0" smtClean="0">
                <a:solidFill>
                  <a:srgbClr val="00B0F0"/>
                </a:solidFill>
              </a:rPr>
              <a:t> (decrease other drugs)</a:t>
            </a:r>
          </a:p>
          <a:p>
            <a:r>
              <a:rPr lang="en-US" b="1" dirty="0" smtClean="0"/>
              <a:t>Metabolized by the liver to inactive metabolites </a:t>
            </a:r>
          </a:p>
          <a:p>
            <a:r>
              <a:rPr lang="en-US" b="1" dirty="0" smtClean="0"/>
              <a:t>Excreted in urine</a:t>
            </a:r>
          </a:p>
          <a:p>
            <a:r>
              <a:rPr lang="en-US" b="1" dirty="0" smtClean="0"/>
              <a:t>At low blood levels metabolism follows 1</a:t>
            </a:r>
            <a:r>
              <a:rPr lang="en-US" b="1" baseline="30000" dirty="0" smtClean="0"/>
              <a:t>st</a:t>
            </a:r>
            <a:r>
              <a:rPr lang="en-US" b="1" dirty="0" smtClean="0"/>
              <a:t> order kinetics</a:t>
            </a:r>
          </a:p>
          <a:p>
            <a:r>
              <a:rPr lang="en-US" b="1" dirty="0" smtClean="0"/>
              <a:t>When the dose is increased </a:t>
            </a:r>
            <a:r>
              <a:rPr lang="en-US" b="1" dirty="0" smtClean="0">
                <a:sym typeface="Wingdings" pitchFamily="2" charset="2"/>
              </a:rPr>
              <a:t> very large changes of </a:t>
            </a:r>
            <a:r>
              <a:rPr lang="en-US" b="1" dirty="0" err="1" smtClean="0">
                <a:sym typeface="Wingdings" pitchFamily="2" charset="2"/>
              </a:rPr>
              <a:t>phenytoin</a:t>
            </a:r>
            <a:r>
              <a:rPr lang="en-US" b="1" dirty="0" smtClean="0">
                <a:sym typeface="Wingdings" pitchFamily="2" charset="2"/>
              </a:rPr>
              <a:t> concentration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077200" cy="8191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Phenytoin 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Mechanism of action</a:t>
            </a:r>
          </a:p>
          <a:p>
            <a:pPr eaLnBrk="1" hangingPunct="1"/>
            <a:r>
              <a:rPr lang="en-US" dirty="0" smtClean="0"/>
              <a:t>Blockade of Na</a:t>
            </a:r>
            <a:r>
              <a:rPr lang="en-US" baseline="30000" dirty="0" smtClean="0"/>
              <a:t>+</a:t>
            </a:r>
            <a:r>
              <a:rPr lang="en-US" dirty="0" smtClean="0"/>
              <a:t> &amp; Ca</a:t>
            </a:r>
            <a:r>
              <a:rPr lang="en-US" baseline="30000" dirty="0" smtClean="0"/>
              <a:t>++</a:t>
            </a:r>
            <a:r>
              <a:rPr lang="en-US" dirty="0" smtClean="0"/>
              <a:t>  influx into neuronal axon.</a:t>
            </a:r>
          </a:p>
          <a:p>
            <a:pPr eaLnBrk="1" hangingPunct="1"/>
            <a:r>
              <a:rPr lang="en-US" dirty="0" smtClean="0"/>
              <a:t>Inhibit the release of excitatory transmitters </a:t>
            </a:r>
          </a:p>
          <a:p>
            <a:pPr eaLnBrk="1" hangingPunct="1"/>
            <a:r>
              <a:rPr lang="en-US" dirty="0" smtClean="0"/>
              <a:t>Potentiate the  action  of  GABA 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u="sng" dirty="0" smtClean="0"/>
              <a:t>Therapeutic uses:</a:t>
            </a:r>
            <a:endParaRPr lang="en-US" u="sng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Partial  and generalized tonic-</a:t>
            </a:r>
            <a:r>
              <a:rPr lang="en-US" dirty="0" err="1" smtClean="0"/>
              <a:t>clonic</a:t>
            </a:r>
            <a:r>
              <a:rPr lang="en-US" dirty="0" smtClean="0"/>
              <a:t> seizures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Not </a:t>
            </a:r>
            <a:r>
              <a:rPr lang="en-US" dirty="0" smtClean="0"/>
              <a:t>in </a:t>
            </a:r>
            <a:r>
              <a:rPr lang="en-US" b="1" dirty="0" smtClean="0"/>
              <a:t> absence seizure</a:t>
            </a:r>
            <a:r>
              <a:rPr lang="en-US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 status </a:t>
            </a:r>
            <a:r>
              <a:rPr lang="en-US" dirty="0" err="1" smtClean="0"/>
              <a:t>epilepticus</a:t>
            </a:r>
            <a:r>
              <a:rPr lang="en-US" dirty="0" smtClean="0"/>
              <a:t>, IV 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r>
              <a:rPr lang="en-US" dirty="0" smtClean="0"/>
              <a:t>Drug interactions</a:t>
            </a:r>
            <a:endParaRPr lang="ar-SA" dirty="0"/>
          </a:p>
        </p:txBody>
      </p:sp>
      <p:sp>
        <p:nvSpPr>
          <p:cNvPr id="3" name="مربع نص 2"/>
          <p:cNvSpPr txBox="1"/>
          <p:nvPr/>
        </p:nvSpPr>
        <p:spPr>
          <a:xfrm>
            <a:off x="0" y="1595021"/>
            <a:ext cx="9144000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400" dirty="0" err="1" smtClean="0">
                <a:latin typeface="Garamond" pitchFamily="18" charset="0"/>
              </a:rPr>
              <a:t>Phenylbutazone</a:t>
            </a:r>
            <a:r>
              <a:rPr lang="en-US" sz="2400" dirty="0" smtClean="0">
                <a:latin typeface="Garamond" pitchFamily="18" charset="0"/>
              </a:rPr>
              <a:t> and sulfonamides displace </a:t>
            </a:r>
            <a:r>
              <a:rPr lang="en-US" sz="2400" dirty="0" err="1" smtClean="0">
                <a:latin typeface="Garamond" pitchFamily="18" charset="0"/>
              </a:rPr>
              <a:t>phenytoin</a:t>
            </a:r>
            <a:r>
              <a:rPr lang="en-US" sz="2400" dirty="0" smtClean="0">
                <a:latin typeface="Garamond" pitchFamily="18" charset="0"/>
              </a:rPr>
              <a:t> from its binding site.</a:t>
            </a:r>
          </a:p>
          <a:p>
            <a:pPr algn="l" rtl="0"/>
            <a:endParaRPr lang="en-US" sz="2400" dirty="0" smtClean="0">
              <a:latin typeface="Garamond" pitchFamily="18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</a:rPr>
              <a:t>Decrease in protein binding (as in </a:t>
            </a:r>
            <a:r>
              <a:rPr lang="en-US" sz="2400" dirty="0" err="1" smtClean="0">
                <a:latin typeface="Garamond" pitchFamily="18" charset="0"/>
              </a:rPr>
              <a:t>hypoalbuminemia</a:t>
            </a:r>
            <a:r>
              <a:rPr lang="en-US" sz="2400" dirty="0" smtClean="0">
                <a:latin typeface="Garamond" pitchFamily="18" charset="0"/>
              </a:rPr>
              <a:t>) </a:t>
            </a:r>
            <a:r>
              <a:rPr lang="en-US" sz="2400" dirty="0" smtClean="0">
                <a:latin typeface="Garamond" pitchFamily="18" charset="0"/>
                <a:sym typeface="Wingdings" pitchFamily="2" charset="2"/>
              </a:rPr>
              <a:t> decrease in total plasma concentration but not free concentration.</a:t>
            </a:r>
          </a:p>
          <a:p>
            <a:pPr algn="l" rtl="0"/>
            <a:endParaRPr lang="en-US" sz="2400" dirty="0" smtClean="0">
              <a:latin typeface="Garamond" pitchFamily="18" charset="0"/>
              <a:sym typeface="Wingdings" pitchFamily="2" charset="2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  <a:sym typeface="Wingdings" pitchFamily="2" charset="2"/>
              </a:rPr>
              <a:t>Renal disease  </a:t>
            </a:r>
            <a:r>
              <a:rPr lang="en-US" sz="2400" dirty="0" smtClean="0">
                <a:latin typeface="Garamond" pitchFamily="18" charset="0"/>
                <a:cs typeface="Arial"/>
                <a:sym typeface="Wingdings" pitchFamily="2" charset="2"/>
              </a:rPr>
              <a:t>↓ protein binding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  <a:cs typeface="Arial"/>
                <a:sym typeface="Wingdings" pitchFamily="2" charset="2"/>
              </a:rPr>
              <a:t>The drug has an affinity for thyroid-binding globulin which may confuse </a:t>
            </a:r>
            <a:r>
              <a:rPr lang="en-US" sz="2400" dirty="0" err="1" smtClean="0">
                <a:latin typeface="Garamond" pitchFamily="18" charset="0"/>
                <a:cs typeface="Arial"/>
                <a:sym typeface="Wingdings" pitchFamily="2" charset="2"/>
              </a:rPr>
              <a:t>thryoid</a:t>
            </a:r>
            <a:r>
              <a:rPr lang="en-US" sz="2400" dirty="0" smtClean="0">
                <a:latin typeface="Garamond" pitchFamily="18" charset="0"/>
                <a:cs typeface="Arial"/>
                <a:sym typeface="Wingdings" pitchFamily="2" charset="2"/>
              </a:rPr>
              <a:t> function test</a:t>
            </a:r>
          </a:p>
          <a:p>
            <a:pPr algn="l" rtl="0"/>
            <a:endParaRPr lang="en-US" sz="2400" dirty="0" smtClean="0">
              <a:latin typeface="Garamond" pitchFamily="18" charset="0"/>
              <a:cs typeface="Arial"/>
              <a:sym typeface="Wingdings" pitchFamily="2" charset="2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  <a:cs typeface="Arial"/>
                <a:sym typeface="Wingdings" pitchFamily="2" charset="2"/>
              </a:rPr>
              <a:t>Phenobarbital and </a:t>
            </a:r>
            <a:r>
              <a:rPr lang="en-US" sz="2400" dirty="0" err="1" smtClean="0">
                <a:latin typeface="Garamond" pitchFamily="18" charset="0"/>
                <a:cs typeface="Arial"/>
                <a:sym typeface="Wingdings" pitchFamily="2" charset="2"/>
              </a:rPr>
              <a:t>carbamazepine</a:t>
            </a:r>
            <a:r>
              <a:rPr lang="en-US" sz="2400" dirty="0" smtClean="0">
                <a:latin typeface="Garamond" pitchFamily="18" charset="0"/>
                <a:cs typeface="Arial"/>
                <a:sym typeface="Wingdings" pitchFamily="2" charset="2"/>
              </a:rPr>
              <a:t>  decrease concentration of </a:t>
            </a:r>
            <a:r>
              <a:rPr lang="en-US" sz="2400" dirty="0" err="1" smtClean="0">
                <a:latin typeface="Garamond" pitchFamily="18" charset="0"/>
                <a:cs typeface="Arial"/>
                <a:sym typeface="Wingdings" pitchFamily="2" charset="2"/>
              </a:rPr>
              <a:t>phenytoin</a:t>
            </a:r>
            <a:r>
              <a:rPr lang="en-US" sz="2400" dirty="0" smtClean="0">
                <a:latin typeface="Garamond" pitchFamily="18" charset="0"/>
                <a:cs typeface="Arial"/>
                <a:sym typeface="Wingdings" pitchFamily="2" charset="2"/>
              </a:rPr>
              <a:t>.</a:t>
            </a:r>
          </a:p>
          <a:p>
            <a:pPr algn="l" rtl="0"/>
            <a:endParaRPr lang="en-US" sz="2400" dirty="0" smtClean="0">
              <a:latin typeface="Garamond" pitchFamily="18" charset="0"/>
              <a:cs typeface="Arial"/>
              <a:sym typeface="Wingdings" pitchFamily="2" charset="2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400" dirty="0" err="1" smtClean="0">
                <a:latin typeface="Garamond" pitchFamily="18" charset="0"/>
                <a:cs typeface="Arial"/>
                <a:sym typeface="Wingdings" pitchFamily="2" charset="2"/>
              </a:rPr>
              <a:t>Isoniazid</a:t>
            </a:r>
            <a:r>
              <a:rPr lang="en-US" sz="2400" dirty="0" smtClean="0">
                <a:latin typeface="Garamond" pitchFamily="18" charset="0"/>
                <a:cs typeface="Arial"/>
                <a:sym typeface="Wingdings" pitchFamily="2" charset="2"/>
              </a:rPr>
              <a:t> inhibits metabolism of </a:t>
            </a:r>
            <a:r>
              <a:rPr lang="en-US" sz="2400" dirty="0" err="1" smtClean="0">
                <a:latin typeface="Garamond" pitchFamily="18" charset="0"/>
                <a:cs typeface="Arial"/>
                <a:sym typeface="Wingdings" pitchFamily="2" charset="2"/>
              </a:rPr>
              <a:t>phenytoin</a:t>
            </a:r>
            <a:endParaRPr lang="en-US" sz="2400" dirty="0" smtClean="0">
              <a:latin typeface="Garamond" pitchFamily="18" charset="0"/>
              <a:cs typeface="Arial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3505200" cy="8191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Side effects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Nausea or  vomiting</a:t>
            </a:r>
          </a:p>
          <a:p>
            <a:pPr eaLnBrk="1" hangingPunct="1"/>
            <a:r>
              <a:rPr lang="en-US" b="1" dirty="0" smtClean="0"/>
              <a:t>Neurological like headache, vertigo, ataxia, </a:t>
            </a:r>
            <a:r>
              <a:rPr lang="en-US" b="1" dirty="0" err="1" smtClean="0"/>
              <a:t>diplopia</a:t>
            </a:r>
            <a:r>
              <a:rPr lang="en-US" b="1" dirty="0" smtClean="0"/>
              <a:t> , </a:t>
            </a:r>
            <a:r>
              <a:rPr lang="en-US" b="1" dirty="0" err="1" smtClean="0"/>
              <a:t>nystagmus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Sedation</a:t>
            </a:r>
          </a:p>
          <a:p>
            <a:pPr eaLnBrk="1" hangingPunct="1"/>
            <a:r>
              <a:rPr lang="en-US" b="1" dirty="0" smtClean="0"/>
              <a:t>Gum hyperplasia (especially with decreased level of oral hygiene)</a:t>
            </a:r>
          </a:p>
          <a:p>
            <a:r>
              <a:rPr lang="en-US" b="1" dirty="0" err="1" smtClean="0"/>
              <a:t>Hirsutism</a:t>
            </a:r>
            <a:endParaRPr lang="en-US" b="1" dirty="0" smtClean="0"/>
          </a:p>
          <a:p>
            <a:r>
              <a:rPr lang="en-US" b="1" dirty="0" smtClean="0"/>
              <a:t>Acne</a:t>
            </a:r>
          </a:p>
          <a:p>
            <a:r>
              <a:rPr lang="en-US" b="1" dirty="0" err="1" smtClean="0"/>
              <a:t>Megaloblastic</a:t>
            </a:r>
            <a:r>
              <a:rPr lang="en-US" b="1" dirty="0" smtClean="0"/>
              <a:t>  anemia</a:t>
            </a:r>
          </a:p>
          <a:p>
            <a:r>
              <a:rPr lang="en-US" b="1" dirty="0" err="1" smtClean="0"/>
              <a:t>Osteomalcia</a:t>
            </a:r>
            <a:endParaRPr lang="en-US" b="1" dirty="0" smtClean="0"/>
          </a:p>
          <a:p>
            <a:r>
              <a:rPr lang="en-US" b="1" dirty="0" err="1" smtClean="0"/>
              <a:t>Teratogenic</a:t>
            </a:r>
            <a:r>
              <a:rPr lang="en-US" b="1" dirty="0" smtClean="0"/>
              <a:t>  effect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648200" y="3897868"/>
            <a:ext cx="4267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vertigo. </a:t>
            </a:r>
            <a:r>
              <a:rPr lang="en-US" dirty="0" err="1" smtClean="0">
                <a:latin typeface="+mj-lt"/>
              </a:rPr>
              <a:t>Diplopia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nystagmus</a:t>
            </a:r>
            <a:r>
              <a:rPr lang="en-US" dirty="0" smtClean="0">
                <a:latin typeface="+mj-lt"/>
              </a:rPr>
              <a:t>, ataxia, &amp; CNS depression like sedation are common symptom of all antiepileptic drugs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Ataxia occur in chronic treatment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b="1" dirty="0" err="1" smtClean="0">
                <a:solidFill>
                  <a:srgbClr val="FF0000"/>
                </a:solidFill>
              </a:rPr>
              <a:t>Carbamazepine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Pharmacokinetics :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    Available </a:t>
            </a:r>
            <a:r>
              <a:rPr lang="en-US" b="1" u="sng" dirty="0" smtClean="0">
                <a:solidFill>
                  <a:srgbClr val="C00000"/>
                </a:solidFill>
              </a:rPr>
              <a:t>only</a:t>
            </a:r>
            <a:r>
              <a:rPr lang="en-US" b="1" dirty="0" smtClean="0"/>
              <a:t> orally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    Well absorbed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    </a:t>
            </a:r>
            <a:r>
              <a:rPr lang="en-US" b="1" dirty="0" smtClean="0">
                <a:solidFill>
                  <a:srgbClr val="00B0F0"/>
                </a:solidFill>
              </a:rPr>
              <a:t>Strong enzyme inducer including </a:t>
            </a:r>
            <a:r>
              <a:rPr lang="en-US" b="1" u="sng" dirty="0" smtClean="0">
                <a:solidFill>
                  <a:srgbClr val="00B0F0"/>
                </a:solidFill>
              </a:rPr>
              <a:t>its own  </a:t>
            </a:r>
            <a:r>
              <a:rPr lang="en-US" b="1" u="sng" dirty="0" smtClean="0"/>
              <a:t>      </a:t>
            </a:r>
            <a:r>
              <a:rPr lang="en-US" b="1" u="sng" dirty="0" smtClean="0">
                <a:solidFill>
                  <a:srgbClr val="00B0F0"/>
                </a:solidFill>
              </a:rPr>
              <a:t>metabolism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    Metabolized by the liver to active &amp; inactive       	metabolites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    Excreted in urine</a:t>
            </a:r>
          </a:p>
          <a:p>
            <a:pPr>
              <a:buFont typeface="Wingdings 2" pitchFamily="18" charset="2"/>
              <a:buNone/>
            </a:pPr>
            <a:endParaRPr lang="en-US" b="1" dirty="0" smtClean="0"/>
          </a:p>
          <a:p>
            <a:pPr>
              <a:buFont typeface="Wingdings 2" pitchFamily="18" charset="2"/>
              <a:buNone/>
            </a:pPr>
            <a:endParaRPr lang="en-US" b="1" dirty="0" smtClean="0"/>
          </a:p>
          <a:p>
            <a:pPr>
              <a:buFont typeface="Wingdings 2" pitchFamily="18" charset="2"/>
              <a:buNone/>
            </a:pPr>
            <a:endParaRPr lang="en-US" b="1" dirty="0" smtClean="0"/>
          </a:p>
          <a:p>
            <a:pPr>
              <a:buFont typeface="Wingdings 2" pitchFamily="18" charset="2"/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3429000" cy="7048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5486400" cy="4800600"/>
          </a:xfrm>
        </p:spPr>
        <p:txBody>
          <a:bodyPr>
            <a:normAutofit fontScale="70000" lnSpcReduction="20000"/>
          </a:bodyPr>
          <a:lstStyle/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3200" b="1" i="1" dirty="0" smtClean="0">
                <a:solidFill>
                  <a:schemeClr val="accent1"/>
                </a:solidFill>
              </a:rPr>
              <a:t>Epilepsy is </a:t>
            </a:r>
            <a:r>
              <a:rPr lang="en-US" sz="3200" b="1" i="1" dirty="0" smtClean="0">
                <a:solidFill>
                  <a:srgbClr val="FF0000"/>
                </a:solidFill>
              </a:rPr>
              <a:t>a chronic </a:t>
            </a:r>
            <a:r>
              <a:rPr lang="en-US" sz="3200" b="1" i="1" dirty="0" smtClean="0">
                <a:solidFill>
                  <a:schemeClr val="accent1"/>
                </a:solidFill>
              </a:rPr>
              <a:t>medical condition characterized by 2 or more </a:t>
            </a:r>
            <a:r>
              <a:rPr lang="en-US" sz="3200" b="1" i="1" dirty="0" smtClean="0">
                <a:solidFill>
                  <a:srgbClr val="7030A0"/>
                </a:solidFill>
              </a:rPr>
              <a:t>unprovoked</a:t>
            </a:r>
            <a:r>
              <a:rPr lang="en-US" sz="3200" b="1" i="1" dirty="0" smtClean="0">
                <a:solidFill>
                  <a:schemeClr val="accent1"/>
                </a:solidFill>
              </a:rPr>
              <a:t> seizures.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3200" b="1" i="1" dirty="0" smtClean="0"/>
              <a:t>It is not a disease, it is a syndrome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3200" b="1" i="1" dirty="0" smtClean="0"/>
              <a:t>What is the difference between </a:t>
            </a:r>
            <a:r>
              <a:rPr lang="en-US" sz="3200" b="1" i="1" dirty="0" smtClean="0">
                <a:solidFill>
                  <a:srgbClr val="FF0000"/>
                </a:solidFill>
              </a:rPr>
              <a:t>seizure</a:t>
            </a:r>
            <a:r>
              <a:rPr lang="en-US" sz="3200" b="1" i="1" dirty="0" smtClean="0"/>
              <a:t> &amp; </a:t>
            </a:r>
            <a:r>
              <a:rPr lang="en-US" sz="3200" b="1" i="1" dirty="0" smtClean="0">
                <a:solidFill>
                  <a:schemeClr val="accent6"/>
                </a:solidFill>
              </a:rPr>
              <a:t>epileptic syndrome</a:t>
            </a:r>
            <a:r>
              <a:rPr lang="en-US" sz="3200" b="1" i="1" dirty="0" smtClean="0"/>
              <a:t>?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3200" b="1" i="1" dirty="0" smtClean="0"/>
              <a:t>Seizure: limited, provoked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3200" b="1" i="1" dirty="0" smtClean="0"/>
              <a:t>Epilepsy: chronic, recurring, unprovoked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endParaRPr lang="en-US" sz="3200" b="1" i="1" dirty="0" smtClean="0"/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endParaRPr lang="en-US" dirty="0" smtClean="0"/>
          </a:p>
        </p:txBody>
      </p:sp>
      <p:pic>
        <p:nvPicPr>
          <p:cNvPr id="19459" name="Picture 3" descr="IMAGE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43000"/>
            <a:ext cx="362902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5410200" cy="742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Carbamazepine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920875"/>
            <a:ext cx="4191000" cy="4433888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Mechanism of action</a:t>
            </a:r>
            <a:endParaRPr lang="en-US" dirty="0" smtClean="0"/>
          </a:p>
          <a:p>
            <a:pPr eaLnBrk="1" hangingPunct="1"/>
            <a:r>
              <a:rPr lang="en-US" dirty="0" smtClean="0"/>
              <a:t>Blockade of Na</a:t>
            </a:r>
            <a:r>
              <a:rPr lang="en-US" baseline="30000" dirty="0" smtClean="0"/>
              <a:t>+</a:t>
            </a:r>
            <a:r>
              <a:rPr lang="en-US" dirty="0" smtClean="0"/>
              <a:t> &amp; Ca</a:t>
            </a:r>
            <a:r>
              <a:rPr lang="en-US" baseline="30000" dirty="0" smtClean="0"/>
              <a:t>++</a:t>
            </a:r>
            <a:r>
              <a:rPr lang="en-US" dirty="0" smtClean="0"/>
              <a:t>  influx into neuronal axon.</a:t>
            </a:r>
          </a:p>
          <a:p>
            <a:pPr eaLnBrk="1" hangingPunct="1"/>
            <a:r>
              <a:rPr lang="en-US" dirty="0" smtClean="0"/>
              <a:t>Inhibit the release of excitatory transmitters </a:t>
            </a:r>
          </a:p>
          <a:p>
            <a:pPr eaLnBrk="1" hangingPunct="1"/>
            <a:r>
              <a:rPr lang="en-US" dirty="0" smtClean="0"/>
              <a:t>Potentiate the  action  of  GABA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038600" cy="4435475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Therapeutic uses</a:t>
            </a:r>
            <a:r>
              <a:rPr lang="en-US" b="1" dirty="0" smtClean="0"/>
              <a:t>: 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Drug of choice in partial seizures.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Tonic-</a:t>
            </a:r>
            <a:r>
              <a:rPr lang="en-US" dirty="0" err="1" smtClean="0"/>
              <a:t>clonic</a:t>
            </a:r>
            <a:r>
              <a:rPr lang="en-US" dirty="0" smtClean="0"/>
              <a:t> seizures (1ry &amp; 2ry generalized) but </a:t>
            </a:r>
            <a:r>
              <a:rPr lang="en-US" b="1" u="sng" dirty="0" smtClean="0">
                <a:solidFill>
                  <a:srgbClr val="C00000"/>
                </a:solidFill>
              </a:rPr>
              <a:t>Not</a:t>
            </a:r>
            <a:r>
              <a:rPr lang="en-US" dirty="0" smtClean="0"/>
              <a:t> in absence seizures.</a:t>
            </a:r>
            <a:r>
              <a:rPr lang="en-US" b="1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It is the most favorable antiepileptic drug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4419600" cy="742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Side effects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389438"/>
          </a:xfrm>
        </p:spPr>
        <p:txBody>
          <a:bodyPr/>
          <a:lstStyle/>
          <a:p>
            <a:pPr eaLnBrk="1" hangingPunct="1"/>
            <a:r>
              <a:rPr lang="en-US" b="1" smtClean="0"/>
              <a:t>GIT upset</a:t>
            </a:r>
            <a:r>
              <a:rPr lang="en-US" smtClean="0"/>
              <a:t>. </a:t>
            </a:r>
          </a:p>
          <a:p>
            <a:pPr eaLnBrk="1" hangingPunct="1"/>
            <a:r>
              <a:rPr lang="en-US" b="1" smtClean="0"/>
              <a:t>Hypersensitivity reactions</a:t>
            </a:r>
            <a:r>
              <a:rPr lang="en-US" smtClean="0"/>
              <a:t> </a:t>
            </a:r>
          </a:p>
          <a:p>
            <a:pPr eaLnBrk="1" hangingPunct="1"/>
            <a:r>
              <a:rPr lang="en-US" b="1" smtClean="0"/>
              <a:t>Drowziness , ataxia, headache &amp; diplopia</a:t>
            </a:r>
            <a:endParaRPr lang="en-US" smtClean="0"/>
          </a:p>
          <a:p>
            <a:pPr eaLnBrk="1" hangingPunct="1"/>
            <a:r>
              <a:rPr lang="en-US" b="1" smtClean="0"/>
              <a:t>Blood dyscrasis  </a:t>
            </a:r>
            <a:r>
              <a:rPr lang="en-US" smtClean="0"/>
              <a:t> </a:t>
            </a:r>
          </a:p>
          <a:p>
            <a:pPr eaLnBrk="1" hangingPunct="1"/>
            <a:r>
              <a:rPr lang="en-US" b="1" smtClean="0"/>
              <a:t>Hyponatremia</a:t>
            </a:r>
            <a:r>
              <a:rPr lang="en-US" smtClean="0"/>
              <a:t> </a:t>
            </a:r>
            <a:r>
              <a:rPr lang="en-US" b="1" smtClean="0"/>
              <a:t>&amp; water intoxication </a:t>
            </a:r>
          </a:p>
          <a:p>
            <a:pPr eaLnBrk="1" hangingPunct="1"/>
            <a:r>
              <a:rPr lang="en-US" b="1" smtClean="0"/>
              <a:t>Teratogenicity</a:t>
            </a:r>
            <a:r>
              <a:rPr lang="en-US" smtClean="0"/>
              <a:t>  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What make </a:t>
            </a:r>
            <a:r>
              <a:rPr lang="en-US" sz="2800" b="1" dirty="0" err="1" smtClean="0">
                <a:solidFill>
                  <a:srgbClr val="FF0000"/>
                </a:solidFill>
              </a:rPr>
              <a:t>Carbamazepine</a:t>
            </a:r>
            <a:r>
              <a:rPr lang="en-US" sz="2800" b="1" dirty="0" smtClean="0">
                <a:solidFill>
                  <a:srgbClr val="FF0000"/>
                </a:solidFill>
              </a:rPr>
              <a:t> differ from </a:t>
            </a:r>
            <a:r>
              <a:rPr lang="en-US" sz="2800" b="1" dirty="0" err="1" smtClean="0">
                <a:solidFill>
                  <a:srgbClr val="FF0000"/>
                </a:solidFill>
              </a:rPr>
              <a:t>phenytoin</a:t>
            </a:r>
            <a:endParaRPr lang="ar-SA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use orally</a:t>
            </a:r>
          </a:p>
          <a:p>
            <a:r>
              <a:rPr lang="en-US" dirty="0" smtClean="0"/>
              <a:t>Increase it’s own metabolism</a:t>
            </a:r>
          </a:p>
          <a:p>
            <a:r>
              <a:rPr lang="en-US" dirty="0" smtClean="0"/>
              <a:t>Metabolized into active and inactive metabolite</a:t>
            </a:r>
          </a:p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sz="4000" b="1" dirty="0" smtClean="0">
                <a:solidFill>
                  <a:srgbClr val="C00000"/>
                </a:solidFill>
              </a:rPr>
              <a:t>Sodium </a:t>
            </a:r>
            <a:r>
              <a:rPr lang="en-US" sz="4000" b="1" dirty="0" err="1" smtClean="0">
                <a:solidFill>
                  <a:srgbClr val="C00000"/>
                </a:solidFill>
              </a:rPr>
              <a:t>Valproate</a:t>
            </a: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Broad spectrum antiepileptic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Pharmacokinetics :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Available as capsules, Syrup , IV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80% bioavailability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Food delay absorption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90% protein binding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Metabolized by the liver ( inactive )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err="1" smtClean="0">
                <a:solidFill>
                  <a:srgbClr val="7030A0"/>
                </a:solidFill>
              </a:rPr>
              <a:t>Stronge</a:t>
            </a:r>
            <a:r>
              <a:rPr lang="en-US" b="1" dirty="0" smtClean="0">
                <a:solidFill>
                  <a:srgbClr val="7030A0"/>
                </a:solidFill>
              </a:rPr>
              <a:t> enzyme inhibitor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Excreted in urine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524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C00000"/>
                </a:solidFill>
              </a:rPr>
              <a:t>      Sodium valproate </a:t>
            </a:r>
            <a:br>
              <a:rPr lang="en-US" b="1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8800"/>
            <a:ext cx="4038600" cy="41148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Mechanism of action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Blockade of Na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 channels.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Inhibits   GABA –</a:t>
            </a:r>
            <a:r>
              <a:rPr lang="en-US" sz="2200" dirty="0" err="1" smtClean="0"/>
              <a:t>transaminase</a:t>
            </a:r>
            <a:r>
              <a:rPr lang="en-US" sz="2200" dirty="0" smtClean="0"/>
              <a:t>*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Suppress   glutamate action.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Blockade of NMDA receptor mediated excitation.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Inhibit the action of GABA transporter GAT-1.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Inhibit </a:t>
            </a:r>
            <a:r>
              <a:rPr lang="en-US" sz="2200" dirty="0" err="1" smtClean="0"/>
              <a:t>histone</a:t>
            </a:r>
            <a:r>
              <a:rPr lang="en-US" sz="2200" dirty="0" smtClean="0"/>
              <a:t> </a:t>
            </a:r>
            <a:r>
              <a:rPr lang="en-US" sz="2200" dirty="0" err="1" smtClean="0"/>
              <a:t>deacetylase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itchFamily="2" charset="2"/>
              </a:rPr>
              <a:t> change the transcription of many genes</a:t>
            </a:r>
            <a:r>
              <a:rPr lang="en-US" sz="22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828800"/>
            <a:ext cx="4343400" cy="443388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Therapeutic Uses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[I] </a:t>
            </a:r>
            <a:r>
              <a:rPr lang="en-US" b="1" dirty="0" smtClean="0">
                <a:solidFill>
                  <a:srgbClr val="00B0F0"/>
                </a:solidFill>
              </a:rPr>
              <a:t>Epilepsy:</a:t>
            </a:r>
            <a:endParaRPr lang="en-US" dirty="0" smtClean="0">
              <a:solidFill>
                <a:srgbClr val="00B0F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u="sng" dirty="0" smtClean="0"/>
              <a:t>It is effective for all forms of epilepsy </a:t>
            </a:r>
            <a:r>
              <a:rPr lang="en-US" dirty="0" smtClean="0"/>
              <a:t>e.g.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Generalized tonic-</a:t>
            </a:r>
            <a:r>
              <a:rPr lang="en-US" dirty="0" err="1" smtClean="0"/>
              <a:t>clonic</a:t>
            </a:r>
            <a:r>
              <a:rPr lang="en-US" dirty="0" smtClean="0"/>
              <a:t> seizures (1</a:t>
            </a:r>
            <a:r>
              <a:rPr lang="en-US" baseline="30000" dirty="0" smtClean="0"/>
              <a:t>ry</a:t>
            </a:r>
            <a:r>
              <a:rPr lang="en-US" dirty="0" smtClean="0"/>
              <a:t> or 2</a:t>
            </a:r>
            <a:r>
              <a:rPr lang="en-US" baseline="30000" dirty="0" smtClean="0"/>
              <a:t>ry</a:t>
            </a:r>
            <a:r>
              <a:rPr lang="en-US" dirty="0" smtClean="0"/>
              <a:t> ).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Absence seizures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Complex partial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Myoclonic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Atonic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photosensitive epilepsy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0" y="6211669"/>
            <a:ext cx="3886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* GABA </a:t>
            </a:r>
            <a:r>
              <a:rPr lang="en-US" dirty="0" err="1" smtClean="0"/>
              <a:t>transaminase</a:t>
            </a:r>
            <a:r>
              <a:rPr lang="en-US" dirty="0" smtClean="0"/>
              <a:t>: an enzyme which inhibits the action of GABA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4724400" y="762000"/>
            <a:ext cx="4038600" cy="81915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Side effects: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48200" y="1981200"/>
            <a:ext cx="4495800" cy="4724400"/>
          </a:xfrm>
        </p:spPr>
        <p:txBody>
          <a:bodyPr/>
          <a:lstStyle/>
          <a:p>
            <a:pPr marL="514350" indent="-514350" eaLnBrk="1" hangingPunct="1"/>
            <a:r>
              <a:rPr lang="en-US" b="1" dirty="0" smtClean="0"/>
              <a:t>Weight gain</a:t>
            </a:r>
            <a:r>
              <a:rPr lang="en-US" dirty="0" smtClean="0"/>
              <a:t>(</a:t>
            </a:r>
            <a:r>
              <a:rPr lang="en-US" b="1" dirty="0" smtClean="0">
                <a:sym typeface="Symbol" pitchFamily="18" charset="2"/>
              </a:rPr>
              <a:t></a:t>
            </a:r>
            <a:r>
              <a:rPr lang="en-US" b="1" dirty="0" smtClean="0"/>
              <a:t>appetite </a:t>
            </a:r>
            <a:r>
              <a:rPr lang="en-US" dirty="0" smtClean="0"/>
              <a:t>). </a:t>
            </a:r>
          </a:p>
          <a:p>
            <a:pPr marL="514350" indent="-514350" eaLnBrk="1" hangingPunct="1"/>
            <a:r>
              <a:rPr lang="en-US" b="1" dirty="0" smtClean="0"/>
              <a:t>Transient</a:t>
            </a:r>
            <a:r>
              <a:rPr lang="en-US" dirty="0" smtClean="0"/>
              <a:t> </a:t>
            </a:r>
            <a:r>
              <a:rPr lang="en-US" b="1" dirty="0" smtClean="0"/>
              <a:t>hair</a:t>
            </a:r>
            <a:r>
              <a:rPr lang="en-US" dirty="0" smtClean="0"/>
              <a:t> </a:t>
            </a:r>
            <a:r>
              <a:rPr lang="en-US" b="1" dirty="0" smtClean="0"/>
              <a:t>loss with re-growth of curly hair</a:t>
            </a:r>
            <a:endParaRPr lang="en-US" dirty="0" smtClean="0"/>
          </a:p>
          <a:p>
            <a:pPr marL="514350" indent="-514350" eaLnBrk="1" hangingPunct="1"/>
            <a:r>
              <a:rPr lang="en-US" b="1" dirty="0" smtClean="0"/>
              <a:t>Thrombocytopenia </a:t>
            </a:r>
            <a:r>
              <a:rPr lang="en-US" dirty="0" smtClean="0"/>
              <a:t> </a:t>
            </a:r>
          </a:p>
          <a:p>
            <a:pPr marL="514350" indent="-514350" eaLnBrk="1" hangingPunct="1"/>
            <a:r>
              <a:rPr lang="en-US" dirty="0" err="1" smtClean="0"/>
              <a:t>Hepatotoxicity</a:t>
            </a:r>
            <a:r>
              <a:rPr lang="en-US" b="1" dirty="0" smtClean="0"/>
              <a:t> .</a:t>
            </a:r>
            <a:r>
              <a:rPr lang="en-US" sz="2400" dirty="0" smtClean="0"/>
              <a:t>IMP (LFT)</a:t>
            </a:r>
            <a:r>
              <a:rPr lang="en-US" dirty="0" smtClean="0"/>
              <a:t>  </a:t>
            </a:r>
          </a:p>
          <a:p>
            <a:pPr marL="514350" indent="-514350" eaLnBrk="1" hangingPunct="1"/>
            <a:r>
              <a:rPr lang="en-US" b="1" dirty="0" err="1" smtClean="0"/>
              <a:t>Teratogenicity</a:t>
            </a:r>
            <a:endParaRPr lang="en-US" b="1" dirty="0" smtClean="0"/>
          </a:p>
          <a:p>
            <a:pPr marL="514350" indent="-514350" eaLnBrk="1" hangingPunct="1"/>
            <a:r>
              <a:rPr lang="en-US" b="1" dirty="0" smtClean="0"/>
              <a:t>GI disturbance</a:t>
            </a:r>
          </a:p>
          <a:p>
            <a:pPr marL="514350" indent="-514350" eaLnBrk="1" hangingPunct="1">
              <a:buNone/>
            </a:pPr>
            <a:endParaRPr lang="en-US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dirty="0" smtClean="0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0" y="1143000"/>
            <a:ext cx="4038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Drug interaction: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2286000"/>
            <a:ext cx="4343400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600" b="1" dirty="0" smtClean="0">
                <a:latin typeface="+mn-lt"/>
              </a:rPr>
              <a:t>It displaces </a:t>
            </a:r>
            <a:r>
              <a:rPr lang="en-US" sz="2600" b="1" dirty="0" err="1" smtClean="0">
                <a:latin typeface="+mn-lt"/>
              </a:rPr>
              <a:t>phenytoin</a:t>
            </a:r>
            <a:r>
              <a:rPr lang="en-US" sz="2600" b="1" dirty="0" smtClean="0">
                <a:latin typeface="+mn-lt"/>
              </a:rPr>
              <a:t>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600" b="1" dirty="0" smtClean="0">
                <a:latin typeface="+mn-lt"/>
              </a:rPr>
              <a:t>Inhibits the metabolism of: </a:t>
            </a:r>
            <a:r>
              <a:rPr lang="en-US" sz="2600" b="1" dirty="0" err="1" smtClean="0">
                <a:latin typeface="+mn-lt"/>
              </a:rPr>
              <a:t>phenobarbital</a:t>
            </a:r>
            <a:r>
              <a:rPr lang="en-US" sz="2600" b="1" dirty="0" smtClean="0">
                <a:latin typeface="+mn-lt"/>
              </a:rPr>
              <a:t>, </a:t>
            </a:r>
            <a:r>
              <a:rPr lang="en-US" sz="2600" b="1" dirty="0" err="1" smtClean="0">
                <a:latin typeface="+mn-lt"/>
              </a:rPr>
              <a:t>phenytoin</a:t>
            </a:r>
            <a:r>
              <a:rPr lang="en-US" sz="2600" b="1" dirty="0" smtClean="0">
                <a:latin typeface="+mn-lt"/>
              </a:rPr>
              <a:t>, </a:t>
            </a:r>
            <a:r>
              <a:rPr lang="en-US" sz="2600" b="1" dirty="0" err="1" smtClean="0">
                <a:latin typeface="+mn-lt"/>
              </a:rPr>
              <a:t>carbamazepine</a:t>
            </a:r>
            <a:r>
              <a:rPr lang="en-US" sz="2600" b="1" dirty="0" smtClean="0">
                <a:latin typeface="+mn-lt"/>
              </a:rPr>
              <a:t>.</a:t>
            </a:r>
            <a:endParaRPr lang="ar-SA" sz="2600" b="1" dirty="0">
              <a:latin typeface="+mn-lt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395760" y="5867400"/>
            <a:ext cx="512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Note: all three drugs of 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G are </a:t>
            </a:r>
            <a:r>
              <a:rPr lang="en-US" b="1" dirty="0" err="1" smtClean="0">
                <a:solidFill>
                  <a:srgbClr val="FF0000"/>
                </a:solidFill>
              </a:rPr>
              <a:t>teratogenic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1219200" y="609600"/>
            <a:ext cx="6934200" cy="8382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C00000"/>
                </a:solidFill>
              </a:rPr>
              <a:t>Lamotrigine</a:t>
            </a:r>
            <a:r>
              <a:rPr lang="en-US" b="1" dirty="0" smtClean="0">
                <a:solidFill>
                  <a:srgbClr val="C00000"/>
                </a:solidFill>
              </a:rPr>
              <a:t> (2</a:t>
            </a:r>
            <a:r>
              <a:rPr lang="en-US" b="1" baseline="30000" dirty="0" smtClean="0">
                <a:solidFill>
                  <a:srgbClr val="C00000"/>
                </a:solidFill>
              </a:rPr>
              <a:t>nd</a:t>
            </a:r>
            <a:r>
              <a:rPr lang="en-US" b="1" dirty="0" smtClean="0">
                <a:solidFill>
                  <a:srgbClr val="C00000"/>
                </a:solidFill>
              </a:rPr>
              <a:t> G)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u="sng" dirty="0" smtClean="0">
                <a:solidFill>
                  <a:srgbClr val="7030A0"/>
                </a:solidFill>
              </a:rPr>
              <a:t>Mechanism of action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Blockade of  Na</a:t>
            </a:r>
            <a:r>
              <a:rPr lang="en-US" baseline="30000" dirty="0" smtClean="0"/>
              <a:t>+</a:t>
            </a:r>
            <a:r>
              <a:rPr lang="en-US" dirty="0" smtClean="0"/>
              <a:t> channels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Inhibits excitatory amino acid  release ( glutamate &amp; </a:t>
            </a:r>
            <a:r>
              <a:rPr lang="en-US" dirty="0" err="1" smtClean="0"/>
              <a:t>aspartate</a:t>
            </a:r>
            <a:r>
              <a:rPr lang="en-US" dirty="0" smtClean="0"/>
              <a:t> 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It has an action on Ca</a:t>
            </a:r>
            <a:r>
              <a:rPr lang="en-US" baseline="30000" dirty="0" smtClean="0"/>
              <a:t>++ </a:t>
            </a:r>
            <a:r>
              <a:rPr lang="en-US" dirty="0" smtClean="0"/>
              <a:t> channels.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u="sng" dirty="0" smtClean="0">
                <a:solidFill>
                  <a:srgbClr val="7030A0"/>
                </a:solidFill>
              </a:rPr>
              <a:t>Therapeutic Use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As </a:t>
            </a:r>
            <a:r>
              <a:rPr lang="en-US" b="1" u="sng" dirty="0" smtClean="0">
                <a:solidFill>
                  <a:srgbClr val="C00000"/>
                </a:solidFill>
              </a:rPr>
              <a:t>add-on</a:t>
            </a:r>
            <a:r>
              <a:rPr lang="en-US" dirty="0" smtClean="0"/>
              <a:t> therapy or as </a:t>
            </a:r>
            <a:r>
              <a:rPr lang="en-US" b="1" u="sng" dirty="0" err="1" smtClean="0">
                <a:solidFill>
                  <a:srgbClr val="C00000"/>
                </a:solidFill>
              </a:rPr>
              <a:t>monotherapy</a:t>
            </a:r>
            <a:r>
              <a:rPr lang="en-US" dirty="0" smtClean="0"/>
              <a:t> in partial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Lennox-</a:t>
            </a:r>
            <a:r>
              <a:rPr lang="en-US" dirty="0" err="1" smtClean="0"/>
              <a:t>Gastaut</a:t>
            </a:r>
            <a:r>
              <a:rPr lang="en-US" dirty="0" smtClean="0"/>
              <a:t> syndrome  </a:t>
            </a:r>
            <a:r>
              <a:rPr lang="en-US" sz="2000" dirty="0" smtClean="0"/>
              <a:t>(not important)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5" grpId="0" build="p"/>
      <p:bldP spid="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7239000" cy="563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Pharmacokinetics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40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2400" b="1" dirty="0" smtClean="0">
                <a:latin typeface="Calibri" pitchFamily="34" charset="0"/>
              </a:rPr>
              <a:t>Available as oral tablets</a:t>
            </a:r>
          </a:p>
          <a:p>
            <a:pPr algn="l" rtl="0" eaLnBrk="1" hangingPunct="1">
              <a:buFontTx/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2400" b="1" dirty="0" smtClean="0">
                <a:latin typeface="Calibri" pitchFamily="34" charset="0"/>
              </a:rPr>
              <a:t>Well absorbed from GIT</a:t>
            </a:r>
          </a:p>
          <a:p>
            <a:pPr algn="l" rtl="0" eaLnBrk="1" hangingPunct="1">
              <a:buFontTx/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2400" b="1" dirty="0" smtClean="0">
                <a:latin typeface="Calibri" pitchFamily="34" charset="0"/>
              </a:rPr>
              <a:t>55% protein binding</a:t>
            </a:r>
          </a:p>
          <a:p>
            <a:pPr algn="l" rtl="0" eaLnBrk="1" hangingPunct="1">
              <a:buFontTx/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2400" b="1" dirty="0" smtClean="0">
                <a:latin typeface="Calibri" pitchFamily="34" charset="0"/>
              </a:rPr>
              <a:t>Metabolized primarily by </a:t>
            </a:r>
            <a:r>
              <a:rPr lang="en-US" sz="2400" b="1" dirty="0" err="1" smtClean="0">
                <a:latin typeface="Calibri" pitchFamily="34" charset="0"/>
              </a:rPr>
              <a:t>glucuronidation</a:t>
            </a:r>
            <a:r>
              <a:rPr lang="en-US" sz="2400" b="1" dirty="0" smtClean="0">
                <a:latin typeface="Calibri" pitchFamily="34" charset="0"/>
              </a:rPr>
              <a:t> not CP450</a:t>
            </a:r>
          </a:p>
          <a:p>
            <a:pPr algn="l" rtl="0" eaLnBrk="1" hangingPunct="1">
              <a:buFontTx/>
              <a:buNone/>
            </a:pPr>
            <a:endParaRPr lang="en-US" dirty="0" smtClean="0"/>
          </a:p>
          <a:p>
            <a:pPr algn="l" rtl="0" eaLnBrk="1" hangingPunct="1">
              <a:buFontTx/>
              <a:buNone/>
            </a:pPr>
            <a:r>
              <a:rPr lang="en-US" sz="2400" b="1" dirty="0" smtClean="0">
                <a:latin typeface="+mj-lt"/>
              </a:rPr>
              <a:t>Does not induce or inhibit C. P-450 </a:t>
            </a:r>
            <a:r>
              <a:rPr lang="en-US" sz="2400" b="1" dirty="0" err="1" smtClean="0">
                <a:latin typeface="+mj-lt"/>
              </a:rPr>
              <a:t>isozymes</a:t>
            </a:r>
            <a:r>
              <a:rPr lang="en-US" sz="2400" b="1" dirty="0" smtClean="0">
                <a:latin typeface="+mj-lt"/>
              </a:rPr>
              <a:t>. IMP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Side effects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2253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Influenza-like symptoms. </a:t>
            </a:r>
          </a:p>
          <a:p>
            <a:pPr eaLnBrk="1" hangingPunct="1"/>
            <a:r>
              <a:rPr lang="en-US" smtClean="0"/>
              <a:t>Skin rashes  (may progress to Steven –Johnson syndrome )</a:t>
            </a:r>
          </a:p>
          <a:p>
            <a:pPr eaLnBrk="1" hangingPunct="1"/>
            <a:r>
              <a:rPr lang="en-US" smtClean="0"/>
              <a:t>Somnolence</a:t>
            </a:r>
          </a:p>
          <a:p>
            <a:pPr eaLnBrk="1" hangingPunct="1"/>
            <a:r>
              <a:rPr lang="en-US" smtClean="0"/>
              <a:t>Blurred vision</a:t>
            </a:r>
          </a:p>
          <a:p>
            <a:pPr eaLnBrk="1" hangingPunct="1"/>
            <a:r>
              <a:rPr lang="en-US" smtClean="0"/>
              <a:t>Diplopia</a:t>
            </a:r>
          </a:p>
          <a:p>
            <a:pPr eaLnBrk="1" hangingPunct="1"/>
            <a:r>
              <a:rPr lang="en-US" smtClean="0"/>
              <a:t>Ataxia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</a:t>
            </a:r>
            <a:r>
              <a:rPr lang="en-US" b="1" smtClean="0">
                <a:solidFill>
                  <a:srgbClr val="C00000"/>
                </a:solidFill>
              </a:rPr>
              <a:t>Levetiracetam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Pharmacokinetics :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        </a:t>
            </a:r>
            <a:r>
              <a:rPr lang="en-US" b="1" dirty="0" smtClean="0">
                <a:solidFill>
                  <a:srgbClr val="7030A0"/>
                </a:solidFill>
              </a:rPr>
              <a:t>Taken orally ( tablets or solutions</a:t>
            </a:r>
            <a:r>
              <a:rPr lang="en-US" b="1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         </a:t>
            </a:r>
            <a:r>
              <a:rPr lang="en-US" b="1" dirty="0" smtClean="0">
                <a:solidFill>
                  <a:srgbClr val="7030A0"/>
                </a:solidFill>
              </a:rPr>
              <a:t>Not metabolized &amp; excreted unchanged in     	urine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only drug excreted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unchange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     </a:t>
            </a:r>
            <a:r>
              <a:rPr lang="en-US" b="1" dirty="0" smtClean="0">
                <a:solidFill>
                  <a:srgbClr val="7030A0"/>
                </a:solidFill>
              </a:rPr>
              <a:t>Does not affect liver enzymes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     </a:t>
            </a:r>
            <a:r>
              <a:rPr lang="en-US" b="1" dirty="0" smtClean="0">
                <a:solidFill>
                  <a:srgbClr val="7030A0"/>
                </a:solidFill>
              </a:rPr>
              <a:t>Drug interactions are  minimal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6553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5715000" cy="8953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Levetiracetam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25603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u="sng" smtClean="0">
                <a:solidFill>
                  <a:srgbClr val="C00000"/>
                </a:solidFill>
              </a:rPr>
              <a:t>Mechanism of action</a:t>
            </a:r>
          </a:p>
          <a:p>
            <a:pPr eaLnBrk="1" hangingPunct="1"/>
            <a:r>
              <a:rPr lang="en-US" smtClean="0"/>
              <a:t>Unknown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Therapeutic Uses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7030A0"/>
                </a:solidFill>
              </a:rPr>
              <a:t>Adjunctive therapy in 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Partial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Generalized tonic-</a:t>
            </a:r>
            <a:r>
              <a:rPr lang="en-US" dirty="0" err="1" smtClean="0"/>
              <a:t>clonic</a:t>
            </a:r>
            <a:r>
              <a:rPr lang="en-US" dirty="0" smtClean="0"/>
              <a:t>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err="1" smtClean="0">
                <a:solidFill>
                  <a:srgbClr val="7030A0"/>
                </a:solidFill>
              </a:rPr>
              <a:t>monotherapy</a:t>
            </a:r>
            <a:r>
              <a:rPr lang="en-US" b="1" dirty="0" smtClean="0">
                <a:solidFill>
                  <a:srgbClr val="7030A0"/>
                </a:solidFill>
              </a:rPr>
              <a:t> therapy in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Myoclonic</a:t>
            </a:r>
            <a:r>
              <a:rPr lang="en-US" dirty="0" smtClean="0"/>
              <a:t>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47108" name="Picture 4" descr="http://www.knihill.com/img/kep_4.jpg"/>
          <p:cNvPicPr>
            <a:picLocks noChangeAspect="1" noChangeArrowheads="1"/>
          </p:cNvPicPr>
          <p:nvPr/>
        </p:nvPicPr>
        <p:blipFill>
          <a:blip r:embed="rId2" cstate="print"/>
          <a:srcRect l="2686" t="3107" r="67786" b="75145"/>
          <a:stretch>
            <a:fillRect/>
          </a:stretch>
        </p:blipFill>
        <p:spPr bwMode="auto">
          <a:xfrm>
            <a:off x="5584825" y="381000"/>
            <a:ext cx="2035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  <p:bldP spid="6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Side effects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>
          <a:xfrm>
            <a:off x="457200" y="1935163"/>
            <a:ext cx="8686800" cy="4389437"/>
          </a:xfrm>
        </p:spPr>
        <p:txBody>
          <a:bodyPr/>
          <a:lstStyle/>
          <a:p>
            <a:pPr eaLnBrk="1" hangingPunct="1"/>
            <a:r>
              <a:rPr lang="en-US" dirty="0" smtClean="0"/>
              <a:t>Ataxia</a:t>
            </a:r>
          </a:p>
          <a:p>
            <a:pPr eaLnBrk="1" hangingPunct="1"/>
            <a:r>
              <a:rPr lang="en-US" dirty="0" smtClean="0"/>
              <a:t>Dizziness</a:t>
            </a:r>
          </a:p>
          <a:p>
            <a:pPr eaLnBrk="1" hangingPunct="1"/>
            <a:r>
              <a:rPr lang="en-US" dirty="0" smtClean="0"/>
              <a:t>Somnolence </a:t>
            </a:r>
          </a:p>
          <a:p>
            <a:pPr eaLnBrk="1" hangingPunct="1"/>
            <a:r>
              <a:rPr lang="en-US" dirty="0" smtClean="0"/>
              <a:t>Pin &amp; needles sensation in extremities(</a:t>
            </a:r>
            <a:r>
              <a:rPr lang="en-US" dirty="0" err="1" smtClean="0"/>
              <a:t>glavs</a:t>
            </a:r>
            <a:r>
              <a:rPr lang="en-US" dirty="0" smtClean="0"/>
              <a:t> and socks)</a:t>
            </a:r>
          </a:p>
          <a:p>
            <a:pPr eaLnBrk="1" hangingPunct="1"/>
            <a:r>
              <a:rPr lang="en-US" dirty="0" smtClean="0"/>
              <a:t>Blurred vision</a:t>
            </a:r>
          </a:p>
          <a:p>
            <a:pPr eaLnBrk="1" hangingPunct="1"/>
            <a:r>
              <a:rPr lang="en-US" dirty="0" smtClean="0"/>
              <a:t>asthenia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 b="1" i="1" dirty="0" smtClean="0">
                <a:solidFill>
                  <a:srgbClr val="FF0000"/>
                </a:solidFill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err="1" smtClean="0">
                <a:solidFill>
                  <a:srgbClr val="FF0000"/>
                </a:solidFill>
              </a:rPr>
              <a:t>Topiramate</a:t>
            </a:r>
            <a:endParaRPr lang="en-US" sz="4000" b="1" i="1" dirty="0" smtClean="0">
              <a:solidFill>
                <a:srgbClr val="FF0000"/>
              </a:solidFill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6781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endParaRPr lang="en-US" b="1" i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endParaRPr lang="en-US" b="1" i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Pharmacological Effects: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i="1" dirty="0" smtClean="0"/>
              <a:t>Well absorbed orally ( 80 % 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i="1" dirty="0" smtClean="0"/>
              <a:t>Food has no effect on absorption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i="1" dirty="0" smtClean="0"/>
              <a:t>Has no effect on </a:t>
            </a:r>
            <a:r>
              <a:rPr lang="en-US" i="1" dirty="0" err="1" smtClean="0"/>
              <a:t>microsomal</a:t>
            </a:r>
            <a:r>
              <a:rPr lang="en-US" i="1" dirty="0" smtClean="0"/>
              <a:t> enzymes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i="1" dirty="0" smtClean="0"/>
              <a:t>9-17 % protein bound ( minimal 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i="1" dirty="0" smtClean="0"/>
              <a:t>Mostly excreted unchanged in urine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i="1" dirty="0" smtClean="0"/>
              <a:t>Plasma t</a:t>
            </a:r>
            <a:r>
              <a:rPr lang="en-US" i="1" baseline="-25000" dirty="0" smtClean="0"/>
              <a:t>1/2</a:t>
            </a:r>
            <a:r>
              <a:rPr lang="en-US" i="1" dirty="0" smtClean="0"/>
              <a:t>  18-24 hrs</a:t>
            </a:r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Mechanism of Action: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i="1" dirty="0" smtClean="0"/>
              <a:t>Blocks sodium channels (membrane stabilization), potentiates the inhibitory effect of GABA, and depresses the excitatory action of </a:t>
            </a:r>
            <a:r>
              <a:rPr lang="en-US" i="1" dirty="0" err="1" smtClean="0"/>
              <a:t>kainate</a:t>
            </a:r>
            <a:r>
              <a:rPr lang="en-US" i="1" dirty="0" smtClean="0"/>
              <a:t> on glutamate receptors.   </a:t>
            </a:r>
            <a:endParaRPr lang="en-US" i="1" dirty="0" smtClean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b="1" i="1" dirty="0" smtClean="0">
                <a:solidFill>
                  <a:srgbClr val="FFFF00"/>
                </a:solidFill>
              </a:rPr>
              <a:t>	</a:t>
            </a:r>
            <a:endParaRPr lang="en-US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pPr eaLnBrk="1" hangingPunct="1"/>
            <a:r>
              <a:rPr lang="en-US" sz="3600" b="1" i="1" dirty="0" err="1" smtClean="0">
                <a:solidFill>
                  <a:srgbClr val="FF0000"/>
                </a:solidFill>
              </a:rPr>
              <a:t>Topiramate</a:t>
            </a:r>
            <a:r>
              <a:rPr lang="en-US" sz="3600" b="1" i="1" dirty="0" smtClean="0">
                <a:solidFill>
                  <a:srgbClr val="FF0000"/>
                </a:solidFill>
              </a:rPr>
              <a:t> ( Cont. )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678180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Clinical Uses:</a:t>
            </a:r>
          </a:p>
          <a:p>
            <a:pPr algn="l" rtl="0" eaLnBrk="1" hangingPunct="1"/>
            <a:r>
              <a:rPr lang="en-US" sz="2000" b="1" i="1" dirty="0" smtClean="0"/>
              <a:t>Can be used alone for partial, generalized tonic-</a:t>
            </a:r>
            <a:r>
              <a:rPr lang="en-US" sz="2000" b="1" i="1" dirty="0" err="1" smtClean="0"/>
              <a:t>clonic</a:t>
            </a:r>
            <a:r>
              <a:rPr lang="en-US" sz="2000" b="1" i="1" dirty="0" smtClean="0"/>
              <a:t>, and absence  seizures.</a:t>
            </a:r>
          </a:p>
          <a:p>
            <a:pPr algn="l" rtl="0" eaLnBrk="1" hangingPunct="1"/>
            <a:r>
              <a:rPr lang="en-US" sz="2000" b="1" i="1" dirty="0" smtClean="0"/>
              <a:t>Lennox- </a:t>
            </a:r>
            <a:r>
              <a:rPr lang="en-US" sz="2000" b="1" i="1" dirty="0" err="1" smtClean="0"/>
              <a:t>Gastaut</a:t>
            </a:r>
            <a:r>
              <a:rPr lang="en-US" sz="2000" b="1" i="1" dirty="0" smtClean="0"/>
              <a:t> syndrome ( or </a:t>
            </a:r>
            <a:r>
              <a:rPr lang="en-US" sz="2000" b="1" i="1" dirty="0" err="1" smtClean="0"/>
              <a:t>lamotrigine</a:t>
            </a:r>
            <a:r>
              <a:rPr lang="en-US" sz="2000" b="1" i="1" dirty="0" smtClean="0"/>
              <a:t>, or </a:t>
            </a:r>
            <a:r>
              <a:rPr lang="en-US" sz="2000" b="1" i="1" dirty="0" err="1" smtClean="0"/>
              <a:t>valproate</a:t>
            </a:r>
            <a:r>
              <a:rPr lang="en-US" sz="2000" b="1" i="1" dirty="0" smtClean="0"/>
              <a:t> )</a:t>
            </a:r>
            <a:r>
              <a:rPr lang="en-US" sz="2800" b="1" i="1" dirty="0" smtClean="0"/>
              <a:t> </a:t>
            </a:r>
            <a:r>
              <a:rPr lang="en-US" sz="2200" b="1" dirty="0" smtClean="0"/>
              <a:t>and West syndrome</a:t>
            </a:r>
          </a:p>
          <a:p>
            <a:pPr algn="l" rtl="0" eaLnBrk="1" hangingPunct="1">
              <a:buFontTx/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Side effects</a:t>
            </a:r>
            <a:r>
              <a:rPr lang="en-US" sz="2800" b="1" i="1" dirty="0" smtClean="0">
                <a:solidFill>
                  <a:srgbClr val="C00000"/>
                </a:solidFill>
              </a:rPr>
              <a:t>:</a:t>
            </a:r>
          </a:p>
          <a:p>
            <a:pPr algn="l" rtl="0" eaLnBrk="1" hangingPunct="1"/>
            <a:r>
              <a:rPr lang="en-US" sz="2000" b="1" i="1" dirty="0" smtClean="0"/>
              <a:t>Psychological or cognitive dysfunction </a:t>
            </a:r>
          </a:p>
          <a:p>
            <a:pPr algn="l" rtl="0" eaLnBrk="1" hangingPunct="1"/>
            <a:r>
              <a:rPr lang="en-US" sz="2000" b="1" i="1" dirty="0" smtClean="0"/>
              <a:t>Weight loss </a:t>
            </a:r>
            <a:r>
              <a:rPr lang="en-US" sz="2000" i="1" dirty="0" smtClean="0"/>
              <a:t>( can be desirable side effect)</a:t>
            </a:r>
          </a:p>
          <a:p>
            <a:pPr algn="l" rtl="0" eaLnBrk="1" hangingPunct="1"/>
            <a:r>
              <a:rPr lang="en-US" sz="2000" i="1" dirty="0" smtClean="0"/>
              <a:t> Sedation</a:t>
            </a:r>
          </a:p>
          <a:p>
            <a:pPr algn="l" rtl="0" eaLnBrk="1" hangingPunct="1"/>
            <a:r>
              <a:rPr lang="en-US" sz="2000" i="1" dirty="0" smtClean="0"/>
              <a:t> Dizziness</a:t>
            </a:r>
          </a:p>
          <a:p>
            <a:pPr algn="l" rtl="0" eaLnBrk="1" hangingPunct="1"/>
            <a:r>
              <a:rPr lang="en-US" sz="2000" i="1" dirty="0" smtClean="0"/>
              <a:t> Fatigue</a:t>
            </a:r>
          </a:p>
          <a:p>
            <a:pPr algn="l" rtl="0" eaLnBrk="1" hangingPunct="1"/>
            <a:r>
              <a:rPr lang="en-US" sz="2000" i="1" dirty="0" smtClean="0"/>
              <a:t> </a:t>
            </a:r>
            <a:r>
              <a:rPr lang="en-US" sz="2000" i="1" dirty="0" err="1" smtClean="0"/>
              <a:t>Urolithiasis</a:t>
            </a:r>
            <a:endParaRPr lang="en-US" sz="2000" i="1" dirty="0" smtClean="0"/>
          </a:p>
          <a:p>
            <a:pPr algn="l" rtl="0" eaLnBrk="1" hangingPunct="1"/>
            <a:r>
              <a:rPr lang="en-US" sz="2000" i="1" dirty="0" err="1" smtClean="0"/>
              <a:t>Paresthesias</a:t>
            </a:r>
            <a:r>
              <a:rPr lang="en-US" sz="2000" i="1" dirty="0" smtClean="0"/>
              <a:t> (abnormal sensation )</a:t>
            </a:r>
          </a:p>
          <a:p>
            <a:pPr algn="l" rtl="0" eaLnBrk="1" hangingPunct="1"/>
            <a:r>
              <a:rPr lang="en-US" sz="2000" i="1" dirty="0" err="1" smtClean="0"/>
              <a:t>Teratogenecity</a:t>
            </a:r>
            <a:r>
              <a:rPr lang="en-US" sz="2000" i="1" dirty="0" smtClean="0"/>
              <a:t> (in animal but not in human)</a:t>
            </a:r>
          </a:p>
          <a:p>
            <a:pPr algn="l" rtl="0" eaLnBrk="1" hangingPunct="1"/>
            <a:r>
              <a:rPr lang="en-US" sz="2000" i="1" dirty="0" smtClean="0"/>
              <a:t>Myopia or glaucoma</a:t>
            </a:r>
          </a:p>
          <a:p>
            <a:pPr algn="l" rtl="0" eaLnBrk="1" hangingPunct="1">
              <a:buFontTx/>
              <a:buNone/>
            </a:pPr>
            <a:endParaRPr lang="en-US" sz="2000" i="1" dirty="0" smtClean="0"/>
          </a:p>
          <a:p>
            <a:pPr algn="l" rtl="0" eaLnBrk="1" hangingPunct="1"/>
            <a:endParaRPr lang="en-US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5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05" name="Group 29"/>
          <p:cNvGraphicFramePr>
            <a:graphicFrameLocks noGrp="1"/>
          </p:cNvGraphicFramePr>
          <p:nvPr/>
        </p:nvGraphicFramePr>
        <p:xfrm>
          <a:off x="533400" y="1649410"/>
          <a:ext cx="7543800" cy="5208590"/>
        </p:xfrm>
        <a:graphic>
          <a:graphicData uri="http://schemas.openxmlformats.org/drawingml/2006/table">
            <a:tbl>
              <a:tblPr/>
              <a:tblGrid>
                <a:gridCol w="3719513"/>
                <a:gridCol w="3824287"/>
              </a:tblGrid>
              <a:tr h="5873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 of seizure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Choice among drugs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 gridSpan="2"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Partial seizures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                                                                   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Low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Carbamazepine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phenytoin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valproate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lamotrigine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1338">
                <a:tc gridSpan="2"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Generalized seizures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                                                        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084263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Tonic-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clonic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(grand mal)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Valproate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carbamazepine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phenytoin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lamotrigine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Myoclonic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Valproate, clonazepam        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Absence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Valproate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ethosuximide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Atonic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Valproate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                   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1295400" y="762000"/>
            <a:ext cx="6019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u="sng" dirty="0" smtClean="0">
                <a:solidFill>
                  <a:srgbClr val="FF0000"/>
                </a:solidFill>
                <a:latin typeface="Imprint MT Shadow" pitchFamily="82" charset="0"/>
              </a:rPr>
              <a:t>All the above drugs have long </a:t>
            </a:r>
            <a:r>
              <a:rPr lang="en-US" sz="2800" b="1" dirty="0" smtClean="0">
                <a:solidFill>
                  <a:srgbClr val="FF0000"/>
                </a:solidFill>
                <a:latin typeface="Imprint MT Shadow" pitchFamily="82" charset="0"/>
              </a:rPr>
              <a:t>t</a:t>
            </a:r>
            <a:r>
              <a:rPr lang="en-US" sz="2800" b="1" baseline="-25000" dirty="0" smtClean="0">
                <a:solidFill>
                  <a:srgbClr val="FF0000"/>
                </a:solidFill>
                <a:latin typeface="Imprint MT Shadow" pitchFamily="82" charset="0"/>
              </a:rPr>
              <a:t>1/2</a:t>
            </a:r>
            <a:endParaRPr lang="ar-SA" sz="2800" b="1" dirty="0">
              <a:solidFill>
                <a:srgbClr val="FF0000"/>
              </a:solidFill>
              <a:latin typeface="Imprint MT Shadow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C00000"/>
                </a:solidFill>
              </a:rPr>
              <a:t> Drugs used for treatment of Status Epilepticus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57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Most seizures stop within 5 minutes. When seizures follow one another without recovery of consciousness, it is called “status </a:t>
            </a:r>
            <a:r>
              <a:rPr lang="en-US" dirty="0" err="1" smtClean="0"/>
              <a:t>epilepticus</a:t>
            </a:r>
            <a:r>
              <a:rPr lang="en-US" dirty="0" smtClean="0"/>
              <a:t>”. It has a high mortality rate .  Death is from </a:t>
            </a:r>
            <a:r>
              <a:rPr lang="en-US" dirty="0" err="1" smtClean="0"/>
              <a:t>cardiorespiratory</a:t>
            </a:r>
            <a:r>
              <a:rPr lang="en-US" dirty="0" smtClean="0"/>
              <a:t> failure.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4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Intravenous injection  of :</a:t>
            </a:r>
          </a:p>
          <a:p>
            <a:pPr eaLnBrk="1" hangingPunct="1"/>
            <a:r>
              <a:rPr lang="en-US" b="1" dirty="0" err="1" smtClean="0">
                <a:solidFill>
                  <a:srgbClr val="7030A0"/>
                </a:solidFill>
              </a:rPr>
              <a:t>Lorazepam</a:t>
            </a:r>
            <a:r>
              <a:rPr lang="en-US" b="1" dirty="0" smtClean="0">
                <a:solidFill>
                  <a:srgbClr val="7030A0"/>
                </a:solidFill>
              </a:rPr>
              <a:t> is the drug of choice 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Diazepam: safe drug, also used in febrile convulsion by rectal administration</a:t>
            </a:r>
            <a:endParaRPr lang="en-US" dirty="0" smtClean="0"/>
          </a:p>
          <a:p>
            <a:pPr eaLnBrk="1" hangingPunct="1"/>
            <a:r>
              <a:rPr lang="en-US" b="1" dirty="0" err="1" smtClean="0"/>
              <a:t>Phenytoin</a:t>
            </a:r>
            <a:endParaRPr lang="en-US" b="1" dirty="0" smtClean="0"/>
          </a:p>
          <a:p>
            <a:pPr eaLnBrk="1" hangingPunct="1"/>
            <a:r>
              <a:rPr lang="en-US" b="1" dirty="0" err="1" smtClean="0"/>
              <a:t>Fosphenytoin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Phenobarbital</a:t>
            </a:r>
            <a:r>
              <a:rPr lang="en-US" dirty="0" smtClean="0"/>
              <a:t> 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ar-SA" dirty="0" smtClean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Vagal nerve stimulation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It is an alternative for patients who have been refractory to multiple drugs .</a:t>
            </a:r>
          </a:p>
          <a:p>
            <a:endParaRPr lang="en-US" smtClean="0"/>
          </a:p>
          <a:p>
            <a:r>
              <a:rPr lang="en-US" smtClean="0"/>
              <a:t>Who are sensitive to the many adverse effects of anti epileptic drugs </a:t>
            </a:r>
          </a:p>
          <a:p>
            <a:endParaRPr lang="en-US" smtClean="0"/>
          </a:p>
          <a:p>
            <a:r>
              <a:rPr lang="en-US" smtClean="0"/>
              <a:t>It is an expensive procedure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E:\New Folder\scan0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52400"/>
            <a:ext cx="5943600" cy="61722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851648" cy="685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2"/>
                </a:solidFill>
              </a:rPr>
              <a:t>Pregnancy &amp; </a:t>
            </a:r>
            <a:r>
              <a:rPr lang="en-US" sz="4400" dirty="0" err="1" smtClean="0">
                <a:solidFill>
                  <a:schemeClr val="tx2"/>
                </a:solidFill>
              </a:rPr>
              <a:t>antiepileptics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0723" name="Subtitle 6"/>
          <p:cNvSpPr>
            <a:spLocks noGrp="1"/>
          </p:cNvSpPr>
          <p:nvPr>
            <p:ph type="subTitle" idx="1"/>
          </p:nvPr>
        </p:nvSpPr>
        <p:spPr>
          <a:xfrm>
            <a:off x="762000" y="1981200"/>
            <a:ext cx="7854950" cy="4876800"/>
          </a:xfrm>
        </p:spPr>
        <p:txBody>
          <a:bodyPr/>
          <a:lstStyle/>
          <a:p>
            <a:pPr marL="514350" marR="0" indent="-514350" algn="l" eaLnBrk="1" hangingPunct="1">
              <a:lnSpc>
                <a:spcPct val="160000"/>
              </a:lnSpc>
            </a:pP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   Seizure is very harmful for pregnant woman. </a:t>
            </a:r>
          </a:p>
          <a:p>
            <a:pPr marL="514350" marR="0" indent="-514350" algn="l" eaLnBrk="1" hangingPunct="1">
              <a:lnSpc>
                <a:spcPct val="160000"/>
              </a:lnSpc>
            </a:pP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   NO antiepileptic drug is safe in pregnancy.</a:t>
            </a:r>
          </a:p>
          <a:p>
            <a:pPr marL="514350" marR="0" indent="-514350" algn="l" eaLnBrk="1" hangingPunct="1">
              <a:lnSpc>
                <a:spcPct val="160000"/>
              </a:lnSpc>
            </a:pP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   </a:t>
            </a:r>
            <a:r>
              <a:rPr lang="en-US" sz="2000" dirty="0" err="1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Monotherapy</a:t>
            </a:r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usually better than drug combination.</a:t>
            </a:r>
          </a:p>
          <a:p>
            <a:pPr marL="514350" marR="0" indent="-514350" algn="l" eaLnBrk="1" hangingPunct="1">
              <a:lnSpc>
                <a:spcPct val="160000"/>
              </a:lnSpc>
            </a:pP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   </a:t>
            </a:r>
            <a:r>
              <a:rPr lang="en-US" sz="2000" dirty="0" err="1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Valproate</a:t>
            </a:r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&amp; </a:t>
            </a:r>
            <a:r>
              <a:rPr lang="en-US" sz="2000" dirty="0" err="1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phenytoin</a:t>
            </a:r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are contraindicated during pregnancy.          </a:t>
            </a:r>
          </a:p>
          <a:p>
            <a:pPr marL="514350" marR="0" indent="-514350" algn="l" eaLnBrk="1" hangingPunct="1">
              <a:lnSpc>
                <a:spcPct val="160000"/>
              </a:lnSpc>
            </a:pP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   Patient has to continue therapy.</a:t>
            </a:r>
          </a:p>
          <a:p>
            <a:pPr marL="514350" marR="0" indent="-514350" algn="l" eaLnBrk="1" hangingPunct="1">
              <a:lnSpc>
                <a:spcPct val="160000"/>
              </a:lnSpc>
            </a:pP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   If follow up of pregnancy reveals </a:t>
            </a:r>
            <a:r>
              <a:rPr lang="en-US" sz="2200" dirty="0" err="1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teratogenic</a:t>
            </a: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effect, terminate pregnancy. 					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8763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rgbClr val="FF3300"/>
                </a:solidFill>
              </a:rPr>
              <a:t>Etiology</a:t>
            </a:r>
          </a:p>
          <a:p>
            <a:pPr eaLnBrk="1" hangingPunct="1">
              <a:lnSpc>
                <a:spcPct val="80000"/>
              </a:lnSpc>
            </a:pPr>
            <a:endParaRPr lang="en-US" sz="36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Congenital defects, head injuries, trauma, hypoxia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Infection (bacterial or viral) e.g. meningitis, brain abscess, viral encephalitis.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Concussion, depressed skull, fractures.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Brain tumors (including </a:t>
            </a:r>
            <a:r>
              <a:rPr lang="en-US" sz="2800" b="1" dirty="0" err="1" smtClean="0"/>
              <a:t>tuberculoma</a:t>
            </a:r>
            <a:r>
              <a:rPr lang="en-US" sz="2800" b="1" dirty="0" smtClean="0"/>
              <a:t>), vascular occlusion, stroke.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Drug withdrawal, e.g. CNS depressants, alcohol, or drug abuse or drug </a:t>
            </a:r>
            <a:r>
              <a:rPr lang="en-US" sz="2800" b="1" dirty="0" err="1" smtClean="0"/>
              <a:t>overdose,e.g</a:t>
            </a:r>
            <a:r>
              <a:rPr lang="en-US" sz="2800" b="1" dirty="0" smtClean="0"/>
              <a:t>. penicillin.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A poison, like lead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Fever in children (febrile convulsion).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Hypoglycemia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PKU (</a:t>
            </a:r>
            <a:r>
              <a:rPr lang="en-US" sz="2800" b="1" dirty="0" err="1" smtClean="0"/>
              <a:t>phenylketonuria</a:t>
            </a:r>
            <a:r>
              <a:rPr lang="en-US" sz="2800" b="1" dirty="0" smtClean="0"/>
              <a:t>)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err="1" smtClean="0"/>
              <a:t>Photoepilepsy</a:t>
            </a:r>
            <a:endParaRPr lang="en-US" sz="2800" b="1" dirty="0" smtClean="0">
              <a:solidFill>
                <a:srgbClr val="F6F4B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7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Triggers</a:t>
            </a:r>
            <a:endParaRPr 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Fatigue</a:t>
            </a:r>
          </a:p>
          <a:p>
            <a:endParaRPr lang="en-US" smtClean="0"/>
          </a:p>
          <a:p>
            <a:r>
              <a:rPr lang="en-US" smtClean="0"/>
              <a:t>Stress</a:t>
            </a:r>
          </a:p>
          <a:p>
            <a:endParaRPr lang="en-US" smtClean="0"/>
          </a:p>
          <a:p>
            <a:r>
              <a:rPr lang="en-US" smtClean="0"/>
              <a:t>Sleep deprivation</a:t>
            </a:r>
          </a:p>
          <a:p>
            <a:endParaRPr lang="en-US" smtClean="0"/>
          </a:p>
          <a:p>
            <a:r>
              <a:rPr lang="en-US" smtClean="0"/>
              <a:t>Poor nutrition</a:t>
            </a:r>
          </a:p>
          <a:p>
            <a:endParaRPr lang="en-US" smtClean="0"/>
          </a:p>
          <a:p>
            <a:r>
              <a:rPr lang="en-US" smtClean="0"/>
              <a:t>Alcohol</a:t>
            </a:r>
            <a:endParaRPr lang="ar-SA" smtClean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1" name="Group 15"/>
          <p:cNvGraphicFramePr>
            <a:graphicFrameLocks noGrp="1"/>
          </p:cNvGraphicFramePr>
          <p:nvPr/>
        </p:nvGraphicFramePr>
        <p:xfrm>
          <a:off x="457200" y="2362200"/>
          <a:ext cx="8153400" cy="3675698"/>
        </p:xfrm>
        <a:graphic>
          <a:graphicData uri="http://schemas.openxmlformats.org/drawingml/2006/table">
            <a:tbl>
              <a:tblPr/>
              <a:tblGrid>
                <a:gridCol w="3657600"/>
                <a:gridCol w="4495800"/>
              </a:tblGrid>
              <a:tr h="3476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a)Partial (focal)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Arise in one cerebral hemisphere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34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[1]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Simple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   consciousness is retained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7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[2]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Complex (psychomotor)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Altered consciousness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90" name="Rectangle 17"/>
          <p:cNvSpPr>
            <a:spLocks noChangeArrowheads="1"/>
          </p:cNvSpPr>
          <p:nvPr/>
        </p:nvSpPr>
        <p:spPr bwMode="auto">
          <a:xfrm>
            <a:off x="1676400" y="9906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Calibri" pitchFamily="34" charset="0"/>
              </a:rPr>
              <a:t>Classification of Epilepsy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533400"/>
          <a:ext cx="8534400" cy="6117682"/>
        </p:xfrm>
        <a:graphic>
          <a:graphicData uri="http://schemas.openxmlformats.org/drawingml/2006/table">
            <a:tbl>
              <a:tblPr/>
              <a:tblGrid>
                <a:gridCol w="162560"/>
                <a:gridCol w="2885440"/>
                <a:gridCol w="5486400"/>
              </a:tblGrid>
              <a:tr h="1095748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b)Primary Generalized</a:t>
                      </a:r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Both hemispheres </a:t>
                      </a:r>
                      <a:r>
                        <a:rPr lang="en-US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+ loss of consciousness.</a:t>
                      </a:r>
                      <a:r>
                        <a:rPr lang="en-US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885452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Tonic-</a:t>
                      </a:r>
                      <a:r>
                        <a:rPr lang="en-US" sz="2400" b="1" i="1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clonic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(Grand 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mal epilepsy)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Stiffness (</a:t>
                      </a:r>
                      <a:r>
                        <a:rPr lang="en-US" sz="2400" b="1" i="1" dirty="0" smtClean="0">
                          <a:latin typeface="Calibri" pitchFamily="34" charset="0"/>
                          <a:cs typeface="Arial" pitchFamily="34" charset="0"/>
                        </a:rPr>
                        <a:t>15-30 sec) 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followed by  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violent contractions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&amp; 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relaxation (1-2 minute)</a:t>
                      </a:r>
                      <a:endParaRPr lang="en-U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73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Tonic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Muscle stiffness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537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Clonic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Spasms of contraction &amp; relaxation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59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err="1" smtClean="0">
                          <a:latin typeface="Calibri" pitchFamily="34" charset="0"/>
                        </a:rPr>
                        <a:t>Atonic</a:t>
                      </a:r>
                      <a:r>
                        <a:rPr lang="en-US" sz="2400" b="1" i="1" dirty="0" smtClean="0">
                          <a:latin typeface="Calibri" pitchFamily="34" charset="0"/>
                        </a:rPr>
                        <a:t> (</a:t>
                      </a:r>
                      <a:r>
                        <a:rPr lang="en-US" sz="2400" b="1" i="1" dirty="0" err="1" smtClean="0">
                          <a:latin typeface="Calibri" pitchFamily="34" charset="0"/>
                        </a:rPr>
                        <a:t>akinetic</a:t>
                      </a:r>
                      <a:r>
                        <a:rPr lang="en-US" sz="2400" b="1" i="1" dirty="0" smtClean="0">
                          <a:latin typeface="Calibri" pitchFamily="34" charset="0"/>
                        </a:rPr>
                        <a:t>)</a:t>
                      </a:r>
                      <a:endParaRPr lang="en-US" sz="2400" b="1" i="1" dirty="0">
                        <a:latin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latin typeface="Calibri" pitchFamily="34" charset="0"/>
                        </a:rPr>
                        <a:t>Pt’s legs give under him &amp; drops down</a:t>
                      </a:r>
                      <a:endParaRPr lang="en-US" sz="2400" b="1" i="1" dirty="0">
                        <a:latin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361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i="1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Myoclonic</a:t>
                      </a:r>
                      <a:endParaRPr kumimoji="0" lang="en-US" sz="2400" b="1" i="1" kern="12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i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Absence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i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(Petit mal epilepsy)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US" sz="2400" b="1" i="1" kern="12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i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Status </a:t>
                      </a:r>
                      <a:r>
                        <a:rPr kumimoji="0" lang="en-US" sz="2400" b="1" i="1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epilepticus</a:t>
                      </a:r>
                      <a:r>
                        <a:rPr kumimoji="0" lang="en-US" sz="2400" b="1" i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US" sz="2400" b="1" i="1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Jerking movement of the body</a:t>
                      </a:r>
                      <a:endParaRPr lang="en-US" sz="2400" b="1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Brief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loss of 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consciousness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with minor muscle twitches </a:t>
                      </a:r>
                      <a:endParaRPr lang="en-US" sz="2400" b="1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eye blinking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 pitchFamily="34" charset="0"/>
                          <a:ea typeface="Times New Roman"/>
                        </a:rPr>
                        <a:t>Re-</a:t>
                      </a:r>
                      <a:r>
                        <a:rPr lang="en-US" sz="2400" b="1" dirty="0" err="1" smtClean="0">
                          <a:latin typeface="Calibri" pitchFamily="34" charset="0"/>
                          <a:ea typeface="Times New Roman"/>
                        </a:rPr>
                        <a:t>occuring</a:t>
                      </a:r>
                      <a:r>
                        <a:rPr lang="en-US" sz="2400" b="1" baseline="0" dirty="0" smtClean="0">
                          <a:latin typeface="Calibri" pitchFamily="34" charset="0"/>
                          <a:ea typeface="Times New Roman"/>
                        </a:rPr>
                        <a:t> seizure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 smtClean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3550" y="4625975"/>
          <a:ext cx="8393373" cy="1164609"/>
        </p:xfrm>
        <a:graphic>
          <a:graphicData uri="http://schemas.openxmlformats.org/drawingml/2006/table">
            <a:tbl>
              <a:tblPr/>
              <a:tblGrid>
                <a:gridCol w="8393373"/>
              </a:tblGrid>
              <a:tr h="11646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5791200"/>
          <a:ext cx="8366078" cy="914400"/>
        </p:xfrm>
        <a:graphic>
          <a:graphicData uri="http://schemas.openxmlformats.org/drawingml/2006/table">
            <a:tbl>
              <a:tblPr/>
              <a:tblGrid>
                <a:gridCol w="8366078"/>
              </a:tblGrid>
              <a:tr h="91440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304800" y="3063875"/>
            <a:ext cx="8077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lnSpc>
                <a:spcPct val="115000"/>
              </a:lnSpc>
            </a:pPr>
            <a:r>
              <a:rPr lang="en-US" sz="2400" b="1" i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Begins as partial (simple or complex) and </a:t>
            </a:r>
            <a:r>
              <a:rPr lang="en-US" sz="2400" b="1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progresses </a:t>
            </a:r>
            <a:r>
              <a:rPr lang="en-US" sz="2400" b="1" i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into grand mal seizure</a:t>
            </a:r>
            <a:endParaRPr lang="en-US" sz="2400" b="1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228600" y="1371600"/>
            <a:ext cx="7239000" cy="12938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15000"/>
              </a:lnSpc>
            </a:pPr>
            <a:r>
              <a:rPr lang="en-US" sz="3200" b="1" i="1">
                <a:solidFill>
                  <a:srgbClr val="000000"/>
                </a:solidFill>
                <a:latin typeface="Calibri" pitchFamily="34" charset="0"/>
              </a:rPr>
              <a:t>[c] </a:t>
            </a:r>
            <a:r>
              <a:rPr lang="en-US" sz="3200" b="1" i="1">
                <a:latin typeface="Calibri" pitchFamily="34" charset="0"/>
              </a:rPr>
              <a:t>Secondarily generalized seizure</a:t>
            </a:r>
            <a:endParaRPr lang="en-US" sz="3200" b="1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3080</TotalTime>
  <Words>1557</Words>
  <Application>Microsoft Office PowerPoint</Application>
  <PresentationFormat>عرض على الشاشة (3:4)‏</PresentationFormat>
  <Paragraphs>358</Paragraphs>
  <Slides>39</Slides>
  <Notes>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0" baseType="lpstr">
      <vt:lpstr>Flow</vt:lpstr>
      <vt:lpstr>DRUGS USED FOR TREATMENT OF EPILEPSY</vt:lpstr>
      <vt:lpstr>Definition</vt:lpstr>
      <vt:lpstr>الشريحة 3</vt:lpstr>
      <vt:lpstr>الشريحة 4</vt:lpstr>
      <vt:lpstr>     Triggers</vt:lpstr>
      <vt:lpstr>الشريحة 6</vt:lpstr>
      <vt:lpstr>الشريحة 7</vt:lpstr>
      <vt:lpstr>الشريحة 8</vt:lpstr>
      <vt:lpstr>الشريحة 9</vt:lpstr>
      <vt:lpstr>General rules for treatment of epilepsy</vt:lpstr>
      <vt:lpstr>الشريحة 11</vt:lpstr>
      <vt:lpstr>  Withdrawal considered</vt:lpstr>
      <vt:lpstr>Pathophysiology of Epilepsy</vt:lpstr>
      <vt:lpstr>Classification of antiepileptic drugs </vt:lpstr>
      <vt:lpstr>     Phenytoin</vt:lpstr>
      <vt:lpstr>Phenytoin </vt:lpstr>
      <vt:lpstr>Drug interactions</vt:lpstr>
      <vt:lpstr>Side effects</vt:lpstr>
      <vt:lpstr>      Carbamazepine</vt:lpstr>
      <vt:lpstr>Carbamazepine</vt:lpstr>
      <vt:lpstr>Side effects</vt:lpstr>
      <vt:lpstr>What make Carbamazepine differ from phenytoin</vt:lpstr>
      <vt:lpstr>   Sodium Valproate Broad spectrum antiepileptic</vt:lpstr>
      <vt:lpstr>      Sodium valproate  </vt:lpstr>
      <vt:lpstr>Side effects:</vt:lpstr>
      <vt:lpstr>Lamotrigine (2nd G)</vt:lpstr>
      <vt:lpstr>الشريحة 27</vt:lpstr>
      <vt:lpstr>Side effects</vt:lpstr>
      <vt:lpstr>      Levetiracetam</vt:lpstr>
      <vt:lpstr>Levetiracetam</vt:lpstr>
      <vt:lpstr>Side effects</vt:lpstr>
      <vt:lpstr>     Topiramate</vt:lpstr>
      <vt:lpstr>Topiramate ( Cont. )</vt:lpstr>
      <vt:lpstr>الشريحة 34</vt:lpstr>
      <vt:lpstr> Drugs used for treatment of Status Epilepticus</vt:lpstr>
      <vt:lpstr>الشريحة 36</vt:lpstr>
      <vt:lpstr>       Vagal nerve stimulation</vt:lpstr>
      <vt:lpstr>الشريحة 38</vt:lpstr>
      <vt:lpstr>Pregnancy &amp; antiepileptics</vt:lpstr>
    </vt:vector>
  </TitlesOfParts>
  <Company>VCU Health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Epilepsy </dc:title>
  <dc:creator>Thom</dc:creator>
  <cp:lastModifiedBy>xp</cp:lastModifiedBy>
  <cp:revision>339</cp:revision>
  <dcterms:created xsi:type="dcterms:W3CDTF">2007-02-13T23:09:22Z</dcterms:created>
  <dcterms:modified xsi:type="dcterms:W3CDTF">2011-03-05T12:41:52Z</dcterms:modified>
</cp:coreProperties>
</file>