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1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4" r:id="rId3"/>
    <p:sldId id="257" r:id="rId4"/>
    <p:sldId id="291" r:id="rId5"/>
    <p:sldId id="329" r:id="rId6"/>
    <p:sldId id="333" r:id="rId7"/>
    <p:sldId id="280" r:id="rId8"/>
    <p:sldId id="336" r:id="rId9"/>
    <p:sldId id="284" r:id="rId10"/>
    <p:sldId id="294" r:id="rId11"/>
    <p:sldId id="332" r:id="rId12"/>
    <p:sldId id="266" r:id="rId13"/>
    <p:sldId id="338" r:id="rId14"/>
    <p:sldId id="339" r:id="rId15"/>
    <p:sldId id="298" r:id="rId16"/>
    <p:sldId id="286" r:id="rId17"/>
    <p:sldId id="331" r:id="rId18"/>
    <p:sldId id="308" r:id="rId19"/>
    <p:sldId id="330" r:id="rId20"/>
    <p:sldId id="318" r:id="rId21"/>
    <p:sldId id="288" r:id="rId22"/>
    <p:sldId id="320" r:id="rId23"/>
    <p:sldId id="300" r:id="rId24"/>
    <p:sldId id="301" r:id="rId25"/>
    <p:sldId id="267" r:id="rId26"/>
    <p:sldId id="337" r:id="rId27"/>
    <p:sldId id="268" r:id="rId28"/>
    <p:sldId id="269" r:id="rId29"/>
    <p:sldId id="272" r:id="rId30"/>
    <p:sldId id="340" r:id="rId31"/>
    <p:sldId id="315" r:id="rId32"/>
    <p:sldId id="316" r:id="rId33"/>
    <p:sldId id="323" r:id="rId34"/>
    <p:sldId id="317" r:id="rId35"/>
    <p:sldId id="321" r:id="rId36"/>
    <p:sldId id="322" r:id="rId37"/>
    <p:sldId id="287" r:id="rId38"/>
    <p:sldId id="306" r:id="rId39"/>
    <p:sldId id="305" r:id="rId40"/>
    <p:sldId id="296" r:id="rId41"/>
    <p:sldId id="278" r:id="rId42"/>
    <p:sldId id="341" r:id="rId43"/>
    <p:sldId id="324" r:id="rId44"/>
    <p:sldId id="279" r:id="rId45"/>
    <p:sldId id="334" r:id="rId46"/>
    <p:sldId id="335" r:id="rId4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1373" autoAdjust="0"/>
  </p:normalViewPr>
  <p:slideViewPr>
    <p:cSldViewPr>
      <p:cViewPr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AC5A50-70EC-4A7E-B741-75BA6948076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6761B6-B377-4C73-975A-0C67AEA82A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6872D-3AAF-4D42-BC20-9D2074303BBC}" type="slidenum">
              <a:rPr lang="ar-SA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6761B6-B377-4C73-975A-0C67AEA82A5C}" type="slidenum">
              <a:rPr lang="ar-SA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6761B6-B377-4C73-975A-0C67AEA82A5C}" type="slidenum">
              <a:rPr lang="ar-SA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6761B6-B377-4C73-975A-0C67AEA82A5C}" type="slidenum">
              <a:rPr lang="ar-SA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26F75-1823-400C-A76D-436340DB3D28}" type="slidenum">
              <a:rPr lang="ar-SA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4E65D-AC9F-49AC-885B-DB3FFAD52B98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1D8F5-84F0-4FFC-9154-2E43A00AA89D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9BE41-6339-4C0D-89E2-45EFB6522946}" type="slidenum">
              <a:rPr lang="ar-SA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495300" y="533400"/>
            <a:ext cx="7924800" cy="59436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629400"/>
            <a:ext cx="5867400" cy="2286000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Helvetica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306-34E3-4400-94DD-17F9350CF241}" type="slidenum">
              <a:rPr lang="ar-S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7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34104-2BA7-4EA2-B9C2-50E3268B00F4}" type="slidenum">
              <a:rPr lang="ar-SA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83227-7149-4CBC-887B-D1C1386DA712}" type="slidenum">
              <a:rPr lang="ar-SA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9D91C2-3D5B-419C-8B89-F60108DDADD8}" type="slidenum">
              <a:rPr 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2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A64C5-1AA3-44F7-AF3F-E06BA9A2AE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AC30B-C529-4C92-9E3A-C9FF71F21A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D390-CCF3-4781-84DB-BC7ABF6068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30AD7-1688-430F-80B0-88258AAB81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29616-A448-4AEE-8B07-95D5D0C12B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36541-F27A-4370-B7E7-E72A66DA9F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0235-3965-480F-816D-870E4CAFA3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C9D83-8FED-4430-A787-607F4BC51F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AB0A1-CFD4-4F77-B472-27A94B0B6A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DD4E-0C5F-4C6C-8C17-7ABD5BEF29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B76AF-13EF-4FD5-A80C-BFA8A058E1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DFB8F-2C27-45B5-8719-217736AAA0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9A9C06C-8446-484C-BC23-5B5012EE2F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9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Tahoma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7/72/Photo_of_baby_with_FAS.jp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cn.aacnjournals.org/content/vol25/issue3/images/large/McKinleyFig1.jpe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Alcohol (</a:t>
            </a:r>
            <a:r>
              <a:rPr lang="en-US" sz="4400" dirty="0" smtClean="0"/>
              <a:t>Pharmacology and neurobiology</a:t>
            </a:r>
            <a:r>
              <a:rPr lang="en-US" sz="5400" dirty="0" smtClean="0"/>
              <a:t>)</a:t>
            </a:r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B8467-252C-498C-BE4A-37E040DCE40B}" type="slidenum">
              <a:rPr lang="ar-SA"/>
              <a:pPr>
                <a:defRPr/>
              </a:pPr>
              <a:t>1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467600" cy="1752600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latin typeface="Berlin Sans FB Demi" pitchFamily="34" charset="0"/>
                <a:cs typeface="Times New Roman" pitchFamily="18" charset="0"/>
              </a:rPr>
              <a:t>By: Dr Alia Alshanawani</a:t>
            </a:r>
          </a:p>
          <a:p>
            <a:pPr eaLnBrk="1" hangingPunct="1"/>
            <a:r>
              <a:rPr lang="en-US" smtClean="0">
                <a:latin typeface="Berlin Sans FB Demi" pitchFamily="34" charset="0"/>
                <a:cs typeface="Times New Roman" pitchFamily="18" charset="0"/>
              </a:rPr>
              <a:t>Dr. Ishfaq A. Bukhari</a:t>
            </a:r>
          </a:p>
          <a:p>
            <a:pPr eaLnBrk="1" hangingPunct="1"/>
            <a:r>
              <a:rPr lang="en-US" smtClean="0">
                <a:latin typeface="Berlin Sans FB Demi" pitchFamily="34" charset="0"/>
                <a:cs typeface="Times New Roman" pitchFamily="18" charset="0"/>
              </a:rPr>
              <a:t>Dep of Medical Pharmacology, KSU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839200" cy="65532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Cont’d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err="1" smtClean="0">
                <a:cs typeface="Times New Roman" pitchFamily="18" charset="0"/>
              </a:rPr>
              <a:t>Hyperlipidemia</a:t>
            </a:r>
            <a:r>
              <a:rPr lang="en-US" dirty="0" smtClean="0">
                <a:cs typeface="Times New Roman" pitchFamily="18" charset="0"/>
              </a:rPr>
              <a:t> and fat deposition are common in chronic alcohol use because  of excess acetate and fatty acid (FA) synthesis + direct oxidation of ethanol for energy instead of using body fat stores.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19678-A3A1-4E35-90A6-9EE9C25C12FC}" type="slidenum">
              <a:rPr lang="ar-SA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668963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Effects  of alcohol greatly depends on the dose and frequency of alcohol consumption.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Increasing alcohol consumption gives the following dose-effect in order, alcohol acts as an </a:t>
            </a:r>
            <a:r>
              <a:rPr lang="en-US" dirty="0" err="1" smtClean="0">
                <a:cs typeface="Times New Roman" pitchFamily="18" charset="0"/>
              </a:rPr>
              <a:t>anxiolytic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 mood enhancement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cs typeface="Times New Roman" pitchFamily="18" charset="0"/>
              </a:rPr>
              <a:t>sedative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cs typeface="Times New Roman" pitchFamily="18" charset="0"/>
              </a:rPr>
              <a:t>slows reaction time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 produces motor </a:t>
            </a:r>
            <a:r>
              <a:rPr lang="en-US" dirty="0" err="1" smtClean="0">
                <a:cs typeface="Times New Roman" pitchFamily="18" charset="0"/>
              </a:rPr>
              <a:t>incoordination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cs typeface="Times New Roman" pitchFamily="18" charset="0"/>
              </a:rPr>
              <a:t>impairs judgment (making it dangerous and illegal to drive a car).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At very high doses alcohol produces loss of consciousness.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9FF08-A3D2-4427-815C-8AC9631B423C}" type="slidenum">
              <a:rPr lang="ar-SA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Effect of </a:t>
            </a:r>
            <a:r>
              <a:rPr lang="en-US" dirty="0" err="1" smtClean="0">
                <a:cs typeface="Times New Roman" pitchFamily="18" charset="0"/>
              </a:rPr>
              <a:t>chornic</a:t>
            </a:r>
            <a:r>
              <a:rPr lang="en-US" dirty="0" smtClean="0">
                <a:cs typeface="Times New Roman" pitchFamily="18" charset="0"/>
              </a:rPr>
              <a:t> alcoholism on liver</a:t>
            </a:r>
          </a:p>
          <a:p>
            <a:pPr eaLnBrk="1" hangingPunct="1">
              <a:lnSpc>
                <a:spcPct val="90000"/>
              </a:lnSpc>
            </a:pPr>
            <a:endParaRPr lang="en-US" baseline="30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u="sng" dirty="0" smtClean="0">
                <a:cs typeface="Times New Roman" pitchFamily="18" charset="0"/>
              </a:rPr>
              <a:t>Liver disease</a:t>
            </a:r>
            <a:r>
              <a:rPr lang="en-US" dirty="0" smtClean="0">
                <a:cs typeface="Times New Roman" pitchFamily="18" charset="0"/>
              </a:rPr>
              <a:t>: most common medical complication. Accumulated acetaldehyde: </a:t>
            </a:r>
            <a:r>
              <a:rPr lang="en-US" dirty="0" err="1" smtClean="0">
                <a:cs typeface="Times New Roman" pitchFamily="18" charset="0"/>
              </a:rPr>
              <a:t>hepatotoxicity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en-US" baseline="30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u="sng" dirty="0" smtClean="0">
                <a:cs typeface="Times New Roman" pitchFamily="18" charset="0"/>
              </a:rPr>
              <a:t>Fatty liver/alcoholic </a:t>
            </a:r>
            <a:r>
              <a:rPr lang="en-US" u="sng" dirty="0" err="1" smtClean="0">
                <a:cs typeface="Times New Roman" pitchFamily="18" charset="0"/>
              </a:rPr>
              <a:t>steatosis</a:t>
            </a:r>
            <a:r>
              <a:rPr lang="en-US" dirty="0" smtClean="0">
                <a:cs typeface="Times New Roman" pitchFamily="18" charset="0"/>
              </a:rPr>
              <a:t> (common, reversible, </a:t>
            </a:r>
            <a:r>
              <a:rPr lang="en-US" dirty="0" err="1" smtClean="0">
                <a:cs typeface="Times New Roman" pitchFamily="18" charset="0"/>
              </a:rPr>
              <a:t>hepatomegaly</a:t>
            </a:r>
            <a:r>
              <a:rPr lang="en-US" dirty="0" smtClean="0">
                <a:cs typeface="Times New Roman" pitchFamily="18" charset="0"/>
              </a:rPr>
              <a:t>, slight elevation in liver enzyme)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Followed by: </a:t>
            </a:r>
            <a:r>
              <a:rPr lang="en-US" u="sng" dirty="0" err="1" smtClean="0">
                <a:cs typeface="Times New Roman" pitchFamily="18" charset="0"/>
              </a:rPr>
              <a:t>steatohepatitis</a:t>
            </a:r>
            <a:r>
              <a:rPr lang="en-US" u="sng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(fat, inflammation, and injury),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Then </a:t>
            </a:r>
            <a:r>
              <a:rPr lang="en-US" u="sng" dirty="0" smtClean="0">
                <a:cs typeface="Times New Roman" pitchFamily="18" charset="0"/>
              </a:rPr>
              <a:t>hepatic cirrhosis</a:t>
            </a:r>
            <a:r>
              <a:rPr lang="en-US" dirty="0" smtClean="0">
                <a:cs typeface="Times New Roman" pitchFamily="18" charset="0"/>
              </a:rPr>
              <a:t> (jaundice, </a:t>
            </a:r>
            <a:r>
              <a:rPr lang="en-US" dirty="0" err="1" smtClean="0">
                <a:cs typeface="Times New Roman" pitchFamily="18" charset="0"/>
              </a:rPr>
              <a:t>ascites</a:t>
            </a:r>
            <a:r>
              <a:rPr lang="en-US" dirty="0" smtClean="0">
                <a:cs typeface="Times New Roman" pitchFamily="18" charset="0"/>
              </a:rPr>
              <a:t>, bleeding &amp; encephalopathy) &amp;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u="sng" dirty="0" smtClean="0">
                <a:cs typeface="Times New Roman" pitchFamily="18" charset="0"/>
              </a:rPr>
              <a:t>liver failure</a:t>
            </a:r>
            <a:r>
              <a:rPr lang="en-US" dirty="0" smtClean="0">
                <a:cs typeface="Times New Roman" pitchFamily="18" charset="0"/>
              </a:rPr>
              <a:t> &amp; </a:t>
            </a:r>
            <a:r>
              <a:rPr lang="en-US" u="sng" dirty="0" smtClean="0">
                <a:cs typeface="Times New Roman" pitchFamily="18" charset="0"/>
              </a:rPr>
              <a:t>death</a:t>
            </a:r>
            <a:r>
              <a:rPr lang="en-US" dirty="0" smtClean="0">
                <a:cs typeface="Times New Roman" pitchFamily="18" charset="0"/>
              </a:rPr>
              <a:t> within 10 yrs.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F3084-5BB2-4DF9-AFEB-B1D0831D5739}" type="slidenum">
              <a:rPr lang="ar-SA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66F1A-586F-4D29-9171-0C2F68CEC62C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مربع نص 2"/>
          <p:cNvSpPr txBox="1"/>
          <p:nvPr/>
        </p:nvSpPr>
        <p:spPr>
          <a:xfrm>
            <a:off x="1600200" y="147637"/>
            <a:ext cx="6096000" cy="2062163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2000" b="1" dirty="0">
                <a:latin typeface="Georgia" pitchFamily="18" charset="0"/>
              </a:rPr>
              <a:t>Etiology</a:t>
            </a:r>
            <a:r>
              <a:rPr lang="en-US" sz="2000" b="1" dirty="0" smtClean="0">
                <a:latin typeface="Georgia" pitchFamily="18" charset="0"/>
              </a:rPr>
              <a:t>: </a:t>
            </a:r>
            <a:endParaRPr lang="en-US" sz="2000" b="1" dirty="0">
              <a:latin typeface="Georgia" pitchFamily="18" charset="0"/>
            </a:endParaRPr>
          </a:p>
          <a:p>
            <a:pPr algn="l" rtl="0">
              <a:defRPr/>
            </a:pPr>
            <a:endParaRPr lang="en-US" dirty="0">
              <a:latin typeface="Georgia" pitchFamily="18" charset="0"/>
            </a:endParaRP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dirty="0">
                <a:latin typeface="Georgia" pitchFamily="18" charset="0"/>
              </a:rPr>
              <a:t>Metabolic repercussions of ethanol oxidation in the liver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dirty="0" err="1">
                <a:latin typeface="Georgia" pitchFamily="18" charset="0"/>
              </a:rPr>
              <a:t>Dysregulation</a:t>
            </a:r>
            <a:r>
              <a:rPr lang="en-US" dirty="0">
                <a:latin typeface="Georgia" pitchFamily="18" charset="0"/>
              </a:rPr>
              <a:t> of fatty acid oxidation and synthesis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dirty="0">
                <a:latin typeface="Georgia" pitchFamily="18" charset="0"/>
              </a:rPr>
              <a:t>Activation of the innate immune system by effect of ethanol and bacterial toxins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dirty="0">
                <a:latin typeface="Georgia" pitchFamily="18" charset="0"/>
              </a:rPr>
              <a:t>Tumor necrosis factor –</a:t>
            </a:r>
            <a:r>
              <a:rPr lang="el-GR" dirty="0">
                <a:latin typeface="Times New Roman"/>
                <a:cs typeface="Times New Roman"/>
              </a:rPr>
              <a:t>α</a:t>
            </a:r>
            <a:r>
              <a:rPr lang="en-US" dirty="0">
                <a:latin typeface="Times New Roman"/>
                <a:cs typeface="Times New Roman"/>
              </a:rPr>
              <a:t> plays a pivotal role.</a:t>
            </a:r>
            <a:endParaRPr lang="ar-SA" dirty="0">
              <a:latin typeface="Georgia" pitchFamily="18" charset="0"/>
            </a:endParaRPr>
          </a:p>
        </p:txBody>
      </p:sp>
      <p:sp>
        <p:nvSpPr>
          <p:cNvPr id="15364" name="مربع نص 3"/>
          <p:cNvSpPr txBox="1">
            <a:spLocks noChangeArrowheads="1"/>
          </p:cNvSpPr>
          <p:nvPr/>
        </p:nvSpPr>
        <p:spPr bwMode="auto">
          <a:xfrm>
            <a:off x="2513013" y="2436813"/>
            <a:ext cx="4191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2800"/>
              <a:t>Alcoholic liver disease</a:t>
            </a:r>
            <a:endParaRPr lang="ar-SA" sz="2800"/>
          </a:p>
        </p:txBody>
      </p:sp>
      <p:sp>
        <p:nvSpPr>
          <p:cNvPr id="5" name="مربع نص 4"/>
          <p:cNvSpPr txBox="1"/>
          <p:nvPr/>
        </p:nvSpPr>
        <p:spPr>
          <a:xfrm>
            <a:off x="6477000" y="3505200"/>
            <a:ext cx="1905000" cy="3698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en-US" dirty="0"/>
              <a:t>Normal liver</a:t>
            </a:r>
            <a:endParaRPr lang="ar-SA" dirty="0"/>
          </a:p>
        </p:txBody>
      </p:sp>
      <p:sp>
        <p:nvSpPr>
          <p:cNvPr id="15366" name="AutoShape 12"/>
          <p:cNvSpPr>
            <a:spLocks noChangeArrowheads="1"/>
          </p:cNvSpPr>
          <p:nvPr/>
        </p:nvSpPr>
        <p:spPr bwMode="auto">
          <a:xfrm>
            <a:off x="4419600" y="3124200"/>
            <a:ext cx="1447800" cy="609600"/>
          </a:xfrm>
          <a:prstGeom prst="leftArrow">
            <a:avLst>
              <a:gd name="adj1" fmla="val 50000"/>
              <a:gd name="adj2" fmla="val 281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11"/>
          <p:cNvSpPr>
            <a:spLocks noChangeArrowheads="1"/>
          </p:cNvSpPr>
          <p:nvPr/>
        </p:nvSpPr>
        <p:spPr bwMode="auto">
          <a:xfrm>
            <a:off x="4343400" y="3733800"/>
            <a:ext cx="1752600" cy="533400"/>
          </a:xfrm>
          <a:prstGeom prst="rightArrow">
            <a:avLst>
              <a:gd name="adj1" fmla="val 50000"/>
              <a:gd name="adj2" fmla="val 39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مربع نص 7"/>
          <p:cNvSpPr txBox="1"/>
          <p:nvPr/>
        </p:nvSpPr>
        <p:spPr>
          <a:xfrm>
            <a:off x="1676400" y="3505200"/>
            <a:ext cx="2438400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en-US" dirty="0" err="1"/>
              <a:t>Steatosis</a:t>
            </a:r>
            <a:endParaRPr lang="en-US" dirty="0"/>
          </a:p>
        </p:txBody>
      </p:sp>
      <p:sp>
        <p:nvSpPr>
          <p:cNvPr id="15369" name="AutoShape 14"/>
          <p:cNvSpPr>
            <a:spLocks noChangeArrowheads="1"/>
          </p:cNvSpPr>
          <p:nvPr/>
        </p:nvSpPr>
        <p:spPr bwMode="auto">
          <a:xfrm>
            <a:off x="1905000" y="3962400"/>
            <a:ext cx="228600" cy="1295400"/>
          </a:xfrm>
          <a:prstGeom prst="upArrow">
            <a:avLst>
              <a:gd name="adj1" fmla="val 50000"/>
              <a:gd name="adj2" fmla="val 1000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AutoShape 13"/>
          <p:cNvSpPr>
            <a:spLocks noChangeArrowheads="1"/>
          </p:cNvSpPr>
          <p:nvPr/>
        </p:nvSpPr>
        <p:spPr bwMode="auto">
          <a:xfrm>
            <a:off x="2438400" y="3962400"/>
            <a:ext cx="533400" cy="1371600"/>
          </a:xfrm>
          <a:prstGeom prst="downArrow">
            <a:avLst>
              <a:gd name="adj1" fmla="val 50000"/>
              <a:gd name="adj2" fmla="val 64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مربع نص 10"/>
          <p:cNvSpPr txBox="1"/>
          <p:nvPr/>
        </p:nvSpPr>
        <p:spPr>
          <a:xfrm>
            <a:off x="1219200" y="5562600"/>
            <a:ext cx="2895600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en-US" dirty="0" err="1"/>
              <a:t>steatohepatitis</a:t>
            </a:r>
            <a:endParaRPr lang="ar-SA" dirty="0"/>
          </a:p>
        </p:txBody>
      </p:sp>
      <p:sp>
        <p:nvSpPr>
          <p:cNvPr id="15372" name="AutoShape 15"/>
          <p:cNvSpPr>
            <a:spLocks noChangeArrowheads="1"/>
          </p:cNvSpPr>
          <p:nvPr/>
        </p:nvSpPr>
        <p:spPr bwMode="auto">
          <a:xfrm>
            <a:off x="4495800" y="4724400"/>
            <a:ext cx="1981200" cy="1219200"/>
          </a:xfrm>
          <a:prstGeom prst="rightArrow">
            <a:avLst>
              <a:gd name="adj1" fmla="val 50000"/>
              <a:gd name="adj2" fmla="val 249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AutoShape 9"/>
          <p:cNvSpPr>
            <a:spLocks noChangeArrowheads="1"/>
          </p:cNvSpPr>
          <p:nvPr/>
        </p:nvSpPr>
        <p:spPr bwMode="auto">
          <a:xfrm>
            <a:off x="4572000" y="5943600"/>
            <a:ext cx="1676400" cy="228600"/>
          </a:xfrm>
          <a:prstGeom prst="leftArrow">
            <a:avLst>
              <a:gd name="adj1" fmla="val 50000"/>
              <a:gd name="adj2" fmla="val 833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مربع نص 13"/>
          <p:cNvSpPr txBox="1"/>
          <p:nvPr/>
        </p:nvSpPr>
        <p:spPr>
          <a:xfrm>
            <a:off x="6705600" y="5029200"/>
            <a:ext cx="2133600" cy="7080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en-US" sz="4000" dirty="0">
                <a:latin typeface="Chiller" pitchFamily="82" charset="0"/>
              </a:rPr>
              <a:t>cirrhosis</a:t>
            </a:r>
            <a:endParaRPr lang="ar-SA" sz="4000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Alcohol and electrolyte imbalance</a:t>
            </a:r>
            <a:endParaRPr lang="ar-SA" sz="28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AB0A1-CFD4-4F77-B472-27A94B0B6AFB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مربع نص 3"/>
          <p:cNvSpPr txBox="1"/>
          <p:nvPr/>
        </p:nvSpPr>
        <p:spPr>
          <a:xfrm>
            <a:off x="0" y="838200"/>
            <a:ext cx="3810000" cy="5940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000" dirty="0" smtClean="0"/>
              <a:t>Alcoholics with chronic liver disease have disorders of fluid and electrolyte balance, including </a:t>
            </a:r>
            <a:r>
              <a:rPr lang="en-US" sz="2000" dirty="0" err="1" smtClean="0"/>
              <a:t>ascites</a:t>
            </a:r>
            <a:r>
              <a:rPr lang="en-US" sz="2000" dirty="0" smtClean="0"/>
              <a:t>, edema, and effusions.</a:t>
            </a:r>
          </a:p>
          <a:p>
            <a:pPr algn="l" rtl="0">
              <a:buFont typeface="Arial" pitchFamily="34" charset="0"/>
              <a:buChar char="•"/>
            </a:pPr>
            <a:endParaRPr lang="en-US" sz="2000" dirty="0"/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/>
              <a:t>Loss of 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(by vomiting and diarrhea) contributes to muscle weakness.</a:t>
            </a:r>
          </a:p>
          <a:p>
            <a:pPr algn="l" rtl="0">
              <a:buFont typeface="Arial" pitchFamily="34" charset="0"/>
              <a:buChar char="•"/>
            </a:pPr>
            <a:endParaRPr lang="en-US" sz="2000" dirty="0"/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/>
              <a:t>Alcoholics develop hypoglycemia as a result of impaired hepatic </a:t>
            </a:r>
            <a:r>
              <a:rPr lang="en-US" sz="2000" dirty="0" err="1" smtClean="0"/>
              <a:t>gluconeogenesis</a:t>
            </a:r>
            <a:r>
              <a:rPr lang="en-US" sz="2000" dirty="0" smtClean="0"/>
              <a:t>.</a:t>
            </a:r>
          </a:p>
          <a:p>
            <a:pPr algn="l" rtl="0">
              <a:buFont typeface="Arial" pitchFamily="34" charset="0"/>
              <a:buChar char="•"/>
            </a:pPr>
            <a:endParaRPr lang="en-US" sz="2000" dirty="0"/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/>
              <a:t>Alcoholics develop ketosis, caused by excessive </a:t>
            </a:r>
            <a:r>
              <a:rPr lang="en-US" sz="2000" dirty="0" err="1" smtClean="0"/>
              <a:t>lipolytic</a:t>
            </a:r>
            <a:r>
              <a:rPr lang="en-US" sz="2000" dirty="0" smtClean="0"/>
              <a:t> factors (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and growth hormone)  </a:t>
            </a:r>
            <a:endParaRPr lang="ar-SA" sz="2000" dirty="0"/>
          </a:p>
        </p:txBody>
      </p:sp>
      <p:pic>
        <p:nvPicPr>
          <p:cNvPr id="5" name="صورة 4" descr="mban963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447800"/>
            <a:ext cx="3733800" cy="432904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"/>
            <a:ext cx="86868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u="sng" dirty="0" smtClean="0">
                <a:cs typeface="Times New Roman" pitchFamily="18" charset="0"/>
              </a:rPr>
              <a:t>Hematological complication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cs typeface="Times New Roman" pitchFamily="18" charset="0"/>
              </a:rPr>
              <a:t>Iron deficiency anemia results from inadequate dietary intake( malnutrition in most of alcoholism) &amp; GI blood loss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cs typeface="Times New Roman" pitchFamily="18" charset="0"/>
              </a:rPr>
              <a:t>Hemolytic anemia results from liver damage(</a:t>
            </a:r>
            <a:r>
              <a:rPr lang="en-US" dirty="0" smtClean="0">
                <a:latin typeface="Times New Roman"/>
                <a:cs typeface="Times New Roman"/>
              </a:rPr>
              <a:t>↑</a:t>
            </a:r>
            <a:r>
              <a:rPr lang="en-US" dirty="0" smtClean="0">
                <a:cs typeface="Times New Roman" pitchFamily="18" charset="0"/>
              </a:rPr>
              <a:t>free radical)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Megaloblastic</a:t>
            </a:r>
            <a:r>
              <a:rPr lang="en-US" dirty="0" smtClean="0">
                <a:cs typeface="Times New Roman" pitchFamily="18" charset="0"/>
              </a:rPr>
              <a:t> anemia results from </a:t>
            </a:r>
            <a:r>
              <a:rPr lang="en-US" dirty="0" err="1" smtClean="0">
                <a:cs typeface="Times New Roman" pitchFamily="18" charset="0"/>
              </a:rPr>
              <a:t>folate</a:t>
            </a:r>
            <a:r>
              <a:rPr lang="en-US" dirty="0" smtClean="0">
                <a:cs typeface="Times New Roman" pitchFamily="18" charset="0"/>
              </a:rPr>
              <a:t> deficiency in chronic alcoholism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cs typeface="Times New Roman" pitchFamily="18" charset="0"/>
              </a:rPr>
              <a:t>Thrombocytopenia &amp; prolong bleeding time because of suppressing platelet formation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>
                <a:cs typeface="Times New Roman" pitchFamily="18" charset="0"/>
              </a:rPr>
              <a:t>Alcohol can diminish the production of </a:t>
            </a:r>
            <a:r>
              <a:rPr lang="en-US" dirty="0" err="1" smtClean="0">
                <a:cs typeface="Times New Roman" pitchFamily="18" charset="0"/>
              </a:rPr>
              <a:t>Vit</a:t>
            </a:r>
            <a:r>
              <a:rPr lang="en-US" dirty="0" smtClean="0">
                <a:cs typeface="Times New Roman" pitchFamily="18" charset="0"/>
              </a:rPr>
              <a:t>-K dependent clotting factors due to </a:t>
            </a:r>
            <a:r>
              <a:rPr lang="en-US" dirty="0" err="1" smtClean="0">
                <a:cs typeface="Times New Roman" pitchFamily="18" charset="0"/>
              </a:rPr>
              <a:t>hepatotoxic</a:t>
            </a:r>
            <a:r>
              <a:rPr lang="en-US" dirty="0" smtClean="0">
                <a:cs typeface="Times New Roman" pitchFamily="18" charset="0"/>
              </a:rPr>
              <a:t> action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58602-6CDD-4C1A-B86C-6CA5F0658959}" type="slidenum">
              <a:rPr lang="ar-SA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533400"/>
            <a:ext cx="89154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cs typeface="Times New Roman" pitchFamily="18" charset="0"/>
              </a:rPr>
              <a:t>Alcohol effects on Central neurotransmitters(NTs)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Alcohol causes </a:t>
            </a:r>
            <a:r>
              <a:rPr lang="en-US" u="sng" dirty="0" smtClean="0">
                <a:cs typeface="Times New Roman" pitchFamily="18" charset="0"/>
              </a:rPr>
              <a:t>inhibition</a:t>
            </a:r>
            <a:r>
              <a:rPr lang="en-US" dirty="0" smtClean="0">
                <a:cs typeface="Times New Roman" pitchFamily="18" charset="0"/>
              </a:rPr>
              <a:t> of  NMDA (Glutamate)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&amp; </a:t>
            </a:r>
            <a:r>
              <a:rPr lang="en-US" u="sng" dirty="0" smtClean="0">
                <a:cs typeface="Times New Roman" pitchFamily="18" charset="0"/>
              </a:rPr>
              <a:t>activation</a:t>
            </a:r>
            <a:r>
              <a:rPr lang="en-US" dirty="0" smtClean="0">
                <a:cs typeface="Times New Roman" pitchFamily="18" charset="0"/>
              </a:rPr>
              <a:t> of GABA</a:t>
            </a:r>
            <a:r>
              <a:rPr lang="en-US" baseline="-25000" dirty="0" smtClean="0">
                <a:cs typeface="Times New Roman" pitchFamily="18" charset="0"/>
              </a:rPr>
              <a:t>A</a:t>
            </a:r>
            <a:r>
              <a:rPr lang="en-US" dirty="0" smtClean="0">
                <a:cs typeface="Times New Roman" pitchFamily="18" charset="0"/>
              </a:rPr>
              <a:t> receptors in brain this will lead to: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 - Sedative effect &amp; CNS depression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Disruption in memory, consciousness, alertness &amp; learning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Blackouts: periods of memory loss that occur with high levels of alcohol may result from inhibition of NMDA receptors.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AEB10-1AD6-4459-ADB5-10109869D8C2}" type="slidenum">
              <a:rPr lang="ar-SA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Alcohol effects on Central NTs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33CC"/>
                </a:solidFill>
                <a:cs typeface="Times New Roman" pitchFamily="18" charset="0"/>
              </a:rPr>
              <a:t>Chronic use</a:t>
            </a:r>
            <a:r>
              <a:rPr lang="en-US" dirty="0" smtClean="0">
                <a:cs typeface="Times New Roman" pitchFamily="18" charset="0"/>
              </a:rPr>
              <a:t> of alcohol leads to the </a:t>
            </a:r>
            <a:r>
              <a:rPr lang="en-US" b="1" dirty="0" smtClean="0">
                <a:cs typeface="Times New Roman" pitchFamily="18" charset="0"/>
              </a:rPr>
              <a:t>UP-REGULATION</a:t>
            </a:r>
            <a:r>
              <a:rPr lang="en-US" dirty="0" smtClean="0">
                <a:cs typeface="Times New Roman" pitchFamily="18" charset="0"/>
              </a:rPr>
              <a:t> of NMDA receptors &amp; voltage-sensitive Ca Channels to compensate the inhibition which leads 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1- Increased NMDA activity significantly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u="sng" dirty="0" smtClean="0">
                <a:cs typeface="Times New Roman" pitchFamily="18" charset="0"/>
              </a:rPr>
              <a:t>Ca</a:t>
            </a:r>
            <a:r>
              <a:rPr lang="en-US" dirty="0" smtClean="0">
                <a:cs typeface="Times New Roman" pitchFamily="18" charset="0"/>
              </a:rPr>
              <a:t> influx to nerve cells, Ca excess can lead to cell toxicity &amp; death. (Ca related </a:t>
            </a:r>
            <a:r>
              <a:rPr lang="en-US" b="1" dirty="0" smtClean="0">
                <a:cs typeface="Times New Roman" pitchFamily="18" charset="0"/>
              </a:rPr>
              <a:t>brain damage</a:t>
            </a:r>
            <a:r>
              <a:rPr lang="en-US" dirty="0" smtClean="0">
                <a:cs typeface="Times New Roman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2- This also contributes to </a:t>
            </a:r>
            <a:r>
              <a:rPr lang="en-US" b="1" dirty="0" smtClean="0">
                <a:cs typeface="Times New Roman" pitchFamily="18" charset="0"/>
              </a:rPr>
              <a:t>alcohol tolerance</a:t>
            </a:r>
            <a:r>
              <a:rPr lang="en-US" dirty="0" smtClean="0">
                <a:cs typeface="Times New Roman" pitchFamily="18" charset="0"/>
              </a:rPr>
              <a:t> &amp; </a:t>
            </a:r>
            <a:r>
              <a:rPr lang="en-US" b="1" dirty="0" smtClean="0">
                <a:cs typeface="Times New Roman" pitchFamily="18" charset="0"/>
              </a:rPr>
              <a:t>withdrawal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u="sng" dirty="0" smtClean="0">
                <a:cs typeface="Times New Roman" pitchFamily="18" charset="0"/>
              </a:rPr>
              <a:t>symptoms</a:t>
            </a:r>
            <a:r>
              <a:rPr lang="en-US" dirty="0" smtClean="0">
                <a:cs typeface="Times New Roman" pitchFamily="18" charset="0"/>
              </a:rPr>
              <a:t> (tremors, exaggerated response, seizures, the delirium tremens).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162BE-C7E8-4D5E-8F53-8FF1CEFB85FF}" type="slidenum">
              <a:rPr lang="ar-SA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45EF-F9C3-4CA3-BCA7-F95E1351A43D}" type="slidenum">
              <a:rPr lang="ar-SA"/>
              <a:pPr>
                <a:defRPr/>
              </a:pPr>
              <a:t>18</a:t>
            </a:fld>
            <a:endParaRPr lang="en-US"/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2133600" y="5486400"/>
            <a:ext cx="3048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5105400" y="5181600"/>
            <a:ext cx="1295400" cy="7620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228600" y="4572000"/>
            <a:ext cx="1905000" cy="19050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6858000" y="5105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0422" name="Oval 6"/>
          <p:cNvSpPr>
            <a:spLocks noChangeArrowheads="1"/>
          </p:cNvSpPr>
          <p:nvPr/>
        </p:nvSpPr>
        <p:spPr bwMode="auto">
          <a:xfrm>
            <a:off x="2286000" y="4800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464" name="Oval 7"/>
          <p:cNvSpPr>
            <a:spLocks noChangeArrowheads="1"/>
          </p:cNvSpPr>
          <p:nvPr/>
        </p:nvSpPr>
        <p:spPr bwMode="auto">
          <a:xfrm>
            <a:off x="7315200" y="5715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76200" y="4368800"/>
            <a:ext cx="1143000" cy="396875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 sz="2000" b="1">
                <a:solidFill>
                  <a:srgbClr val="FFFF00"/>
                </a:solidFill>
              </a:rPr>
              <a:t>Control</a:t>
            </a:r>
          </a:p>
        </p:txBody>
      </p:sp>
      <p:sp>
        <p:nvSpPr>
          <p:cNvPr id="19466" name="AutoShape 9"/>
          <p:cNvSpPr>
            <a:spLocks noChangeArrowheads="1"/>
          </p:cNvSpPr>
          <p:nvPr/>
        </p:nvSpPr>
        <p:spPr bwMode="auto">
          <a:xfrm>
            <a:off x="6096000" y="4495800"/>
            <a:ext cx="838200" cy="609600"/>
          </a:xfrm>
          <a:prstGeom prst="curvedDownArrow">
            <a:avLst>
              <a:gd name="adj1" fmla="val 27500"/>
              <a:gd name="adj2" fmla="val 55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0" y="685800"/>
            <a:ext cx="9067800" cy="3016250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917575" indent="-285750" algn="l" rtl="0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Ethanol enhances Dopamine (</a:t>
            </a:r>
            <a:r>
              <a:rPr lang="en-US" altLang="en-US" sz="2000" b="1" u="sng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DA)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release in  “pharmacological reward” pathway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</a:p>
          <a:p>
            <a:pPr marL="917575" indent="-285750" algn="l" rtl="0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Ethanol appears to release DA from  Ventral </a:t>
            </a:r>
            <a:r>
              <a:rPr lang="en-US" altLang="en-US" sz="2000" b="1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tegmental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area (VTA) &amp;  nucleus </a:t>
            </a:r>
            <a:r>
              <a:rPr lang="en-US" altLang="en-US" sz="2000" b="1" dirty="0" err="1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accumbens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 (NAC) via interactions </a:t>
            </a:r>
            <a:r>
              <a:rPr lang="en-US" altLang="en-US" sz="2000" b="1" dirty="0" smtClean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with  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multiple NT receptors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</a:p>
          <a:p>
            <a:pPr marL="917575" indent="-285750" algn="l" rtl="0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Times New Roman" pitchFamily="18" charset="0"/>
              </a:rPr>
              <a:t>Ethanol has direct excitatory actions on DA containing neurons in the VTA</a:t>
            </a: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</a:p>
          <a:p>
            <a:pPr marL="917575" indent="-285750" algn="l" rtl="0">
              <a:spcBef>
                <a:spcPct val="50000"/>
              </a:spcBef>
              <a:buFontTx/>
              <a:buChar char="•"/>
              <a:defRPr/>
            </a:pPr>
            <a:r>
              <a:rPr lang="en-US" altLang="en-US" sz="2000" b="1" dirty="0">
                <a:solidFill>
                  <a:srgbClr val="FFFF00"/>
                </a:solidFill>
                <a:latin typeface="Arial" charset="0"/>
                <a:cs typeface="Arial" charset="0"/>
              </a:rPr>
              <a:t>Dopamine is the one responsible for happiness/euphoria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5562600" y="38100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95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Nucleus accumbens (NAC)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0" y="136525"/>
            <a:ext cx="8961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Ethanol interactions e NTs release</a:t>
            </a:r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0" y="5562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6200" y="6096000"/>
            <a:ext cx="1143000" cy="4143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altLang="en-US">
                <a:solidFill>
                  <a:srgbClr val="FFFF00"/>
                </a:solidFill>
                <a:latin typeface="Arial Black" pitchFamily="34" charset="0"/>
              </a:rPr>
              <a:t>Ethanol</a:t>
            </a:r>
          </a:p>
        </p:txBody>
      </p:sp>
      <p:sp>
        <p:nvSpPr>
          <p:cNvPr id="60431" name="Oval 15"/>
          <p:cNvSpPr>
            <a:spLocks noChangeArrowheads="1"/>
          </p:cNvSpPr>
          <p:nvPr/>
        </p:nvSpPr>
        <p:spPr bwMode="auto">
          <a:xfrm>
            <a:off x="3048000" y="5867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0432" name="Oval 16"/>
          <p:cNvSpPr>
            <a:spLocks noChangeArrowheads="1"/>
          </p:cNvSpPr>
          <p:nvPr/>
        </p:nvSpPr>
        <p:spPr bwMode="auto">
          <a:xfrm>
            <a:off x="2438400" y="57912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0433" name="Oval 17"/>
          <p:cNvSpPr>
            <a:spLocks noChangeArrowheads="1"/>
          </p:cNvSpPr>
          <p:nvPr/>
        </p:nvSpPr>
        <p:spPr bwMode="auto">
          <a:xfrm>
            <a:off x="3200400" y="6248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7600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475" name="Oval 18"/>
          <p:cNvSpPr>
            <a:spLocks noChangeArrowheads="1"/>
          </p:cNvSpPr>
          <p:nvPr/>
        </p:nvSpPr>
        <p:spPr bwMode="auto">
          <a:xfrm>
            <a:off x="7696200" y="5867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476" name="Oval 19"/>
          <p:cNvSpPr>
            <a:spLocks noChangeArrowheads="1"/>
          </p:cNvSpPr>
          <p:nvPr/>
        </p:nvSpPr>
        <p:spPr bwMode="auto">
          <a:xfrm>
            <a:off x="7924800" y="5715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FF3300"/>
              </a:gs>
              <a:gs pos="100000">
                <a:srgbClr val="761800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rtl="0"/>
            <a:endParaRPr lang="en-US" altLang="en-US" sz="2400" baseline="-250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9477" name="AutoShape 20"/>
          <p:cNvSpPr>
            <a:spLocks noChangeArrowheads="1"/>
          </p:cNvSpPr>
          <p:nvPr/>
        </p:nvSpPr>
        <p:spPr bwMode="auto">
          <a:xfrm flipV="1">
            <a:off x="6019800" y="5943600"/>
            <a:ext cx="1600200" cy="762000"/>
          </a:xfrm>
          <a:prstGeom prst="curvedDownArrow">
            <a:avLst>
              <a:gd name="adj1" fmla="val 42000"/>
              <a:gd name="adj2" fmla="val 84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6553200" y="6096000"/>
            <a:ext cx="5334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95000"/>
              </a:lnSpc>
            </a:pPr>
            <a:r>
              <a:rPr lang="en-US" altLang="en-US" sz="3600" b="1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19479" name="AutoShape 22"/>
          <p:cNvSpPr>
            <a:spLocks noChangeArrowheads="1"/>
          </p:cNvSpPr>
          <p:nvPr/>
        </p:nvSpPr>
        <p:spPr bwMode="auto">
          <a:xfrm>
            <a:off x="1600200" y="4191000"/>
            <a:ext cx="838200" cy="609600"/>
          </a:xfrm>
          <a:prstGeom prst="curvedDownArrow">
            <a:avLst>
              <a:gd name="adj1" fmla="val 27500"/>
              <a:gd name="adj2" fmla="val 55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AutoShape 23"/>
          <p:cNvSpPr>
            <a:spLocks noChangeArrowheads="1"/>
          </p:cNvSpPr>
          <p:nvPr/>
        </p:nvSpPr>
        <p:spPr bwMode="auto">
          <a:xfrm flipV="1">
            <a:off x="1600200" y="5943600"/>
            <a:ext cx="1600200" cy="762000"/>
          </a:xfrm>
          <a:prstGeom prst="curvedDownArrow">
            <a:avLst>
              <a:gd name="adj1" fmla="val 42000"/>
              <a:gd name="adj2" fmla="val 84000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2133600" y="6096000"/>
            <a:ext cx="5334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95000"/>
              </a:lnSpc>
            </a:pPr>
            <a:r>
              <a:rPr lang="en-US" altLang="en-US" sz="3600" b="1">
                <a:solidFill>
                  <a:schemeClr val="accent2"/>
                </a:solidFill>
              </a:rPr>
              <a:t>+</a:t>
            </a:r>
          </a:p>
        </p:txBody>
      </p:sp>
      <p:sp>
        <p:nvSpPr>
          <p:cNvPr id="19482" name="Text Box 25"/>
          <p:cNvSpPr txBox="1">
            <a:spLocks noChangeArrowheads="1"/>
          </p:cNvSpPr>
          <p:nvPr/>
        </p:nvSpPr>
        <p:spPr bwMode="auto">
          <a:xfrm>
            <a:off x="304800" y="38100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95000"/>
              </a:lnSpc>
            </a:pPr>
            <a:r>
              <a:rPr lang="en-US" altLang="en-US" sz="2000">
                <a:solidFill>
                  <a:schemeClr val="accent2"/>
                </a:solidFill>
              </a:rPr>
              <a:t>Ventral Tegmental Area (VTA)</a:t>
            </a:r>
          </a:p>
        </p:txBody>
      </p:sp>
      <p:sp>
        <p:nvSpPr>
          <p:cNvPr id="19483" name="AutoShape 26"/>
          <p:cNvSpPr>
            <a:spLocks noChangeArrowheads="1"/>
          </p:cNvSpPr>
          <p:nvPr/>
        </p:nvSpPr>
        <p:spPr bwMode="auto">
          <a:xfrm>
            <a:off x="3810000" y="5486400"/>
            <a:ext cx="762000" cy="152400"/>
          </a:xfrm>
          <a:prstGeom prst="parallelogram">
            <a:avLst>
              <a:gd name="adj" fmla="val 1250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Text Box 27"/>
          <p:cNvSpPr txBox="1">
            <a:spLocks noChangeArrowheads="1"/>
          </p:cNvSpPr>
          <p:nvPr/>
        </p:nvSpPr>
        <p:spPr bwMode="auto">
          <a:xfrm>
            <a:off x="2590800" y="4724400"/>
            <a:ext cx="1371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95000"/>
              </a:lnSpc>
            </a:pPr>
            <a:r>
              <a:rPr lang="en-US" altLang="en-US">
                <a:solidFill>
                  <a:srgbClr val="FF0000"/>
                </a:solidFill>
              </a:rPr>
              <a:t>Dopamine</a:t>
            </a:r>
          </a:p>
        </p:txBody>
      </p:sp>
      <p:sp>
        <p:nvSpPr>
          <p:cNvPr id="19485" name="Text Box 28"/>
          <p:cNvSpPr txBox="1">
            <a:spLocks noChangeArrowheads="1"/>
          </p:cNvSpPr>
          <p:nvPr/>
        </p:nvSpPr>
        <p:spPr bwMode="auto">
          <a:xfrm>
            <a:off x="7620000" y="6172200"/>
            <a:ext cx="1371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95000"/>
              </a:lnSpc>
            </a:pPr>
            <a:r>
              <a:rPr lang="en-US" altLang="en-US">
                <a:solidFill>
                  <a:srgbClr val="FF0000"/>
                </a:solidFill>
              </a:rPr>
              <a:t>Dopamine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nimBg="1" autoUpdateAnimBg="0"/>
      <p:bldP spid="60431" grpId="0" animBg="1" autoUpdateAnimBg="0"/>
      <p:bldP spid="60432" grpId="0" animBg="1" autoUpdateAnimBg="0"/>
      <p:bldP spid="6043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"/>
          <p:cNvSpPr>
            <a:spLocks noChangeArrowheads="1"/>
          </p:cNvSpPr>
          <p:nvPr/>
        </p:nvSpPr>
        <p:spPr bwMode="auto">
          <a:xfrm>
            <a:off x="1482725" y="1890713"/>
            <a:ext cx="4079875" cy="4154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1482725" y="1890713"/>
            <a:ext cx="3927475" cy="41608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8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90713"/>
            <a:ext cx="5334000" cy="420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8056" y="381000"/>
            <a:ext cx="8367889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Alcohol as a Reinforcer: Neural Systems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334125"/>
            <a:ext cx="63373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sm"/>
          </a:ln>
        </p:spPr>
        <p:txBody>
          <a:bodyPr wrap="none">
            <a:spAutoFit/>
          </a:bodyPr>
          <a:lstStyle/>
          <a:p>
            <a:r>
              <a:rPr lang="en-US" sz="2800"/>
              <a:t>Activation of mesocorticolimbic system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6096000" y="3124200"/>
            <a:ext cx="274320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1600" dirty="0"/>
              <a:t>Activation of the VTA results in the release of DA in the nucleus </a:t>
            </a:r>
            <a:r>
              <a:rPr lang="en-US" sz="1600" dirty="0" err="1" smtClean="0"/>
              <a:t>accumbens</a:t>
            </a:r>
            <a:r>
              <a:rPr lang="en-US" sz="1600" dirty="0" smtClean="0"/>
              <a:t>, limbic system, and </a:t>
            </a:r>
            <a:r>
              <a:rPr lang="en-US" sz="1600" dirty="0"/>
              <a:t>the prefrontal cortex. This is associated with rewarding/reinforcing effects, not only for alcohol but for almost all abused drugs.</a:t>
            </a:r>
          </a:p>
          <a:p>
            <a:pPr algn="ctr">
              <a:defRPr/>
            </a:pPr>
            <a:endParaRPr lang="ar-SA" sz="16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791200" y="1295400"/>
            <a:ext cx="33528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Alcohol effects: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Acute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↑DA in NAC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Chronic  </a:t>
            </a:r>
            <a:r>
              <a:rPr lang="en-US" dirty="0" smtClean="0">
                <a:latin typeface="Arial"/>
                <a:cs typeface="Arial"/>
                <a:sym typeface="Wingdings" pitchFamily="2" charset="2"/>
              </a:rPr>
              <a:t>↓DA in NAC  tolerance (need more alcohol to exert the effect.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Currently Alcohol ( ethyl alcohol or ethanol) is the most commonly abused drug in the world.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Alcohol in low-moderate amounts relieves anxiety and fosters a feeling of well-being/euphoria.</a:t>
            </a:r>
            <a:r>
              <a:rPr lang="ar-SA" sz="2000" dirty="0" smtClean="0"/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Alcohol abuse and alcoholism cause severe detrimental health effects such as alcoholic liver and heart disease, increased risk for stroke, chronic diarrhea and alcohol dementia</a:t>
            </a:r>
          </a:p>
          <a:p>
            <a:pPr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Alcoholism: a person who continues to drink alcohol in spite of adverse medical or social consequences related directly to their habit of alcohol consumption.</a:t>
            </a: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14EE5-D239-46D6-B39B-818967552156}" type="slidenum">
              <a:rPr lang="ar-SA"/>
              <a:pPr>
                <a:defRPr/>
              </a:pPr>
              <a:t>2</a:t>
            </a:fld>
            <a:endParaRPr lang="en-US"/>
          </a:p>
        </p:txBody>
      </p:sp>
      <p:sp>
        <p:nvSpPr>
          <p:cNvPr id="4100" name="مربع نص 3"/>
          <p:cNvSpPr txBox="1">
            <a:spLocks noChangeArrowheads="1"/>
          </p:cNvSpPr>
          <p:nvPr/>
        </p:nvSpPr>
        <p:spPr bwMode="auto">
          <a:xfrm>
            <a:off x="2286000" y="0"/>
            <a:ext cx="434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introduction</a:t>
            </a:r>
            <a:endParaRPr lang="ar-SA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"/>
            <a:ext cx="8763000" cy="6659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(Cont’d)</a:t>
            </a: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Alcohol increases the release of:</a:t>
            </a:r>
          </a:p>
          <a:p>
            <a:pPr eaLnBrk="1" hangingPunct="1">
              <a:buFontTx/>
              <a:buNone/>
            </a:pPr>
            <a:endParaRPr lang="en-US" baseline="300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-- Serotonin: alcohol rewarding effects, tolerance, and withdrawal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5-HT system modulates the </a:t>
            </a:r>
            <a:r>
              <a:rPr lang="en-US" dirty="0" err="1" smtClean="0">
                <a:cs typeface="Times New Roman" pitchFamily="18" charset="0"/>
              </a:rPr>
              <a:t>dopaminergic</a:t>
            </a:r>
            <a:r>
              <a:rPr lang="en-US" dirty="0" smtClean="0">
                <a:cs typeface="Times New Roman" pitchFamily="18" charset="0"/>
              </a:rPr>
              <a:t> activity of the VTA and the NAC.</a:t>
            </a: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-- </a:t>
            </a:r>
            <a:r>
              <a:rPr lang="en-US" dirty="0" err="1" smtClean="0">
                <a:cs typeface="Times New Roman" pitchFamily="18" charset="0"/>
              </a:rPr>
              <a:t>Opioid</a:t>
            </a:r>
            <a:r>
              <a:rPr lang="en-US" dirty="0" smtClean="0">
                <a:cs typeface="Times New Roman" pitchFamily="18" charset="0"/>
              </a:rPr>
              <a:t> peptides; feeling of euphoria and increase rewarding effect of alcohol.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8ABE1-3762-4558-A554-A63D454613A0}" type="slidenum">
              <a:rPr lang="ar-SA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52400"/>
            <a:ext cx="9144000" cy="6553200"/>
          </a:xfrm>
        </p:spPr>
        <p:txBody>
          <a:bodyPr>
            <a:normAutofit fontScale="92500" lnSpcReduction="10000"/>
          </a:bodyPr>
          <a:lstStyle/>
          <a:p>
            <a:pPr marL="548640" indent="-4114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b="1" dirty="0" err="1" smtClean="0"/>
              <a:t>Wernicke-Korsakoff</a:t>
            </a:r>
            <a:r>
              <a:rPr lang="en-US" b="1" dirty="0" smtClean="0"/>
              <a:t> syndrome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ar-SA" b="1" dirty="0" smtClean="0"/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 smtClean="0"/>
              <a:t>Is a manifestation of</a:t>
            </a:r>
            <a:r>
              <a:rPr lang="ar-SA" dirty="0" smtClean="0"/>
              <a:t> </a:t>
            </a:r>
            <a:r>
              <a:rPr lang="en-US" b="1" dirty="0" smtClean="0"/>
              <a:t>thiamine (NAD)</a:t>
            </a:r>
            <a:r>
              <a:rPr lang="ar-SA" dirty="0" smtClean="0"/>
              <a:t> </a:t>
            </a:r>
            <a:r>
              <a:rPr lang="en-US" dirty="0" smtClean="0"/>
              <a:t>deficiency, usually as a secondary effect of alcohol</a:t>
            </a:r>
            <a:r>
              <a:rPr lang="ar-SA" dirty="0" smtClean="0"/>
              <a:t> </a:t>
            </a:r>
            <a:r>
              <a:rPr lang="en-US" dirty="0" smtClean="0"/>
              <a:t>abuse (severe alcoholism).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u="sng" dirty="0" smtClean="0"/>
              <a:t>Result from</a:t>
            </a:r>
            <a:r>
              <a:rPr lang="en-US" dirty="0" smtClean="0"/>
              <a:t>: (inadequate nutritional intake; </a:t>
            </a:r>
            <a:r>
              <a:rPr lang="en-US" dirty="0" smtClean="0">
                <a:latin typeface="Arial"/>
                <a:cs typeface="Arial"/>
              </a:rPr>
              <a:t>↓</a:t>
            </a:r>
            <a:r>
              <a:rPr lang="en-US" dirty="0" smtClean="0"/>
              <a:t>uptake of thiamine from GIT, liver thiamine stores are decreased due to hepatic </a:t>
            </a:r>
            <a:r>
              <a:rPr lang="en-US" dirty="0" err="1" smtClean="0"/>
              <a:t>steatosis</a:t>
            </a:r>
            <a:r>
              <a:rPr lang="en-US" dirty="0" smtClean="0"/>
              <a:t> or fibrosis).</a:t>
            </a:r>
          </a:p>
          <a:p>
            <a:pPr marL="548640" indent="-4114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 smtClean="0"/>
              <a:t> Syndrome is a combined manifestation of two disorders:</a:t>
            </a:r>
            <a:endParaRPr lang="ar-SA" dirty="0" smtClean="0"/>
          </a:p>
          <a:p>
            <a:pPr marL="65151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ar-SA" dirty="0" smtClean="0"/>
              <a:t> </a:t>
            </a:r>
            <a:r>
              <a:rPr lang="en-US" dirty="0" err="1" smtClean="0"/>
              <a:t>wernicke’s</a:t>
            </a:r>
            <a:r>
              <a:rPr lang="en-US" dirty="0" smtClean="0"/>
              <a:t> encephalopathy is acute neurologic disorder &amp; is characterized by CNS depression (mental sluggishness, confusion, Coma), ocular disorder (impairment of visual acuity &amp; retinal hemorrhage), ataxia &amp; </a:t>
            </a:r>
            <a:r>
              <a:rPr lang="en-US" dirty="0" err="1" smtClean="0"/>
              <a:t>polyneuropathy</a:t>
            </a:r>
            <a:r>
              <a:rPr lang="en-US" dirty="0" smtClean="0"/>
              <a:t>.</a:t>
            </a:r>
          </a:p>
          <a:p>
            <a:pPr marL="65151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en-US" dirty="0" err="1" smtClean="0"/>
              <a:t>Korsakoff’s</a:t>
            </a:r>
            <a:r>
              <a:rPr lang="en-US" dirty="0" smtClean="0"/>
              <a:t> psychosis main symptoms are</a:t>
            </a:r>
            <a:r>
              <a:rPr lang="ar-SA" dirty="0" smtClean="0"/>
              <a:t> </a:t>
            </a:r>
            <a:r>
              <a:rPr lang="en-US" dirty="0" smtClean="0"/>
              <a:t>amnesia &amp;</a:t>
            </a:r>
            <a:r>
              <a:rPr lang="ar-SA" dirty="0" smtClean="0"/>
              <a:t> </a:t>
            </a:r>
            <a:r>
              <a:rPr lang="en-US" dirty="0" smtClean="0"/>
              <a:t>executive dysfunction</a:t>
            </a:r>
          </a:p>
          <a:p>
            <a:pPr marL="651510" indent="-5143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 smtClean="0"/>
          </a:p>
          <a:p>
            <a:pPr marL="548640" indent="-41148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dirty="0" smtClean="0"/>
              <a:t>     Rx: thiamine + dextrose-containing IV fluids.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4A53D-3C51-4A48-A7E6-A6266EDC0494}" type="slidenum">
              <a:rPr lang="ar-SA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hlink"/>
                </a:solidFill>
              </a:rPr>
              <a:t>Alcoholism </a:t>
            </a:r>
            <a:r>
              <a:rPr lang="en-US" sz="4000" smtClean="0">
                <a:solidFill>
                  <a:srgbClr val="6600CC"/>
                </a:solidFill>
                <a:latin typeface="Algerian" pitchFamily="82" charset="0"/>
              </a:rPr>
              <a:t>Tolerance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9916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 person increases the amount of alcohol drinking to obtain the given effect on brain function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Tolerance develops gradually to alcohol intake by: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6600CC"/>
                </a:solidFill>
                <a:cs typeface="Times New Roman" pitchFamily="18" charset="0"/>
              </a:rPr>
              <a:t>Metabolic tolerance</a:t>
            </a:r>
            <a:r>
              <a:rPr lang="en-US" dirty="0" smtClean="0">
                <a:cs typeface="Times New Roman" pitchFamily="18" charset="0"/>
              </a:rPr>
              <a:t>, hepatic enzyme induction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i="1" dirty="0" smtClean="0">
                <a:solidFill>
                  <a:srgbClr val="6600CC"/>
                </a:solidFill>
                <a:cs typeface="Times New Roman" pitchFamily="18" charset="0"/>
              </a:rPr>
              <a:t>Functional tolerance</a:t>
            </a:r>
            <a:r>
              <a:rPr lang="en-US" dirty="0" smtClean="0">
                <a:cs typeface="Times New Roman" pitchFamily="18" charset="0"/>
              </a:rPr>
              <a:t>, change in CNS sensitivity (</a:t>
            </a:r>
            <a:r>
              <a:rPr lang="en-US" dirty="0" err="1" smtClean="0">
                <a:cs typeface="Times New Roman" pitchFamily="18" charset="0"/>
              </a:rPr>
              <a:t>Neuro</a:t>
            </a:r>
            <a:r>
              <a:rPr lang="en-US" dirty="0" smtClean="0">
                <a:cs typeface="Times New Roman" pitchFamily="18" charset="0"/>
              </a:rPr>
              <a:t>-adaptation )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dirty="0" smtClean="0">
                <a:cs typeface="Times New Roman" pitchFamily="18" charset="0"/>
              </a:rPr>
              <a:t>Faster alcohol absorption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Tolerance appears to involve the NMDA receptor, GABA receptor, 5-HT, DA in brain reward and reinforcement.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120E5-A5B6-4FA0-901A-39CED4B828B0}" type="slidenum">
              <a:rPr lang="ar-SA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67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Cardiovascular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Heavy alcohol consumption of long durations is associated with dilated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cardiomyopathy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presenting as ventricular hypertrophy and fibrosis.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pathogenesis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cardiomyopathy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chronic alcoholism occurs as the result of:</a:t>
            </a:r>
          </a:p>
          <a:p>
            <a:pPr marL="593725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Alterations in contractile functions of  heart </a:t>
            </a:r>
          </a:p>
          <a:p>
            <a:pPr marL="593725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Cell membrane disruption</a:t>
            </a:r>
          </a:p>
          <a:p>
            <a:pPr marL="593725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Up-regulation of voltage-dependent Ca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channels</a:t>
            </a:r>
          </a:p>
          <a:p>
            <a:pPr marL="593725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Depressed function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mitochondia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sarcoplsmic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reticulum</a:t>
            </a:r>
          </a:p>
          <a:p>
            <a:pPr marL="593725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Intracellular accumulation of phospholipids and FA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22599-A5D1-480D-8478-2BB1F8427556}" type="slidenum">
              <a:rPr lang="ar-SA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eaLnBrk="1" hangingPunct="1"/>
            <a:r>
              <a:rPr lang="en-US" u="sng" dirty="0" smtClean="0">
                <a:cs typeface="Times New Roman" pitchFamily="18" charset="0"/>
              </a:rPr>
              <a:t>Arrhythmia</a:t>
            </a:r>
            <a:r>
              <a:rPr lang="en-US" dirty="0" smtClean="0">
                <a:cs typeface="Times New Roman" pitchFamily="18" charset="0"/>
              </a:rPr>
              <a:t>: premature ventricular/</a:t>
            </a:r>
            <a:r>
              <a:rPr lang="en-US" dirty="0" err="1" smtClean="0">
                <a:cs typeface="Times New Roman" pitchFamily="18" charset="0"/>
              </a:rPr>
              <a:t>atrial</a:t>
            </a:r>
            <a:r>
              <a:rPr lang="en-US" dirty="0" smtClean="0">
                <a:cs typeface="Times New Roman" pitchFamily="18" charset="0"/>
              </a:rPr>
              <a:t> contractions, </a:t>
            </a:r>
            <a:r>
              <a:rPr lang="en-US" dirty="0" err="1" smtClean="0">
                <a:cs typeface="Times New Roman" pitchFamily="18" charset="0"/>
              </a:rPr>
              <a:t>atrial</a:t>
            </a:r>
            <a:r>
              <a:rPr lang="en-US" dirty="0" smtClean="0">
                <a:cs typeface="Times New Roman" pitchFamily="18" charset="0"/>
              </a:rPr>
              <a:t> and ventricular tachycardia, </a:t>
            </a:r>
            <a:r>
              <a:rPr lang="en-US" dirty="0" err="1" smtClean="0">
                <a:cs typeface="Times New Roman" pitchFamily="18" charset="0"/>
              </a:rPr>
              <a:t>atrial</a:t>
            </a:r>
            <a:r>
              <a:rPr lang="en-US" dirty="0" smtClean="0">
                <a:cs typeface="Times New Roman" pitchFamily="18" charset="0"/>
              </a:rPr>
              <a:t> fibrillation and flutter </a:t>
            </a:r>
            <a:r>
              <a:rPr lang="en-US" u="sng" dirty="0" smtClean="0">
                <a:cs typeface="Times New Roman" pitchFamily="18" charset="0"/>
              </a:rPr>
              <a:t>resulting from</a:t>
            </a:r>
            <a:r>
              <a:rPr lang="en-US" dirty="0" smtClean="0">
                <a:cs typeface="Times New Roman" pitchFamily="18" charset="0"/>
              </a:rPr>
              <a:t>: abnormalities of K</a:t>
            </a:r>
            <a:r>
              <a:rPr lang="en-US" baseline="30000" dirty="0" smtClean="0">
                <a:cs typeface="Times New Roman" pitchFamily="18" charset="0"/>
              </a:rPr>
              <a:t>+</a:t>
            </a:r>
            <a:r>
              <a:rPr lang="en-US" dirty="0" smtClean="0">
                <a:cs typeface="Times New Roman" pitchFamily="18" charset="0"/>
              </a:rPr>
              <a:t> or Mg</a:t>
            </a:r>
            <a:r>
              <a:rPr lang="en-US" baseline="30000" dirty="0" smtClean="0">
                <a:cs typeface="Times New Roman" pitchFamily="18" charset="0"/>
              </a:rPr>
              <a:t>++</a:t>
            </a:r>
            <a:r>
              <a:rPr lang="en-US" dirty="0" smtClean="0">
                <a:cs typeface="Times New Roman" pitchFamily="18" charset="0"/>
              </a:rPr>
              <a:t> metabolism as well as the enhanced release of </a:t>
            </a:r>
            <a:r>
              <a:rPr lang="en-US" dirty="0" err="1" smtClean="0">
                <a:cs typeface="Times New Roman" pitchFamily="18" charset="0"/>
              </a:rPr>
              <a:t>catecholamines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baseline="30000" dirty="0" smtClean="0">
              <a:cs typeface="Times New Roman" pitchFamily="18" charset="0"/>
            </a:endParaRPr>
          </a:p>
          <a:p>
            <a:pPr eaLnBrk="1" hangingPunct="1"/>
            <a:r>
              <a:rPr lang="en-US" u="sng" dirty="0" smtClean="0">
                <a:cs typeface="Times New Roman" pitchFamily="18" charset="0"/>
              </a:rPr>
              <a:t>CHD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Moderate alcohol consumption: prevents chronic heart disease by slightly increasing the level of HDL</a:t>
            </a: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Excess drinking is associated with higher mortality risk from chronic heart disease.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HTN: by the effect of </a:t>
            </a:r>
            <a:r>
              <a:rPr lang="en-US" dirty="0" smtClean="0">
                <a:latin typeface="Times New Roman"/>
                <a:cs typeface="Times New Roman"/>
              </a:rPr>
              <a:t>↑</a:t>
            </a:r>
            <a:r>
              <a:rPr lang="en-US" dirty="0" smtClean="0">
                <a:cs typeface="Times New Roman" pitchFamily="18" charset="0"/>
              </a:rPr>
              <a:t>Ca and </a:t>
            </a:r>
            <a:r>
              <a:rPr lang="en-US" dirty="0" smtClean="0">
                <a:latin typeface="Times New Roman"/>
                <a:cs typeface="Times New Roman"/>
              </a:rPr>
              <a:t>↑</a:t>
            </a:r>
            <a:r>
              <a:rPr lang="en-US" dirty="0" smtClean="0">
                <a:cs typeface="Times New Roman" pitchFamily="18" charset="0"/>
              </a:rPr>
              <a:t>sympathetic </a:t>
            </a:r>
            <a:r>
              <a:rPr lang="en-US" dirty="0" err="1" smtClean="0">
                <a:cs typeface="Times New Roman" pitchFamily="18" charset="0"/>
              </a:rPr>
              <a:t>activitation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1DFFC-0F02-4753-AB16-94DE542E1300}" type="slidenum">
              <a:rPr lang="ar-SA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cs typeface="Times New Roman" pitchFamily="18" charset="0"/>
              </a:rPr>
              <a:t>Fetal Alcoholic Syndrome</a:t>
            </a:r>
            <a:r>
              <a:rPr lang="en-US" dirty="0" smtClean="0">
                <a:cs typeface="Times New Roman" pitchFamily="18" charset="0"/>
              </a:rPr>
              <a:t>: IRREVERSIBLE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Ethanol rapidly crosses the placenta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Prenatal exposure to alcohol causes: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 -  intrauterine growth retardation, congenital malformation (wide-set eyes, </a:t>
            </a:r>
            <a:r>
              <a:rPr lang="en-US" dirty="0" err="1" smtClean="0">
                <a:cs typeface="Times New Roman" pitchFamily="18" charset="0"/>
              </a:rPr>
              <a:t>microcephaly</a:t>
            </a:r>
            <a:r>
              <a:rPr lang="en-US" dirty="0" smtClean="0">
                <a:cs typeface="Times New Roman" pitchFamily="18" charset="0"/>
              </a:rPr>
              <a:t>, impaired facial development) &amp; </a:t>
            </a:r>
            <a:r>
              <a:rPr lang="en-US" dirty="0" err="1" smtClean="0">
                <a:cs typeface="Times New Roman" pitchFamily="18" charset="0"/>
              </a:rPr>
              <a:t>teratogenicity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 -   </a:t>
            </a:r>
            <a:r>
              <a:rPr lang="en-US" dirty="0" smtClean="0">
                <a:latin typeface="Arial"/>
                <a:cs typeface="Arial"/>
              </a:rPr>
              <a:t>↓</a:t>
            </a:r>
            <a:r>
              <a:rPr lang="en-US" dirty="0" smtClean="0">
                <a:cs typeface="Times New Roman" pitchFamily="18" charset="0"/>
              </a:rPr>
              <a:t>fetal growth by inducing hypoxia.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 - More severe cases include congenital heart defects &amp; physical and mental retardation.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Times New Roman" pitchFamily="18" charset="0"/>
              </a:rPr>
              <a:t>- Minor joint anomalies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DE5A-BE4E-4073-A2B7-CF1A1D7D4EEC}" type="slidenum">
              <a:rPr lang="ar-SA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File:Photo of baby with FA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7239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00" name="Rectangle 2"/>
          <p:cNvSpPr>
            <a:spLocks noChangeArrowheads="1"/>
          </p:cNvSpPr>
          <p:nvPr/>
        </p:nvSpPr>
        <p:spPr bwMode="auto">
          <a:xfrm>
            <a:off x="609600" y="2286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 anchor="b"/>
          <a:lstStyle/>
          <a:p>
            <a:pPr algn="ctr">
              <a:defRPr/>
            </a:pPr>
            <a:r>
              <a:rPr lang="en-US" sz="4000" b="1">
                <a:solidFill>
                  <a:srgbClr val="FF3300"/>
                </a:solidFill>
                <a:latin typeface="Arial" charset="0"/>
                <a:cs typeface="Arial" charset="0"/>
              </a:rPr>
              <a:t>Fetal Alcohol Syndrome ( FAS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>
                <a:cs typeface="Times New Roman" pitchFamily="18" charset="0"/>
              </a:rPr>
              <a:t>Gastritis and ulcer</a:t>
            </a:r>
            <a:r>
              <a:rPr lang="en-US" dirty="0" smtClean="0">
                <a:cs typeface="Times New Roman" pitchFamily="18" charset="0"/>
              </a:rPr>
              <a:t> diseases. </a:t>
            </a:r>
            <a:r>
              <a:rPr lang="en-US" u="sng" dirty="0" smtClean="0">
                <a:cs typeface="Times New Roman" pitchFamily="18" charset="0"/>
              </a:rPr>
              <a:t>Alcohol also causes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 smtClean="0">
                <a:cs typeface="Times New Roman" pitchFamily="18" charset="0"/>
              </a:rPr>
              <a:t>Malabsorption</a:t>
            </a:r>
            <a:r>
              <a:rPr lang="en-US" dirty="0" smtClean="0">
                <a:cs typeface="Times New Roman" pitchFamily="18" charset="0"/>
              </a:rPr>
              <a:t> of water-soluble vitamins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Acute/chronic </a:t>
            </a:r>
            <a:r>
              <a:rPr lang="en-US" i="1" dirty="0" smtClean="0">
                <a:cs typeface="Times New Roman" pitchFamily="18" charset="0"/>
              </a:rPr>
              <a:t>hemorrhagic</a:t>
            </a:r>
            <a:r>
              <a:rPr lang="en-US" dirty="0" smtClean="0">
                <a:cs typeface="Times New Roman" pitchFamily="18" charset="0"/>
              </a:rPr>
              <a:t> gastritis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err="1" smtClean="0">
                <a:cs typeface="Times New Roman" pitchFamily="18" charset="0"/>
              </a:rPr>
              <a:t>Gastroesophageal</a:t>
            </a:r>
            <a:r>
              <a:rPr lang="en-US" dirty="0" smtClean="0">
                <a:cs typeface="Times New Roman" pitchFamily="18" charset="0"/>
              </a:rPr>
              <a:t> reflux disease, esophageal bleeding (reversible).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Cancer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Excessive consumption of alcohol </a:t>
            </a:r>
            <a:r>
              <a:rPr lang="en-US" dirty="0" smtClean="0">
                <a:latin typeface="Times New Roman"/>
                <a:cs typeface="Times New Roman"/>
              </a:rPr>
              <a:t>increases the </a:t>
            </a:r>
            <a:r>
              <a:rPr lang="en-US" dirty="0" smtClean="0">
                <a:cs typeface="Times New Roman" pitchFamily="18" charset="0"/>
              </a:rPr>
              <a:t>risk of developing cancers (tongue, mouth, </a:t>
            </a:r>
            <a:r>
              <a:rPr lang="en-US" dirty="0" err="1" smtClean="0">
                <a:cs typeface="Times New Roman" pitchFamily="18" charset="0"/>
              </a:rPr>
              <a:t>oropharynx</a:t>
            </a:r>
            <a:r>
              <a:rPr lang="en-US" dirty="0" smtClean="0">
                <a:cs typeface="Times New Roman" pitchFamily="18" charset="0"/>
              </a:rPr>
              <a:t>, esophagus, liver, and breast) because of:</a:t>
            </a:r>
          </a:p>
          <a:p>
            <a:pPr marL="650875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err="1" smtClean="0">
                <a:cs typeface="Times New Roman" pitchFamily="18" charset="0"/>
              </a:rPr>
              <a:t>Acetaldahyde</a:t>
            </a:r>
            <a:r>
              <a:rPr lang="en-US" dirty="0" smtClean="0">
                <a:cs typeface="Times New Roman" pitchFamily="18" charset="0"/>
              </a:rPr>
              <a:t> and reactive oxygen species damage DNA.</a:t>
            </a:r>
          </a:p>
          <a:p>
            <a:pPr marL="650875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cs typeface="Times New Roman" pitchFamily="18" charset="0"/>
              </a:rPr>
              <a:t>Changes in </a:t>
            </a:r>
            <a:r>
              <a:rPr lang="en-US" dirty="0" err="1" smtClean="0">
                <a:cs typeface="Times New Roman" pitchFamily="18" charset="0"/>
              </a:rPr>
              <a:t>folate</a:t>
            </a:r>
            <a:r>
              <a:rPr lang="en-US" dirty="0" smtClean="0">
                <a:cs typeface="Times New Roman" pitchFamily="18" charset="0"/>
              </a:rPr>
              <a:t> metabolism and the growth-promoting effects of chronic inflammation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1C737-88C7-4AE7-9DD0-2060A9237BAE}" type="slidenum">
              <a:rPr lang="ar-SA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8991600" cy="6629400"/>
          </a:xfrm>
        </p:spPr>
        <p:txBody>
          <a:bodyPr/>
          <a:lstStyle/>
          <a:p>
            <a:pPr eaLnBrk="1" hangingPunct="1"/>
            <a:r>
              <a:rPr lang="en-US" u="sng" dirty="0" smtClean="0">
                <a:cs typeface="Times New Roman" pitchFamily="18" charset="0"/>
              </a:rPr>
              <a:t>Pancreatitis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Occurs in heavy drinkers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Presents as severe </a:t>
            </a:r>
            <a:r>
              <a:rPr lang="en-US" dirty="0" err="1" smtClean="0">
                <a:cs typeface="Times New Roman" pitchFamily="18" charset="0"/>
              </a:rPr>
              <a:t>epigastric</a:t>
            </a:r>
            <a:r>
              <a:rPr lang="en-US" dirty="0" smtClean="0">
                <a:cs typeface="Times New Roman" pitchFamily="18" charset="0"/>
              </a:rPr>
              <a:t> pain + elevated amylase and lipase levels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Pancreatitis also occurs by the raised level of </a:t>
            </a:r>
            <a:r>
              <a:rPr lang="en-US" dirty="0" err="1" smtClean="0">
                <a:cs typeface="Times New Roman" pitchFamily="18" charset="0"/>
              </a:rPr>
              <a:t>hypertriacylglycerolemia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Rx: </a:t>
            </a:r>
            <a:r>
              <a:rPr lang="en-US" dirty="0" err="1" smtClean="0">
                <a:cs typeface="Times New Roman" pitchFamily="18" charset="0"/>
              </a:rPr>
              <a:t>parenteral</a:t>
            </a:r>
            <a:r>
              <a:rPr lang="en-US" dirty="0" smtClean="0">
                <a:cs typeface="Times New Roman" pitchFamily="18" charset="0"/>
              </a:rPr>
              <a:t> analgesics, hydration, and nutrition.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AAB1A-803E-4770-BCE3-0D34622ADED3}" type="slidenum">
              <a:rPr lang="ar-SA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eaLnBrk="1" hangingPunct="1"/>
            <a:r>
              <a:rPr lang="en-US" u="sng" dirty="0" smtClean="0">
                <a:cs typeface="Times New Roman" pitchFamily="18" charset="0"/>
              </a:rPr>
              <a:t>Endocrine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b="1" dirty="0" err="1" smtClean="0">
                <a:cs typeface="Times New Roman" pitchFamily="18" charset="0"/>
              </a:rPr>
              <a:t>hypogonadism</a:t>
            </a:r>
            <a:endParaRPr lang="en-US" b="1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i="1" dirty="0" smtClean="0">
                <a:cs typeface="Times New Roman" pitchFamily="18" charset="0"/>
              </a:rPr>
              <a:t>In women</a:t>
            </a:r>
            <a:r>
              <a:rPr lang="en-US" dirty="0" smtClean="0">
                <a:cs typeface="Times New Roman" pitchFamily="18" charset="0"/>
              </a:rPr>
              <a:t>: amenorrhea, </a:t>
            </a:r>
            <a:r>
              <a:rPr lang="en-US" dirty="0" err="1" smtClean="0">
                <a:cs typeface="Times New Roman" pitchFamily="18" charset="0"/>
              </a:rPr>
              <a:t>anovulation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luteal</a:t>
            </a:r>
            <a:r>
              <a:rPr lang="en-US" dirty="0" smtClean="0">
                <a:cs typeface="Times New Roman" pitchFamily="18" charset="0"/>
              </a:rPr>
              <a:t> phase dysfunction, </a:t>
            </a:r>
            <a:r>
              <a:rPr lang="en-US" dirty="0" err="1" smtClean="0">
                <a:cs typeface="Times New Roman" pitchFamily="18" charset="0"/>
              </a:rPr>
              <a:t>hyperprolactinemia</a:t>
            </a:r>
            <a:r>
              <a:rPr lang="en-US" dirty="0" smtClean="0">
                <a:cs typeface="Times New Roman" pitchFamily="18" charset="0"/>
              </a:rPr>
              <a:t>, ovarian dysfunction, infertility, and spontaneous abortion as well as an impairment in fetal growth.</a:t>
            </a:r>
          </a:p>
          <a:p>
            <a:pPr eaLnBrk="1" hangingPunct="1"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i="1" dirty="0" smtClean="0">
                <a:cs typeface="Times New Roman" pitchFamily="18" charset="0"/>
              </a:rPr>
              <a:t>In men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hypogonadism</a:t>
            </a:r>
            <a:r>
              <a:rPr lang="en-US" dirty="0" smtClean="0">
                <a:cs typeface="Times New Roman" pitchFamily="18" charset="0"/>
              </a:rPr>
              <a:t>, loss of facial hair, </a:t>
            </a:r>
            <a:r>
              <a:rPr lang="en-US" dirty="0" err="1" smtClean="0">
                <a:cs typeface="Times New Roman" pitchFamily="18" charset="0"/>
              </a:rPr>
              <a:t>gynecomastia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smtClean="0">
                <a:cs typeface="Arial"/>
              </a:rPr>
              <a:t>decrease in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smtClean="0">
                <a:cs typeface="Times New Roman" pitchFamily="18" charset="0"/>
              </a:rPr>
              <a:t>muscle and bone mass, testicular atrophy, and sexual impotence.</a:t>
            </a:r>
          </a:p>
          <a:p>
            <a:pPr eaLnBrk="1" hangingPunct="1">
              <a:buFontTx/>
              <a:buChar char="-"/>
            </a:pPr>
            <a:endParaRPr lang="en-US" baseline="300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   Also, alcohol may </a:t>
            </a:r>
            <a:r>
              <a:rPr lang="en-US" dirty="0" smtClean="0">
                <a:cs typeface="Arial"/>
              </a:rPr>
              <a:t>decrease the level of </a:t>
            </a:r>
            <a:r>
              <a:rPr lang="en-US" dirty="0" smtClean="0">
                <a:cs typeface="Times New Roman" pitchFamily="18" charset="0"/>
              </a:rPr>
              <a:t>testosterone and inhibit the release of LH from the pituitary gland.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10B5D-E8CA-41E4-8C23-592CAC2EEB84}" type="slidenum">
              <a:rPr lang="ar-SA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0"/>
            <a:ext cx="8991600" cy="5943600"/>
          </a:xfrm>
        </p:spPr>
        <p:txBody>
          <a:bodyPr>
            <a:normAutofit fontScale="77500" lnSpcReduction="20000"/>
          </a:bodyPr>
          <a:lstStyle/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dirty="0" smtClean="0"/>
          </a:p>
          <a:p>
            <a:pPr marL="548640" indent="-411480" algn="ctr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dirty="0" smtClean="0"/>
              <a:t>Pharmacokinetics of Alcohol</a:t>
            </a: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Water soluble molecule, completely absorbed from the GIT. </a:t>
            </a: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Peak blood ethanol concentration after oral doses: 30 -75 min.</a:t>
            </a: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absorption is delayed by food .</a:t>
            </a:r>
            <a:r>
              <a:rPr lang="ar-SA" sz="2000" dirty="0" smtClean="0"/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 of distribution = Total Body Water (0.5 – 0.7 L/kg)</a:t>
            </a: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Metabolism (in gastric mucosa &amp; liver).</a:t>
            </a:r>
            <a:r>
              <a:rPr lang="ar-SA" sz="2000" dirty="0" smtClean="0"/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Oxidation of ethanol to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acetaldehyde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via </a:t>
            </a: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A- alcohol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(ADH): reduction of NAD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NADH.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Mainly in the liver.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microsomal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ethanol oxidizing system (MEOS)</a:t>
            </a:r>
          </a:p>
          <a:p>
            <a:pPr marL="548640" indent="-41148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Acetaldehyde is converted to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acetate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aldehyde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(ALDH) which also reduce NAD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NADH. </a:t>
            </a:r>
          </a:p>
          <a:p>
            <a:pPr marL="548640" indent="-411480" algn="ctr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ctr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Acetate ultimately is converted to CO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water.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AC485-33D0-493D-A1BF-8A7BBF354043}" type="slidenum">
              <a:rPr lang="ar-SA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مربع نص 3"/>
          <p:cNvSpPr txBox="1"/>
          <p:nvPr/>
        </p:nvSpPr>
        <p:spPr>
          <a:xfrm>
            <a:off x="533400" y="6019800"/>
            <a:ext cx="7772400" cy="6461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en-US" dirty="0"/>
              <a:t>90% of alcohol </a:t>
            </a:r>
            <a:r>
              <a:rPr lang="en-US" dirty="0" smtClean="0"/>
              <a:t>is metabolized </a:t>
            </a:r>
            <a:r>
              <a:rPr lang="en-US" dirty="0"/>
              <a:t>in the </a:t>
            </a:r>
            <a:r>
              <a:rPr lang="en-US" dirty="0" smtClean="0"/>
              <a:t>liver. The </a:t>
            </a:r>
            <a:r>
              <a:rPr lang="en-US" dirty="0"/>
              <a:t>remainder is excreted through the lung and urine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400" dirty="0" smtClean="0"/>
              <a:t>Effect of alcohol on immune system</a:t>
            </a:r>
            <a:endParaRPr lang="ar-SA" sz="2400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AB0A1-CFD4-4F77-B472-27A94B0B6AFB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مربع نص 3"/>
          <p:cNvSpPr txBox="1"/>
          <p:nvPr/>
        </p:nvSpPr>
        <p:spPr>
          <a:xfrm>
            <a:off x="0" y="1371600"/>
            <a:ext cx="4038600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000" dirty="0" smtClean="0"/>
              <a:t>It inhibits the immune response in the lung increasing the mortality of pneumonia in chronic alcoholics. In contrast, alcohol increases the immune response in the liver and pancreas.</a:t>
            </a:r>
          </a:p>
          <a:p>
            <a:pPr algn="l" rtl="0"/>
            <a:endParaRPr lang="en-US" sz="2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/>
              <a:t>Induces inflammatory damage to the liver and pancreas.</a:t>
            </a:r>
          </a:p>
        </p:txBody>
      </p:sp>
      <p:pic>
        <p:nvPicPr>
          <p:cNvPr id="5" name="صورة 4" descr="mban1369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371600"/>
            <a:ext cx="3735324" cy="4256779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u="sng" dirty="0" smtClean="0">
                <a:cs typeface="Times New Roman" pitchFamily="18" charset="0"/>
              </a:rPr>
              <a:t>Acute Ethanol Intoxication</a:t>
            </a:r>
            <a:r>
              <a:rPr lang="en-US" dirty="0" smtClean="0">
                <a:cs typeface="Times New Roman" pitchFamily="18" charset="0"/>
              </a:rPr>
              <a:t>: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CNS depression: sedation, relief of anxiety, higher concentration, slurred speech, ataxia, and impaired judgment.</a:t>
            </a:r>
          </a:p>
          <a:p>
            <a:pPr eaLnBrk="1" hangingPunct="1"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Respiratory depression leading to respiratory acidosis and coma. In certain cases, acute intoxication may lead to respiratory failure.</a:t>
            </a:r>
          </a:p>
          <a:p>
            <a:pPr eaLnBrk="1" hangingPunct="1">
              <a:buFontTx/>
              <a:buChar char="-"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Death can occur from respiratory depression plus aspiration of </a:t>
            </a:r>
            <a:r>
              <a:rPr lang="en-US" dirty="0" err="1" smtClean="0">
                <a:cs typeface="Times New Roman" pitchFamily="18" charset="0"/>
              </a:rPr>
              <a:t>vomitus</a:t>
            </a:r>
            <a:r>
              <a:rPr lang="en-US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00C6A-B9E9-4AE2-B83C-20E6C773AC84}" type="slidenum">
              <a:rPr lang="ar-SA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Significant depression of myocardial contractility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err="1" smtClean="0">
                <a:cs typeface="Times New Roman" pitchFamily="18" charset="0"/>
              </a:rPr>
              <a:t>Vasodilation</a:t>
            </a:r>
            <a:r>
              <a:rPr lang="en-US" dirty="0" smtClean="0">
                <a:cs typeface="Times New Roman" pitchFamily="18" charset="0"/>
              </a:rPr>
              <a:t> due to depression of vasomotor center &amp; direct smooth muscle relaxation caused by acetaldehyde.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Volume depletion, hypothermia, </a:t>
            </a:r>
            <a:r>
              <a:rPr lang="en-US" u="sng" dirty="0" smtClean="0">
                <a:cs typeface="Times New Roman" pitchFamily="18" charset="0"/>
              </a:rPr>
              <a:t>hypotension</a:t>
            </a:r>
          </a:p>
          <a:p>
            <a:pPr eaLnBrk="1" hangingPunct="1"/>
            <a:endParaRPr lang="en-US" u="sng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Hypoglycemia occurs in conjunction with reduced carbohydrates intake and malnutrition.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F3A0D-07F8-4A69-80E1-B556AF3D286F}" type="slidenum">
              <a:rPr lang="ar-SA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Acute Ethanol Intoxication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914400"/>
            <a:ext cx="3505200" cy="59436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cs typeface="Times New Roman" pitchFamily="18" charset="0"/>
              </a:rPr>
              <a:t>Supportive therapy is implemented until the  metabolism of ethanol is complete.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Supportive therapy includes for the following: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IV fluids for hypotension/</a:t>
            </a:r>
            <a:r>
              <a:rPr lang="en-US" sz="2000" dirty="0" err="1" smtClean="0">
                <a:cs typeface="Times New Roman" pitchFamily="18" charset="0"/>
              </a:rPr>
              <a:t>hypovolemia</a:t>
            </a: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000" dirty="0" smtClean="0">
                <a:cs typeface="Times New Roman" pitchFamily="18" charset="0"/>
              </a:rPr>
              <a:t>Artificial respiration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1800" dirty="0" smtClean="0">
                <a:cs typeface="Times New Roman" pitchFamily="18" charset="0"/>
              </a:rPr>
              <a:t>IV</a:t>
            </a:r>
            <a:r>
              <a:rPr lang="en-US" sz="2000" dirty="0" smtClean="0">
                <a:cs typeface="Times New Roman" pitchFamily="18" charset="0"/>
              </a:rPr>
              <a:t> glucose for </a:t>
            </a:r>
            <a:r>
              <a:rPr lang="en-US" sz="2000" dirty="0" err="1" smtClean="0">
                <a:cs typeface="Times New Roman" pitchFamily="18" charset="0"/>
              </a:rPr>
              <a:t>hypoglycmia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Gastric </a:t>
            </a:r>
            <a:r>
              <a:rPr lang="en-US" sz="2400" dirty="0" err="1" smtClean="0">
                <a:cs typeface="Times New Roman" pitchFamily="18" charset="0"/>
              </a:rPr>
              <a:t>lavage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naloxone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opioid</a:t>
            </a:r>
            <a:r>
              <a:rPr lang="en-US" sz="2400" dirty="0" smtClean="0">
                <a:cs typeface="Times New Roman" pitchFamily="18" charset="0"/>
              </a:rPr>
              <a:t> antagonist) for coma</a:t>
            </a:r>
          </a:p>
        </p:txBody>
      </p:sp>
      <p:graphicFrame>
        <p:nvGraphicFramePr>
          <p:cNvPr id="83998" name="Group 30"/>
          <p:cNvGraphicFramePr>
            <a:graphicFrameLocks noGrp="1"/>
          </p:cNvGraphicFramePr>
          <p:nvPr>
            <p:ph sz="half" idx="2"/>
          </p:nvPr>
        </p:nvGraphicFramePr>
        <p:xfrm>
          <a:off x="3581400" y="762000"/>
          <a:ext cx="5562600" cy="6096000"/>
        </p:xfrm>
        <a:graphic>
          <a:graphicData uri="http://schemas.openxmlformats.org/drawingml/2006/table">
            <a:tbl>
              <a:tblPr rtl="1"/>
              <a:tblGrid>
                <a:gridCol w="2405062"/>
                <a:gridCol w="3157538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Ethanol 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Intoxication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&lt;500 mg/L (0.05%)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Mild signs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≤ 1000 mg/L (0.1%)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Frequent psychomotor impairment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1500 mg/L(0.15%)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Psychomotor impairment in ordinary persons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 mg/L (0.25%)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Severe/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anesthe-sia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&amp; coma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5000 mg/L (0.5%)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Death (respiratory depression)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F5012-DA5C-4F63-B8DB-E18F04EC6661}" type="slidenum">
              <a:rPr lang="ar-SA" smtClean="0"/>
              <a:pPr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Elevated </a:t>
            </a:r>
            <a:r>
              <a:rPr lang="en-US" u="sng" dirty="0" smtClean="0">
                <a:cs typeface="Times New Roman" pitchFamily="18" charset="0"/>
              </a:rPr>
              <a:t>acetaldehyde</a:t>
            </a:r>
            <a:r>
              <a:rPr lang="en-US" dirty="0" smtClean="0">
                <a:cs typeface="Times New Roman" pitchFamily="18" charset="0"/>
              </a:rPr>
              <a:t> during ethanol intoxication causes: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Nausea and headache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Hypersensitivity reactions, </a:t>
            </a:r>
            <a:r>
              <a:rPr lang="en-US" dirty="0" err="1" smtClean="0">
                <a:cs typeface="Times New Roman" pitchFamily="18" charset="0"/>
              </a:rPr>
              <a:t>vasodilation</a:t>
            </a:r>
            <a:r>
              <a:rPr lang="en-US" dirty="0" smtClean="0">
                <a:cs typeface="Times New Roman" pitchFamily="18" charset="0"/>
              </a:rPr>
              <a:t>, and facial flushing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Increase skin temperature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Low BP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Sensation of dry mouth and throat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Bronchial constriction and allergic-type </a:t>
            </a:r>
            <a:r>
              <a:rPr lang="en-US" dirty="0" err="1" smtClean="0">
                <a:cs typeface="Times New Roman" pitchFamily="18" charset="0"/>
              </a:rPr>
              <a:t>rxs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Euphoric effects that may reinforce alcohol consumption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Increase incidence of GI and upper airway cancers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Liver cirrhosis.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17358-F207-4FAD-986E-FA3152BDEE5D}" type="slidenum">
              <a:rPr lang="ar-SA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873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hlink"/>
                </a:solidFill>
              </a:rPr>
              <a:t>ALCOHOL </a:t>
            </a:r>
            <a:r>
              <a:rPr lang="en-US" sz="4000" dirty="0" smtClean="0">
                <a:solidFill>
                  <a:srgbClr val="6600CC"/>
                </a:solidFill>
                <a:latin typeface="Algerian" pitchFamily="82" charset="0"/>
              </a:rPr>
              <a:t>withdrawal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withdrawal occurs in &gt; 2/3 alcohol-dependent patients.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Autonomic hyperactivity and craving for alcohol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 tremor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Insomnia, anxiety, agitation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Vomiting and thirst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Transient visual/auditory hallucination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Grand-mal seizures (after 7-48 hour from alcohol cessation)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q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Rebound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supersensitivity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glutamate receptors and decreased responsiveness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GABAergic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receptors are possibly involved in the symptoms occurring in alcohol withdrawal.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7C047-A164-4E8E-B390-EF7B19036C0F}" type="slidenum">
              <a:rPr lang="ar-SA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chemeClr val="hlink"/>
                </a:solidFill>
              </a:rPr>
              <a:t>Alcoholism </a:t>
            </a:r>
            <a:r>
              <a:rPr lang="en-US" sz="4000" smtClean="0">
                <a:solidFill>
                  <a:srgbClr val="6600CC"/>
                </a:solidFill>
                <a:latin typeface="Algerian" pitchFamily="82" charset="0"/>
              </a:rPr>
              <a:t>withdrawal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991600" cy="5830888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rgbClr val="6600CC"/>
              </a:buClr>
              <a:buFont typeface="Wingdings" pitchFamily="2" charset="2"/>
              <a:buChar char="q"/>
              <a:defRPr/>
            </a:pPr>
            <a:r>
              <a:rPr lang="en-US" dirty="0" smtClean="0"/>
              <a:t>Chronic alcohol </a:t>
            </a:r>
            <a:r>
              <a:rPr lang="en-US" dirty="0" smtClean="0"/>
              <a:t>intake followed </a:t>
            </a:r>
            <a:r>
              <a:rPr lang="en-US" dirty="0" smtClean="0"/>
              <a:t>by abrupt stop leads </a:t>
            </a:r>
            <a:r>
              <a:rPr lang="en-US" dirty="0" smtClean="0"/>
              <a:t>to two-stage severe withdrawal: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6600CC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Stage1: in few hours, the symptoms in the last slide occur</a:t>
            </a: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rgbClr val="6600CC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After ≥2 days delirium tremens stage starts </a:t>
            </a:r>
            <a:r>
              <a:rPr lang="en-US" u="sng" dirty="0" smtClean="0"/>
              <a:t>fatal</a:t>
            </a:r>
            <a:r>
              <a:rPr lang="en-US" dirty="0" smtClean="0"/>
              <a:t>; profuse sweating, delirium &amp; hallucinations, intense </a:t>
            </a:r>
            <a:r>
              <a:rPr lang="en-US" dirty="0" err="1" smtClean="0"/>
              <a:t>Vasodilation</a:t>
            </a:r>
            <a:r>
              <a:rPr lang="en-US" dirty="0" smtClean="0"/>
              <a:t>, fever, severe tachycardia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6600CC"/>
              </a:buClr>
              <a:buFont typeface="Wingdings" pitchFamily="2" charset="2"/>
              <a:buNone/>
              <a:defRPr/>
            </a:pPr>
            <a:r>
              <a:rPr lang="en-US" dirty="0" smtClean="0"/>
              <a:t>Possible causes: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6600CC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rebound </a:t>
            </a:r>
            <a:r>
              <a:rPr lang="el-G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β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adrenoceptor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super-sensitivity</a:t>
            </a:r>
            <a:r>
              <a:rPr lang="en-US" dirty="0" smtClean="0"/>
              <a:t>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6600CC"/>
              </a:buClr>
              <a:buFont typeface="Wingdings" pitchFamily="2" charset="2"/>
              <a:buChar char="ü"/>
              <a:defRPr/>
            </a:pPr>
            <a:r>
              <a:rPr lang="en-US" dirty="0" smtClean="0"/>
              <a:t>hyperactivity of neural adaptive mechanism (</a:t>
            </a:r>
            <a:r>
              <a:rPr lang="en-US" dirty="0" err="1" smtClean="0"/>
              <a:t>neuroadaptation</a:t>
            </a:r>
            <a:r>
              <a:rPr lang="en-US" dirty="0" smtClean="0"/>
              <a:t>) no longer balance by  inhibitory effect of alcohol &amp; </a:t>
            </a:r>
            <a:r>
              <a:rPr lang="en-US" dirty="0" err="1" smtClean="0"/>
              <a:t>upregulation</a:t>
            </a:r>
            <a:r>
              <a:rPr lang="en-US" dirty="0" smtClean="0"/>
              <a:t> of NMDA Rs .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53338-D883-4650-90C2-CF8AF554F3FB}" type="slidenum">
              <a:rPr lang="ar-SA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Alcohol withdrawal symptoms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43000"/>
            <a:ext cx="8915400" cy="5562600"/>
          </a:xfrm>
        </p:spPr>
        <p:txBody>
          <a:bodyPr/>
          <a:lstStyle/>
          <a:p>
            <a:pPr eaLnBrk="1" hangingPunct="1">
              <a:buClr>
                <a:srgbClr val="6600CC"/>
              </a:buClr>
              <a:buFont typeface="Wingdings" pitchFamily="2" charset="2"/>
              <a:buChar char="q"/>
            </a:pPr>
            <a:r>
              <a:rPr lang="en-US" dirty="0" smtClean="0">
                <a:cs typeface="Times New Roman" pitchFamily="18" charset="0"/>
              </a:rPr>
              <a:t>Withdrawal symptoms depend upon the rate and duration of the preceding drinking period</a:t>
            </a:r>
          </a:p>
          <a:p>
            <a:pPr eaLnBrk="1" hangingPunct="1">
              <a:buClr>
                <a:srgbClr val="6600CC"/>
              </a:buClr>
              <a:buFont typeface="Wingdings" pitchFamily="2" charset="2"/>
              <a:buChar char="q"/>
            </a:pP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u="sng" dirty="0" smtClean="0">
                <a:cs typeface="Times New Roman" pitchFamily="18" charset="0"/>
              </a:rPr>
              <a:t>In mild cases</a:t>
            </a:r>
            <a:r>
              <a:rPr lang="en-US" dirty="0" smtClean="0">
                <a:cs typeface="Times New Roman" pitchFamily="18" charset="0"/>
              </a:rPr>
              <a:t>: </a:t>
            </a:r>
            <a:r>
              <a:rPr lang="en-US" dirty="0" err="1" smtClean="0">
                <a:cs typeface="Times New Roman" pitchFamily="18" charset="0"/>
              </a:rPr>
              <a:t>hyperexcitability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u="sng" dirty="0" smtClean="0">
                <a:cs typeface="Times New Roman" pitchFamily="18" charset="0"/>
              </a:rPr>
              <a:t>In severe cases</a:t>
            </a:r>
            <a:r>
              <a:rPr lang="en-US" dirty="0" smtClean="0">
                <a:cs typeface="Times New Roman" pitchFamily="18" charset="0"/>
              </a:rPr>
              <a:t>: seizures, toxic psychosis &amp; delirium tremens.</a:t>
            </a:r>
          </a:p>
          <a:p>
            <a:pPr eaLnBrk="1" hangingPunct="1"/>
            <a:endParaRPr lang="el-GR" dirty="0" smtClean="0">
              <a:cs typeface="Times New Roman" pitchFamily="18" charset="0"/>
            </a:endParaRPr>
          </a:p>
          <a:p>
            <a:pPr eaLnBrk="1" hangingPunct="1">
              <a:buClr>
                <a:srgbClr val="6600CC"/>
              </a:buClr>
              <a:buFont typeface="Wingdings" pitchFamily="2" charset="2"/>
              <a:buChar char="q"/>
            </a:pPr>
            <a:r>
              <a:rPr lang="en-US" dirty="0" smtClean="0">
                <a:cs typeface="Times New Roman" pitchFamily="18" charset="0"/>
              </a:rPr>
              <a:t>Begin after 8 hours, Peak at day 2, Diminish at day 5, Disappear 3 - 6 months.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3714F-49F0-4863-A4F1-AF0D57CC2196}" type="slidenum">
              <a:rPr lang="ar-SA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8438"/>
            <a:ext cx="8763000" cy="7159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Schematic representation of the effects of alcohol consumption and withdrawal.</a:t>
            </a:r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E5792-28B4-4865-9AA3-9B6C87938899}" type="slidenum">
              <a:rPr lang="ar-SA"/>
              <a:pPr>
                <a:defRPr/>
              </a:pPr>
              <a:t>38</a:t>
            </a:fld>
            <a:endParaRPr lang="en-US"/>
          </a:p>
        </p:txBody>
      </p:sp>
      <p:pic>
        <p:nvPicPr>
          <p:cNvPr id="38916" name="Picture 4" descr="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8610600" cy="508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8915400" cy="6248400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In the figure, zero line represents the degree of brain excitability </a:t>
            </a:r>
            <a:endParaRPr lang="ar-SA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Short-term alcohol intake produces a depression of  inhibitory centers of cerebral cortex, which results in  initial symptoms of intoxication (euphoria, exaggerated feelings of well-being, &amp; loss of self-control followed by sedation).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Long-term alcohol intake causes initial decrease in tolerance that occurs during continued exposure to alcohol.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Removal of alcohol causes a rebound stimulatory effect, increasing excitability in the nervous system</a:t>
            </a:r>
            <a:r>
              <a:rPr lang="ar-SA" dirty="0" smtClean="0"/>
              <a:t>.</a:t>
            </a:r>
            <a:endParaRPr lang="en-US" dirty="0" smtClean="0"/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4F77A-D1EE-40E7-9174-AC8FE8511BD6}" type="slidenum">
              <a:rPr lang="ar-SA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6600CC"/>
                </a:solidFill>
              </a:rPr>
              <a:t>Hepatic Ethanol Metabolism (ADH)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050213" cy="4997450"/>
          </a:xfrm>
        </p:spPr>
        <p:txBody>
          <a:bodyPr/>
          <a:lstStyle/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cs typeface="Times New Roman" pitchFamily="18" charset="0"/>
            </a:endParaRP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A5FE2-48F8-4752-BF2C-9CE0275FF89D}" type="slidenum">
              <a:rPr lang="ar-SA"/>
              <a:pPr>
                <a:defRPr/>
              </a:pPr>
              <a:t>4</a:t>
            </a:fld>
            <a:endParaRPr lang="en-US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2411413" y="2420938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627313" y="1557338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555875" y="1484313"/>
            <a:ext cx="2665413" cy="485775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ADH</a:t>
            </a: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5508625" y="2205038"/>
            <a:ext cx="230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Acetaldehyde</a:t>
            </a:r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6300788" y="2781300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5148263" y="47974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5867400" y="4797425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 b="1">
                <a:solidFill>
                  <a:srgbClr val="FF0000"/>
                </a:solidFill>
              </a:rPr>
              <a:t>Acetate</a:t>
            </a:r>
          </a:p>
        </p:txBody>
      </p:sp>
      <p:sp>
        <p:nvSpPr>
          <p:cNvPr id="6156" name="Line 11"/>
          <p:cNvSpPr>
            <a:spLocks noChangeShapeType="1"/>
          </p:cNvSpPr>
          <p:nvPr/>
        </p:nvSpPr>
        <p:spPr bwMode="auto">
          <a:xfrm flipH="1">
            <a:off x="2627313" y="5013325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57" name="Text Box 12"/>
          <p:cNvSpPr txBox="1">
            <a:spLocks noChangeArrowheads="1"/>
          </p:cNvSpPr>
          <p:nvPr/>
        </p:nvSpPr>
        <p:spPr bwMode="auto">
          <a:xfrm>
            <a:off x="827088" y="4724400"/>
            <a:ext cx="1944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/>
              <a:t>Acetyl CoA</a:t>
            </a:r>
          </a:p>
        </p:txBody>
      </p:sp>
      <p:sp>
        <p:nvSpPr>
          <p:cNvPr id="6158" name="Line 13"/>
          <p:cNvSpPr>
            <a:spLocks noChangeShapeType="1"/>
          </p:cNvSpPr>
          <p:nvPr/>
        </p:nvSpPr>
        <p:spPr bwMode="auto">
          <a:xfrm>
            <a:off x="1763713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59" name="Line 14"/>
          <p:cNvSpPr>
            <a:spLocks noChangeShapeType="1"/>
          </p:cNvSpPr>
          <p:nvPr/>
        </p:nvSpPr>
        <p:spPr bwMode="auto">
          <a:xfrm>
            <a:off x="1835150" y="5229225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6160" name="Line 15"/>
          <p:cNvSpPr>
            <a:spLocks noChangeShapeType="1"/>
          </p:cNvSpPr>
          <p:nvPr/>
        </p:nvSpPr>
        <p:spPr bwMode="auto">
          <a:xfrm>
            <a:off x="1835150" y="638175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61" name="Line 16"/>
          <p:cNvSpPr>
            <a:spLocks noChangeShapeType="1"/>
          </p:cNvSpPr>
          <p:nvPr/>
        </p:nvSpPr>
        <p:spPr bwMode="auto">
          <a:xfrm>
            <a:off x="1835150" y="57340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62" name="Text Box 17"/>
          <p:cNvSpPr txBox="1">
            <a:spLocks noChangeArrowheads="1"/>
          </p:cNvSpPr>
          <p:nvPr/>
        </p:nvSpPr>
        <p:spPr bwMode="auto">
          <a:xfrm>
            <a:off x="2411413" y="5445125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/>
              <a:t> Citric Acid Cycle</a:t>
            </a:r>
          </a:p>
        </p:txBody>
      </p:sp>
      <p:sp>
        <p:nvSpPr>
          <p:cNvPr id="6163" name="Text Box 18"/>
          <p:cNvSpPr txBox="1">
            <a:spLocks noChangeArrowheads="1"/>
          </p:cNvSpPr>
          <p:nvPr/>
        </p:nvSpPr>
        <p:spPr bwMode="auto">
          <a:xfrm>
            <a:off x="2916238" y="6165850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/>
              <a:t>Fatty Acid synthesis</a:t>
            </a:r>
          </a:p>
        </p:txBody>
      </p:sp>
      <p:sp>
        <p:nvSpPr>
          <p:cNvPr id="6164" name="Line 19"/>
          <p:cNvSpPr>
            <a:spLocks noChangeShapeType="1"/>
          </p:cNvSpPr>
          <p:nvPr/>
        </p:nvSpPr>
        <p:spPr bwMode="auto">
          <a:xfrm>
            <a:off x="5148263" y="573405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65" name="Text Box 20"/>
          <p:cNvSpPr txBox="1">
            <a:spLocks noChangeArrowheads="1"/>
          </p:cNvSpPr>
          <p:nvPr/>
        </p:nvSpPr>
        <p:spPr bwMode="auto">
          <a:xfrm>
            <a:off x="5940425" y="5445125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Energy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827088" y="2133600"/>
            <a:ext cx="1512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Alcohol</a:t>
            </a:r>
          </a:p>
        </p:txBody>
      </p:sp>
      <p:sp>
        <p:nvSpPr>
          <p:cNvPr id="6167" name="AutoShape 22"/>
          <p:cNvSpPr>
            <a:spLocks noChangeArrowheads="1"/>
          </p:cNvSpPr>
          <p:nvPr/>
        </p:nvSpPr>
        <p:spPr bwMode="auto">
          <a:xfrm>
            <a:off x="2627313" y="2420938"/>
            <a:ext cx="1944687" cy="360362"/>
          </a:xfrm>
          <a:prstGeom prst="curvedDownArrow">
            <a:avLst>
              <a:gd name="adj1" fmla="val 107930"/>
              <a:gd name="adj2" fmla="val 21585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Text Box 23"/>
          <p:cNvSpPr txBox="1">
            <a:spLocks noChangeArrowheads="1"/>
          </p:cNvSpPr>
          <p:nvPr/>
        </p:nvSpPr>
        <p:spPr bwMode="auto">
          <a:xfrm>
            <a:off x="2268538" y="27813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NAD</a:t>
            </a:r>
            <a:r>
              <a:rPr lang="en-US" sz="2400" b="1" baseline="300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6169" name="Text Box 24"/>
          <p:cNvSpPr txBox="1">
            <a:spLocks noChangeArrowheads="1"/>
          </p:cNvSpPr>
          <p:nvPr/>
        </p:nvSpPr>
        <p:spPr bwMode="auto">
          <a:xfrm>
            <a:off x="3708400" y="2708275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NADH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300788" y="3429000"/>
            <a:ext cx="2592387" cy="461963"/>
          </a:xfrm>
          <a:prstGeom prst="rect">
            <a:avLst/>
          </a:prstGeom>
          <a:solidFill>
            <a:srgbClr val="FFCC00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ALDH</a:t>
            </a:r>
          </a:p>
        </p:txBody>
      </p:sp>
      <p:sp>
        <p:nvSpPr>
          <p:cNvPr id="6171" name="AutoShape 26"/>
          <p:cNvSpPr>
            <a:spLocks noChangeArrowheads="1"/>
          </p:cNvSpPr>
          <p:nvPr/>
        </p:nvSpPr>
        <p:spPr bwMode="auto">
          <a:xfrm>
            <a:off x="6084888" y="3213100"/>
            <a:ext cx="215900" cy="1152525"/>
          </a:xfrm>
          <a:prstGeom prst="curvedLeftArrow">
            <a:avLst>
              <a:gd name="adj1" fmla="val 106765"/>
              <a:gd name="adj2" fmla="val 2135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Text Box 27"/>
          <p:cNvSpPr txBox="1">
            <a:spLocks noChangeArrowheads="1"/>
          </p:cNvSpPr>
          <p:nvPr/>
        </p:nvSpPr>
        <p:spPr bwMode="auto">
          <a:xfrm>
            <a:off x="5364163" y="3068638"/>
            <a:ext cx="865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NAD</a:t>
            </a:r>
            <a:r>
              <a:rPr lang="en-US" b="1" baseline="30000">
                <a:solidFill>
                  <a:schemeClr val="hlink"/>
                </a:solidFill>
              </a:rPr>
              <a:t>+</a:t>
            </a:r>
          </a:p>
        </p:txBody>
      </p:sp>
      <p:sp>
        <p:nvSpPr>
          <p:cNvPr id="6173" name="Text Box 28"/>
          <p:cNvSpPr txBox="1">
            <a:spLocks noChangeArrowheads="1"/>
          </p:cNvSpPr>
          <p:nvPr/>
        </p:nvSpPr>
        <p:spPr bwMode="auto">
          <a:xfrm>
            <a:off x="5076825" y="3933825"/>
            <a:ext cx="935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74" name="Text Box 29"/>
          <p:cNvSpPr txBox="1">
            <a:spLocks noChangeArrowheads="1"/>
          </p:cNvSpPr>
          <p:nvPr/>
        </p:nvSpPr>
        <p:spPr bwMode="auto">
          <a:xfrm>
            <a:off x="5292725" y="40052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b="1">
                <a:solidFill>
                  <a:schemeClr val="hlink"/>
                </a:solidFill>
              </a:rPr>
              <a:t>NADH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5580063" y="1844675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defRPr/>
            </a:pPr>
            <a:r>
              <a:rPr lang="en-US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RATE-LIMITING STEP</a:t>
            </a:r>
          </a:p>
        </p:txBody>
      </p:sp>
      <p:sp>
        <p:nvSpPr>
          <p:cNvPr id="6176" name="Line 31"/>
          <p:cNvSpPr>
            <a:spLocks noChangeShapeType="1"/>
          </p:cNvSpPr>
          <p:nvPr/>
        </p:nvSpPr>
        <p:spPr bwMode="auto">
          <a:xfrm flipH="1" flipV="1">
            <a:off x="4932363" y="1844675"/>
            <a:ext cx="719137" cy="14446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77" name="Text Box 32"/>
          <p:cNvSpPr txBox="1">
            <a:spLocks noChangeArrowheads="1"/>
          </p:cNvSpPr>
          <p:nvPr/>
        </p:nvSpPr>
        <p:spPr bwMode="auto">
          <a:xfrm>
            <a:off x="468313" y="3429000"/>
            <a:ext cx="4824412" cy="860425"/>
          </a:xfrm>
          <a:prstGeom prst="rect">
            <a:avLst/>
          </a:prstGeom>
          <a:solidFill>
            <a:srgbClr val="99CC00"/>
          </a:solidFill>
          <a:ln w="38100" cmpd="dbl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Chronic intake→ induction of CYP2E1</a:t>
            </a:r>
          </a:p>
        </p:txBody>
      </p:sp>
      <p:sp>
        <p:nvSpPr>
          <p:cNvPr id="6178" name="Line 33"/>
          <p:cNvSpPr>
            <a:spLocks noChangeShapeType="1"/>
          </p:cNvSpPr>
          <p:nvPr/>
        </p:nvSpPr>
        <p:spPr bwMode="auto">
          <a:xfrm>
            <a:off x="6084888" y="638175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6179" name="Text Box 34"/>
          <p:cNvSpPr txBox="1">
            <a:spLocks noChangeArrowheads="1"/>
          </p:cNvSpPr>
          <p:nvPr/>
        </p:nvSpPr>
        <p:spPr bwMode="auto">
          <a:xfrm>
            <a:off x="6804025" y="6092825"/>
            <a:ext cx="23399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</a:rPr>
              <a:t>Fatty liver</a:t>
            </a:r>
          </a:p>
        </p:txBody>
      </p:sp>
      <p:sp>
        <p:nvSpPr>
          <p:cNvPr id="6180" name="مربع نص 35"/>
          <p:cNvSpPr txBox="1">
            <a:spLocks noChangeArrowheads="1"/>
          </p:cNvSpPr>
          <p:nvPr/>
        </p:nvSpPr>
        <p:spPr bwMode="auto">
          <a:xfrm>
            <a:off x="7162800" y="4114800"/>
            <a:ext cx="1981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 smtClean="0"/>
              <a:t>NB</a:t>
            </a:r>
            <a:r>
              <a:rPr lang="en-US" dirty="0"/>
              <a:t>: If Alcohol increase </a:t>
            </a:r>
            <a:r>
              <a:rPr lang="en-US" dirty="0" err="1"/>
              <a:t>acetylCoA</a:t>
            </a:r>
            <a:r>
              <a:rPr lang="en-US" dirty="0"/>
              <a:t> will increase then increase progression of fatty liver </a:t>
            </a:r>
            <a:endParaRPr lang="ar-SA" dirty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solidFill>
                  <a:srgbClr val="FF0000"/>
                </a:solidFill>
              </a:rPr>
              <a:t>Management of alcoholism withdrawal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839200" cy="5410200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Substituting alcohol with a long-acting sedative-hypnotic drug and tapering the dose. </a:t>
            </a:r>
          </a:p>
          <a:p>
            <a:pPr eaLnBrk="1" hangingPunct="1">
              <a:buFontTx/>
              <a:buChar char="-"/>
            </a:pPr>
            <a:r>
              <a:rPr lang="en-US" dirty="0" err="1" smtClean="0">
                <a:cs typeface="Times New Roman" pitchFamily="18" charset="0"/>
              </a:rPr>
              <a:t>Benzodiaziepins</a:t>
            </a:r>
            <a:r>
              <a:rPr lang="en-US" dirty="0" smtClean="0">
                <a:cs typeface="Times New Roman" pitchFamily="18" charset="0"/>
              </a:rPr>
              <a:t> such as </a:t>
            </a:r>
            <a:r>
              <a:rPr lang="en-US" dirty="0" err="1" smtClean="0">
                <a:cs typeface="Times New Roman" pitchFamily="18" charset="0"/>
              </a:rPr>
              <a:t>chlordiazepoxide</a:t>
            </a:r>
            <a:r>
              <a:rPr lang="en-US" dirty="0" smtClean="0">
                <a:cs typeface="Times New Roman" pitchFamily="18" charset="0"/>
              </a:rPr>
              <a:t> and diazepam are commonly used, yet short-acting benzodiazepines (</a:t>
            </a:r>
            <a:r>
              <a:rPr lang="en-US" dirty="0" err="1" smtClean="0">
                <a:cs typeface="Times New Roman" pitchFamily="18" charset="0"/>
              </a:rPr>
              <a:t>eg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lorazepam</a:t>
            </a:r>
            <a:r>
              <a:rPr lang="en-US" dirty="0" smtClean="0">
                <a:cs typeface="Times New Roman" pitchFamily="18" charset="0"/>
              </a:rPr>
              <a:t>) are preferred.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cs typeface="Times New Roman" pitchFamily="18" charset="0"/>
              </a:rPr>
              <a:t>Uses: IV or PO BZ are used to manage withdrawal symptoms prevent irritability, insomnia, agitation, and seizures.</a:t>
            </a: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    The dose of BZ should be carefully adjusted to provide efficacy and avoid excessive doses that cause respiratory depression and hypotension.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1747B-3E00-4866-BB0B-225DC7537BBC}" type="slidenum">
              <a:rPr lang="ar-SA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"/>
            <a:ext cx="8991600" cy="66294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cs typeface="Times New Roman" pitchFamily="18" charset="0"/>
              </a:rPr>
              <a:t>Cont’d</a:t>
            </a:r>
          </a:p>
          <a:p>
            <a:pPr eaLnBrk="1" hangingPunct="1">
              <a:buFontTx/>
              <a:buChar char="-"/>
            </a:pPr>
            <a:r>
              <a:rPr lang="en-US" dirty="0" err="1" smtClean="0">
                <a:cs typeface="Times New Roman" pitchFamily="18" charset="0"/>
              </a:rPr>
              <a:t>Clonidine</a:t>
            </a:r>
            <a:r>
              <a:rPr lang="en-US" dirty="0" smtClean="0">
                <a:cs typeface="Times New Roman" pitchFamily="18" charset="0"/>
              </a:rPr>
              <a:t>, a central </a:t>
            </a:r>
            <a:r>
              <a:rPr lang="el-GR" dirty="0" smtClean="0">
                <a:cs typeface="Times New Roman" pitchFamily="18" charset="0"/>
              </a:rPr>
              <a:t>α</a:t>
            </a:r>
            <a:r>
              <a:rPr lang="en-US" sz="16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 agonist, inhibits the release of sympathetic neurotransmitters.</a:t>
            </a:r>
          </a:p>
          <a:p>
            <a:pPr eaLnBrk="1" hangingPunct="1">
              <a:buFontTx/>
              <a:buChar char="-"/>
            </a:pPr>
            <a:endParaRPr lang="en-US" baseline="30000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dirty="0" err="1" smtClean="0">
                <a:cs typeface="Times New Roman" pitchFamily="18" charset="0"/>
              </a:rPr>
              <a:t>Propranolol</a:t>
            </a:r>
            <a:r>
              <a:rPr lang="en-US" dirty="0" smtClean="0">
                <a:cs typeface="Times New Roman" pitchFamily="18" charset="0"/>
              </a:rPr>
              <a:t>, inhibits the exaggerated sympathetic activity.</a:t>
            </a:r>
          </a:p>
          <a:p>
            <a:pPr eaLnBrk="1" hangingPunct="1">
              <a:buFontTx/>
              <a:buChar char="-"/>
            </a:pPr>
            <a:endParaRPr lang="en-US" baseline="30000" dirty="0" smtClean="0">
              <a:cs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dirty="0" err="1" smtClean="0">
                <a:cs typeface="Times New Roman" pitchFamily="18" charset="0"/>
              </a:rPr>
              <a:t>Naltrexone</a:t>
            </a:r>
            <a:r>
              <a:rPr lang="en-US" dirty="0" smtClean="0">
                <a:cs typeface="Times New Roman" pitchFamily="18" charset="0"/>
              </a:rPr>
              <a:t>, an </a:t>
            </a:r>
            <a:r>
              <a:rPr lang="en-US" dirty="0" err="1" smtClean="0">
                <a:cs typeface="Times New Roman" pitchFamily="18" charset="0"/>
              </a:rPr>
              <a:t>opioid</a:t>
            </a:r>
            <a:r>
              <a:rPr lang="en-US" dirty="0" smtClean="0">
                <a:cs typeface="Times New Roman" pitchFamily="18" charset="0"/>
              </a:rPr>
              <a:t> antagonist given PO, reduces the psychic craving for alcohol in abstinent patients. </a:t>
            </a:r>
            <a:r>
              <a:rPr lang="en-US" dirty="0" err="1" smtClean="0">
                <a:cs typeface="Times New Roman" pitchFamily="18" charset="0"/>
              </a:rPr>
              <a:t>Naltrexone</a:t>
            </a:r>
            <a:r>
              <a:rPr lang="en-US" dirty="0" smtClean="0">
                <a:cs typeface="Times New Roman" pitchFamily="18" charset="0"/>
              </a:rPr>
              <a:t> is used with caution in mild increase of </a:t>
            </a:r>
            <a:r>
              <a:rPr lang="en-US" dirty="0" err="1" smtClean="0">
                <a:cs typeface="Times New Roman" pitchFamily="18" charset="0"/>
              </a:rPr>
              <a:t>aminotransferase</a:t>
            </a:r>
            <a:r>
              <a:rPr lang="en-US" dirty="0" smtClean="0">
                <a:cs typeface="Times New Roman" pitchFamily="18" charset="0"/>
              </a:rPr>
              <a:t> enzyme. </a:t>
            </a:r>
            <a:r>
              <a:rPr lang="en-US" dirty="0" err="1" smtClean="0">
                <a:cs typeface="Times New Roman" pitchFamily="18" charset="0"/>
              </a:rPr>
              <a:t>Naltrexone</a:t>
            </a:r>
            <a:r>
              <a:rPr lang="en-US" dirty="0" smtClean="0">
                <a:cs typeface="Times New Roman" pitchFamily="18" charset="0"/>
              </a:rPr>
              <a:t> should not be combined together with </a:t>
            </a:r>
            <a:r>
              <a:rPr lang="en-US" dirty="0" err="1" smtClean="0">
                <a:cs typeface="Times New Roman" pitchFamily="18" charset="0"/>
              </a:rPr>
              <a:t>disulfiram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endParaRPr lang="en-US" baseline="30000" dirty="0" smtClean="0">
              <a:cs typeface="Times New Roman" pitchFamily="18" charset="0"/>
            </a:endParaRP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B5E99-7882-4B19-86B5-196750D0D56E}" type="slidenum">
              <a:rPr lang="ar-SA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4DD4E-0C5F-4C6C-8C17-7ABD5BEF2979}" type="slidenum">
              <a:rPr lang="ar-SA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مربع نص 2"/>
          <p:cNvSpPr txBox="1"/>
          <p:nvPr/>
        </p:nvSpPr>
        <p:spPr>
          <a:xfrm>
            <a:off x="0" y="685800"/>
            <a:ext cx="449580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>
              <a:buFontTx/>
              <a:buChar char="-"/>
            </a:pPr>
            <a:r>
              <a:rPr lang="en-US" sz="2000" dirty="0" err="1" smtClean="0">
                <a:cs typeface="Times New Roman" pitchFamily="18" charset="0"/>
              </a:rPr>
              <a:t>Acamprosate</a:t>
            </a:r>
            <a:r>
              <a:rPr lang="en-US" sz="2000" dirty="0" smtClean="0">
                <a:cs typeface="Times New Roman" pitchFamily="18" charset="0"/>
              </a:rPr>
              <a:t>: </a:t>
            </a:r>
          </a:p>
          <a:p>
            <a:pPr algn="l" rtl="0">
              <a:buFontTx/>
              <a:buChar char="-"/>
            </a:pPr>
            <a:endParaRPr lang="en-US" sz="2000" dirty="0">
              <a:cs typeface="Times New Roman" pitchFamily="18" charset="0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Weak NMDA receptor antagonist and GABA receptor activator.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Reduces psychic craving.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Poorly absorbed and food reduces its absorption.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Widely distributed and is eliminated </a:t>
            </a:r>
            <a:r>
              <a:rPr lang="en-US" sz="2000" dirty="0" err="1" smtClean="0">
                <a:cs typeface="Times New Roman" pitchFamily="18" charset="0"/>
              </a:rPr>
              <a:t>renally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Does not participate in drug-drug interaction.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Adverse effects: GI disturbance and rash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Contraindicated in patients with severe renal impairment</a:t>
            </a:r>
          </a:p>
          <a:p>
            <a:pPr algn="l" rtl="0"/>
            <a:endParaRPr lang="ar-SA" sz="2000" dirty="0"/>
          </a:p>
        </p:txBody>
      </p:sp>
      <p:pic>
        <p:nvPicPr>
          <p:cNvPr id="4" name="صورة 3" descr="Acamprol-Acampros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219200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Fluoxetine</a:t>
            </a:r>
            <a:r>
              <a:rPr lang="en-US" dirty="0" smtClean="0"/>
              <a:t> in Alcoholics 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Transient reduction in drinking 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Reduction in drinking in alcoholics with a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family history of alcohol dependence.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dirty="0" smtClean="0">
                <a:cs typeface="Times New Roman" pitchFamily="18" charset="0"/>
              </a:rPr>
              <a:t>5-HT and alcohol consumption reduces the          </a:t>
            </a:r>
            <a:r>
              <a:rPr lang="en-US" dirty="0" smtClean="0"/>
              <a:t>5-Hydroxyindoleacetic acid </a:t>
            </a:r>
            <a:r>
              <a:rPr lang="en-US" dirty="0" smtClean="0">
                <a:cs typeface="Times New Roman" pitchFamily="18" charset="0"/>
              </a:rPr>
              <a:t>(5-HIAA) levels.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A7CEF-599D-44C2-AA0D-69A03143FC32}" type="slidenum">
              <a:rPr lang="ar-SA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76200" y="1524000"/>
            <a:ext cx="8991600" cy="6629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cs typeface="Times New Roman" pitchFamily="18" charset="0"/>
              </a:rPr>
              <a:t>For adjunctive treatment of alcohol dependence:  </a:t>
            </a:r>
            <a:r>
              <a:rPr lang="en-US" sz="2000" u="sng" dirty="0" err="1" smtClean="0">
                <a:cs typeface="Times New Roman" pitchFamily="18" charset="0"/>
              </a:rPr>
              <a:t>Disulfiram</a:t>
            </a:r>
            <a:endParaRPr lang="en-US" sz="2000" dirty="0" smtClean="0">
              <a:cs typeface="Times New Roman" pitchFamily="18" charset="0"/>
            </a:endParaRPr>
          </a:p>
          <a:p>
            <a:pPr eaLnBrk="1" hangingPunct="1"/>
            <a:r>
              <a:rPr lang="en-US" sz="2000" dirty="0" err="1" smtClean="0">
                <a:cs typeface="Times New Roman" pitchFamily="18" charset="0"/>
              </a:rPr>
              <a:t>Disulfiram</a:t>
            </a:r>
            <a:r>
              <a:rPr lang="en-US" sz="2000" dirty="0" smtClean="0">
                <a:cs typeface="Times New Roman" pitchFamily="18" charset="0"/>
              </a:rPr>
              <a:t> blocks hepatic ALDH, this will increase blood acetaldehyde conc. </a:t>
            </a: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If alcohol + </a:t>
            </a:r>
            <a:r>
              <a:rPr lang="en-US" sz="2000" dirty="0" err="1" smtClean="0">
                <a:cs typeface="Times New Roman" pitchFamily="18" charset="0"/>
              </a:rPr>
              <a:t>disulfiram</a:t>
            </a:r>
            <a:r>
              <a:rPr lang="en-US" sz="2000" dirty="0" smtClean="0">
                <a:cs typeface="Times New Roman" pitchFamily="18" charset="0"/>
              </a:rPr>
              <a:t> = extreme discomfort &amp; </a:t>
            </a:r>
            <a:r>
              <a:rPr lang="en-US" sz="2000" dirty="0" err="1" smtClean="0">
                <a:cs typeface="Times New Roman" pitchFamily="18" charset="0"/>
              </a:rPr>
              <a:t>disulfiram</a:t>
            </a:r>
            <a:r>
              <a:rPr lang="en-US" sz="2000" dirty="0" smtClean="0">
                <a:cs typeface="Times New Roman" pitchFamily="18" charset="0"/>
              </a:rPr>
              <a:t> ethanol </a:t>
            </a:r>
            <a:r>
              <a:rPr lang="en-US" sz="2000" dirty="0" err="1" smtClean="0">
                <a:cs typeface="Times New Roman" pitchFamily="18" charset="0"/>
              </a:rPr>
              <a:t>rx</a:t>
            </a:r>
            <a:r>
              <a:rPr lang="en-US" sz="2000" dirty="0" smtClean="0">
                <a:cs typeface="Times New Roman" pitchFamily="18" charset="0"/>
              </a:rPr>
              <a:t>: </a:t>
            </a:r>
            <a:r>
              <a:rPr lang="en-US" sz="2000" dirty="0" err="1" smtClean="0">
                <a:cs typeface="Times New Roman" pitchFamily="18" charset="0"/>
              </a:rPr>
              <a:t>vasodilation</a:t>
            </a:r>
            <a:r>
              <a:rPr lang="en-US" sz="2000" dirty="0" smtClean="0">
                <a:cs typeface="Times New Roman" pitchFamily="18" charset="0"/>
              </a:rPr>
              <a:t>, flushing, hotness, cyanosis, tachycardia, </a:t>
            </a:r>
            <a:r>
              <a:rPr lang="en-US" sz="2000" dirty="0" err="1" smtClean="0">
                <a:cs typeface="Times New Roman" pitchFamily="18" charset="0"/>
              </a:rPr>
              <a:t>dyspnea</a:t>
            </a:r>
            <a:r>
              <a:rPr lang="en-US" sz="2000" dirty="0" smtClean="0">
                <a:cs typeface="Times New Roman" pitchFamily="18" charset="0"/>
              </a:rPr>
              <a:t>, palpitations &amp; throbbing headache.</a:t>
            </a:r>
          </a:p>
          <a:p>
            <a:pPr eaLnBrk="1" hangingPunct="1"/>
            <a:r>
              <a:rPr lang="en-US" sz="2000" dirty="0" err="1" smtClean="0">
                <a:cs typeface="Times New Roman" pitchFamily="18" charset="0"/>
              </a:rPr>
              <a:t>Disulfiram</a:t>
            </a:r>
            <a:r>
              <a:rPr lang="en-US" sz="2000" dirty="0" smtClean="0">
                <a:cs typeface="Times New Roman" pitchFamily="18" charset="0"/>
              </a:rPr>
              <a:t>-induced symptoms render alcoholics afraid from drinking alcohol.</a:t>
            </a: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Has rapid and complete absorption from GI tract.</a:t>
            </a: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Inhibits metabolism of </a:t>
            </a:r>
            <a:r>
              <a:rPr lang="en-US" sz="2000" dirty="0" err="1" smtClean="0">
                <a:cs typeface="Times New Roman" pitchFamily="18" charset="0"/>
              </a:rPr>
              <a:t>phenytoin</a:t>
            </a:r>
            <a:r>
              <a:rPr lang="en-US" sz="2000" dirty="0" smtClean="0">
                <a:cs typeface="Times New Roman" pitchFamily="18" charset="0"/>
              </a:rPr>
              <a:t>, oral anticoagulant, and </a:t>
            </a:r>
            <a:r>
              <a:rPr lang="en-US" sz="2000" dirty="0" err="1" smtClean="0">
                <a:cs typeface="Times New Roman" pitchFamily="18" charset="0"/>
              </a:rPr>
              <a:t>isoniazid</a:t>
            </a:r>
            <a:r>
              <a:rPr lang="en-US" sz="2000" dirty="0" smtClean="0"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Should not be administered with medication that contain alcohol.</a:t>
            </a:r>
          </a:p>
          <a:p>
            <a:pPr eaLnBrk="1" hangingPunct="1"/>
            <a:r>
              <a:rPr lang="en-US" sz="2000" dirty="0" smtClean="0">
                <a:cs typeface="Times New Roman" pitchFamily="18" charset="0"/>
              </a:rPr>
              <a:t>No longer commonly </a:t>
            </a:r>
            <a:r>
              <a:rPr lang="en-US" sz="2000" dirty="0" smtClean="0">
                <a:cs typeface="Times New Roman" pitchFamily="18" charset="0"/>
              </a:rPr>
              <a:t>used</a:t>
            </a:r>
            <a:endParaRPr lang="en-US" sz="3200" dirty="0" smtClean="0"/>
          </a:p>
          <a:p>
            <a:pPr eaLnBrk="1" hangingPunct="1"/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0A34D-71C7-4D7B-9A68-5B957B0C2914}" type="slidenum">
              <a:rPr lang="ar-SA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447800" y="0"/>
            <a:ext cx="68339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Disulfriam</a:t>
            </a:r>
            <a:r>
              <a:rPr lang="en-US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and </a:t>
            </a:r>
            <a:r>
              <a:rPr lang="en-US" sz="4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alcholics</a:t>
            </a:r>
            <a:endParaRPr lang="ar-SA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Alcohol and drug interactions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Chronic uses of alcohol induces liver enzymes and increases the metabolism of drugs such as </a:t>
            </a:r>
            <a:r>
              <a:rPr lang="en-US" dirty="0" err="1" smtClean="0">
                <a:cs typeface="Times New Roman" pitchFamily="18" charset="0"/>
              </a:rPr>
              <a:t>propranolol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warfarin</a:t>
            </a:r>
            <a:r>
              <a:rPr lang="en-US" dirty="0" smtClean="0">
                <a:cs typeface="Times New Roman" pitchFamily="18" charset="0"/>
              </a:rPr>
              <a:t>, etc.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Acute alcohol intoxication causes inhibition of liver enzyme and an increase in drug toxicity of some drugs such as </a:t>
            </a:r>
            <a:r>
              <a:rPr lang="en-US" dirty="0" err="1" smtClean="0">
                <a:cs typeface="Times New Roman" pitchFamily="18" charset="0"/>
              </a:rPr>
              <a:t>warfarin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phenothiazines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tricyclic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antidepressents</a:t>
            </a:r>
            <a:r>
              <a:rPr lang="en-US" dirty="0" smtClean="0">
                <a:cs typeface="Times New Roman" pitchFamily="18" charset="0"/>
              </a:rPr>
              <a:t>, and sedative-hypnotics.</a:t>
            </a:r>
          </a:p>
          <a:p>
            <a:pPr eaLnBrk="1" hangingPunct="1"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8782F-DF9B-468D-BD08-A93B77CF59E5}" type="slidenum">
              <a:rPr lang="ar-SA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Alcohol and drug interactions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Increases the risk of developing major GI bleed or ulcers with current use of NSAIDs.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Increases acetaminophen-induced </a:t>
            </a:r>
            <a:r>
              <a:rPr lang="en-US" dirty="0" err="1" smtClean="0">
                <a:cs typeface="Times New Roman" pitchFamily="18" charset="0"/>
              </a:rPr>
              <a:t>hepatotoxicity</a:t>
            </a:r>
            <a:r>
              <a:rPr lang="en-US" dirty="0" smtClean="0">
                <a:cs typeface="Times New Roman" pitchFamily="18" charset="0"/>
              </a:rPr>
              <a:t> with chronic alcoholism.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Alcohol increases the risk of respiratory and CNS depression effects of barbiturates and narcotics (</a:t>
            </a:r>
            <a:r>
              <a:rPr lang="en-US" dirty="0" err="1" smtClean="0">
                <a:cs typeface="Times New Roman" pitchFamily="18" charset="0"/>
              </a:rPr>
              <a:t>eg</a:t>
            </a:r>
            <a:r>
              <a:rPr lang="en-US" smtClean="0">
                <a:cs typeface="Times New Roman" pitchFamily="18" charset="0"/>
              </a:rPr>
              <a:t>, codeine, methadone</a:t>
            </a:r>
            <a:r>
              <a:rPr lang="en-US" dirty="0" smtClean="0">
                <a:cs typeface="Times New Roman" pitchFamily="18" charset="0"/>
              </a:rPr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8A16-FAF2-4468-AE37-3F03D7049E8F}" type="slidenum">
              <a:rPr lang="ar-SA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1066800" y="457200"/>
            <a:ext cx="7239000" cy="4000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Lucida Console" pitchFamily="49" charset="0"/>
              </a:rPr>
              <a:t>Acetaldehyde is more toxic than ethanol</a:t>
            </a:r>
            <a:endParaRPr lang="ar-SA" sz="2000" dirty="0">
              <a:solidFill>
                <a:srgbClr val="FF0000"/>
              </a:solidFill>
              <a:latin typeface="Lucida Console" pitchFamily="49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2400" y="1143000"/>
            <a:ext cx="8763000" cy="163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2000" dirty="0"/>
              <a:t>B. Metabolism of alcohol by </a:t>
            </a:r>
            <a:r>
              <a:rPr lang="en-US" sz="2000" dirty="0" err="1"/>
              <a:t>microsomal</a:t>
            </a:r>
            <a:r>
              <a:rPr lang="en-US" sz="2000" dirty="0"/>
              <a:t> ethanol oxidizing system (MEOS)</a:t>
            </a:r>
          </a:p>
          <a:p>
            <a:pPr algn="l" rtl="0">
              <a:defRPr/>
            </a:pPr>
            <a:endParaRPr lang="en-US" sz="2000" dirty="0"/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000" dirty="0"/>
              <a:t>Use NADPH as a cofactor.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000" dirty="0"/>
              <a:t>When the concentration of alcohol rises above 100 mg/dl, there is increased contribution of MEOS.</a:t>
            </a:r>
            <a:endParaRPr lang="ar-SA" sz="20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52400" y="3048000"/>
            <a:ext cx="8763000" cy="132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l" rtl="0">
              <a:defRPr/>
            </a:pPr>
            <a:r>
              <a:rPr lang="en-US" sz="2000" dirty="0"/>
              <a:t>2- Acetaldehyde metabolism:</a:t>
            </a:r>
          </a:p>
          <a:p>
            <a:pPr algn="l" rtl="0">
              <a:defRPr/>
            </a:pPr>
            <a:endParaRPr lang="en-US" sz="2000" dirty="0"/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000" dirty="0"/>
              <a:t>Oxidation of acetaldehyde is inhibited by </a:t>
            </a:r>
            <a:r>
              <a:rPr lang="en-US" sz="2000" dirty="0" err="1"/>
              <a:t>disulfriam</a:t>
            </a:r>
            <a:r>
              <a:rPr lang="en-US" sz="2000" dirty="0"/>
              <a:t>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000" dirty="0"/>
              <a:t>There are genetic variation of ALDH (see next slide)</a:t>
            </a:r>
            <a:endParaRPr lang="ar-SA" sz="20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09600" y="4876800"/>
            <a:ext cx="77724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</a:rPr>
              <a:t>The rate of oxidation follows zero-order kinetics</a:t>
            </a:r>
            <a:endParaRPr lang="ar-SA" sz="2000" dirty="0">
              <a:solidFill>
                <a:srgbClr val="FF0000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Metabolism: Genetic Variation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548640" indent="-41148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dirty="0" smtClean="0"/>
              <a:t>Genetic variation in alcohol metabolizing enzyme </a:t>
            </a:r>
            <a:r>
              <a:rPr lang="en-US" dirty="0" err="1" smtClean="0"/>
              <a:t>Aldehyde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 (ALDH)</a:t>
            </a:r>
          </a:p>
          <a:p>
            <a:pPr marL="1133856" lvl="2" algn="ctr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"/>
              <a:defRPr/>
            </a:pPr>
            <a:endParaRPr lang="en-US" sz="2800" dirty="0" smtClean="0"/>
          </a:p>
          <a:p>
            <a:pPr marL="548640" indent="-41148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Acute acetaldehyde toxicity in individuals with an inactive form of the ALDH2*2 (mitochondrial </a:t>
            </a:r>
            <a:r>
              <a:rPr lang="en-US" dirty="0" err="1" smtClean="0"/>
              <a:t>aldehyde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 2). So decreased level of ALDH cause increased level of acetaldehyde and then more toxicities.</a:t>
            </a:r>
          </a:p>
          <a:p>
            <a:pPr marL="548640" indent="-41148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Associated with the ‘flushing reaction’</a:t>
            </a:r>
          </a:p>
          <a:p>
            <a:pPr marL="548640" indent="-41148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immediately following alcohol intake (due to increased acetaldehyde). </a:t>
            </a:r>
          </a:p>
          <a:p>
            <a:pPr marL="548640" indent="-41148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algn="ctr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Mostly Asian populations have ALDH2*2 allele .</a:t>
            </a:r>
          </a:p>
          <a:p>
            <a:pPr marL="1133856" lvl="2" algn="ctr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33600" y="3267075"/>
            <a:ext cx="4775200" cy="1514475"/>
            <a:chOff x="1008" y="3528"/>
            <a:chExt cx="2256" cy="1272"/>
          </a:xfrm>
        </p:grpSpPr>
        <p:sp>
          <p:nvSpPr>
            <p:cNvPr id="9270" name="AutoShape 3"/>
            <p:cNvSpPr>
              <a:spLocks noChangeArrowheads="1"/>
            </p:cNvSpPr>
            <p:nvPr/>
          </p:nvSpPr>
          <p:spPr bwMode="auto">
            <a:xfrm>
              <a:off x="1008" y="3600"/>
              <a:ext cx="2256" cy="12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71" name="AutoShape 4"/>
            <p:cNvCxnSpPr>
              <a:cxnSpLocks noChangeShapeType="1"/>
            </p:cNvCxnSpPr>
            <p:nvPr/>
          </p:nvCxnSpPr>
          <p:spPr bwMode="auto">
            <a:xfrm rot="5400000">
              <a:off x="1661" y="4020"/>
              <a:ext cx="984" cy="0"/>
            </a:xfrm>
            <a:prstGeom prst="straightConnector1">
              <a:avLst/>
            </a:prstGeom>
            <a:noFill/>
            <a:ln w="12700">
              <a:solidFill>
                <a:srgbClr val="003399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9272" name="Text Box 5"/>
            <p:cNvSpPr txBox="1">
              <a:spLocks noChangeArrowheads="1"/>
            </p:cNvSpPr>
            <p:nvPr/>
          </p:nvSpPr>
          <p:spPr bwMode="auto">
            <a:xfrm>
              <a:off x="2300" y="3648"/>
              <a:ext cx="837" cy="30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>
                  <a:solidFill>
                    <a:srgbClr val="003399"/>
                  </a:solidFill>
                  <a:latin typeface="Helvetica" pitchFamily="34" charset="0"/>
                </a:rPr>
                <a:t>Mitochondrion</a:t>
              </a:r>
              <a:endParaRPr lang="en-US">
                <a:solidFill>
                  <a:srgbClr val="003399"/>
                </a:solidFill>
                <a:latin typeface="Times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04800" y="1009650"/>
            <a:ext cx="3621088" cy="2085975"/>
            <a:chOff x="144" y="1632"/>
            <a:chExt cx="1711" cy="1752"/>
          </a:xfrm>
        </p:grpSpPr>
        <p:sp>
          <p:nvSpPr>
            <p:cNvPr id="9267" name="Oval 7"/>
            <p:cNvSpPr>
              <a:spLocks noChangeArrowheads="1"/>
            </p:cNvSpPr>
            <p:nvPr/>
          </p:nvSpPr>
          <p:spPr bwMode="auto">
            <a:xfrm>
              <a:off x="144" y="1632"/>
              <a:ext cx="1212" cy="148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68" name="AutoShape 8"/>
            <p:cNvCxnSpPr>
              <a:cxnSpLocks noChangeShapeType="1"/>
            </p:cNvCxnSpPr>
            <p:nvPr/>
          </p:nvCxnSpPr>
          <p:spPr bwMode="auto">
            <a:xfrm rot="10800000" flipV="1">
              <a:off x="1470" y="1680"/>
              <a:ext cx="385" cy="1704"/>
            </a:xfrm>
            <a:prstGeom prst="bentConnector3">
              <a:avLst>
                <a:gd name="adj1" fmla="val 268829"/>
              </a:avLst>
            </a:prstGeom>
            <a:noFill/>
            <a:ln w="12700">
              <a:solidFill>
                <a:srgbClr val="003399"/>
              </a:solidFill>
              <a:prstDash val="dash"/>
              <a:miter lim="800000"/>
              <a:headEnd/>
              <a:tailEnd type="triangle" w="med" len="med"/>
            </a:ln>
          </p:spPr>
        </p:cxnSp>
        <p:sp>
          <p:nvSpPr>
            <p:cNvPr id="9269" name="Text Box 9"/>
            <p:cNvSpPr txBox="1">
              <a:spLocks noChangeArrowheads="1"/>
            </p:cNvSpPr>
            <p:nvPr/>
          </p:nvSpPr>
          <p:spPr bwMode="auto">
            <a:xfrm>
              <a:off x="275" y="1788"/>
              <a:ext cx="9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>
                  <a:solidFill>
                    <a:srgbClr val="003399"/>
                  </a:solidFill>
                  <a:latin typeface="Helvetica" pitchFamily="34" charset="0"/>
                </a:rPr>
                <a:t>Peroxisome</a:t>
              </a:r>
              <a:endParaRPr lang="en-US">
                <a:latin typeface="Times" pitchFamily="18" charset="0"/>
              </a:endParaRPr>
            </a:p>
          </p:txBody>
        </p:sp>
      </p:grpSp>
      <p:sp>
        <p:nvSpPr>
          <p:cNvPr id="512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524000" y="228600"/>
            <a:ext cx="6705600" cy="465138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smtClean="0"/>
              <a:t>Hepatic Cellular Processing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083050" y="81915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2400" b="1" dirty="0" err="1">
                <a:latin typeface="Helvetica" pitchFamily="34" charset="0"/>
              </a:rPr>
              <a:t>EtOH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113088" y="2924175"/>
            <a:ext cx="2887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2400" b="1">
                <a:latin typeface="Helvetica" pitchFamily="34" charset="0"/>
              </a:rPr>
              <a:t>Acetaldehyde</a:t>
            </a:r>
            <a:endParaRPr lang="en-US" sz="2400">
              <a:latin typeface="Helvetica" pitchFamily="34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700463" y="4438650"/>
            <a:ext cx="1714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 eaLnBrk="0" hangingPunct="0"/>
            <a:r>
              <a:rPr lang="en-US" sz="2400" b="1">
                <a:latin typeface="Helvetica" pitchFamily="34" charset="0"/>
              </a:rPr>
              <a:t>Acetate</a:t>
            </a:r>
            <a:endParaRPr lang="en-US" sz="2400">
              <a:latin typeface="Helvetica" pitchFamily="34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187950" y="1066800"/>
            <a:ext cx="3635375" cy="2028825"/>
            <a:chOff x="2451" y="1680"/>
            <a:chExt cx="1717" cy="1704"/>
          </a:xfrm>
        </p:grpSpPr>
        <p:cxnSp>
          <p:nvCxnSpPr>
            <p:cNvPr id="9265" name="AutoShape 15"/>
            <p:cNvCxnSpPr>
              <a:cxnSpLocks noChangeShapeType="1"/>
            </p:cNvCxnSpPr>
            <p:nvPr/>
          </p:nvCxnSpPr>
          <p:spPr bwMode="auto">
            <a:xfrm>
              <a:off x="2451" y="1680"/>
              <a:ext cx="384" cy="1704"/>
            </a:xfrm>
            <a:prstGeom prst="bentConnector3">
              <a:avLst>
                <a:gd name="adj1" fmla="val 304690"/>
              </a:avLst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 type="triangle" w="med" len="med"/>
            </a:ln>
          </p:spPr>
        </p:cxnSp>
        <p:sp>
          <p:nvSpPr>
            <p:cNvPr id="9266" name="Text Box 16"/>
            <p:cNvSpPr txBox="1">
              <a:spLocks noChangeArrowheads="1"/>
            </p:cNvSpPr>
            <p:nvPr/>
          </p:nvSpPr>
          <p:spPr bwMode="auto">
            <a:xfrm>
              <a:off x="3681" y="1824"/>
              <a:ext cx="487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 u="sng">
                  <a:latin typeface="Helvetica" pitchFamily="34" charset="0"/>
                </a:rPr>
                <a:t>Cytosol</a:t>
              </a:r>
              <a:endParaRPr lang="en-US" u="sng">
                <a:latin typeface="Times" pitchFamily="18" charset="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971800" y="1371600"/>
            <a:ext cx="3144838" cy="1647825"/>
            <a:chOff x="1440" y="1904"/>
            <a:chExt cx="1462" cy="1384"/>
          </a:xfrm>
        </p:grpSpPr>
        <p:sp>
          <p:nvSpPr>
            <p:cNvPr id="9262" name="AutoShape 18"/>
            <p:cNvSpPr>
              <a:spLocks noChangeArrowheads="1"/>
            </p:cNvSpPr>
            <p:nvPr/>
          </p:nvSpPr>
          <p:spPr bwMode="auto">
            <a:xfrm>
              <a:off x="1440" y="2016"/>
              <a:ext cx="1462" cy="11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rgbClr val="00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9263" name="AutoShape 19"/>
            <p:cNvCxnSpPr>
              <a:cxnSpLocks noChangeShapeType="1"/>
            </p:cNvCxnSpPr>
            <p:nvPr/>
          </p:nvCxnSpPr>
          <p:spPr bwMode="auto">
            <a:xfrm rot="16200000" flipH="1">
              <a:off x="1492" y="2596"/>
              <a:ext cx="1384" cy="0"/>
            </a:xfrm>
            <a:prstGeom prst="straightConnector1">
              <a:avLst/>
            </a:prstGeom>
            <a:noFill/>
            <a:ln w="12700">
              <a:solidFill>
                <a:srgbClr val="003399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9264" name="Text Box 20"/>
            <p:cNvSpPr txBox="1">
              <a:spLocks noChangeArrowheads="1"/>
            </p:cNvSpPr>
            <p:nvPr/>
          </p:nvSpPr>
          <p:spPr bwMode="auto">
            <a:xfrm>
              <a:off x="2270" y="2064"/>
              <a:ext cx="235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 u="sng">
                  <a:solidFill>
                    <a:srgbClr val="003399"/>
                  </a:solidFill>
                  <a:latin typeface="Helvetica" pitchFamily="34" charset="0"/>
                </a:rPr>
                <a:t>ER</a:t>
              </a:r>
              <a:endParaRPr lang="en-US" u="sng">
                <a:latin typeface="Helvetica" pitchFamily="34" charset="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6151563" y="1509713"/>
            <a:ext cx="2597150" cy="1079500"/>
            <a:chOff x="2906" y="2052"/>
            <a:chExt cx="1227" cy="907"/>
          </a:xfrm>
        </p:grpSpPr>
        <p:sp>
          <p:nvSpPr>
            <p:cNvPr id="9258" name="Text Box 22"/>
            <p:cNvSpPr txBox="1">
              <a:spLocks noChangeArrowheads="1"/>
            </p:cNvSpPr>
            <p:nvPr/>
          </p:nvSpPr>
          <p:spPr bwMode="auto">
            <a:xfrm>
              <a:off x="3601" y="2329"/>
              <a:ext cx="5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400" b="1">
                  <a:latin typeface="Helvetica" pitchFamily="34" charset="0"/>
                </a:rPr>
                <a:t>ADH</a:t>
              </a:r>
              <a:endParaRPr lang="en-US" sz="2400">
                <a:latin typeface="Helvetica" pitchFamily="34" charset="0"/>
              </a:endParaRPr>
            </a:p>
          </p:txBody>
        </p:sp>
        <p:sp>
          <p:nvSpPr>
            <p:cNvPr id="9259" name="Text Box 23"/>
            <p:cNvSpPr txBox="1">
              <a:spLocks noChangeArrowheads="1"/>
            </p:cNvSpPr>
            <p:nvPr/>
          </p:nvSpPr>
          <p:spPr bwMode="auto">
            <a:xfrm>
              <a:off x="2929" y="2052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>
                  <a:latin typeface="Helvetica" pitchFamily="34" charset="0"/>
                </a:rPr>
                <a:t>NAD</a:t>
              </a:r>
              <a:r>
                <a:rPr lang="en-US" b="1" baseline="30000">
                  <a:latin typeface="Helvetica" pitchFamily="34" charset="0"/>
                </a:rPr>
                <a:t>+</a:t>
              </a:r>
              <a:endParaRPr lang="en-US" sz="2400">
                <a:latin typeface="Helvetica" pitchFamily="34" charset="0"/>
              </a:endParaRPr>
            </a:p>
          </p:txBody>
        </p:sp>
        <p:sp>
          <p:nvSpPr>
            <p:cNvPr id="9260" name="Text Box 24"/>
            <p:cNvSpPr txBox="1">
              <a:spLocks noChangeArrowheads="1"/>
            </p:cNvSpPr>
            <p:nvPr/>
          </p:nvSpPr>
          <p:spPr bwMode="auto">
            <a:xfrm>
              <a:off x="2906" y="2709"/>
              <a:ext cx="5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000" b="1">
                  <a:solidFill>
                    <a:srgbClr val="003399"/>
                  </a:solidFill>
                  <a:latin typeface="Helvetica" pitchFamily="34" charset="0"/>
                </a:rPr>
                <a:t>NADH</a:t>
              </a:r>
              <a:endParaRPr lang="en-US">
                <a:latin typeface="Helvetica" pitchFamily="34" charset="0"/>
              </a:endParaRPr>
            </a:p>
          </p:txBody>
        </p:sp>
        <p:cxnSp>
          <p:nvCxnSpPr>
            <p:cNvPr id="9261" name="AutoShape 25"/>
            <p:cNvCxnSpPr>
              <a:cxnSpLocks noChangeShapeType="1"/>
              <a:stCxn id="9259" idx="3"/>
              <a:endCxn id="9260" idx="3"/>
            </p:cNvCxnSpPr>
            <p:nvPr/>
          </p:nvCxnSpPr>
          <p:spPr bwMode="auto">
            <a:xfrm>
              <a:off x="3413" y="2168"/>
              <a:ext cx="72" cy="666"/>
            </a:xfrm>
            <a:prstGeom prst="curvedConnector3">
              <a:avLst>
                <a:gd name="adj1" fmla="val 30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633413" y="1466850"/>
            <a:ext cx="2058987" cy="1111250"/>
            <a:chOff x="299" y="2016"/>
            <a:chExt cx="973" cy="934"/>
          </a:xfrm>
        </p:grpSpPr>
        <p:sp>
          <p:nvSpPr>
            <p:cNvPr id="9254" name="Text Box 27"/>
            <p:cNvSpPr txBox="1">
              <a:spLocks noChangeArrowheads="1"/>
            </p:cNvSpPr>
            <p:nvPr/>
          </p:nvSpPr>
          <p:spPr bwMode="auto">
            <a:xfrm>
              <a:off x="896" y="2304"/>
              <a:ext cx="376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400" b="1">
                  <a:solidFill>
                    <a:schemeClr val="bg1"/>
                  </a:solidFill>
                  <a:latin typeface="Helvetica" pitchFamily="34" charset="0"/>
                </a:rPr>
                <a:t>CAT</a:t>
              </a:r>
              <a:endParaRPr lang="en-US" sz="240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9255" name="Text Box 28"/>
            <p:cNvSpPr txBox="1">
              <a:spLocks noChangeArrowheads="1"/>
            </p:cNvSpPr>
            <p:nvPr/>
          </p:nvSpPr>
          <p:spPr bwMode="auto">
            <a:xfrm>
              <a:off x="306" y="2016"/>
              <a:ext cx="33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>
                  <a:solidFill>
                    <a:schemeClr val="bg1"/>
                  </a:solidFill>
                  <a:latin typeface="Helvetica" pitchFamily="34" charset="0"/>
                </a:rPr>
                <a:t>H</a:t>
              </a:r>
              <a:r>
                <a:rPr lang="en-US" b="1" baseline="-25000">
                  <a:solidFill>
                    <a:schemeClr val="bg1"/>
                  </a:solidFill>
                  <a:latin typeface="Helvetica" pitchFamily="34" charset="0"/>
                </a:rPr>
                <a:t>2</a:t>
              </a:r>
              <a:r>
                <a:rPr lang="en-US" b="1">
                  <a:solidFill>
                    <a:schemeClr val="bg1"/>
                  </a:solidFill>
                  <a:latin typeface="Helvetica" pitchFamily="34" charset="0"/>
                </a:rPr>
                <a:t>O</a:t>
              </a:r>
              <a:r>
                <a:rPr lang="en-US" b="1" baseline="-25000">
                  <a:solidFill>
                    <a:schemeClr val="bg1"/>
                  </a:solidFill>
                  <a:latin typeface="Helvetica" pitchFamily="34" charset="0"/>
                </a:rPr>
                <a:t>2</a:t>
              </a:r>
              <a:endParaRPr lang="en-US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9256" name="Text Box 29"/>
            <p:cNvSpPr txBox="1">
              <a:spLocks noChangeArrowheads="1"/>
            </p:cNvSpPr>
            <p:nvPr/>
          </p:nvSpPr>
          <p:spPr bwMode="auto">
            <a:xfrm>
              <a:off x="299" y="2640"/>
              <a:ext cx="29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>
                  <a:solidFill>
                    <a:schemeClr val="bg1"/>
                  </a:solidFill>
                  <a:latin typeface="Helvetica" pitchFamily="34" charset="0"/>
                </a:rPr>
                <a:t>H</a:t>
              </a:r>
              <a:r>
                <a:rPr lang="en-US" b="1" baseline="-25000">
                  <a:solidFill>
                    <a:schemeClr val="bg1"/>
                  </a:solidFill>
                  <a:latin typeface="Helvetica" pitchFamily="34" charset="0"/>
                </a:rPr>
                <a:t>2</a:t>
              </a:r>
              <a:r>
                <a:rPr lang="en-US" b="1">
                  <a:solidFill>
                    <a:schemeClr val="bg1"/>
                  </a:solidFill>
                  <a:latin typeface="Helvetica" pitchFamily="34" charset="0"/>
                </a:rPr>
                <a:t>O</a:t>
              </a:r>
              <a:endParaRPr lang="en-US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cxnSp>
          <p:nvCxnSpPr>
            <p:cNvPr id="9257" name="AutoShape 30"/>
            <p:cNvCxnSpPr>
              <a:cxnSpLocks noChangeShapeType="1"/>
              <a:stCxn id="9255" idx="3"/>
              <a:endCxn id="9256" idx="3"/>
            </p:cNvCxnSpPr>
            <p:nvPr/>
          </p:nvCxnSpPr>
          <p:spPr bwMode="auto">
            <a:xfrm flipH="1">
              <a:off x="590" y="2171"/>
              <a:ext cx="47" cy="624"/>
            </a:xfrm>
            <a:prstGeom prst="curvedConnector3">
              <a:avLst>
                <a:gd name="adj1" fmla="val -22947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3024188" y="3409950"/>
            <a:ext cx="2690812" cy="908050"/>
            <a:chOff x="1429" y="3648"/>
            <a:chExt cx="1271" cy="763"/>
          </a:xfrm>
        </p:grpSpPr>
        <p:sp>
          <p:nvSpPr>
            <p:cNvPr id="9250" name="Text Box 32"/>
            <p:cNvSpPr txBox="1">
              <a:spLocks noChangeArrowheads="1"/>
            </p:cNvSpPr>
            <p:nvPr/>
          </p:nvSpPr>
          <p:spPr bwMode="auto">
            <a:xfrm>
              <a:off x="2208" y="3900"/>
              <a:ext cx="49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400" b="1">
                  <a:latin typeface="Helvetica" pitchFamily="34" charset="0"/>
                </a:rPr>
                <a:t>ALDH</a:t>
              </a:r>
              <a:endParaRPr lang="en-US" sz="2400">
                <a:latin typeface="Helvetica" pitchFamily="34" charset="0"/>
              </a:endParaRPr>
            </a:p>
          </p:txBody>
        </p:sp>
        <p:sp>
          <p:nvSpPr>
            <p:cNvPr id="9251" name="Text Box 33"/>
            <p:cNvSpPr txBox="1">
              <a:spLocks noChangeArrowheads="1"/>
            </p:cNvSpPr>
            <p:nvPr/>
          </p:nvSpPr>
          <p:spPr bwMode="auto">
            <a:xfrm>
              <a:off x="1452" y="3648"/>
              <a:ext cx="4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>
                  <a:latin typeface="Helvetica" pitchFamily="34" charset="0"/>
                </a:rPr>
                <a:t>NAD</a:t>
              </a:r>
              <a:r>
                <a:rPr lang="en-US" b="1" baseline="30000">
                  <a:latin typeface="Helvetica" pitchFamily="34" charset="0"/>
                </a:rPr>
                <a:t>+</a:t>
              </a:r>
              <a:endParaRPr lang="en-US" sz="2400">
                <a:latin typeface="Helvetica" pitchFamily="34" charset="0"/>
              </a:endParaRPr>
            </a:p>
          </p:txBody>
        </p:sp>
        <p:sp>
          <p:nvSpPr>
            <p:cNvPr id="9252" name="Text Box 34"/>
            <p:cNvSpPr txBox="1">
              <a:spLocks noChangeArrowheads="1"/>
            </p:cNvSpPr>
            <p:nvPr/>
          </p:nvSpPr>
          <p:spPr bwMode="auto">
            <a:xfrm>
              <a:off x="1429" y="4161"/>
              <a:ext cx="5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000" b="1">
                  <a:solidFill>
                    <a:srgbClr val="FF9966"/>
                  </a:solidFill>
                  <a:latin typeface="Helvetica" pitchFamily="34" charset="0"/>
                </a:rPr>
                <a:t>NADH</a:t>
              </a:r>
              <a:endParaRPr lang="en-US" sz="2000">
                <a:latin typeface="Helvetica" pitchFamily="34" charset="0"/>
              </a:endParaRPr>
            </a:p>
          </p:txBody>
        </p:sp>
        <p:cxnSp>
          <p:nvCxnSpPr>
            <p:cNvPr id="9253" name="AutoShape 35"/>
            <p:cNvCxnSpPr>
              <a:cxnSpLocks noChangeShapeType="1"/>
              <a:stCxn id="9251" idx="3"/>
              <a:endCxn id="9252" idx="3"/>
            </p:cNvCxnSpPr>
            <p:nvPr/>
          </p:nvCxnSpPr>
          <p:spPr bwMode="auto">
            <a:xfrm>
              <a:off x="1936" y="3764"/>
              <a:ext cx="72" cy="522"/>
            </a:xfrm>
            <a:prstGeom prst="curvedConnector3">
              <a:avLst>
                <a:gd name="adj1" fmla="val 30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940050" y="1579563"/>
            <a:ext cx="3116263" cy="1076325"/>
            <a:chOff x="1392" y="2267"/>
            <a:chExt cx="1472" cy="903"/>
          </a:xfrm>
        </p:grpSpPr>
        <p:sp>
          <p:nvSpPr>
            <p:cNvPr id="9243" name="Text Box 37"/>
            <p:cNvSpPr txBox="1">
              <a:spLocks noChangeArrowheads="1"/>
            </p:cNvSpPr>
            <p:nvPr/>
          </p:nvSpPr>
          <p:spPr bwMode="auto">
            <a:xfrm>
              <a:off x="2183" y="2448"/>
              <a:ext cx="6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400" b="1" dirty="0">
                  <a:latin typeface="Helvetica" pitchFamily="34" charset="0"/>
                </a:rPr>
                <a:t>MEOS</a:t>
              </a:r>
              <a:endParaRPr lang="en-US" sz="2400" dirty="0">
                <a:latin typeface="Helvetica" pitchFamily="34" charset="0"/>
              </a:endParaRPr>
            </a:p>
          </p:txBody>
        </p:sp>
        <p:sp>
          <p:nvSpPr>
            <p:cNvPr id="9244" name="Text Box 38"/>
            <p:cNvSpPr txBox="1">
              <a:spLocks noChangeArrowheads="1"/>
            </p:cNvSpPr>
            <p:nvPr/>
          </p:nvSpPr>
          <p:spPr bwMode="auto">
            <a:xfrm>
              <a:off x="1392" y="2939"/>
              <a:ext cx="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b="1">
                  <a:latin typeface="Helvetica" pitchFamily="34" charset="0"/>
                </a:rPr>
                <a:t>NADP</a:t>
              </a:r>
              <a:r>
                <a:rPr lang="en-US" b="1" baseline="30000">
                  <a:latin typeface="Helvetica" pitchFamily="34" charset="0"/>
                </a:rPr>
                <a:t>+</a:t>
              </a:r>
              <a:endParaRPr lang="en-US">
                <a:latin typeface="Helvetica" pitchFamily="34" charset="0"/>
              </a:endParaRPr>
            </a:p>
          </p:txBody>
        </p:sp>
        <p:grpSp>
          <p:nvGrpSpPr>
            <p:cNvPr id="9245" name="Group 39"/>
            <p:cNvGrpSpPr>
              <a:grpSpLocks/>
            </p:cNvGrpSpPr>
            <p:nvPr/>
          </p:nvGrpSpPr>
          <p:grpSpPr bwMode="auto">
            <a:xfrm>
              <a:off x="1392" y="2267"/>
              <a:ext cx="628" cy="471"/>
              <a:chOff x="1488" y="2304"/>
              <a:chExt cx="628" cy="471"/>
            </a:xfrm>
          </p:grpSpPr>
          <p:sp>
            <p:nvSpPr>
              <p:cNvPr id="9248" name="Text Box 40"/>
              <p:cNvSpPr txBox="1">
                <a:spLocks noChangeArrowheads="1"/>
              </p:cNvSpPr>
              <p:nvPr/>
            </p:nvSpPr>
            <p:spPr bwMode="auto">
              <a:xfrm>
                <a:off x="1488" y="2544"/>
                <a:ext cx="6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 eaLnBrk="0" hangingPunct="0"/>
                <a:r>
                  <a:rPr lang="en-US" b="1">
                    <a:latin typeface="Helvetica" pitchFamily="34" charset="0"/>
                  </a:rPr>
                  <a:t>NADPH</a:t>
                </a:r>
                <a:endParaRPr lang="en-US">
                  <a:latin typeface="Helvetica" pitchFamily="34" charset="0"/>
                </a:endParaRPr>
              </a:p>
            </p:txBody>
          </p:sp>
          <p:sp>
            <p:nvSpPr>
              <p:cNvPr id="9249" name="Text Box 41"/>
              <p:cNvSpPr txBox="1">
                <a:spLocks noChangeArrowheads="1"/>
              </p:cNvSpPr>
              <p:nvPr/>
            </p:nvSpPr>
            <p:spPr bwMode="auto">
              <a:xfrm>
                <a:off x="1680" y="2304"/>
                <a:ext cx="2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 eaLnBrk="0" hangingPunct="0"/>
                <a:r>
                  <a:rPr lang="en-US" b="1">
                    <a:latin typeface="Helvetica" pitchFamily="34" charset="0"/>
                  </a:rPr>
                  <a:t>O</a:t>
                </a:r>
                <a:r>
                  <a:rPr lang="en-US" b="1" baseline="-25000">
                    <a:latin typeface="Helvetica" pitchFamily="34" charset="0"/>
                  </a:rPr>
                  <a:t>2</a:t>
                </a:r>
                <a:endParaRPr lang="en-US">
                  <a:latin typeface="Helvetica" pitchFamily="34" charset="0"/>
                </a:endParaRPr>
              </a:p>
            </p:txBody>
          </p:sp>
        </p:grpSp>
        <p:cxnSp>
          <p:nvCxnSpPr>
            <p:cNvPr id="9246" name="AutoShape 42"/>
            <p:cNvCxnSpPr>
              <a:cxnSpLocks noChangeShapeType="1"/>
              <a:stCxn id="9248" idx="3"/>
              <a:endCxn id="9244" idx="3"/>
            </p:cNvCxnSpPr>
            <p:nvPr/>
          </p:nvCxnSpPr>
          <p:spPr bwMode="auto">
            <a:xfrm flipH="1">
              <a:off x="1972" y="2623"/>
              <a:ext cx="48" cy="432"/>
            </a:xfrm>
            <a:prstGeom prst="curvedConnector3">
              <a:avLst>
                <a:gd name="adj1" fmla="val -30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247" name="Text Box 43"/>
            <p:cNvSpPr txBox="1">
              <a:spLocks noChangeArrowheads="1"/>
            </p:cNvSpPr>
            <p:nvPr/>
          </p:nvSpPr>
          <p:spPr bwMode="auto">
            <a:xfrm>
              <a:off x="2184" y="2675"/>
              <a:ext cx="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400" b="1">
                  <a:latin typeface="Helvetica" pitchFamily="34" charset="0"/>
                </a:rPr>
                <a:t>P450</a:t>
              </a:r>
              <a:endParaRPr lang="en-US" sz="2400">
                <a:latin typeface="Helvetica" pitchFamily="34" charset="0"/>
              </a:endParaRPr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2514600" y="3848100"/>
            <a:ext cx="4108450" cy="1633539"/>
            <a:chOff x="1188" y="4016"/>
            <a:chExt cx="1941" cy="1372"/>
          </a:xfrm>
        </p:grpSpPr>
        <p:sp>
          <p:nvSpPr>
            <p:cNvPr id="9241" name="Text Box 45"/>
            <p:cNvSpPr txBox="1">
              <a:spLocks noChangeArrowheads="1"/>
            </p:cNvSpPr>
            <p:nvPr/>
          </p:nvSpPr>
          <p:spPr bwMode="auto">
            <a:xfrm>
              <a:off x="1188" y="5100"/>
              <a:ext cx="19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2400" b="1">
                  <a:solidFill>
                    <a:srgbClr val="003399"/>
                  </a:solidFill>
                  <a:latin typeface="Helvetica" pitchFamily="34" charset="0"/>
                </a:rPr>
                <a:t>Extra-hepatic tissue</a:t>
              </a:r>
              <a:endParaRPr lang="en-US" sz="2400">
                <a:solidFill>
                  <a:srgbClr val="003399"/>
                </a:solidFill>
                <a:latin typeface="Helvetica" pitchFamily="34" charset="0"/>
              </a:endParaRPr>
            </a:p>
          </p:txBody>
        </p:sp>
        <p:cxnSp>
          <p:nvCxnSpPr>
            <p:cNvPr id="9242" name="AutoShape 46"/>
            <p:cNvCxnSpPr>
              <a:cxnSpLocks noChangeShapeType="1"/>
              <a:stCxn id="27661" idx="2"/>
              <a:endCxn id="9241" idx="0"/>
            </p:cNvCxnSpPr>
            <p:nvPr/>
          </p:nvCxnSpPr>
          <p:spPr bwMode="auto">
            <a:xfrm rot="16200000" flipH="1">
              <a:off x="1614" y="4555"/>
              <a:ext cx="1084" cy="5"/>
            </a:xfrm>
            <a:prstGeom prst="straightConnector1">
              <a:avLst/>
            </a:prstGeom>
            <a:noFill/>
            <a:ln w="12700" cap="rnd">
              <a:solidFill>
                <a:srgbClr val="003399"/>
              </a:solidFill>
              <a:prstDash val="sysDot"/>
              <a:round/>
              <a:headEnd/>
              <a:tailEnd type="triangle" w="med" len="med"/>
            </a:ln>
          </p:spPr>
        </p:cxnSp>
      </p:grpSp>
      <p:grpSp>
        <p:nvGrpSpPr>
          <p:cNvPr id="12" name="Group 48"/>
          <p:cNvGrpSpPr>
            <a:grpSpLocks/>
          </p:cNvGrpSpPr>
          <p:nvPr/>
        </p:nvGrpSpPr>
        <p:grpSpPr bwMode="auto">
          <a:xfrm>
            <a:off x="7762875" y="2419350"/>
            <a:ext cx="1381125" cy="360363"/>
            <a:chOff x="3492" y="2544"/>
            <a:chExt cx="653" cy="303"/>
          </a:xfrm>
        </p:grpSpPr>
        <p:sp>
          <p:nvSpPr>
            <p:cNvPr id="9239" name="Text Box 49"/>
            <p:cNvSpPr txBox="1">
              <a:spLocks noChangeArrowheads="1"/>
            </p:cNvSpPr>
            <p:nvPr/>
          </p:nvSpPr>
          <p:spPr bwMode="auto">
            <a:xfrm>
              <a:off x="3714" y="2591"/>
              <a:ext cx="431" cy="25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l" rtl="0" eaLnBrk="0" hangingPunct="0"/>
              <a:r>
                <a:rPr lang="en-US" sz="1400" b="1" dirty="0" err="1">
                  <a:solidFill>
                    <a:srgbClr val="FF0000"/>
                  </a:solidFill>
                  <a:latin typeface="Helvetica" pitchFamily="34" charset="0"/>
                </a:rPr>
                <a:t>Pyrazole</a:t>
              </a:r>
              <a:endParaRPr lang="en-US" sz="1400" b="1" dirty="0">
                <a:solidFill>
                  <a:srgbClr val="FF0000"/>
                </a:solidFill>
                <a:latin typeface="Helvetica" pitchFamily="34" charset="0"/>
              </a:endParaRPr>
            </a:p>
          </p:txBody>
        </p:sp>
        <p:sp>
          <p:nvSpPr>
            <p:cNvPr id="9240" name="AutoShape 50"/>
            <p:cNvSpPr>
              <a:spLocks noChangeArrowheads="1"/>
            </p:cNvSpPr>
            <p:nvPr/>
          </p:nvSpPr>
          <p:spPr bwMode="auto">
            <a:xfrm>
              <a:off x="3492" y="2544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14" name="Group 55"/>
          <p:cNvGrpSpPr>
            <a:grpSpLocks/>
          </p:cNvGrpSpPr>
          <p:nvPr/>
        </p:nvGrpSpPr>
        <p:grpSpPr bwMode="auto">
          <a:xfrm>
            <a:off x="0" y="1733550"/>
            <a:ext cx="1370013" cy="536575"/>
            <a:chOff x="384" y="2615"/>
            <a:chExt cx="647" cy="449"/>
          </a:xfrm>
        </p:grpSpPr>
        <p:sp>
          <p:nvSpPr>
            <p:cNvPr id="9234" name="Text Box 56"/>
            <p:cNvSpPr txBox="1">
              <a:spLocks noChangeArrowheads="1"/>
            </p:cNvSpPr>
            <p:nvPr/>
          </p:nvSpPr>
          <p:spPr bwMode="auto">
            <a:xfrm>
              <a:off x="384" y="2806"/>
              <a:ext cx="647" cy="25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l" rtl="0" eaLnBrk="0" hangingPunct="0"/>
              <a:r>
                <a:rPr lang="en-US" sz="1400" b="1" dirty="0" err="1">
                  <a:solidFill>
                    <a:schemeClr val="bg1"/>
                  </a:solidFill>
                  <a:latin typeface="Helvetica" pitchFamily="34" charset="0"/>
                </a:rPr>
                <a:t>Aminotriazole</a:t>
              </a:r>
              <a:endParaRPr lang="en-US" sz="1400" b="1" dirty="0">
                <a:solidFill>
                  <a:schemeClr val="bg1"/>
                </a:solidFill>
                <a:latin typeface="Helvetica" pitchFamily="34" charset="0"/>
              </a:endParaRPr>
            </a:p>
          </p:txBody>
        </p:sp>
        <p:sp>
          <p:nvSpPr>
            <p:cNvPr id="9235" name="AutoShape 57"/>
            <p:cNvSpPr>
              <a:spLocks noChangeArrowheads="1"/>
            </p:cNvSpPr>
            <p:nvPr/>
          </p:nvSpPr>
          <p:spPr bwMode="auto">
            <a:xfrm>
              <a:off x="707" y="2615"/>
              <a:ext cx="240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57" name="مربع نص 56"/>
          <p:cNvSpPr txBox="1"/>
          <p:nvPr/>
        </p:nvSpPr>
        <p:spPr>
          <a:xfrm>
            <a:off x="7239000" y="3714750"/>
            <a:ext cx="19050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err="1" smtClean="0"/>
              <a:t>Disulfriam</a:t>
            </a:r>
            <a:endParaRPr lang="en-US" dirty="0" smtClean="0"/>
          </a:p>
          <a:p>
            <a:pPr algn="l" rtl="0"/>
            <a:r>
              <a:rPr lang="en-US" dirty="0" err="1" smtClean="0"/>
              <a:t>Chlorpropamide</a:t>
            </a:r>
            <a:endParaRPr lang="en-US" dirty="0" smtClean="0"/>
          </a:p>
          <a:p>
            <a:pPr algn="l" rtl="0"/>
            <a:r>
              <a:rPr lang="en-US" dirty="0" err="1" smtClean="0"/>
              <a:t>Metronidazole</a:t>
            </a:r>
            <a:endParaRPr lang="en-US" dirty="0" smtClean="0"/>
          </a:p>
          <a:p>
            <a:pPr algn="l" rtl="0"/>
            <a:r>
              <a:rPr lang="en-US" dirty="0" err="1" smtClean="0"/>
              <a:t>Trimethoprim</a:t>
            </a:r>
            <a:endParaRPr lang="en-US" dirty="0" smtClean="0"/>
          </a:p>
        </p:txBody>
      </p:sp>
      <p:sp>
        <p:nvSpPr>
          <p:cNvPr id="58" name="الرمز &quot;ممنوع&quot; 57"/>
          <p:cNvSpPr/>
          <p:nvPr/>
        </p:nvSpPr>
        <p:spPr>
          <a:xfrm>
            <a:off x="6629400" y="3714750"/>
            <a:ext cx="762000" cy="533400"/>
          </a:xfrm>
          <a:prstGeom prst="noSmoking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609600" y="5943600"/>
            <a:ext cx="85344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>
              <a:buFont typeface="Arial" pitchFamily="34" charset="0"/>
              <a:buChar char="•"/>
            </a:pPr>
            <a:r>
              <a:rPr lang="en-US" dirty="0">
                <a:latin typeface="Helvetica" pitchFamily="34" charset="0"/>
              </a:rPr>
              <a:t>Thiamine is consumed during hepatic metabolism of </a:t>
            </a:r>
            <a:r>
              <a:rPr lang="en-US" dirty="0" smtClean="0">
                <a:latin typeface="Helvetica" pitchFamily="34" charset="0"/>
              </a:rPr>
              <a:t>ethanol </a:t>
            </a:r>
          </a:p>
          <a:p>
            <a:pPr algn="ctr" rtl="0">
              <a:buFont typeface="Arial" pitchFamily="34" charset="0"/>
              <a:buChar char="•"/>
            </a:pPr>
            <a:r>
              <a:rPr lang="en-US" dirty="0" smtClean="0">
                <a:latin typeface="Helvetica" pitchFamily="34" charset="0"/>
              </a:rPr>
              <a:t>Hypothalamus </a:t>
            </a:r>
            <a:r>
              <a:rPr lang="en-US" dirty="0">
                <a:latin typeface="Helvetica" pitchFamily="34" charset="0"/>
              </a:rPr>
              <a:t>responds to thiamine deficiency by </a:t>
            </a:r>
            <a:r>
              <a:rPr lang="en-US" dirty="0" smtClean="0">
                <a:latin typeface="Helvetica" pitchFamily="34" charset="0"/>
              </a:rPr>
              <a:t>increasing the </a:t>
            </a:r>
            <a:r>
              <a:rPr lang="en-US" dirty="0">
                <a:latin typeface="Helvetica" pitchFamily="34" charset="0"/>
              </a:rPr>
              <a:t>hepatic ADH activity </a:t>
            </a:r>
            <a:r>
              <a:rPr lang="en-US" dirty="0" smtClean="0">
                <a:latin typeface="Helvetica" pitchFamily="34" charset="0"/>
              </a:rPr>
              <a:t>which </a:t>
            </a:r>
            <a:r>
              <a:rPr lang="en-US" dirty="0">
                <a:latin typeface="Helvetica" pitchFamily="34" charset="0"/>
              </a:rPr>
              <a:t>gives enhanced </a:t>
            </a:r>
            <a:r>
              <a:rPr lang="en-US" dirty="0" smtClean="0">
                <a:latin typeface="Helvetica" pitchFamily="34" charset="0"/>
              </a:rPr>
              <a:t>ethanol degradation.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33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utoUpdateAnimBg="0"/>
      <p:bldP spid="27660" grpId="0" autoUpdateAnimBg="0"/>
      <p:bldP spid="2766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pPr algn="ctr">
              <a:defRPr/>
            </a:pPr>
            <a:fld id="{8E63B1C0-D49E-476C-80BD-80230558931C}" type="slidenum">
              <a:rPr lang="en-US" smtClean="0"/>
              <a:pPr algn="ctr">
                <a:defRPr/>
              </a:pPr>
              <a:t>8</a:t>
            </a:fld>
            <a:endParaRPr lang="en-US" smtClean="0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Healthy Liver </a:t>
            </a:r>
            <a:r>
              <a:rPr lang="en-US" dirty="0" err="1" smtClean="0"/>
              <a:t>vs</a:t>
            </a:r>
            <a:r>
              <a:rPr lang="en-US" dirty="0" smtClean="0"/>
              <a:t> Fatty Liver</a:t>
            </a:r>
          </a:p>
        </p:txBody>
      </p:sp>
      <p:pic>
        <p:nvPicPr>
          <p:cNvPr id="10244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66800"/>
            <a:ext cx="4033838" cy="4525963"/>
          </a:xfrm>
        </p:spPr>
      </p:pic>
      <p:pic>
        <p:nvPicPr>
          <p:cNvPr id="10245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9163" y="1036638"/>
            <a:ext cx="4033837" cy="4525962"/>
          </a:xfrm>
        </p:spPr>
      </p:pic>
      <p:sp>
        <p:nvSpPr>
          <p:cNvPr id="7" name="Rectangle 2"/>
          <p:cNvSpPr txBox="1">
            <a:spLocks noRot="1" noChangeArrowheads="1"/>
          </p:cNvSpPr>
          <p:nvPr/>
        </p:nvSpPr>
        <p:spPr>
          <a:xfrm>
            <a:off x="0" y="5486400"/>
            <a:ext cx="9144000" cy="13716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sz="2000" b="1" dirty="0">
                <a:latin typeface="Arial" charset="0"/>
                <a:cs typeface="Arial" charset="0"/>
              </a:rPr>
              <a:t>Alcohol converted to Acetaldehyde which is more toxic than alcohol </a:t>
            </a:r>
            <a:r>
              <a:rPr lang="en-US" sz="2000" b="1" dirty="0">
                <a:latin typeface="Arial" charset="0"/>
                <a:cs typeface="Arial" charset="0"/>
                <a:sym typeface="Wingdings" pitchFamily="2" charset="2"/>
              </a:rPr>
              <a:t></a:t>
            </a:r>
          </a:p>
          <a:p>
            <a:pPr lvl="1" algn="l">
              <a:lnSpc>
                <a:spcPct val="90000"/>
              </a:lnSpc>
              <a:defRPr/>
            </a:pPr>
            <a:r>
              <a:rPr lang="en-US" sz="2000" b="1" dirty="0">
                <a:latin typeface="Arial" charset="0"/>
                <a:cs typeface="Arial" charset="0"/>
              </a:rPr>
              <a:t> causing </a:t>
            </a:r>
            <a:r>
              <a:rPr lang="en-US" sz="2000" b="1" dirty="0" smtClean="0">
                <a:latin typeface="Arial" charset="0"/>
                <a:cs typeface="Arial" charset="0"/>
              </a:rPr>
              <a:t>mild </a:t>
            </a:r>
            <a:r>
              <a:rPr lang="en-US" sz="2000" b="1" dirty="0">
                <a:latin typeface="Arial" charset="0"/>
                <a:cs typeface="Arial" charset="0"/>
              </a:rPr>
              <a:t>inflammation and </a:t>
            </a:r>
            <a:r>
              <a:rPr lang="en-US" sz="2000" b="1" dirty="0" smtClean="0">
                <a:latin typeface="Arial" charset="0"/>
                <a:cs typeface="Arial" charset="0"/>
              </a:rPr>
              <a:t>fat </a:t>
            </a:r>
            <a:r>
              <a:rPr lang="en-US" sz="2000" b="1" dirty="0">
                <a:latin typeface="Arial" charset="0"/>
                <a:cs typeface="Arial" charset="0"/>
              </a:rPr>
              <a:t>cell </a:t>
            </a:r>
            <a:r>
              <a:rPr lang="en-US" sz="2000" b="1" dirty="0" smtClean="0">
                <a:latin typeface="Arial" charset="0"/>
                <a:cs typeface="Arial" charset="0"/>
              </a:rPr>
              <a:t>proliferation.</a:t>
            </a:r>
            <a:endParaRPr lang="en-US" sz="20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-76200"/>
            <a:ext cx="8839200" cy="6629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dirty="0" smtClean="0">
                <a:cs typeface="Times New Roman" pitchFamily="18" charset="0"/>
              </a:rPr>
              <a:t>Effect of alcohol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Ethanol consumption at first inhibits the CYP450 </a:t>
            </a:r>
            <a:r>
              <a:rPr lang="en-US" sz="2400" dirty="0" err="1" smtClean="0">
                <a:cs typeface="Times New Roman" pitchFamily="18" charset="0"/>
              </a:rPr>
              <a:t>microenzymes</a:t>
            </a:r>
            <a:r>
              <a:rPr lang="en-US" sz="2400" dirty="0" smtClean="0">
                <a:cs typeface="Times New Roman" pitchFamily="18" charset="0"/>
              </a:rPr>
              <a:t>, but with chronic use and increase of dose it will induce the </a:t>
            </a:r>
            <a:r>
              <a:rPr lang="en-US" sz="2400" dirty="0" err="1" smtClean="0">
                <a:cs typeface="Times New Roman" pitchFamily="18" charset="0"/>
              </a:rPr>
              <a:t>isoform</a:t>
            </a:r>
            <a:r>
              <a:rPr lang="en-US" sz="2400" dirty="0" smtClean="0">
                <a:cs typeface="Times New Roman" pitchFamily="18" charset="0"/>
              </a:rPr>
              <a:t> CYP450 2E1. Therefore, the induction of hepatic enzymes will increase leading the decrease in the number of the NAD enzyme which leads to  </a:t>
            </a:r>
            <a:r>
              <a:rPr lang="en-US" sz="2400" dirty="0" err="1" smtClean="0">
                <a:cs typeface="Times New Roman" pitchFamily="18" charset="0"/>
              </a:rPr>
              <a:t>hpoxia</a:t>
            </a:r>
            <a:r>
              <a:rPr lang="en-US" sz="2400" dirty="0" smtClean="0">
                <a:cs typeface="Times New Roman" pitchFamily="18" charset="0"/>
              </a:rPr>
              <a:t> and the generation of reactive oxygen species.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Chronic ethanol use thus leads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↓</a:t>
            </a:r>
            <a:r>
              <a:rPr lang="en-US" sz="2400" dirty="0" smtClean="0">
                <a:cs typeface="Times New Roman" pitchFamily="18" charset="0"/>
              </a:rPr>
              <a:t>NAD &amp;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↑</a:t>
            </a:r>
            <a:r>
              <a:rPr lang="en-US" sz="2400" dirty="0" smtClean="0">
                <a:cs typeface="Times New Roman" pitchFamily="18" charset="0"/>
              </a:rPr>
              <a:t>NADH by the liver.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All of these biochemical changes have been proposed to contribute to DNA damage, </a:t>
            </a:r>
            <a:r>
              <a:rPr lang="en-US" sz="2400" dirty="0" err="1" smtClean="0">
                <a:cs typeface="Times New Roman" pitchFamily="18" charset="0"/>
              </a:rPr>
              <a:t>hepatocyte</a:t>
            </a:r>
            <a:r>
              <a:rPr lang="en-US" sz="2400" dirty="0" smtClean="0">
                <a:cs typeface="Times New Roman" pitchFamily="18" charset="0"/>
              </a:rPr>
              <a:t> injury, and liver disease.</a:t>
            </a:r>
            <a:r>
              <a:rPr lang="ar-SA" sz="2400" dirty="0" smtClean="0"/>
              <a:t> 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Pyruvate</a:t>
            </a:r>
            <a:r>
              <a:rPr lang="en-US" sz="2400" dirty="0" smtClean="0">
                <a:cs typeface="Times New Roman" pitchFamily="18" charset="0"/>
              </a:rPr>
              <a:t> is reduced to </a:t>
            </a:r>
            <a:r>
              <a:rPr lang="en-US" sz="2400" u="sng" dirty="0" smtClean="0">
                <a:cs typeface="Times New Roman" pitchFamily="18" charset="0"/>
              </a:rPr>
              <a:t>lactate</a:t>
            </a:r>
            <a:r>
              <a:rPr lang="en-US" sz="2400" dirty="0" smtClean="0">
                <a:cs typeface="Times New Roman" pitchFamily="18" charset="0"/>
              </a:rPr>
              <a:t> to regenerate NAD (replenishing its stores) which causes metabolic acidosis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This will cause </a:t>
            </a:r>
            <a:r>
              <a:rPr lang="en-US" sz="2400" u="sng" dirty="0" smtClean="0">
                <a:cs typeface="Times New Roman" pitchFamily="18" charset="0"/>
              </a:rPr>
              <a:t>hypoglycemia</a:t>
            </a:r>
            <a:r>
              <a:rPr lang="en-US" sz="2400" dirty="0" smtClean="0">
                <a:cs typeface="Times New Roman" pitchFamily="18" charset="0"/>
              </a:rPr>
              <a:t> in malnourished alcoholics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Lactate, also, inhibits </a:t>
            </a:r>
            <a:r>
              <a:rPr lang="en-US" sz="2400" u="sng" dirty="0" smtClean="0">
                <a:cs typeface="Times New Roman" pitchFamily="18" charset="0"/>
              </a:rPr>
              <a:t>uric acid</a:t>
            </a:r>
            <a:r>
              <a:rPr lang="en-US" sz="2400" dirty="0" smtClean="0">
                <a:cs typeface="Times New Roman" pitchFamily="18" charset="0"/>
              </a:rPr>
              <a:t> excretion </a:t>
            </a:r>
            <a:r>
              <a:rPr lang="en-US" sz="2400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cs typeface="Times New Roman" pitchFamily="18" charset="0"/>
              </a:rPr>
              <a:t>hyperuricemia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F3FF-835D-421C-B42E-50343ADF42F8}" type="slidenum">
              <a:rPr lang="ar-SA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4576</TotalTime>
  <Words>2896</Words>
  <Application>Microsoft Office PowerPoint</Application>
  <PresentationFormat>عرض على الشاشة (3:4)‏</PresentationFormat>
  <Paragraphs>421</Paragraphs>
  <Slides>46</Slides>
  <Notes>12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46</vt:i4>
      </vt:variant>
    </vt:vector>
  </HeadingPairs>
  <TitlesOfParts>
    <vt:vector size="47" baseType="lpstr">
      <vt:lpstr>Apex</vt:lpstr>
      <vt:lpstr>Alcohol (Pharmacology and neurobiology)</vt:lpstr>
      <vt:lpstr>الشريحة 2</vt:lpstr>
      <vt:lpstr>الشريحة 3</vt:lpstr>
      <vt:lpstr>Hepatic Ethanol Metabolism (ADH)</vt:lpstr>
      <vt:lpstr>الشريحة 5</vt:lpstr>
      <vt:lpstr>Metabolism: Genetic Variation</vt:lpstr>
      <vt:lpstr>Hepatic Cellular Processing</vt:lpstr>
      <vt:lpstr>Healthy Liver vs Fatty Liver</vt:lpstr>
      <vt:lpstr>الشريحة 9</vt:lpstr>
      <vt:lpstr>الشريحة 10</vt:lpstr>
      <vt:lpstr>الشريحة 11</vt:lpstr>
      <vt:lpstr>الشريحة 12</vt:lpstr>
      <vt:lpstr>الشريحة 13</vt:lpstr>
      <vt:lpstr>Alcohol and electrolyte imbalance</vt:lpstr>
      <vt:lpstr>الشريحة 15</vt:lpstr>
      <vt:lpstr>الشريحة 16</vt:lpstr>
      <vt:lpstr>Alcohol effects on Central NTs</vt:lpstr>
      <vt:lpstr>الشريحة 18</vt:lpstr>
      <vt:lpstr>Alcohol as a Reinforcer: Neural Systems</vt:lpstr>
      <vt:lpstr>الشريحة 20</vt:lpstr>
      <vt:lpstr>الشريحة 21</vt:lpstr>
      <vt:lpstr>Alcoholism Tolerance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Effect of alcohol on immune system</vt:lpstr>
      <vt:lpstr>الشريحة 31</vt:lpstr>
      <vt:lpstr>الشريحة 32</vt:lpstr>
      <vt:lpstr>Acute Ethanol Intoxication</vt:lpstr>
      <vt:lpstr>الشريحة 34</vt:lpstr>
      <vt:lpstr>ALCOHOL withdrawal </vt:lpstr>
      <vt:lpstr>Alcoholism withdrawal</vt:lpstr>
      <vt:lpstr>Alcohol withdrawal symptoms</vt:lpstr>
      <vt:lpstr>Schematic representation of the effects of alcohol consumption and withdrawal.</vt:lpstr>
      <vt:lpstr>الشريحة 39</vt:lpstr>
      <vt:lpstr>Management of alcoholism withdrawal</vt:lpstr>
      <vt:lpstr>الشريحة 41</vt:lpstr>
      <vt:lpstr>الشريحة 42</vt:lpstr>
      <vt:lpstr>Fluoxetine in Alcoholics </vt:lpstr>
      <vt:lpstr>الشريحة 44</vt:lpstr>
      <vt:lpstr>Alcohol and drug interactions</vt:lpstr>
      <vt:lpstr>Alcohol and drug interactions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dc:creator>ksu</dc:creator>
  <cp:lastModifiedBy>xp</cp:lastModifiedBy>
  <cp:revision>218</cp:revision>
  <dcterms:created xsi:type="dcterms:W3CDTF">2009-02-16T06:23:39Z</dcterms:created>
  <dcterms:modified xsi:type="dcterms:W3CDTF">2011-05-04T10:45:30Z</dcterms:modified>
</cp:coreProperties>
</file>