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83" r:id="rId6"/>
    <p:sldId id="284" r:id="rId7"/>
    <p:sldId id="261" r:id="rId8"/>
    <p:sldId id="262" r:id="rId9"/>
    <p:sldId id="272" r:id="rId10"/>
    <p:sldId id="268" r:id="rId11"/>
    <p:sldId id="280" r:id="rId12"/>
    <p:sldId id="267" r:id="rId13"/>
    <p:sldId id="269" r:id="rId14"/>
    <p:sldId id="263" r:id="rId15"/>
    <p:sldId id="270" r:id="rId16"/>
    <p:sldId id="276" r:id="rId17"/>
    <p:sldId id="274" r:id="rId18"/>
    <p:sldId id="277" r:id="rId19"/>
    <p:sldId id="279" r:id="rId20"/>
    <p:sldId id="281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1021" autoAdjust="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C92585-76DF-4B95-80A5-D6A1BF26E9BC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3C1728-5CB2-4885-B077-D487D042294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E3CE5-D59C-4846-81FA-253D7BB6F7EE}" type="slidenum">
              <a:rPr lang="en-US"/>
              <a:pPr/>
              <a:t>11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43400"/>
            <a:ext cx="5029200" cy="4114800"/>
          </a:xfrm>
        </p:spPr>
        <p:txBody>
          <a:bodyPr/>
          <a:lstStyle/>
          <a:p>
            <a:pPr algn="l"/>
            <a:endParaRPr lang="en-US" sz="14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7972-B5A9-435E-AF62-AA89EA2694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C5A31-B228-4011-B71C-C01ECB8707A5}" type="datetimeFigureOut">
              <a:rPr lang="ar-SA" smtClean="0"/>
              <a:pPr/>
              <a:t>14/07/1432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jection_(medicine)" TargetMode="External"/><Relationship Id="rId2" Type="http://schemas.openxmlformats.org/officeDocument/2006/relationships/hyperlink" Target="http://en.wikipedia.org/wiki/Tumor_necrosis_factor-alph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905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Chronic inflammatory Bowel Diseases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en-US" dirty="0" smtClean="0"/>
              <a:t>By	</a:t>
            </a:r>
          </a:p>
          <a:p>
            <a:pPr algn="ctr" rtl="0" eaLnBrk="1" hangingPunct="1">
              <a:buFont typeface="Arial" pitchFamily="34" charset="0"/>
              <a:buNone/>
              <a:defRPr/>
            </a:pPr>
            <a:r>
              <a:rPr lang="en-US" dirty="0" smtClean="0"/>
              <a:t>	Prof. </a:t>
            </a:r>
            <a:r>
              <a:rPr lang="en-US" dirty="0" err="1" smtClean="0"/>
              <a:t>Abdulqader</a:t>
            </a:r>
            <a:r>
              <a:rPr lang="en-US" dirty="0" smtClean="0"/>
              <a:t> </a:t>
            </a:r>
            <a:r>
              <a:rPr lang="en-US" dirty="0" err="1" smtClean="0"/>
              <a:t>Alhaider</a:t>
            </a:r>
            <a:endParaRPr lang="en-US" dirty="0" smtClean="0"/>
          </a:p>
          <a:p>
            <a:pPr algn="ctr" rtl="0" eaLnBrk="1" hangingPunct="1">
              <a:buFont typeface="Arial" pitchFamily="34" charset="0"/>
              <a:buNone/>
              <a:defRPr/>
            </a:pPr>
            <a:r>
              <a:rPr lang="en-US" dirty="0" smtClean="0"/>
              <a:t>1432 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idx="1"/>
          </p:nvPr>
        </p:nvSpPr>
        <p:spPr>
          <a:xfrm>
            <a:off x="0" y="357166"/>
            <a:ext cx="9108504" cy="6281738"/>
          </a:xfrm>
        </p:spPr>
        <p:txBody>
          <a:bodyPr>
            <a:normAutofit/>
          </a:bodyPr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Mesalamines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Compounds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Formulations that have been designed to deliver pure 5-ASA in the small and large colon.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36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Pentasa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(PO): is a time-dependent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microgranule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releasing drug which releases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5-ASA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gradually through the small intestine.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3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Asacol</a:t>
            </a:r>
            <a:r>
              <a:rPr lang="en-US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5-ASA coated in pH-sensitive resin that readily dissolves at pH=7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eudragit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 coating)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Rowasa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(enema) or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Canasa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(suppositories)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These compounds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mesalamine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treat and maintain remission in mild to moderate ulcerative colitis. They are well tolerated with less side effects due to the absence of sulfur.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2"/>
          <p:cNvGrpSpPr/>
          <p:nvPr/>
        </p:nvGrpSpPr>
        <p:grpSpPr>
          <a:xfrm>
            <a:off x="1861120" y="620688"/>
            <a:ext cx="7391400" cy="4176464"/>
            <a:chOff x="838200" y="1844824"/>
            <a:chExt cx="7391400" cy="4536504"/>
          </a:xfrm>
        </p:grpSpPr>
        <p:sp>
          <p:nvSpPr>
            <p:cNvPr id="139" name="Rectangle 138"/>
            <p:cNvSpPr/>
            <p:nvPr/>
          </p:nvSpPr>
          <p:spPr>
            <a:xfrm>
              <a:off x="2483768" y="1844824"/>
              <a:ext cx="1728192" cy="4536504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355976" y="1844824"/>
              <a:ext cx="1728192" cy="4536504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228184" y="1844824"/>
              <a:ext cx="1728192" cy="4536504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38200" y="2438400"/>
              <a:ext cx="7391400" cy="2486025"/>
              <a:chOff x="528" y="1536"/>
              <a:chExt cx="4656" cy="1566"/>
            </a:xfrm>
          </p:grpSpPr>
          <p:sp>
            <p:nvSpPr>
              <p:cNvPr id="138244" name="Line 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560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5" name="Line 5"/>
              <p:cNvSpPr>
                <a:spLocks noChangeShapeType="1"/>
              </p:cNvSpPr>
              <p:nvPr/>
            </p:nvSpPr>
            <p:spPr bwMode="auto">
              <a:xfrm>
                <a:off x="624" y="2448"/>
                <a:ext cx="4560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6" name="Text Box 6"/>
              <p:cNvSpPr txBox="1">
                <a:spLocks noChangeArrowheads="1"/>
              </p:cNvSpPr>
              <p:nvPr/>
            </p:nvSpPr>
            <p:spPr bwMode="auto">
              <a:xfrm>
                <a:off x="528" y="1536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Stomach</a:t>
                </a:r>
              </a:p>
            </p:txBody>
          </p:sp>
          <p:sp>
            <p:nvSpPr>
              <p:cNvPr id="138247" name="Text Box 7"/>
              <p:cNvSpPr txBox="1">
                <a:spLocks noChangeArrowheads="1"/>
              </p:cNvSpPr>
              <p:nvPr/>
            </p:nvSpPr>
            <p:spPr bwMode="auto">
              <a:xfrm>
                <a:off x="576" y="2064"/>
                <a:ext cx="57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Small Intestine</a:t>
                </a:r>
              </a:p>
            </p:txBody>
          </p:sp>
          <p:sp>
            <p:nvSpPr>
              <p:cNvPr id="138248" name="Text Box 8"/>
              <p:cNvSpPr txBox="1">
                <a:spLocks noChangeArrowheads="1"/>
              </p:cNvSpPr>
              <p:nvPr/>
            </p:nvSpPr>
            <p:spPr bwMode="auto">
              <a:xfrm>
                <a:off x="576" y="2736"/>
                <a:ext cx="57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Large Intestine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6400800" y="2101850"/>
              <a:ext cx="1266825" cy="4165600"/>
              <a:chOff x="4032" y="1344"/>
              <a:chExt cx="798" cy="2624"/>
            </a:xfrm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4176" y="1344"/>
                <a:ext cx="610" cy="2112"/>
                <a:chOff x="4080" y="1344"/>
                <a:chExt cx="610" cy="2112"/>
              </a:xfrm>
            </p:grpSpPr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4080" y="1344"/>
                  <a:ext cx="610" cy="2004"/>
                  <a:chOff x="4080" y="1344"/>
                  <a:chExt cx="610" cy="2004"/>
                </a:xfrm>
              </p:grpSpPr>
              <p:sp>
                <p:nvSpPr>
                  <p:cNvPr id="138253" name="Arc 13"/>
                  <p:cNvSpPr>
                    <a:spLocks/>
                  </p:cNvSpPr>
                  <p:nvPr/>
                </p:nvSpPr>
                <p:spPr bwMode="auto">
                  <a:xfrm flipH="1">
                    <a:off x="4145" y="1738"/>
                    <a:ext cx="261" cy="215"/>
                  </a:xfrm>
                  <a:custGeom>
                    <a:avLst/>
                    <a:gdLst>
                      <a:gd name="G0" fmla="+- 0 0 0"/>
                      <a:gd name="G1" fmla="+- 20616 0 0"/>
                      <a:gd name="G2" fmla="+- 21600 0 0"/>
                      <a:gd name="T0" fmla="*/ 6444 w 21600"/>
                      <a:gd name="T1" fmla="*/ 0 h 42169"/>
                      <a:gd name="T2" fmla="*/ 1428 w 21600"/>
                      <a:gd name="T3" fmla="*/ 42169 h 42169"/>
                      <a:gd name="T4" fmla="*/ 0 w 21600"/>
                      <a:gd name="T5" fmla="*/ 20616 h 421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169" fill="none" extrusionOk="0">
                        <a:moveTo>
                          <a:pt x="6444" y="-1"/>
                        </a:moveTo>
                        <a:cubicBezTo>
                          <a:pt x="15460" y="2818"/>
                          <a:pt x="21600" y="11169"/>
                          <a:pt x="21600" y="20616"/>
                        </a:cubicBezTo>
                        <a:cubicBezTo>
                          <a:pt x="21600" y="31991"/>
                          <a:pt x="12778" y="41416"/>
                          <a:pt x="1427" y="42168"/>
                        </a:cubicBezTo>
                      </a:path>
                      <a:path w="21600" h="42169" stroke="0" extrusionOk="0">
                        <a:moveTo>
                          <a:pt x="6444" y="-1"/>
                        </a:moveTo>
                        <a:cubicBezTo>
                          <a:pt x="15460" y="2818"/>
                          <a:pt x="21600" y="11169"/>
                          <a:pt x="21600" y="20616"/>
                        </a:cubicBezTo>
                        <a:cubicBezTo>
                          <a:pt x="21600" y="31991"/>
                          <a:pt x="12778" y="41416"/>
                          <a:pt x="1427" y="42168"/>
                        </a:cubicBezTo>
                        <a:lnTo>
                          <a:pt x="0" y="20616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4" name="Arc 14"/>
                  <p:cNvSpPr>
                    <a:spLocks/>
                  </p:cNvSpPr>
                  <p:nvPr/>
                </p:nvSpPr>
                <p:spPr bwMode="auto">
                  <a:xfrm flipH="1">
                    <a:off x="4210" y="2561"/>
                    <a:ext cx="163" cy="28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153"/>
                      <a:gd name="T2" fmla="*/ 1428 w 21600"/>
                      <a:gd name="T3" fmla="*/ 43153 h 43153"/>
                      <a:gd name="T4" fmla="*/ 0 w 21600"/>
                      <a:gd name="T5" fmla="*/ 21600 h 43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153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</a:path>
                      <a:path w="21600" h="43153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2540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5" name="Arc 15"/>
                  <p:cNvSpPr>
                    <a:spLocks/>
                  </p:cNvSpPr>
                  <p:nvPr/>
                </p:nvSpPr>
                <p:spPr bwMode="auto">
                  <a:xfrm flipH="1">
                    <a:off x="4113" y="2131"/>
                    <a:ext cx="293" cy="17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153"/>
                      <a:gd name="T2" fmla="*/ 1428 w 21600"/>
                      <a:gd name="T3" fmla="*/ 43153 h 43153"/>
                      <a:gd name="T4" fmla="*/ 0 w 21600"/>
                      <a:gd name="T5" fmla="*/ 21600 h 43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153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</a:path>
                      <a:path w="21600" h="43153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6" name="Arc 16"/>
                  <p:cNvSpPr>
                    <a:spLocks/>
                  </p:cNvSpPr>
                  <p:nvPr/>
                </p:nvSpPr>
                <p:spPr bwMode="auto">
                  <a:xfrm>
                    <a:off x="4373" y="1952"/>
                    <a:ext cx="163" cy="17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153"/>
                      <a:gd name="T2" fmla="*/ 1428 w 21600"/>
                      <a:gd name="T3" fmla="*/ 43153 h 43153"/>
                      <a:gd name="T4" fmla="*/ 0 w 21600"/>
                      <a:gd name="T5" fmla="*/ 21600 h 43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153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</a:path>
                      <a:path w="21600" h="43153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7" name="Arc 17"/>
                  <p:cNvSpPr>
                    <a:spLocks/>
                  </p:cNvSpPr>
                  <p:nvPr/>
                </p:nvSpPr>
                <p:spPr bwMode="auto">
                  <a:xfrm>
                    <a:off x="4369" y="2311"/>
                    <a:ext cx="233" cy="250"/>
                  </a:xfrm>
                  <a:custGeom>
                    <a:avLst/>
                    <a:gdLst>
                      <a:gd name="G0" fmla="+- 306 0 0"/>
                      <a:gd name="G1" fmla="+- 21600 0 0"/>
                      <a:gd name="G2" fmla="+- 21600 0 0"/>
                      <a:gd name="T0" fmla="*/ 0 w 21906"/>
                      <a:gd name="T1" fmla="*/ 2 h 43200"/>
                      <a:gd name="T2" fmla="*/ 383 w 21906"/>
                      <a:gd name="T3" fmla="*/ 43200 h 43200"/>
                      <a:gd name="T4" fmla="*/ 306 w 21906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906" h="43200" fill="none" extrusionOk="0">
                        <a:moveTo>
                          <a:pt x="0" y="2"/>
                        </a:moveTo>
                        <a:cubicBezTo>
                          <a:pt x="101" y="0"/>
                          <a:pt x="203" y="-1"/>
                          <a:pt x="306" y="0"/>
                        </a:cubicBezTo>
                        <a:cubicBezTo>
                          <a:pt x="12235" y="0"/>
                          <a:pt x="21906" y="9670"/>
                          <a:pt x="21906" y="21600"/>
                        </a:cubicBezTo>
                        <a:cubicBezTo>
                          <a:pt x="21906" y="33499"/>
                          <a:pt x="12282" y="43157"/>
                          <a:pt x="382" y="43199"/>
                        </a:cubicBezTo>
                      </a:path>
                      <a:path w="21906" h="43200" stroke="0" extrusionOk="0">
                        <a:moveTo>
                          <a:pt x="0" y="2"/>
                        </a:moveTo>
                        <a:cubicBezTo>
                          <a:pt x="101" y="0"/>
                          <a:pt x="203" y="-1"/>
                          <a:pt x="306" y="0"/>
                        </a:cubicBezTo>
                        <a:cubicBezTo>
                          <a:pt x="12235" y="0"/>
                          <a:pt x="21906" y="9670"/>
                          <a:pt x="21906" y="21600"/>
                        </a:cubicBezTo>
                        <a:cubicBezTo>
                          <a:pt x="21906" y="33499"/>
                          <a:pt x="12282" y="43157"/>
                          <a:pt x="382" y="43199"/>
                        </a:cubicBezTo>
                        <a:lnTo>
                          <a:pt x="306" y="21600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8" name="Arc 18"/>
                  <p:cNvSpPr>
                    <a:spLocks/>
                  </p:cNvSpPr>
                  <p:nvPr/>
                </p:nvSpPr>
                <p:spPr bwMode="auto">
                  <a:xfrm>
                    <a:off x="4341" y="2847"/>
                    <a:ext cx="195" cy="322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189"/>
                      <a:gd name="T2" fmla="*/ 703 w 21600"/>
                      <a:gd name="T3" fmla="*/ 43189 h 43189"/>
                      <a:gd name="T4" fmla="*/ 0 w 21600"/>
                      <a:gd name="T5" fmla="*/ 21600 h 43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18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3255"/>
                          <a:pt x="12352" y="42809"/>
                          <a:pt x="702" y="43188"/>
                        </a:cubicBezTo>
                      </a:path>
                      <a:path w="21600" h="4318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3255"/>
                          <a:pt x="12352" y="42809"/>
                          <a:pt x="702" y="43188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2540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9" name="Arc 19"/>
                  <p:cNvSpPr>
                    <a:spLocks/>
                  </p:cNvSpPr>
                  <p:nvPr/>
                </p:nvSpPr>
                <p:spPr bwMode="auto">
                  <a:xfrm flipH="1">
                    <a:off x="4210" y="3169"/>
                    <a:ext cx="163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78"/>
                      <a:gd name="T2" fmla="*/ 21600 w 21600"/>
                      <a:gd name="T3" fmla="*/ 21678 h 21678"/>
                      <a:gd name="T4" fmla="*/ 0 w 21600"/>
                      <a:gd name="T5" fmla="*/ 21600 h 216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7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1625"/>
                          <a:pt x="21599" y="21651"/>
                          <a:pt x="21599" y="21677"/>
                        </a:cubicBezTo>
                      </a:path>
                      <a:path w="21600" h="2167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1625"/>
                          <a:pt x="21599" y="21651"/>
                          <a:pt x="21599" y="2167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2540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0" name="Arc 20"/>
                  <p:cNvSpPr>
                    <a:spLocks/>
                  </p:cNvSpPr>
                  <p:nvPr/>
                </p:nvSpPr>
                <p:spPr bwMode="auto">
                  <a:xfrm>
                    <a:off x="4308" y="1344"/>
                    <a:ext cx="228" cy="391"/>
                  </a:xfrm>
                  <a:custGeom>
                    <a:avLst/>
                    <a:gdLst>
                      <a:gd name="G0" fmla="+- 0 0 0"/>
                      <a:gd name="G1" fmla="+- 4067 0 0"/>
                      <a:gd name="G2" fmla="+- 21600 0 0"/>
                      <a:gd name="T0" fmla="*/ 21214 w 21600"/>
                      <a:gd name="T1" fmla="*/ 0 h 25620"/>
                      <a:gd name="T2" fmla="*/ 1428 w 21600"/>
                      <a:gd name="T3" fmla="*/ 25620 h 25620"/>
                      <a:gd name="T4" fmla="*/ 0 w 21600"/>
                      <a:gd name="T5" fmla="*/ 4067 h 256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5620" fill="none" extrusionOk="0">
                        <a:moveTo>
                          <a:pt x="21213" y="0"/>
                        </a:moveTo>
                        <a:cubicBezTo>
                          <a:pt x="21470" y="1340"/>
                          <a:pt x="21600" y="2702"/>
                          <a:pt x="21600" y="4067"/>
                        </a:cubicBezTo>
                        <a:cubicBezTo>
                          <a:pt x="21600" y="15442"/>
                          <a:pt x="12778" y="24867"/>
                          <a:pt x="1427" y="25619"/>
                        </a:cubicBezTo>
                      </a:path>
                      <a:path w="21600" h="25620" stroke="0" extrusionOk="0">
                        <a:moveTo>
                          <a:pt x="21213" y="0"/>
                        </a:moveTo>
                        <a:cubicBezTo>
                          <a:pt x="21470" y="1340"/>
                          <a:pt x="21600" y="2702"/>
                          <a:pt x="21600" y="4067"/>
                        </a:cubicBezTo>
                        <a:cubicBezTo>
                          <a:pt x="21600" y="15442"/>
                          <a:pt x="12778" y="24867"/>
                          <a:pt x="1427" y="25619"/>
                        </a:cubicBezTo>
                        <a:lnTo>
                          <a:pt x="0" y="4067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3120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072"/>
                    <a:ext cx="131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3205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308" y="3133"/>
                    <a:ext cx="131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406" y="3098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024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471" y="3026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341" y="2990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4504" y="2954"/>
                    <a:ext cx="130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2919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504" y="2847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4308" y="2883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4341" y="2740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439" y="2776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6" y="2704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243" y="2847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243" y="2632"/>
                    <a:ext cx="130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178" y="2811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668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113" y="2740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276" y="2561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145" y="2489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561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243" y="2453"/>
                    <a:ext cx="130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4341" y="2525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4308" y="2453"/>
                    <a:ext cx="131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2453"/>
                    <a:ext cx="131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406" y="2489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9" name="AutoShape 49"/>
                  <p:cNvSpPr>
                    <a:spLocks noChangeArrowheads="1"/>
                  </p:cNvSpPr>
                  <p:nvPr/>
                </p:nvSpPr>
                <p:spPr bwMode="auto">
                  <a:xfrm rot="12931453">
                    <a:off x="4397" y="1448"/>
                    <a:ext cx="293" cy="465"/>
                  </a:xfrm>
                  <a:prstGeom prst="moon">
                    <a:avLst>
                      <a:gd name="adj" fmla="val 71514"/>
                    </a:avLst>
                  </a:prstGeom>
                  <a:solidFill>
                    <a:srgbClr val="FED3A8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8290" name="AutoShape 50"/>
                <p:cNvSpPr>
                  <a:spLocks noChangeArrowheads="1"/>
                </p:cNvSpPr>
                <p:nvPr/>
              </p:nvSpPr>
              <p:spPr bwMode="auto">
                <a:xfrm>
                  <a:off x="4128" y="3312"/>
                  <a:ext cx="161" cy="144"/>
                </a:xfrm>
                <a:custGeom>
                  <a:avLst/>
                  <a:gdLst>
                    <a:gd name="G0" fmla="+- 8720 0 0"/>
                    <a:gd name="G1" fmla="+- 21600 0 8720"/>
                    <a:gd name="G2" fmla="*/ 8720 1 2"/>
                    <a:gd name="G3" fmla="+- 21600 0 G2"/>
                    <a:gd name="G4" fmla="+/ 8720 21600 2"/>
                    <a:gd name="G5" fmla="+/ G1 0 2"/>
                    <a:gd name="G6" fmla="*/ 21600 21600 8720"/>
                    <a:gd name="G7" fmla="*/ G6 1 2"/>
                    <a:gd name="G8" fmla="+- 21600 0 G7"/>
                    <a:gd name="G9" fmla="*/ 21600 1 2"/>
                    <a:gd name="G10" fmla="+- 8720 0 G9"/>
                    <a:gd name="G11" fmla="?: G10 G8 0"/>
                    <a:gd name="G12" fmla="?: G10 G7 21600"/>
                    <a:gd name="T0" fmla="*/ 17240 w 21600"/>
                    <a:gd name="T1" fmla="*/ 10800 h 21600"/>
                    <a:gd name="T2" fmla="*/ 10800 w 21600"/>
                    <a:gd name="T3" fmla="*/ 21600 h 21600"/>
                    <a:gd name="T4" fmla="*/ 4360 w 21600"/>
                    <a:gd name="T5" fmla="*/ 10800 h 21600"/>
                    <a:gd name="T6" fmla="*/ 10800 w 21600"/>
                    <a:gd name="T7" fmla="*/ 0 h 21600"/>
                    <a:gd name="T8" fmla="*/ 6160 w 21600"/>
                    <a:gd name="T9" fmla="*/ 6160 h 21600"/>
                    <a:gd name="T10" fmla="*/ 15440 w 21600"/>
                    <a:gd name="T11" fmla="*/ 1544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8720" y="21600"/>
                      </a:lnTo>
                      <a:lnTo>
                        <a:pt x="1288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8291" name="Text Box 51"/>
              <p:cNvSpPr txBox="1">
                <a:spLocks noChangeArrowheads="1"/>
              </p:cNvSpPr>
              <p:nvPr/>
            </p:nvSpPr>
            <p:spPr bwMode="auto">
              <a:xfrm>
                <a:off x="4032" y="3600"/>
                <a:ext cx="79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 dirty="0" err="1">
                    <a:solidFill>
                      <a:srgbClr val="E5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Azo</a:t>
                </a:r>
                <a:r>
                  <a:rPr lang="en-US" sz="1600" b="1" dirty="0">
                    <a:solidFill>
                      <a:srgbClr val="E5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 </a:t>
                </a:r>
                <a:r>
                  <a:rPr lang="en-US" sz="1600" b="1" dirty="0" smtClean="0">
                    <a:solidFill>
                      <a:srgbClr val="E5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Compounds</a:t>
                </a:r>
                <a:endParaRPr lang="en-US" sz="1600" b="1" dirty="0">
                  <a:solidFill>
                    <a:srgbClr val="E5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138293" name="AutoShape 53"/>
            <p:cNvSpPr>
              <a:spLocks noChangeArrowheads="1"/>
            </p:cNvSpPr>
            <p:nvPr/>
          </p:nvSpPr>
          <p:spPr bwMode="auto">
            <a:xfrm rot="12931453">
              <a:off x="3246438" y="2374900"/>
              <a:ext cx="465137" cy="738188"/>
            </a:xfrm>
            <a:prstGeom prst="moon">
              <a:avLst>
                <a:gd name="adj" fmla="val 71514"/>
              </a:avLst>
            </a:prstGeom>
            <a:solidFill>
              <a:srgbClr val="FED3A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4" name="Arc 54"/>
            <p:cNvSpPr>
              <a:spLocks/>
            </p:cNvSpPr>
            <p:nvPr/>
          </p:nvSpPr>
          <p:spPr bwMode="auto">
            <a:xfrm flipH="1">
              <a:off x="2846388" y="2835275"/>
              <a:ext cx="414337" cy="341313"/>
            </a:xfrm>
            <a:custGeom>
              <a:avLst/>
              <a:gdLst>
                <a:gd name="G0" fmla="+- 0 0 0"/>
                <a:gd name="G1" fmla="+- 20616 0 0"/>
                <a:gd name="G2" fmla="+- 21600 0 0"/>
                <a:gd name="T0" fmla="*/ 6444 w 21600"/>
                <a:gd name="T1" fmla="*/ 0 h 42169"/>
                <a:gd name="T2" fmla="*/ 1428 w 21600"/>
                <a:gd name="T3" fmla="*/ 42169 h 42169"/>
                <a:gd name="T4" fmla="*/ 0 w 21600"/>
                <a:gd name="T5" fmla="*/ 20616 h 42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169" fill="none" extrusionOk="0">
                  <a:moveTo>
                    <a:pt x="6444" y="-1"/>
                  </a:moveTo>
                  <a:cubicBezTo>
                    <a:pt x="15460" y="2818"/>
                    <a:pt x="21600" y="11169"/>
                    <a:pt x="21600" y="20616"/>
                  </a:cubicBezTo>
                  <a:cubicBezTo>
                    <a:pt x="21600" y="31991"/>
                    <a:pt x="12778" y="41416"/>
                    <a:pt x="1427" y="42168"/>
                  </a:cubicBezTo>
                </a:path>
                <a:path w="21600" h="42169" stroke="0" extrusionOk="0">
                  <a:moveTo>
                    <a:pt x="6444" y="-1"/>
                  </a:moveTo>
                  <a:cubicBezTo>
                    <a:pt x="15460" y="2818"/>
                    <a:pt x="21600" y="11169"/>
                    <a:pt x="21600" y="20616"/>
                  </a:cubicBezTo>
                  <a:cubicBezTo>
                    <a:pt x="21600" y="31991"/>
                    <a:pt x="12778" y="41416"/>
                    <a:pt x="1427" y="42168"/>
                  </a:cubicBezTo>
                  <a:lnTo>
                    <a:pt x="0" y="20616"/>
                  </a:lnTo>
                  <a:close/>
                </a:path>
              </a:pathLst>
            </a:custGeom>
            <a:noFill/>
            <a:ln w="1905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5" name="Arc 55"/>
            <p:cNvSpPr>
              <a:spLocks/>
            </p:cNvSpPr>
            <p:nvPr/>
          </p:nvSpPr>
          <p:spPr bwMode="auto">
            <a:xfrm flipH="1">
              <a:off x="2949575" y="4141788"/>
              <a:ext cx="258763" cy="4540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53"/>
                <a:gd name="T2" fmla="*/ 1428 w 21600"/>
                <a:gd name="T3" fmla="*/ 43153 h 43153"/>
                <a:gd name="T4" fmla="*/ 0 w 21600"/>
                <a:gd name="T5" fmla="*/ 21600 h 4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</a:path>
                <a:path w="21600" h="431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6600"/>
            </a:solidFill>
            <a:ln w="2540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6" name="Arc 56"/>
            <p:cNvSpPr>
              <a:spLocks/>
            </p:cNvSpPr>
            <p:nvPr/>
          </p:nvSpPr>
          <p:spPr bwMode="auto">
            <a:xfrm flipH="1">
              <a:off x="2795588" y="3459163"/>
              <a:ext cx="465137" cy="2841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53"/>
                <a:gd name="T2" fmla="*/ 1428 w 21600"/>
                <a:gd name="T3" fmla="*/ 43153 h 43153"/>
                <a:gd name="T4" fmla="*/ 0 w 21600"/>
                <a:gd name="T5" fmla="*/ 21600 h 4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</a:path>
                <a:path w="21600" h="431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7" name="Arc 57"/>
            <p:cNvSpPr>
              <a:spLocks/>
            </p:cNvSpPr>
            <p:nvPr/>
          </p:nvSpPr>
          <p:spPr bwMode="auto">
            <a:xfrm>
              <a:off x="3208338" y="3175000"/>
              <a:ext cx="258762" cy="2841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53"/>
                <a:gd name="T2" fmla="*/ 1428 w 21600"/>
                <a:gd name="T3" fmla="*/ 43153 h 43153"/>
                <a:gd name="T4" fmla="*/ 0 w 21600"/>
                <a:gd name="T5" fmla="*/ 21600 h 4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</a:path>
                <a:path w="21600" h="431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8" name="Arc 58"/>
            <p:cNvSpPr>
              <a:spLocks/>
            </p:cNvSpPr>
            <p:nvPr/>
          </p:nvSpPr>
          <p:spPr bwMode="auto">
            <a:xfrm>
              <a:off x="3201988" y="3744913"/>
              <a:ext cx="369887" cy="396875"/>
            </a:xfrm>
            <a:custGeom>
              <a:avLst/>
              <a:gdLst>
                <a:gd name="G0" fmla="+- 306 0 0"/>
                <a:gd name="G1" fmla="+- 21600 0 0"/>
                <a:gd name="G2" fmla="+- 21600 0 0"/>
                <a:gd name="T0" fmla="*/ 0 w 21906"/>
                <a:gd name="T1" fmla="*/ 2 h 43200"/>
                <a:gd name="T2" fmla="*/ 383 w 21906"/>
                <a:gd name="T3" fmla="*/ 43200 h 43200"/>
                <a:gd name="T4" fmla="*/ 306 w 21906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06" h="43200" fill="none" extrusionOk="0">
                  <a:moveTo>
                    <a:pt x="0" y="2"/>
                  </a:moveTo>
                  <a:cubicBezTo>
                    <a:pt x="101" y="0"/>
                    <a:pt x="203" y="-1"/>
                    <a:pt x="306" y="0"/>
                  </a:cubicBezTo>
                  <a:cubicBezTo>
                    <a:pt x="12235" y="0"/>
                    <a:pt x="21906" y="9670"/>
                    <a:pt x="21906" y="21600"/>
                  </a:cubicBezTo>
                  <a:cubicBezTo>
                    <a:pt x="21906" y="33499"/>
                    <a:pt x="12282" y="43157"/>
                    <a:pt x="382" y="43199"/>
                  </a:cubicBezTo>
                </a:path>
                <a:path w="21906" h="43200" stroke="0" extrusionOk="0">
                  <a:moveTo>
                    <a:pt x="0" y="2"/>
                  </a:moveTo>
                  <a:cubicBezTo>
                    <a:pt x="101" y="0"/>
                    <a:pt x="203" y="-1"/>
                    <a:pt x="306" y="0"/>
                  </a:cubicBezTo>
                  <a:cubicBezTo>
                    <a:pt x="12235" y="0"/>
                    <a:pt x="21906" y="9670"/>
                    <a:pt x="21906" y="21600"/>
                  </a:cubicBezTo>
                  <a:cubicBezTo>
                    <a:pt x="21906" y="33499"/>
                    <a:pt x="12282" y="43157"/>
                    <a:pt x="382" y="43199"/>
                  </a:cubicBezTo>
                  <a:lnTo>
                    <a:pt x="306" y="21600"/>
                  </a:lnTo>
                  <a:close/>
                </a:path>
              </a:pathLst>
            </a:custGeom>
            <a:noFill/>
            <a:ln w="1905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9" name="Arc 59"/>
            <p:cNvSpPr>
              <a:spLocks/>
            </p:cNvSpPr>
            <p:nvPr/>
          </p:nvSpPr>
          <p:spPr bwMode="auto">
            <a:xfrm>
              <a:off x="3157538" y="4595813"/>
              <a:ext cx="309562" cy="5111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89"/>
                <a:gd name="T2" fmla="*/ 703 w 21600"/>
                <a:gd name="T3" fmla="*/ 43189 h 43189"/>
                <a:gd name="T4" fmla="*/ 0 w 21600"/>
                <a:gd name="T5" fmla="*/ 21600 h 43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8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255"/>
                    <a:pt x="12352" y="42809"/>
                    <a:pt x="702" y="43188"/>
                  </a:cubicBezTo>
                </a:path>
                <a:path w="21600" h="4318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255"/>
                    <a:pt x="12352" y="42809"/>
                    <a:pt x="702" y="43188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6600"/>
            </a:solidFill>
            <a:ln w="2540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0" name="Arc 60"/>
            <p:cNvSpPr>
              <a:spLocks/>
            </p:cNvSpPr>
            <p:nvPr/>
          </p:nvSpPr>
          <p:spPr bwMode="auto">
            <a:xfrm flipH="1">
              <a:off x="3048000" y="5105400"/>
              <a:ext cx="258763" cy="2254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99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8" y="0"/>
                    <a:pt x="21599" y="9670"/>
                    <a:pt x="21599" y="21599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8" y="0"/>
                    <a:pt x="21599" y="9670"/>
                    <a:pt x="21599" y="21599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6600"/>
            </a:solidFill>
            <a:ln w="254000">
              <a:solidFill>
                <a:srgbClr val="FFD9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1" name="Arc 61"/>
            <p:cNvSpPr>
              <a:spLocks/>
            </p:cNvSpPr>
            <p:nvPr/>
          </p:nvSpPr>
          <p:spPr bwMode="auto">
            <a:xfrm>
              <a:off x="3105150" y="2209800"/>
              <a:ext cx="361950" cy="620713"/>
            </a:xfrm>
            <a:custGeom>
              <a:avLst/>
              <a:gdLst>
                <a:gd name="G0" fmla="+- 0 0 0"/>
                <a:gd name="G1" fmla="+- 4067 0 0"/>
                <a:gd name="G2" fmla="+- 21600 0 0"/>
                <a:gd name="T0" fmla="*/ 21214 w 21600"/>
                <a:gd name="T1" fmla="*/ 0 h 25620"/>
                <a:gd name="T2" fmla="*/ 1428 w 21600"/>
                <a:gd name="T3" fmla="*/ 25620 h 25620"/>
                <a:gd name="T4" fmla="*/ 0 w 21600"/>
                <a:gd name="T5" fmla="*/ 4067 h 25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620" fill="none" extrusionOk="0">
                  <a:moveTo>
                    <a:pt x="21213" y="0"/>
                  </a:moveTo>
                  <a:cubicBezTo>
                    <a:pt x="21470" y="1340"/>
                    <a:pt x="21600" y="2702"/>
                    <a:pt x="21600" y="4067"/>
                  </a:cubicBezTo>
                  <a:cubicBezTo>
                    <a:pt x="21600" y="15442"/>
                    <a:pt x="12778" y="24867"/>
                    <a:pt x="1427" y="25619"/>
                  </a:cubicBezTo>
                </a:path>
                <a:path w="21600" h="25620" stroke="0" extrusionOk="0">
                  <a:moveTo>
                    <a:pt x="21213" y="0"/>
                  </a:moveTo>
                  <a:cubicBezTo>
                    <a:pt x="21470" y="1340"/>
                    <a:pt x="21600" y="2702"/>
                    <a:pt x="21600" y="4067"/>
                  </a:cubicBezTo>
                  <a:cubicBezTo>
                    <a:pt x="21600" y="15442"/>
                    <a:pt x="12778" y="24867"/>
                    <a:pt x="1427" y="25619"/>
                  </a:cubicBezTo>
                  <a:lnTo>
                    <a:pt x="0" y="4067"/>
                  </a:lnTo>
                  <a:close/>
                </a:path>
              </a:pathLst>
            </a:custGeom>
            <a:noFill/>
            <a:ln w="190500">
              <a:solidFill>
                <a:srgbClr val="FED3A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2" name="Oval 62"/>
            <p:cNvSpPr>
              <a:spLocks noChangeArrowheads="1"/>
            </p:cNvSpPr>
            <p:nvPr/>
          </p:nvSpPr>
          <p:spPr bwMode="auto">
            <a:xfrm>
              <a:off x="2895600" y="5029200"/>
              <a:ext cx="207963" cy="227013"/>
            </a:xfrm>
            <a:prstGeom prst="ellipse">
              <a:avLst/>
            </a:prstGeom>
            <a:gradFill rotWithShape="0">
              <a:gsLst>
                <a:gs pos="0">
                  <a:srgbClr val="FFD9B3"/>
                </a:gs>
                <a:gs pos="100000">
                  <a:srgbClr val="FF6600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3" name="Oval 63"/>
            <p:cNvSpPr>
              <a:spLocks noChangeArrowheads="1"/>
            </p:cNvSpPr>
            <p:nvPr/>
          </p:nvSpPr>
          <p:spPr bwMode="auto">
            <a:xfrm>
              <a:off x="2971800" y="4953000"/>
              <a:ext cx="207963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4" name="Oval 64"/>
            <p:cNvSpPr>
              <a:spLocks noChangeArrowheads="1"/>
            </p:cNvSpPr>
            <p:nvPr/>
          </p:nvSpPr>
          <p:spPr bwMode="auto">
            <a:xfrm>
              <a:off x="2949575" y="5164138"/>
              <a:ext cx="250825" cy="227012"/>
            </a:xfrm>
            <a:prstGeom prst="ellipse">
              <a:avLst/>
            </a:prstGeom>
            <a:solidFill>
              <a:srgbClr val="FFD9B3"/>
            </a:solidFill>
            <a:ln w="9525">
              <a:solidFill>
                <a:srgbClr val="FFD9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5" name="Oval 65"/>
            <p:cNvSpPr>
              <a:spLocks noChangeArrowheads="1"/>
            </p:cNvSpPr>
            <p:nvPr/>
          </p:nvSpPr>
          <p:spPr bwMode="auto">
            <a:xfrm>
              <a:off x="3260725" y="4994275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6" name="Oval 66"/>
            <p:cNvSpPr>
              <a:spLocks noChangeArrowheads="1"/>
            </p:cNvSpPr>
            <p:nvPr/>
          </p:nvSpPr>
          <p:spPr bwMode="auto">
            <a:xfrm>
              <a:off x="3048000" y="487680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7" name="Oval 67"/>
            <p:cNvSpPr>
              <a:spLocks noChangeArrowheads="1"/>
            </p:cNvSpPr>
            <p:nvPr/>
          </p:nvSpPr>
          <p:spPr bwMode="auto">
            <a:xfrm>
              <a:off x="3363913" y="4879975"/>
              <a:ext cx="207962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8" name="Oval 68"/>
            <p:cNvSpPr>
              <a:spLocks noChangeArrowheads="1"/>
            </p:cNvSpPr>
            <p:nvPr/>
          </p:nvSpPr>
          <p:spPr bwMode="auto">
            <a:xfrm>
              <a:off x="3157538" y="4822825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9" name="Oval 69"/>
            <p:cNvSpPr>
              <a:spLocks noChangeArrowheads="1"/>
            </p:cNvSpPr>
            <p:nvPr/>
          </p:nvSpPr>
          <p:spPr bwMode="auto">
            <a:xfrm>
              <a:off x="3416300" y="4765675"/>
              <a:ext cx="206375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0" name="Oval 70"/>
            <p:cNvSpPr>
              <a:spLocks noChangeArrowheads="1"/>
            </p:cNvSpPr>
            <p:nvPr/>
          </p:nvSpPr>
          <p:spPr bwMode="auto">
            <a:xfrm>
              <a:off x="3208338" y="4710113"/>
              <a:ext cx="207962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1" name="Oval 71"/>
            <p:cNvSpPr>
              <a:spLocks noChangeArrowheads="1"/>
            </p:cNvSpPr>
            <p:nvPr/>
          </p:nvSpPr>
          <p:spPr bwMode="auto">
            <a:xfrm>
              <a:off x="3416300" y="4595813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2" name="Oval 72"/>
            <p:cNvSpPr>
              <a:spLocks noChangeArrowheads="1"/>
            </p:cNvSpPr>
            <p:nvPr/>
          </p:nvSpPr>
          <p:spPr bwMode="auto">
            <a:xfrm>
              <a:off x="3105150" y="4652963"/>
              <a:ext cx="207963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3" name="Oval 73"/>
            <p:cNvSpPr>
              <a:spLocks noChangeArrowheads="1"/>
            </p:cNvSpPr>
            <p:nvPr/>
          </p:nvSpPr>
          <p:spPr bwMode="auto">
            <a:xfrm>
              <a:off x="3157538" y="442595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4" name="Oval 74"/>
            <p:cNvSpPr>
              <a:spLocks noChangeArrowheads="1"/>
            </p:cNvSpPr>
            <p:nvPr/>
          </p:nvSpPr>
          <p:spPr bwMode="auto">
            <a:xfrm>
              <a:off x="3313113" y="448310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5" name="Oval 75"/>
            <p:cNvSpPr>
              <a:spLocks noChangeArrowheads="1"/>
            </p:cNvSpPr>
            <p:nvPr/>
          </p:nvSpPr>
          <p:spPr bwMode="auto">
            <a:xfrm>
              <a:off x="3054350" y="436880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6" name="Oval 76"/>
            <p:cNvSpPr>
              <a:spLocks noChangeArrowheads="1"/>
            </p:cNvSpPr>
            <p:nvPr/>
          </p:nvSpPr>
          <p:spPr bwMode="auto">
            <a:xfrm>
              <a:off x="3001963" y="4595813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7" name="Oval 77"/>
            <p:cNvSpPr>
              <a:spLocks noChangeArrowheads="1"/>
            </p:cNvSpPr>
            <p:nvPr/>
          </p:nvSpPr>
          <p:spPr bwMode="auto">
            <a:xfrm>
              <a:off x="3001963" y="4254500"/>
              <a:ext cx="206375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8" name="Oval 78"/>
            <p:cNvSpPr>
              <a:spLocks noChangeArrowheads="1"/>
            </p:cNvSpPr>
            <p:nvPr/>
          </p:nvSpPr>
          <p:spPr bwMode="auto">
            <a:xfrm>
              <a:off x="2898775" y="4538663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9" name="Oval 79"/>
            <p:cNvSpPr>
              <a:spLocks noChangeArrowheads="1"/>
            </p:cNvSpPr>
            <p:nvPr/>
          </p:nvSpPr>
          <p:spPr bwMode="auto">
            <a:xfrm>
              <a:off x="2743200" y="431165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0" name="Oval 80"/>
            <p:cNvSpPr>
              <a:spLocks noChangeArrowheads="1"/>
            </p:cNvSpPr>
            <p:nvPr/>
          </p:nvSpPr>
          <p:spPr bwMode="auto">
            <a:xfrm>
              <a:off x="2795588" y="442595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1" name="Oval 81"/>
            <p:cNvSpPr>
              <a:spLocks noChangeArrowheads="1"/>
            </p:cNvSpPr>
            <p:nvPr/>
          </p:nvSpPr>
          <p:spPr bwMode="auto">
            <a:xfrm>
              <a:off x="3054350" y="4141788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2" name="Oval 82"/>
            <p:cNvSpPr>
              <a:spLocks noChangeArrowheads="1"/>
            </p:cNvSpPr>
            <p:nvPr/>
          </p:nvSpPr>
          <p:spPr bwMode="auto">
            <a:xfrm>
              <a:off x="2846388" y="4027488"/>
              <a:ext cx="207962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3" name="Oval 83"/>
            <p:cNvSpPr>
              <a:spLocks noChangeArrowheads="1"/>
            </p:cNvSpPr>
            <p:nvPr/>
          </p:nvSpPr>
          <p:spPr bwMode="auto">
            <a:xfrm>
              <a:off x="2743200" y="4141788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4" name="Oval 84"/>
            <p:cNvSpPr>
              <a:spLocks noChangeArrowheads="1"/>
            </p:cNvSpPr>
            <p:nvPr/>
          </p:nvSpPr>
          <p:spPr bwMode="auto">
            <a:xfrm>
              <a:off x="3001963" y="3970338"/>
              <a:ext cx="206375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5" name="Oval 85"/>
            <p:cNvSpPr>
              <a:spLocks noChangeArrowheads="1"/>
            </p:cNvSpPr>
            <p:nvPr/>
          </p:nvSpPr>
          <p:spPr bwMode="auto">
            <a:xfrm>
              <a:off x="3157538" y="4084638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6" name="Oval 86"/>
            <p:cNvSpPr>
              <a:spLocks noChangeArrowheads="1"/>
            </p:cNvSpPr>
            <p:nvPr/>
          </p:nvSpPr>
          <p:spPr bwMode="auto">
            <a:xfrm>
              <a:off x="3105150" y="3970338"/>
              <a:ext cx="207963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7" name="Oval 87"/>
            <p:cNvSpPr>
              <a:spLocks noChangeArrowheads="1"/>
            </p:cNvSpPr>
            <p:nvPr/>
          </p:nvSpPr>
          <p:spPr bwMode="auto">
            <a:xfrm>
              <a:off x="3208338" y="3970338"/>
              <a:ext cx="207962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8" name="Oval 88"/>
            <p:cNvSpPr>
              <a:spLocks noChangeArrowheads="1"/>
            </p:cNvSpPr>
            <p:nvPr/>
          </p:nvSpPr>
          <p:spPr bwMode="auto">
            <a:xfrm>
              <a:off x="3260725" y="4027488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9" name="AutoShape 89"/>
            <p:cNvSpPr>
              <a:spLocks noChangeArrowheads="1"/>
            </p:cNvSpPr>
            <p:nvPr/>
          </p:nvSpPr>
          <p:spPr bwMode="auto">
            <a:xfrm>
              <a:off x="2895600" y="5181600"/>
              <a:ext cx="381000" cy="381000"/>
            </a:xfrm>
            <a:custGeom>
              <a:avLst/>
              <a:gdLst>
                <a:gd name="G0" fmla="+- 8720 0 0"/>
                <a:gd name="G1" fmla="+- 21600 0 8720"/>
                <a:gd name="G2" fmla="*/ 8720 1 2"/>
                <a:gd name="G3" fmla="+- 21600 0 G2"/>
                <a:gd name="G4" fmla="+/ 8720 21600 2"/>
                <a:gd name="G5" fmla="+/ G1 0 2"/>
                <a:gd name="G6" fmla="*/ 21600 21600 8720"/>
                <a:gd name="G7" fmla="*/ G6 1 2"/>
                <a:gd name="G8" fmla="+- 21600 0 G7"/>
                <a:gd name="G9" fmla="*/ 21600 1 2"/>
                <a:gd name="G10" fmla="+- 8720 0 G9"/>
                <a:gd name="G11" fmla="?: G10 G8 0"/>
                <a:gd name="G12" fmla="?: G10 G7 21600"/>
                <a:gd name="T0" fmla="*/ 17240 w 21600"/>
                <a:gd name="T1" fmla="*/ 10800 h 21600"/>
                <a:gd name="T2" fmla="*/ 10800 w 21600"/>
                <a:gd name="T3" fmla="*/ 21600 h 21600"/>
                <a:gd name="T4" fmla="*/ 4360 w 21600"/>
                <a:gd name="T5" fmla="*/ 10800 h 21600"/>
                <a:gd name="T6" fmla="*/ 10800 w 21600"/>
                <a:gd name="T7" fmla="*/ 0 h 21600"/>
                <a:gd name="T8" fmla="*/ 6160 w 21600"/>
                <a:gd name="T9" fmla="*/ 6160 h 21600"/>
                <a:gd name="T10" fmla="*/ 15440 w 21600"/>
                <a:gd name="T11" fmla="*/ 1544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8720" y="21600"/>
                  </a:lnTo>
                  <a:lnTo>
                    <a:pt x="128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30" name="Text Box 90"/>
            <p:cNvSpPr txBox="1">
              <a:spLocks noChangeArrowheads="1"/>
            </p:cNvSpPr>
            <p:nvPr/>
          </p:nvSpPr>
          <p:spPr bwMode="auto">
            <a:xfrm>
              <a:off x="2438400" y="5715000"/>
              <a:ext cx="15240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E5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Mesalamine in microgranules</a:t>
              </a:r>
            </a:p>
          </p:txBody>
        </p:sp>
        <p:sp>
          <p:nvSpPr>
            <p:cNvPr id="138332" name="Oval 92"/>
            <p:cNvSpPr>
              <a:spLocks noChangeArrowheads="1"/>
            </p:cNvSpPr>
            <p:nvPr/>
          </p:nvSpPr>
          <p:spPr bwMode="auto">
            <a:xfrm>
              <a:off x="2895600" y="4953000"/>
              <a:ext cx="533400" cy="381000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93"/>
            <p:cNvGrpSpPr>
              <a:grpSpLocks/>
            </p:cNvGrpSpPr>
            <p:nvPr/>
          </p:nvGrpSpPr>
          <p:grpSpPr bwMode="auto">
            <a:xfrm>
              <a:off x="4432301" y="2151087"/>
              <a:ext cx="1371600" cy="4086225"/>
              <a:chOff x="2888" y="1344"/>
              <a:chExt cx="864" cy="2574"/>
            </a:xfrm>
          </p:grpSpPr>
          <p:grpSp>
            <p:nvGrpSpPr>
              <p:cNvPr id="8" name="Group 95"/>
              <p:cNvGrpSpPr>
                <a:grpSpLocks/>
              </p:cNvGrpSpPr>
              <p:nvPr/>
            </p:nvGrpSpPr>
            <p:grpSpPr bwMode="auto">
              <a:xfrm>
                <a:off x="2888" y="1344"/>
                <a:ext cx="864" cy="2574"/>
                <a:chOff x="2888" y="1344"/>
                <a:chExt cx="864" cy="2574"/>
              </a:xfrm>
            </p:grpSpPr>
            <p:grpSp>
              <p:nvGrpSpPr>
                <p:cNvPr id="9" name="Group 96"/>
                <p:cNvGrpSpPr>
                  <a:grpSpLocks/>
                </p:cNvGrpSpPr>
                <p:nvPr/>
              </p:nvGrpSpPr>
              <p:grpSpPr bwMode="auto">
                <a:xfrm>
                  <a:off x="3024" y="1344"/>
                  <a:ext cx="610" cy="2112"/>
                  <a:chOff x="3024" y="1344"/>
                  <a:chExt cx="610" cy="2112"/>
                </a:xfrm>
              </p:grpSpPr>
              <p:grpSp>
                <p:nvGrpSpPr>
                  <p:cNvPr id="10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024" y="1344"/>
                    <a:ext cx="610" cy="2004"/>
                    <a:chOff x="3024" y="1344"/>
                    <a:chExt cx="610" cy="2004"/>
                  </a:xfrm>
                </p:grpSpPr>
                <p:sp>
                  <p:nvSpPr>
                    <p:cNvPr id="138338" name="Arc 98"/>
                    <p:cNvSpPr>
                      <a:spLocks/>
                    </p:cNvSpPr>
                    <p:nvPr/>
                  </p:nvSpPr>
                  <p:spPr bwMode="auto">
                    <a:xfrm flipH="1">
                      <a:off x="3089" y="1738"/>
                      <a:ext cx="261" cy="215"/>
                    </a:xfrm>
                    <a:custGeom>
                      <a:avLst/>
                      <a:gdLst>
                        <a:gd name="G0" fmla="+- 0 0 0"/>
                        <a:gd name="G1" fmla="+- 20616 0 0"/>
                        <a:gd name="G2" fmla="+- 21600 0 0"/>
                        <a:gd name="T0" fmla="*/ 6444 w 21600"/>
                        <a:gd name="T1" fmla="*/ 0 h 42169"/>
                        <a:gd name="T2" fmla="*/ 1428 w 21600"/>
                        <a:gd name="T3" fmla="*/ 42169 h 42169"/>
                        <a:gd name="T4" fmla="*/ 0 w 21600"/>
                        <a:gd name="T5" fmla="*/ 20616 h 4216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2169" fill="none" extrusionOk="0">
                          <a:moveTo>
                            <a:pt x="6444" y="-1"/>
                          </a:moveTo>
                          <a:cubicBezTo>
                            <a:pt x="15460" y="2818"/>
                            <a:pt x="21600" y="11169"/>
                            <a:pt x="21600" y="20616"/>
                          </a:cubicBezTo>
                          <a:cubicBezTo>
                            <a:pt x="21600" y="31991"/>
                            <a:pt x="12778" y="41416"/>
                            <a:pt x="1427" y="42168"/>
                          </a:cubicBezTo>
                        </a:path>
                        <a:path w="21600" h="42169" stroke="0" extrusionOk="0">
                          <a:moveTo>
                            <a:pt x="6444" y="-1"/>
                          </a:moveTo>
                          <a:cubicBezTo>
                            <a:pt x="15460" y="2818"/>
                            <a:pt x="21600" y="11169"/>
                            <a:pt x="21600" y="20616"/>
                          </a:cubicBezTo>
                          <a:cubicBezTo>
                            <a:pt x="21600" y="31991"/>
                            <a:pt x="12778" y="41416"/>
                            <a:pt x="1427" y="42168"/>
                          </a:cubicBezTo>
                          <a:lnTo>
                            <a:pt x="0" y="20616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ED3A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39" name="Arc 99"/>
                    <p:cNvSpPr>
                      <a:spLocks/>
                    </p:cNvSpPr>
                    <p:nvPr/>
                  </p:nvSpPr>
                  <p:spPr bwMode="auto">
                    <a:xfrm flipH="1">
                      <a:off x="3154" y="2561"/>
                      <a:ext cx="163" cy="286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153"/>
                        <a:gd name="T2" fmla="*/ 1428 w 21600"/>
                        <a:gd name="T3" fmla="*/ 43153 h 43153"/>
                        <a:gd name="T4" fmla="*/ 0 w 21600"/>
                        <a:gd name="T5" fmla="*/ 21600 h 43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153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</a:path>
                        <a:path w="21600" h="43153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FF6600"/>
                    </a:solidFill>
                    <a:ln w="254000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0" name="Arc 100"/>
                    <p:cNvSpPr>
                      <a:spLocks/>
                    </p:cNvSpPr>
                    <p:nvPr/>
                  </p:nvSpPr>
                  <p:spPr bwMode="auto">
                    <a:xfrm flipH="1">
                      <a:off x="3057" y="2131"/>
                      <a:ext cx="293" cy="179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153"/>
                        <a:gd name="T2" fmla="*/ 1428 w 21600"/>
                        <a:gd name="T3" fmla="*/ 43153 h 43153"/>
                        <a:gd name="T4" fmla="*/ 0 w 21600"/>
                        <a:gd name="T5" fmla="*/ 21600 h 43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153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</a:path>
                        <a:path w="21600" h="43153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ED3A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1" name="Arc 101"/>
                    <p:cNvSpPr>
                      <a:spLocks/>
                    </p:cNvSpPr>
                    <p:nvPr/>
                  </p:nvSpPr>
                  <p:spPr bwMode="auto">
                    <a:xfrm>
                      <a:off x="3317" y="1952"/>
                      <a:ext cx="163" cy="179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153"/>
                        <a:gd name="T2" fmla="*/ 1428 w 21600"/>
                        <a:gd name="T3" fmla="*/ 43153 h 43153"/>
                        <a:gd name="T4" fmla="*/ 0 w 21600"/>
                        <a:gd name="T5" fmla="*/ 21600 h 43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153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</a:path>
                        <a:path w="21600" h="43153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ED3A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2" name="Arc 102"/>
                    <p:cNvSpPr>
                      <a:spLocks/>
                    </p:cNvSpPr>
                    <p:nvPr/>
                  </p:nvSpPr>
                  <p:spPr bwMode="auto">
                    <a:xfrm>
                      <a:off x="3313" y="2311"/>
                      <a:ext cx="233" cy="250"/>
                    </a:xfrm>
                    <a:custGeom>
                      <a:avLst/>
                      <a:gdLst>
                        <a:gd name="G0" fmla="+- 306 0 0"/>
                        <a:gd name="G1" fmla="+- 21600 0 0"/>
                        <a:gd name="G2" fmla="+- 21600 0 0"/>
                        <a:gd name="T0" fmla="*/ 0 w 21906"/>
                        <a:gd name="T1" fmla="*/ 2 h 43200"/>
                        <a:gd name="T2" fmla="*/ 383 w 21906"/>
                        <a:gd name="T3" fmla="*/ 43200 h 43200"/>
                        <a:gd name="T4" fmla="*/ 306 w 21906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906" h="43200" fill="none" extrusionOk="0">
                          <a:moveTo>
                            <a:pt x="0" y="2"/>
                          </a:moveTo>
                          <a:cubicBezTo>
                            <a:pt x="101" y="0"/>
                            <a:pt x="203" y="-1"/>
                            <a:pt x="306" y="0"/>
                          </a:cubicBezTo>
                          <a:cubicBezTo>
                            <a:pt x="12235" y="0"/>
                            <a:pt x="21906" y="9670"/>
                            <a:pt x="21906" y="21600"/>
                          </a:cubicBezTo>
                          <a:cubicBezTo>
                            <a:pt x="21906" y="33499"/>
                            <a:pt x="12282" y="43157"/>
                            <a:pt x="382" y="43199"/>
                          </a:cubicBezTo>
                        </a:path>
                        <a:path w="21906" h="43200" stroke="0" extrusionOk="0">
                          <a:moveTo>
                            <a:pt x="0" y="2"/>
                          </a:moveTo>
                          <a:cubicBezTo>
                            <a:pt x="101" y="0"/>
                            <a:pt x="203" y="-1"/>
                            <a:pt x="306" y="0"/>
                          </a:cubicBezTo>
                          <a:cubicBezTo>
                            <a:pt x="12235" y="0"/>
                            <a:pt x="21906" y="9670"/>
                            <a:pt x="21906" y="21600"/>
                          </a:cubicBezTo>
                          <a:cubicBezTo>
                            <a:pt x="21906" y="33499"/>
                            <a:pt x="12282" y="43157"/>
                            <a:pt x="382" y="43199"/>
                          </a:cubicBezTo>
                          <a:lnTo>
                            <a:pt x="306" y="21600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3" name="Arc 103"/>
                    <p:cNvSpPr>
                      <a:spLocks/>
                    </p:cNvSpPr>
                    <p:nvPr/>
                  </p:nvSpPr>
                  <p:spPr bwMode="auto">
                    <a:xfrm>
                      <a:off x="3285" y="2847"/>
                      <a:ext cx="195" cy="322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189"/>
                        <a:gd name="T2" fmla="*/ 703 w 21600"/>
                        <a:gd name="T3" fmla="*/ 43189 h 43189"/>
                        <a:gd name="T4" fmla="*/ 0 w 21600"/>
                        <a:gd name="T5" fmla="*/ 21600 h 431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189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3255"/>
                            <a:pt x="12352" y="42809"/>
                            <a:pt x="702" y="43188"/>
                          </a:cubicBezTo>
                        </a:path>
                        <a:path w="21600" h="43189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3255"/>
                            <a:pt x="12352" y="42809"/>
                            <a:pt x="702" y="43188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FF6600"/>
                    </a:solidFill>
                    <a:ln w="254000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4" name="Arc 104"/>
                    <p:cNvSpPr>
                      <a:spLocks/>
                    </p:cNvSpPr>
                    <p:nvPr/>
                  </p:nvSpPr>
                  <p:spPr bwMode="auto">
                    <a:xfrm flipH="1">
                      <a:off x="3154" y="3169"/>
                      <a:ext cx="163" cy="143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78"/>
                        <a:gd name="T2" fmla="*/ 21600 w 21600"/>
                        <a:gd name="T3" fmla="*/ 21678 h 21678"/>
                        <a:gd name="T4" fmla="*/ 0 w 21600"/>
                        <a:gd name="T5" fmla="*/ 21600 h 216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7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21625"/>
                            <a:pt x="21599" y="21651"/>
                            <a:pt x="21599" y="21677"/>
                          </a:cubicBezTo>
                        </a:path>
                        <a:path w="21600" h="2167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21625"/>
                            <a:pt x="21599" y="21651"/>
                            <a:pt x="21599" y="2167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FF6600"/>
                    </a:solidFill>
                    <a:ln w="254000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5" name="Arc 105"/>
                    <p:cNvSpPr>
                      <a:spLocks/>
                    </p:cNvSpPr>
                    <p:nvPr/>
                  </p:nvSpPr>
                  <p:spPr bwMode="auto">
                    <a:xfrm>
                      <a:off x="3252" y="1344"/>
                      <a:ext cx="228" cy="391"/>
                    </a:xfrm>
                    <a:custGeom>
                      <a:avLst/>
                      <a:gdLst>
                        <a:gd name="G0" fmla="+- 0 0 0"/>
                        <a:gd name="G1" fmla="+- 4067 0 0"/>
                        <a:gd name="G2" fmla="+- 21600 0 0"/>
                        <a:gd name="T0" fmla="*/ 21214 w 21600"/>
                        <a:gd name="T1" fmla="*/ 0 h 25620"/>
                        <a:gd name="T2" fmla="*/ 1428 w 21600"/>
                        <a:gd name="T3" fmla="*/ 25620 h 25620"/>
                        <a:gd name="T4" fmla="*/ 0 w 21600"/>
                        <a:gd name="T5" fmla="*/ 4067 h 256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5620" fill="none" extrusionOk="0">
                          <a:moveTo>
                            <a:pt x="21213" y="0"/>
                          </a:moveTo>
                          <a:cubicBezTo>
                            <a:pt x="21470" y="1340"/>
                            <a:pt x="21600" y="2702"/>
                            <a:pt x="21600" y="4067"/>
                          </a:cubicBezTo>
                          <a:cubicBezTo>
                            <a:pt x="21600" y="15442"/>
                            <a:pt x="12778" y="24867"/>
                            <a:pt x="1427" y="25619"/>
                          </a:cubicBezTo>
                        </a:path>
                        <a:path w="21600" h="25620" stroke="0" extrusionOk="0">
                          <a:moveTo>
                            <a:pt x="21213" y="0"/>
                          </a:moveTo>
                          <a:cubicBezTo>
                            <a:pt x="21470" y="1340"/>
                            <a:pt x="21600" y="2702"/>
                            <a:pt x="21600" y="4067"/>
                          </a:cubicBezTo>
                          <a:cubicBezTo>
                            <a:pt x="21600" y="15442"/>
                            <a:pt x="12778" y="24867"/>
                            <a:pt x="1427" y="25619"/>
                          </a:cubicBezTo>
                          <a:lnTo>
                            <a:pt x="0" y="4067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ED3A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6" name="Oval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3072"/>
                      <a:ext cx="131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7" name="Oval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54" y="3205"/>
                      <a:ext cx="158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D9B3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8" name="Oval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2" y="3133"/>
                      <a:ext cx="131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9" name="Oval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0" y="3098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0" name="Oval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16" y="3024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1" name="Oval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5" y="3026"/>
                      <a:ext cx="131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2" name="Oval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990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3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8" y="2954"/>
                      <a:ext cx="130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4" name="Oval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7" y="2919"/>
                      <a:ext cx="131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5" name="Oval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8" y="2847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6" name="Oval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2" y="2883"/>
                      <a:ext cx="131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7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740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8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83" y="2776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9" name="Oval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0" y="2704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0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87" y="2847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1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87" y="2632"/>
                      <a:ext cx="130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2" name="Oval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2" y="2811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3" name="Oval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2668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4" name="Oval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7" y="2740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5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0" y="2561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6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9" y="2489"/>
                      <a:ext cx="131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7" name="Oval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2561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8" name="Oval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87" y="2453"/>
                      <a:ext cx="130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9" name="Oval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525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70" name="Oval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2" y="2453"/>
                      <a:ext cx="131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71" name="Oval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7" y="2453"/>
                      <a:ext cx="131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72" name="Oval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0" y="2489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73" name="AutoShape 133"/>
                    <p:cNvSpPr>
                      <a:spLocks noChangeArrowheads="1"/>
                    </p:cNvSpPr>
                    <p:nvPr/>
                  </p:nvSpPr>
                  <p:spPr bwMode="auto">
                    <a:xfrm rot="12931453">
                      <a:off x="3341" y="1448"/>
                      <a:ext cx="293" cy="465"/>
                    </a:xfrm>
                    <a:prstGeom prst="moon">
                      <a:avLst>
                        <a:gd name="adj" fmla="val 71514"/>
                      </a:avLst>
                    </a:prstGeom>
                    <a:solidFill>
                      <a:srgbClr val="FED3A8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</p:grpSp>
              <p:sp>
                <p:nvSpPr>
                  <p:cNvPr id="138374" name="AutoShape 134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312"/>
                    <a:ext cx="161" cy="144"/>
                  </a:xfrm>
                  <a:custGeom>
                    <a:avLst/>
                    <a:gdLst>
                      <a:gd name="G0" fmla="+- 8720 0 0"/>
                      <a:gd name="G1" fmla="+- 21600 0 8720"/>
                      <a:gd name="G2" fmla="*/ 8720 1 2"/>
                      <a:gd name="G3" fmla="+- 21600 0 G2"/>
                      <a:gd name="G4" fmla="+/ 8720 21600 2"/>
                      <a:gd name="G5" fmla="+/ G1 0 2"/>
                      <a:gd name="G6" fmla="*/ 21600 21600 8720"/>
                      <a:gd name="G7" fmla="*/ G6 1 2"/>
                      <a:gd name="G8" fmla="+- 21600 0 G7"/>
                      <a:gd name="G9" fmla="*/ 21600 1 2"/>
                      <a:gd name="G10" fmla="+- 8720 0 G9"/>
                      <a:gd name="G11" fmla="?: G10 G8 0"/>
                      <a:gd name="G12" fmla="?: G10 G7 21600"/>
                      <a:gd name="T0" fmla="*/ 17240 w 21600"/>
                      <a:gd name="T1" fmla="*/ 10800 h 21600"/>
                      <a:gd name="T2" fmla="*/ 10800 w 21600"/>
                      <a:gd name="T3" fmla="*/ 21600 h 21600"/>
                      <a:gd name="T4" fmla="*/ 4360 w 21600"/>
                      <a:gd name="T5" fmla="*/ 10800 h 21600"/>
                      <a:gd name="T6" fmla="*/ 10800 w 21600"/>
                      <a:gd name="T7" fmla="*/ 0 h 21600"/>
                      <a:gd name="T8" fmla="*/ 6160 w 21600"/>
                      <a:gd name="T9" fmla="*/ 6160 h 21600"/>
                      <a:gd name="T10" fmla="*/ 15440 w 21600"/>
                      <a:gd name="T11" fmla="*/ 1544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8720" y="21600"/>
                        </a:lnTo>
                        <a:lnTo>
                          <a:pt x="1288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E5FFFF"/>
                      </a:solidFill>
                    </a:endParaRPr>
                  </a:p>
                </p:txBody>
              </p:sp>
            </p:grpSp>
            <p:sp>
              <p:nvSpPr>
                <p:cNvPr id="13837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2888" y="3552"/>
                  <a:ext cx="86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600" b="1" dirty="0" err="1">
                      <a:solidFill>
                        <a:srgbClr val="E5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Mesalamine</a:t>
                  </a:r>
                  <a:endParaRPr lang="en-US" sz="1600" b="1" dirty="0">
                    <a:solidFill>
                      <a:srgbClr val="E5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endParaRPr>
                </a:p>
                <a:p>
                  <a:pPr algn="ctr"/>
                  <a:r>
                    <a:rPr lang="en-US" sz="1600" b="1" dirty="0">
                      <a:solidFill>
                        <a:srgbClr val="E5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w/ </a:t>
                  </a:r>
                  <a:r>
                    <a:rPr lang="en-US" sz="1600" b="1" dirty="0" err="1">
                      <a:solidFill>
                        <a:srgbClr val="E5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eudragit</a:t>
                  </a:r>
                  <a:r>
                    <a:rPr lang="en-US" sz="1600" b="1" dirty="0">
                      <a:solidFill>
                        <a:srgbClr val="E5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-S</a:t>
                  </a:r>
                </a:p>
              </p:txBody>
            </p:sp>
          </p:grpSp>
          <p:sp>
            <p:nvSpPr>
              <p:cNvPr id="138377" name="Oval 137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336" cy="240"/>
              </a:xfrm>
              <a:prstGeom prst="ellipse">
                <a:avLst/>
              </a:pr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E5FFFF"/>
                  </a:solidFill>
                </a:endParaRPr>
              </a:p>
            </p:txBody>
          </p:sp>
        </p:grpSp>
      </p:grpSp>
      <p:sp>
        <p:nvSpPr>
          <p:cNvPr id="142" name="Rectangle 141"/>
          <p:cNvSpPr/>
          <p:nvPr/>
        </p:nvSpPr>
        <p:spPr>
          <a:xfrm>
            <a:off x="611560" y="652626"/>
            <a:ext cx="27017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FF00"/>
                </a:solidFill>
                <a:latin typeface="Arial Narrow" pitchFamily="34" charset="0"/>
              </a:rPr>
              <a:t>Oral 5-ASA Release Sites</a:t>
            </a:r>
            <a:endParaRPr lang="en-US" sz="2000" b="1" i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28596" y="5253201"/>
            <a:ext cx="8715404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algn="l" rtl="0">
              <a:lnSpc>
                <a:spcPts val="2300"/>
              </a:lnSpc>
              <a:buBlip>
                <a:blip r:embed="rId3"/>
              </a:buBlip>
              <a:defRPr/>
            </a:pPr>
            <a:r>
              <a:rPr lang="en-US" sz="20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Block the production of PGs, </a:t>
            </a:r>
            <a:r>
              <a:rPr lang="en-US" sz="20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Leukotrienes</a:t>
            </a:r>
            <a:r>
              <a:rPr lang="en-US" sz="20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, and cytokines such as the </a:t>
            </a:r>
            <a:r>
              <a:rPr lang="en-US" sz="2000" b="1" dirty="0" smtClean="0"/>
              <a:t>nuclear factor kappa-light-chain-enhancer of activated B cells</a:t>
            </a:r>
            <a:endParaRPr lang="en-US" sz="20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lvl="1" algn="l" rtl="0" eaLnBrk="1" hangingPunct="1">
              <a:lnSpc>
                <a:spcPts val="2300"/>
              </a:lnSpc>
              <a:spcBef>
                <a:spcPts val="0"/>
              </a:spcBef>
              <a:buBlip>
                <a:blip r:embed="rId3"/>
              </a:buBlip>
              <a:defRPr/>
            </a:pPr>
            <a:r>
              <a:rPr lang="en-US" sz="20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Inhibit bacterial peptide–induced </a:t>
            </a:r>
            <a:r>
              <a:rPr lang="en-US" sz="20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neutrophil</a:t>
            </a:r>
            <a:r>
              <a:rPr lang="en-US" sz="20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</a:t>
            </a:r>
            <a:r>
              <a:rPr lang="en-US" sz="20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chemotaxis</a:t>
            </a:r>
            <a:r>
              <a:rPr lang="en-US" sz="20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and </a:t>
            </a:r>
            <a:br>
              <a:rPr lang="en-US" sz="20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</a:br>
            <a:r>
              <a:rPr lang="en-US" sz="20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   adenosine-induced secretion </a:t>
            </a:r>
          </a:p>
          <a:p>
            <a:pPr marL="0" lvl="1" algn="l" rtl="0" eaLnBrk="1" hangingPunct="1">
              <a:lnSpc>
                <a:spcPts val="2300"/>
              </a:lnSpc>
              <a:spcBef>
                <a:spcPts val="0"/>
              </a:spcBef>
              <a:buBlip>
                <a:blip r:embed="rId3"/>
              </a:buBlip>
              <a:defRPr/>
            </a:pPr>
            <a:r>
              <a:rPr lang="en-US" sz="20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Scavenging reactive oxygen metabolites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85720" y="4869160"/>
            <a:ext cx="3566200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6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Harlow Solid Italic" pitchFamily="82" charset="0"/>
                <a:sym typeface="Wingdings 3"/>
              </a:rPr>
              <a:t>Mechanism of action:</a:t>
            </a:r>
            <a:endParaRPr lang="en-US" sz="2800" b="1" dirty="0">
              <a:solidFill>
                <a:srgbClr val="0070C0"/>
              </a:solidFill>
              <a:latin typeface="Harlow Solid Italic" pitchFamily="82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779912" y="179348"/>
            <a:ext cx="2440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99CC"/>
            </a:solidFill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hlink"/>
                </a:solidFill>
                <a:latin typeface="Bernard MT Condensed" pitchFamily="18" charset="0"/>
              </a:rPr>
              <a:t>AMINOSALICYLATES [5-ASA]</a:t>
            </a:r>
            <a:endParaRPr lang="en-US" dirty="0">
              <a:solidFill>
                <a:schemeClr val="hlink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107702"/>
            <a:ext cx="8550275" cy="6281738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Uses: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They are used orally and rectally for the treatment of:</a:t>
            </a:r>
          </a:p>
          <a:p>
            <a:pPr marL="609600" indent="-609600" algn="l" rtl="0" eaLnBrk="1" hangingPunct="1"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Mild to moderate ulcerative colitis for induction of remission and maintenance.</a:t>
            </a:r>
          </a:p>
          <a:p>
            <a:pPr marL="609600" indent="-609600" algn="l" rtl="0" eaLnBrk="1" hangingPunct="1">
              <a:buFont typeface="Wingdings" pitchFamily="2" charset="2"/>
              <a:buChar char="§"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disease</a:t>
            </a:r>
          </a:p>
          <a:p>
            <a:pPr marL="609600" indent="-609600" algn="l" rtl="0" eaLnBrk="1" hangingPunct="1"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Rheumatoid arthritis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 Should be taken after meals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 The dose should be reduced in patients with renal failure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14290"/>
            <a:ext cx="9036496" cy="6643710"/>
          </a:xfrm>
        </p:spPr>
        <p:txBody>
          <a:bodyPr>
            <a:normAutofit fontScale="25000" lnSpcReduction="20000"/>
          </a:bodyPr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1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Corticosteroids</a:t>
            </a:r>
          </a:p>
          <a:p>
            <a:pPr marL="0" indent="-609600" algn="l" rtl="0" eaLnBrk="1" hangingPunct="1">
              <a:buFont typeface="Wingdings" pitchFamily="2" charset="2"/>
              <a:buNone/>
              <a:defRPr/>
            </a:pPr>
            <a:r>
              <a:rPr lang="en-US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MOA:  </a:t>
            </a:r>
            <a:endParaRPr lang="en-US" sz="9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-609600" algn="l" rtl="0" eaLnBrk="1" hangingPunct="1">
              <a:buFont typeface="Wingdings" pitchFamily="2" charset="2"/>
              <a:buNone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Inhibition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phospholipase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A2, gene expression of NO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synthase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COX-2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, and major inflammatory cytokines such as (TNF-a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-609600" algn="l" rtl="0" eaLnBrk="1" hangingPunct="1">
              <a:buFont typeface="Wingdings" pitchFamily="2" charset="2"/>
              <a:buNone/>
              <a:defRPr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533400" algn="l" rtl="0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Indications: They are mainly used for acute attacks of moderate-severe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ulcerative colitis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e.g. prednisone PO 40-60 mg/day for 2 weeks </a:t>
            </a:r>
          </a:p>
          <a:p>
            <a:pPr marL="0" lvl="1" indent="-533400" algn="l" rtl="0" eaLnBrk="1" hangingPunct="1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Budesonide in controlled release oral (9 mg/day) formulation (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Entocort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1" indent="-533400" algn="l" rtl="0" eaLnBrk="1" hangingPunct="1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Hydrocortisone enema or suppository for rectum or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sigmiod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colon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533400" algn="l" rtl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Corticosteroids are also used for systemic manifestations such as ocular lesion, skin diseases, and peripheral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arthritis</a:t>
            </a:r>
          </a:p>
          <a:p>
            <a:pPr marL="0" lvl="1" indent="-533400" algn="l" rtl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533400" algn="ctr" rtl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They’re not useful to maintain disease remission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ctr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II)  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Immunomosuppressive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Agents: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Azathioprine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6-Mercaptopurine; </a:t>
            </a:r>
          </a:p>
          <a:p>
            <a:pPr marL="0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M.O.A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Systemic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immunosuppression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indications: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the treatment and maintenance of remission of severe conditions and steroids dependent and/or resistant ulcerative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Cronn’s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disease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marL="0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N/V and bone marrow suppression;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hepatotoxicity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Hypersensitivity reactions, Why?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group is replaced by sulfur which causes hypersensitivity.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Methotrexate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/>
            <a:r>
              <a:rPr lang="en-US" sz="3600" dirty="0" smtClean="0">
                <a:solidFill>
                  <a:srgbClr val="FFFF00"/>
                </a:solidFill>
              </a:rPr>
              <a:t>MOA:</a:t>
            </a:r>
            <a:r>
              <a:rPr lang="en-US" sz="3600" dirty="0" smtClean="0"/>
              <a:t> </a:t>
            </a:r>
            <a:r>
              <a:rPr lang="en-US" sz="3600" dirty="0" err="1" smtClean="0"/>
              <a:t>dihydrofolate</a:t>
            </a:r>
            <a:r>
              <a:rPr lang="en-US" sz="3600" dirty="0" smtClean="0"/>
              <a:t> </a:t>
            </a:r>
            <a:r>
              <a:rPr lang="en-US" sz="3600" dirty="0" err="1" smtClean="0"/>
              <a:t>reductase</a:t>
            </a:r>
            <a:r>
              <a:rPr lang="en-US" sz="3600" dirty="0" smtClean="0"/>
              <a:t> inhibitor works as an </a:t>
            </a:r>
            <a:r>
              <a:rPr lang="en-US" sz="3600" dirty="0" err="1" smtClean="0"/>
              <a:t>antimetabolite</a:t>
            </a:r>
            <a:r>
              <a:rPr lang="en-US" sz="3600" dirty="0" smtClean="0"/>
              <a:t>.</a:t>
            </a:r>
          </a:p>
          <a:p>
            <a:pPr algn="l" rtl="0">
              <a:buNone/>
            </a:pPr>
            <a:endParaRPr lang="en-US" sz="3600" dirty="0" smtClean="0"/>
          </a:p>
          <a:p>
            <a:pPr algn="l" rtl="0"/>
            <a:r>
              <a:rPr lang="en-US" sz="3600" dirty="0" smtClean="0">
                <a:solidFill>
                  <a:srgbClr val="FFFF00"/>
                </a:solidFill>
              </a:rPr>
              <a:t>Uses: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disease to induce and maintain remission and in rheumatoid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arthritis</a:t>
            </a:r>
          </a:p>
          <a:p>
            <a:pPr algn="l" rtl="0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effects:</a:t>
            </a:r>
          </a:p>
          <a:p>
            <a:pPr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Bone marrow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suppresion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/>
          </a:p>
          <a:p>
            <a:pPr algn="l" rtl="0"/>
            <a:endParaRPr lang="ar-SA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596042"/>
          </a:xfrm>
        </p:spPr>
        <p:txBody>
          <a:bodyPr>
            <a:noAutofit/>
          </a:bodyPr>
          <a:lstStyle/>
          <a:p>
            <a:pPr marL="609600" indent="-609600" algn="l" rtl="0">
              <a:lnSpc>
                <a:spcPct val="80000"/>
              </a:lnSpc>
              <a:buFont typeface="Arial" pitchFamily="34" charset="0"/>
              <a:buNone/>
            </a:pPr>
            <a:r>
              <a:rPr lang="en-US" sz="23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III)   Biological therapy (Disease modifying Therapy):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trend by using monoclonal antibody to modulate the functions of  various inflammatory </a:t>
            </a: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mediators </a:t>
            </a:r>
            <a:r>
              <a:rPr lang="en-US" sz="235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: Infliximab (Cytokine inhibitor) 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pitchFamily="34" charset="0"/>
              <a:buNone/>
            </a:pPr>
            <a:endParaRPr lang="en-US" sz="235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pitchFamily="34" charset="0"/>
              <a:buNone/>
            </a:pPr>
            <a:r>
              <a:rPr lang="en-US" sz="2350" b="1" dirty="0" smtClean="0">
                <a:latin typeface="Times New Roman" pitchFamily="18" charset="0"/>
                <a:cs typeface="Times New Roman" pitchFamily="18" charset="0"/>
              </a:rPr>
              <a:t>MOA</a:t>
            </a:r>
            <a:r>
              <a:rPr lang="en-US" sz="235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 TNF-</a:t>
            </a:r>
            <a:r>
              <a:rPr lang="en-US" sz="235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 is an inflammatory cytokine which has a contributory role in producing chronic inflammation  Infliximab (</a:t>
            </a:r>
            <a:r>
              <a:rPr lang="en-US" sz="2350" dirty="0" err="1">
                <a:latin typeface="Times New Roman" pitchFamily="18" charset="0"/>
                <a:cs typeface="Times New Roman" pitchFamily="18" charset="0"/>
              </a:rPr>
              <a:t>Remicade</a:t>
            </a:r>
            <a:r>
              <a:rPr lang="en-US" sz="2350" baseline="30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) neutralizes TNF effects by blocking soluble TNF and </a:t>
            </a:r>
            <a:r>
              <a:rPr lang="en-US" sz="2350" dirty="0" err="1">
                <a:latin typeface="Times New Roman" pitchFamily="18" charset="0"/>
                <a:cs typeface="Times New Roman" pitchFamily="18" charset="0"/>
              </a:rPr>
              <a:t>transmembrane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 TNF.  Thus may promote </a:t>
            </a:r>
            <a:r>
              <a:rPr lang="en-US" sz="2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apoptosis </a:t>
            </a:r>
            <a:r>
              <a:rPr lang="en-US" sz="2350" b="1" dirty="0">
                <a:latin typeface="Times New Roman" pitchFamily="18" charset="0"/>
                <a:cs typeface="Times New Roman" pitchFamily="18" charset="0"/>
              </a:rPr>
              <a:t>of the mononuclear inflammatory cells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 through complement.  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is a monoclonal </a:t>
            </a:r>
            <a:r>
              <a:rPr lang="en-US" sz="2350" dirty="0" err="1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 antibodies (Tumor necrosis factor, anti TNF-monoclonal antibody).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used for induction and maintenance of remission in </a:t>
            </a:r>
            <a:r>
              <a:rPr lang="en-US" sz="235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Crohn’a</a:t>
            </a:r>
            <a:r>
              <a:rPr lang="en-US" sz="23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5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disesase</a:t>
            </a:r>
            <a:r>
              <a:rPr lang="en-US" sz="2350" dirty="0">
                <a:latin typeface="Times New Roman" pitchFamily="18" charset="0"/>
                <a:cs typeface="Times New Roman" pitchFamily="18" charset="0"/>
              </a:rPr>
              <a:t> and Rheumatoid arthritis .</a:t>
            </a:r>
          </a:p>
          <a:p>
            <a:pPr marL="609600" indent="-609600" algn="l" rtl="0">
              <a:lnSpc>
                <a:spcPct val="80000"/>
              </a:lnSpc>
              <a:buFont typeface="Arial" pitchFamily="34" charset="0"/>
              <a:buNone/>
            </a:pPr>
            <a:endParaRPr lang="en-US" sz="235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80000"/>
              </a:lnSpc>
              <a:buFont typeface="Arial" pitchFamily="34" charset="0"/>
              <a:buNone/>
            </a:pPr>
            <a:r>
              <a:rPr lang="en-US" sz="2350" b="1" dirty="0">
                <a:solidFill>
                  <a:srgbClr val="FFFF00"/>
                </a:solidFill>
              </a:rPr>
              <a:t>Infliximab maintenance treatment</a:t>
            </a:r>
            <a:r>
              <a:rPr lang="en-US" sz="2350" b="1" dirty="0"/>
              <a:t> reduces </a:t>
            </a:r>
            <a:r>
              <a:rPr lang="en-US" sz="2350" b="1" dirty="0" smtClean="0"/>
              <a:t>hospitalizations, surgeries</a:t>
            </a:r>
            <a:r>
              <a:rPr lang="en-US" sz="2350" b="1" dirty="0"/>
              <a:t>, and procedures in </a:t>
            </a:r>
            <a:r>
              <a:rPr lang="en-US" sz="2350" b="1" dirty="0" err="1"/>
              <a:t>fistulizing</a:t>
            </a:r>
            <a:r>
              <a:rPr lang="en-US" sz="2350" b="1" dirty="0"/>
              <a:t> </a:t>
            </a:r>
            <a:r>
              <a:rPr lang="en-US" sz="2350" b="1" dirty="0" err="1"/>
              <a:t>Crohn's</a:t>
            </a:r>
            <a:r>
              <a:rPr lang="en-US" sz="2350" b="1" dirty="0"/>
              <a:t> disease.</a:t>
            </a:r>
            <a:br>
              <a:rPr lang="en-US" sz="2350" b="1" dirty="0"/>
            </a:br>
            <a:r>
              <a:rPr lang="en-US" sz="2350" b="1" dirty="0" smtClean="0"/>
              <a:t>Gastroenterology</a:t>
            </a:r>
            <a:r>
              <a:rPr lang="en-US" sz="2350" b="1" dirty="0"/>
              <a:t/>
            </a:r>
            <a:br>
              <a:rPr lang="en-US" sz="2350" b="1" dirty="0"/>
            </a:br>
            <a:endParaRPr lang="en-US" sz="235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80000"/>
              </a:lnSpc>
              <a:buFont typeface="Arial" pitchFamily="34" charset="0"/>
              <a:buNone/>
            </a:pPr>
            <a:r>
              <a:rPr lang="en-US" sz="2350" dirty="0"/>
              <a:t/>
            </a:r>
            <a:br>
              <a:rPr lang="en-US" sz="2350" dirty="0"/>
            </a:br>
            <a:endParaRPr lang="en-US" sz="2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276975"/>
          </a:xfrm>
        </p:spPr>
        <p:txBody>
          <a:bodyPr>
            <a:normAutofit fontScale="92500" lnSpcReduction="20000"/>
          </a:bodyPr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Infliximab</a:t>
            </a:r>
            <a:endParaRPr lang="en-US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§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murine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75% human.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Given as IV infusion (5-10 mg/kg).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Infliximab needs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2 weeks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to give a response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Uses: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disease 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Patients not responding to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immunosuppressants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glucocorticoids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>
              <a:buFont typeface="Arial" pitchFamily="34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improvement of symptoms in 65% </a:t>
            </a:r>
          </a:p>
          <a:p>
            <a:pPr marL="609600" indent="-609600" algn="ctr" rtl="0">
              <a:buFont typeface="Arial" pitchFamily="34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60% reduction in baseline endoscopic lesions</a:t>
            </a:r>
          </a:p>
          <a:p>
            <a:pPr marL="609600" indent="-609600" algn="ctr" rtl="0">
              <a:buFont typeface="Arial" pitchFamily="34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60%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fistulating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where antibiotics or immunosuppressive were disappointing.</a:t>
            </a:r>
          </a:p>
          <a:p>
            <a:pPr marL="609600" indent="-609600" algn="ctr" rtl="0">
              <a:buFont typeface="Arial" pitchFamily="34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Maintenanc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repeat dose after 3 months.</a:t>
            </a:r>
          </a:p>
          <a:p>
            <a:pPr algn="l" rtl="0" eaLnBrk="1" hangingPunct="1"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8842375" cy="685800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80000"/>
              </a:lnSpc>
              <a:buFont typeface="Arial" pitchFamily="34" charset="0"/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 and limitations: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l" rtl="0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Infusion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related like hypersensitivity  reaction which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temporary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responds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a decrease in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infusion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 rtl="0">
              <a:buClr>
                <a:schemeClr val="tx1"/>
              </a:buClr>
              <a:buFont typeface="+mj-lt"/>
              <a:buAutoNum type="arabicParenR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/>
              <a:t>One </a:t>
            </a:r>
            <a:r>
              <a:rPr lang="en-US" sz="2800" dirty="0"/>
              <a:t>report of a case of </a:t>
            </a:r>
            <a:r>
              <a:rPr lang="en-US" sz="2800" dirty="0" err="1"/>
              <a:t>infliximab</a:t>
            </a:r>
            <a:r>
              <a:rPr lang="en-US" sz="2800" dirty="0"/>
              <a:t>-associated </a:t>
            </a:r>
            <a:r>
              <a:rPr lang="en-US" sz="2800" dirty="0" smtClean="0"/>
              <a:t>optic </a:t>
            </a:r>
            <a:r>
              <a:rPr lang="en-US" sz="2800" dirty="0"/>
              <a:t>neuritis with favorable outcome after </a:t>
            </a:r>
            <a:r>
              <a:rPr lang="en-US" sz="2800" dirty="0" smtClean="0"/>
              <a:t>systemic </a:t>
            </a:r>
            <a:r>
              <a:rPr lang="en-US" sz="2800" dirty="0"/>
              <a:t>steroid treatment.</a:t>
            </a:r>
            <a:br>
              <a:rPr lang="en-US" sz="2800" dirty="0"/>
            </a:br>
            <a:r>
              <a:rPr lang="en-US" sz="2800" dirty="0"/>
              <a:t>	</a:t>
            </a:r>
          </a:p>
          <a:p>
            <a:pPr marL="514350" indent="-514350" algn="l" rtl="0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/>
              <a:t>An  </a:t>
            </a:r>
            <a:r>
              <a:rPr lang="en-US" sz="2800" dirty="0" smtClean="0"/>
              <a:t>increased rate of </a:t>
            </a:r>
            <a:r>
              <a:rPr lang="en-US" sz="2800" dirty="0"/>
              <a:t>infections (some of them </a:t>
            </a:r>
            <a:r>
              <a:rPr lang="en-US" sz="2800" dirty="0" smtClean="0"/>
              <a:t>severe), </a:t>
            </a:r>
            <a:r>
              <a:rPr lang="en-US" sz="2800" dirty="0"/>
              <a:t>especially </a:t>
            </a:r>
            <a:r>
              <a:rPr lang="en-US" sz="2800" b="1" dirty="0" smtClean="0"/>
              <a:t>tuberculosis (mainly due reactivation).</a:t>
            </a:r>
            <a:r>
              <a:rPr lang="en-US" sz="2800" dirty="0" smtClean="0"/>
              <a:t> </a:t>
            </a:r>
            <a:r>
              <a:rPr lang="en-US" sz="2800" dirty="0"/>
              <a:t>Other side effects that can be considered infrequent </a:t>
            </a:r>
            <a:r>
              <a:rPr lang="en-US" sz="2800" dirty="0" smtClean="0"/>
              <a:t>and are due to immune modulation include </a:t>
            </a:r>
            <a:r>
              <a:rPr lang="en-US" sz="2800" dirty="0" err="1"/>
              <a:t>demyelinization</a:t>
            </a:r>
            <a:r>
              <a:rPr lang="en-US" sz="2800" dirty="0"/>
              <a:t>, heart failure, blood </a:t>
            </a:r>
            <a:r>
              <a:rPr lang="en-US" sz="2800" dirty="0" err="1"/>
              <a:t>dyscrasias</a:t>
            </a:r>
            <a:r>
              <a:rPr lang="en-US" sz="2800" dirty="0"/>
              <a:t> and </a:t>
            </a:r>
            <a:r>
              <a:rPr lang="en-US" sz="2800" dirty="0" smtClean="0"/>
              <a:t>lymphomas indicating that </a:t>
            </a:r>
            <a:r>
              <a:rPr lang="en-US" sz="2800" dirty="0"/>
              <a:t>a thorough knowledge of these drugs is necessary for their use. 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marL="609600" indent="-609600" algn="ctr" rtl="0">
              <a:buClr>
                <a:srgbClr val="FFFF00"/>
              </a:buClr>
              <a:buNone/>
            </a:pP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Adalimumab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(HUMIRA)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Fully humanized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antibody to TNF-α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Adalimumab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binds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 tooltip="Tumor necrosis factor-alpha"/>
              </a:rPr>
              <a:t>TNF-α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preventing it from activating TNF receptors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Has an advantage that it is given by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subcutaneous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tooltip="Injection (medicine)"/>
              </a:rPr>
              <a:t>injection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while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infliximab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given by IV only. </a:t>
            </a:r>
          </a:p>
          <a:p>
            <a:pPr marL="609600" indent="-609600" algn="l" rtl="0">
              <a:buClr>
                <a:srgbClr val="FFFF00"/>
              </a:buCl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buClr>
                <a:srgbClr val="FFFF00"/>
              </a:buCl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>
              <a:buClr>
                <a:srgbClr val="FFFF00"/>
              </a:buClr>
              <a:buFont typeface="+mj-lt"/>
              <a:buAutoNum type="romanUcPeriod" startAt="4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Antibiotics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prevent relapse</a:t>
            </a:r>
          </a:p>
          <a:p>
            <a:pPr marL="609600" indent="-609600" algn="ctr" rtl="0">
              <a:buClr>
                <a:srgbClr val="FFFF00"/>
              </a:buClr>
              <a:buFont typeface="+mj-lt"/>
              <a:buAutoNum type="romanUcPeriod" startAt="4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Surgery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75" name="Group 19"/>
          <p:cNvGraphicFramePr>
            <a:graphicFrameLocks noGrp="1"/>
          </p:cNvGraphicFramePr>
          <p:nvPr>
            <p:ph type="tbl" idx="1"/>
          </p:nvPr>
        </p:nvGraphicFramePr>
        <p:xfrm>
          <a:off x="301625" y="1600200"/>
          <a:ext cx="8540750" cy="3011488"/>
        </p:xfrm>
        <a:graphic>
          <a:graphicData uri="http://schemas.openxmlformats.org/drawingml/2006/table">
            <a:tbl>
              <a:tblPr/>
              <a:tblGrid>
                <a:gridCol w="4270375"/>
                <a:gridCol w="42703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Ulcerative colitis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Crohn’s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4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Limited to the colonic mucosa and may reach the proximal part of the colon. UC is associated with bloody diarrhea.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Effects the entire thickness of the wall and involves any part of the GIT with no bleeding per rectum.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335840"/>
            <a:ext cx="2510624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99CC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chemeClr val="hlink"/>
                </a:solidFill>
                <a:latin typeface="Bernard MT Condensed" pitchFamily="18" charset="0"/>
              </a:rPr>
              <a:t>Inductive Therapies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0958" y="760394"/>
            <a:ext cx="3214710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-34290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tabLst/>
              <a:defRPr/>
            </a:pPr>
            <a:r>
              <a:rPr lang="en-US" sz="2400" b="1" u="heavy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For UC</a:t>
            </a: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60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Aminosalicylates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Corticosteroids</a:t>
            </a: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Cyclosporin</a:t>
            </a: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&gt;</a:t>
            </a:r>
          </a:p>
          <a:p>
            <a:pPr marL="0" marR="0" lvl="1" indent="-342900" algn="l" defTabSz="914400" rtl="0" eaLnBrk="0" latinLnBrk="0" hangingPunct="0">
              <a:lnSpc>
                <a:spcPts val="2600"/>
              </a:lnSpc>
              <a:spcBef>
                <a:spcPts val="900"/>
              </a:spcBef>
              <a:buClrTx/>
              <a:buSzTx/>
              <a:tabLst/>
              <a:defRPr/>
            </a:pPr>
            <a:r>
              <a:rPr lang="en-US" sz="2400" b="1" u="heavy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For CD</a:t>
            </a: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60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Aminosalicylates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Corticosteroids</a:t>
            </a: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Antibiotics</a:t>
            </a:r>
          </a:p>
          <a:p>
            <a:pPr marL="0" marR="0" lvl="1" indent="-34290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Infliximab &gt;</a:t>
            </a:r>
            <a:endParaRPr lang="en-US" sz="2400" b="1" kern="0" dirty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43240" y="785794"/>
            <a:ext cx="3143272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-34290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Immunosupressors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274320" lvl="1" algn="l" rtl="0" eaLnBrk="0" hangingPunct="0">
              <a:lnSpc>
                <a:spcPts val="2500"/>
              </a:lnSpc>
              <a:spcBef>
                <a:spcPts val="0"/>
              </a:spcBef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Azathioprine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274320" lvl="1" algn="l" rtl="0" eaLnBrk="0" hangingPunct="0">
              <a:lnSpc>
                <a:spcPts val="2500"/>
              </a:lnSpc>
              <a:spcBef>
                <a:spcPts val="0"/>
              </a:spcBef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6-MP</a:t>
            </a:r>
          </a:p>
          <a:p>
            <a:pPr marL="274320" lvl="1" algn="l" rtl="0" eaLnBrk="0" hangingPunct="0">
              <a:lnSpc>
                <a:spcPts val="2500"/>
              </a:lnSpc>
              <a:spcBef>
                <a:spcPts val="0"/>
              </a:spcBef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Methotrexate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lvl="1" indent="-34290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Aminosalicylates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lvl="1" indent="-34290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Infliximab</a:t>
            </a:r>
          </a:p>
          <a:p>
            <a:pPr marL="0" lvl="1" indent="-28575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NO corticosteroids</a:t>
            </a:r>
          </a:p>
          <a:p>
            <a:pPr marL="0" lvl="1" indent="-34290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en-US" sz="2400" b="1" kern="0" dirty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4678" y="335840"/>
            <a:ext cx="2928958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99CC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chemeClr val="hlink"/>
                </a:solidFill>
                <a:latin typeface="Bernard MT Condensed" pitchFamily="18" charset="0"/>
              </a:rPr>
              <a:t>Maintenance Therapies</a:t>
            </a:r>
          </a:p>
        </p:txBody>
      </p:sp>
      <p:grpSp>
        <p:nvGrpSpPr>
          <p:cNvPr id="2" name="Group 39"/>
          <p:cNvGrpSpPr/>
          <p:nvPr/>
        </p:nvGrpSpPr>
        <p:grpSpPr>
          <a:xfrm>
            <a:off x="2339752" y="3501008"/>
            <a:ext cx="6624736" cy="3240360"/>
            <a:chOff x="2339752" y="3501008"/>
            <a:chExt cx="6624736" cy="3240360"/>
          </a:xfrm>
        </p:grpSpPr>
        <p:sp>
          <p:nvSpPr>
            <p:cNvPr id="39" name="Rectangle 38"/>
            <p:cNvSpPr/>
            <p:nvPr/>
          </p:nvSpPr>
          <p:spPr>
            <a:xfrm>
              <a:off x="2339752" y="3501008"/>
              <a:ext cx="6624736" cy="3240360"/>
            </a:xfrm>
            <a:prstGeom prst="rect">
              <a:avLst/>
            </a:prstGeom>
            <a:noFill/>
            <a:ln>
              <a:solidFill>
                <a:srgbClr val="FF5B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859088" y="3571875"/>
              <a:ext cx="6065837" cy="3008313"/>
              <a:chOff x="1801" y="2250"/>
              <a:chExt cx="3821" cy="1895"/>
            </a:xfrm>
          </p:grpSpPr>
          <p:sp>
            <p:nvSpPr>
              <p:cNvPr id="12800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801" y="2250"/>
                <a:ext cx="3821" cy="1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05" name="Freeform 5"/>
              <p:cNvSpPr>
                <a:spLocks/>
              </p:cNvSpPr>
              <p:nvPr/>
            </p:nvSpPr>
            <p:spPr bwMode="auto">
              <a:xfrm>
                <a:off x="1802" y="2251"/>
                <a:ext cx="3823" cy="1897"/>
              </a:xfrm>
              <a:custGeom>
                <a:avLst/>
                <a:gdLst/>
                <a:ahLst/>
                <a:cxnLst>
                  <a:cxn ang="0">
                    <a:pos x="1912" y="0"/>
                  </a:cxn>
                  <a:cxn ang="0">
                    <a:pos x="0" y="1897"/>
                  </a:cxn>
                  <a:cxn ang="0">
                    <a:pos x="3823" y="1897"/>
                  </a:cxn>
                  <a:cxn ang="0">
                    <a:pos x="1912" y="0"/>
                  </a:cxn>
                </a:cxnLst>
                <a:rect l="0" t="0" r="r" b="b"/>
                <a:pathLst>
                  <a:path w="3823" h="1897">
                    <a:moveTo>
                      <a:pt x="1912" y="0"/>
                    </a:moveTo>
                    <a:lnTo>
                      <a:pt x="0" y="1897"/>
                    </a:lnTo>
                    <a:lnTo>
                      <a:pt x="3823" y="1897"/>
                    </a:lnTo>
                    <a:lnTo>
                      <a:pt x="191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3"/>
            <p:cNvGrpSpPr/>
            <p:nvPr/>
          </p:nvGrpSpPr>
          <p:grpSpPr>
            <a:xfrm>
              <a:off x="2449498" y="3749444"/>
              <a:ext cx="1143008" cy="2833929"/>
              <a:chOff x="606425" y="2055813"/>
              <a:chExt cx="1252538" cy="3560762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730250" y="2335744"/>
                <a:ext cx="833438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3399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Severe</a:t>
                </a:r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730250" y="3682146"/>
                <a:ext cx="112871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3399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Moderate</a:t>
                </a:r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730250" y="4884546"/>
                <a:ext cx="50641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3399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Mild</a:t>
                </a: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V="1">
                <a:off x="606425" y="2055813"/>
                <a:ext cx="0" cy="35607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82550" tIns="41275" rIns="82550" bIns="41275" anchor="ctr">
                <a:spAutoFit/>
              </a:bodyPr>
              <a:lstStyle/>
              <a:p>
                <a:endParaRPr lang="en-US">
                  <a:solidFill>
                    <a:srgbClr val="339933"/>
                  </a:solidFill>
                </a:endParaRPr>
              </a:p>
            </p:txBody>
          </p:sp>
        </p:grpSp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t="42628"/>
            <a:stretch>
              <a:fillRect/>
            </a:stretch>
          </p:blipFill>
          <p:spPr bwMode="ltGray">
            <a:xfrm>
              <a:off x="2857488" y="4854011"/>
              <a:ext cx="6066253" cy="17255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t="75951"/>
            <a:stretch>
              <a:fillRect/>
            </a:stretch>
          </p:blipFill>
          <p:spPr bwMode="ltGray">
            <a:xfrm>
              <a:off x="2858674" y="5867966"/>
              <a:ext cx="6066253" cy="723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3" name="Rectangle 10"/>
            <p:cNvSpPr>
              <a:spLocks noChangeArrowheads="1"/>
            </p:cNvSpPr>
            <p:nvPr/>
          </p:nvSpPr>
          <p:spPr bwMode="black">
            <a:xfrm>
              <a:off x="5858612" y="5076248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black">
            <a:xfrm>
              <a:off x="4714876" y="5000636"/>
              <a:ext cx="22858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FFFFFF"/>
                  </a:solidFill>
                  <a:latin typeface="Arial Narrow" pitchFamily="34" charset="0"/>
                </a:rPr>
                <a:t>Systemic Corticosteroids</a:t>
              </a:r>
              <a:endParaRPr lang="en-US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black">
            <a:xfrm>
              <a:off x="5895356" y="6168199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black">
            <a:xfrm>
              <a:off x="5201968" y="6138882"/>
              <a:ext cx="1550103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 err="1">
                  <a:latin typeface="Arial Narrow" pitchFamily="34" charset="0"/>
                </a:rPr>
                <a:t>Aminosalicylates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black">
            <a:xfrm>
              <a:off x="5895356" y="5968400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black">
            <a:xfrm>
              <a:off x="5509461" y="3864630"/>
              <a:ext cx="71654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FFFFFF"/>
                  </a:solidFill>
                  <a:latin typeface="Arial Narrow" pitchFamily="34" charset="0"/>
                </a:rPr>
                <a:t>Surgery</a:t>
              </a:r>
              <a:endParaRPr lang="en-US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black">
            <a:xfrm>
              <a:off x="5895356" y="4153111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black">
            <a:xfrm>
              <a:off x="5895356" y="4730071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19"/>
            <p:cNvSpPr>
              <a:spLocks noChangeArrowheads="1"/>
            </p:cNvSpPr>
            <p:nvPr/>
          </p:nvSpPr>
          <p:spPr bwMode="black">
            <a:xfrm>
              <a:off x="5895356" y="4441591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32" name="Rectangle 20"/>
            <p:cNvSpPr>
              <a:spLocks noChangeArrowheads="1"/>
            </p:cNvSpPr>
            <p:nvPr/>
          </p:nvSpPr>
          <p:spPr bwMode="black">
            <a:xfrm>
              <a:off x="5895356" y="5769669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5286380" y="5534727"/>
              <a:ext cx="285752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latin typeface="Arial Narrow" pitchFamily="34" charset="0"/>
                </a:rPr>
                <a:t>Oral Steroids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5286380" y="5214950"/>
              <a:ext cx="119476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latin typeface="Arial Narrow" pitchFamily="34" charset="0"/>
                </a:rPr>
                <a:t>AZA/6-MP</a:t>
              </a: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5143505" y="4463157"/>
              <a:ext cx="142876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latin typeface="Arial Narrow" pitchFamily="34" charset="0"/>
                </a:rPr>
                <a:t> Cyclosporine</a:t>
              </a:r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3598287" y="5863692"/>
              <a:ext cx="45905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1800"/>
                </a:lnSpc>
                <a:spcBef>
                  <a:spcPts val="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37" name="Line 25"/>
            <p:cNvSpPr>
              <a:spLocks noChangeShapeType="1"/>
            </p:cNvSpPr>
            <p:nvPr/>
          </p:nvSpPr>
          <p:spPr bwMode="auto">
            <a:xfrm>
              <a:off x="4616441" y="4867900"/>
              <a:ext cx="25625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1800"/>
                </a:lnSpc>
                <a:spcBef>
                  <a:spcPts val="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>
              <a:off x="5357818" y="4143380"/>
              <a:ext cx="1122423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latin typeface="Arial Narrow" pitchFamily="34" charset="0"/>
                </a:rPr>
                <a:t>Infliximab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3250" y="747464"/>
            <a:ext cx="8540750" cy="6858000"/>
          </a:xfrm>
        </p:spPr>
        <p:txBody>
          <a:bodyPr/>
          <a:lstStyle/>
          <a:p>
            <a:pPr marL="609600" indent="-609600" algn="l" eaLnBrk="1" hangingPunct="1">
              <a:defRPr/>
            </a:pPr>
            <a:r>
              <a:rPr lang="en-US" dirty="0" smtClean="0"/>
              <a:t> 	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Symptoms of UC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Abdominal pain, diarrhea, and bleeding.</a:t>
            </a:r>
          </a:p>
          <a:p>
            <a:pPr marL="990600" lvl="1" indent="-533400" algn="l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Complications: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anemia,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megacolon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fever, abdominal pain, dehydration, and increased risk for developing colon cancer.</a:t>
            </a:r>
          </a:p>
          <a:p>
            <a:pPr marL="990600" lvl="1" indent="-533400" algn="l"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Line 6"/>
          <p:cNvSpPr>
            <a:spLocks noChangeShapeType="1"/>
          </p:cNvSpPr>
          <p:nvPr/>
        </p:nvSpPr>
        <p:spPr bwMode="auto">
          <a:xfrm>
            <a:off x="5943600" y="586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95536" y="1251520"/>
            <a:ext cx="8540750" cy="6858000"/>
          </a:xfrm>
        </p:spPr>
        <p:txBody>
          <a:bodyPr>
            <a:normAutofit/>
          </a:bodyPr>
          <a:lstStyle/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Used for Rx and maintenance of I.B.D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I) Anti-inflammatory  Drugs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90600" lvl="1" indent="-533400" algn="l" rtl="0" eaLnBrk="1" hangingPunct="1">
              <a:lnSpc>
                <a:spcPct val="80000"/>
              </a:lnSpc>
              <a:buNone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5-Aminosalicylic Acid: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MOA: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inhibits prostaglandin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leukotriene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synthesis, decreases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decreases free radical production. 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Note: 5-ASA irritates the GIT. Therefore, this drug should not be given orally as such, and is predominantly given in specific formulations.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943600" y="586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/>
          <a:lstStyle/>
          <a:p>
            <a:pPr lvl="1" algn="l" rtl="1">
              <a:spcBef>
                <a:spcPct val="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Formulations: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6104"/>
            <a:ext cx="9144000" cy="5587606"/>
          </a:xfrm>
        </p:spPr>
        <p:txBody>
          <a:bodyPr>
            <a:normAutofit fontScale="92500"/>
          </a:bodyPr>
          <a:lstStyle/>
          <a:p>
            <a:pPr marL="0" lvl="1" indent="-533400" algn="ctr" rtl="0"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Sulfur-containing 5-Aminosalicylic Acid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e.g. Sulfasalazine</a:t>
            </a:r>
          </a:p>
          <a:p>
            <a:pPr marL="0" lvl="1" indent="-533400" algn="l" rtl="0"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Sulfasalazine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prodrug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combining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sulfapyridine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5-ASA by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group.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Sulfapyridine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works as a carrier functioning in decreasing the portion of 5-ASA being absorbed in the small intestine. At the distal ileum, normal flora reduce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group by the enzyme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azoreductase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releasing 5-ASA which then works locally.</a:t>
            </a:r>
          </a:p>
          <a:p>
            <a:pPr marL="0" lvl="1" indent="-533400" algn="l" rtl="0"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533400" algn="l" rtl="0"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they both active and absorbed? 5-ASA is the pharmacological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active form. 5-ASA is not absorbed any longer at the distal ileum (decreasing its irritation), but 85%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sulfapyridine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absorbed to be metabolized and ultimately excreted by the kidneys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305800" cy="1143000"/>
          </a:xfrm>
        </p:spPr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14282" y="1428736"/>
            <a:ext cx="8358246" cy="31947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1" indent="-533400" algn="l" rtl="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Sulfasalazine is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prodrug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used for induction and maintenance therapy, yet is considered less effective in acute attacks. It is more commonly used for ulcerative colitis and for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colitis than for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disease of the small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intestine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533400" algn="l" rtl="0">
              <a:lnSpc>
                <a:spcPct val="80000"/>
              </a:lnSpc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533400" algn="l" rtl="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Nowadays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sulfasalazine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considered to be the first line of treatment for UC, yet is seldom used for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Crhon’s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disease when other formulation of  5-ASA are preferred.</a:t>
            </a:r>
            <a:endParaRPr lang="ar-S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buFontTx/>
              <a:buChar char="-"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l" rtl="0">
              <a:buFontTx/>
              <a:buChar char="-"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Muscular pain 29% , N/V, and diarrhea </a:t>
            </a:r>
          </a:p>
          <a:p>
            <a:pPr lvl="2" algn="l" rtl="0">
              <a:buFontTx/>
              <a:buChar char="-"/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Crystalluria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interstitial nephritis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Hypersensitivity reactions as:  				skin rash, fever,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aplastic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anemia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Inhibits the absorption  of  folic acid			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megaloblastic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anemia) </a:t>
            </a:r>
          </a:p>
          <a:p>
            <a:pPr algn="l" rtl="0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Infertility in men. </a:t>
            </a:r>
          </a:p>
          <a:p>
            <a:pPr algn="l" rtl="0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However, 5-ASA is considered to be safely used in pregnancy because it decreases the concentration of PGs (such as PGE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which might cause induction of  labor.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given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prophylactically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together with 5-ASA to decrease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aplastic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anemia and male infertility.</a:t>
            </a:r>
          </a:p>
          <a:p>
            <a:pPr algn="l" rtl="0"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	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528" y="620216"/>
            <a:ext cx="8540750" cy="6553200"/>
          </a:xfrm>
        </p:spPr>
        <p:txBody>
          <a:bodyPr>
            <a:normAutofit/>
          </a:bodyPr>
          <a:lstStyle/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Non-sulfur containing 5-Aminosalicylic Acid</a:t>
            </a:r>
          </a:p>
          <a:p>
            <a:pPr marL="609600" indent="-609600" algn="l"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Mesalamine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a pure 5-ASA drug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</a:rPr>
              <a:t>which is dependent on the GI pH for releasing its </a:t>
            </a:r>
            <a:r>
              <a:rPr lang="en-US" sz="2400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</a:rPr>
              <a:t>microgranules</a:t>
            </a:r>
            <a:r>
              <a:rPr lang="en-US" sz="2400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</a:rPr>
              <a:t>. It is better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rectally. 	</a:t>
            </a:r>
          </a:p>
          <a:p>
            <a:pPr marL="609600" indent="-609600" algn="l" eaLnBrk="1" hangingPunct="1"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609600" indent="-609600" algn="l" rtl="0"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Mesalazine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/>
              <a:t>Salofalk</a:t>
            </a:r>
            <a:r>
              <a:rPr lang="en-US" baseline="30000" dirty="0" err="1" smtClean="0"/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an oral control release form of  5-ASA. It has less side effects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mesalamine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but is more expensive. </a:t>
            </a:r>
            <a:r>
              <a:rPr lang="en-US" dirty="0" err="1" smtClean="0"/>
              <a:t>Salofalk</a:t>
            </a:r>
            <a:r>
              <a:rPr lang="en-US" dirty="0" smtClean="0"/>
              <a:t> is present in the form of tablets, granules, suppositories, enemas, and rectal foam. All contain the active ingredient </a:t>
            </a:r>
            <a:r>
              <a:rPr lang="en-US" dirty="0" err="1" smtClean="0"/>
              <a:t>mesalazine</a:t>
            </a:r>
            <a:r>
              <a:rPr lang="en-US" dirty="0" smtClean="0"/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Olsalazine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(Two molecules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of  5-ASA linked together by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diazo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bond which passes through the small intestine to the ileum and colon.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4.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Balsalazid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bond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20663"/>
            <a:ext cx="8709025" cy="6345237"/>
          </a:xfrm>
          <a:noFill/>
          <a:ln/>
        </p:spPr>
        <p:txBody>
          <a:bodyPr/>
          <a:lstStyle/>
          <a:p>
            <a:pPr marL="609600" indent="-609600" algn="ctr" rtl="0" eaLnBrk="1" hangingPunct="1">
              <a:buFont typeface="Wingdings" pitchFamily="2" charset="2"/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compounds</a:t>
            </a:r>
          </a:p>
          <a:p>
            <a:pPr marL="609600" indent="-609600" algn="l" eaLnBrk="1" hangingPunct="1">
              <a:buFont typeface="Wingdings" pitchFamily="2" charset="2"/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Different combinations of </a:t>
            </a:r>
            <a:r>
              <a:rPr lang="en-US" sz="2800" b="1" dirty="0" err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groups:</a:t>
            </a:r>
          </a:p>
          <a:p>
            <a:pPr marL="609600" indent="-609600" algn="l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Sulfasalazine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5-ASA 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sulfapyridine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Olsalazine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Two molecules of 5-ASA </a:t>
            </a:r>
            <a:r>
              <a:rPr lang="en-US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Dipentum</a:t>
            </a:r>
            <a:r>
              <a:rPr lang="en-US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Balsalazide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5-ASA 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4-aminobenzoyl-</a:t>
            </a:r>
            <a:r>
              <a:rPr lang="el-GR" sz="2800" b="1" dirty="0" smtClean="0">
                <a:latin typeface="Times New Roman"/>
                <a:cs typeface="Times New Roman"/>
              </a:rPr>
              <a:t>β</a:t>
            </a:r>
            <a:r>
              <a:rPr lang="en-US" sz="2800" b="1" dirty="0" smtClean="0">
                <a:latin typeface="Times New Roman"/>
                <a:cs typeface="Times New Roman"/>
              </a:rPr>
              <a:t>-</a:t>
            </a:r>
            <a:r>
              <a:rPr lang="en-US" sz="2800" b="1" dirty="0" err="1" smtClean="0">
                <a:latin typeface="Times New Roman"/>
                <a:cs typeface="Times New Roman"/>
              </a:rPr>
              <a:t>alanine</a:t>
            </a:r>
            <a:r>
              <a:rPr lang="en-US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Colazal</a:t>
            </a:r>
            <a:r>
              <a:rPr lang="en-US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</TotalTime>
  <Words>981</Words>
  <Application>Microsoft Office PowerPoint</Application>
  <PresentationFormat>عرض على الشاشة (3:4)‏</PresentationFormat>
  <Paragraphs>168</Paragraphs>
  <Slides>20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تدفق</vt:lpstr>
      <vt:lpstr>Chronic inflammatory Bowel Diseases</vt:lpstr>
      <vt:lpstr>الشريحة 2</vt:lpstr>
      <vt:lpstr>الشريحة 3</vt:lpstr>
      <vt:lpstr>الشريحة 4</vt:lpstr>
      <vt:lpstr> Common Formulations:  </vt:lpstr>
      <vt:lpstr>Cont’d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xp2</dc:creator>
  <cp:lastModifiedBy>xp</cp:lastModifiedBy>
  <cp:revision>35</cp:revision>
  <dcterms:created xsi:type="dcterms:W3CDTF">2010-12-24T06:49:11Z</dcterms:created>
  <dcterms:modified xsi:type="dcterms:W3CDTF">2011-06-15T16:37:23Z</dcterms:modified>
</cp:coreProperties>
</file>