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74" r:id="rId6"/>
    <p:sldId id="277" r:id="rId7"/>
    <p:sldId id="260" r:id="rId8"/>
    <p:sldId id="261" r:id="rId9"/>
    <p:sldId id="289" r:id="rId10"/>
    <p:sldId id="276" r:id="rId11"/>
    <p:sldId id="264" r:id="rId12"/>
    <p:sldId id="265" r:id="rId13"/>
    <p:sldId id="292" r:id="rId14"/>
    <p:sldId id="290" r:id="rId15"/>
    <p:sldId id="268" r:id="rId16"/>
    <p:sldId id="278" r:id="rId17"/>
    <p:sldId id="285" r:id="rId18"/>
    <p:sldId id="279" r:id="rId19"/>
    <p:sldId id="280" r:id="rId20"/>
    <p:sldId id="269" r:id="rId21"/>
    <p:sldId id="287" r:id="rId22"/>
    <p:sldId id="281" r:id="rId23"/>
    <p:sldId id="288" r:id="rId24"/>
    <p:sldId id="271" r:id="rId25"/>
    <p:sldId id="272" r:id="rId26"/>
    <p:sldId id="291" r:id="rId27"/>
    <p:sldId id="273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نمط ذو سمات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نمط ذو سمات 2 - تميي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نمط ذو سمات 2 - تميي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نمط ذو سمات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نمط ذو سمات 2 - تميي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</a:defRPr>
            </a:lvl1pPr>
          </a:lstStyle>
          <a:p>
            <a:fld id="{86158672-8116-4735-BAC3-ED187E63D49B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8672-8116-4735-BAC3-ED187E63D49B}" type="slidenum">
              <a:rPr lang="ar-SA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8672-8116-4735-BAC3-ED187E63D49B}" type="slidenum">
              <a:rPr lang="ar-SA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8672-8116-4735-BAC3-ED187E63D49B}" type="slidenum">
              <a:rPr lang="ar-SA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8672-8116-4735-BAC3-ED187E63D49B}" type="slidenum">
              <a:rPr lang="ar-SA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8672-8116-4735-BAC3-ED187E63D49B}" type="slidenum">
              <a:rPr lang="ar-SA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6ECB5-B7A2-49F7-891A-0DD4D7807217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9CEF69-43C5-4A02-B0C0-45FB0E2C5611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82BA5-90CB-4B1A-8225-D11915F15F29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13D5B1-D48C-406A-84DA-BC9DFDD2D0F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2BAC2C8-BE12-465E-8058-459564244CB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2DBA7B4-2736-4AB7-A746-21F0BA2594E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D270DD-98F9-4B09-A9A6-E7C030F0A2EC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1D4FC6-138D-4620-9534-992F1C750CB4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AA9151-91F9-4716-BF24-6F0225B04BD7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B18488-4F7C-4381-B46F-1A25D71E2E1D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9D3FC0-91E4-44D9-9C48-FAA9381CF386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90EAB-5962-419A-9BAD-4930BF29737B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84ADF5-A194-4FFD-808A-0868C40FB9E3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95CF7B-5BD8-40A3-B575-256F13F00CC2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15292A8-D123-4BAC-B69F-8B2721818522}" type="slidenum">
              <a:rPr lang="ar-SA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D67004F4-C965-4B2E-8641-6AD8C476D272}" type="slidenum">
              <a:rPr lang="ar-SA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14060" y="1828800"/>
            <a:ext cx="53158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en-US" sz="54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Local Anesthetics</a:t>
            </a:r>
          </a:p>
          <a:p>
            <a:pPr algn="ctr" rtl="0"/>
            <a:r>
              <a:rPr lang="en-US" sz="54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     LA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74638"/>
            <a:ext cx="8763000" cy="6126162"/>
          </a:xfrm>
        </p:spPr>
        <p:txBody>
          <a:bodyPr/>
          <a:lstStyle/>
          <a:p>
            <a:pPr algn="ctr" rtl="0"/>
            <a:r>
              <a:rPr lang="en-US" sz="3600" b="1" dirty="0">
                <a:solidFill>
                  <a:schemeClr val="accent2"/>
                </a:solidFill>
              </a:rPr>
              <a:t>Distribution</a:t>
            </a:r>
          </a:p>
          <a:p>
            <a:pPr algn="l" rtl="0">
              <a:buFont typeface="Wingdings" pitchFamily="2" charset="2"/>
              <a:buNone/>
            </a:pPr>
            <a:endParaRPr lang="en-US" b="1" u="sng" dirty="0"/>
          </a:p>
          <a:p>
            <a:pPr algn="l" rtl="0"/>
            <a:r>
              <a:rPr lang="en-US" b="1" dirty="0" smtClean="0">
                <a:solidFill>
                  <a:schemeClr val="tx2"/>
                </a:solidFill>
              </a:rPr>
              <a:t>Amide</a:t>
            </a:r>
            <a:r>
              <a:rPr lang="en-US" dirty="0" smtClean="0">
                <a:solidFill>
                  <a:schemeClr val="tx2"/>
                </a:solidFill>
              </a:rPr>
              <a:t> LA </a:t>
            </a:r>
            <a:r>
              <a:rPr lang="en-US" dirty="0">
                <a:solidFill>
                  <a:schemeClr val="tx2"/>
                </a:solidFill>
              </a:rPr>
              <a:t>are widely distributed after IV bolus </a:t>
            </a:r>
            <a:r>
              <a:rPr lang="en-US" dirty="0" smtClean="0">
                <a:solidFill>
                  <a:schemeClr val="tx2"/>
                </a:solidFill>
              </a:rPr>
              <a:t>injection</a:t>
            </a:r>
            <a:endParaRPr lang="en-US" dirty="0">
              <a:solidFill>
                <a:schemeClr val="tx2"/>
              </a:solidFill>
            </a:endParaRPr>
          </a:p>
          <a:p>
            <a:pPr algn="l" rtl="0"/>
            <a:r>
              <a:rPr lang="en-US" dirty="0" smtClean="0">
                <a:solidFill>
                  <a:schemeClr val="tx2"/>
                </a:solidFill>
              </a:rPr>
              <a:t>Distribution has 2 phases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Initial </a:t>
            </a:r>
            <a:r>
              <a:rPr lang="en-US" dirty="0">
                <a:solidFill>
                  <a:schemeClr val="tx2"/>
                </a:solidFill>
              </a:rPr>
              <a:t>rapid phase into highly </a:t>
            </a:r>
            <a:r>
              <a:rPr lang="en-US" dirty="0" err="1">
                <a:solidFill>
                  <a:schemeClr val="tx2"/>
                </a:solidFill>
              </a:rPr>
              <a:t>perfused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organs (brain, live, kidney) </a:t>
            </a:r>
            <a:endParaRPr lang="en-US" dirty="0">
              <a:solidFill>
                <a:schemeClr val="tx2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slower </a:t>
            </a:r>
            <a:r>
              <a:rPr lang="en-US" dirty="0">
                <a:solidFill>
                  <a:schemeClr val="tx2"/>
                </a:solidFill>
              </a:rPr>
              <a:t>phase to moderately </a:t>
            </a:r>
            <a:r>
              <a:rPr lang="en-US" dirty="0" err="1">
                <a:solidFill>
                  <a:schemeClr val="tx2"/>
                </a:solidFill>
              </a:rPr>
              <a:t>perfused</a:t>
            </a:r>
            <a:r>
              <a:rPr lang="en-US" dirty="0">
                <a:solidFill>
                  <a:schemeClr val="tx2"/>
                </a:solidFill>
              </a:rPr>
              <a:t> organs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marL="514350" indent="-514350" algn="l" rtl="0">
              <a:buNone/>
            </a:pPr>
            <a:r>
              <a:rPr lang="en-US" dirty="0" smtClean="0">
                <a:solidFill>
                  <a:schemeClr val="tx2"/>
                </a:solidFill>
              </a:rPr>
              <a:t> (muscle and GI)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150D-0A61-41B3-BCB7-AAC6050A9A11}" type="slidenum">
              <a:rPr lang="ar-SA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Metabolism &amp; Excretion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219200"/>
            <a:ext cx="8915400" cy="4648200"/>
          </a:xfrm>
        </p:spPr>
        <p:txBody>
          <a:bodyPr>
            <a:normAutofit/>
          </a:bodyPr>
          <a:lstStyle/>
          <a:p>
            <a:pPr algn="l" rtl="0"/>
            <a:r>
              <a:rPr lang="en-US" sz="2600" b="1" dirty="0" smtClean="0"/>
              <a:t>Ester-type</a:t>
            </a:r>
            <a:r>
              <a:rPr lang="en-US" sz="2600" dirty="0" smtClean="0"/>
              <a:t> </a:t>
            </a:r>
            <a:r>
              <a:rPr lang="en-US" sz="2600" dirty="0"/>
              <a:t>hydrolyzed rapidly in </a:t>
            </a:r>
            <a:r>
              <a:rPr lang="en-US" sz="2600" dirty="0" smtClean="0"/>
              <a:t>blood(by </a:t>
            </a:r>
            <a:r>
              <a:rPr lang="en-US" sz="2600" dirty="0" err="1" smtClean="0"/>
              <a:t>pseudocholinesterase</a:t>
            </a:r>
            <a:r>
              <a:rPr lang="en-US" sz="2600" dirty="0"/>
              <a:t>) to inactive </a:t>
            </a:r>
            <a:r>
              <a:rPr lang="en-US" sz="2600" dirty="0" smtClean="0"/>
              <a:t>metabolite. Therefore, they have </a:t>
            </a:r>
            <a:r>
              <a:rPr lang="en-US" sz="2600" dirty="0"/>
              <a:t>short plasma t</a:t>
            </a:r>
            <a:r>
              <a:rPr lang="en-US" sz="2600" baseline="-25000" dirty="0"/>
              <a:t>1/2 </a:t>
            </a:r>
            <a:r>
              <a:rPr lang="en-US" sz="2600" dirty="0"/>
              <a:t>(&lt; 1 min).</a:t>
            </a:r>
          </a:p>
          <a:p>
            <a:pPr algn="l" rtl="0"/>
            <a:r>
              <a:rPr lang="en-US" sz="2600" b="1" dirty="0" smtClean="0"/>
              <a:t>amide</a:t>
            </a:r>
            <a:r>
              <a:rPr lang="en-US" sz="2600" dirty="0" smtClean="0"/>
              <a:t> </a:t>
            </a:r>
            <a:r>
              <a:rPr lang="en-US" sz="2600" dirty="0"/>
              <a:t>linkage is hydrolyzed by </a:t>
            </a:r>
            <a:r>
              <a:rPr lang="en-US" sz="2600" b="1" dirty="0"/>
              <a:t>liver</a:t>
            </a:r>
            <a:r>
              <a:rPr lang="en-US" sz="2600" dirty="0"/>
              <a:t> </a:t>
            </a:r>
            <a:r>
              <a:rPr lang="en-US" sz="2600" dirty="0" smtClean="0"/>
              <a:t> CYP</a:t>
            </a:r>
            <a:r>
              <a:rPr lang="en-US" sz="2600" baseline="-25000" dirty="0" smtClean="0"/>
              <a:t>450</a:t>
            </a:r>
            <a:r>
              <a:rPr lang="en-US" sz="2600" dirty="0" smtClean="0"/>
              <a:t> </a:t>
            </a:r>
            <a:r>
              <a:rPr lang="en-US" sz="2600" dirty="0"/>
              <a:t>with </a:t>
            </a:r>
            <a:r>
              <a:rPr lang="en-US" sz="2600" dirty="0" smtClean="0"/>
              <a:t>different rates </a:t>
            </a:r>
            <a:r>
              <a:rPr lang="en-US" sz="2600" dirty="0"/>
              <a:t>(</a:t>
            </a:r>
            <a:r>
              <a:rPr lang="en-US" sz="2600" dirty="0" err="1"/>
              <a:t>prilocaine</a:t>
            </a:r>
            <a:r>
              <a:rPr lang="en-US" sz="2600" dirty="0"/>
              <a:t> (</a:t>
            </a:r>
            <a:r>
              <a:rPr lang="en-US" sz="2600" dirty="0">
                <a:solidFill>
                  <a:srgbClr val="FF5050"/>
                </a:solidFill>
              </a:rPr>
              <a:t>fastest</a:t>
            </a:r>
            <a:r>
              <a:rPr lang="en-US" sz="2600" dirty="0"/>
              <a:t>) &gt; </a:t>
            </a:r>
            <a:r>
              <a:rPr lang="en-US" sz="2600" dirty="0" err="1" smtClean="0"/>
              <a:t>Lidocaine</a:t>
            </a:r>
            <a:r>
              <a:rPr lang="en-US" sz="2600" dirty="0" smtClean="0"/>
              <a:t> </a:t>
            </a:r>
            <a:r>
              <a:rPr lang="en-US" sz="2600" dirty="0"/>
              <a:t>&gt; </a:t>
            </a:r>
            <a:r>
              <a:rPr lang="en-US" sz="2600" dirty="0" err="1"/>
              <a:t>mepivacaine</a:t>
            </a:r>
            <a:r>
              <a:rPr lang="en-US" sz="2600" dirty="0"/>
              <a:t> &gt; </a:t>
            </a:r>
            <a:r>
              <a:rPr lang="en-US" sz="2600" dirty="0" err="1"/>
              <a:t>ropivacaine</a:t>
            </a:r>
            <a:r>
              <a:rPr lang="en-US" sz="2600" dirty="0"/>
              <a:t> &gt; </a:t>
            </a:r>
            <a:r>
              <a:rPr lang="en-US" sz="2600" dirty="0" err="1"/>
              <a:t>bupivacaine</a:t>
            </a:r>
            <a:r>
              <a:rPr lang="en-US" sz="2600" dirty="0"/>
              <a:t> (</a:t>
            </a:r>
            <a:r>
              <a:rPr lang="en-US" sz="2600" dirty="0">
                <a:solidFill>
                  <a:srgbClr val="FF5050"/>
                </a:solidFill>
              </a:rPr>
              <a:t>slowest</a:t>
            </a:r>
            <a:r>
              <a:rPr lang="en-US" sz="2600" dirty="0"/>
              <a:t>). </a:t>
            </a: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0A11-B9DE-4D9B-83AA-5B5D571F87C8}" type="slidenum">
              <a:rPr lang="ar-SA"/>
              <a:pPr/>
              <a:t>11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4191000"/>
            <a:ext cx="8915400" cy="2286000"/>
          </a:xfrm>
          <a:prstGeom prst="rect">
            <a:avLst/>
          </a:prstGeom>
        </p:spPr>
        <p:txBody>
          <a:bodyPr vert="horz" lIns="182880" tIns="91440">
            <a:normAutofit fontScale="850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Hepatic diseases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↑ toxicity of amide type.</a:t>
            </a:r>
          </a:p>
          <a:p>
            <a:pPr marL="265176" marR="0" lvl="0" indent="-265176" algn="l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Example: elimination t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1/2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of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Lidocaine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from 1.6 hr in normal pt.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 hr in liver disease pt.</a:t>
            </a:r>
          </a:p>
          <a:p>
            <a:pPr marL="265176" marR="0" lvl="0" indent="-265176" algn="l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Amide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LA also affected by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enzyme inhibitors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5176" marR="0" lvl="0" indent="-265176" algn="l" defTabSz="914400" rtl="0" eaLnBrk="1" fontAlgn="auto" latinLnBrk="0" hangingPunct="1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Reduced hepatic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blood flow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decreases their elimination.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82C9-A827-4C96-BEE1-37E160CCD021}" type="slidenum">
              <a:rPr lang="ar-SA"/>
              <a:pPr/>
              <a:t>12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397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cont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’d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286000"/>
            <a:ext cx="8915400" cy="2057400"/>
          </a:xfrm>
        </p:spPr>
        <p:txBody>
          <a:bodyPr/>
          <a:lstStyle/>
          <a:p>
            <a:pPr lvl="0" algn="l" rtl="0"/>
            <a:r>
              <a:rPr lang="en-US" dirty="0" smtClean="0"/>
              <a:t>All are converted to water-soluble metabolites &amp; excreted in urine.</a:t>
            </a:r>
          </a:p>
          <a:p>
            <a:pPr lvl="0" algn="l" rtl="0"/>
            <a:r>
              <a:rPr lang="en-US" dirty="0" smtClean="0"/>
              <a:t>Acidification of urine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↑ionization &amp; excretion of LA</a:t>
            </a:r>
          </a:p>
          <a:p>
            <a:pPr lvl="0" algn="l" rtl="0"/>
            <a:endParaRPr lang="en-US" dirty="0" smtClean="0"/>
          </a:p>
          <a:p>
            <a:pPr lvl="0" algn="l" rtl="0"/>
            <a:endParaRPr lang="en-US" dirty="0" smtClean="0"/>
          </a:p>
          <a:p>
            <a:pPr algn="l" rtl="0">
              <a:buNone/>
            </a:pP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" y="3276600"/>
            <a:ext cx="8686800" cy="35814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50920" y="396240"/>
            <a:ext cx="8183880" cy="1051560"/>
          </a:xfrm>
        </p:spPr>
        <p:txBody>
          <a:bodyPr/>
          <a:lstStyle/>
          <a:p>
            <a:r>
              <a:rPr lang="en-US" dirty="0" smtClean="0"/>
              <a:t>MOA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2920" y="1676400"/>
            <a:ext cx="8183880" cy="4187952"/>
          </a:xfrm>
        </p:spPr>
        <p:txBody>
          <a:bodyPr/>
          <a:lstStyle/>
          <a:p>
            <a:pPr lvl="0" algn="just" rtl="0">
              <a:lnSpc>
                <a:spcPct val="90000"/>
              </a:lnSpc>
              <a:defRPr/>
            </a:pPr>
            <a:r>
              <a:rPr lang="en-US" dirty="0" smtClean="0"/>
              <a:t>Primary action is by blocking </a:t>
            </a:r>
            <a:r>
              <a:rPr lang="en-US" b="1" dirty="0" smtClean="0"/>
              <a:t>voltage-gated Na</a:t>
            </a:r>
            <a:r>
              <a:rPr lang="en-US" b="1" baseline="30000" dirty="0" smtClean="0"/>
              <a:t>+</a:t>
            </a:r>
            <a:r>
              <a:rPr lang="en-US" b="1" dirty="0" smtClean="0"/>
              <a:t> channels.</a:t>
            </a:r>
            <a:endParaRPr lang="en-US" dirty="0" smtClean="0"/>
          </a:p>
          <a:p>
            <a:pPr lvl="0" algn="just" rtl="0">
              <a:lnSpc>
                <a:spcPct val="90000"/>
              </a:lnSpc>
              <a:defRPr/>
            </a:pPr>
            <a:r>
              <a:rPr lang="en-US" dirty="0" smtClean="0"/>
              <a:t>Alkaline PH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↑ activity of drugs.</a:t>
            </a:r>
          </a:p>
          <a:p>
            <a:pPr lvl="0" algn="just" rtl="0">
              <a:lnSpc>
                <a:spcPct val="90000"/>
              </a:lnSpc>
              <a:defRPr/>
            </a:pP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 Inflamed tissues are acidic thus changing the LA </a:t>
            </a:r>
            <a:r>
              <a:rPr lang="en-US" sz="2000" dirty="0" smtClean="0">
                <a:latin typeface="Arial"/>
                <a:cs typeface="Arial"/>
                <a:sym typeface="Wingdings" pitchFamily="2" charset="2"/>
              </a:rPr>
              <a:t>(weak bases)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 to the charged form becoming less </a:t>
            </a:r>
            <a:r>
              <a:rPr lang="en-US" dirty="0" err="1" smtClean="0">
                <a:latin typeface="Arial"/>
                <a:cs typeface="Arial"/>
                <a:sym typeface="Wingdings" pitchFamily="2" charset="2"/>
              </a:rPr>
              <a:t>lipophillic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 and less absorbable by tissues.</a:t>
            </a:r>
          </a:p>
          <a:p>
            <a:pPr lvl="0" algn="just" rtl="0">
              <a:lnSpc>
                <a:spcPct val="90000"/>
              </a:lnSpc>
              <a:defRPr/>
            </a:pPr>
            <a:r>
              <a:rPr lang="en-US" dirty="0" smtClean="0">
                <a:sym typeface="Wingdings" pitchFamily="2" charset="2"/>
              </a:rPr>
              <a:t>They bind to activated and inactivated channels. (rested channels are resistant)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270DD-98F9-4B09-A9A6-E7C030F0A2EC}" type="slidenum">
              <a:rPr lang="ar-SA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3FC0-91E4-44D9-9C48-FAA9381CF386}" type="slidenum">
              <a:rPr lang="ar-SA" smtClean="0"/>
              <a:pPr/>
              <a:t>14</a:t>
            </a:fld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533400"/>
            <a:ext cx="8686800" cy="16764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just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↑ extracellular Ca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+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  <a:sym typeface="Wingdings" pitchFamily="2" charset="2"/>
              </a:rPr>
              <a:t>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Wingdings" pitchFamily="2" charset="2"/>
              </a:rPr>
              <a:t>↑ rested channels  ↓ activity of LA.</a:t>
            </a:r>
          </a:p>
          <a:p>
            <a:pPr marL="265176" marR="0" lvl="0" indent="-265176" algn="just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800" baseline="0" dirty="0" smtClean="0">
                <a:latin typeface="Arial"/>
                <a:ea typeface="+mn-ea"/>
                <a:cs typeface="Arial"/>
                <a:sym typeface="Wingdings" pitchFamily="2" charset="2"/>
              </a:rPr>
              <a:t>K</a:t>
            </a:r>
            <a:r>
              <a:rPr lang="en-US" sz="2800" baseline="30000" dirty="0" smtClean="0">
                <a:latin typeface="Arial"/>
                <a:ea typeface="+mn-ea"/>
                <a:cs typeface="Arial"/>
                <a:sym typeface="Wingdings" pitchFamily="2" charset="2"/>
              </a:rPr>
              <a:t>+</a:t>
            </a:r>
            <a:r>
              <a:rPr lang="en-US" sz="2800" dirty="0" smtClean="0">
                <a:latin typeface="Arial"/>
                <a:ea typeface="+mn-ea"/>
                <a:cs typeface="Arial"/>
                <a:sym typeface="Wingdings" pitchFamily="2" charset="2"/>
              </a:rPr>
              <a:t>  </a:t>
            </a:r>
            <a:r>
              <a:rPr lang="en-US" sz="2800" dirty="0" smtClean="0">
                <a:latin typeface="Arial"/>
                <a:cs typeface="Arial"/>
                <a:sym typeface="Wingdings" pitchFamily="2" charset="2"/>
              </a:rPr>
              <a:t>↑ inactivated channels.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981200"/>
            <a:ext cx="8229600" cy="579438"/>
          </a:xfrm>
          <a:prstGeom prst="rect">
            <a:avLst/>
          </a:prstGeom>
        </p:spPr>
        <p:txBody>
          <a:bodyPr vert="horz" anchor="b">
            <a:normAutofit fontScale="67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Structure-activity characteristics of LA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2514600"/>
            <a:ext cx="8153400" cy="4038600"/>
          </a:xfrm>
          <a:prstGeom prst="rect">
            <a:avLst/>
          </a:prstGeom>
        </p:spPr>
        <p:txBody>
          <a:bodyPr/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Smaller &amp; more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lipophilic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Faster rate of interaction with Na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channels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400" dirty="0" err="1" smtClean="0">
                <a:latin typeface="+mn-lt"/>
                <a:cs typeface="+mn-cs"/>
              </a:rPr>
              <a:t>Lidocaine</a:t>
            </a:r>
            <a:r>
              <a:rPr lang="en-US" sz="2400" dirty="0" smtClean="0">
                <a:latin typeface="+mn-lt"/>
                <a:cs typeface="+mn-cs"/>
              </a:rPr>
              <a:t>, procaine, and </a:t>
            </a:r>
            <a:r>
              <a:rPr lang="en-US" sz="2400" dirty="0" err="1" smtClean="0">
                <a:latin typeface="+mn-lt"/>
                <a:cs typeface="+mn-cs"/>
              </a:rPr>
              <a:t>mepivacaine</a:t>
            </a:r>
            <a:r>
              <a:rPr lang="en-US" sz="2400" dirty="0" smtClean="0">
                <a:latin typeface="+mn-lt"/>
                <a:cs typeface="+mn-cs"/>
              </a:rPr>
              <a:t> are more water-</a:t>
            </a:r>
            <a:r>
              <a:rPr lang="en-US" sz="2400" dirty="0" err="1" smtClean="0">
                <a:latin typeface="+mn-lt"/>
                <a:cs typeface="+mn-cs"/>
              </a:rPr>
              <a:t>solube</a:t>
            </a:r>
            <a:r>
              <a:rPr lang="en-US" sz="2400" dirty="0" smtClean="0">
                <a:latin typeface="+mn-lt"/>
                <a:cs typeface="+mn-cs"/>
              </a:rPr>
              <a:t> than </a:t>
            </a:r>
            <a:r>
              <a:rPr lang="en-US" sz="2400" dirty="0" err="1" smtClean="0">
                <a:latin typeface="+mn-lt"/>
                <a:cs typeface="+mn-cs"/>
              </a:rPr>
              <a:t>tetracaine</a:t>
            </a:r>
            <a:r>
              <a:rPr lang="en-US" sz="2400" dirty="0" smtClean="0">
                <a:latin typeface="+mn-lt"/>
                <a:cs typeface="+mn-cs"/>
              </a:rPr>
              <a:t>, </a:t>
            </a:r>
            <a:r>
              <a:rPr lang="en-US" sz="2400" dirty="0" err="1" smtClean="0">
                <a:latin typeface="+mn-lt"/>
                <a:cs typeface="+mn-cs"/>
              </a:rPr>
              <a:t>bupivacaine</a:t>
            </a:r>
            <a:r>
              <a:rPr lang="en-US" sz="2400" dirty="0" smtClean="0">
                <a:latin typeface="+mn-lt"/>
                <a:cs typeface="+mn-cs"/>
              </a:rPr>
              <a:t> and </a:t>
            </a:r>
            <a:r>
              <a:rPr lang="en-US" sz="2400" dirty="0" err="1" smtClean="0">
                <a:latin typeface="+mn-lt"/>
                <a:cs typeface="+mn-cs"/>
              </a:rPr>
              <a:t>ropivacaine</a:t>
            </a:r>
            <a:r>
              <a:rPr lang="en-US" sz="2400" dirty="0" smtClean="0">
                <a:latin typeface="+mn-lt"/>
                <a:cs typeface="+mn-cs"/>
              </a:rPr>
              <a:t>. The latter agents are more potent and have long duration of action (DOA)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2400" dirty="0" smtClean="0">
                <a:latin typeface="+mn-lt"/>
                <a:cs typeface="+mn-cs"/>
              </a:rPr>
              <a:t>These long acting LA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 bind more extensively to plasma proteins &amp; can be displaced  by other drugs.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915400" cy="5867400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endParaRPr lang="en-US" dirty="0"/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1- </a:t>
            </a:r>
            <a:r>
              <a:rPr lang="en-US" dirty="0"/>
              <a:t>Motor paralysis during </a:t>
            </a:r>
            <a:r>
              <a:rPr lang="en-US" dirty="0" smtClean="0"/>
              <a:t>surgery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2- Autonomic nerve blockade</a:t>
            </a:r>
            <a:endParaRPr lang="en-US" dirty="0"/>
          </a:p>
          <a:p>
            <a:pPr algn="l" rtl="0">
              <a:buFont typeface="Wingdings" pitchFamily="2" charset="2"/>
              <a:buNone/>
            </a:pPr>
            <a:endParaRPr lang="en-US" u="sng" dirty="0"/>
          </a:p>
          <a:p>
            <a:pPr algn="l" rtl="0">
              <a:buFont typeface="Wingdings" pitchFamily="2" charset="2"/>
              <a:buNone/>
            </a:pPr>
            <a:r>
              <a:rPr lang="en-US" u="sng" dirty="0"/>
              <a:t>Disadvantages</a:t>
            </a:r>
          </a:p>
          <a:p>
            <a:pPr algn="l" rtl="0"/>
            <a:r>
              <a:rPr lang="en-US" dirty="0"/>
              <a:t>In </a:t>
            </a:r>
            <a:r>
              <a:rPr lang="en-US" b="1" dirty="0"/>
              <a:t>Spinal anesthesia</a:t>
            </a:r>
            <a:r>
              <a:rPr lang="en-US" dirty="0"/>
              <a:t>, motor </a:t>
            </a:r>
            <a:r>
              <a:rPr lang="en-US" dirty="0" smtClean="0"/>
              <a:t>paralysis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impairs </a:t>
            </a:r>
            <a:r>
              <a:rPr lang="en-US" dirty="0"/>
              <a:t>respiratory activity &amp;</a:t>
            </a:r>
          </a:p>
          <a:p>
            <a:pPr algn="l" rtl="0">
              <a:buFont typeface="Wingdings" pitchFamily="2" charset="2"/>
              <a:buNone/>
            </a:pPr>
            <a:r>
              <a:rPr lang="en-US" dirty="0"/>
              <a:t>    </a:t>
            </a:r>
            <a:r>
              <a:rPr lang="en-US" dirty="0" smtClean="0"/>
              <a:t>autonomic blockade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 </a:t>
            </a:r>
            <a:r>
              <a:rPr lang="en-US" dirty="0"/>
              <a:t>hypotension &amp; urinary retention </a:t>
            </a:r>
            <a:r>
              <a:rPr lang="en-US" dirty="0" smtClean="0"/>
              <a:t>(requires catheterization</a:t>
            </a:r>
            <a:r>
              <a:rPr lang="en-US" dirty="0"/>
              <a:t>).</a:t>
            </a: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2A70-C1E0-477D-A736-48AA55E459CF}" type="slidenum">
              <a:rPr lang="ar-SA"/>
              <a:pPr/>
              <a:t>15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579438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Other actions on nerves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219200"/>
            <a:ext cx="8991600" cy="5257800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b="1" dirty="0"/>
              <a:t>1- Effect </a:t>
            </a:r>
            <a:r>
              <a:rPr lang="en-US" b="1" dirty="0" smtClean="0"/>
              <a:t>of </a:t>
            </a:r>
            <a:r>
              <a:rPr lang="en-US" b="1" dirty="0"/>
              <a:t>fiber diameter</a:t>
            </a:r>
            <a:r>
              <a:rPr lang="en-US" dirty="0" smtClean="0"/>
              <a:t>:</a:t>
            </a:r>
          </a:p>
          <a:p>
            <a:pPr algn="l" rtl="0"/>
            <a:r>
              <a:rPr lang="en-US" sz="2400" dirty="0" smtClean="0"/>
              <a:t>Small fibers are blocked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. (e.g. C fibers which transmit slow pain).</a:t>
            </a:r>
          </a:p>
          <a:p>
            <a:pPr algn="l" rtl="0"/>
            <a:r>
              <a:rPr lang="en-US" sz="2400" dirty="0" smtClean="0"/>
              <a:t>Large and thick fibers (motor neurons) are relatively resistance because the LA takes a longer time in penetrating the full diameter of the nerve.</a:t>
            </a:r>
          </a:p>
          <a:p>
            <a:pPr algn="l" rtl="0"/>
            <a:r>
              <a:rPr lang="en-US" sz="2400" dirty="0" err="1" smtClean="0"/>
              <a:t>Myelinated</a:t>
            </a:r>
            <a:r>
              <a:rPr lang="en-US" sz="2400" dirty="0" smtClean="0"/>
              <a:t> fibers are blocked earlier than </a:t>
            </a:r>
            <a:r>
              <a:rPr lang="en-US" sz="2400" dirty="0" err="1" smtClean="0"/>
              <a:t>unmyelinated</a:t>
            </a:r>
            <a:r>
              <a:rPr lang="en-US" sz="2400" dirty="0" smtClean="0"/>
              <a:t> fibers of the same size.</a:t>
            </a:r>
          </a:p>
          <a:p>
            <a:pPr algn="l" rtl="0"/>
            <a:r>
              <a:rPr lang="en-US" sz="2400" dirty="0" err="1" smtClean="0"/>
              <a:t>Preganglionic</a:t>
            </a:r>
            <a:r>
              <a:rPr lang="en-US" sz="2400" dirty="0" smtClean="0"/>
              <a:t> B fibers (</a:t>
            </a:r>
            <a:r>
              <a:rPr lang="en-US" sz="2400" dirty="0" err="1" smtClean="0"/>
              <a:t>myelinated</a:t>
            </a:r>
            <a:r>
              <a:rPr lang="en-US" sz="2400" dirty="0" smtClean="0"/>
              <a:t>) are blocked before C fibers (</a:t>
            </a:r>
            <a:r>
              <a:rPr lang="en-US" sz="2400" dirty="0" err="1" smtClean="0"/>
              <a:t>unmyelinated</a:t>
            </a:r>
            <a:r>
              <a:rPr lang="en-US" sz="2400" dirty="0" smtClean="0"/>
              <a:t>)</a:t>
            </a:r>
          </a:p>
          <a:p>
            <a:pPr algn="l" rtl="0"/>
            <a:endParaRPr lang="en-US" sz="2400" dirty="0" smtClean="0"/>
          </a:p>
          <a:p>
            <a:pPr algn="l" rtl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A57EA-391D-4772-9551-41825A158536}" type="slidenum">
              <a:rPr lang="ar-SA"/>
              <a:pPr/>
              <a:t>16</a:t>
            </a:fld>
            <a:endParaRPr lang="en-US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295400" y="381000"/>
            <a:ext cx="6324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Nerve fibers differ in their susceptibility to LA</a:t>
            </a:r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838200" y="5562600"/>
            <a:ext cx="7162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So the chronological order is: 1</a:t>
            </a:r>
            <a:r>
              <a:rPr lang="en-US" baseline="30000" dirty="0" smtClean="0"/>
              <a:t>st</a:t>
            </a:r>
            <a:r>
              <a:rPr lang="en-US" dirty="0" smtClean="0"/>
              <a:t> small B and C fibers 2</a:t>
            </a:r>
            <a:r>
              <a:rPr lang="en-US" baseline="30000" dirty="0" smtClean="0"/>
              <a:t>nd</a:t>
            </a:r>
            <a:r>
              <a:rPr lang="en-US" dirty="0" smtClean="0"/>
              <a:t> other sensory fibers 3</a:t>
            </a:r>
            <a:r>
              <a:rPr lang="en-US" baseline="30000" dirty="0" smtClean="0"/>
              <a:t>rd</a:t>
            </a:r>
            <a:r>
              <a:rPr lang="en-US" dirty="0" smtClean="0"/>
              <a:t> motor neurons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304800"/>
            <a:ext cx="8839200" cy="3352800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b="1" dirty="0"/>
              <a:t>2- Effect </a:t>
            </a:r>
            <a:r>
              <a:rPr lang="en-US" b="1" dirty="0" smtClean="0"/>
              <a:t>of </a:t>
            </a:r>
            <a:r>
              <a:rPr lang="en-US" b="1" dirty="0"/>
              <a:t>firing frequency</a:t>
            </a:r>
          </a:p>
          <a:p>
            <a:pPr algn="l" rtl="0">
              <a:buFont typeface="Wingdings" pitchFamily="2" charset="2"/>
              <a:buNone/>
            </a:pPr>
            <a:endParaRPr lang="en-US" sz="2400" b="1" dirty="0"/>
          </a:p>
          <a:p>
            <a:pPr algn="l" rtl="0"/>
            <a:r>
              <a:rPr lang="en-US" sz="2400" dirty="0"/>
              <a:t>Blockade by LA is </a:t>
            </a:r>
            <a:r>
              <a:rPr lang="en-US" sz="2400" dirty="0" smtClean="0"/>
              <a:t>increased </a:t>
            </a:r>
            <a:r>
              <a:rPr lang="en-US" sz="2400" dirty="0"/>
              <a:t>at higher frequencies of depolarization.</a:t>
            </a:r>
          </a:p>
          <a:p>
            <a:pPr algn="l" rtl="0"/>
            <a:r>
              <a:rPr lang="en-US" sz="2400" u="sng" dirty="0"/>
              <a:t>Sensory </a:t>
            </a:r>
            <a:r>
              <a:rPr lang="en-US" sz="2400" u="sng" dirty="0" smtClean="0"/>
              <a:t>(pain</a:t>
            </a:r>
            <a:r>
              <a:rPr lang="en-US" sz="2400" u="sng" dirty="0"/>
              <a:t>)</a:t>
            </a:r>
            <a:r>
              <a:rPr lang="en-US" sz="2400" dirty="0"/>
              <a:t> fibers have </a:t>
            </a:r>
            <a:r>
              <a:rPr lang="en-US" sz="2400" dirty="0" smtClean="0"/>
              <a:t>high </a:t>
            </a:r>
            <a:r>
              <a:rPr lang="en-US" sz="2400" dirty="0"/>
              <a:t>firing rate &amp; long AP </a:t>
            </a:r>
            <a:r>
              <a:rPr lang="en-US" sz="2400" dirty="0" smtClean="0"/>
              <a:t>duration, while motor </a:t>
            </a:r>
            <a:r>
              <a:rPr lang="en-US" sz="2400" dirty="0"/>
              <a:t>fibers fire at a slower rate &amp; have shorter AP duration.</a:t>
            </a: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06493-E04C-4754-8B75-6D508D27ED48}" type="slidenum">
              <a:rPr lang="ar-SA"/>
              <a:pPr/>
              <a:t>17</a:t>
            </a:fld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304800" y="3505200"/>
            <a:ext cx="8382000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600" b="1" dirty="0"/>
              <a:t>3</a:t>
            </a:r>
            <a:r>
              <a:rPr lang="en-US" sz="2600" b="1" dirty="0" smtClean="0"/>
              <a:t>- Effect of fiber position in nerve bundle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In large nerve trunks, motor nerves are located in the outer portion of the trunk. Thus, they are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to be exposed to LA.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In the extremities, proximal sensory fibers are located in the outer portion. So the drug acts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proximally then distally. 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857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Properties of LAs</a:t>
            </a:r>
          </a:p>
        </p:txBody>
      </p:sp>
      <p:sp>
        <p:nvSpPr>
          <p:cNvPr id="3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2083-899E-4A72-ABF0-40E18AE1F40D}" type="slidenum">
              <a:rPr lang="ar-SA"/>
              <a:pPr/>
              <a:t>18</a:t>
            </a:fld>
            <a:endParaRPr lang="en-US"/>
          </a:p>
        </p:txBody>
      </p:sp>
      <p:graphicFrame>
        <p:nvGraphicFramePr>
          <p:cNvPr id="36" name="جدول 35"/>
          <p:cNvGraphicFramePr>
            <a:graphicFrameLocks noGrp="1"/>
          </p:cNvGraphicFramePr>
          <p:nvPr/>
        </p:nvGraphicFramePr>
        <p:xfrm>
          <a:off x="609600" y="761999"/>
          <a:ext cx="8077203" cy="495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157"/>
                <a:gridCol w="1305157"/>
                <a:gridCol w="1723793"/>
                <a:gridCol w="847493"/>
                <a:gridCol w="1676402"/>
                <a:gridCol w="1219201"/>
              </a:tblGrid>
              <a:tr h="115784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drug</a:t>
                      </a:r>
                      <a:endParaRPr lang="ar-S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onset</a:t>
                      </a:r>
                      <a:endParaRPr lang="ar-S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duration</a:t>
                      </a:r>
                      <a:endParaRPr lang="ar-S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dirty="0" smtClean="0"/>
                        <a:t>Plasma t</a:t>
                      </a:r>
                      <a:r>
                        <a:rPr lang="en-US" sz="1200" baseline="-25000" dirty="0" smtClean="0"/>
                        <a:t>1/2</a:t>
                      </a:r>
                      <a:endParaRPr lang="ar-SA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Side effects</a:t>
                      </a:r>
                      <a:endParaRPr lang="ar-SA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notes</a:t>
                      </a:r>
                      <a:endParaRPr lang="ar-SA" dirty="0"/>
                    </a:p>
                  </a:txBody>
                  <a:tcPr marL="0" marR="0" marT="0" marB="0" anchor="ctr"/>
                </a:tc>
              </a:tr>
              <a:tr h="1897578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cocaine</a:t>
                      </a:r>
                      <a:endParaRPr lang="ar-S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M</a:t>
                      </a:r>
                      <a:endParaRPr lang="ar-S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M</a:t>
                      </a:r>
                      <a:endParaRPr lang="ar-S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 hr</a:t>
                      </a:r>
                      <a:endParaRPr lang="ar-S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CVS &amp; CNS</a:t>
                      </a:r>
                      <a:endParaRPr lang="ar-S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Rarely used</a:t>
                      </a:r>
                      <a:r>
                        <a:rPr lang="en-US" baseline="0" dirty="0" smtClean="0"/>
                        <a:t> only as spray in UR</a:t>
                      </a:r>
                      <a:endParaRPr lang="ar-SA" dirty="0"/>
                    </a:p>
                  </a:txBody>
                  <a:tcPr marL="0" marR="0" marT="0" marB="0" anchor="ctr"/>
                </a:tc>
              </a:tr>
              <a:tr h="1897578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procaine</a:t>
                      </a:r>
                      <a:endParaRPr lang="ar-S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M</a:t>
                      </a:r>
                      <a:endParaRPr lang="ar-S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Short</a:t>
                      </a:r>
                      <a:endParaRPr lang="ar-S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&lt;1 hr</a:t>
                      </a:r>
                      <a:endParaRPr lang="ar-S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Restlessness</a:t>
                      </a:r>
                      <a:r>
                        <a:rPr lang="en-US" baseline="0" dirty="0" smtClean="0"/>
                        <a:t>, shivering, anxiety, </a:t>
                      </a:r>
                      <a:r>
                        <a:rPr lang="en-US" baseline="0" dirty="0" err="1" smtClean="0"/>
                        <a:t>bradycardia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↓ CO</a:t>
                      </a:r>
                      <a:r>
                        <a:rPr lang="en-US" baseline="0" dirty="0" smtClean="0"/>
                        <a:t> </a:t>
                      </a:r>
                      <a:endParaRPr lang="ar-S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No longer 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r>
                        <a:rPr lang="en-US" dirty="0" smtClean="0"/>
                        <a:t>Used</a:t>
                      </a:r>
                      <a:endParaRPr lang="ar-SA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13" name="Group 65"/>
          <p:cNvGraphicFramePr>
            <a:graphicFrameLocks noGrp="1"/>
          </p:cNvGraphicFramePr>
          <p:nvPr>
            <p:ph/>
          </p:nvPr>
        </p:nvGraphicFramePr>
        <p:xfrm>
          <a:off x="76200" y="114300"/>
          <a:ext cx="9067800" cy="6134099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1511300"/>
                <a:gridCol w="1511300"/>
                <a:gridCol w="1511300"/>
                <a:gridCol w="1511300"/>
                <a:gridCol w="1511300"/>
                <a:gridCol w="1511300"/>
              </a:tblGrid>
              <a:tr h="1849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Lidocaine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Rapid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 hr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As procaine but &lt; tendency to CNS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Widely used + IV in ventricular arrhythmia. Mepivacaine is similar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9245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Amethoc- (tetrac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V. Slow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Long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 hr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As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Lidocaine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spinal &amp; corneal anesthesia.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1742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Bupivacaine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Slow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Long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 hr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As Lid but &gt; CVS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Widely used (long DOA).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Ropivacine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 is similar, with less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cardioTox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1617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Prilocaine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 hr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 VD?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MetHgemia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Widely used, not for obstetric (neonatal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metHgemia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40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76F9-3760-4F27-908F-AA8B625BCDA7}" type="slidenum">
              <a:rPr lang="ar-SA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81000"/>
            <a:ext cx="8610600" cy="490696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LA: Reversibly block impulse conduction along nerve axons &amp; other excitable membrane that utilize Na</a:t>
            </a:r>
            <a:r>
              <a:rPr lang="en-US" baseline="30000" dirty="0"/>
              <a:t>+</a:t>
            </a:r>
            <a:r>
              <a:rPr lang="en-US" dirty="0"/>
              <a:t> channels for Action Potential generation.</a:t>
            </a:r>
            <a:r>
              <a:rPr lang="en-US" sz="2800" dirty="0"/>
              <a:t> </a:t>
            </a:r>
          </a:p>
          <a:p>
            <a:pPr algn="l" rtl="0">
              <a:buFont typeface="Wingdings" pitchFamily="2" charset="2"/>
              <a:buNone/>
            </a:pPr>
            <a:endParaRPr lang="en-US" sz="800" dirty="0"/>
          </a:p>
          <a:p>
            <a:pPr algn="l" rtl="0">
              <a:buFont typeface="Wingdings" pitchFamily="2" charset="2"/>
              <a:buNone/>
            </a:pPr>
            <a:endParaRPr lang="en-US" sz="800" dirty="0"/>
          </a:p>
          <a:p>
            <a:pPr algn="l" rtl="0"/>
            <a:r>
              <a:rPr lang="en-US" u="sng" dirty="0"/>
              <a:t>Uses</a:t>
            </a:r>
            <a:r>
              <a:rPr lang="en-US" dirty="0"/>
              <a:t>: block pain sensation </a:t>
            </a:r>
            <a:r>
              <a:rPr lang="en-US" dirty="0" smtClean="0"/>
              <a:t>(</a:t>
            </a:r>
            <a:r>
              <a:rPr lang="en-US" i="1" dirty="0" err="1" smtClean="0">
                <a:solidFill>
                  <a:schemeClr val="accent1"/>
                </a:solidFill>
              </a:rPr>
              <a:t>nociception</a:t>
            </a:r>
            <a:r>
              <a:rPr lang="en-US" dirty="0" smtClean="0"/>
              <a:t>) </a:t>
            </a:r>
            <a:r>
              <a:rPr lang="en-US" dirty="0"/>
              <a:t>from specific area of </a:t>
            </a:r>
            <a:r>
              <a:rPr lang="en-US" dirty="0" smtClean="0"/>
              <a:t>the body or block sympathetic </a:t>
            </a:r>
            <a:r>
              <a:rPr lang="en-US" dirty="0" err="1" smtClean="0"/>
              <a:t>vasoconstricor</a:t>
            </a:r>
            <a:r>
              <a:rPr lang="en-US" dirty="0" smtClean="0"/>
              <a:t> impulses to this area.</a:t>
            </a:r>
            <a:endParaRPr lang="en-US" dirty="0"/>
          </a:p>
          <a:p>
            <a:pPr algn="l" rtl="0">
              <a:buFont typeface="Wingdings" pitchFamily="2" charset="2"/>
              <a:buNone/>
            </a:pPr>
            <a:endParaRPr lang="en-US" sz="800" dirty="0"/>
          </a:p>
          <a:p>
            <a:pPr algn="l" rtl="0">
              <a:buFont typeface="Wingdings" pitchFamily="2" charset="2"/>
              <a:buNone/>
            </a:pPr>
            <a:endParaRPr lang="en-US" sz="800" dirty="0"/>
          </a:p>
          <a:p>
            <a:pPr algn="l" rtl="0"/>
            <a:r>
              <a:rPr lang="en-US" b="1" dirty="0">
                <a:solidFill>
                  <a:schemeClr val="accent1"/>
                </a:solidFill>
              </a:rPr>
              <a:t>Cocaine</a:t>
            </a:r>
            <a:r>
              <a:rPr lang="en-US" dirty="0"/>
              <a:t> was </a:t>
            </a:r>
            <a:r>
              <a:rPr lang="en-US" dirty="0" smtClean="0"/>
              <a:t>the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LA isolated from Coca plant as an ophthalmic </a:t>
            </a:r>
            <a:r>
              <a:rPr lang="en-US" dirty="0" smtClean="0"/>
              <a:t>anesthetic.</a:t>
            </a: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87CD-CE65-422B-A673-FD2AE2AC171C}" type="slidenum">
              <a:rPr lang="ar-SA"/>
              <a:pPr/>
              <a:t>2</a:t>
            </a:fld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533400" y="5334000"/>
            <a:ext cx="79248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Cocaine chronic use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psychological dependence (addiction).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873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Clinical </a:t>
            </a:r>
            <a:r>
              <a:rPr lang="en-US" sz="4000" dirty="0" smtClean="0">
                <a:solidFill>
                  <a:srgbClr val="FFC000"/>
                </a:solidFill>
              </a:rPr>
              <a:t>pharmacology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9144000" cy="5867400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2400" dirty="0"/>
              <a:t>Effective analgesia in specific regions of </a:t>
            </a:r>
            <a:r>
              <a:rPr lang="en-US" sz="2400" dirty="0" smtClean="0"/>
              <a:t>the </a:t>
            </a:r>
            <a:r>
              <a:rPr lang="en-US" sz="2400" dirty="0"/>
              <a:t>body.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u="sng" dirty="0">
                <a:solidFill>
                  <a:schemeClr val="folHlink"/>
                </a:solidFill>
              </a:rPr>
              <a:t>Route of administration</a:t>
            </a:r>
            <a:r>
              <a:rPr lang="en-US" sz="2400" dirty="0"/>
              <a:t>: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/>
              <a:t>1- </a:t>
            </a:r>
            <a:r>
              <a:rPr lang="en-US" sz="2400" dirty="0" smtClean="0"/>
              <a:t>Topical application </a:t>
            </a:r>
            <a:r>
              <a:rPr lang="en-US" sz="2400" dirty="0"/>
              <a:t>(nasal mucosa, wound margins)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 smtClean="0"/>
              <a:t>2-Injection in the vicinity </a:t>
            </a:r>
            <a:r>
              <a:rPr lang="en-US" sz="2400" dirty="0"/>
              <a:t>of peripheral nerve endings (infiltration) &amp; major nerve trunks (blocks)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/>
              <a:t>3- </a:t>
            </a:r>
            <a:r>
              <a:rPr lang="en-US" sz="2400" dirty="0" smtClean="0"/>
              <a:t>Injection </a:t>
            </a:r>
            <a:r>
              <a:rPr lang="en-US" sz="2400" dirty="0"/>
              <a:t>into </a:t>
            </a:r>
            <a:r>
              <a:rPr lang="en-US" sz="2400" dirty="0" smtClean="0"/>
              <a:t>the epidural such as in labor </a:t>
            </a:r>
            <a:r>
              <a:rPr lang="en-US" sz="2400" dirty="0"/>
              <a:t>or subarachnoid </a:t>
            </a:r>
            <a:r>
              <a:rPr lang="en-US" sz="2400" dirty="0" smtClean="0"/>
              <a:t>spaces (spinal) </a:t>
            </a:r>
            <a:r>
              <a:rPr lang="en-US" sz="2400" dirty="0"/>
              <a:t>surrounding </a:t>
            </a:r>
            <a:r>
              <a:rPr lang="en-US" sz="2400" dirty="0" smtClean="0"/>
              <a:t>the </a:t>
            </a:r>
            <a:r>
              <a:rPr lang="en-US" sz="2400" dirty="0"/>
              <a:t>spinal </a:t>
            </a:r>
            <a:r>
              <a:rPr lang="en-US" sz="2400" dirty="0" smtClean="0"/>
              <a:t>cord for operations done below the level of the umbilicus for example in area L3, L4 for lower limb operations. This method might cause direct    neurotoxicity.</a:t>
            </a:r>
            <a:endParaRPr lang="en-US" sz="2400" dirty="0"/>
          </a:p>
          <a:p>
            <a:pPr algn="l" rtl="0">
              <a:buFont typeface="Wingdings" pitchFamily="2" charset="2"/>
              <a:buNone/>
            </a:pPr>
            <a:r>
              <a:rPr lang="en-US" sz="2400" dirty="0"/>
              <a:t>4- IV regional anesthesia (Bier block) for surgery &lt; 60 min in limbs.</a:t>
            </a: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F1F38-C514-4A7E-9996-01A2ADCC53ED}" type="slidenum">
              <a:rPr lang="ar-SA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3200400" cy="381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Epidural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4038600" cy="5029200"/>
          </a:xfrm>
        </p:spPr>
        <p:txBody>
          <a:bodyPr/>
          <a:lstStyle/>
          <a:p>
            <a:endParaRPr lang="ar-SA" sz="2800"/>
          </a:p>
        </p:txBody>
      </p:sp>
      <p:sp>
        <p:nvSpPr>
          <p:cNvPr id="46087" name="Rectangle 7"/>
          <p:cNvSpPr>
            <a:spLocks noGrp="1" noChangeArrowheads="1"/>
          </p:cNvSpPr>
          <p:nvPr>
            <p:ph sz="quarter" idx="2"/>
          </p:nvPr>
        </p:nvSpPr>
        <p:spPr>
          <a:xfrm>
            <a:off x="4648200" y="1676400"/>
            <a:ext cx="4038600" cy="4953000"/>
          </a:xfrm>
        </p:spPr>
        <p:txBody>
          <a:bodyPr/>
          <a:lstStyle/>
          <a:p>
            <a:endParaRPr lang="ar-SA" sz="2400"/>
          </a:p>
        </p:txBody>
      </p:sp>
      <p:sp>
        <p:nvSpPr>
          <p:cNvPr id="9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E051-9624-4C3D-9D52-1E80AD4CDD9B}" type="slidenum">
              <a:rPr lang="ar-SA"/>
              <a:pPr/>
              <a:t>21</a:t>
            </a:fld>
            <a:endParaRPr lang="en-US"/>
          </a:p>
        </p:txBody>
      </p:sp>
      <p:pic>
        <p:nvPicPr>
          <p:cNvPr id="46089" name="Picture 9" descr="epidural_bl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3962400" cy="4876800"/>
          </a:xfrm>
          <a:prstGeom prst="rect">
            <a:avLst/>
          </a:prstGeom>
          <a:noFill/>
        </p:spPr>
      </p:pic>
      <p:pic>
        <p:nvPicPr>
          <p:cNvPr id="46091" name="Picture 11" descr="spinal_bl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0050" y="1143000"/>
            <a:ext cx="4705350" cy="5486400"/>
          </a:xfrm>
          <a:prstGeom prst="rect">
            <a:avLst/>
          </a:prstGeom>
          <a:noFill/>
        </p:spPr>
      </p:pic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5181600" y="6096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Spinal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16323">
            <a:off x="304800" y="152400"/>
            <a:ext cx="8686800" cy="6553200"/>
          </a:xfrm>
        </p:spPr>
      </p:pic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5BD5E-2CC5-45F2-81D4-3615F647E55D}" type="slidenum">
              <a:rPr lang="ar-SA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686800" cy="373380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Local Infiltration: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 err="1"/>
              <a:t>Extravascular</a:t>
            </a:r>
            <a:r>
              <a:rPr lang="en-US" sz="2400" dirty="0"/>
              <a:t> placement </a:t>
            </a:r>
            <a:r>
              <a:rPr lang="en-US" sz="2400" dirty="0" smtClean="0"/>
              <a:t>of LA </a:t>
            </a:r>
            <a:r>
              <a:rPr lang="en-US" sz="2400" dirty="0"/>
              <a:t>in </a:t>
            </a:r>
            <a:r>
              <a:rPr lang="en-US" sz="2400" dirty="0" smtClean="0"/>
              <a:t>the </a:t>
            </a:r>
            <a:r>
              <a:rPr lang="en-US" sz="2400" dirty="0"/>
              <a:t>region to be </a:t>
            </a:r>
            <a:r>
              <a:rPr lang="en-US" sz="2400" dirty="0" smtClean="0"/>
              <a:t>anesthetized</a:t>
            </a:r>
            <a:endParaRPr lang="en-US" sz="2400" dirty="0"/>
          </a:p>
          <a:p>
            <a:pPr algn="l" rtl="0"/>
            <a:r>
              <a:rPr lang="en-US" sz="2400" dirty="0"/>
              <a:t>Peripheral Nerve Block: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/>
              <a:t>LA </a:t>
            </a:r>
            <a:r>
              <a:rPr lang="en-US" sz="2400" dirty="0" smtClean="0"/>
              <a:t>injection </a:t>
            </a:r>
            <a:r>
              <a:rPr lang="en-US" sz="2400" dirty="0"/>
              <a:t>into tissues around individual nerves or nerve plexuses (e.g. brachial plexus). </a:t>
            </a:r>
          </a:p>
          <a:p>
            <a:pPr algn="l" rtl="0"/>
            <a:endParaRPr lang="en-US" sz="2400" dirty="0"/>
          </a:p>
          <a:p>
            <a:pPr algn="l" rtl="0"/>
            <a:endParaRPr lang="en-US" sz="2400" dirty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D636-F92F-4D14-9F14-8D7B862C56EB}" type="slidenum">
              <a:rPr lang="ar-SA"/>
              <a:pPr/>
              <a:t>23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124200"/>
            <a:ext cx="8229600" cy="4857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DOA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3505200"/>
            <a:ext cx="8915400" cy="2438400"/>
          </a:xfrm>
          <a:prstGeom prst="rect">
            <a:avLst/>
          </a:prstGeom>
        </p:spPr>
        <p:txBody>
          <a:bodyPr vert="horz" lIns="182880" tIns="91440">
            <a:normAutofit fontScale="85000" lnSpcReduction="2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proc- &amp;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chloropro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caine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Intermediate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Lid,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mepiva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&amp;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prilo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caine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Long-acting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tetra-,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bupiva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-, &amp;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ropiva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caine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DOA can be prolonged by increasing the Dose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adding vasoconstrictor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agent.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991600" cy="5867400"/>
          </a:xfrm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increase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onset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LA: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add NaHCO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LA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solution which enhances the buffering media for LA at the site of injection.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Repeated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injection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extracellular acidosis 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tachyphylaxis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Pregnancy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increases sensitivity to LA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toxicity      of LA.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Topical LA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eye, ENT &amp; for cosmetic surgery.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 should be able to: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1-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rapidly penetrate across the skin or mucosa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2-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little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tendency to diffuse away from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site of application.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9C86-4B18-48F0-BA39-74FAB45FD907}" type="slidenum">
              <a:rPr lang="ar-SA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C367-0E10-46C5-9F29-DFE0D0440A8C}" type="slidenum">
              <a:rPr lang="ar-SA"/>
              <a:pPr/>
              <a:t>25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304800"/>
            <a:ext cx="8991600" cy="4953000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65176" marR="0" lvl="0" indent="-265176" algn="l" defTabSz="914400" rtl="0" eaLnBrk="1" fontAlgn="auto" latinLnBrk="0" hangingPunct="1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Cocaine because of its excellent penetration &amp; local vasoconstrictor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effect is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used for ENT procedures. Has irritating effect and, therefore,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used for ophthalmic procedure.</a:t>
            </a:r>
          </a:p>
          <a:p>
            <a:pPr marL="265176" marR="0" lvl="0" indent="-265176" algn="l" defTabSz="914400" rtl="0" eaLnBrk="1" fontAlgn="auto" latinLnBrk="0" hangingPunct="1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topical: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Lidocaine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Vasoconstrictor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tetracaine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pramoxine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dibucaine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benzocaine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&amp;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dyclonine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3FC0-91E4-44D9-9C48-FAA9381CF386}" type="slidenum">
              <a:rPr lang="ar-SA" smtClean="0"/>
              <a:pPr/>
              <a:t>26</a:t>
            </a:fld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609600"/>
            <a:ext cx="8915400" cy="487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USES: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 have membrane-stabilizing effects so Both IV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Lidocaine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oral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mexiletine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tocainide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used to treat pt. with neuropathic pain syndrome.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Systemic LA: as adjuncts to                       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tricyclic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antidepressant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amitriptyline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&amp;                             anticonvulsant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carbamazepine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combination.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19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0066"/>
                </a:solidFill>
              </a:rPr>
              <a:t>Toxicity</a:t>
            </a:r>
            <a:r>
              <a:rPr lang="en-US" sz="4000" dirty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38200"/>
            <a:ext cx="8991600" cy="5486400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b="1" dirty="0">
                <a:solidFill>
                  <a:srgbClr val="FF0066"/>
                </a:solidFill>
              </a:rPr>
              <a:t>A- CNS</a:t>
            </a:r>
            <a:r>
              <a:rPr lang="en-US" dirty="0"/>
              <a:t>: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dirty="0"/>
              <a:t>1- All </a:t>
            </a:r>
            <a:r>
              <a:rPr lang="en-US" sz="2400" dirty="0" smtClean="0"/>
              <a:t>LA </a:t>
            </a:r>
            <a:r>
              <a:rPr lang="en-US" sz="2400" dirty="0"/>
              <a:t>at low </a:t>
            </a:r>
            <a:r>
              <a:rPr lang="en-US" sz="2400" dirty="0" smtClean="0"/>
              <a:t>concentration: </a:t>
            </a:r>
            <a:r>
              <a:rPr lang="en-US" sz="2400" dirty="0"/>
              <a:t>sleepiness, light headiness, visual &amp; auditory disturbances &amp; restlessness.</a:t>
            </a:r>
          </a:p>
          <a:p>
            <a:pPr algn="l" rtl="0"/>
            <a:r>
              <a:rPr lang="en-US" sz="2400" dirty="0"/>
              <a:t>Early </a:t>
            </a:r>
            <a:r>
              <a:rPr lang="en-US" sz="2400" dirty="0" smtClean="0"/>
              <a:t>symptoms: </a:t>
            </a:r>
            <a:r>
              <a:rPr lang="en-US" sz="2400" dirty="0"/>
              <a:t>tongue numbness + </a:t>
            </a:r>
            <a:r>
              <a:rPr lang="en-US" sz="2400" dirty="0" smtClean="0"/>
              <a:t>metallic taste</a:t>
            </a:r>
            <a:r>
              <a:rPr lang="en-US" sz="2400" dirty="0"/>
              <a:t>.</a:t>
            </a:r>
          </a:p>
          <a:p>
            <a:pPr algn="l" rtl="0"/>
            <a:r>
              <a:rPr lang="en-US" sz="2400" dirty="0"/>
              <a:t>Rare, but High plasma conc</a:t>
            </a:r>
            <a:r>
              <a:rPr lang="en-US" sz="2400" dirty="0" smtClean="0"/>
              <a:t>. : </a:t>
            </a:r>
            <a:r>
              <a:rPr lang="en-US" sz="2400" dirty="0" err="1"/>
              <a:t>nystagmus</a:t>
            </a:r>
            <a:r>
              <a:rPr lang="en-US" sz="2400" dirty="0"/>
              <a:t> &amp; muscular twitching, then tonic-</a:t>
            </a:r>
            <a:r>
              <a:rPr lang="en-US" sz="2400" dirty="0" err="1"/>
              <a:t>clonic</a:t>
            </a:r>
            <a:r>
              <a:rPr lang="en-US" sz="2400" dirty="0"/>
              <a:t> convulsions. Followed by generalized CNS depression (apnea</a:t>
            </a:r>
            <a:r>
              <a:rPr lang="en-US" sz="2400" dirty="0" smtClean="0"/>
              <a:t>).</a:t>
            </a:r>
          </a:p>
          <a:p>
            <a:pPr algn="l" rtl="0"/>
            <a:r>
              <a:rPr lang="en-US" sz="2400" dirty="0" smtClean="0"/>
              <a:t>You can avoid convulsion by: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 smtClean="0"/>
              <a:t>Giving the smallest dose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400" dirty="0" smtClean="0"/>
              <a:t>Avoid inadvertent </a:t>
            </a:r>
            <a:r>
              <a:rPr lang="en-US" sz="2400" dirty="0" err="1" smtClean="0"/>
              <a:t>intravasulcar</a:t>
            </a:r>
            <a:r>
              <a:rPr lang="en-US" sz="2400" dirty="0" smtClean="0"/>
              <a:t> injection</a:t>
            </a:r>
            <a:endParaRPr lang="en-US" sz="2400" dirty="0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92212-9A35-40C0-AAEA-02EA69571AC5}" type="slidenum">
              <a:rPr lang="ar-SA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04800"/>
            <a:ext cx="8686800" cy="6324600"/>
          </a:xfrm>
        </p:spPr>
        <p:txBody>
          <a:bodyPr/>
          <a:lstStyle/>
          <a:p>
            <a:pPr algn="l" rtl="0"/>
            <a:r>
              <a:rPr lang="en-US" dirty="0" smtClean="0"/>
              <a:t>If </a:t>
            </a:r>
            <a:r>
              <a:rPr lang="en-US" dirty="0"/>
              <a:t>large dose of LA is required: </a:t>
            </a:r>
            <a:r>
              <a:rPr lang="en-US" dirty="0" smtClean="0"/>
              <a:t>premedication with </a:t>
            </a:r>
            <a:r>
              <a:rPr lang="en-US" dirty="0" err="1" smtClean="0"/>
              <a:t>benzodiazipine</a:t>
            </a:r>
            <a:r>
              <a:rPr lang="en-US" dirty="0" smtClean="0"/>
              <a:t> provides prophylaxis</a:t>
            </a:r>
            <a:endParaRPr lang="en-US" dirty="0"/>
          </a:p>
          <a:p>
            <a:pPr algn="l" rtl="0">
              <a:buFont typeface="Wingdings" pitchFamily="2" charset="2"/>
              <a:buNone/>
            </a:pPr>
            <a:r>
              <a:rPr lang="en-US" dirty="0"/>
              <a:t> 2- </a:t>
            </a:r>
            <a:r>
              <a:rPr lang="en-US" dirty="0" smtClean="0">
                <a:solidFill>
                  <a:schemeClr val="folHlink"/>
                </a:solidFill>
              </a:rPr>
              <a:t>Cocaine</a:t>
            </a:r>
            <a:r>
              <a:rPr lang="en-US" dirty="0"/>
              <a:t>: widely abuse drug, severe CV toxicity; HTN, arrhythmia, &amp; myocardial Failure.</a:t>
            </a:r>
          </a:p>
          <a:p>
            <a:pPr algn="l" rtl="0"/>
            <a:endParaRPr lang="en-US" sz="900" dirty="0"/>
          </a:p>
          <a:p>
            <a:pPr algn="l" rtl="0">
              <a:buFont typeface="Wingdings" pitchFamily="2" charset="2"/>
              <a:buNone/>
            </a:pPr>
            <a:r>
              <a:rPr lang="en-US" b="1" dirty="0">
                <a:solidFill>
                  <a:srgbClr val="FF0066"/>
                </a:solidFill>
              </a:rPr>
              <a:t>B- </a:t>
            </a:r>
            <a:r>
              <a:rPr lang="en-US" b="1" dirty="0" smtClean="0">
                <a:solidFill>
                  <a:srgbClr val="FF0066"/>
                </a:solidFill>
              </a:rPr>
              <a:t>Neurotoxicity</a:t>
            </a:r>
            <a:r>
              <a:rPr lang="en-US" dirty="0" smtClean="0"/>
              <a:t>: </a:t>
            </a:r>
          </a:p>
          <a:p>
            <a:pPr algn="l" rtl="0"/>
            <a:r>
              <a:rPr lang="en-US" dirty="0" smtClean="0"/>
              <a:t>direct </a:t>
            </a:r>
            <a:r>
              <a:rPr lang="en-US" dirty="0"/>
              <a:t>neuronal </a:t>
            </a:r>
            <a:r>
              <a:rPr lang="en-US" dirty="0" smtClean="0"/>
              <a:t>toxicity </a:t>
            </a:r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excessive </a:t>
            </a:r>
            <a:r>
              <a:rPr lang="en-US" dirty="0" smtClean="0"/>
              <a:t>high concentration </a:t>
            </a:r>
          </a:p>
          <a:p>
            <a:pPr algn="l" rtl="0"/>
            <a:r>
              <a:rPr lang="en-US" dirty="0" err="1" smtClean="0"/>
              <a:t>Chloroprocaine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 smtClean="0"/>
              <a:t>Lidocaine</a:t>
            </a:r>
            <a:r>
              <a:rPr lang="en-US" dirty="0" smtClean="0"/>
              <a:t> </a:t>
            </a:r>
            <a:r>
              <a:rPr lang="en-US" dirty="0"/>
              <a:t>are &gt; </a:t>
            </a:r>
            <a:r>
              <a:rPr lang="en-US" dirty="0" err="1"/>
              <a:t>neurotoxic</a:t>
            </a:r>
            <a:r>
              <a:rPr lang="en-US" dirty="0"/>
              <a:t> than others in spinal </a:t>
            </a:r>
            <a:r>
              <a:rPr lang="en-US" dirty="0" smtClean="0"/>
              <a:t>anesthesia and are avoided for this use.</a:t>
            </a:r>
          </a:p>
          <a:p>
            <a:pPr algn="l" rtl="0"/>
            <a:r>
              <a:rPr lang="en-US" dirty="0" smtClean="0"/>
              <a:t> They produce transient </a:t>
            </a:r>
            <a:r>
              <a:rPr lang="en-US" dirty="0" err="1" smtClean="0"/>
              <a:t>radicular</a:t>
            </a:r>
            <a:r>
              <a:rPr lang="en-US" dirty="0" smtClean="0"/>
              <a:t> irritation (or transient symptoms).</a:t>
            </a:r>
            <a:endParaRPr lang="en-US" dirty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EDB4-2FBB-4BBD-9A1B-DE0D4F01FF27}" type="slidenum">
              <a:rPr lang="ar-SA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8839200" cy="6507162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b="1" dirty="0">
                <a:solidFill>
                  <a:srgbClr val="FF0066"/>
                </a:solidFill>
              </a:rPr>
              <a:t>C- CVS</a:t>
            </a:r>
            <a:r>
              <a:rPr lang="en-US" dirty="0"/>
              <a:t>: direct effect on </a:t>
            </a:r>
            <a:r>
              <a:rPr lang="en-US" dirty="0" smtClean="0"/>
              <a:t>the heart </a:t>
            </a:r>
            <a:r>
              <a:rPr lang="en-US" dirty="0"/>
              <a:t>&amp; smooth muscle &amp; indirect effect </a:t>
            </a:r>
            <a:r>
              <a:rPr lang="en-US" dirty="0" smtClean="0"/>
              <a:t>on autonomic nervous system(ANS).</a:t>
            </a:r>
            <a:endParaRPr lang="en-US" dirty="0"/>
          </a:p>
          <a:p>
            <a:pPr algn="l" rtl="0"/>
            <a:r>
              <a:rPr lang="en-US" dirty="0"/>
              <a:t>Depress </a:t>
            </a:r>
            <a:r>
              <a:rPr lang="en-US" dirty="0" smtClean="0"/>
              <a:t>strength of contraction and cause arteriolar dilatation </a:t>
            </a:r>
            <a:r>
              <a:rPr lang="en-US" dirty="0" smtClean="0">
                <a:sym typeface="Wingdings" pitchFamily="2" charset="2"/>
              </a:rPr>
              <a:t> hypotension</a:t>
            </a:r>
            <a:endParaRPr lang="en-US" dirty="0"/>
          </a:p>
          <a:p>
            <a:pPr algn="l" rtl="0"/>
            <a:r>
              <a:rPr lang="en-US" dirty="0"/>
              <a:t>Cocaine blocks </a:t>
            </a:r>
            <a:r>
              <a:rPr lang="en-US" dirty="0" err="1"/>
              <a:t>Norepinephrine</a:t>
            </a:r>
            <a:r>
              <a:rPr lang="en-US" dirty="0"/>
              <a:t> uptake: </a:t>
            </a:r>
            <a:r>
              <a:rPr lang="en-US" dirty="0" smtClean="0"/>
              <a:t>vasoconstriction </a:t>
            </a:r>
            <a:r>
              <a:rPr lang="en-US" dirty="0"/>
              <a:t>&amp; HTN + cardiac arrhythmia &amp; ischemia.</a:t>
            </a:r>
          </a:p>
          <a:p>
            <a:pPr algn="l" rtl="0"/>
            <a:r>
              <a:rPr lang="en-US" dirty="0" err="1"/>
              <a:t>Bupivacaine</a:t>
            </a:r>
            <a:r>
              <a:rPr lang="en-US" dirty="0"/>
              <a:t> is &gt; </a:t>
            </a:r>
            <a:r>
              <a:rPr lang="en-US" dirty="0" err="1"/>
              <a:t>cardiotoxic</a:t>
            </a:r>
            <a:r>
              <a:rPr lang="en-US" dirty="0"/>
              <a:t> than other long-acting LA.</a:t>
            </a:r>
          </a:p>
          <a:p>
            <a:pPr algn="l" rtl="0"/>
            <a:r>
              <a:rPr lang="en-US" dirty="0" err="1"/>
              <a:t>Ropivaciane</a:t>
            </a:r>
            <a:r>
              <a:rPr lang="en-US" dirty="0"/>
              <a:t>: </a:t>
            </a:r>
            <a:r>
              <a:rPr lang="en-US" dirty="0" smtClean="0"/>
              <a:t>has CVS </a:t>
            </a:r>
            <a:r>
              <a:rPr lang="en-US" dirty="0"/>
              <a:t>&amp; CNS </a:t>
            </a:r>
            <a:r>
              <a:rPr lang="en-US" dirty="0" smtClean="0"/>
              <a:t>toxicity </a:t>
            </a:r>
            <a:r>
              <a:rPr lang="en-US" dirty="0"/>
              <a:t>but </a:t>
            </a:r>
            <a:r>
              <a:rPr lang="en-US" dirty="0" smtClean="0"/>
              <a:t>less than </a:t>
            </a:r>
            <a:r>
              <a:rPr lang="en-US" dirty="0" err="1"/>
              <a:t>Bupivacaine</a:t>
            </a:r>
            <a:r>
              <a:rPr lang="en-US" dirty="0"/>
              <a:t>.</a:t>
            </a: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D0747-130F-49D1-BB26-E7F0CFEE034C}" type="slidenum">
              <a:rPr lang="ar-SA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81000"/>
            <a:ext cx="8839200" cy="64008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dirty="0"/>
              <a:t>Followed by </a:t>
            </a:r>
            <a:r>
              <a:rPr lang="en-US" b="1" dirty="0" smtClean="0">
                <a:solidFill>
                  <a:schemeClr val="hlink"/>
                </a:solidFill>
              </a:rPr>
              <a:t>procaine</a:t>
            </a:r>
            <a:r>
              <a:rPr lang="en-US" dirty="0" smtClean="0"/>
              <a:t> and </a:t>
            </a:r>
            <a:r>
              <a:rPr lang="en-US" b="1" dirty="0" err="1">
                <a:solidFill>
                  <a:schemeClr val="hlink"/>
                </a:solidFill>
              </a:rPr>
              <a:t>Lidocaine</a:t>
            </a:r>
            <a:r>
              <a:rPr lang="en-US" dirty="0"/>
              <a:t> </a:t>
            </a:r>
            <a:r>
              <a:rPr lang="en-US" dirty="0" smtClean="0"/>
              <a:t>which are the </a:t>
            </a:r>
            <a:r>
              <a:rPr lang="en-US" dirty="0"/>
              <a:t>most widely used LA.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900" b="1" dirty="0"/>
              <a:t>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solidFill>
                  <a:srgbClr val="FF5050"/>
                </a:solidFill>
              </a:rPr>
              <a:t>What characteristics of LAs make them ideal agents for </a:t>
            </a:r>
            <a:r>
              <a:rPr lang="en-US" b="1" dirty="0" smtClean="0">
                <a:solidFill>
                  <a:srgbClr val="FF5050"/>
                </a:solidFill>
              </a:rPr>
              <a:t>anesthesia?</a:t>
            </a:r>
            <a:endParaRPr lang="en-US" dirty="0"/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1- Rapid </a:t>
            </a:r>
            <a:r>
              <a:rPr lang="en-US" dirty="0" smtClean="0"/>
              <a:t>onset</a:t>
            </a:r>
            <a:endParaRPr lang="en-US" dirty="0"/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2- Long Duration of </a:t>
            </a:r>
            <a:r>
              <a:rPr lang="en-US" dirty="0" smtClean="0"/>
              <a:t>Action</a:t>
            </a:r>
            <a:endParaRPr lang="en-US" dirty="0"/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3- Reversible &amp; selective blockade of sensory nerves without motor </a:t>
            </a:r>
            <a:r>
              <a:rPr lang="en-US" dirty="0" smtClean="0"/>
              <a:t>blockade </a:t>
            </a:r>
            <a:endParaRPr lang="en-US" dirty="0"/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4- Minimal local tissue irritation &amp; no systemic toxicities.</a:t>
            </a: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03F4B-E8D3-47EF-A4EA-3830946E710F}" type="slidenum">
              <a:rPr lang="ar-SA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57200"/>
            <a:ext cx="8915400" cy="6477000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b="1" dirty="0">
                <a:solidFill>
                  <a:srgbClr val="FF0066"/>
                </a:solidFill>
              </a:rPr>
              <a:t>D- Hematologic effects</a:t>
            </a:r>
            <a:r>
              <a:rPr lang="en-US" b="1" dirty="0"/>
              <a:t>:</a:t>
            </a:r>
          </a:p>
          <a:p>
            <a:pPr algn="l" rtl="0">
              <a:buFont typeface="Wingdings" pitchFamily="2" charset="2"/>
              <a:buNone/>
            </a:pPr>
            <a:r>
              <a:rPr lang="en-US" dirty="0"/>
              <a:t>Large dose of </a:t>
            </a:r>
            <a:r>
              <a:rPr lang="en-US" dirty="0" err="1"/>
              <a:t>prilocaine</a:t>
            </a:r>
            <a:r>
              <a:rPr lang="en-US" dirty="0"/>
              <a:t>: accumulation of Oxidizing Agent (o- </a:t>
            </a:r>
            <a:r>
              <a:rPr lang="en-US" dirty="0" err="1"/>
              <a:t>toluidine</a:t>
            </a:r>
            <a:r>
              <a:rPr lang="en-US" dirty="0"/>
              <a:t>) that convert 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err="1" smtClean="0"/>
              <a:t>metHb</a:t>
            </a:r>
            <a:r>
              <a:rPr lang="en-US" dirty="0" smtClean="0"/>
              <a:t>.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Signs: cyanosis </a:t>
            </a:r>
            <a:r>
              <a:rPr lang="en-US" dirty="0"/>
              <a:t>&amp; chocolate-colored. </a:t>
            </a:r>
            <a:endParaRPr lang="en-US" dirty="0" smtClean="0"/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N</a:t>
            </a:r>
            <a:r>
              <a:rPr lang="ar-SA" dirty="0"/>
              <a:t>ot recommended in </a:t>
            </a:r>
            <a:r>
              <a:rPr lang="ar-SA" dirty="0" smtClean="0"/>
              <a:t>infants.</a:t>
            </a:r>
            <a:endParaRPr lang="en-US" dirty="0" smtClean="0"/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(</a:t>
            </a:r>
            <a:r>
              <a:rPr lang="en-US" dirty="0" err="1"/>
              <a:t>Benzocaine</a:t>
            </a:r>
            <a:r>
              <a:rPr lang="en-US" dirty="0"/>
              <a:t> can also cause </a:t>
            </a:r>
            <a:r>
              <a:rPr lang="en-US" dirty="0" err="1" smtClean="0"/>
              <a:t>metHb</a:t>
            </a:r>
            <a:r>
              <a:rPr lang="en-US" dirty="0" smtClean="0"/>
              <a:t>).</a:t>
            </a:r>
            <a:endParaRPr lang="ar-SA" dirty="0"/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R</a:t>
            </a:r>
            <a:r>
              <a:rPr lang="en-US" baseline="-25000" dirty="0" smtClean="0"/>
              <a:t>x</a:t>
            </a:r>
            <a:r>
              <a:rPr lang="en-US" dirty="0" smtClean="0"/>
              <a:t> of </a:t>
            </a:r>
            <a:r>
              <a:rPr lang="en-US" dirty="0" err="1" smtClean="0"/>
              <a:t>metHb</a:t>
            </a:r>
            <a:r>
              <a:rPr lang="en-US" dirty="0" smtClean="0"/>
              <a:t>: </a:t>
            </a:r>
            <a:r>
              <a:rPr lang="en-US" dirty="0"/>
              <a:t>IV </a:t>
            </a:r>
            <a:r>
              <a:rPr lang="en-US" dirty="0" err="1"/>
              <a:t>methylene</a:t>
            </a:r>
            <a:r>
              <a:rPr lang="en-US" dirty="0"/>
              <a:t> </a:t>
            </a:r>
            <a:r>
              <a:rPr lang="en-US" dirty="0" smtClean="0"/>
              <a:t>blue or ascorbic </a:t>
            </a:r>
            <a:r>
              <a:rPr lang="en-US" dirty="0"/>
              <a:t>acid.</a:t>
            </a:r>
          </a:p>
          <a:p>
            <a:pPr algn="l" rtl="0">
              <a:buFont typeface="Wingdings" pitchFamily="2" charset="2"/>
              <a:buNone/>
            </a:pPr>
            <a:endParaRPr lang="en-US" sz="900" dirty="0"/>
          </a:p>
          <a:p>
            <a:pPr algn="l" rtl="0">
              <a:buFont typeface="Wingdings" pitchFamily="2" charset="2"/>
              <a:buNone/>
            </a:pPr>
            <a:r>
              <a:rPr lang="en-US" b="1" dirty="0">
                <a:solidFill>
                  <a:srgbClr val="FF0066"/>
                </a:solidFill>
              </a:rPr>
              <a:t>E- Allergic </a:t>
            </a:r>
            <a:r>
              <a:rPr lang="en-US" b="1" dirty="0" smtClean="0">
                <a:solidFill>
                  <a:srgbClr val="FF0066"/>
                </a:solidFill>
              </a:rPr>
              <a:t>reactions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(only in ester type)</a:t>
            </a:r>
            <a:endParaRPr lang="en-US" dirty="0"/>
          </a:p>
          <a:p>
            <a:pPr algn="l" rtl="0">
              <a:buFont typeface="Wingdings" pitchFamily="2" charset="2"/>
              <a:buNone/>
            </a:pPr>
            <a:r>
              <a:rPr lang="en-US" dirty="0"/>
              <a:t>Ester-type LAs are metabolized to P-ABA </a:t>
            </a:r>
            <a:r>
              <a:rPr lang="en-US" dirty="0" smtClean="0"/>
              <a:t>derivatives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allergic reactions</a:t>
            </a:r>
            <a:r>
              <a:rPr lang="en-US" dirty="0"/>
              <a:t>.</a:t>
            </a: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D681-4882-4BC4-BFF9-E45AA3803B8F}" type="slidenum">
              <a:rPr lang="ar-SA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715963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Chemistry of LA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5715000"/>
          </a:xfrm>
        </p:spPr>
        <p:txBody>
          <a:bodyPr/>
          <a:lstStyle/>
          <a:p>
            <a:pPr algn="l" rtl="0"/>
            <a:r>
              <a:rPr lang="en-US" sz="2400" dirty="0" smtClean="0"/>
              <a:t>LA are weak bases </a:t>
            </a:r>
            <a:r>
              <a:rPr lang="en-US" sz="2400" dirty="0"/>
              <a:t>&amp; available as salts to increase solubility &amp; stability.</a:t>
            </a:r>
          </a:p>
          <a:p>
            <a:pPr algn="l" rtl="0"/>
            <a:r>
              <a:rPr lang="en-US" dirty="0" smtClean="0"/>
              <a:t>A local anesthetic consists of:</a:t>
            </a:r>
          </a:p>
          <a:p>
            <a:pPr algn="l" rtl="0">
              <a:buFont typeface="+mj-lt"/>
              <a:buAutoNum type="arabicPeriod"/>
            </a:pPr>
            <a:r>
              <a:rPr lang="en-US" sz="2000" dirty="0" err="1" smtClean="0"/>
              <a:t>Lipophilic</a:t>
            </a:r>
            <a:r>
              <a:rPr lang="en-US" sz="2000" dirty="0" smtClean="0"/>
              <a:t> group </a:t>
            </a:r>
            <a:r>
              <a:rPr lang="en-US" sz="2000" dirty="0" err="1" smtClean="0"/>
              <a:t>eg</a:t>
            </a:r>
            <a:r>
              <a:rPr lang="en-US" sz="2000" dirty="0" smtClean="0"/>
              <a:t>, aromatic rings</a:t>
            </a:r>
          </a:p>
          <a:p>
            <a:pPr algn="l" rtl="0">
              <a:buFont typeface="+mj-lt"/>
              <a:buAutoNum type="arabicPeriod"/>
            </a:pPr>
            <a:r>
              <a:rPr lang="en-US" sz="2000" dirty="0" smtClean="0"/>
              <a:t>Intermediate chain (amide or ester)</a:t>
            </a:r>
          </a:p>
          <a:p>
            <a:pPr algn="l" rtl="0">
              <a:buFont typeface="+mj-lt"/>
              <a:buAutoNum type="arabicPeriod"/>
            </a:pPr>
            <a:r>
              <a:rPr lang="en-US" sz="2000" dirty="0" err="1" smtClean="0"/>
              <a:t>Ionizable</a:t>
            </a:r>
            <a:r>
              <a:rPr lang="en-US" sz="2000" dirty="0" smtClean="0"/>
              <a:t> group (</a:t>
            </a:r>
            <a:r>
              <a:rPr lang="en-US" sz="2000" dirty="0" err="1" smtClean="0"/>
              <a:t>eg</a:t>
            </a:r>
            <a:r>
              <a:rPr lang="en-US" sz="2000" dirty="0" smtClean="0"/>
              <a:t>, Tertiary amine)</a:t>
            </a:r>
          </a:p>
          <a:p>
            <a:pPr algn="l" rtl="0"/>
            <a:r>
              <a:rPr lang="en-US" dirty="0" smtClean="0"/>
              <a:t>Esters usually have short duration of action</a:t>
            </a:r>
          </a:p>
          <a:p>
            <a:pPr algn="l" rtl="0"/>
            <a:r>
              <a:rPr lang="en-US" dirty="0" smtClean="0"/>
              <a:t>LA exist in the body as two forms: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000" dirty="0" err="1" smtClean="0"/>
              <a:t>Cation</a:t>
            </a:r>
            <a:r>
              <a:rPr lang="en-US" sz="2000" dirty="0" smtClean="0"/>
              <a:t> (charged): most active form.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000" dirty="0" smtClean="0"/>
              <a:t>Uncharged: important for rapid penetration of cell membrane.</a:t>
            </a:r>
            <a:endParaRPr lang="en-US" sz="2000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7102-AFA2-460F-8CE9-ABD1FBEB4978}" type="slidenum">
              <a:rPr lang="ar-SA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8438"/>
            <a:ext cx="8839200" cy="6354762"/>
          </a:xfrm>
        </p:spPr>
      </p:pic>
      <p:sp>
        <p:nvSpPr>
          <p:cNvPr id="10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E52-7833-41EA-9A8C-B9747532F2DA}" type="slidenum">
              <a:rPr lang="ar-SA"/>
              <a:pPr/>
              <a:t>5</a:t>
            </a:fld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4724400"/>
            <a:ext cx="533400" cy="16049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381000" y="3733800"/>
            <a:ext cx="845820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762000" y="5257800"/>
            <a:ext cx="12954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685800" y="2971800"/>
            <a:ext cx="10668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572000" y="533400"/>
            <a:ext cx="2819400" cy="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620000" y="228600"/>
            <a:ext cx="10668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" y="152400"/>
            <a:ext cx="8991600" cy="6553200"/>
          </a:xfrm>
        </p:spPr>
      </p:pic>
      <p:sp>
        <p:nvSpPr>
          <p:cNvPr id="1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404A0-D4D5-49A3-9CBC-1F300A091BC8}" type="slidenum">
              <a:rPr lang="ar-SA"/>
              <a:pPr/>
              <a:t>6</a:t>
            </a:fld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62000" y="1363663"/>
            <a:ext cx="22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838200" y="19050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914400" y="23622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914400" y="27432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838200" y="12954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990600" y="34290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990600" y="41148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990600" y="4800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990600" y="54864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990600" y="61722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5" name="مربع نص 14"/>
          <p:cNvSpPr txBox="1"/>
          <p:nvPr/>
        </p:nvSpPr>
        <p:spPr>
          <a:xfrm>
            <a:off x="8077200" y="990600"/>
            <a:ext cx="12192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Medium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Short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long</a:t>
            </a:r>
            <a:endParaRPr lang="ar-SA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8001000" y="3124200"/>
            <a:ext cx="1143000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Medium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medium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Long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Medium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80963"/>
            <a:ext cx="9144000" cy="6700837"/>
          </a:xfrm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1290-C5F5-4E6D-A06B-8B0A053A4A96}" type="slidenum">
              <a:rPr lang="ar-SA"/>
              <a:pPr/>
              <a:t>7</a:t>
            </a:fld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6934200" y="1219200"/>
            <a:ext cx="6096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6858000" y="1143000"/>
            <a:ext cx="6858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Agency FB" pitchFamily="34" charset="0"/>
              </a:rPr>
              <a:t>•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FF5050"/>
                </a:solidFill>
              </a:rPr>
              <a:t>systemic absorption of LA depends on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Dosage.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Site of injection: </a:t>
            </a:r>
            <a:r>
              <a:rPr lang="en-US" dirty="0" smtClean="0">
                <a:latin typeface="Arial"/>
                <a:cs typeface="Arial"/>
              </a:rPr>
              <a:t>↑ </a:t>
            </a:r>
            <a:r>
              <a:rPr lang="en-US" dirty="0" err="1" smtClean="0">
                <a:latin typeface="Arial"/>
                <a:cs typeface="Arial"/>
              </a:rPr>
              <a:t>vascularity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 ↑ absorption.</a:t>
            </a:r>
          </a:p>
          <a:p>
            <a:pPr marL="514350" indent="-514350" algn="l" rtl="0">
              <a:lnSpc>
                <a:spcPct val="90000"/>
              </a:lnSpc>
              <a:buNone/>
            </a:pP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High vascular areas: tracheal mucosa and </a:t>
            </a:r>
            <a:r>
              <a:rPr lang="en-US" dirty="0" err="1" smtClean="0">
                <a:latin typeface="Arial"/>
                <a:cs typeface="Arial"/>
                <a:sym typeface="Wingdings" pitchFamily="2" charset="2"/>
              </a:rPr>
              <a:t>intercostal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 area.</a:t>
            </a:r>
          </a:p>
          <a:p>
            <a:pPr marL="514350" indent="-514350" algn="l" rtl="0">
              <a:lnSpc>
                <a:spcPct val="90000"/>
              </a:lnSpc>
              <a:buNone/>
            </a:pP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Low vascular areas: tendon, dermis, and SC fat.</a:t>
            </a:r>
          </a:p>
          <a:p>
            <a:pPr marL="514350" indent="-514350" algn="l" rtl="0">
              <a:lnSpc>
                <a:spcPct val="90000"/>
              </a:lnSpc>
              <a:buNone/>
            </a:pPr>
            <a:endParaRPr lang="en-US" dirty="0" smtClean="0">
              <a:latin typeface="Arial"/>
              <a:cs typeface="Arial"/>
              <a:sym typeface="Wingdings" pitchFamily="2" charset="2"/>
            </a:endParaRPr>
          </a:p>
          <a:p>
            <a:pPr marL="514350" indent="-514350" algn="l" rtl="0">
              <a:lnSpc>
                <a:spcPct val="90000"/>
              </a:lnSpc>
              <a:buNone/>
            </a:pP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Comparing absorption in other areas:</a:t>
            </a:r>
          </a:p>
          <a:p>
            <a:pPr marL="514350" indent="-514350" algn="l" rtl="0">
              <a:lnSpc>
                <a:spcPct val="90000"/>
              </a:lnSpc>
              <a:buNone/>
            </a:pPr>
            <a:r>
              <a:rPr lang="en-US" dirty="0" err="1" smtClean="0">
                <a:latin typeface="Arial"/>
                <a:cs typeface="Arial"/>
                <a:sym typeface="Wingdings" pitchFamily="2" charset="2"/>
              </a:rPr>
              <a:t>Paracervical</a:t>
            </a:r>
            <a:r>
              <a:rPr lang="en-US" dirty="0" smtClean="0">
                <a:latin typeface="Arial"/>
                <a:cs typeface="Arial"/>
                <a:sym typeface="Wingdings" pitchFamily="2" charset="2"/>
              </a:rPr>
              <a:t> &gt; epidural &gt; brachial plexus &gt; sciatic nerve</a:t>
            </a:r>
          </a:p>
          <a:p>
            <a:pPr marL="514350" indent="-514350" algn="l" rtl="0">
              <a:lnSpc>
                <a:spcPct val="90000"/>
              </a:lnSpc>
              <a:buNone/>
            </a:pPr>
            <a:endParaRPr lang="en-US" dirty="0" smtClean="0">
              <a:latin typeface="Arial"/>
              <a:cs typeface="Arial"/>
              <a:sym typeface="Wingdings" pitchFamily="2" charset="2"/>
            </a:endParaRPr>
          </a:p>
          <a:p>
            <a:pPr marL="514350" indent="-514350" algn="l" rtl="0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8733-F2AF-4B3E-95FD-2E3CC9B19482}" type="slidenum">
              <a:rPr lang="ar-SA"/>
              <a:pPr/>
              <a:t>8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219200" y="304800"/>
            <a:ext cx="6324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pharmacokinetics</a:t>
            </a:r>
            <a:endParaRPr lang="ar-SA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85800" y="5943600"/>
            <a:ext cx="7391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IV administration has the highest systemic absorption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D3FC0-91E4-44D9-9C48-FAA9381CF386}" type="slidenum">
              <a:rPr lang="ar-SA" smtClean="0"/>
              <a:pPr/>
              <a:t>9</a:t>
            </a:fld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381000" y="304800"/>
            <a:ext cx="8305800" cy="66787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l" rtl="0">
              <a:buFont typeface="+mj-lt"/>
              <a:buAutoNum type="arabicPeriod" startAt="3"/>
            </a:pPr>
            <a:r>
              <a:rPr lang="en-US" sz="2800" dirty="0" smtClean="0"/>
              <a:t>Drug tissue binding.</a:t>
            </a:r>
          </a:p>
          <a:p>
            <a:pPr marL="514350" indent="-514350" algn="l" rtl="0">
              <a:buFont typeface="+mj-lt"/>
              <a:buAutoNum type="arabicPeriod" startAt="3"/>
            </a:pPr>
            <a:r>
              <a:rPr lang="en-US" sz="2800" dirty="0" smtClean="0"/>
              <a:t>Local blood flow</a:t>
            </a:r>
          </a:p>
          <a:p>
            <a:pPr marL="514350" indent="-514350" algn="l" rtl="0">
              <a:buFont typeface="+mj-lt"/>
              <a:buAutoNum type="arabicPeriod" startAt="3"/>
            </a:pPr>
            <a:r>
              <a:rPr lang="en-US" sz="2800" dirty="0" smtClean="0"/>
              <a:t>Use of vasoconstrictors (</a:t>
            </a:r>
            <a:r>
              <a:rPr lang="en-US" sz="2800" dirty="0" err="1" smtClean="0"/>
              <a:t>eg</a:t>
            </a:r>
            <a:r>
              <a:rPr lang="en-US" sz="2800" dirty="0" smtClean="0"/>
              <a:t>, </a:t>
            </a:r>
            <a:r>
              <a:rPr lang="en-US" sz="2800" dirty="0" err="1" smtClean="0"/>
              <a:t>epinepherine</a:t>
            </a:r>
            <a:r>
              <a:rPr lang="en-US" sz="2800" dirty="0" smtClean="0"/>
              <a:t>):</a:t>
            </a:r>
          </a:p>
          <a:p>
            <a:pPr marL="514350" indent="-514350" algn="l" rtl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Vasoconstrictors reduce blood flow </a:t>
            </a:r>
            <a:r>
              <a:rPr lang="en-US" sz="2400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↓ systemic absorption.</a:t>
            </a:r>
          </a:p>
          <a:p>
            <a:pPr marL="514350" indent="-514350" algn="l" rtl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Works for drugs with short or </a:t>
            </a:r>
            <a:r>
              <a:rPr lang="en-US" sz="2400" dirty="0" err="1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intermediatre</a:t>
            </a: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 duration (procaine, </a:t>
            </a:r>
            <a:r>
              <a:rPr lang="en-US" sz="2400" dirty="0" err="1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lidocaine</a:t>
            </a: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, and </a:t>
            </a:r>
            <a:r>
              <a:rPr lang="en-US" sz="2400" dirty="0" err="1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mepivacaine</a:t>
            </a: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) but </a:t>
            </a:r>
            <a:r>
              <a:rPr lang="en-US" sz="2400" u="sng" dirty="0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not </a:t>
            </a:r>
            <a:r>
              <a:rPr lang="en-US" sz="2400" u="sng" dirty="0" err="1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prilocaine</a:t>
            </a:r>
            <a:endParaRPr lang="en-US" sz="2400" u="sng" dirty="0" smtClean="0">
              <a:solidFill>
                <a:srgbClr val="002060"/>
              </a:solidFill>
              <a:latin typeface="Arial"/>
              <a:cs typeface="Arial"/>
              <a:sym typeface="Wingdings" pitchFamily="2" charset="2"/>
            </a:endParaRPr>
          </a:p>
          <a:p>
            <a:pPr marL="514350" indent="-514350" algn="l" rtl="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Vasoconstricors</a:t>
            </a: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 enhance neuronal uptake of LA  prolong action</a:t>
            </a:r>
          </a:p>
          <a:p>
            <a:pPr marL="514350" indent="-514350" algn="l" rtl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Also, they reduce systemic toxic effects of LA.</a:t>
            </a:r>
          </a:p>
          <a:p>
            <a:pPr marL="514350" indent="-514350" algn="l" rtl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They don’t work with long-acting drugs (</a:t>
            </a:r>
            <a:r>
              <a:rPr lang="en-US" sz="2400" dirty="0" err="1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bupivacaine</a:t>
            </a: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 and </a:t>
            </a:r>
            <a:r>
              <a:rPr lang="en-US" sz="2400" dirty="0" err="1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ropivacaine</a:t>
            </a: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  <a:sym typeface="Wingdings" pitchFamily="2" charset="2"/>
              </a:rPr>
              <a:t>).</a:t>
            </a:r>
          </a:p>
          <a:p>
            <a:pPr marL="514350" indent="-514350" algn="l" rtl="0">
              <a:buFont typeface="+mj-lt"/>
              <a:buAutoNum type="arabicPeriod" startAt="6"/>
            </a:pPr>
            <a:r>
              <a:rPr lang="en-US" sz="2800" dirty="0" smtClean="0">
                <a:latin typeface="Arial"/>
                <a:cs typeface="Arial"/>
                <a:sym typeface="Wingdings" pitchFamily="2" charset="2"/>
              </a:rPr>
              <a:t>Physiochemical property of the drug</a:t>
            </a:r>
          </a:p>
          <a:p>
            <a:pPr marL="514350" indent="-514350" algn="l" rtl="0">
              <a:buFont typeface="Arial" pitchFamily="34" charset="0"/>
              <a:buChar char="•"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514350" indent="-514350" algn="l" rtl="0"/>
            <a:endParaRPr lang="ar-SA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جه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2072</TotalTime>
  <Words>1710</Words>
  <Application>Microsoft Office PowerPoint</Application>
  <PresentationFormat>عرض على الشاشة (3:4)‏</PresentationFormat>
  <Paragraphs>263</Paragraphs>
  <Slides>30</Slides>
  <Notes>5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واجهة</vt:lpstr>
      <vt:lpstr>الشريحة 1</vt:lpstr>
      <vt:lpstr>الشريحة 2</vt:lpstr>
      <vt:lpstr>الشريحة 3</vt:lpstr>
      <vt:lpstr>Chemistry of LA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Metabolism &amp; Excretion</vt:lpstr>
      <vt:lpstr>cont’d</vt:lpstr>
      <vt:lpstr>MOA</vt:lpstr>
      <vt:lpstr>الشريحة 14</vt:lpstr>
      <vt:lpstr>الشريحة 15</vt:lpstr>
      <vt:lpstr>الشريحة 16</vt:lpstr>
      <vt:lpstr>الشريحة 17</vt:lpstr>
      <vt:lpstr>Properties of LAs</vt:lpstr>
      <vt:lpstr>الشريحة 19</vt:lpstr>
      <vt:lpstr>Clinical pharmacology</vt:lpstr>
      <vt:lpstr>Epidural</vt:lpstr>
      <vt:lpstr>الشريحة 22</vt:lpstr>
      <vt:lpstr>DOA</vt:lpstr>
      <vt:lpstr>الشريحة 24</vt:lpstr>
      <vt:lpstr>الشريحة 25</vt:lpstr>
      <vt:lpstr>الشريحة 26</vt:lpstr>
      <vt:lpstr>Toxicity </vt:lpstr>
      <vt:lpstr>الشريحة 28</vt:lpstr>
      <vt:lpstr>الشريحة 29</vt:lpstr>
      <vt:lpstr>الشريحة 30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Anesthetics</dc:title>
  <dc:creator>User</dc:creator>
  <cp:lastModifiedBy>xp</cp:lastModifiedBy>
  <cp:revision>83</cp:revision>
  <dcterms:created xsi:type="dcterms:W3CDTF">2008-11-16T08:27:13Z</dcterms:created>
  <dcterms:modified xsi:type="dcterms:W3CDTF">2010-12-11T15:44:47Z</dcterms:modified>
</cp:coreProperties>
</file>