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29"/>
  </p:notesMasterIdLst>
  <p:sldIdLst>
    <p:sldId id="310" r:id="rId2"/>
    <p:sldId id="323" r:id="rId3"/>
    <p:sldId id="316" r:id="rId4"/>
    <p:sldId id="317" r:id="rId5"/>
    <p:sldId id="295" r:id="rId6"/>
    <p:sldId id="296" r:id="rId7"/>
    <p:sldId id="311" r:id="rId8"/>
    <p:sldId id="297" r:id="rId9"/>
    <p:sldId id="298" r:id="rId10"/>
    <p:sldId id="324" r:id="rId11"/>
    <p:sldId id="299" r:id="rId12"/>
    <p:sldId id="300" r:id="rId13"/>
    <p:sldId id="312" r:id="rId14"/>
    <p:sldId id="314" r:id="rId15"/>
    <p:sldId id="320" r:id="rId16"/>
    <p:sldId id="321" r:id="rId17"/>
    <p:sldId id="326" r:id="rId18"/>
    <p:sldId id="327" r:id="rId19"/>
    <p:sldId id="328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0000FF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89789" autoAdjust="0"/>
  </p:normalViewPr>
  <p:slideViewPr>
    <p:cSldViewPr>
      <p:cViewPr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75A1CE-AB01-46C0-AF02-77EFA64A8335}" type="datetimeFigureOut">
              <a:rPr lang="ar-SA" smtClean="0"/>
              <a:pPr/>
              <a:t>10/06/1432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7FC228-6A6B-4F85-8859-E1768D3F99D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200A-8A17-47CD-9172-9C6D042D4D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ahoma" pitchFamily="34" charset="0"/>
              </a:defRPr>
            </a:lvl1pPr>
          </a:lstStyle>
          <a:p>
            <a:pPr>
              <a:defRPr/>
            </a:pPr>
            <a:fld id="{469E25CD-06E0-43F3-B5E7-54214A7383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ECF1-13BA-4E65-B602-D3A95B1D94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83741-9454-41A9-B39F-CA6A0B713E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A7308-EB09-43F5-89C7-350265839A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3938-27AD-4782-8BCC-BE9172BCDE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C54C2-2B3F-4CDB-96DB-CCDB9B7B4A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527C-F3A7-4703-A5D5-8C4D59D48E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7FAB-84E7-4510-8800-D1BF99F559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3A0D3-6601-43D5-887A-BA8B78B502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805AE-6CCA-4365-B210-061A1BF22F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0903-0C13-46DF-B9E7-B95E2EB847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739B-9398-407E-AC04-A0C8D9713B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638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8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  <p:grpSp>
          <p:nvGrpSpPr>
            <p:cNvPr id="20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640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0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1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2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3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4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5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6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7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8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49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0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1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2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3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3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3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3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3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07A269ED-E275-4CF9-AFE8-832335A4AD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urokinin_1" TargetMode="External"/><Relationship Id="rId2" Type="http://schemas.openxmlformats.org/officeDocument/2006/relationships/hyperlink" Target="http://en.wikipedia.org/wiki/Substance_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3375"/>
            <a:ext cx="8424863" cy="1876425"/>
          </a:xfrm>
        </p:spPr>
        <p:txBody>
          <a:bodyPr/>
          <a:lstStyle/>
          <a:p>
            <a:pPr algn="ctr" rtl="0" eaLnBrk="1" hangingPunct="1"/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(Drugs Used for Nausea and vomiting)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Antiemetic drugs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Alhaider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524000" y="4572000"/>
            <a:ext cx="6516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Pharma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Team 428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295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B)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Muscarinic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receptor antagonists</a:t>
            </a:r>
            <a:endParaRPr lang="ar-SA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04800" y="1828800"/>
            <a:ext cx="8686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 -</a:t>
            </a:r>
            <a:r>
              <a:rPr lang="en-US" sz="2400" b="1" dirty="0" err="1" smtClean="0"/>
              <a:t>Hyoscine</a:t>
            </a:r>
            <a:r>
              <a:rPr lang="en-US" sz="2400" b="1" dirty="0" smtClean="0"/>
              <a:t>: motion sickness as the drug of choice for short journey due to the atropine-like side effects. </a:t>
            </a:r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600200" y="2971800"/>
            <a:ext cx="6172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dirty="0" smtClean="0"/>
              <a:t>Better tolerated as </a:t>
            </a:r>
            <a:r>
              <a:rPr lang="en-US" sz="2400" dirty="0" err="1" smtClean="0"/>
              <a:t>transdermal</a:t>
            </a:r>
            <a:r>
              <a:rPr lang="en-US" sz="2400" dirty="0" smtClean="0"/>
              <a:t> patch</a:t>
            </a:r>
            <a:endParaRPr lang="ar-S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C) D</a:t>
            </a:r>
            <a:r>
              <a:rPr lang="en-US" sz="1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2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-receptor antagonists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:</a:t>
            </a:r>
          </a:p>
          <a:p>
            <a:pPr>
              <a:spcBef>
                <a:spcPct val="0"/>
              </a:spcBef>
              <a:defRPr/>
            </a:pPr>
            <a:endParaRPr lang="en-US" sz="2400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1)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Phenothiazines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e.g.thiethylperazine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;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promethazine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):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vomiting caused by uremia, radiation, viral gastroenteritis; severe morning sickness of pregnancy. These drugs are only used in special cases due to their side effects profile.</a:t>
            </a:r>
          </a:p>
          <a:p>
            <a:pPr algn="l" eaLnBrk="1" hangingPunct="1">
              <a:defRPr/>
            </a:pP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2)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Metoclopramide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Plasil</a:t>
            </a:r>
            <a:r>
              <a:rPr lang="en-US" sz="2400" b="1" baseline="30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R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): </a:t>
            </a: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It is a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prokinetic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agent and commonly used for vomiting caused by uremia, radiation, gastrointestinal disorders,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cytotoxic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drugs. Not used in pregnancy induced N/V.</a:t>
            </a:r>
          </a:p>
          <a:p>
            <a:pPr algn="l" eaLnBrk="1" hangingPunct="1">
              <a:defRPr/>
            </a:pP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	what are the side effects of dopamine antagonists: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	Answer: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Extrapyremidal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symptoms or Parkinsonism</a:t>
            </a:r>
          </a:p>
          <a:p>
            <a:pPr algn="l" eaLnBrk="1" hangingPunct="1">
              <a:defRPr/>
            </a:pP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3)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Domperidone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MOtilium</a:t>
            </a:r>
            <a:r>
              <a:rPr lang="en-US" sz="2400" b="1" baseline="30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R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</a:t>
            </a: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Block D</a:t>
            </a:r>
            <a:r>
              <a:rPr lang="en-US" sz="2400" b="1" baseline="-25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2+3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receptors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" y="76200"/>
            <a:ext cx="9144000" cy="6858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000FF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D) 5-HT3-receptor antagonists (e.g. 	    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Ondansetron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;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Granisetron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;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Tropisetron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; 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Dolasetron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):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1)  They are mainly used for nausea and 	vomiting caused by </a:t>
            </a:r>
            <a:r>
              <a:rPr lang="en-US" sz="2800" b="1" u="sng" dirty="0" err="1" smtClean="0">
                <a:solidFill>
                  <a:schemeClr val="tx2"/>
                </a:solidFill>
                <a:effectLst/>
              </a:rPr>
              <a:t>cytotoxic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 anticancer drugs where they are considered drugs </a:t>
            </a:r>
            <a:r>
              <a:rPr lang="en-US" sz="2800" b="1" u="sng" dirty="0" smtClean="0">
                <a:solidFill>
                  <a:schemeClr val="tx2"/>
                </a:solidFill>
                <a:effectLst/>
              </a:rPr>
              <a:t>of choice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2) Postoperative vomiting; radiation-induced vomiting.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Side Effects: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1"/>
                </a:solidFill>
                <a:effectLst/>
              </a:rPr>
              <a:t>	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Does </a:t>
            </a:r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metoclopromide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 antagonize 5-HT3 receptors? Yes, that is why it surpassed </a:t>
            </a:r>
            <a:r>
              <a:rPr lang="en-US" sz="2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promethazines</a:t>
            </a: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chemeClr val="accent1"/>
              </a:solidFill>
              <a:effectLst/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/>
              </a:rPr>
              <a:t>	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E) </a:t>
            </a:r>
            <a:r>
              <a:rPr lang="en-US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Cannabinoids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 (e.g. </a:t>
            </a:r>
            <a:r>
              <a:rPr lang="en-US" sz="28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nabilone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) 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for 	vomiting caused by </a:t>
            </a:r>
            <a:r>
              <a:rPr lang="en-US" sz="2800" b="1" dirty="0" err="1" smtClean="0">
                <a:solidFill>
                  <a:schemeClr val="tx2"/>
                </a:solidFill>
                <a:effectLst/>
              </a:rPr>
              <a:t>cytotoxic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 	anticancer drugs.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</a:rPr>
              <a:t>	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540750" cy="4498975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Dexamethasone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methylprednisolone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- Highly effective in acute emesis</a:t>
            </a:r>
          </a:p>
          <a:p>
            <a:pPr marL="609600" indent="-609600" eaLnBrk="1" hangingPunct="1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- Mechanism in treating N/V is unknown.</a:t>
            </a:r>
          </a:p>
          <a:p>
            <a:pPr marL="609600" indent="-609600" eaLnBrk="1" hangingPunct="1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-Side Effects: same as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cushing’s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syndrome symptoms</a:t>
            </a:r>
          </a:p>
          <a:p>
            <a:pPr marL="609600" indent="-609600" eaLnBrk="1" hangingPunct="1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G. Vitamin B6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Pyridoxine) </a:t>
            </a:r>
          </a:p>
          <a:p>
            <a:pPr marL="609600" indent="-609600" algn="ctr" eaLnBrk="1" hangingPunct="1">
              <a:buNone/>
            </a:pPr>
            <a:r>
              <a:rPr lang="en-US" sz="2400" b="1" dirty="0" err="1" smtClean="0"/>
              <a:t>Aprepitant</a:t>
            </a:r>
            <a:r>
              <a:rPr lang="en-US" sz="2400" dirty="0" smtClean="0"/>
              <a:t>  belongs to a class of drugs called </a:t>
            </a:r>
            <a:r>
              <a:rPr lang="en-US" sz="2400" dirty="0" smtClean="0">
                <a:hlinkClick r:id="rId2"/>
              </a:rPr>
              <a:t>substance P</a:t>
            </a:r>
            <a:r>
              <a:rPr lang="en-US" sz="2400" dirty="0" smtClean="0"/>
              <a:t> antagonists (SPA). It acts by blocking the </a:t>
            </a:r>
            <a:r>
              <a:rPr lang="en-US" sz="2400" dirty="0" err="1" smtClean="0">
                <a:hlinkClick r:id="rId3" tooltip="Neurokinin 1"/>
              </a:rPr>
              <a:t>neurokinin</a:t>
            </a:r>
            <a:r>
              <a:rPr lang="en-US" sz="2400" dirty="0" smtClean="0">
                <a:hlinkClick r:id="rId3" tooltip="Neurokinin 1"/>
              </a:rPr>
              <a:t> 1</a:t>
            </a:r>
            <a:r>
              <a:rPr lang="en-US" sz="2400" dirty="0" smtClean="0"/>
              <a:t> (NK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 receptor. Used for N/V due to cancer chemotherapy and radiation. Also, </a:t>
            </a:r>
            <a:r>
              <a:rPr lang="en-US" sz="2400" dirty="0" err="1" smtClean="0"/>
              <a:t>apretipant</a:t>
            </a:r>
            <a:r>
              <a:rPr lang="en-US" sz="2400" dirty="0" smtClean="0"/>
              <a:t> is used in pregnancy.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569325" cy="6192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Therapeutic Choice of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Antiemetics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with pregnancy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 all drugs in the first trimester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Pyridoxine (B6)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but not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metoclopromide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9"/>
          <p:cNvSpPr txBox="1">
            <a:spLocks noChangeArrowheads="1"/>
          </p:cNvSpPr>
          <p:nvPr/>
        </p:nvSpPr>
        <p:spPr bwMode="auto">
          <a:xfrm>
            <a:off x="6400800" y="5509657"/>
            <a:ext cx="1676400" cy="1272143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Font typeface="Wingdings" pitchFamily="2" charset="2"/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2300"/>
              </a:lnSpc>
              <a:buFont typeface="Wingdings" pitchFamily="2" charset="2"/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23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Vestibular Nuclei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7239000" y="5499279"/>
            <a:ext cx="3048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752600" y="381000"/>
            <a:ext cx="586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Berlin Sans FB Demi" pitchFamily="34" charset="0"/>
              </a:rPr>
              <a:t>CENTRAL ACTIONS OF ANTIEMETICS</a:t>
            </a:r>
            <a:endParaRPr lang="en-US" sz="2400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6200" y="1435995"/>
            <a:ext cx="1255472" cy="3139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" pitchFamily="-60" charset="0"/>
              </a:rPr>
              <a:t>Antagonist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78092" y="2016084"/>
            <a:ext cx="947695" cy="3139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  <a:latin typeface="Times" pitchFamily="-60" charset="0"/>
              </a:rPr>
              <a:t>Agonist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236305" y="3004628"/>
            <a:ext cx="16375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000" i="0">
                <a:effectLst>
                  <a:outerShdw blurRad="38100" dist="38100" dir="2700000" algn="tl">
                    <a:srgbClr val="C0C0C0"/>
                  </a:outerShdw>
                </a:effectLst>
              </a:rPr>
              <a:t>Receptor Site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 rot="16200000">
            <a:off x="1768390" y="4074891"/>
            <a:ext cx="133555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Area</a:t>
            </a:r>
          </a:p>
          <a:p>
            <a:pPr algn="ctr">
              <a:lnSpc>
                <a:spcPct val="90000"/>
              </a:lnSpc>
            </a:pPr>
            <a:r>
              <a:rPr lang="en-US" sz="2000" b="1" i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Postrema</a:t>
            </a:r>
            <a:endParaRPr lang="en-US" sz="2000" b="1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Freeform 8"/>
          <p:cNvSpPr>
            <a:spLocks/>
          </p:cNvSpPr>
          <p:nvPr/>
        </p:nvSpPr>
        <p:spPr bwMode="invGray">
          <a:xfrm>
            <a:off x="2864349" y="3081099"/>
            <a:ext cx="3155451" cy="2250770"/>
          </a:xfrm>
          <a:custGeom>
            <a:avLst/>
            <a:gdLst/>
            <a:ahLst/>
            <a:cxnLst>
              <a:cxn ang="0">
                <a:pos x="87" y="9"/>
              </a:cxn>
              <a:cxn ang="0">
                <a:pos x="0" y="17"/>
              </a:cxn>
              <a:cxn ang="0">
                <a:pos x="0" y="1142"/>
              </a:cxn>
              <a:cxn ang="0">
                <a:pos x="1641" y="1139"/>
              </a:cxn>
              <a:cxn ang="0">
                <a:pos x="1641" y="674"/>
              </a:cxn>
              <a:cxn ang="0">
                <a:pos x="1518" y="791"/>
              </a:cxn>
              <a:cxn ang="0">
                <a:pos x="1380" y="653"/>
              </a:cxn>
              <a:cxn ang="0">
                <a:pos x="1509" y="527"/>
              </a:cxn>
              <a:cxn ang="0">
                <a:pos x="1641" y="638"/>
              </a:cxn>
              <a:cxn ang="0">
                <a:pos x="1640" y="9"/>
              </a:cxn>
              <a:cxn ang="0">
                <a:pos x="1539" y="0"/>
              </a:cxn>
              <a:cxn ang="0">
                <a:pos x="1539" y="184"/>
              </a:cxn>
              <a:cxn ang="0">
                <a:pos x="1272" y="184"/>
              </a:cxn>
              <a:cxn ang="0">
                <a:pos x="1272" y="17"/>
              </a:cxn>
              <a:cxn ang="0">
                <a:pos x="1164" y="9"/>
              </a:cxn>
              <a:cxn ang="0">
                <a:pos x="1089" y="184"/>
              </a:cxn>
              <a:cxn ang="0">
                <a:pos x="1013" y="17"/>
              </a:cxn>
              <a:cxn ang="0">
                <a:pos x="872" y="17"/>
              </a:cxn>
              <a:cxn ang="0">
                <a:pos x="872" y="167"/>
              </a:cxn>
              <a:cxn ang="0">
                <a:pos x="696" y="167"/>
              </a:cxn>
              <a:cxn ang="0">
                <a:pos x="696" y="17"/>
              </a:cxn>
              <a:cxn ang="0">
                <a:pos x="479" y="17"/>
              </a:cxn>
              <a:cxn ang="0">
                <a:pos x="546" y="184"/>
              </a:cxn>
              <a:cxn ang="0">
                <a:pos x="337" y="184"/>
              </a:cxn>
              <a:cxn ang="0">
                <a:pos x="404" y="17"/>
              </a:cxn>
              <a:cxn ang="0">
                <a:pos x="179" y="17"/>
              </a:cxn>
            </a:cxnLst>
            <a:rect l="0" t="0" r="r" b="b"/>
            <a:pathLst>
              <a:path w="1641" h="1142">
                <a:moveTo>
                  <a:pt x="87" y="9"/>
                </a:moveTo>
                <a:lnTo>
                  <a:pt x="0" y="17"/>
                </a:lnTo>
                <a:lnTo>
                  <a:pt x="0" y="1142"/>
                </a:lnTo>
                <a:lnTo>
                  <a:pt x="1641" y="1139"/>
                </a:lnTo>
                <a:lnTo>
                  <a:pt x="1641" y="674"/>
                </a:lnTo>
                <a:lnTo>
                  <a:pt x="1518" y="791"/>
                </a:lnTo>
                <a:lnTo>
                  <a:pt x="1380" y="653"/>
                </a:lnTo>
                <a:lnTo>
                  <a:pt x="1509" y="527"/>
                </a:lnTo>
                <a:lnTo>
                  <a:pt x="1641" y="638"/>
                </a:lnTo>
                <a:lnTo>
                  <a:pt x="1640" y="9"/>
                </a:lnTo>
                <a:lnTo>
                  <a:pt x="1539" y="0"/>
                </a:lnTo>
                <a:lnTo>
                  <a:pt x="1539" y="184"/>
                </a:lnTo>
                <a:lnTo>
                  <a:pt x="1272" y="184"/>
                </a:lnTo>
                <a:lnTo>
                  <a:pt x="1272" y="17"/>
                </a:lnTo>
                <a:lnTo>
                  <a:pt x="1164" y="9"/>
                </a:lnTo>
                <a:lnTo>
                  <a:pt x="1089" y="184"/>
                </a:lnTo>
                <a:lnTo>
                  <a:pt x="1013" y="17"/>
                </a:lnTo>
                <a:lnTo>
                  <a:pt x="872" y="17"/>
                </a:lnTo>
                <a:lnTo>
                  <a:pt x="872" y="167"/>
                </a:lnTo>
                <a:lnTo>
                  <a:pt x="696" y="167"/>
                </a:lnTo>
                <a:lnTo>
                  <a:pt x="696" y="17"/>
                </a:lnTo>
                <a:lnTo>
                  <a:pt x="479" y="17"/>
                </a:lnTo>
                <a:lnTo>
                  <a:pt x="546" y="184"/>
                </a:lnTo>
                <a:lnTo>
                  <a:pt x="337" y="184"/>
                </a:lnTo>
                <a:lnTo>
                  <a:pt x="404" y="17"/>
                </a:lnTo>
                <a:lnTo>
                  <a:pt x="179" y="17"/>
                </a:lnTo>
              </a:path>
            </a:pathLst>
          </a:custGeom>
          <a:solidFill>
            <a:srgbClr val="FFED0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9"/>
          <p:cNvSpPr>
            <a:spLocks/>
          </p:cNvSpPr>
          <p:nvPr/>
        </p:nvSpPr>
        <p:spPr bwMode="invGray">
          <a:xfrm>
            <a:off x="2958410" y="3067697"/>
            <a:ext cx="378808" cy="37053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8" y="42"/>
              </a:cxn>
              <a:cxn ang="0">
                <a:pos x="0" y="86"/>
              </a:cxn>
              <a:cxn ang="0">
                <a:pos x="10" y="128"/>
              </a:cxn>
              <a:cxn ang="0">
                <a:pos x="34" y="167"/>
              </a:cxn>
              <a:cxn ang="0">
                <a:pos x="58" y="179"/>
              </a:cxn>
              <a:cxn ang="0">
                <a:pos x="84" y="184"/>
              </a:cxn>
              <a:cxn ang="0">
                <a:pos x="132" y="184"/>
              </a:cxn>
              <a:cxn ang="0">
                <a:pos x="175" y="158"/>
              </a:cxn>
              <a:cxn ang="0">
                <a:pos x="193" y="125"/>
              </a:cxn>
              <a:cxn ang="0">
                <a:pos x="196" y="86"/>
              </a:cxn>
              <a:cxn ang="0">
                <a:pos x="188" y="44"/>
              </a:cxn>
              <a:cxn ang="0">
                <a:pos x="166" y="18"/>
              </a:cxn>
              <a:cxn ang="0">
                <a:pos x="138" y="4"/>
              </a:cxn>
            </a:cxnLst>
            <a:rect l="0" t="0" r="r" b="b"/>
            <a:pathLst>
              <a:path w="197" h="188">
                <a:moveTo>
                  <a:pt x="40" y="0"/>
                </a:moveTo>
                <a:cubicBezTo>
                  <a:pt x="27" y="14"/>
                  <a:pt x="15" y="28"/>
                  <a:pt x="8" y="42"/>
                </a:cubicBezTo>
                <a:cubicBezTo>
                  <a:pt x="1" y="56"/>
                  <a:pt x="0" y="72"/>
                  <a:pt x="0" y="86"/>
                </a:cubicBezTo>
                <a:cubicBezTo>
                  <a:pt x="0" y="100"/>
                  <a:pt x="4" y="115"/>
                  <a:pt x="10" y="128"/>
                </a:cubicBezTo>
                <a:cubicBezTo>
                  <a:pt x="16" y="141"/>
                  <a:pt x="26" y="158"/>
                  <a:pt x="34" y="167"/>
                </a:cubicBezTo>
                <a:cubicBezTo>
                  <a:pt x="42" y="176"/>
                  <a:pt x="50" y="176"/>
                  <a:pt x="58" y="179"/>
                </a:cubicBezTo>
                <a:cubicBezTo>
                  <a:pt x="66" y="182"/>
                  <a:pt x="72" y="183"/>
                  <a:pt x="84" y="184"/>
                </a:cubicBezTo>
                <a:cubicBezTo>
                  <a:pt x="96" y="185"/>
                  <a:pt x="117" y="188"/>
                  <a:pt x="132" y="184"/>
                </a:cubicBezTo>
                <a:cubicBezTo>
                  <a:pt x="147" y="180"/>
                  <a:pt x="165" y="168"/>
                  <a:pt x="175" y="158"/>
                </a:cubicBezTo>
                <a:cubicBezTo>
                  <a:pt x="185" y="148"/>
                  <a:pt x="190" y="137"/>
                  <a:pt x="193" y="125"/>
                </a:cubicBezTo>
                <a:cubicBezTo>
                  <a:pt x="196" y="113"/>
                  <a:pt x="197" y="99"/>
                  <a:pt x="196" y="86"/>
                </a:cubicBezTo>
                <a:cubicBezTo>
                  <a:pt x="195" y="73"/>
                  <a:pt x="193" y="55"/>
                  <a:pt x="188" y="44"/>
                </a:cubicBezTo>
                <a:cubicBezTo>
                  <a:pt x="183" y="33"/>
                  <a:pt x="174" y="25"/>
                  <a:pt x="166" y="18"/>
                </a:cubicBezTo>
                <a:cubicBezTo>
                  <a:pt x="158" y="11"/>
                  <a:pt x="148" y="7"/>
                  <a:pt x="138" y="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invGray">
          <a:xfrm>
            <a:off x="2971801" y="3750540"/>
            <a:ext cx="249561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i="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Chemoreceptor</a:t>
            </a:r>
          </a:p>
          <a:p>
            <a:pPr algn="ctr">
              <a:lnSpc>
                <a:spcPct val="90000"/>
              </a:lnSpc>
            </a:pPr>
            <a:r>
              <a:rPr lang="en-US" sz="2000" b="1" i="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Trigger Zone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i="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(CTZ</a:t>
            </a:r>
            <a:r>
              <a:rPr lang="en-US" sz="2000" b="1" i="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invGray">
          <a:xfrm>
            <a:off x="3581400" y="5732356"/>
            <a:ext cx="1863074" cy="70788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en-US" sz="4000" i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invGray">
          <a:xfrm>
            <a:off x="3854949" y="5736298"/>
            <a:ext cx="1233030" cy="7571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0" dirty="0">
                <a:solidFill>
                  <a:schemeClr val="tx2">
                    <a:lumMod val="10000"/>
                  </a:schemeClr>
                </a:solidFill>
              </a:rPr>
              <a:t>Emetic</a:t>
            </a:r>
          </a:p>
          <a:p>
            <a:pPr algn="ctr">
              <a:lnSpc>
                <a:spcPct val="90000"/>
              </a:lnSpc>
            </a:pPr>
            <a:r>
              <a:rPr lang="en-US" sz="2400" b="1" i="0" dirty="0">
                <a:solidFill>
                  <a:schemeClr val="tx2">
                    <a:lumMod val="10000"/>
                  </a:schemeClr>
                </a:solidFill>
              </a:rPr>
              <a:t>Center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invGray">
          <a:xfrm>
            <a:off x="4435183" y="5405432"/>
            <a:ext cx="0" cy="2838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1111749" y="5629870"/>
            <a:ext cx="173964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i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Parvicellular</a:t>
            </a:r>
            <a:endParaRPr lang="en-US" sz="2000" b="1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Reticular</a:t>
            </a:r>
          </a:p>
          <a:p>
            <a:pPr algn="ctr">
              <a:lnSpc>
                <a:spcPct val="90000"/>
              </a:lnSpc>
            </a:pP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Formation</a:t>
            </a:r>
          </a:p>
        </p:txBody>
      </p:sp>
      <p:sp>
        <p:nvSpPr>
          <p:cNvPr id="44" name="Oval 14" descr="Large grid"/>
          <p:cNvSpPr>
            <a:spLocks noChangeArrowheads="1"/>
          </p:cNvSpPr>
          <p:nvPr/>
        </p:nvSpPr>
        <p:spPr bwMode="auto">
          <a:xfrm>
            <a:off x="1756177" y="939959"/>
            <a:ext cx="299970" cy="443002"/>
          </a:xfrm>
          <a:prstGeom prst="ellipse">
            <a:avLst/>
          </a:prstGeom>
          <a:pattFill prst="lgGrid">
            <a:fgClr>
              <a:schemeClr val="tx1"/>
            </a:fgClr>
            <a:bgClr>
              <a:schemeClr val="accent2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1756177" y="1936237"/>
            <a:ext cx="299970" cy="44300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1371600" y="1447800"/>
            <a:ext cx="1141659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5-HT</a:t>
            </a:r>
            <a:r>
              <a:rPr lang="en-US" b="1" baseline="-25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3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 RAs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499349" y="2438400"/>
            <a:ext cx="675185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5-HT</a:t>
            </a:r>
            <a:r>
              <a:rPr lang="en-US" b="1" baseline="-25000" dirty="0" smtClean="0">
                <a:solidFill>
                  <a:srgbClr val="FF00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2490718" y="1456319"/>
            <a:ext cx="1426994" cy="317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Promethazine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2" name="AutoShape 19" descr="Wide upward diagonal"/>
          <p:cNvSpPr>
            <a:spLocks noChangeArrowheads="1"/>
          </p:cNvSpPr>
          <p:nvPr/>
        </p:nvSpPr>
        <p:spPr bwMode="auto">
          <a:xfrm>
            <a:off x="3011820" y="956997"/>
            <a:ext cx="353810" cy="417443"/>
          </a:xfrm>
          <a:prstGeom prst="triangle">
            <a:avLst>
              <a:gd name="adj" fmla="val 50000"/>
            </a:avLst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AutoShape 20"/>
          <p:cNvSpPr>
            <a:spLocks noChangeArrowheads="1"/>
          </p:cNvSpPr>
          <p:nvPr/>
        </p:nvSpPr>
        <p:spPr bwMode="auto">
          <a:xfrm>
            <a:off x="3007974" y="1956115"/>
            <a:ext cx="353810" cy="41744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3031878" y="2428709"/>
            <a:ext cx="39145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4038639" y="1456319"/>
            <a:ext cx="962123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Atropine</a:t>
            </a:r>
          </a:p>
        </p:txBody>
      </p:sp>
      <p:sp>
        <p:nvSpPr>
          <p:cNvPr id="62" name="Rectangle 23" descr="Light horizontal"/>
          <p:cNvSpPr>
            <a:spLocks noChangeArrowheads="1"/>
          </p:cNvSpPr>
          <p:nvPr/>
        </p:nvSpPr>
        <p:spPr bwMode="auto">
          <a:xfrm>
            <a:off x="4346300" y="948477"/>
            <a:ext cx="288432" cy="425962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" name="Rectangle 24"/>
          <p:cNvSpPr>
            <a:spLocks noChangeArrowheads="1"/>
          </p:cNvSpPr>
          <p:nvPr/>
        </p:nvSpPr>
        <p:spPr bwMode="auto">
          <a:xfrm>
            <a:off x="4346300" y="1953275"/>
            <a:ext cx="288432" cy="42596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4306440" y="2425869"/>
            <a:ext cx="34176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M</a:t>
            </a:r>
          </a:p>
        </p:txBody>
      </p:sp>
      <p:sp>
        <p:nvSpPr>
          <p:cNvPr id="65" name="AutoShape 26" descr="5%"/>
          <p:cNvSpPr>
            <a:spLocks noChangeArrowheads="1"/>
          </p:cNvSpPr>
          <p:nvPr/>
        </p:nvSpPr>
        <p:spPr bwMode="auto">
          <a:xfrm rot="10800000">
            <a:off x="5528872" y="956997"/>
            <a:ext cx="353810" cy="417443"/>
          </a:xfrm>
          <a:prstGeom prst="triangle">
            <a:avLst>
              <a:gd name="adj" fmla="val 50000"/>
            </a:avLst>
          </a:prstGeom>
          <a:pattFill prst="pct5">
            <a:fgClr>
              <a:schemeClr val="tx1"/>
            </a:fgClr>
            <a:bgClr>
              <a:srgbClr val="B760F9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AutoShape 27"/>
          <p:cNvSpPr>
            <a:spLocks noChangeArrowheads="1"/>
          </p:cNvSpPr>
          <p:nvPr/>
        </p:nvSpPr>
        <p:spPr bwMode="auto">
          <a:xfrm rot="10800000">
            <a:off x="5528872" y="1956115"/>
            <a:ext cx="353810" cy="417443"/>
          </a:xfrm>
          <a:prstGeom prst="triangle">
            <a:avLst>
              <a:gd name="adj" fmla="val 50000"/>
            </a:avLst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5150065" y="1447800"/>
            <a:ext cx="1236236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Domperidol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5516880" y="2417349"/>
            <a:ext cx="39145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D</a:t>
            </a:r>
            <a:r>
              <a:rPr lang="en-US" b="1" baseline="-25000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7" name="Text Box 48"/>
          <p:cNvSpPr txBox="1">
            <a:spLocks noChangeArrowheads="1"/>
          </p:cNvSpPr>
          <p:nvPr/>
        </p:nvSpPr>
        <p:spPr bwMode="auto">
          <a:xfrm>
            <a:off x="6328791" y="1456319"/>
            <a:ext cx="95090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NK-</a:t>
            </a:r>
            <a:r>
              <a:rPr lang="en-US" b="1" baseline="-25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1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 RA</a:t>
            </a:r>
          </a:p>
        </p:txBody>
      </p:sp>
      <p:sp>
        <p:nvSpPr>
          <p:cNvPr id="78" name="Text Box 49"/>
          <p:cNvSpPr txBox="1">
            <a:spLocks noChangeArrowheads="1"/>
          </p:cNvSpPr>
          <p:nvPr/>
        </p:nvSpPr>
        <p:spPr bwMode="auto">
          <a:xfrm>
            <a:off x="6144802" y="2400836"/>
            <a:ext cx="1322798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Substance P</a:t>
            </a:r>
          </a:p>
        </p:txBody>
      </p:sp>
      <p:sp>
        <p:nvSpPr>
          <p:cNvPr id="79" name="Rectangle 50" descr="Dark vertical"/>
          <p:cNvSpPr>
            <a:spLocks noChangeArrowheads="1"/>
          </p:cNvSpPr>
          <p:nvPr/>
        </p:nvSpPr>
        <p:spPr bwMode="auto">
          <a:xfrm>
            <a:off x="6503774" y="914400"/>
            <a:ext cx="496104" cy="425962"/>
          </a:xfrm>
          <a:prstGeom prst="rect">
            <a:avLst/>
          </a:prstGeom>
          <a:pattFill prst="dkVert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" name="Rectangle 51"/>
          <p:cNvSpPr>
            <a:spLocks noChangeArrowheads="1"/>
          </p:cNvSpPr>
          <p:nvPr/>
        </p:nvSpPr>
        <p:spPr bwMode="auto">
          <a:xfrm>
            <a:off x="6511466" y="1905000"/>
            <a:ext cx="496104" cy="4259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953429" y="3083432"/>
            <a:ext cx="393878" cy="330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utoShape 20"/>
          <p:cNvSpPr>
            <a:spLocks noChangeArrowheads="1"/>
          </p:cNvSpPr>
          <p:nvPr/>
        </p:nvSpPr>
        <p:spPr bwMode="auto">
          <a:xfrm>
            <a:off x="6732790" y="5475715"/>
            <a:ext cx="353810" cy="41744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6858000" y="5484812"/>
            <a:ext cx="76200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276563" y="5484812"/>
            <a:ext cx="228600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5486401" y="6096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6096000" y="4191000"/>
            <a:ext cx="2424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latin typeface="Arial Narrow" pitchFamily="34" charset="0"/>
              </a:rPr>
              <a:t>BLOOD BORN EMETICS </a:t>
            </a:r>
            <a:endParaRPr lang="en-US" dirty="0"/>
          </a:p>
        </p:txBody>
      </p: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2845158" y="4648201"/>
            <a:ext cx="3162837" cy="774571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342900" algn="ctr">
              <a:lnSpc>
                <a:spcPts val="2000"/>
              </a:lnSpc>
              <a:spcBef>
                <a:spcPct val="50000"/>
              </a:spcBef>
            </a:pPr>
            <a:r>
              <a:rPr lang="en-US" sz="2200" b="1" dirty="0" smtClean="0">
                <a:solidFill>
                  <a:srgbClr val="002060"/>
                </a:solidFill>
              </a:rPr>
              <a:t>Solitary Tract </a:t>
            </a:r>
          </a:p>
          <a:p>
            <a:pPr indent="-342900" algn="ctr">
              <a:lnSpc>
                <a:spcPts val="2000"/>
              </a:lnSpc>
              <a:spcBef>
                <a:spcPct val="50000"/>
              </a:spcBef>
            </a:pPr>
            <a:r>
              <a:rPr lang="en-US" sz="2200" b="1" dirty="0" smtClean="0">
                <a:solidFill>
                  <a:srgbClr val="002060"/>
                </a:solidFill>
              </a:rPr>
              <a:t>Nucleus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4" grpId="0" animBg="1"/>
      <p:bldP spid="48" grpId="0"/>
      <p:bldP spid="50" grpId="0"/>
      <p:bldP spid="52" grpId="0" animBg="1"/>
      <p:bldP spid="61" grpId="0"/>
      <p:bldP spid="62" grpId="0" animBg="1"/>
      <p:bldP spid="65" grpId="0" animBg="1"/>
      <p:bldP spid="67" grpId="0"/>
      <p:bldP spid="77" grpId="0"/>
      <p:bldP spid="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0" y="0"/>
            <a:ext cx="33602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</a:rPr>
              <a:t>ANTIEMETICS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62400" y="3200400"/>
            <a:ext cx="5181600" cy="3505200"/>
            <a:chOff x="3657600" y="2805141"/>
            <a:chExt cx="5181600" cy="3677954"/>
          </a:xfrm>
        </p:grpSpPr>
        <p:pic>
          <p:nvPicPr>
            <p:cNvPr id="4" name="Picture 4" descr="BCKLC13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7600" y="2805141"/>
              <a:ext cx="5035294" cy="367795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5029200" y="2956560"/>
              <a:ext cx="3810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 sz="2400" b="1" dirty="0" smtClean="0">
                <a:solidFill>
                  <a:srgbClr val="FF0000"/>
                </a:solidFill>
                <a:latin typeface="Arial Narrow" pitchFamily="34" charset="0"/>
              </a:endParaRPr>
            </a:p>
            <a:p>
              <a:pPr>
                <a:defRPr/>
              </a:pPr>
              <a:r>
                <a:rPr lang="en-US" sz="2400" b="1" u="sng" dirty="0" smtClean="0">
                  <a:solidFill>
                    <a:srgbClr val="FF0000"/>
                  </a:solidFill>
                  <a:latin typeface="Arial Narrow" pitchFamily="34" charset="0"/>
                </a:rPr>
                <a:t>Indications of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 Narrow" pitchFamily="34" charset="0"/>
                </a:rPr>
                <a:t>antiemet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Arial Narrow" pitchFamily="34" charset="0"/>
                </a:rPr>
                <a:t>ics</a:t>
              </a:r>
              <a:endPara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endParaRP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1-  Chemotherapy-induced   </a:t>
              </a:r>
            </a:p>
            <a:p>
              <a:r>
                <a:rPr lang="en-US" sz="2400" b="1" dirty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   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2- </a:t>
              </a:r>
              <a:r>
                <a:rPr lang="en-US" sz="2400" b="1" dirty="0" smtClean="0">
                  <a:solidFill>
                    <a:srgbClr val="00B0F0"/>
                  </a:solidFill>
                  <a:latin typeface="Arial Narrow" pitchFamily="34" charset="0"/>
                </a:rPr>
                <a:t>Post-irradiation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3- Postoperative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4- </a:t>
              </a:r>
              <a:r>
                <a:rPr lang="en-US" sz="2400" b="1" dirty="0">
                  <a:solidFill>
                    <a:srgbClr val="00B0F0"/>
                  </a:solidFill>
                  <a:latin typeface="Arial Narrow" pitchFamily="34" charset="0"/>
                </a:rPr>
                <a:t>Vomiting of pregnancy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5- Motion (travel) sickness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81000" y="9144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Should only be used when the cause of nausea or vomiting is known </a:t>
            </a:r>
            <a:r>
              <a:rPr lang="en-US" sz="2400" b="1" dirty="0" err="1" smtClean="0">
                <a:latin typeface="Arial Narrow" pitchFamily="34" charset="0"/>
              </a:rPr>
              <a:t>i.e</a:t>
            </a:r>
            <a:r>
              <a:rPr lang="en-US" sz="2400" b="1" dirty="0" smtClean="0">
                <a:latin typeface="Arial Narrow" pitchFamily="34" charset="0"/>
              </a:rPr>
              <a:t> cause of vomiting should be diagnosed.</a:t>
            </a:r>
          </a:p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Otherwise,  the symptomatic relief produced could delay diagnosis of a remediable and serious cause. </a:t>
            </a:r>
          </a:p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Treat the cause (e.g. diabetic </a:t>
            </a:r>
            <a:r>
              <a:rPr lang="en-US" sz="2400" b="1" dirty="0" err="1" smtClean="0">
                <a:latin typeface="Arial Narrow" pitchFamily="34" charset="0"/>
              </a:rPr>
              <a:t>ketoacidosis</a:t>
            </a:r>
            <a:r>
              <a:rPr lang="en-US" sz="2400" b="1" dirty="0" smtClean="0">
                <a:latin typeface="Arial Narrow" pitchFamily="34" charset="0"/>
              </a:rPr>
              <a:t>, intestinal obstruction,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</a:t>
            </a:r>
            <a:r>
              <a:rPr lang="en-US" sz="2400" b="1" dirty="0" err="1" smtClean="0">
                <a:latin typeface="Arial Narrow" pitchFamily="34" charset="0"/>
              </a:rPr>
              <a:t>intracerebral</a:t>
            </a:r>
            <a:r>
              <a:rPr lang="en-US" sz="2400" b="1" dirty="0" smtClean="0">
                <a:latin typeface="Arial Narrow" pitchFamily="34" charset="0"/>
              </a:rPr>
              <a:t> space-occupying lesion) usually cures the vomiting.</a:t>
            </a:r>
          </a:p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The choice of drug depends on the etiology</a:t>
            </a:r>
          </a:p>
          <a:p>
            <a:pPr>
              <a:lnSpc>
                <a:spcPts val="2400"/>
              </a:lnSpc>
              <a:buBlip>
                <a:blip r:embed="rId3"/>
              </a:buBlip>
            </a:pP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0"/>
            <a:ext cx="42672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 Demi" pitchFamily="34" charset="0"/>
              </a:rPr>
              <a:t>General rules on use of </a:t>
            </a:r>
            <a:r>
              <a:rPr lang="en-US" sz="2000" dirty="0" err="1" smtClean="0">
                <a:latin typeface="Berlin Sans FB Demi" pitchFamily="34" charset="0"/>
              </a:rPr>
              <a:t>antiemetics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19466925">
            <a:off x="3048000" y="3352800"/>
            <a:ext cx="609600" cy="11430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625" y="0"/>
            <a:ext cx="8540750" cy="106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Antidiarrheal</a:t>
            </a:r>
            <a:r>
              <a:rPr lang="en-US" dirty="0" smtClean="0"/>
              <a:t> drugs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62200"/>
            <a:ext cx="3898776" cy="44958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b="1" dirty="0" smtClean="0">
                <a:latin typeface="Arial Narrow" pitchFamily="34" charset="0"/>
              </a:rPr>
              <a:t>Is the condition of having 3 or more loose or liquid bowel movements per day,  or having more stools than normal for a set person.</a:t>
            </a:r>
          </a:p>
          <a:p>
            <a:pPr algn="l" rtl="0"/>
            <a:r>
              <a:rPr lang="en-US" b="1" dirty="0" smtClean="0">
                <a:latin typeface="Arial Narrow" pitchFamily="34" charset="0"/>
              </a:rPr>
              <a:t>The accompanying loss of fluid causes dehydration and electrolyte imbalance </a:t>
            </a:r>
            <a:r>
              <a:rPr lang="en-US" b="1" dirty="0" smtClean="0">
                <a:latin typeface="Arial Narrow" pitchFamily="34" charset="0"/>
                <a:sym typeface="Wingdings 3"/>
              </a:rPr>
              <a:t>which can be severe enough to be a direct cause of death.</a:t>
            </a:r>
            <a:r>
              <a:rPr lang="en-US" b="1" dirty="0" smtClean="0">
                <a:latin typeface="Arial Narrow" pitchFamily="34" charset="0"/>
              </a:rPr>
              <a:t> Diarrhea related death is considered to be the second cause of mortality in infancy.</a:t>
            </a:r>
            <a:r>
              <a:rPr lang="en-US" b="1" dirty="0" smtClean="0">
                <a:latin typeface="Arial Narrow" pitchFamily="34" charset="0"/>
                <a:sym typeface="Wingdings 3"/>
              </a:rPr>
              <a:t> </a:t>
            </a:r>
            <a:endParaRPr lang="en-US" b="1" dirty="0" smtClean="0">
              <a:latin typeface="Arial Narrow" pitchFamily="34" charset="0"/>
            </a:endParaRPr>
          </a:p>
          <a:p>
            <a:pPr algn="l" rtl="0"/>
            <a:endParaRPr lang="en-US" b="1" dirty="0" smtClean="0">
              <a:latin typeface="Arial Narrow" pitchFamily="34" charset="0"/>
            </a:endParaRPr>
          </a:p>
          <a:p>
            <a:endParaRPr lang="ar-SA" dirty="0"/>
          </a:p>
        </p:txBody>
      </p:sp>
      <p:pic>
        <p:nvPicPr>
          <p:cNvPr id="4" name="Picture 2" descr="http://img.webmd.com/dtmcms/live/webmd/consumer_assets/site_images/articles/health_and_medical_reference/digestive_disorders/diarrhea.jpg"/>
          <p:cNvPicPr>
            <a:picLocks noChangeAspect="1" noChangeArrowheads="1"/>
          </p:cNvPicPr>
          <p:nvPr/>
        </p:nvPicPr>
        <p:blipFill>
          <a:blip r:embed="rId2" cstate="print"/>
          <a:srcRect l="2857" t="9204" r="2857" b="4516"/>
          <a:stretch>
            <a:fillRect/>
          </a:stretch>
        </p:blipFill>
        <p:spPr bwMode="auto">
          <a:xfrm>
            <a:off x="4706471" y="1905000"/>
            <a:ext cx="4437529" cy="44958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1219200" y="1676400"/>
            <a:ext cx="2743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Diarrhea: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lvl="4">
              <a:lnSpc>
                <a:spcPct val="90000"/>
              </a:lnSpc>
            </a:pPr>
            <a:r>
              <a:rPr lang="en-US" sz="2800" b="1" dirty="0">
                <a:solidFill>
                  <a:srgbClr val="FF3300"/>
                </a:solidFill>
              </a:rPr>
              <a:t>ANTIDIARRHEAL DRUGS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Definition 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of </a:t>
            </a:r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Diarrhea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Simply </a:t>
            </a:r>
            <a:r>
              <a:rPr lang="en-US" sz="2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diarrhoea</a:t>
            </a:r>
            <a:r>
              <a:rPr lang="en-US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 defined as ↑ in motility &amp;↓ water absorption.</a:t>
            </a:r>
            <a:endParaRPr lang="en-US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How to Rx Diarrhea ?</a:t>
            </a:r>
            <a:r>
              <a:rPr 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 smtClean="0"/>
              <a:t>a</a:t>
            </a:r>
            <a:r>
              <a:rPr lang="en-US" sz="2400" b="1" dirty="0"/>
              <a:t>.  Oral Rehydration Therapy (ORT): </a:t>
            </a:r>
          </a:p>
          <a:p>
            <a:pPr algn="l" rtl="0">
              <a:lnSpc>
                <a:spcPct val="90000"/>
              </a:lnSpc>
            </a:pPr>
            <a:endParaRPr lang="en-US" sz="2400" b="1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Why glucose is important for any rehydration </a:t>
            </a:r>
            <a:r>
              <a:rPr lang="en-US" sz="2400" b="1" dirty="0" smtClean="0"/>
              <a:t>? It is important in replenishing blood sugar as well as in the assisting of electrolyte absorption.</a:t>
            </a:r>
            <a:endParaRPr lang="en-US" sz="2400" b="1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     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 smtClean="0"/>
              <a:t>b</a:t>
            </a:r>
            <a:r>
              <a:rPr lang="en-US" sz="2400" b="1" dirty="0"/>
              <a:t>.  </a:t>
            </a:r>
            <a:r>
              <a:rPr lang="en-US" sz="2400" b="1" dirty="0" err="1"/>
              <a:t>Antidiarrheal</a:t>
            </a:r>
            <a:r>
              <a:rPr lang="en-US" sz="2400" b="1" dirty="0"/>
              <a:t> </a:t>
            </a:r>
            <a:r>
              <a:rPr lang="en-US" sz="2400" b="1" dirty="0" smtClean="0"/>
              <a:t>Agents: </a:t>
            </a:r>
            <a:endParaRPr lang="en-US" sz="2400" b="1" dirty="0"/>
          </a:p>
          <a:p>
            <a:pPr algn="l" rtl="0">
              <a:lnSpc>
                <a:spcPct val="90000"/>
              </a:lnSpc>
            </a:pPr>
            <a:endParaRPr lang="en-US" sz="2400" b="1" dirty="0"/>
          </a:p>
          <a:p>
            <a:pPr algn="l" rtl="0">
              <a:lnSpc>
                <a:spcPct val="90000"/>
              </a:lnSpc>
            </a:pPr>
            <a:endParaRPr lang="en-US" sz="2400" b="1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1. Drugs that increase        	2.   Drugs that </a:t>
            </a:r>
            <a:r>
              <a:rPr lang="en-US" sz="2400" b="1" dirty="0" smtClean="0"/>
              <a:t>slow the </a:t>
            </a:r>
            <a:endParaRPr lang="en-US" sz="2400" b="1" dirty="0"/>
          </a:p>
          <a:p>
            <a:pPr algn="l" rtl="0">
              <a:lnSpc>
                <a:spcPct val="90000"/>
              </a:lnSpc>
              <a:buNone/>
            </a:pPr>
            <a:r>
              <a:rPr lang="en-US" sz="2400" b="1" dirty="0"/>
              <a:t>    the viscosity of luminal         passage of gut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</a:t>
            </a:r>
            <a:r>
              <a:rPr lang="en-US" sz="2400" b="1" dirty="0"/>
              <a:t>contents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adsorbants</a:t>
            </a:r>
            <a:r>
              <a:rPr lang="en-US" sz="2400" b="1" dirty="0"/>
              <a:t>) 	     </a:t>
            </a:r>
            <a:r>
              <a:rPr lang="en-US" sz="2400" b="1" dirty="0" smtClean="0"/>
              <a:t>contents (</a:t>
            </a:r>
            <a:r>
              <a:rPr lang="en-US" sz="2400" b="1" dirty="0" err="1" smtClean="0"/>
              <a:t>antimotility</a:t>
            </a:r>
            <a:r>
              <a:rPr lang="en-US" sz="2400" b="1" dirty="0"/>
              <a:t>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3399"/>
                </a:solidFill>
                <a:latin typeface="Berlin Sans FB Demi" pitchFamily="34" charset="0"/>
              </a:rPr>
              <a:t>General  Lines of Therapy</a:t>
            </a:r>
            <a:br>
              <a:rPr lang="en-US" dirty="0" smtClean="0">
                <a:solidFill>
                  <a:srgbClr val="FF3399"/>
                </a:solidFill>
                <a:latin typeface="Berlin Sans FB Demi" pitchFamily="34" charset="0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dirty="0" smtClean="0">
                <a:latin typeface="Arial Narrow" pitchFamily="34" charset="0"/>
              </a:rPr>
              <a:t>Maintenance of  fluid and electrolyte balance, particularly in children and</a:t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>   in the elderly </a:t>
            </a:r>
            <a:r>
              <a:rPr lang="en-US" sz="2400" dirty="0" smtClean="0">
                <a:latin typeface="Arial Narrow" pitchFamily="34" charset="0"/>
                <a:sym typeface="Wingdings 3"/>
              </a:rPr>
              <a:t>by compensating lost fluid  by </a:t>
            </a:r>
            <a:r>
              <a:rPr lang="en-US" sz="2400" dirty="0" smtClean="0">
                <a:latin typeface="Arial Narrow" pitchFamily="34" charset="0"/>
              </a:rPr>
              <a:t>oral or </a:t>
            </a:r>
            <a:r>
              <a:rPr lang="en-US" sz="2400" dirty="0" err="1" smtClean="0">
                <a:latin typeface="Arial Narrow" pitchFamily="34" charset="0"/>
              </a:rPr>
              <a:t>parenteral</a:t>
            </a:r>
            <a:r>
              <a:rPr lang="en-US" sz="2400" dirty="0" smtClean="0">
                <a:latin typeface="Arial Narrow" pitchFamily="34" charset="0"/>
              </a:rPr>
              <a:t> rehydrating therapy. Furthermore, the addition of zinc tablets </a:t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>   for more than 6 months, in addition to oral rehydration therapy, is considered to be the 1</a:t>
            </a:r>
            <a:r>
              <a:rPr lang="en-US" sz="2400" baseline="30000" dirty="0" smtClean="0">
                <a:latin typeface="Arial Narrow" pitchFamily="34" charset="0"/>
              </a:rPr>
              <a:t>st</a:t>
            </a:r>
            <a:r>
              <a:rPr lang="en-US" sz="2400" dirty="0" smtClean="0">
                <a:latin typeface="Arial Narrow" pitchFamily="34" charset="0"/>
              </a:rPr>
              <a:t> line treatment in most cases.</a:t>
            </a:r>
          </a:p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dirty="0" smtClean="0">
                <a:latin typeface="Arial Narrow" pitchFamily="34" charset="0"/>
              </a:rPr>
              <a:t>In non-pathogenic diarrhea or viral gastroenteritis,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antibiotics and </a:t>
            </a:r>
            <a:b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US" sz="2400" dirty="0" err="1" smtClean="0">
                <a:solidFill>
                  <a:srgbClr val="FF0000"/>
                </a:solidFill>
                <a:latin typeface="Arial Narrow" pitchFamily="34" charset="0"/>
              </a:rPr>
              <a:t>antidiarrheal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drugs are better avoided. </a:t>
            </a:r>
          </a:p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dirty="0" smtClean="0">
                <a:latin typeface="Arial Narrow" pitchFamily="34" charset="0"/>
              </a:rPr>
              <a:t>Initial therapy should be with 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oral rehydration preparations which </a:t>
            </a:r>
            <a:b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</a:rPr>
              <a:t>   contain electrolytes and glucose.</a:t>
            </a:r>
          </a:p>
          <a:p>
            <a:pPr algn="l" rtl="0">
              <a:spcBef>
                <a:spcPts val="600"/>
              </a:spcBef>
              <a:buBlip>
                <a:blip r:embed="rId2"/>
              </a:buBlip>
            </a:pPr>
            <a:r>
              <a:rPr lang="en-US" sz="2400" dirty="0" smtClean="0">
                <a:latin typeface="Arial Narrow" pitchFamily="34" charset="0"/>
              </a:rPr>
              <a:t>Antibiotic treatment is indicated for patients with systemic illness with </a:t>
            </a:r>
            <a:br>
              <a:rPr lang="en-US" sz="2400" dirty="0" smtClean="0">
                <a:latin typeface="Arial Narrow" pitchFamily="34" charset="0"/>
              </a:rPr>
            </a:br>
            <a:r>
              <a:rPr lang="en-US" sz="2400" dirty="0" smtClean="0">
                <a:latin typeface="Arial Narrow" pitchFamily="34" charset="0"/>
              </a:rPr>
              <a:t>   evidence of bacterial infection.</a:t>
            </a:r>
          </a:p>
          <a:p>
            <a:pPr>
              <a:buNone/>
            </a:pPr>
            <a:endParaRPr lang="ar-S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2000" y="685800"/>
            <a:ext cx="769620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Nausea  and vomiting may be a manifestations of many conditions. However,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useful abbreviation for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remembering causes of nausea and vomiting is VOMIT.</a:t>
            </a:r>
          </a:p>
          <a:p>
            <a:endParaRPr lang="ar-SA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estibular 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bstruction or drugs like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piates) 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dysmotility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nfection (irritation of gut) 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oxins (taste and other senses) </a:t>
            </a:r>
            <a:endParaRPr lang="ar-SA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99"/>
                </a:solidFill>
              </a:rPr>
              <a:t>1-Adsorbants: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br>
              <a:rPr lang="en-US" sz="4000" b="1" dirty="0" smtClean="0">
                <a:solidFill>
                  <a:srgbClr val="0000FF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 marL="533400" indent="-533400" algn="l" rtl="0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a) Kaolin (naturally occurring hydrated 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aluminum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silicate) + Pectin (a complex carbohydrate)=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Kaopectin</a:t>
            </a:r>
            <a:r>
              <a:rPr lang="en-US" sz="2400" b="1" baseline="30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R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); 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MOA: Adsorbs bacterial toxins. Therefore, it is preferred for diarrhea associated with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diverticular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diseases or </a:t>
            </a:r>
            <a:r>
              <a:rPr lang="en-US" sz="2400" b="1" dirty="0" err="1">
                <a:effectLst/>
              </a:rPr>
              <a:t>ileostomy</a:t>
            </a:r>
            <a:r>
              <a:rPr lang="en-US" sz="2400" b="1" dirty="0">
                <a:effectLst/>
              </a:rPr>
              <a:t> and colostomy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. </a:t>
            </a:r>
          </a:p>
          <a:p>
            <a:pPr marL="533400" indent="-533400" algn="l" rtl="0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b) Bismuth subsalicylate (Pepto-Bismol)</a:t>
            </a:r>
          </a:p>
          <a:p>
            <a:pPr marL="457200" lvl="2" indent="-274320" algn="l" rtl="0">
              <a:lnSpc>
                <a:spcPts val="2600"/>
              </a:lnSpc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effectLst/>
                <a:latin typeface="Arial Narrow" pitchFamily="34" charset="0"/>
                <a:sym typeface="Wingdings 3"/>
              </a:rPr>
              <a:t>It retards the expulsive excretion of fluids into the digestive system by </a:t>
            </a:r>
            <a:r>
              <a:rPr lang="en-US" sz="2000" b="1" dirty="0" smtClean="0">
                <a:effectLst/>
                <a:latin typeface="Arial Narrow" pitchFamily="34" charset="0"/>
                <a:sym typeface="Wingdings 3"/>
              </a:rPr>
              <a:t>irritated </a:t>
            </a:r>
            <a:r>
              <a:rPr lang="en-US" sz="2000" b="1" dirty="0">
                <a:effectLst/>
                <a:latin typeface="Arial Narrow" pitchFamily="34" charset="0"/>
                <a:sym typeface="Wingdings 3"/>
              </a:rPr>
              <a:t>GI mucosa by coating it and protecting it from further irritation. </a:t>
            </a:r>
          </a:p>
          <a:p>
            <a:pPr marL="457200" lvl="2" indent="-274320" algn="l" rtl="0">
              <a:lnSpc>
                <a:spcPts val="2600"/>
              </a:lnSpc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effectLst/>
                <a:latin typeface="Arial Narrow" pitchFamily="34" charset="0"/>
                <a:sym typeface="Wingdings 3"/>
              </a:rPr>
              <a:t>Killing some bacteria that cause diarrhea, an action related to </a:t>
            </a:r>
            <a:r>
              <a:rPr lang="en-US" sz="2000" b="1" dirty="0" err="1">
                <a:effectLst/>
                <a:latin typeface="Arial Narrow" pitchFamily="34" charset="0"/>
                <a:sym typeface="Wingdings 3"/>
              </a:rPr>
              <a:t>salicylate</a:t>
            </a:r>
            <a:r>
              <a:rPr lang="en-US" sz="2000" b="1" dirty="0">
                <a:effectLst/>
                <a:latin typeface="Arial Narrow" pitchFamily="34" charset="0"/>
                <a:sym typeface="Wingdings 3"/>
              </a:rPr>
              <a:t> action.</a:t>
            </a:r>
          </a:p>
          <a:p>
            <a:pPr marL="533400" lvl="1" indent="-533400" algn="l" rtl="0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Uses: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Arial Narrow" pitchFamily="34" charset="0"/>
                <a:sym typeface="Wingdings 3"/>
              </a:rPr>
              <a:t>Travelers’ diarrhea</a:t>
            </a:r>
          </a:p>
          <a:p>
            <a:pPr marL="533400" lvl="1" indent="-533400" algn="l" rtl="0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Side Effects: 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Arial Narrow" pitchFamily="34" charset="0"/>
                <a:sym typeface="Wingdings 3"/>
              </a:rPr>
              <a:t>Blackening of the tongue and stools</a:t>
            </a:r>
          </a:p>
          <a:p>
            <a:pPr marL="533400" lvl="1" indent="-533400" algn="l" rtl="0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Contraindication:</a:t>
            </a:r>
            <a:r>
              <a:rPr lang="en-US" sz="2400" b="1" dirty="0" smtClean="0">
                <a:solidFill>
                  <a:schemeClr val="tx1"/>
                </a:solidFill>
                <a:effectLst/>
              </a:rPr>
              <a:t> In </a:t>
            </a:r>
            <a:r>
              <a:rPr lang="en-US" sz="2400" b="1" dirty="0" smtClean="0">
                <a:effectLst/>
                <a:latin typeface="Arial Narrow" pitchFamily="34" charset="0"/>
                <a:sym typeface="Wingdings 3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Arial Narrow" pitchFamily="34" charset="0"/>
                <a:sym typeface="Wingdings 3"/>
              </a:rPr>
              <a:t>iral infection to avoid Reye’s syndrome</a:t>
            </a:r>
          </a:p>
          <a:p>
            <a:pPr marL="533400" indent="-533400" algn="l" rtl="0">
              <a:lnSpc>
                <a:spcPct val="90000"/>
              </a:lnSpc>
              <a:buFontTx/>
              <a:buNone/>
            </a:pPr>
            <a:endParaRPr lang="en-US" sz="2400" b="1" dirty="0" smtClean="0">
              <a:solidFill>
                <a:schemeClr val="tx1"/>
              </a:solidFill>
              <a:effectLst/>
            </a:endParaRPr>
          </a:p>
          <a:p>
            <a:endParaRPr lang="ar-SA" dirty="0"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99"/>
                </a:solidFill>
              </a:rPr>
              <a:t>2. </a:t>
            </a:r>
            <a:r>
              <a:rPr lang="en-US" dirty="0" err="1" smtClean="0">
                <a:solidFill>
                  <a:srgbClr val="FF6699"/>
                </a:solidFill>
              </a:rPr>
              <a:t>Antimotility</a:t>
            </a:r>
            <a:r>
              <a:rPr lang="en-US" dirty="0" smtClean="0">
                <a:solidFill>
                  <a:srgbClr val="FF6699"/>
                </a:solidFill>
              </a:rPr>
              <a:t> Drugs:</a:t>
            </a:r>
            <a:br>
              <a:rPr lang="en-US" dirty="0" smtClean="0">
                <a:solidFill>
                  <a:srgbClr val="FF6699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533400" indent="-533400" algn="l" rtl="0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1"/>
                </a:solidFill>
                <a:effectLst/>
              </a:rPr>
              <a:t>a. </a:t>
            </a:r>
            <a:r>
              <a:rPr lang="en-US" sz="2000" dirty="0" err="1" smtClean="0">
                <a:solidFill>
                  <a:schemeClr val="accent1"/>
                </a:solidFill>
                <a:effectLst/>
              </a:rPr>
              <a:t>Opioid</a:t>
            </a:r>
            <a:r>
              <a:rPr lang="en-US" sz="2000" dirty="0" smtClean="0">
                <a:solidFill>
                  <a:schemeClr val="accent1"/>
                </a:solidFill>
                <a:effectLst/>
              </a:rPr>
              <a:t>-like: 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(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Codeine sulfate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),(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Diphenoxylate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 e.g.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Lomotil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)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 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&amp;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Loperamide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 e.g. </a:t>
            </a:r>
            <a:r>
              <a:rPr lang="en-US" sz="2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imodium</a:t>
            </a:r>
            <a:r>
              <a:rPr lang="en-US" sz="2000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) 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</a:t>
            </a:r>
          </a:p>
          <a:p>
            <a:pPr marL="533400" indent="-533400" algn="l" rtl="0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MOA: They antagonize peristalsis by activating </a:t>
            </a:r>
            <a:r>
              <a:rPr lang="en-US" sz="2000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presynaptic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/>
                <a:latin typeface="Arial Narrow" pitchFamily="34" charset="0"/>
              </a:rPr>
              <a:t>opioid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 receptors in the enteric nervous system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with subsequent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 Narrow" pitchFamily="34" charset="0"/>
                <a:sym typeface="Wingdings 3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Arial Narrow" pitchFamily="34" charset="0"/>
              </a:rPr>
              <a:t>inhibition of Ach release in the intramural nervous plexus of the gut. Non-cholinergic effects may also be involved.</a:t>
            </a:r>
            <a:endParaRPr lang="en-US" sz="2000" dirty="0" smtClean="0">
              <a:solidFill>
                <a:srgbClr val="000000"/>
              </a:solidFill>
              <a:effectLst/>
            </a:endParaRPr>
          </a:p>
          <a:p>
            <a:pPr marL="533400" indent="-533400" algn="l" rtl="0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effectLst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Why low concentration of atropine is present in </a:t>
            </a:r>
            <a:r>
              <a:rPr lang="en-US" sz="2000" dirty="0" err="1" smtClean="0">
                <a:solidFill>
                  <a:schemeClr val="tx2"/>
                </a:solidFill>
                <a:effectLst/>
              </a:rPr>
              <a:t>Lomotil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 	Tablets? </a:t>
            </a:r>
          </a:p>
          <a:p>
            <a:pPr marL="933450" lvl="1" indent="-533400" algn="l" rtl="0">
              <a:lnSpc>
                <a:spcPct val="90000"/>
              </a:lnSpc>
            </a:pPr>
            <a:r>
              <a:rPr lang="en-US" sz="1800" dirty="0" smtClean="0">
                <a:solidFill>
                  <a:schemeClr val="tx2"/>
                </a:solidFill>
                <a:effectLst/>
              </a:rPr>
              <a:t>To decrease the probability of addiction to </a:t>
            </a:r>
            <a:r>
              <a:rPr lang="en-US" sz="1800" dirty="0" err="1" smtClean="0">
                <a:solidFill>
                  <a:schemeClr val="tx2"/>
                </a:solidFill>
                <a:effectLst/>
              </a:rPr>
              <a:t>opioid</a:t>
            </a:r>
            <a:r>
              <a:rPr lang="en-US" sz="1800" dirty="0" smtClean="0">
                <a:solidFill>
                  <a:schemeClr val="tx2"/>
                </a:solidFill>
                <a:effectLst/>
              </a:rPr>
              <a:t> drugs by presenting the adverse effects of atropine</a:t>
            </a:r>
            <a:endParaRPr lang="en-US" sz="1800" dirty="0" smtClean="0">
              <a:solidFill>
                <a:schemeClr val="tx2"/>
              </a:solidFill>
              <a:effectLst/>
            </a:endParaRPr>
          </a:p>
          <a:p>
            <a:pPr marL="533400" indent="-533400" algn="l" rtl="0">
              <a:lnSpc>
                <a:spcPct val="90000"/>
              </a:lnSpc>
            </a:pPr>
            <a:r>
              <a:rPr lang="en-US" sz="2000" dirty="0" err="1" smtClean="0">
                <a:solidFill>
                  <a:schemeClr val="tx2"/>
                </a:solidFill>
                <a:effectLst/>
              </a:rPr>
              <a:t>Loperamide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 is prescribed more often due to its limited peripheral action. Should not be given to children under 4 yr.</a:t>
            </a:r>
          </a:p>
          <a:p>
            <a:pPr marL="533400" indent="-533400" algn="l" rtl="0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accent1"/>
                </a:solidFill>
                <a:effectLst/>
              </a:rPr>
              <a:t>b. </a:t>
            </a:r>
            <a:r>
              <a:rPr lang="en-US" sz="2000" dirty="0" err="1" smtClean="0">
                <a:solidFill>
                  <a:schemeClr val="accent1"/>
                </a:solidFill>
                <a:effectLst/>
              </a:rPr>
              <a:t>Anticholinergics</a:t>
            </a:r>
            <a:r>
              <a:rPr lang="en-US" sz="20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(antispasmodic agents) work by relaxing the smooth muscle layer of the GI tract: </a:t>
            </a:r>
          </a:p>
          <a:p>
            <a:pPr marL="533400" indent="-533400" algn="l" rtl="0">
              <a:lnSpc>
                <a:spcPct val="9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  <a:effectLst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/>
              </a:rPr>
              <a:t>e.g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effectLst/>
              </a:rPr>
              <a:t>Propantheline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; </a:t>
            </a:r>
            <a:r>
              <a:rPr lang="en-US" sz="2000" dirty="0" err="1" smtClean="0">
                <a:solidFill>
                  <a:schemeClr val="tx2"/>
                </a:solidFill>
                <a:effectLst/>
              </a:rPr>
              <a:t>dicyclomine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;  </a:t>
            </a:r>
            <a:r>
              <a:rPr lang="en-US" sz="2000" dirty="0" err="1" smtClean="0">
                <a:solidFill>
                  <a:schemeClr val="tx2"/>
                </a:solidFill>
                <a:effectLst/>
              </a:rPr>
              <a:t>Mebeverine</a:t>
            </a:r>
            <a:r>
              <a:rPr lang="en-US" sz="2000" dirty="0" smtClean="0">
                <a:solidFill>
                  <a:schemeClr val="tx2"/>
                </a:solidFill>
                <a:effectLst/>
              </a:rPr>
              <a:t> (IBS)</a:t>
            </a:r>
            <a:endParaRPr lang="en-US" sz="1800" dirty="0" smtClean="0">
              <a:solidFill>
                <a:schemeClr val="tx2"/>
              </a:solidFill>
              <a:effectLst/>
            </a:endParaRPr>
          </a:p>
          <a:p>
            <a:pPr algn="l" rtl="0"/>
            <a:endParaRPr lang="ar-SA" sz="1800" dirty="0" smtClean="0">
              <a:effectLst/>
            </a:endParaRPr>
          </a:p>
          <a:p>
            <a:endParaRPr lang="ar-SA" dirty="0"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BFFFF"/>
                </a:solidFill>
                <a:latin typeface="Berlin Sans FB Demi" pitchFamily="34" charset="0"/>
              </a:rPr>
              <a:t> OCTEROTIDE (</a:t>
            </a:r>
            <a:r>
              <a:rPr lang="en-US" dirty="0" err="1" smtClean="0">
                <a:solidFill>
                  <a:srgbClr val="8BFFFF"/>
                </a:solidFill>
                <a:latin typeface="Berlin Sans FB Demi" pitchFamily="34" charset="0"/>
              </a:rPr>
              <a:t>Somatostatin</a:t>
            </a:r>
            <a:r>
              <a:rPr lang="en-US" dirty="0" smtClean="0">
                <a:solidFill>
                  <a:srgbClr val="8BFFFF"/>
                </a:solidFill>
                <a:latin typeface="Berlin Sans FB Demi" pitchFamily="34" charset="0"/>
              </a:rPr>
              <a:t>)</a:t>
            </a:r>
            <a:br>
              <a:rPr lang="en-US" dirty="0" smtClean="0">
                <a:solidFill>
                  <a:srgbClr val="8BFFFF"/>
                </a:solidFill>
                <a:latin typeface="Berlin Sans FB Demi" pitchFamily="34" charset="0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i="1" dirty="0" smtClean="0">
                <a:latin typeface="Arial Narrow" pitchFamily="34" charset="0"/>
              </a:rPr>
              <a:t>Peptide secreted from D cells of pancreas, enteric nerves and hypothalamus.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>
                <a:latin typeface="Arial Narrow" pitchFamily="34" charset="0"/>
              </a:rPr>
              <a:t>Secretion of </a:t>
            </a:r>
            <a:r>
              <a:rPr lang="en-US" sz="2400" b="1" dirty="0" err="1">
                <a:latin typeface="Arial Narrow" pitchFamily="34" charset="0"/>
              </a:rPr>
              <a:t>gastrin</a:t>
            </a:r>
            <a:r>
              <a:rPr lang="en-US" sz="2400" b="1" dirty="0">
                <a:latin typeface="Arial Narrow" pitchFamily="34" charset="0"/>
              </a:rPr>
              <a:t>, CCK, glucagon, </a:t>
            </a:r>
            <a:r>
              <a:rPr lang="en-US" sz="2400" b="1" dirty="0" err="1">
                <a:latin typeface="Arial Narrow" pitchFamily="34" charset="0"/>
              </a:rPr>
              <a:t>secretin</a:t>
            </a:r>
            <a:r>
              <a:rPr lang="en-US" sz="2400" b="1" dirty="0">
                <a:latin typeface="Arial Narrow" pitchFamily="34" charset="0"/>
              </a:rPr>
              <a:t>, GH, 5HT, VIP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</a:t>
            </a:r>
            <a:r>
              <a:rPr lang="en-US" sz="2400" b="1" dirty="0">
                <a:latin typeface="Arial Narrow" pitchFamily="34" charset="0"/>
              </a:rPr>
              <a:t> Intestinal fluid secretion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>
                <a:latin typeface="Arial Narrow" pitchFamily="34" charset="0"/>
              </a:rPr>
              <a:t> Slows down GIT motility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>
                <a:latin typeface="Arial Narrow" pitchFamily="34" charset="0"/>
              </a:rPr>
              <a:t> Enhances vascular smooth muscle contraction</a:t>
            </a:r>
          </a:p>
          <a:p>
            <a:pPr marL="0" lvl="1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400" b="1" dirty="0">
                <a:latin typeface="Arial Narrow" pitchFamily="34" charset="0"/>
              </a:rPr>
              <a:t> Inhibits the action of anterior pituitary hormones</a:t>
            </a:r>
          </a:p>
          <a:p>
            <a:pPr marL="342900" lvl="1" indent="-342900" algn="l" rtl="0">
              <a:buFont typeface="Arial" pitchFamily="34" charset="0"/>
              <a:buChar char="•"/>
            </a:pPr>
            <a:r>
              <a:rPr lang="en-US" sz="2000" b="1" dirty="0" smtClean="0">
                <a:latin typeface="Arial Narrow" pitchFamily="34" charset="0"/>
              </a:rPr>
              <a:t>Uses: Treatment of diarrhea (at high doses) particularly those attributed to </a:t>
            </a:r>
            <a:r>
              <a:rPr lang="en-US" sz="2000" b="1" u="sng" dirty="0" err="1" smtClean="0">
                <a:solidFill>
                  <a:srgbClr val="FF0000"/>
                </a:solidFill>
                <a:latin typeface="Arial Narrow" pitchFamily="34" charset="0"/>
              </a:rPr>
              <a:t>carcinoid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 and </a:t>
            </a:r>
            <a:r>
              <a:rPr lang="en-US" sz="2000" b="1" dirty="0" err="1" smtClean="0">
                <a:solidFill>
                  <a:srgbClr val="FF0000"/>
                </a:solidFill>
                <a:latin typeface="Arial Narrow" pitchFamily="34" charset="0"/>
              </a:rPr>
              <a:t>vasoactive</a:t>
            </a:r>
            <a:r>
              <a:rPr lang="en-US" sz="2000" b="1" dirty="0" smtClean="0">
                <a:solidFill>
                  <a:srgbClr val="FF0000"/>
                </a:solidFill>
                <a:latin typeface="Arial Narrow" pitchFamily="34" charset="0"/>
              </a:rPr>
              <a:t> intestinal peptides (VIP) tumors</a:t>
            </a:r>
          </a:p>
          <a:p>
            <a:pPr algn="l" rtl="0"/>
            <a:r>
              <a:rPr lang="en-US" dirty="0" smtClean="0"/>
              <a:t>Side effects: 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latin typeface="Arial Narrow" pitchFamily="34" charset="0"/>
                <a:sym typeface="Wingdings 3"/>
              </a:rPr>
              <a:t>Blocks the secretion of pancreatic digestive enzymes resulting in </a:t>
            </a:r>
            <a:r>
              <a:rPr lang="en-US" sz="2000" b="1" dirty="0" err="1">
                <a:latin typeface="Arial Narrow" pitchFamily="34" charset="0"/>
                <a:sym typeface="Wingdings 3"/>
              </a:rPr>
              <a:t>steatorrhea</a:t>
            </a:r>
            <a:endParaRPr lang="en-US" sz="2000" b="1" dirty="0">
              <a:latin typeface="Arial Narrow" pitchFamily="34" charset="0"/>
              <a:sym typeface="Wingdings 3"/>
            </a:endParaRP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latin typeface="Arial Narrow" pitchFamily="34" charset="0"/>
                <a:sym typeface="Wingdings 3"/>
              </a:rPr>
              <a:t>Nausea, vomiting, and abdominal pain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latin typeface="Arial Narrow" pitchFamily="34" charset="0"/>
                <a:sym typeface="Wingdings 3"/>
              </a:rPr>
              <a:t>Alters fat absorption resulting in the formation of gall bladder 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 sludge </a:t>
            </a:r>
            <a:r>
              <a:rPr lang="en-US" sz="2000" b="1" dirty="0">
                <a:latin typeface="Arial Narrow" pitchFamily="34" charset="0"/>
                <a:sym typeface="Wingdings 3"/>
              </a:rPr>
              <a:t>and stones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>
                <a:latin typeface="Arial Narrow" pitchFamily="34" charset="0"/>
                <a:sym typeface="Wingdings 3"/>
              </a:rPr>
              <a:t>Hyper or hypoglycemia (insulin-glucagon disturbance)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 smtClean="0">
                <a:latin typeface="Arial Narrow" pitchFamily="34" charset="0"/>
                <a:sym typeface="Wingdings 3"/>
              </a:rPr>
              <a:t>Hypothyroidism</a:t>
            </a:r>
          </a:p>
          <a:p>
            <a:pPr marL="0" lvl="1" indent="-274320" algn="l" rtl="0">
              <a:buClr>
                <a:srgbClr val="FF3399"/>
              </a:buClr>
              <a:buFont typeface="Wingdings 2" pitchFamily="18" charset="2"/>
              <a:buChar char="·"/>
              <a:defRPr/>
            </a:pPr>
            <a:r>
              <a:rPr lang="en-US" sz="2000" b="1" dirty="0" err="1" smtClean="0">
                <a:latin typeface="Arial Narrow" pitchFamily="34" charset="0"/>
                <a:sym typeface="Wingdings 3"/>
              </a:rPr>
              <a:t>Bradycardia</a:t>
            </a:r>
            <a:endParaRPr lang="en-US" sz="2000" b="1" dirty="0">
              <a:latin typeface="Arial Narrow" pitchFamily="34" charset="0"/>
              <a:sym typeface="Wingdings 3"/>
            </a:endParaRPr>
          </a:p>
          <a:p>
            <a:pPr algn="l" rtl="0"/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Irritable Bowel Syndrome (IBS)</a:t>
            </a:r>
            <a:br>
              <a:rPr lang="en-US" b="1" dirty="0" smtClean="0">
                <a:solidFill>
                  <a:srgbClr val="FF3300"/>
                </a:solidFill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It is a functional bowel disorder associated with characteristic clustering of symptoms in the </a:t>
            </a:r>
            <a:r>
              <a:rPr lang="en-US" dirty="0" smtClean="0">
                <a:solidFill>
                  <a:srgbClr val="FF0000"/>
                </a:solidFill>
              </a:rPr>
              <a:t>absence of detectable structural abnormalities</a:t>
            </a:r>
            <a:r>
              <a:rPr lang="en-US" dirty="0" smtClean="0"/>
              <a:t>. However, it is a condition of </a:t>
            </a:r>
            <a:r>
              <a:rPr lang="en-US" b="1" dirty="0" smtClean="0"/>
              <a:t>diverse</a:t>
            </a:r>
            <a:r>
              <a:rPr lang="en-US" dirty="0" smtClean="0"/>
              <a:t> </a:t>
            </a:r>
            <a:r>
              <a:rPr lang="en-US" b="1" dirty="0" err="1" smtClean="0"/>
              <a:t>pathophysiology</a:t>
            </a:r>
            <a:r>
              <a:rPr lang="en-US" dirty="0" smtClean="0"/>
              <a:t> associated with abnormalities in GIT motility (either diarrhea or constipation). The prevalence of IBS is around 15% of the population. Recent work concentrated on the important role serotonin plays in this syndrome. Therefore, many drugs which are used for the treatment of IBS may act on </a:t>
            </a:r>
            <a:r>
              <a:rPr lang="en-US" dirty="0" err="1" smtClean="0"/>
              <a:t>serotonergic</a:t>
            </a:r>
            <a:r>
              <a:rPr lang="en-US" dirty="0" smtClean="0"/>
              <a:t> mechanisms (see Table).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539552" y="188640"/>
            <a:ext cx="8496944" cy="659765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sz="2400" dirty="0">
                <a:solidFill>
                  <a:schemeClr val="accent1"/>
                </a:solidFill>
              </a:rPr>
              <a:t>1) </a:t>
            </a:r>
            <a:r>
              <a:rPr lang="en-US" sz="2400" b="1" dirty="0">
                <a:solidFill>
                  <a:schemeClr val="accent1"/>
                </a:solidFill>
              </a:rPr>
              <a:t>5-HT</a:t>
            </a:r>
            <a:r>
              <a:rPr lang="en-US" sz="1700" b="1" dirty="0">
                <a:solidFill>
                  <a:schemeClr val="accent1"/>
                </a:solidFill>
              </a:rPr>
              <a:t>3</a:t>
            </a:r>
            <a:r>
              <a:rPr lang="en-US" sz="2400" b="1" dirty="0">
                <a:solidFill>
                  <a:schemeClr val="accent1"/>
                </a:solidFill>
              </a:rPr>
              <a:t> receptor antagonists</a:t>
            </a:r>
            <a:r>
              <a:rPr lang="en-US" sz="2400" dirty="0">
                <a:solidFill>
                  <a:schemeClr val="accent1"/>
                </a:solidFill>
              </a:rPr>
              <a:t> (</a:t>
            </a:r>
            <a:r>
              <a:rPr lang="en-US" sz="2400" b="1" dirty="0" err="1" smtClean="0">
                <a:solidFill>
                  <a:schemeClr val="accent1"/>
                </a:solidFill>
              </a:rPr>
              <a:t>Alosetron</a:t>
            </a:r>
            <a:r>
              <a:rPr lang="en-US" sz="2400" dirty="0" smtClean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Cilanestron</a:t>
            </a:r>
            <a:r>
              <a:rPr lang="en-US" sz="2400" dirty="0">
                <a:solidFill>
                  <a:schemeClr val="accent1"/>
                </a:solidFill>
              </a:rPr>
              <a:t>) </a:t>
            </a:r>
            <a:r>
              <a:rPr lang="en-US" sz="2400" dirty="0"/>
              <a:t>are used </a:t>
            </a:r>
            <a:r>
              <a:rPr lang="en-US" sz="2400" dirty="0" smtClean="0"/>
              <a:t>for IBS associated diarrhea.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Slows intestinal motility</a:t>
            </a:r>
            <a:r>
              <a:rPr lang="en-US" sz="2000" b="1" dirty="0" smtClean="0">
                <a:latin typeface="Arial Narrow" pitchFamily="34" charset="0"/>
                <a:sym typeface="Wingdings 3"/>
              </a:rPr>
              <a:t> decreasing </a:t>
            </a:r>
            <a:r>
              <a:rPr lang="en-US" sz="2000" b="1" dirty="0" smtClean="0">
                <a:latin typeface="Arial Narrow" pitchFamily="34" charset="0"/>
              </a:rPr>
              <a:t>the urge to defecate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Decreases intestinal secretions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Decreases the water content of stool </a:t>
            </a:r>
          </a:p>
          <a:p>
            <a:pPr marL="400050" lvl="2" algn="l" rtl="0">
              <a:lnSpc>
                <a:spcPts val="2500"/>
              </a:lnSpc>
              <a:buClr>
                <a:srgbClr val="FF3399"/>
              </a:buClr>
              <a:buSzPct val="79000"/>
              <a:buFont typeface="Wingdings 2" pitchFamily="18" charset="2"/>
              <a:buChar char=""/>
              <a:defRPr/>
            </a:pPr>
            <a:r>
              <a:rPr lang="en-US" sz="2000" b="1" dirty="0" smtClean="0">
                <a:latin typeface="Arial Narrow" pitchFamily="34" charset="0"/>
              </a:rPr>
              <a:t>Diminishes colonic pain in IBS attacks</a:t>
            </a:r>
          </a:p>
          <a:p>
            <a:pPr algn="l" rtl="0">
              <a:lnSpc>
                <a:spcPct val="90000"/>
              </a:lnSpc>
              <a:buNone/>
            </a:pPr>
            <a:endParaRPr lang="en-US" sz="2400" b="1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Dose:</a:t>
            </a:r>
            <a:r>
              <a:rPr lang="en-US" sz="2400" dirty="0"/>
              <a:t>  1 mg </a:t>
            </a:r>
            <a:r>
              <a:rPr lang="en-US" sz="2400" dirty="0" smtClean="0"/>
              <a:t>bid. Its </a:t>
            </a:r>
            <a:r>
              <a:rPr lang="en-US" sz="2400" b="1" dirty="0" smtClean="0">
                <a:latin typeface="Arial Narrow" pitchFamily="34" charset="0"/>
              </a:rPr>
              <a:t>use is </a:t>
            </a:r>
            <a:r>
              <a:rPr lang="en-US" sz="2400" b="1" u="heavy" dirty="0" smtClean="0">
                <a:uFill>
                  <a:solidFill>
                    <a:srgbClr val="FF3399"/>
                  </a:solidFill>
                </a:uFill>
                <a:latin typeface="Arial Narrow" pitchFamily="34" charset="0"/>
              </a:rPr>
              <a:t>restricted </a:t>
            </a:r>
            <a:r>
              <a:rPr lang="en-US" sz="2400" b="1" u="heavy" dirty="0" smtClean="0">
                <a:uFill>
                  <a:solidFill>
                    <a:srgbClr val="FF3399"/>
                  </a:solidFill>
                </a:uFill>
                <a:latin typeface="Arial Narrow" pitchFamily="34" charset="0"/>
              </a:rPr>
              <a:t>to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women with unsatisfactory response to other causes </a:t>
            </a:r>
            <a:r>
              <a:rPr lang="en-US" sz="2400" dirty="0" smtClean="0"/>
              <a:t>(check the table)</a:t>
            </a: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Side Effects:</a:t>
            </a:r>
            <a:r>
              <a:rPr lang="en-US" sz="2400" dirty="0"/>
              <a:t> </a:t>
            </a:r>
            <a:r>
              <a:rPr lang="en-US" sz="2400" dirty="0" smtClean="0"/>
              <a:t>Constipation and ischemic colitis</a:t>
            </a:r>
            <a:endParaRPr lang="en-US" sz="2400" dirty="0"/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b="1" dirty="0">
                <a:solidFill>
                  <a:schemeClr val="accent1"/>
                </a:solidFill>
              </a:rPr>
              <a:t>2) 5-HT</a:t>
            </a:r>
            <a:r>
              <a:rPr lang="en-US" sz="1700" b="1" dirty="0">
                <a:solidFill>
                  <a:schemeClr val="accent1"/>
                </a:solidFill>
              </a:rPr>
              <a:t>4</a:t>
            </a:r>
            <a:r>
              <a:rPr lang="en-US" sz="2400" b="1" dirty="0">
                <a:solidFill>
                  <a:schemeClr val="accent1"/>
                </a:solidFill>
              </a:rPr>
              <a:t> partial agonist (</a:t>
            </a:r>
            <a:r>
              <a:rPr lang="en-US" sz="2400" b="1" dirty="0" err="1">
                <a:solidFill>
                  <a:schemeClr val="accent1"/>
                </a:solidFill>
              </a:rPr>
              <a:t>Tegaserod</a:t>
            </a:r>
            <a:r>
              <a:rPr lang="en-US" sz="2400" b="1" dirty="0">
                <a:solidFill>
                  <a:schemeClr val="accent1"/>
                </a:solidFill>
              </a:rPr>
              <a:t>):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This is used for constipation-predominant IBS in </a:t>
            </a:r>
            <a:r>
              <a:rPr lang="en-US" sz="2400" dirty="0" smtClean="0"/>
              <a:t>women, </a:t>
            </a:r>
            <a:r>
              <a:rPr lang="en-US" sz="2400" dirty="0"/>
              <a:t>and </a:t>
            </a:r>
            <a:r>
              <a:rPr lang="en-US" sz="2400" dirty="0" smtClean="0"/>
              <a:t>is also </a:t>
            </a:r>
            <a:r>
              <a:rPr lang="en-US" sz="2400" dirty="0"/>
              <a:t>recommended for </a:t>
            </a:r>
            <a:r>
              <a:rPr lang="en-US" sz="2400" dirty="0" smtClean="0"/>
              <a:t>the treatment </a:t>
            </a:r>
            <a:r>
              <a:rPr lang="en-US" sz="2400" dirty="0"/>
              <a:t>of chronic </a:t>
            </a:r>
            <a:r>
              <a:rPr lang="en-US" sz="2400" dirty="0" smtClean="0"/>
              <a:t>constipation by increasing peristalsis.</a:t>
            </a:r>
            <a:endParaRPr lang="en-US" sz="2400" dirty="0"/>
          </a:p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MOA:</a:t>
            </a:r>
            <a:r>
              <a:rPr lang="en-US" sz="2400" dirty="0"/>
              <a:t> </a:t>
            </a:r>
            <a:r>
              <a:rPr lang="en-US" sz="2400" dirty="0" smtClean="0"/>
              <a:t>Stimulation of the 5-HT</a:t>
            </a:r>
            <a:r>
              <a:rPr lang="en-US" sz="1700" dirty="0" smtClean="0"/>
              <a:t>4</a:t>
            </a:r>
            <a:r>
              <a:rPr lang="en-US" sz="2400" dirty="0" smtClean="0"/>
              <a:t> </a:t>
            </a:r>
            <a:r>
              <a:rPr lang="en-US" sz="2400" dirty="0"/>
              <a:t>receptor enhances the release of </a:t>
            </a:r>
            <a:r>
              <a:rPr lang="en-US" sz="2400" dirty="0" smtClean="0"/>
              <a:t>Ach. </a:t>
            </a:r>
            <a:endParaRPr lang="en-US" sz="2400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b="1" dirty="0"/>
              <a:t>	Side Effects:</a:t>
            </a:r>
            <a:r>
              <a:rPr lang="en-US" sz="2400" dirty="0"/>
              <a:t> </a:t>
            </a:r>
            <a:r>
              <a:rPr lang="en-US" sz="2400" dirty="0" smtClean="0"/>
              <a:t>Diarrhea and headache</a:t>
            </a:r>
            <a:endParaRPr lang="en-US" sz="2400" dirty="0"/>
          </a:p>
          <a:p>
            <a:pPr algn="l" rtl="0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/>
              <a:t>	</a:t>
            </a:r>
            <a:r>
              <a:rPr lang="en-US" sz="2400" b="1" dirty="0"/>
              <a:t>Limitation:</a:t>
            </a:r>
            <a:r>
              <a:rPr lang="en-US" sz="2400" dirty="0"/>
              <a:t> </a:t>
            </a:r>
            <a:r>
              <a:rPr lang="en-US" sz="2400" dirty="0" smtClean="0"/>
              <a:t>Has no effect on the pain associated with IBS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23900" y="404813"/>
          <a:ext cx="8021638" cy="6019800"/>
        </p:xfrm>
        <a:graphic>
          <a:graphicData uri="http://schemas.openxmlformats.org/presentationml/2006/ole">
            <p:oleObj spid="_x0000_s1026" name="Presentation" r:id="rId3" imgW="6309279" imgH="4733450" progId="PowerPoint.Show.8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3399"/>
                </a:solidFill>
                <a:latin typeface="Comic Sans MS" pitchFamily="66" charset="0"/>
              </a:rPr>
              <a:t>Drug used in the treatment of IBS</a:t>
            </a:r>
            <a:br>
              <a:rPr lang="en-US" b="1" dirty="0" smtClean="0">
                <a:solidFill>
                  <a:srgbClr val="FF3399"/>
                </a:solidFill>
                <a:latin typeface="Comic Sans MS" pitchFamily="66" charset="0"/>
              </a:rPr>
            </a:br>
            <a:endParaRPr lang="ar-SA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52400" y="1052736"/>
            <a:ext cx="8991600" cy="1385664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</a:rPr>
              <a:t>For Pain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rnard MT Condensed" pitchFamily="18" charset="0"/>
              </a:rPr>
              <a:t>          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Antispasmodic</a:t>
            </a:r>
            <a:r>
              <a:rPr lang="en-US" sz="2400" b="1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i="1" dirty="0" err="1" smtClean="0">
                <a:solidFill>
                  <a:schemeClr val="tx2"/>
                </a:solidFill>
                <a:latin typeface="Arial Narrow" pitchFamily="34" charset="0"/>
                <a:sym typeface="Wingdings 3"/>
              </a:rPr>
              <a:t>Mebeverine</a:t>
            </a:r>
            <a:r>
              <a:rPr lang="en-US" sz="2400" dirty="0" smtClean="0">
                <a:latin typeface="Arial Narrow" pitchFamily="34" charset="0"/>
                <a:sym typeface="Wingdings 3"/>
              </a:rPr>
              <a:t>, </a:t>
            </a:r>
            <a:r>
              <a:rPr lang="en-US" sz="2400" dirty="0" err="1" smtClean="0">
                <a:latin typeface="Arial Narrow" pitchFamily="34" charset="0"/>
                <a:sym typeface="Wingdings 3"/>
              </a:rPr>
              <a:t>Otilonium</a:t>
            </a:r>
            <a:r>
              <a:rPr lang="en-US" sz="2400" dirty="0" smtClean="0">
                <a:latin typeface="Arial Narrow" pitchFamily="34" charset="0"/>
                <a:sym typeface="Wingdings 3"/>
              </a:rPr>
              <a:t> bromide,  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/>
            </a:r>
            <a:b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</a:b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                            </a:t>
            </a:r>
            <a:r>
              <a:rPr lang="en-US" sz="2200" b="1" i="1" dirty="0" err="1" smtClean="0">
                <a:latin typeface="Arial Narrow" pitchFamily="34" charset="0"/>
              </a:rPr>
              <a:t>Roceverine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Dicycloverine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Oxyphenonium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</a:p>
          <a:p>
            <a:pPr algn="l" rtl="0"/>
            <a:r>
              <a:rPr lang="en-US" sz="2200" b="1" i="1" dirty="0" smtClean="0">
                <a:latin typeface="Arial Narrow" pitchFamily="34" charset="0"/>
                <a:sym typeface="Wingdings 3"/>
              </a:rPr>
              <a:t>	               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</a:rPr>
              <a:t>Anticholinergic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dirty="0" err="1" smtClean="0">
                <a:sym typeface="Wingdings 3"/>
              </a:rPr>
              <a:t>Hyoscine</a:t>
            </a:r>
            <a:endParaRPr lang="en-US" sz="2400" dirty="0" smtClean="0">
              <a:solidFill>
                <a:srgbClr val="FFFF00"/>
              </a:solidFill>
              <a:latin typeface="Bernard MT Condensed" pitchFamily="18" charset="0"/>
            </a:endParaRPr>
          </a:p>
          <a:p>
            <a:pPr algn="l" rtl="0"/>
            <a:r>
              <a:rPr lang="en-US" sz="2400" b="1" dirty="0" smtClean="0">
                <a:sym typeface="Wingdings 3"/>
              </a:rPr>
              <a:t>	         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Antidepressant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smtClean="0">
                <a:latin typeface="Arial Narrow" pitchFamily="34" charset="0"/>
                <a:sym typeface="Wingdings 3"/>
              </a:rPr>
              <a:t>TCA (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amitryptaline</a:t>
            </a:r>
            <a:r>
              <a:rPr lang="en-US" sz="2400" b="1" i="1" dirty="0" smtClean="0">
                <a:latin typeface="Arial Narrow" pitchFamily="34" charset="0"/>
                <a:sym typeface="Wingdings 3"/>
              </a:rPr>
              <a:t>)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&gt; SSRIs </a:t>
            </a:r>
          </a:p>
          <a:p>
            <a:pPr lvl="0" algn="l" rtl="0">
              <a:defRPr/>
            </a:pPr>
            <a:endParaRPr lang="en-US" sz="24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2636912"/>
            <a:ext cx="8991600" cy="1083568"/>
          </a:xfrm>
          <a:prstGeom prst="rect">
            <a:avLst/>
          </a:prstGeom>
        </p:spPr>
        <p:txBody>
          <a:bodyPr/>
          <a:lstStyle/>
          <a:p>
            <a:pPr lvl="0" algn="l" rtl="0">
              <a:spcBef>
                <a:spcPts val="900"/>
              </a:spcBef>
              <a:defRPr/>
            </a:pPr>
            <a:r>
              <a:rPr lang="en-US" sz="2400" dirty="0" smtClean="0">
                <a:latin typeface="Bernard MT Condensed" pitchFamily="18" charset="0"/>
              </a:rPr>
              <a:t>For Diarrhea </a:t>
            </a:r>
            <a:r>
              <a:rPr lang="en-US" sz="2400" b="1" dirty="0" smtClean="0">
                <a:sym typeface="Wingdings 3"/>
              </a:rPr>
              <a:t>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</a:rPr>
              <a:t>Antidiarrheals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 </a:t>
            </a:r>
            <a:r>
              <a:rPr lang="en-US" sz="2800" b="1" dirty="0" smtClean="0">
                <a:sym typeface="Wingdings 3"/>
              </a:rPr>
              <a:t>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Loperamide</a:t>
            </a:r>
            <a:r>
              <a:rPr lang="en-US" sz="2400" b="1" i="1" dirty="0" smtClean="0">
                <a:solidFill>
                  <a:srgbClr val="8BFFFF"/>
                </a:solidFill>
                <a:latin typeface="Arial Narrow" pitchFamily="34" charset="0"/>
                <a:sym typeface="Wingdings 3"/>
              </a:rPr>
              <a:t>,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200" b="1" i="1" dirty="0" err="1" smtClean="0">
                <a:latin typeface="Arial Narrow" pitchFamily="34" charset="0"/>
              </a:rPr>
              <a:t>Diphenoxylate</a:t>
            </a:r>
            <a:r>
              <a:rPr lang="en-US" sz="2200" b="1" i="1" dirty="0" smtClean="0">
                <a:latin typeface="Arial Narrow" pitchFamily="34" charset="0"/>
              </a:rPr>
              <a:t>  </a:t>
            </a:r>
          </a:p>
          <a:p>
            <a:pPr lvl="0" algn="l" rtl="0">
              <a:defRPr/>
            </a:pPr>
            <a:r>
              <a:rPr lang="en-US" sz="2200" b="1" i="1" dirty="0" smtClean="0">
                <a:latin typeface="Arial Narrow" pitchFamily="34" charset="0"/>
              </a:rPr>
              <a:t>	         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 smtClean="0">
                <a:latin typeface="Arial Narrow" pitchFamily="34" charset="0"/>
                <a:sym typeface="Wingdings 3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Bulking agents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dirty="0" smtClean="0">
                <a:sym typeface="Wingdings 3"/>
              </a:rPr>
              <a:t>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 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Ispaghula</a:t>
            </a:r>
            <a:r>
              <a:rPr lang="en-US" sz="2400" b="1" i="1" dirty="0" smtClean="0">
                <a:latin typeface="Arial Narrow" pitchFamily="34" charset="0"/>
                <a:sym typeface="Wingdings 3"/>
              </a:rPr>
              <a:t> </a:t>
            </a:r>
          </a:p>
          <a:p>
            <a:pPr lvl="0" algn="l" rtl="0">
              <a:defRPr/>
            </a:pP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	</a:t>
            </a:r>
            <a:r>
              <a:rPr lang="en-US" sz="2400" b="1" dirty="0" smtClean="0">
                <a:sym typeface="Wingdings 3"/>
              </a:rPr>
              <a:t>         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5HT</a:t>
            </a:r>
            <a:r>
              <a:rPr lang="en-US" sz="2400" baseline="-250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- Antagonist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Alosetron</a:t>
            </a:r>
            <a:r>
              <a:rPr lang="en-US" sz="2400" b="1" i="1" dirty="0" smtClean="0">
                <a:latin typeface="Arial Narrow" pitchFamily="34" charset="0"/>
                <a:sym typeface="Wingdings 3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Cilansetron</a:t>
            </a:r>
            <a:endParaRPr lang="en-US" sz="2200" b="1" i="1" dirty="0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  <a:p>
            <a:pPr lvl="0">
              <a:defRPr/>
            </a:pPr>
            <a:endParaRPr lang="en-US" sz="24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52400" y="3861048"/>
            <a:ext cx="8991600" cy="1295400"/>
          </a:xfrm>
          <a:prstGeom prst="rect">
            <a:avLst/>
          </a:prstGeom>
        </p:spPr>
        <p:txBody>
          <a:bodyPr/>
          <a:lstStyle/>
          <a:p>
            <a:pPr lvl="0" algn="l" rtl="0">
              <a:spcBef>
                <a:spcPts val="900"/>
              </a:spcBef>
              <a:defRPr/>
            </a:pPr>
            <a:r>
              <a:rPr lang="en-US" sz="2400" dirty="0" smtClean="0">
                <a:latin typeface="Bernard MT Condensed" pitchFamily="18" charset="0"/>
              </a:rPr>
              <a:t>For Constipation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Laxatives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smtClean="0">
                <a:latin typeface="Arial Narrow" pitchFamily="34" charset="0"/>
                <a:sym typeface="Wingdings 3"/>
              </a:rPr>
              <a:t>Fibers</a:t>
            </a:r>
          </a:p>
          <a:p>
            <a:pPr algn="l" rtl="0">
              <a:defRPr/>
            </a:pP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</a:rPr>
              <a:t>		 </a:t>
            </a:r>
            <a:r>
              <a:rPr lang="en-US" sz="2400" b="1" dirty="0" smtClean="0">
                <a:sym typeface="Wingdings 3"/>
              </a:rPr>
              <a:t> </a:t>
            </a:r>
            <a:r>
              <a:rPr lang="en-US" sz="2400" dirty="0" smtClean="0">
                <a:solidFill>
                  <a:srgbClr val="FFFF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5HT</a:t>
            </a:r>
            <a:r>
              <a:rPr lang="en-US" sz="2400" baseline="-250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- Agonist </a:t>
            </a:r>
            <a:r>
              <a:rPr lang="en-US" sz="2400" b="1" dirty="0" smtClean="0">
                <a:sym typeface="Wingdings 3"/>
              </a:rPr>
              <a:t>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Tegaserod</a:t>
            </a:r>
            <a:r>
              <a:rPr lang="en-US" sz="2400" b="1" i="1" dirty="0" smtClean="0">
                <a:latin typeface="Arial Narrow" pitchFamily="34" charset="0"/>
                <a:sym typeface="Wingdings 3"/>
              </a:rPr>
              <a:t>,  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Prucalopride</a:t>
            </a:r>
            <a:r>
              <a:rPr lang="en-US" sz="2400" b="1" i="1" dirty="0" smtClean="0">
                <a:latin typeface="Arial Narrow" pitchFamily="34" charset="0"/>
                <a:sym typeface="Wingdings 3"/>
              </a:rPr>
              <a:t>, 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Renzaprid</a:t>
            </a:r>
            <a:endParaRPr lang="en-US" sz="2400" b="1" i="1" dirty="0" smtClean="0">
              <a:latin typeface="Arial Narrow" pitchFamily="34" charset="0"/>
              <a:sym typeface="Wingdings 3"/>
            </a:endParaRPr>
          </a:p>
          <a:p>
            <a:pPr lvl="0">
              <a:defRPr/>
            </a:pPr>
            <a:r>
              <a:rPr lang="en-US" sz="2400" b="1" dirty="0" smtClean="0">
                <a:sym typeface="Wingdings 3"/>
              </a:rPr>
              <a:t>		   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</a:rPr>
              <a:t>Cl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</a:rPr>
              <a:t> Channel Activators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400" b="1" i="1" dirty="0" err="1" smtClean="0">
                <a:latin typeface="Arial Narrow" pitchFamily="34" charset="0"/>
                <a:sym typeface="Wingdings 3"/>
              </a:rPr>
              <a:t>Lubiprostone</a:t>
            </a:r>
            <a:endParaRPr lang="en-US" sz="2400" b="1" i="1" dirty="0" smtClean="0">
              <a:latin typeface="Arial Narrow" pitchFamily="34" charset="0"/>
              <a:sym typeface="Wingdings 3"/>
            </a:endParaRPr>
          </a:p>
          <a:p>
            <a:pPr lvl="0">
              <a:defRPr/>
            </a:pPr>
            <a:endParaRPr lang="en-US" sz="24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51520" y="4797152"/>
            <a:ext cx="8991600" cy="1600200"/>
          </a:xfrm>
          <a:prstGeom prst="rect">
            <a:avLst/>
          </a:prstGeom>
        </p:spPr>
        <p:txBody>
          <a:bodyPr/>
          <a:lstStyle/>
          <a:p>
            <a:pPr lvl="0" algn="l" rtl="0">
              <a:spcBef>
                <a:spcPts val="900"/>
              </a:spcBef>
              <a:defRPr/>
            </a:pPr>
            <a:r>
              <a:rPr lang="en-US" sz="2000" dirty="0" smtClean="0">
                <a:latin typeface="Bernard MT Condensed" pitchFamily="18" charset="0"/>
              </a:rPr>
              <a:t> </a:t>
            </a:r>
          </a:p>
          <a:p>
            <a:pPr lvl="0" algn="l" rtl="0">
              <a:spcBef>
                <a:spcPts val="900"/>
              </a:spcBef>
              <a:defRPr/>
            </a:pPr>
            <a:r>
              <a:rPr lang="en-US" sz="2000" dirty="0" smtClean="0">
                <a:latin typeface="Bernard MT Condensed" pitchFamily="18" charset="0"/>
              </a:rPr>
              <a:t>For Bloating</a:t>
            </a:r>
            <a:r>
              <a:rPr lang="en-US" sz="2400" b="1" dirty="0" smtClean="0">
                <a:sym typeface="Wingdings 3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sym typeface="Wingdings 3"/>
              </a:rPr>
              <a:t></a:t>
            </a:r>
            <a:r>
              <a:rPr lang="en-US" sz="2400" b="1" dirty="0" smtClean="0">
                <a:solidFill>
                  <a:srgbClr val="FF0000"/>
                </a:solidFill>
                <a:sym typeface="Wingdings 3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Probiotics</a:t>
            </a:r>
            <a:r>
              <a:rPr lang="en-US" sz="2000" dirty="0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b="1" dirty="0" smtClean="0">
                <a:sym typeface="Wingdings 3"/>
              </a:rPr>
              <a:t></a:t>
            </a:r>
            <a:r>
              <a:rPr lang="en-US" sz="2000" b="1" i="1" dirty="0" smtClean="0">
                <a:latin typeface="Arial Narrow" pitchFamily="34" charset="0"/>
              </a:rPr>
              <a:t>Non-pathogenic live microbial food supplements or capsules</a:t>
            </a:r>
            <a:r>
              <a:rPr lang="en-US" sz="2000" b="1" i="1" dirty="0" smtClean="0">
                <a:sym typeface="Wingdings 3"/>
              </a:rPr>
              <a:t> </a:t>
            </a:r>
            <a:r>
              <a:rPr lang="en-US" sz="2000" b="1" i="1" dirty="0" smtClean="0">
                <a:latin typeface="Arial Narrow" pitchFamily="34" charset="0"/>
              </a:rPr>
              <a:t>improve the intestinal microbial balance decreasing bacterial metabolism of food</a:t>
            </a:r>
          </a:p>
          <a:p>
            <a:pPr algn="l" rtl="0">
              <a:lnSpc>
                <a:spcPts val="2600"/>
              </a:lnSpc>
              <a:spcBef>
                <a:spcPts val="300"/>
              </a:spcBef>
              <a:defRPr/>
            </a:pPr>
            <a:r>
              <a:rPr lang="en-US" sz="2400" b="1" dirty="0" smtClean="0">
                <a:sym typeface="Wingdings 3"/>
              </a:rPr>
              <a:t>	</a:t>
            </a:r>
            <a:r>
              <a:rPr lang="en-US" sz="2000" b="1" dirty="0" smtClean="0">
                <a:sym typeface="Wingdings 3"/>
              </a:rPr>
              <a:t>       </a:t>
            </a:r>
            <a:r>
              <a:rPr lang="en-US" sz="2000" dirty="0" err="1" smtClean="0">
                <a:solidFill>
                  <a:srgbClr val="FF0000"/>
                </a:solidFill>
                <a:latin typeface="Bernard MT Condensed" pitchFamily="18" charset="0"/>
                <a:sym typeface="Wingdings 3"/>
              </a:rPr>
              <a:t>Antiobiotics</a:t>
            </a:r>
            <a:r>
              <a:rPr lang="en-US" sz="2000" dirty="0" smtClean="0">
                <a:solidFill>
                  <a:srgbClr val="FFFF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b="1" dirty="0" smtClean="0">
                <a:sym typeface="Wingdings 3"/>
              </a:rPr>
              <a:t> </a:t>
            </a:r>
            <a:r>
              <a:rPr lang="en-US" sz="2000" b="1" i="1" dirty="0" err="1" smtClean="0">
                <a:latin typeface="Arial Narrow" pitchFamily="34" charset="0"/>
                <a:sym typeface="Wingdings 3"/>
              </a:rPr>
              <a:t>Rifaximin</a:t>
            </a:r>
            <a:r>
              <a:rPr lang="en-US" sz="2000" b="1" i="1" dirty="0" smtClean="0">
                <a:latin typeface="Arial Narrow" pitchFamily="34" charset="0"/>
              </a:rPr>
              <a:t>–luminal </a:t>
            </a:r>
            <a:r>
              <a:rPr lang="en-US" sz="2000" b="1" i="1" dirty="0" err="1" smtClean="0">
                <a:latin typeface="Arial Narrow" pitchFamily="34" charset="0"/>
              </a:rPr>
              <a:t>nonabsorbable</a:t>
            </a:r>
            <a:r>
              <a:rPr lang="en-US" sz="2000" b="1" i="1" dirty="0" smtClean="0">
                <a:latin typeface="Arial Narrow" pitchFamily="34" charset="0"/>
              </a:rPr>
              <a:t>  						antibiotic</a:t>
            </a:r>
            <a:endParaRPr lang="en-US" sz="2000" i="1" dirty="0" smtClean="0">
              <a:solidFill>
                <a:srgbClr val="FFFF00"/>
              </a:solidFill>
              <a:latin typeface="Arial Narrow" pitchFamily="34" charset="0"/>
              <a:sym typeface="Wingdings 3"/>
            </a:endParaRPr>
          </a:p>
          <a:p>
            <a:pPr lvl="0">
              <a:defRPr/>
            </a:pPr>
            <a:endParaRPr lang="en-US" sz="2000" b="1" i="1" dirty="0" err="1" smtClean="0">
              <a:solidFill>
                <a:srgbClr val="8BFFFF"/>
              </a:solidFill>
              <a:latin typeface="Arial Narrow" pitchFamily="34" charset="0"/>
              <a:sym typeface="Wingdings 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9713"/>
            <a:ext cx="8964488" cy="6348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Vomiting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1.CTZ stimulation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(Dopamine and 5-HT):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Drugs:  morphine,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apomorphine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digitalis, L-dopa (How? By activating the 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receptor present richly in the CTZ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bromocriptine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estrogen, and emetine.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Chemicals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Radiation.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Uremia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(very important).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The periphery via sensory nerves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(DA;5-HT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GIT irritation, myocardial infarction, and renal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stones.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Disturbance of vestibular system;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Ach and Histamine (H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receptors)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Higher cortical centers stimulation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        emotional factors and nauseating smells or sights.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41910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Note: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is very important to know the 	underlying cause of N/V to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select the    proper drug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to have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right diagnosis.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itchFamily="34" charset="0"/>
              <a:buChar char="►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FF66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-147638" y="-242888"/>
            <a:ext cx="9436101" cy="734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-1588" y="-1588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Diagram showing relationships between factors on the pathway for nausea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765175"/>
            <a:ext cx="8748712" cy="5903913"/>
          </a:xfr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3850" y="260350"/>
            <a:ext cx="84597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Receptors Associated with Nausea and Vomiting</a:t>
            </a:r>
          </a:p>
        </p:txBody>
      </p:sp>
      <p:sp>
        <p:nvSpPr>
          <p:cNvPr id="5" name="5-Point Star 4"/>
          <p:cNvSpPr/>
          <p:nvPr/>
        </p:nvSpPr>
        <p:spPr bwMode="auto">
          <a:xfrm>
            <a:off x="8534400" y="4495800"/>
            <a:ext cx="457200" cy="381000"/>
          </a:xfrm>
          <a:prstGeom prst="star5">
            <a:avLst/>
          </a:prstGeom>
          <a:solidFill>
            <a:srgbClr val="C00000"/>
          </a:solidFill>
          <a:ln w="9525" cap="flat" cmpd="sng" algn="ctr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FF3300"/>
                </a:solidFill>
                <a:effectLst/>
              </a:rPr>
              <a:t>Example of drugs commonly used for the treatment of N/V.</a:t>
            </a:r>
          </a:p>
          <a:p>
            <a:pPr lvl="0" algn="l"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</a:rPr>
              <a:t>       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a.  Antihistamines (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promethazine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;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cyclizine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;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meclozine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Navidoxine</a:t>
            </a:r>
            <a:r>
              <a:rPr lang="en-US" sz="2400" b="1" baseline="30000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R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). </a:t>
            </a:r>
            <a:r>
              <a:rPr lang="en-US" sz="2400" b="1" dirty="0" err="1" smtClean="0">
                <a:effectLst/>
              </a:rPr>
              <a:t>Dimenhydrinate</a:t>
            </a:r>
            <a:r>
              <a:rPr lang="en-US" sz="2400" b="1" dirty="0" smtClean="0">
                <a:effectLst/>
              </a:rPr>
              <a:t> (</a:t>
            </a:r>
            <a:r>
              <a:rPr lang="en-US" sz="2400" b="1" dirty="0" err="1" smtClean="0">
                <a:effectLst/>
              </a:rPr>
              <a:t>Dramamine</a:t>
            </a:r>
            <a:r>
              <a:rPr lang="en-US" sz="2400" b="1" baseline="30000" dirty="0" err="1" smtClean="0">
                <a:effectLst/>
              </a:rPr>
              <a:t>R</a:t>
            </a:r>
            <a:r>
              <a:rPr lang="en-US" sz="2400" b="1" dirty="0" smtClean="0">
                <a:effectLst/>
              </a:rPr>
              <a:t>), an H</a:t>
            </a:r>
            <a:r>
              <a:rPr lang="en-US" sz="1600" b="1" dirty="0" smtClean="0">
                <a:effectLst/>
              </a:rPr>
              <a:t>1</a:t>
            </a:r>
            <a:r>
              <a:rPr lang="en-US" sz="2400" b="1" dirty="0" smtClean="0">
                <a:effectLst/>
              </a:rPr>
              <a:t> blocker which is very effective for long journeys in cases of motion sickness.</a:t>
            </a:r>
            <a:endParaRPr lang="en-US" sz="2400" b="1" dirty="0" smtClean="0">
              <a:solidFill>
                <a:srgbClr val="000000"/>
              </a:solidFill>
              <a:effectLst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     b. 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Anticholinergics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, e.g.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Hyoscine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, an anti M</a:t>
            </a: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1 </a:t>
            </a: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blocker)</a:t>
            </a: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     c.  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Antidopaminergics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	</a:t>
            </a: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	    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Metoclopramide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;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Domperidone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; 		    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Phenothiazines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e.g.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promethazine</a:t>
            </a: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 algn="l" eaLnBrk="1" hangingPunct="1">
              <a:defRPr/>
            </a:pPr>
            <a:endParaRPr lang="en-US" sz="2400" b="1" dirty="0" smtClean="0">
              <a:solidFill>
                <a:srgbClr val="000000"/>
              </a:solidFill>
              <a:effectLst/>
            </a:endParaRPr>
          </a:p>
          <a:p>
            <a:pPr marL="457200" indent="-457200" algn="l" eaLnBrk="1" hangingPunct="1">
              <a:buAutoNum type="alphaLcPeriod" startAt="4"/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5-HT</a:t>
            </a: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3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receptor antagonists (new approach):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Metoclopramide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(a D</a:t>
            </a: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2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receptor antagonist with </a:t>
            </a:r>
            <a:r>
              <a:rPr lang="en-US" sz="2400" b="1" u="sng" dirty="0" smtClean="0">
                <a:solidFill>
                  <a:schemeClr val="tx2">
                    <a:lumMod val="90000"/>
                  </a:schemeClr>
                </a:solidFill>
                <a:effectLst/>
              </a:rPr>
              <a:t>mixed 5-HT</a:t>
            </a:r>
            <a:r>
              <a:rPr lang="en-US" sz="1800" b="1" u="sng" dirty="0" smtClean="0">
                <a:solidFill>
                  <a:schemeClr val="tx2">
                    <a:lumMod val="90000"/>
                  </a:schemeClr>
                </a:solidFill>
                <a:effectLst/>
              </a:rPr>
              <a:t>3 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receptor antagonism</a:t>
            </a: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)</a:t>
            </a:r>
          </a:p>
          <a:p>
            <a:pPr marL="457200" indent="-457200"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   Pure 5-HT</a:t>
            </a: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3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receptor antagonists: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Ondan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setron</a:t>
            </a:r>
            <a:r>
              <a:rPr lang="en-US" sz="2400" b="1" dirty="0" err="1" smtClean="0">
                <a:solidFill>
                  <a:srgbClr val="000000"/>
                </a:solidFill>
                <a:effectLst/>
              </a:rPr>
              <a:t>,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Grani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setron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; 	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Tropi</a:t>
            </a:r>
            <a:r>
              <a:rPr lang="en-US" sz="2400" b="1" dirty="0" err="1" smtClean="0">
                <a:solidFill>
                  <a:srgbClr val="FF0000"/>
                </a:solidFill>
                <a:effectLst/>
              </a:rPr>
              <a:t>setron</a:t>
            </a:r>
            <a:endParaRPr lang="en-US" sz="2400" b="1" dirty="0" smtClean="0">
              <a:solidFill>
                <a:srgbClr val="FF0000"/>
              </a:solidFill>
              <a:effectLst/>
            </a:endParaRPr>
          </a:p>
          <a:p>
            <a:pPr algn="l" eaLnBrk="1" hangingPunct="1">
              <a:defRPr/>
            </a:pPr>
            <a:endParaRPr lang="en-US" sz="2400" b="1" dirty="0" smtClean="0">
              <a:solidFill>
                <a:srgbClr val="000000"/>
              </a:solidFill>
              <a:effectLst/>
            </a:endParaRPr>
          </a:p>
          <a:p>
            <a:pPr algn="l" eaLnBrk="1" hangingPunct="1">
              <a:defRPr/>
            </a:pPr>
            <a:endParaRPr lang="en-US" sz="2400" b="1" dirty="0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860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	</a:t>
            </a:r>
            <a:r>
              <a:rPr lang="en-US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/>
              </a:rPr>
              <a:t>A) H1-receptor antagonists:</a:t>
            </a:r>
          </a:p>
          <a:p>
            <a:pPr lvl="0"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      	_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Dimenhydrinate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;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Cyclizine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and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promethazine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</a:t>
            </a:r>
            <a:r>
              <a:rPr lang="en-US" sz="18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(also acts as  D2 antagonist)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:</a:t>
            </a:r>
          </a:p>
          <a:p>
            <a:pPr lvl="0"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	Uses:</a:t>
            </a:r>
          </a:p>
          <a:p>
            <a:pPr lvl="0" algn="l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motion sickness in long journeys</a:t>
            </a:r>
          </a:p>
          <a:p>
            <a:pPr lvl="0" algn="l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Vestibular disorders (e.g.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</a:rPr>
              <a:t>Meniere's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  disease)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uFill>
                  <a:solidFill>
                    <a:srgbClr val="6600FF"/>
                  </a:solidFill>
                </a:uFill>
                <a:latin typeface="Arial Narrow" pitchFamily="34" charset="0"/>
              </a:rPr>
              <a:t>Betahistine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uFill>
                  <a:solidFill>
                    <a:srgbClr val="6600FF"/>
                  </a:solidFill>
                </a:uFill>
                <a:latin typeface="Arial Narrow" pitchFamily="34" charset="0"/>
              </a:rPr>
              <a:t>,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uFill>
                  <a:solidFill>
                    <a:srgbClr val="6600FF"/>
                  </a:solidFill>
                </a:uFill>
                <a:latin typeface="Arial Narrow" pitchFamily="34" charset="0"/>
              </a:rPr>
              <a:t>betaserc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uFill>
                  <a:solidFill>
                    <a:srgbClr val="6600FF"/>
                  </a:solidFill>
                </a:uFill>
                <a:latin typeface="Arial Narrow" pitchFamily="34" charset="0"/>
              </a:rPr>
              <a:t>,  and </a:t>
            </a:r>
            <a:r>
              <a:rPr lang="en-US" sz="2400" b="1" dirty="0" err="1" smtClean="0">
                <a:solidFill>
                  <a:schemeClr val="tx2">
                    <a:lumMod val="90000"/>
                  </a:schemeClr>
                </a:solidFill>
                <a:effectLst/>
                <a:uFill>
                  <a:solidFill>
                    <a:srgbClr val="6600FF"/>
                  </a:solidFill>
                </a:uFill>
                <a:latin typeface="Arial Narrow" pitchFamily="34" charset="0"/>
              </a:rPr>
              <a:t>meclizine</a:t>
            </a: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  <a:uFill>
                  <a:solidFill>
                    <a:srgbClr val="6600FF"/>
                  </a:solidFill>
                </a:uFill>
                <a:latin typeface="Arial Narrow" pitchFamily="34" charset="0"/>
              </a:rPr>
              <a:t>.</a:t>
            </a:r>
          </a:p>
          <a:p>
            <a:pPr lvl="0" algn="l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Severe morning sickness of  pregnancy </a:t>
            </a:r>
            <a:r>
              <a:rPr lang="en-US" sz="16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(but only if absolutely essential).</a:t>
            </a:r>
            <a:endParaRPr lang="en-US" sz="2400" b="1" dirty="0" smtClean="0">
              <a:solidFill>
                <a:schemeClr val="tx2">
                  <a:lumMod val="90000"/>
                </a:schemeClr>
              </a:solidFill>
              <a:effectLst/>
            </a:endParaRPr>
          </a:p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tx2">
                    <a:lumMod val="90000"/>
                  </a:schemeClr>
                </a:solidFill>
                <a:effectLst/>
              </a:rPr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4204434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58A4F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C58A4F"/>
              </a:solidFill>
              <a:latin typeface="Bernard MT Condense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572000"/>
            <a:ext cx="891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latin typeface="Arial Narrow" pitchFamily="34" charset="0"/>
              </a:rPr>
              <a:t>Drowsiness, sedation, confusion,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Arial Narrow" pitchFamily="34" charset="0"/>
              </a:rPr>
              <a:t>blurred vision, dry mouth, and urinary</a:t>
            </a:r>
          </a:p>
          <a:p>
            <a:pPr>
              <a:lnSpc>
                <a:spcPts val="2400"/>
              </a:lnSpc>
            </a:pPr>
            <a:r>
              <a:rPr lang="en-US" sz="2400" b="1" dirty="0" smtClean="0">
                <a:latin typeface="Arial Narrow" pitchFamily="34" charset="0"/>
              </a:rPr>
              <a:t>Retention. These adverse effects are considered mild in comparison to  </a:t>
            </a:r>
            <a:r>
              <a:rPr lang="en-US" sz="2400" b="1" dirty="0" err="1" smtClean="0">
                <a:latin typeface="Arial Narrow" pitchFamily="34" charset="0"/>
              </a:rPr>
              <a:t>anticholinergics</a:t>
            </a:r>
            <a:r>
              <a:rPr lang="en-US" sz="2400" b="1" dirty="0" smtClean="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1822</TotalTime>
  <Words>1182</Words>
  <Application>Microsoft Office PowerPoint</Application>
  <PresentationFormat>عرض على الشاشة (3:4)‏</PresentationFormat>
  <Paragraphs>206</Paragraphs>
  <Slides>27</Slides>
  <Notes>1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9" baseType="lpstr">
      <vt:lpstr>Compass</vt:lpstr>
      <vt:lpstr>Presentation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B) Muscarinic receptor antagonists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Antidiarrheal drugs</vt:lpstr>
      <vt:lpstr>الشريحة 18</vt:lpstr>
      <vt:lpstr>General  Lines of Therapy </vt:lpstr>
      <vt:lpstr>1-Adsorbants:  </vt:lpstr>
      <vt:lpstr>2. Antimotility Drugs: </vt:lpstr>
      <vt:lpstr> OCTEROTIDE (Somatostatin) </vt:lpstr>
      <vt:lpstr>Irritable Bowel Syndrome (IBS) </vt:lpstr>
      <vt:lpstr>الشريحة 24</vt:lpstr>
      <vt:lpstr>الشريحة 25</vt:lpstr>
      <vt:lpstr>Drug used in the treatment of IBS </vt:lpstr>
      <vt:lpstr>الشريحة 27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PEPTIC ULCER</dc:title>
  <dc:creator>Abdul Latif</dc:creator>
  <cp:lastModifiedBy>xp</cp:lastModifiedBy>
  <cp:revision>147</cp:revision>
  <dcterms:created xsi:type="dcterms:W3CDTF">2005-04-26T07:40:31Z</dcterms:created>
  <dcterms:modified xsi:type="dcterms:W3CDTF">2011-05-13T18:38:39Z</dcterms:modified>
</cp:coreProperties>
</file>