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46" r:id="rId2"/>
    <p:sldId id="459" r:id="rId3"/>
    <p:sldId id="442" r:id="rId4"/>
    <p:sldId id="447" r:id="rId5"/>
    <p:sldId id="456" r:id="rId6"/>
    <p:sldId id="457" r:id="rId7"/>
    <p:sldId id="458" r:id="rId8"/>
    <p:sldId id="513" r:id="rId9"/>
    <p:sldId id="514" r:id="rId10"/>
    <p:sldId id="515" r:id="rId11"/>
    <p:sldId id="453" r:id="rId12"/>
    <p:sldId id="450" r:id="rId13"/>
    <p:sldId id="455" r:id="rId14"/>
    <p:sldId id="451" r:id="rId15"/>
    <p:sldId id="452" r:id="rId16"/>
    <p:sldId id="460" r:id="rId17"/>
    <p:sldId id="463" r:id="rId18"/>
    <p:sldId id="464" r:id="rId19"/>
    <p:sldId id="488" r:id="rId20"/>
    <p:sldId id="490" r:id="rId21"/>
    <p:sldId id="501" r:id="rId22"/>
    <p:sldId id="476" r:id="rId23"/>
    <p:sldId id="491" r:id="rId24"/>
    <p:sldId id="509" r:id="rId25"/>
    <p:sldId id="510" r:id="rId26"/>
    <p:sldId id="5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  <a:srgbClr val="FFDDFF"/>
    <a:srgbClr val="6600FF"/>
    <a:srgbClr val="FF66FF"/>
    <a:srgbClr val="DBC2DE"/>
    <a:srgbClr val="66FFFF"/>
    <a:srgbClr val="FFCCFF"/>
    <a:srgbClr val="FF66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30" autoAdjust="0"/>
    <p:restoredTop sz="94500" autoAdjust="0"/>
  </p:normalViewPr>
  <p:slideViewPr>
    <p:cSldViewPr>
      <p:cViewPr varScale="1">
        <p:scale>
          <a:sx n="70" d="100"/>
          <a:sy n="70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8E621-01C8-414B-AA68-F0138C2E2155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3102F-A60F-42FB-960F-49A6D390D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36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03B221-C60B-4286-94BB-ED1BF1DCC3EC}" type="slidenum">
              <a:rPr lang="x-none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CA2B9-E8BE-46CD-81EC-1C9D880C459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752-FB1A-44F1-A6ED-E34DDE2AD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tx1"/>
            </a:gs>
            <a:gs pos="16000">
              <a:srgbClr val="6600FF">
                <a:alpha val="60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05594" y="228600"/>
            <a:ext cx="2331392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FF"/>
                </a:solidFill>
                <a:latin typeface="Bernard MT Condensed" pitchFamily="18" charset="0"/>
              </a:rPr>
              <a:t>CONTROLLERS</a:t>
            </a:r>
            <a:r>
              <a:rPr lang="en-US" sz="2800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0568" y="1801968"/>
            <a:ext cx="5504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Induce anti-inflammatory actions</a:t>
            </a:r>
            <a:endParaRPr lang="en-US" sz="22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3048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  <a:cs typeface="Miriam" pitchFamily="2" charset="-79"/>
              </a:rPr>
              <a:t>WHICH DRUGS ARE USED</a:t>
            </a:r>
            <a:endParaRPr lang="en-US" sz="2400" b="1" dirty="0">
              <a:latin typeface="Comic Sans MS" pitchFamily="66" charset="0"/>
              <a:cs typeface="Miriam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8168" y="2128061"/>
            <a:ext cx="550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REDUCE AIRWAY REMODELLING</a:t>
            </a:r>
            <a:endParaRPr lang="en-US" sz="2400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2310684" y="813236"/>
            <a:ext cx="304800" cy="1599406"/>
            <a:chOff x="2410010" y="838994"/>
            <a:chExt cx="202664" cy="1447800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2383280" y="1066800"/>
              <a:ext cx="457200" cy="1588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2022909" y="1333897"/>
              <a:ext cx="989806" cy="1588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1687301" y="1562497"/>
              <a:ext cx="1447006" cy="1588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572968" y="1143000"/>
            <a:ext cx="5504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Reduce bronchial hyper-reactivity</a:t>
            </a:r>
            <a:endParaRPr lang="en-US" sz="22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200" y="4560195"/>
            <a:ext cx="419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FF"/>
              </a:buClr>
              <a:buSzPct val="80000"/>
              <a:buFont typeface="+mj-lt"/>
              <a:buAutoNum type="arabicPeriod"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Glucocorticoids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marL="457200" indent="-457200">
              <a:buClr>
                <a:srgbClr val="FF00FF"/>
              </a:buClr>
              <a:buSzPct val="80000"/>
              <a:buFont typeface="+mj-lt"/>
              <a:buAutoNum type="arabicPeriod"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Leukotrienes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Modifiers</a:t>
            </a:r>
          </a:p>
          <a:p>
            <a:pPr>
              <a:lnSpc>
                <a:spcPts val="2400"/>
              </a:lnSpc>
              <a:buClr>
                <a:srgbClr val="FF00FF"/>
              </a:buClr>
              <a:buSzPct val="80000"/>
            </a:pPr>
            <a:r>
              <a:rPr lang="en-US" sz="2000" b="1" i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Leukotriene Synthesis Inhibitors   Leukotriene Receptor Antagonists</a:t>
            </a:r>
          </a:p>
          <a:p>
            <a:pPr marL="457200" indent="-457200">
              <a:buClr>
                <a:srgbClr val="FF00FF"/>
              </a:buClr>
              <a:buSzPct val="80000"/>
              <a:buFont typeface="+mj-lt"/>
              <a:buAutoNum type="arabicPeriod" startAt="3"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Anti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IgE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monoclonal antibodies </a:t>
            </a:r>
          </a:p>
          <a:p>
            <a:pPr marL="457200" indent="-457200">
              <a:buClr>
                <a:srgbClr val="FF00FF"/>
              </a:buClr>
              <a:buSzPct val="80000"/>
              <a:buFont typeface="+mj-lt"/>
              <a:buAutoNum type="arabicPeriod" startAt="3"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Antiallergics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i="1" dirty="0" smtClean="0">
                <a:latin typeface="Arial Narrow" pitchFamily="34" charset="0"/>
                <a:cs typeface="Times New Roman" pitchFamily="18" charset="0"/>
              </a:rPr>
              <a:t>Mast cell stabilizers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0" y="3628231"/>
            <a:ext cx="27432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sz="2000" dirty="0" smtClean="0">
                <a:solidFill>
                  <a:srgbClr val="7030A0"/>
                </a:solidFill>
                <a:uFill>
                  <a:solidFill>
                    <a:srgbClr val="FF00FF"/>
                  </a:solidFill>
                </a:uFill>
                <a:latin typeface="Bernard MT Condensed" pitchFamily="18" charset="0"/>
              </a:rPr>
              <a:t>PREVENT RECUR </a:t>
            </a:r>
            <a:r>
              <a:rPr lang="en-US" altLang="zh-CN" sz="2000" dirty="0" smtClean="0">
                <a:solidFill>
                  <a:srgbClr val="7030A0"/>
                </a:solidFill>
                <a:latin typeface="Bernard MT Condensed" pitchFamily="18" charset="0"/>
              </a:rPr>
              <a:t>OF ACUTE SYMPTOMS</a:t>
            </a:r>
          </a:p>
          <a:p>
            <a:pPr algn="ctr">
              <a:lnSpc>
                <a:spcPts val="2300"/>
              </a:lnSpc>
            </a:pPr>
            <a:r>
              <a:rPr lang="en-US" altLang="zh-CN" sz="2000" dirty="0" smtClean="0">
                <a:latin typeface="Bernard MT Condensed" pitchFamily="18" charset="0"/>
              </a:rPr>
              <a:t>Abort exacerbations</a:t>
            </a:r>
            <a:endParaRPr lang="en-US" altLang="zh-CN" sz="2000" dirty="0" smtClean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3628231"/>
            <a:ext cx="32004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sz="2000" dirty="0" smtClean="0">
                <a:solidFill>
                  <a:srgbClr val="7030A0"/>
                </a:solidFill>
                <a:uFill>
                  <a:solidFill>
                    <a:srgbClr val="FF00FF"/>
                  </a:solidFill>
                </a:uFill>
                <a:latin typeface="Bernard MT Condensed" pitchFamily="18" charset="0"/>
              </a:rPr>
              <a:t>DRUGS THAT DECREASE AIRWAY INFLAMMATION</a:t>
            </a:r>
          </a:p>
          <a:p>
            <a:pPr algn="ctr">
              <a:lnSpc>
                <a:spcPts val="2300"/>
              </a:lnSpc>
            </a:pPr>
            <a:r>
              <a:rPr lang="en-US" altLang="zh-CN" sz="2000" dirty="0" smtClean="0">
                <a:latin typeface="Bernard MT Condensed" pitchFamily="18" charset="0"/>
              </a:rPr>
              <a:t>To prevent airway remodeling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43306" y="4009231"/>
            <a:ext cx="1690695" cy="684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sz="2000" b="1" i="1" u="sng" dirty="0" smtClean="0">
                <a:solidFill>
                  <a:schemeClr val="accent6">
                    <a:lumMod val="75000"/>
                  </a:schemeClr>
                </a:solidFill>
                <a:latin typeface="Garamond"/>
                <a:cs typeface="Garamond"/>
              </a:rPr>
              <a:t>USED TOGETHER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57800" y="4560195"/>
            <a:ext cx="3886200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FF"/>
              </a:buClr>
              <a:buSzPct val="80000"/>
              <a:buFont typeface="+mj-lt"/>
              <a:buAutoNum type="arabicPeriod"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Bronchodilators; </a:t>
            </a:r>
          </a:p>
          <a:p>
            <a:pPr>
              <a:lnSpc>
                <a:spcPts val="2600"/>
              </a:lnSpc>
              <a:buClr>
                <a:srgbClr val="FF00FF"/>
              </a:buClr>
              <a:buSzPct val="80000"/>
            </a:pPr>
            <a:r>
              <a:rPr lang="en-US" sz="2000" i="1" dirty="0" smtClean="0">
                <a:latin typeface="Arial Narrow" pitchFamily="34" charset="0"/>
              </a:rPr>
              <a:t>      Long-acting </a:t>
            </a:r>
            <a:r>
              <a:rPr lang="en-US" sz="2000" i="1" dirty="0" smtClean="0">
                <a:latin typeface="Symbol" pitchFamily="18" charset="2"/>
              </a:rPr>
              <a:t>b</a:t>
            </a:r>
            <a:r>
              <a:rPr lang="en-US" sz="2000" i="1" baseline="-25000" dirty="0" smtClean="0">
                <a:latin typeface="Arial Narrow" pitchFamily="34" charset="0"/>
              </a:rPr>
              <a:t>2</a:t>
            </a:r>
            <a:r>
              <a:rPr lang="en-US" sz="2000" i="1" dirty="0" smtClean="0">
                <a:latin typeface="Arial Narrow" pitchFamily="34" charset="0"/>
              </a:rPr>
              <a:t>-AR agonists (LABA)</a:t>
            </a:r>
          </a:p>
          <a:p>
            <a:pPr>
              <a:lnSpc>
                <a:spcPts val="2600"/>
              </a:lnSpc>
              <a:buClr>
                <a:srgbClr val="FF00FF"/>
              </a:buClr>
              <a:buSzPct val="80000"/>
            </a:pP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      Long acting </a:t>
            </a:r>
            <a:r>
              <a:rPr lang="en-US" sz="2000" i="1" dirty="0" err="1" smtClean="0">
                <a:latin typeface="Arial Narrow" pitchFamily="34" charset="0"/>
                <a:cs typeface="Times New Roman" pitchFamily="18" charset="0"/>
              </a:rPr>
              <a:t>Anticholinergics</a:t>
            </a:r>
            <a:endParaRPr lang="en-US" sz="2000" i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400"/>
              </a:lnSpc>
              <a:buClr>
                <a:srgbClr val="FF00FF"/>
              </a:buClr>
              <a:buSzPct val="80000"/>
            </a:pP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      PDE Inhibitors;  </a:t>
            </a:r>
          </a:p>
          <a:p>
            <a:pPr>
              <a:lnSpc>
                <a:spcPts val="2400"/>
              </a:lnSpc>
              <a:buClr>
                <a:srgbClr val="FF00FF"/>
              </a:buClr>
              <a:buSzPct val="80000"/>
            </a:pP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            Non-Selective &amp; </a:t>
            </a:r>
            <a:r>
              <a:rPr lang="it-IT" sz="2000" i="1" spc="-40" dirty="0" smtClean="0">
                <a:latin typeface="Arial Narrow" pitchFamily="34" charset="0"/>
              </a:rPr>
              <a:t>PDE-4 Selective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90800" y="838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PREVENT FUTURE ATTACKS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450205" y="1534731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LONG TERM CONTROL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68168" y="2426595"/>
            <a:ext cx="5504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Halt partial </a:t>
            </a:r>
            <a:r>
              <a:rPr lang="en-US" sz="2200" b="1" i="1" dirty="0" err="1" smtClean="0"/>
              <a:t>irriversibility</a:t>
            </a:r>
            <a:endParaRPr lang="en-US" sz="2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</a:t>
            </a:r>
            <a:r>
              <a:rPr lang="en-US" dirty="0" err="1" smtClean="0"/>
              <a:t>leukotrienes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714612" y="1643050"/>
            <a:ext cx="378618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LTD4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Eosinophill</a:t>
            </a:r>
            <a:r>
              <a:rPr lang="en-US" dirty="0" smtClean="0"/>
              <a:t> recruitment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Increase blood flow and permeability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Hyperreactivity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Smooth muscle cells proliferation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2895600" cy="461665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Leukotriene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Modifiers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8600" y="30480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Kinetics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078073"/>
            <a:ext cx="8229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Clr>
                <a:srgbClr val="FF00FF"/>
              </a:buClr>
              <a:buSzPct val="77000"/>
            </a:pPr>
            <a:r>
              <a:rPr kumimoji="1" lang="en-US" altLang="zh-TW" sz="2400" b="1" u="heavy" dirty="0" err="1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Montelukast</a:t>
            </a:r>
            <a:r>
              <a:rPr kumimoji="1" lang="en-US" altLang="zh-TW" sz="2400" b="1" dirty="0" smtClean="0">
                <a:latin typeface="Arial Narrow" pitchFamily="34" charset="0"/>
              </a:rPr>
              <a:t> 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77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Rapidly absorbed from GIT. 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77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r>
              <a:rPr lang="en-US" sz="2400" b="1" dirty="0" smtClean="0">
                <a:latin typeface="Arial Narrow" pitchFamily="34" charset="0"/>
              </a:rPr>
              <a:t> is 2.7–5.5 hours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77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Undergoes hepatic metabolism by CYP 3A and 2C9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77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Mainly excreted in the bile.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77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Individual responses vary “responders &amp;  </a:t>
            </a:r>
            <a:r>
              <a:rPr lang="en-US" sz="2400" b="1" dirty="0" err="1" smtClean="0">
                <a:latin typeface="Arial Narrow" pitchFamily="34" charset="0"/>
              </a:rPr>
              <a:t>nonresponders</a:t>
            </a:r>
            <a:r>
              <a:rPr lang="en-US" sz="2400" b="1" dirty="0" smtClean="0">
                <a:latin typeface="Arial Narrow" pitchFamily="34" charset="0"/>
              </a:rPr>
              <a:t>”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57200"/>
            <a:ext cx="8058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Synthesis Inhibitors; </a:t>
            </a:r>
            <a:r>
              <a:rPr lang="en-US" sz="2400" b="1" dirty="0" err="1" smtClean="0">
                <a:latin typeface="Arial Narrow" pitchFamily="34" charset="0"/>
              </a:rPr>
              <a:t>Zileuton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000" b="1" i="1" dirty="0" smtClean="0">
                <a:latin typeface="Arial Narrow" pitchFamily="34" charset="0"/>
              </a:rPr>
              <a:t>Its use  has declined considerably, with </a:t>
            </a:r>
            <a:r>
              <a:rPr lang="en-US" sz="2000" b="1" i="1" dirty="0" smtClean="0">
                <a:latin typeface="Arial Narrow" pitchFamily="34" charset="0"/>
              </a:rPr>
              <a:t>increased </a:t>
            </a:r>
            <a:r>
              <a:rPr lang="en-US" sz="2000" b="1" i="1" dirty="0" smtClean="0">
                <a:latin typeface="Arial Narrow" pitchFamily="34" charset="0"/>
              </a:rPr>
              <a:t>efficacy </a:t>
            </a:r>
            <a:r>
              <a:rPr lang="en-US" sz="2000" b="1" i="1" dirty="0" smtClean="0">
                <a:latin typeface="Arial Narrow" pitchFamily="34" charset="0"/>
              </a:rPr>
              <a:t>of</a:t>
            </a:r>
            <a:r>
              <a:rPr lang="en-US" sz="2400" b="1" i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Receptor </a:t>
            </a:r>
            <a:r>
              <a:rPr lang="en-US" sz="2400" b="1" dirty="0" smtClean="0">
                <a:latin typeface="Arial Narrow" pitchFamily="34" charset="0"/>
              </a:rPr>
              <a:t>Antagonists; </a:t>
            </a:r>
            <a:r>
              <a:rPr kumimoji="1" lang="en-US" altLang="zh-TW" sz="2400" b="1" dirty="0" err="1" smtClean="0">
                <a:latin typeface="Arial Narrow" pitchFamily="34" charset="0"/>
              </a:rPr>
              <a:t>Montelukast</a:t>
            </a:r>
            <a:r>
              <a:rPr kumimoji="1" lang="en-US" altLang="zh-TW" sz="2400" b="1" dirty="0" smtClean="0">
                <a:latin typeface="Arial Narrow" pitchFamily="34" charset="0"/>
              </a:rPr>
              <a:t>, </a:t>
            </a:r>
            <a:r>
              <a:rPr kumimoji="1" lang="en-US" altLang="zh-TW" sz="2400" b="1" dirty="0" err="1" smtClean="0">
                <a:latin typeface="Arial Narrow" pitchFamily="34" charset="0"/>
              </a:rPr>
              <a:t>Zafirlukast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524000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Pharmacological Effects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905000"/>
            <a:ext cx="8763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Clr>
                <a:srgbClr val="FF00FF"/>
              </a:buClr>
              <a:buSzPct val="77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Anti-inflammatory action &lt; corticosteroids, but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they </a:t>
            </a:r>
            <a:r>
              <a:rPr lang="en-US" sz="2400" b="1" dirty="0" smtClean="0">
                <a:latin typeface="Arial"/>
                <a:cs typeface="Arial"/>
              </a:rPr>
              <a:t>↓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requirement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for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</a:t>
            </a:r>
            <a:r>
              <a:rPr lang="en-US" sz="2400" b="1" dirty="0" err="1" smtClean="0">
                <a:latin typeface="Arial Narrow" pitchFamily="34" charset="0"/>
              </a:rPr>
              <a:t>glucocorticosteroid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Corticosteroid Sparing Action</a:t>
            </a:r>
          </a:p>
          <a:p>
            <a:pPr>
              <a:lnSpc>
                <a:spcPts val="2600"/>
              </a:lnSpc>
              <a:buClr>
                <a:srgbClr val="FF00FF"/>
              </a:buClr>
              <a:buSzPct val="77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Mild, slow-onset </a:t>
            </a:r>
            <a:r>
              <a:rPr lang="en-US" sz="2400" b="1" dirty="0" err="1" smtClean="0">
                <a:latin typeface="Arial Narrow" pitchFamily="34" charset="0"/>
              </a:rPr>
              <a:t>bronchodilatation</a:t>
            </a:r>
            <a:r>
              <a:rPr lang="en-US" sz="2400" b="1" dirty="0" smtClean="0">
                <a:latin typeface="Arial Narrow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5131713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Benefits of Use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04800" y="5486400"/>
            <a:ext cx="8686800" cy="1219200"/>
          </a:xfrm>
          <a:prstGeom prst="rect">
            <a:avLst/>
          </a:prstGeom>
        </p:spPr>
        <p:txBody>
          <a:bodyPr/>
          <a:lstStyle/>
          <a:p>
            <a:r>
              <a:rPr lang="en-US" sz="2200" b="1" dirty="0" smtClean="0">
                <a:latin typeface="Arial Narrow" pitchFamily="34" charset="0"/>
              </a:rPr>
              <a:t>Used </a:t>
            </a:r>
            <a:r>
              <a:rPr lang="en-US" sz="2200" b="1" dirty="0" err="1" smtClean="0">
                <a:latin typeface="Arial Narrow" pitchFamily="34" charset="0"/>
              </a:rPr>
              <a:t>prophylactically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 frequency, nocturnal attacks &amp; severity of attacks</a:t>
            </a:r>
          </a:p>
          <a:p>
            <a:r>
              <a:rPr lang="en-US" sz="2200" b="1" dirty="0" smtClean="0">
                <a:latin typeface="Arial Narrow" pitchFamily="34" charset="0"/>
              </a:rPr>
              <a:t>Not indicated for </a:t>
            </a:r>
            <a:r>
              <a:rPr lang="en-US" sz="2200" b="1" dirty="0" err="1" smtClean="0">
                <a:latin typeface="Arial Narrow" pitchFamily="34" charset="0"/>
              </a:rPr>
              <a:t>monotherapy</a:t>
            </a:r>
            <a:r>
              <a:rPr lang="en-US" sz="2200" b="1" dirty="0" smtClean="0">
                <a:latin typeface="Arial Narrow" pitchFamily="34" charset="0"/>
              </a:rPr>
              <a:t> &amp; not used as reliever in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in acute attacks </a:t>
            </a:r>
            <a:r>
              <a:rPr lang="en-US" altLang="zh-TW" sz="2200" b="1" i="1" dirty="0" smtClean="0">
                <a:latin typeface="Arial Narrow" pitchFamily="34" charset="0"/>
                <a:ea typeface="新細明體" pitchFamily="18" charset="-120"/>
              </a:rPr>
              <a:t>(</a:t>
            </a:r>
            <a:r>
              <a:rPr lang="en-US" altLang="zh-TW" sz="2200" b="1" i="1" dirty="0" err="1" smtClean="0">
                <a:latin typeface="Arial Narrow" pitchFamily="34" charset="0"/>
                <a:ea typeface="新細明體" pitchFamily="18" charset="-120"/>
              </a:rPr>
              <a:t>bronchodilation</a:t>
            </a:r>
            <a:r>
              <a:rPr lang="en-US" altLang="zh-TW" sz="2200" b="1" i="1" dirty="0" smtClean="0">
                <a:latin typeface="Arial Narrow" pitchFamily="34" charset="0"/>
                <a:ea typeface="新細明體" pitchFamily="18" charset="-120"/>
              </a:rPr>
              <a:t> = 1/3 of </a:t>
            </a:r>
            <a:r>
              <a:rPr lang="en-US" altLang="zh-TW" sz="2200" b="1" i="1" dirty="0" err="1" smtClean="0">
                <a:latin typeface="Arial Narrow" pitchFamily="34" charset="0"/>
                <a:ea typeface="新細明體" pitchFamily="18" charset="-120"/>
              </a:rPr>
              <a:t>salbutamol</a:t>
            </a:r>
            <a:r>
              <a:rPr lang="en-US" altLang="zh-TW" sz="2200" b="1" i="1" dirty="0" smtClean="0">
                <a:latin typeface="Arial Narrow" pitchFamily="34" charset="0"/>
                <a:ea typeface="新細明體" pitchFamily="18" charset="-120"/>
              </a:rPr>
              <a:t>)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9521" y="304800"/>
            <a:ext cx="8839200" cy="2590800"/>
          </a:xfrm>
          <a:prstGeom prst="rect">
            <a:avLst/>
          </a:prstGeom>
        </p:spPr>
        <p:txBody>
          <a:bodyPr/>
          <a:lstStyle/>
          <a:p>
            <a:r>
              <a:rPr lang="en-US" altLang="zh-TW" sz="2200" dirty="0" smtClean="0">
                <a:solidFill>
                  <a:srgbClr val="7030A0"/>
                </a:solidFill>
                <a:latin typeface="Bernard MT Condensed" pitchFamily="18" charset="0"/>
              </a:rPr>
              <a:t>Used in;</a:t>
            </a:r>
          </a:p>
          <a:p>
            <a:pPr>
              <a:buBlip>
                <a:blip r:embed="rId2"/>
              </a:buBlip>
            </a:pP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   Prevention  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of</a:t>
            </a:r>
            <a:r>
              <a:rPr kumimoji="0" lang="en-US" altLang="zh-TW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 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Aspirin 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induced asthma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more efficient</a:t>
            </a:r>
            <a:endParaRPr kumimoji="0" lang="en-US" altLang="zh-TW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新細明體" pitchFamily="18" charset="-120"/>
            </a:endParaRPr>
          </a:p>
          <a:p>
            <a:pPr marL="0" marR="0" lvl="1" algn="l" defTabSz="914400" rtl="0" eaLnBrk="1" fontAlgn="auto" latinLnBrk="0" hangingPunct="1">
              <a:lnSpc>
                <a:spcPts val="23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      Exercise induced asthma</a:t>
            </a:r>
          </a:p>
          <a:p>
            <a:pPr marL="0" marR="0" lvl="1" algn="l" defTabSz="914400" rtl="0" eaLnBrk="1" fontAlgn="auto" latinLnBrk="0" hangingPunct="1">
              <a:lnSpc>
                <a:spcPts val="23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      Decrease both early and late responses to allergen induced asthma</a:t>
            </a:r>
          </a:p>
          <a:p>
            <a:pPr lvl="0"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  Maintenance (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Long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T</a:t>
            </a:r>
            <a:r>
              <a:rPr kumimoji="0" lang="en-US" altLang="zh-TW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erm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) Therapy of </a:t>
            </a:r>
          </a:p>
          <a:p>
            <a:pPr lvl="0">
              <a:lnSpc>
                <a:spcPts val="2300"/>
              </a:lnSpc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     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M</a:t>
            </a:r>
            <a:r>
              <a:rPr kumimoji="0" lang="en-US" altLang="zh-TW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ild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chronic 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persistent asthma as 2</a:t>
            </a:r>
            <a:r>
              <a:rPr kumimoji="0" lang="en-US" altLang="zh-TW" sz="2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nd</a:t>
            </a:r>
            <a:r>
              <a:rPr kumimoji="0" lang="en-US" altLang="zh-TW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新細明體" pitchFamily="18" charset="-120"/>
              </a:rPr>
              <a:t> line or as </a:t>
            </a:r>
            <a:r>
              <a:rPr lang="en-GB" altLang="zh-TW" sz="2200" b="1" dirty="0" smtClean="0">
                <a:latin typeface="Arial Narrow" pitchFamily="34" charset="0"/>
                <a:ea typeface="新細明體" pitchFamily="18" charset="-120"/>
                <a:sym typeface="Symbol" pitchFamily="18" charset="2"/>
              </a:rPr>
              <a:t>add </a:t>
            </a:r>
            <a:r>
              <a:rPr lang="en-GB" altLang="zh-TW" sz="2200" b="1" dirty="0" smtClean="0">
                <a:latin typeface="Arial Narrow" pitchFamily="34" charset="0"/>
                <a:ea typeface="新細明體" pitchFamily="18" charset="-120"/>
                <a:sym typeface="Symbol" pitchFamily="18" charset="2"/>
              </a:rPr>
              <a:t>on therapy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to LABA, </a:t>
            </a:r>
            <a:b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</a:b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      to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 </a:t>
            </a:r>
            <a:r>
              <a:rPr lang="en-US" sz="2200" b="1" dirty="0" smtClean="0">
                <a:latin typeface="Arial Narrow" pitchFamily="34" charset="0"/>
              </a:rPr>
              <a:t>lung function /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need of short-acting beta</a:t>
            </a:r>
            <a:r>
              <a:rPr lang="en-US" sz="2200" b="1" baseline="-25000" dirty="0" smtClean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-agonists if exacerbations</a:t>
            </a:r>
            <a:r>
              <a:rPr lang="en-GB" altLang="zh-TW" sz="2200" b="1" dirty="0" smtClean="0">
                <a:latin typeface="Arial Narrow" pitchFamily="34" charset="0"/>
                <a:ea typeface="新細明體" pitchFamily="18" charset="-120"/>
                <a:sym typeface="Symbol" pitchFamily="18" charset="2"/>
              </a:rPr>
              <a:t> </a:t>
            </a:r>
            <a:endParaRPr lang="en-US" altLang="zh-TW" sz="2200" b="1" dirty="0">
              <a:latin typeface="Arial Narrow" pitchFamily="34" charset="0"/>
              <a:ea typeface="新細明體" pitchFamily="18" charset="-120"/>
              <a:sym typeface="Symbol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2787966"/>
            <a:ext cx="24609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Interactions  &amp; ADRs 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5684" y="3124200"/>
            <a:ext cx="8890716" cy="2235558"/>
          </a:xfrm>
          <a:prstGeom prst="rect">
            <a:avLst/>
          </a:prstGeom>
        </p:spPr>
        <p:txBody>
          <a:bodyPr/>
          <a:lstStyle/>
          <a:p>
            <a:pPr marL="0" lvl="1"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Restlessness &amp; headache</a:t>
            </a:r>
          </a:p>
          <a:p>
            <a:pPr marL="0" lvl="1"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GI disturbances</a:t>
            </a:r>
          </a:p>
          <a:p>
            <a:pPr marL="0" lvl="1"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Hypersensitivity reactions, arthritis</a:t>
            </a:r>
          </a:p>
          <a:p>
            <a:pPr marL="0" lvl="1"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Respiratory tract infections </a:t>
            </a:r>
          </a:p>
          <a:p>
            <a:pPr marL="0" lvl="1"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Reversible hepatitis &amp;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hyperbilirubinemia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(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Zileutin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)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200" b="1" spc="-40" dirty="0" smtClean="0">
                <a:latin typeface="Arial Narrow" pitchFamily="34" charset="0"/>
              </a:rPr>
              <a:t>Acute </a:t>
            </a:r>
            <a:r>
              <a:rPr lang="en-US" sz="2200" b="1" spc="-40" dirty="0" err="1" smtClean="0">
                <a:latin typeface="Arial Narrow" pitchFamily="34" charset="0"/>
              </a:rPr>
              <a:t>vasculitis</a:t>
            </a:r>
            <a:r>
              <a:rPr lang="en-US" sz="2200" b="1" spc="-40" dirty="0" smtClean="0">
                <a:latin typeface="Arial Narrow" pitchFamily="34" charset="0"/>
              </a:rPr>
              <a:t>, </a:t>
            </a:r>
            <a:r>
              <a:rPr lang="en-US" sz="2200" b="1" spc="-40" dirty="0" err="1" smtClean="0">
                <a:latin typeface="Arial Narrow" pitchFamily="34" charset="0"/>
              </a:rPr>
              <a:t>eosinophilia</a:t>
            </a:r>
            <a:r>
              <a:rPr lang="en-US" sz="2200" b="1" spc="-40" dirty="0" smtClean="0">
                <a:latin typeface="Arial Narrow" pitchFamily="34" charset="0"/>
              </a:rPr>
              <a:t> &amp;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 </a:t>
            </a:r>
            <a:r>
              <a:rPr lang="en-US" sz="2200" b="1" spc="-40" dirty="0" smtClean="0">
                <a:latin typeface="Arial Narrow" pitchFamily="34" charset="0"/>
              </a:rPr>
              <a:t>of pulmonary symptoms </a:t>
            </a:r>
            <a:r>
              <a:rPr lang="en-US" sz="2200" b="1" spc="-40" dirty="0" smtClean="0">
                <a:latin typeface="Arial Narrow" pitchFamily="34" charset="0"/>
              </a:rPr>
              <a:t>(</a:t>
            </a:r>
            <a:r>
              <a:rPr lang="en-US" sz="2200" b="1" spc="-40" dirty="0" err="1" smtClean="0">
                <a:latin typeface="Arial Narrow" pitchFamily="34" charset="0"/>
              </a:rPr>
              <a:t>Zafirlukast</a:t>
            </a:r>
            <a:r>
              <a:rPr lang="en-US" sz="2200" b="1" spc="-40" dirty="0" smtClean="0">
                <a:latin typeface="Arial Narrow" pitchFamily="34" charset="0"/>
              </a:rPr>
              <a:t>)</a:t>
            </a:r>
            <a:endParaRPr lang="en-US" altLang="zh-TW" sz="2200" b="1" spc="-40" dirty="0" smtClean="0">
              <a:latin typeface="Arial Narrow" pitchFamily="34" charset="0"/>
              <a:ea typeface="新細明體" pitchFamily="18" charset="-120"/>
            </a:endParaRPr>
          </a:p>
          <a:p>
            <a:pPr marL="0" lvl="1"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All are avoided in pregnancy &amp; breast-feeding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6248400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40" dirty="0" err="1" smtClean="0">
                <a:latin typeface="Arial Narrow" pitchFamily="34" charset="0"/>
              </a:rPr>
              <a:t>Montelukast</a:t>
            </a:r>
            <a:r>
              <a:rPr lang="en-US" sz="2200" b="1" spc="-40" dirty="0" smtClean="0">
                <a:latin typeface="Arial Narrow" pitchFamily="34" charset="0"/>
              </a:rPr>
              <a:t>; is the safest, well tolerated, least reported  ADRs &amp; interactions.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52400" y="5436513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Zileuton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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metabolism of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theophylline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,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warfarin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,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terfenadine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,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propranolol</a:t>
            </a:r>
            <a:endParaRPr lang="en-US" altLang="zh-TW" sz="2200" b="1" dirty="0" smtClean="0">
              <a:latin typeface="Arial Narrow" pitchFamily="34" charset="0"/>
              <a:ea typeface="新細明體" pitchFamily="18" charset="-120"/>
            </a:endParaRPr>
          </a:p>
          <a:p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Zafirlukast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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warfarin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/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</a:rPr>
              <a:t>theophylline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  &amp; erythromycin concentration</a:t>
            </a:r>
            <a:endParaRPr kumimoji="0" lang="en-US" altLang="zh-TW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" y="316605"/>
            <a:ext cx="3733800" cy="430887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FF"/>
                </a:solidFill>
                <a:latin typeface="Bernard MT Condensed" pitchFamily="18" charset="0"/>
              </a:rPr>
              <a:t>3. </a:t>
            </a:r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Anti- </a:t>
            </a:r>
            <a:r>
              <a:rPr lang="en-US" sz="2200" dirty="0" err="1" smtClean="0">
                <a:solidFill>
                  <a:schemeClr val="bg1"/>
                </a:solidFill>
                <a:latin typeface="Bernard MT Condensed" pitchFamily="18" charset="0"/>
              </a:rPr>
              <a:t>IgE</a:t>
            </a:r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 Monoclonal Antibody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5061" y="316605"/>
            <a:ext cx="16113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>
                <a:solidFill>
                  <a:srgbClr val="6600FF"/>
                </a:solidFill>
                <a:latin typeface="Bernard MT Condensed" pitchFamily="18" charset="0"/>
              </a:rPr>
              <a:t>Omalizumab</a:t>
            </a:r>
            <a:r>
              <a:rPr lang="en-US" sz="2200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216" y="11430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Mechanism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752475"/>
            <a:ext cx="853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Is a Recombinant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MAb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directed against human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IgE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 given subcutaneous 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3216" y="1447800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GB" sz="2200" b="1" dirty="0" smtClean="0">
                <a:latin typeface="Arial Narrow" pitchFamily="34" charset="0"/>
                <a:cs typeface="Lucida Sans Unicode" pitchFamily="34" charset="0"/>
              </a:rPr>
              <a:t>It binds to </a:t>
            </a:r>
            <a:r>
              <a:rPr lang="en-GB" sz="2200" b="1" dirty="0" err="1" smtClean="0">
                <a:latin typeface="Arial Narrow" pitchFamily="34" charset="0"/>
                <a:cs typeface="Lucida Sans Unicode" pitchFamily="34" charset="0"/>
              </a:rPr>
              <a:t>Fc</a:t>
            </a:r>
            <a:r>
              <a:rPr lang="en-GB" sz="2200" b="1" dirty="0" smtClean="0">
                <a:latin typeface="Arial Narrow" pitchFamily="34" charset="0"/>
                <a:cs typeface="Lucida Sans Unicode" pitchFamily="34" charset="0"/>
              </a:rPr>
              <a:t> region of </a:t>
            </a:r>
            <a:r>
              <a:rPr lang="en-GB" sz="22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  <a:cs typeface="Lucida Sans Unicode" pitchFamily="34" charset="0"/>
              </a:rPr>
              <a:t>free</a:t>
            </a:r>
            <a:r>
              <a:rPr lang="en-GB" sz="2200" b="1" dirty="0" smtClean="0">
                <a:latin typeface="Arial Narrow" pitchFamily="34" charset="0"/>
                <a:cs typeface="Lucida Sans Unicode" pitchFamily="34" charset="0"/>
              </a:rPr>
              <a:t> </a:t>
            </a:r>
            <a:r>
              <a:rPr lang="en-GB" sz="2200" b="1" dirty="0" err="1" smtClean="0">
                <a:latin typeface="Arial Narrow" pitchFamily="34" charset="0"/>
                <a:cs typeface="Lucida Sans Unicode" pitchFamily="34" charset="0"/>
              </a:rPr>
              <a:t>IgE</a:t>
            </a:r>
            <a:r>
              <a:rPr lang="en-GB" sz="2200" b="1" dirty="0" smtClean="0">
                <a:latin typeface="Arial Narrow" pitchFamily="34" charset="0"/>
                <a:cs typeface="Lucida Sans Unicode" pitchFamily="34" charset="0"/>
              </a:rPr>
              <a:t> molecules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 prevent</a:t>
            </a:r>
            <a:r>
              <a:rPr lang="en-GB" sz="2200" b="1" dirty="0" smtClean="0">
                <a:latin typeface="Arial Narrow" pitchFamily="34" charset="0"/>
                <a:cs typeface="Lucida Sans Unicode" pitchFamily="34" charset="0"/>
              </a:rPr>
              <a:t> its binding to cell-surface receptors on inflammatory cells.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3216" y="2416314"/>
            <a:ext cx="5734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2400"/>
              </a:lnSpc>
              <a:buClr>
                <a:srgbClr val="FFFF00"/>
              </a:buClr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</a:t>
            </a:r>
            <a:r>
              <a:rPr kumimoji="1" lang="en-US" sz="2200" b="1" dirty="0" smtClean="0">
                <a:latin typeface="Arial Narrow" pitchFamily="34" charset="0"/>
              </a:rPr>
              <a:t>early &amp; late responses to antigen challenge</a:t>
            </a:r>
            <a:endParaRPr kumimoji="1" lang="en-US" sz="22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216" y="2083158"/>
            <a:ext cx="335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Pharmacological effects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216" y="3048000"/>
            <a:ext cx="148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7030A0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3216" y="3429000"/>
            <a:ext cx="37548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Blip>
                <a:blip r:embed="rId2"/>
              </a:buBlip>
            </a:pPr>
            <a:r>
              <a:rPr kumimoji="1" lang="en-US" sz="2200" b="1" dirty="0" smtClean="0">
                <a:latin typeface="Arial Narrow" pitchFamily="34" charset="0"/>
              </a:rPr>
              <a:t> Given as SC every 2-4 weeks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3753041"/>
            <a:ext cx="8991600" cy="164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spcBef>
                <a:spcPts val="3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frequency of allergen induced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asthma</a:t>
            </a:r>
            <a:endParaRPr kumimoji="1" lang="en-US" altLang="zh-TW" sz="2200" b="1" dirty="0" smtClean="0">
              <a:latin typeface="Arial Narrow" pitchFamily="34" charset="0"/>
              <a:ea typeface="新細明體" pitchFamily="18" charset="-120"/>
              <a:sym typeface="Wingdings 3"/>
            </a:endParaRPr>
          </a:p>
          <a:p>
            <a:pPr>
              <a:lnSpc>
                <a:spcPts val="2300"/>
              </a:lnSpc>
              <a:spcBef>
                <a:spcPts val="3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kumimoji="1" lang="en-US" sz="2200" b="1" dirty="0" smtClean="0">
                <a:latin typeface="Arial Narrow" pitchFamily="34" charset="0"/>
              </a:rPr>
              <a:t>In </a:t>
            </a:r>
            <a:r>
              <a:rPr kumimoji="1" lang="en-US" sz="2200" b="1" dirty="0" smtClean="0">
                <a:latin typeface="Arial Narrow" pitchFamily="34" charset="0"/>
              </a:rPr>
              <a:t>moderate-sever persistent asthma </a:t>
            </a:r>
            <a:r>
              <a:rPr kumimoji="1" lang="en-US" sz="2200" b="1" spc="-50" dirty="0" smtClean="0">
                <a:latin typeface="Arial Narrow" pitchFamily="34" charset="0"/>
              </a:rPr>
              <a:t>(adults or children &gt;12 </a:t>
            </a:r>
            <a:r>
              <a:rPr kumimoji="1" lang="en-US" sz="2200" b="1" spc="-50" dirty="0" err="1" smtClean="0">
                <a:latin typeface="Arial Narrow" pitchFamily="34" charset="0"/>
              </a:rPr>
              <a:t>ys</a:t>
            </a:r>
            <a:r>
              <a:rPr kumimoji="1" lang="en-US" sz="2200" b="1" spc="-50" dirty="0" smtClean="0">
                <a:latin typeface="Arial Narrow" pitchFamily="34" charset="0"/>
              </a:rPr>
              <a:t>.),</a:t>
            </a:r>
            <a:r>
              <a:rPr kumimoji="1"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not controlled by inhaled CS  to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frequency of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attacks</a:t>
            </a:r>
            <a:endParaRPr kumimoji="1" lang="en-US" altLang="zh-TW" sz="2200" b="1" dirty="0" smtClean="0">
              <a:latin typeface="Arial Narrow" pitchFamily="34" charset="0"/>
              <a:ea typeface="新細明體" pitchFamily="18" charset="-120"/>
              <a:sym typeface="Wingdings 3"/>
            </a:endParaRPr>
          </a:p>
          <a:p>
            <a:pPr>
              <a:lnSpc>
                <a:spcPts val="2300"/>
              </a:lnSpc>
              <a:spcBef>
                <a:spcPts val="3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need for GC in maintenance &amp; a</a:t>
            </a:r>
            <a:r>
              <a:rPr lang="en-US" sz="2200" b="1" dirty="0" smtClean="0">
                <a:latin typeface="Arial Narrow" pitchFamily="34" charset="0"/>
              </a:rPr>
              <a:t>llows its safe withdrawal by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exacerbation rate during this transition</a:t>
            </a:r>
            <a:endParaRPr kumimoji="1"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tx1"/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381000"/>
            <a:ext cx="1905000" cy="430887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66FF"/>
                </a:solidFill>
                <a:latin typeface="Bernard MT Condensed" pitchFamily="18" charset="0"/>
              </a:rPr>
              <a:t>4. </a:t>
            </a:r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Anti-</a:t>
            </a:r>
            <a:r>
              <a:rPr lang="en-US" sz="2200" dirty="0" err="1" smtClean="0">
                <a:solidFill>
                  <a:schemeClr val="bg1"/>
                </a:solidFill>
                <a:latin typeface="Bernard MT Condensed" pitchFamily="18" charset="0"/>
              </a:rPr>
              <a:t>Allergics</a:t>
            </a:r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71288" y="406758"/>
            <a:ext cx="3845861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GB" sz="2200" dirty="0" err="1" smtClean="0">
                <a:solidFill>
                  <a:srgbClr val="6600FF"/>
                </a:solidFill>
                <a:latin typeface="Bernard MT Condensed" pitchFamily="18" charset="0"/>
              </a:rPr>
              <a:t>Cromolyn</a:t>
            </a:r>
            <a:r>
              <a:rPr lang="en-GB" sz="2200" dirty="0" smtClean="0">
                <a:solidFill>
                  <a:srgbClr val="6600FF"/>
                </a:solidFill>
                <a:latin typeface="Bernard MT Condensed" pitchFamily="18" charset="0"/>
              </a:rPr>
              <a:t> (weaker) </a:t>
            </a:r>
            <a:r>
              <a:rPr lang="en-GB" sz="2200" dirty="0" smtClean="0">
                <a:solidFill>
                  <a:srgbClr val="6600FF"/>
                </a:solidFill>
                <a:latin typeface="Bernard MT Condensed" pitchFamily="18" charset="0"/>
              </a:rPr>
              <a:t>&amp; </a:t>
            </a:r>
            <a:r>
              <a:rPr lang="en-GB" sz="2200" dirty="0" err="1" smtClean="0">
                <a:solidFill>
                  <a:srgbClr val="6600FF"/>
                </a:solidFill>
                <a:latin typeface="Bernard MT Condensed" pitchFamily="18" charset="0"/>
              </a:rPr>
              <a:t>Nedocromil</a:t>
            </a:r>
            <a:r>
              <a:rPr lang="en-GB" sz="2200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  <a:endParaRPr lang="en-GB" sz="22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9906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Mechanism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366564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Arial Narrow" pitchFamily="34" charset="0"/>
              </a:rPr>
              <a:t>Can control early &amp; late phases of asthmatic reaction  </a:t>
            </a:r>
            <a:endParaRPr lang="en-US" altLang="zh-TW" sz="2400" b="1" dirty="0">
              <a:latin typeface="Arial Narrow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8600" y="2643183"/>
            <a:ext cx="8877837" cy="1304576"/>
            <a:chOff x="228600" y="2369119"/>
            <a:chExt cx="8877837" cy="1117073"/>
          </a:xfrm>
        </p:grpSpPr>
        <p:sp>
          <p:nvSpPr>
            <p:cNvPr id="88065" name="Rectangle 1"/>
            <p:cNvSpPr>
              <a:spLocks noChangeArrowheads="1"/>
            </p:cNvSpPr>
            <p:nvPr/>
          </p:nvSpPr>
          <p:spPr bwMode="auto">
            <a:xfrm>
              <a:off x="228600" y="2655195"/>
              <a:ext cx="887783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lvl="1" algn="justLow" fontAlgn="base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Mast cell stabilization </a:t>
              </a:r>
              <a:r>
                <a:rPr lang="en-US" altLang="zh-TW" sz="2400" b="1" dirty="0" smtClean="0">
                  <a:latin typeface="Arial Narrow" pitchFamily="34" charset="0"/>
                  <a:ea typeface="新細明體" pitchFamily="18" charset="-120"/>
                  <a:sym typeface="Wingdings 3"/>
                </a:rPr>
                <a:t> 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histamine, </a:t>
              </a:r>
              <a:r>
                <a:rPr lang="en-US" sz="2400" b="1" dirty="0" smtClean="0"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LTs, PGs, </a:t>
              </a:r>
              <a:r>
                <a:rPr lang="en-US" sz="2400" b="1" dirty="0" err="1" smtClean="0"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chemokines</a:t>
              </a:r>
              <a:r>
                <a:rPr lang="en-US" sz="2400" b="1" dirty="0" smtClean="0"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, </a:t>
              </a:r>
            </a:p>
            <a:p>
              <a:pPr marL="0" lvl="1" algn="justLow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400" b="1" dirty="0" smtClean="0">
                  <a:latin typeface="Arial Narrow" pitchFamily="34" charset="0"/>
                  <a:ea typeface="新細明體" pitchFamily="18" charset="-120"/>
                  <a:sym typeface="Wingdings 3"/>
                </a:rPr>
                <a:t>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neuronal reflexes involving C-</a:t>
              </a: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fibres</a:t>
              </a:r>
              <a:r>
                <a:rPr lang="en-US" sz="2400" b="1" dirty="0" smtClean="0"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&amp; sensory neurons.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5720" y="2369119"/>
              <a:ext cx="29803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u="heavy" dirty="0" smtClean="0">
                  <a:uFill>
                    <a:solidFill>
                      <a:srgbClr val="FF00FF"/>
                    </a:solidFill>
                  </a:uFill>
                  <a:latin typeface="Arial Narrow" pitchFamily="34" charset="0"/>
                </a:rPr>
                <a:t>Control early phase by </a:t>
              </a:r>
              <a:endParaRPr lang="en-US" sz="2400" b="1" u="heavy" dirty="0">
                <a:uFill>
                  <a:solidFill>
                    <a:srgbClr val="FF00FF"/>
                  </a:solidFill>
                </a:uFill>
                <a:latin typeface="Arial Narrow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8600" y="3851407"/>
            <a:ext cx="8077200" cy="1211997"/>
            <a:chOff x="228600" y="3352800"/>
            <a:chExt cx="8077200" cy="1211997"/>
          </a:xfrm>
        </p:grpSpPr>
        <p:sp>
          <p:nvSpPr>
            <p:cNvPr id="15" name="Rectangle 14"/>
            <p:cNvSpPr/>
            <p:nvPr/>
          </p:nvSpPr>
          <p:spPr>
            <a:xfrm>
              <a:off x="228600" y="3352800"/>
              <a:ext cx="32736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u="heavy" dirty="0" smtClean="0">
                  <a:uFill>
                    <a:solidFill>
                      <a:srgbClr val="FF00FF"/>
                    </a:solidFill>
                  </a:uFill>
                  <a:latin typeface="Arial Narrow" pitchFamily="34" charset="0"/>
                </a:rPr>
                <a:t>Control the late phase by </a:t>
              </a:r>
              <a:endParaRPr lang="en-US" sz="2400" b="1" u="heavy" dirty="0">
                <a:uFill>
                  <a:solidFill>
                    <a:srgbClr val="FF00FF"/>
                  </a:solidFill>
                </a:uFill>
                <a:latin typeface="Arial Narrow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3733800"/>
              <a:ext cx="80772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Blip>
                  <a:blip r:embed="rId2"/>
                </a:buBlip>
              </a:pPr>
              <a:r>
                <a:rPr lang="en-US" sz="2400" b="1" dirty="0" smtClean="0">
                  <a:latin typeface="Arial Narrow" pitchFamily="34" charset="0"/>
                </a:rPr>
                <a:t>-</a:t>
              </a:r>
              <a:r>
                <a:rPr lang="en-US" sz="2400" b="1" dirty="0" err="1" smtClean="0">
                  <a:latin typeface="Arial Narrow" pitchFamily="34" charset="0"/>
                </a:rPr>
                <a:t>ve</a:t>
              </a:r>
              <a:r>
                <a:rPr lang="en-US" sz="2400" b="1" dirty="0" smtClean="0">
                  <a:latin typeface="Arial Narrow" pitchFamily="34" charset="0"/>
                </a:rPr>
                <a:t>  accumulation &amp; activation of inflammatory cells</a:t>
              </a:r>
            </a:p>
            <a:p>
              <a:pPr lvl="0">
                <a:buBlip>
                  <a:blip r:embed="rId2"/>
                </a:buBlip>
              </a:pPr>
              <a:r>
                <a:rPr lang="en-US" sz="2400" b="1" dirty="0" smtClean="0">
                  <a:latin typeface="Arial Narrow" pitchFamily="34" charset="0"/>
                </a:rPr>
                <a:t>Preserves </a:t>
              </a:r>
              <a:r>
                <a:rPr lang="en-US" sz="2400" b="1" dirty="0" err="1" smtClean="0">
                  <a:latin typeface="Arial Narrow" pitchFamily="34" charset="0"/>
                </a:rPr>
                <a:t>mucocliliary</a:t>
              </a:r>
              <a:r>
                <a:rPr lang="en-US" sz="2400" b="1" dirty="0" smtClean="0">
                  <a:latin typeface="Arial Narrow" pitchFamily="34" charset="0"/>
                </a:rPr>
                <a:t> function &amp; </a:t>
              </a:r>
              <a:r>
                <a:rPr lang="en-US" altLang="zh-TW" sz="2400" b="1" dirty="0" smtClean="0">
                  <a:latin typeface="Arial Narrow" pitchFamily="34" charset="0"/>
                  <a:ea typeface="新細明體" pitchFamily="18" charset="-120"/>
                  <a:sym typeface="Wingdings 3"/>
                </a:rPr>
                <a:t> </a:t>
              </a:r>
              <a:r>
                <a:rPr lang="en-US" sz="2400" b="1" dirty="0" smtClean="0">
                  <a:latin typeface="Arial Narrow" pitchFamily="34" charset="0"/>
                </a:rPr>
                <a:t>airway vascular leak</a:t>
              </a:r>
              <a:endParaRPr lang="en-US" sz="2400" b="1" dirty="0">
                <a:latin typeface="Arial Narrow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8600" y="1336772"/>
            <a:ext cx="70866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Block Ca influx, alter function of delayed </a:t>
            </a:r>
            <a:r>
              <a:rPr lang="en-US" sz="2400" b="1" dirty="0" err="1" smtClean="0">
                <a:latin typeface="Arial Narrow" pitchFamily="34" charset="0"/>
              </a:rPr>
              <a:t>Cl</a:t>
            </a:r>
            <a:r>
              <a:rPr lang="en-US" sz="2400" b="1" baseline="30000" dirty="0" smtClean="0">
                <a:latin typeface="Arial Narrow" pitchFamily="34" charset="0"/>
              </a:rPr>
              <a:t>-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channel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 </a:t>
            </a:r>
            <a:r>
              <a:rPr lang="en-US" altLang="zh-CN" sz="2400" b="1" dirty="0" smtClean="0">
                <a:latin typeface="Arial Narrow" pitchFamily="34" charset="0"/>
              </a:rPr>
              <a:t>stabilize antigen-sensitized mast cells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2049959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Pharmacological Effects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048071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Kinetics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5352871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Poor oral absorption; being acidic &amp; almost exclusively ionized </a:t>
            </a:r>
          </a:p>
          <a:p>
            <a:pPr lvl="0"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By inhalation; deposits &amp; is retained at bronchial mucosa</a:t>
            </a: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  </a:t>
            </a:r>
            <a:br>
              <a:rPr lang="en-US" altLang="zh-TW" sz="2400" b="1" dirty="0" smtClean="0">
                <a:latin typeface="Arial Narrow" pitchFamily="34" charset="0"/>
                <a:ea typeface="新細明體" pitchFamily="18" charset="-120"/>
                <a:sym typeface="Wingdings 3"/>
              </a:rPr>
            </a:b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   topical effect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959114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ts val="2400"/>
              </a:lnSpc>
              <a:buBlip>
                <a:blip r:embed="rId2"/>
              </a:buBlip>
            </a:pPr>
            <a:r>
              <a:rPr lang="en-US" altLang="zh-TW" sz="2200" b="1" spc="-40" dirty="0" smtClean="0">
                <a:latin typeface="Arial Narrow" pitchFamily="34" charset="0"/>
              </a:rPr>
              <a:t>Useful &gt; in children (safe) &amp; in patients where  ADRs to  other drugs is a problem </a:t>
            </a:r>
          </a:p>
          <a:p>
            <a:pPr marL="0" lvl="2">
              <a:lnSpc>
                <a:spcPts val="2400"/>
              </a:lnSpc>
              <a:buBlip>
                <a:blip r:embed="rId2"/>
              </a:buBlip>
            </a:pPr>
            <a:r>
              <a:rPr lang="en-US" altLang="zh-TW" sz="2200" b="1" spc="-40" dirty="0" smtClean="0">
                <a:latin typeface="Arial Narrow" pitchFamily="34" charset="0"/>
              </a:rPr>
              <a:t>Their regular use &gt; 3 months may reduce bronchial </a:t>
            </a:r>
            <a:r>
              <a:rPr lang="en-US" altLang="zh-TW" sz="2200" b="1" spc="-40" dirty="0" err="1" smtClean="0">
                <a:latin typeface="Arial Narrow" pitchFamily="34" charset="0"/>
              </a:rPr>
              <a:t>hyperreactivity</a:t>
            </a:r>
            <a:r>
              <a:rPr lang="en-US" altLang="zh-TW" sz="2200" b="1" spc="-40" dirty="0" smtClean="0">
                <a:latin typeface="Arial Narrow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163" y="2592429"/>
            <a:ext cx="601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altLang="zh-TW" sz="2200" b="1" u="heavy" spc="-40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For allergic rhinitis &amp;/or conjunctivitis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998113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Methods of administration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254686"/>
            <a:ext cx="853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buBlip>
                <a:blip r:embed="rId2"/>
              </a:buBlip>
            </a:pPr>
            <a:r>
              <a:rPr lang="en-US" altLang="zh-TW" sz="2200" b="1" spc="-40" dirty="0" smtClean="0">
                <a:latin typeface="Arial Narrow" pitchFamily="34" charset="0"/>
              </a:rPr>
              <a:t>Bitter taste, throat irritation, cough  &amp; dry mouth .</a:t>
            </a:r>
          </a:p>
          <a:p>
            <a:pPr marL="0" lvl="2">
              <a:buBlip>
                <a:blip r:embed="rId2"/>
              </a:buBlip>
            </a:pPr>
            <a:r>
              <a:rPr lang="en-US" altLang="zh-TW" sz="2200" b="1" spc="-40" dirty="0" smtClean="0">
                <a:latin typeface="Arial Narrow" pitchFamily="34" charset="0"/>
              </a:rPr>
              <a:t>Reversible dermatitis, </a:t>
            </a:r>
            <a:r>
              <a:rPr lang="en-US" altLang="zh-TW" sz="2200" b="1" spc="-40" dirty="0" err="1" smtClean="0">
                <a:latin typeface="Arial Narrow" pitchFamily="34" charset="0"/>
              </a:rPr>
              <a:t>myositis</a:t>
            </a:r>
            <a:r>
              <a:rPr lang="en-US" altLang="zh-TW" sz="2200" b="1" spc="-40" dirty="0" smtClean="0">
                <a:latin typeface="Arial Narrow" pitchFamily="34" charset="0"/>
              </a:rPr>
              <a:t>, gastroenteritis &amp; joint swellings</a:t>
            </a:r>
          </a:p>
          <a:p>
            <a:pPr marL="0" lvl="2">
              <a:buBlip>
                <a:blip r:embed="rId2"/>
              </a:buBlip>
            </a:pPr>
            <a:r>
              <a:rPr lang="en-US" altLang="zh-TW" sz="2200" b="1" spc="-40" dirty="0" smtClean="0">
                <a:latin typeface="Arial Narrow" pitchFamily="34" charset="0"/>
              </a:rPr>
              <a:t>Nasal congestion, but pulmonary </a:t>
            </a:r>
            <a:r>
              <a:rPr lang="en-US" altLang="zh-TW" sz="2200" b="1" spc="-40" dirty="0" err="1" smtClean="0">
                <a:latin typeface="Arial Narrow" pitchFamily="34" charset="0"/>
              </a:rPr>
              <a:t>eosinophil</a:t>
            </a:r>
            <a:r>
              <a:rPr lang="en-US" altLang="zh-TW" sz="2200" b="1" spc="-40" dirty="0" smtClean="0">
                <a:latin typeface="Arial Narrow" pitchFamily="34" charset="0"/>
              </a:rPr>
              <a:t> infiltration, anaphylaxis</a:t>
            </a:r>
            <a:r>
              <a:rPr lang="en-US" altLang="zh-TW" sz="2200" b="1" spc="-40" dirty="0" smtClean="0">
                <a:latin typeface="Arial Narrow" pitchFamily="34" charset="0"/>
                <a:sym typeface="Wingdings 3"/>
              </a:rPr>
              <a:t> </a:t>
            </a:r>
            <a:r>
              <a:rPr lang="en-US" altLang="zh-TW" sz="2200" b="1" spc="-40" dirty="0" smtClean="0">
                <a:latin typeface="Arial Narrow" pitchFamily="34" charset="0"/>
              </a:rPr>
              <a:t> rare</a:t>
            </a:r>
          </a:p>
          <a:p>
            <a:pPr marL="0" lvl="2"/>
            <a:r>
              <a:rPr lang="en-US" altLang="zh-TW" sz="2200" b="1" spc="-40" dirty="0" smtClean="0">
                <a:latin typeface="Arial Narrow" pitchFamily="34" charset="0"/>
              </a:rPr>
              <a:t>   Respiratory side effect can be minimized by taking </a:t>
            </a:r>
            <a:r>
              <a:rPr lang="en-GB" altLang="zh-TW" sz="2200" b="1" spc="-40" dirty="0" smtClean="0">
                <a:latin typeface="Arial Narrow" pitchFamily="34" charset="0"/>
              </a:rPr>
              <a:t>ß-AD agonist first</a:t>
            </a:r>
            <a:endParaRPr lang="en-US" altLang="zh-TW" sz="2200" b="1" spc="-40" dirty="0" smtClean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626004"/>
            <a:ext cx="87630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Generally well tolerated &amp; if occur </a:t>
            </a:r>
            <a:r>
              <a:rPr lang="en-US" altLang="zh-TW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are minor &amp;  localized (no systemic absorption).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295661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3200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Inhalational; as powder by dry powder inhaler, as aerosols </a:t>
            </a:r>
            <a:r>
              <a:rPr lang="en-US" sz="2200" b="1" dirty="0" smtClean="0">
                <a:latin typeface="Arial Narrow" pitchFamily="34" charset="0"/>
              </a:rPr>
              <a:t>by metered </a:t>
            </a:r>
            <a:r>
              <a:rPr lang="en-US" sz="2200" b="1" dirty="0" smtClean="0">
                <a:latin typeface="Arial Narrow" pitchFamily="34" charset="0"/>
              </a:rPr>
              <a:t>dose inhalers &amp; also by nebulizers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929066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As eye drops or nasal sprays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004174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ts val="2400"/>
              </a:lnSpc>
              <a:buBlip>
                <a:blip r:embed="rId2"/>
              </a:buBlip>
            </a:pPr>
            <a:r>
              <a:rPr lang="en-US" altLang="zh-TW" sz="2200" b="1" spc="-40" dirty="0" smtClean="0">
                <a:latin typeface="Arial Narrow" pitchFamily="34" charset="0"/>
              </a:rPr>
              <a:t>Only as an alternative for prophylactic prevention of mild to moderate </a:t>
            </a:r>
            <a:br>
              <a:rPr lang="en-US" altLang="zh-TW" sz="2200" b="1" spc="-40" dirty="0" smtClean="0">
                <a:latin typeface="Arial Narrow" pitchFamily="34" charset="0"/>
              </a:rPr>
            </a:br>
            <a:r>
              <a:rPr lang="en-US" altLang="zh-TW" sz="2200" b="1" spc="-40" dirty="0" smtClean="0">
                <a:latin typeface="Arial Narrow" pitchFamily="34" charset="0"/>
              </a:rPr>
              <a:t>   attacks </a:t>
            </a:r>
            <a:r>
              <a:rPr lang="en-US" sz="2200" b="1" spc="-40" dirty="0" smtClean="0">
                <a:latin typeface="Arial Narrow" pitchFamily="34" charset="0"/>
              </a:rPr>
              <a:t>particularly allergen &gt; </a:t>
            </a:r>
            <a:r>
              <a:rPr lang="en-US" altLang="zh-TW" sz="2200" b="1" spc="-40" dirty="0" smtClean="0">
                <a:latin typeface="Arial Narrow" pitchFamily="34" charset="0"/>
              </a:rPr>
              <a:t>exercise &gt; irritant induced asthma. In allergen </a:t>
            </a:r>
            <a:br>
              <a:rPr lang="en-US" altLang="zh-TW" sz="2200" b="1" spc="-40" dirty="0" smtClean="0">
                <a:latin typeface="Arial Narrow" pitchFamily="34" charset="0"/>
              </a:rPr>
            </a:br>
            <a:r>
              <a:rPr lang="en-US" altLang="zh-TW" sz="2200" b="1" spc="-40" dirty="0" smtClean="0">
                <a:latin typeface="Arial Narrow" pitchFamily="34" charset="0"/>
              </a:rPr>
              <a:t>   induced asthma </a:t>
            </a:r>
            <a:r>
              <a:rPr lang="en-US" altLang="zh-TW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altLang="zh-TW" sz="2200" b="1" spc="-40" dirty="0" smtClean="0">
                <a:latin typeface="Arial Narrow" pitchFamily="34" charset="0"/>
              </a:rPr>
              <a:t>start 2-4 weeks before allergy season </a:t>
            </a:r>
            <a:endParaRPr lang="en-US" altLang="zh-TW" sz="2200" b="1" spc="-40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721" y="305874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Indication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6051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 </a:t>
            </a:r>
            <a:r>
              <a:rPr lang="en-US" altLang="zh-TW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For</a:t>
            </a:r>
            <a:r>
              <a:rPr lang="en-US" altLang="zh-TW" sz="22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 Asthma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tx1"/>
            </a:gs>
            <a:gs pos="26000">
              <a:srgbClr val="6600FF">
                <a:alpha val="60000"/>
              </a:srgbClr>
            </a:gs>
            <a:gs pos="59000">
              <a:schemeClr val="bg1">
                <a:lumMod val="95000"/>
              </a:schemeClr>
            </a:gs>
            <a:gs pos="72000">
              <a:schemeClr val="bg2">
                <a:lumMod val="90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304800"/>
            <a:ext cx="3124200" cy="1295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solidFill>
                    <a:srgbClr val="FF99FF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2"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+mj-lt"/>
              </a:rPr>
              <a:t>CONTROLLERS</a:t>
            </a:r>
            <a:endParaRPr lang="en-US" sz="5400" b="1" cap="none" spc="0" dirty="0">
              <a:ln>
                <a:solidFill>
                  <a:srgbClr val="FF99FF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bg2"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2019837"/>
            <a:ext cx="5791200" cy="40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sz="3200" dirty="0" smtClean="0">
                <a:solidFill>
                  <a:srgbClr val="7030A0"/>
                </a:solidFill>
                <a:uFill>
                  <a:solidFill>
                    <a:srgbClr val="FF00FF"/>
                  </a:solidFill>
                </a:uFill>
                <a:latin typeface="Bernard MT Condensed" pitchFamily="18" charset="0"/>
              </a:rPr>
              <a:t>PREVENT RECUR </a:t>
            </a:r>
            <a:r>
              <a:rPr lang="en-US" altLang="zh-CN" sz="3200" dirty="0" smtClean="0">
                <a:solidFill>
                  <a:srgbClr val="7030A0"/>
                </a:solidFill>
                <a:latin typeface="Bernard MT Condensed" pitchFamily="18" charset="0"/>
              </a:rPr>
              <a:t>OF ACUTE SYMPTOMS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2438400"/>
            <a:ext cx="2933816" cy="392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sz="2800" dirty="0" smtClean="0">
                <a:latin typeface="Bernard MT Condensed" pitchFamily="18" charset="0"/>
              </a:rPr>
              <a:t>Abort exacerbations</a:t>
            </a:r>
            <a:endParaRPr lang="en-US" altLang="zh-CN" sz="2800" dirty="0" smtClean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962400"/>
            <a:ext cx="4575869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Bernard MT Condensed" pitchFamily="18" charset="0"/>
              </a:rPr>
              <a:t>LONG ACTING BRONCHODILATORS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4267200"/>
            <a:ext cx="449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FF"/>
              </a:buClr>
              <a:buSzPct val="80000"/>
            </a:pPr>
            <a:r>
              <a:rPr lang="en-US" sz="2400" b="1" dirty="0" smtClean="0">
                <a:latin typeface="Arial Narrow" pitchFamily="34" charset="0"/>
              </a:rPr>
              <a:t>Long-acting </a:t>
            </a:r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2</a:t>
            </a:r>
            <a:r>
              <a:rPr lang="en-US" sz="2400" b="1" dirty="0" smtClean="0">
                <a:latin typeface="Arial Narrow" pitchFamily="34" charset="0"/>
              </a:rPr>
              <a:t>-AR agonists </a:t>
            </a:r>
            <a:r>
              <a:rPr lang="en-US" sz="2400" dirty="0" smtClean="0">
                <a:latin typeface="Bernard MT Condensed" pitchFamily="18" charset="0"/>
              </a:rPr>
              <a:t>(LABA)</a:t>
            </a:r>
          </a:p>
          <a:p>
            <a:pPr>
              <a:buClr>
                <a:srgbClr val="FF00FF"/>
              </a:buClr>
              <a:buSzPct val="80000"/>
            </a:pP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Long acting </a:t>
            </a:r>
            <a:r>
              <a:rPr lang="en-US" sz="2000" i="1" dirty="0" err="1" smtClean="0">
                <a:latin typeface="Arial Narrow" pitchFamily="34" charset="0"/>
                <a:cs typeface="Times New Roman" pitchFamily="18" charset="0"/>
              </a:rPr>
              <a:t>Anticholinergics</a:t>
            </a: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Bernard MT Condensed" pitchFamily="18" charset="0"/>
                <a:cs typeface="Times New Roman" pitchFamily="18" charset="0"/>
              </a:rPr>
              <a:t>T</a:t>
            </a:r>
            <a:r>
              <a:rPr lang="en-GB" sz="2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iotropium</a:t>
            </a:r>
            <a:r>
              <a:rPr lang="en-US" sz="2000" dirty="0" smtClean="0">
                <a:solidFill>
                  <a:srgbClr val="7030A0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00FF"/>
              </a:buClr>
              <a:buSzPct val="80000"/>
            </a:pP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PDE Inhibitors; </a:t>
            </a:r>
          </a:p>
          <a:p>
            <a:pPr>
              <a:lnSpc>
                <a:spcPts val="2400"/>
              </a:lnSpc>
              <a:buClr>
                <a:srgbClr val="FF00FF"/>
              </a:buClr>
              <a:buSzPct val="80000"/>
            </a:pPr>
            <a:r>
              <a:rPr lang="en-US" sz="2000" i="1" dirty="0" smtClean="0">
                <a:latin typeface="Arial Narrow" pitchFamily="34" charset="0"/>
                <a:cs typeface="Times New Roman" pitchFamily="18" charset="0"/>
              </a:rPr>
              <a:t>Non-Selective &amp; </a:t>
            </a:r>
            <a:r>
              <a:rPr lang="it-IT" sz="2000" i="1" spc="-40" dirty="0" smtClean="0">
                <a:latin typeface="Arial Narrow" pitchFamily="34" charset="0"/>
              </a:rPr>
              <a:t>PDE-4 Selective ;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ernard MT Condensed" pitchFamily="18" charset="0"/>
                <a:cs typeface="Times New Roman" pitchFamily="18" charset="0"/>
              </a:rPr>
              <a:t>Cilomilast</a:t>
            </a:r>
            <a:endParaRPr lang="it-IT" sz="2000" dirty="0" smtClean="0">
              <a:solidFill>
                <a:srgbClr val="7030A0"/>
              </a:solidFill>
              <a:latin typeface="Bernard MT Condense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133600" y="3759558"/>
            <a:ext cx="4572000" cy="430887"/>
          </a:xfrm>
          <a:prstGeom prst="rect">
            <a:avLst/>
          </a:prstGeom>
          <a:solidFill>
            <a:srgbClr val="FF00FF"/>
          </a:solidFill>
        </p:spPr>
        <p:txBody>
          <a:bodyPr wrap="square">
            <a:spAutoFit/>
          </a:bodyPr>
          <a:lstStyle/>
          <a:p>
            <a:r>
              <a:rPr lang="en-US" altLang="zh-TW" sz="2200" b="1" dirty="0" smtClean="0">
                <a:solidFill>
                  <a:srgbClr val="FFFFFF"/>
                </a:solidFill>
                <a:uFill>
                  <a:solidFill>
                    <a:srgbClr val="FF00FF"/>
                  </a:solidFill>
                </a:uFill>
                <a:latin typeface="Arial Narrow" pitchFamily="34" charset="0"/>
                <a:sym typeface="Wingdings 3"/>
              </a:rPr>
              <a:t>LABA; N</a:t>
            </a:r>
            <a:r>
              <a:rPr lang="en-US" sz="2200" b="1" dirty="0" smtClean="0">
                <a:solidFill>
                  <a:srgbClr val="FFFFFF"/>
                </a:solidFill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ever give alone as controller 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343437"/>
            <a:ext cx="4572000" cy="523220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TW" sz="2400" dirty="0" smtClean="0">
                <a:solidFill>
                  <a:srgbClr val="FF66FF"/>
                </a:solidFill>
                <a:latin typeface="Bernard MT Condensed" pitchFamily="18" charset="0"/>
              </a:rPr>
              <a:t>1. </a:t>
            </a:r>
            <a:r>
              <a:rPr lang="en-US" altLang="zh-TW" sz="2400" dirty="0" smtClean="0">
                <a:solidFill>
                  <a:schemeClr val="bg1"/>
                </a:solidFill>
                <a:latin typeface="Bernard MT Condensed" pitchFamily="18" charset="0"/>
              </a:rPr>
              <a:t>Long Acting </a:t>
            </a:r>
            <a:r>
              <a:rPr lang="en-US" altLang="zh-TW" sz="2800" b="1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altLang="zh-TW" sz="24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2</a:t>
            </a:r>
            <a:r>
              <a:rPr lang="en-US" altLang="zh-TW" sz="2400" dirty="0" smtClean="0">
                <a:solidFill>
                  <a:schemeClr val="bg1"/>
                </a:solidFill>
                <a:latin typeface="Bernard MT Condensed" pitchFamily="18" charset="0"/>
              </a:rPr>
              <a:t>-AR Agonists  (LABA)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76016" y="533400"/>
            <a:ext cx="2851999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dirty="0" err="1" smtClean="0">
                <a:solidFill>
                  <a:srgbClr val="6600FF"/>
                </a:solidFill>
                <a:latin typeface="Bernard MT Condensed" pitchFamily="18" charset="0"/>
              </a:rPr>
              <a:t>Salmeterol</a:t>
            </a:r>
            <a:r>
              <a:rPr lang="en-US" sz="2200" dirty="0" smtClean="0">
                <a:solidFill>
                  <a:srgbClr val="6600FF"/>
                </a:solidFill>
                <a:latin typeface="Bernard MT Condensed" pitchFamily="18" charset="0"/>
              </a:rPr>
              <a:t> &amp; </a:t>
            </a:r>
            <a:r>
              <a:rPr lang="en-US" sz="2200" dirty="0" err="1" smtClean="0">
                <a:solidFill>
                  <a:srgbClr val="6600FF"/>
                </a:solidFill>
                <a:latin typeface="Bernard MT Condensed" pitchFamily="18" charset="0"/>
              </a:rPr>
              <a:t>Formoterol</a:t>
            </a:r>
            <a:endParaRPr lang="en-US" sz="2200" dirty="0" smtClean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888642"/>
            <a:ext cx="1490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Mechanism: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9200" y="4321766"/>
            <a:ext cx="6172200" cy="1426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TW" sz="2200" dirty="0" smtClean="0">
                <a:solidFill>
                  <a:srgbClr val="6600FF"/>
                </a:solidFill>
                <a:latin typeface="Bernard MT Condensed" pitchFamily="18" charset="0"/>
                <a:ea typeface="新細明體" pitchFamily="18" charset="-120"/>
                <a:sym typeface="Wingdings 3"/>
              </a:rPr>
              <a:t>Repression</a:t>
            </a:r>
            <a:r>
              <a:rPr lang="en-US" altLang="zh-TW" sz="2200" b="1" dirty="0" smtClean="0">
                <a:solidFill>
                  <a:srgbClr val="6600FF"/>
                </a:solidFill>
                <a:latin typeface="Arial Narrow" pitchFamily="34" charset="0"/>
                <a:ea typeface="新細明體" pitchFamily="18" charset="-120"/>
                <a:sym typeface="Wingdings 3"/>
              </a:rPr>
              <a:t>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of pro-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inflammtory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molecules</a:t>
            </a:r>
          </a:p>
          <a:p>
            <a:pPr>
              <a:lnSpc>
                <a:spcPts val="2600"/>
              </a:lnSpc>
            </a:pPr>
            <a:r>
              <a:rPr lang="en-US" altLang="zh-TW" sz="2200" dirty="0" smtClean="0">
                <a:solidFill>
                  <a:srgbClr val="6600FF"/>
                </a:solidFill>
                <a:latin typeface="Bernard MT Condensed" pitchFamily="18" charset="0"/>
                <a:ea typeface="新細明體" pitchFamily="18" charset="-120"/>
                <a:sym typeface="Wingdings 3"/>
              </a:rPr>
              <a:t>Expression</a:t>
            </a:r>
            <a:r>
              <a:rPr lang="en-US" altLang="zh-TW" sz="2200" b="1" dirty="0" smtClean="0">
                <a:latin typeface="Bernard MT Condensed" pitchFamily="18" charset="0"/>
                <a:ea typeface="新細明體" pitchFamily="18" charset="-120"/>
                <a:sym typeface="Wingdings 3"/>
              </a:rPr>
              <a:t>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of ant-inflammatory molecules</a:t>
            </a:r>
          </a:p>
          <a:p>
            <a:pPr>
              <a:lnSpc>
                <a:spcPts val="2600"/>
              </a:lnSpc>
            </a:pPr>
            <a:r>
              <a:rPr lang="en-US" altLang="zh-TW" sz="2200" spc="-40" dirty="0" smtClean="0">
                <a:solidFill>
                  <a:srgbClr val="6600FF"/>
                </a:solidFill>
                <a:latin typeface="Bernard MT Condensed" pitchFamily="18" charset="0"/>
                <a:ea typeface="新細明體" pitchFamily="18" charset="-120"/>
                <a:sym typeface="Wingdings 3"/>
              </a:rPr>
              <a:t>Suppression</a:t>
            </a:r>
            <a:r>
              <a:rPr lang="en-US" altLang="zh-TW" sz="2200" b="1" spc="-40" dirty="0" smtClean="0">
                <a:latin typeface="Bernard MT Condensed" pitchFamily="18" charset="0"/>
                <a:ea typeface="新細明體" pitchFamily="18" charset="-120"/>
                <a:sym typeface="Wingdings 3"/>
              </a:rPr>
              <a:t> </a:t>
            </a:r>
            <a:r>
              <a:rPr lang="en-US" altLang="zh-TW" sz="2200" b="1" spc="-40" dirty="0" smtClean="0">
                <a:latin typeface="Arial Narrow" pitchFamily="34" charset="0"/>
                <a:ea typeface="新細明體" pitchFamily="18" charset="-120"/>
                <a:sym typeface="Wingdings 3"/>
              </a:rPr>
              <a:t>of BSMC proliferation &amp; remodeling  </a:t>
            </a:r>
          </a:p>
          <a:p>
            <a:pPr>
              <a:lnSpc>
                <a:spcPts val="2600"/>
              </a:lnSpc>
              <a:buClr>
                <a:srgbClr val="FF00FF"/>
              </a:buClr>
              <a:buSzPct val="80000"/>
            </a:pPr>
            <a:r>
              <a:rPr kumimoji="1" lang="en-US" altLang="zh-TW" sz="2200" dirty="0" smtClean="0">
                <a:solidFill>
                  <a:srgbClr val="6600FF"/>
                </a:solidFill>
                <a:latin typeface="Bernard MT Condensed" pitchFamily="18" charset="0"/>
              </a:rPr>
              <a:t>P</a:t>
            </a:r>
            <a:r>
              <a:rPr kumimoji="1" lang="en-US" altLang="ja-JP" sz="2200" dirty="0" smtClean="0">
                <a:solidFill>
                  <a:srgbClr val="6600FF"/>
                </a:solidFill>
                <a:latin typeface="Bernard MT Condensed" pitchFamily="18" charset="0"/>
              </a:rPr>
              <a:t>RIMING of GC RECEPTORS</a:t>
            </a:r>
            <a:r>
              <a:rPr kumimoji="1" lang="en-US" altLang="zh-TW" sz="22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kumimoji="1" lang="en-US" altLang="zh-TW" sz="2000" b="1" i="1" spc="-40" dirty="0" smtClean="0">
                <a:solidFill>
                  <a:srgbClr val="000000"/>
                </a:solidFill>
                <a:latin typeface="Arial Narrow" pitchFamily="34" charset="0"/>
              </a:rPr>
              <a:t>(Cross-talk between GC &amp; LABA)</a:t>
            </a:r>
            <a:endParaRPr lang="en-US" altLang="zh-CN" sz="2200" b="1" i="1" spc="-40" dirty="0" smtClean="0">
              <a:latin typeface="Arial Narrow" pitchFamily="34" charset="0"/>
              <a:sym typeface="Wingdings 3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0" y="3452080"/>
            <a:ext cx="5257800" cy="374461"/>
          </a:xfrm>
          <a:prstGeom prst="rect">
            <a:avLst/>
          </a:prstGeom>
          <a:solidFill>
            <a:srgbClr val="FFDDFF"/>
          </a:solidFill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en-US" altLang="zh-CN" sz="2200" b="1" i="1" u="sng" dirty="0" smtClean="0">
                <a:solidFill>
                  <a:srgbClr val="000000"/>
                </a:solidFill>
                <a:latin typeface="Arial Narrow" pitchFamily="34" charset="0"/>
              </a:rPr>
              <a:t>N.B.</a:t>
            </a:r>
            <a:r>
              <a:rPr kumimoji="1" lang="en-US" altLang="zh-CN" sz="2200" b="1" dirty="0" smtClean="0">
                <a:solidFill>
                  <a:srgbClr val="000000"/>
                </a:solidFill>
                <a:latin typeface="Arial Narrow" pitchFamily="34" charset="0"/>
              </a:rPr>
              <a:t> β</a:t>
            </a:r>
            <a:r>
              <a:rPr kumimoji="1" lang="en-US" altLang="zh-CN" sz="2200" b="1" baseline="-25000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kumimoji="1" lang="en-US" altLang="zh-CN" sz="2200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AR </a:t>
            </a:r>
            <a:r>
              <a:rPr lang="en-US" sz="2200" b="1" dirty="0" err="1" smtClean="0">
                <a:latin typeface="Arial Narrow" pitchFamily="34" charset="0"/>
              </a:rPr>
              <a:t>downregulation</a:t>
            </a:r>
            <a:r>
              <a:rPr lang="en-US" sz="2200" b="1" dirty="0" smtClean="0">
                <a:latin typeface="Arial Narrow" pitchFamily="34" charset="0"/>
              </a:rPr>
              <a:t> &amp; desensitization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19200" y="5791200"/>
            <a:ext cx="6172200" cy="733534"/>
          </a:xfrm>
          <a:prstGeom prst="rect">
            <a:avLst/>
          </a:prstGeom>
          <a:solidFill>
            <a:srgbClr val="FF00FF"/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TW" sz="2400" spc="-40" dirty="0" smtClean="0">
                <a:solidFill>
                  <a:schemeClr val="bg1"/>
                </a:solidFill>
                <a:latin typeface="Bernard MT Condensed" pitchFamily="18" charset="0"/>
                <a:sym typeface="Wingdings 3"/>
              </a:rPr>
              <a:t>GC</a:t>
            </a:r>
            <a:r>
              <a:rPr lang="en-US" altLang="zh-TW" sz="2400" b="1" spc="-40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 </a:t>
            </a:r>
            <a:r>
              <a:rPr lang="en-US" altLang="zh-TW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expression of </a:t>
            </a:r>
            <a:r>
              <a:rPr lang="en-US" altLang="zh-TW" sz="2400" b="1" dirty="0" smtClean="0">
                <a:solidFill>
                  <a:schemeClr val="bg1"/>
                </a:solidFill>
                <a:latin typeface="Arial Narrow" pitchFamily="34" charset="0"/>
              </a:rPr>
              <a:t>bronchial </a:t>
            </a:r>
            <a:r>
              <a:rPr lang="en-US" altLang="zh-TW" sz="2400" b="1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altLang="zh-TW" sz="2400" b="1" baseline="-25000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altLang="zh-TW" sz="2400" b="1" dirty="0" smtClean="0">
                <a:solidFill>
                  <a:schemeClr val="bg1"/>
                </a:solidFill>
                <a:latin typeface="Arial Narrow" pitchFamily="34" charset="0"/>
              </a:rPr>
              <a:t> AR &amp; </a:t>
            </a:r>
            <a:r>
              <a:rPr lang="en-US" altLang="zh-TW" sz="2400" b="1" dirty="0" smtClean="0">
                <a:solidFill>
                  <a:schemeClr val="bg1"/>
                </a:solidFill>
                <a:latin typeface="Arial Narrow" pitchFamily="34" charset="0"/>
                <a:ea typeface="新細明體" pitchFamily="18" charset="-120"/>
                <a:sym typeface="Wingdings 3"/>
              </a:rPr>
              <a:t>t</a:t>
            </a:r>
            <a:r>
              <a:rPr lang="en-US" altLang="zh-TW" sz="2400" b="1" dirty="0" smtClean="0">
                <a:solidFill>
                  <a:schemeClr val="bg1"/>
                </a:solidFill>
                <a:latin typeface="Arial Narrow" pitchFamily="34" charset="0"/>
              </a:rPr>
              <a:t>heir responsiveness to </a:t>
            </a:r>
            <a:r>
              <a:rPr lang="en-US" altLang="zh-TW" sz="2400" b="1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altLang="zh-TW" sz="2400" b="1" baseline="-25000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altLang="zh-TW" sz="2400" b="1" dirty="0" smtClean="0">
                <a:solidFill>
                  <a:schemeClr val="bg1"/>
                </a:solidFill>
                <a:latin typeface="Arial Narrow" pitchFamily="34" charset="0"/>
              </a:rPr>
              <a:t> AR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0" y="1357298"/>
            <a:ext cx="864396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submucosa</a:t>
            </a:r>
            <a:r>
              <a:rPr lang="en-US" dirty="0" smtClean="0"/>
              <a:t> </a:t>
            </a:r>
            <a:r>
              <a:rPr lang="en-US" dirty="0" smtClean="0">
                <a:sym typeface="Wingdings 3"/>
              </a:rPr>
              <a:t></a:t>
            </a:r>
            <a:r>
              <a:rPr lang="en-US" dirty="0" smtClean="0"/>
              <a:t> Improve </a:t>
            </a:r>
            <a:r>
              <a:rPr lang="en-US" dirty="0" err="1" smtClean="0"/>
              <a:t>mucociliary</a:t>
            </a:r>
            <a:r>
              <a:rPr lang="en-US" dirty="0" smtClean="0"/>
              <a:t> function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↓vascular leak </a:t>
            </a:r>
          </a:p>
          <a:p>
            <a:r>
              <a:rPr lang="en-US" dirty="0" smtClean="0"/>
              <a:t>On mast cell </a:t>
            </a:r>
            <a:r>
              <a:rPr lang="en-US" dirty="0" smtClean="0">
                <a:sym typeface="Wingdings 3"/>
              </a:rPr>
              <a:t></a:t>
            </a:r>
            <a:r>
              <a:rPr lang="en-US" dirty="0" smtClean="0"/>
              <a:t> </a:t>
            </a:r>
            <a:r>
              <a:rPr lang="en-US" dirty="0" smtClean="0">
                <a:sym typeface="Wingdings 3"/>
              </a:rPr>
              <a:t></a:t>
            </a:r>
            <a:r>
              <a:rPr lang="en-US" dirty="0" smtClean="0"/>
              <a:t> mediators &amp; cytokine release </a:t>
            </a:r>
          </a:p>
          <a:p>
            <a:r>
              <a:rPr lang="en-US" dirty="0" smtClean="0"/>
              <a:t>In B epithelium </a:t>
            </a:r>
            <a:r>
              <a:rPr lang="en-US" dirty="0" smtClean="0">
                <a:sym typeface="Wingdings 3"/>
              </a:rPr>
              <a:t></a:t>
            </a:r>
            <a:r>
              <a:rPr lang="en-US" dirty="0" smtClean="0"/>
              <a:t> </a:t>
            </a:r>
            <a:r>
              <a:rPr lang="en-US" dirty="0" smtClean="0">
                <a:sym typeface="Wingdings 3"/>
              </a:rPr>
              <a:t></a:t>
            </a:r>
            <a:r>
              <a:rPr lang="en-US" dirty="0" smtClean="0"/>
              <a:t> NO release 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presynaptic</a:t>
            </a:r>
            <a:r>
              <a:rPr lang="en-US" dirty="0" smtClean="0"/>
              <a:t> cholinergic  </a:t>
            </a:r>
            <a:r>
              <a:rPr lang="en-US" dirty="0" smtClean="0">
                <a:sym typeface="Wingdings 3"/>
              </a:rPr>
              <a:t></a:t>
            </a:r>
            <a:r>
              <a:rPr lang="en-US" dirty="0" smtClean="0"/>
              <a:t> </a:t>
            </a:r>
            <a:r>
              <a:rPr lang="en-US" dirty="0" smtClean="0">
                <a:sym typeface="Wingdings 3"/>
              </a:rPr>
              <a:t></a:t>
            </a:r>
            <a:r>
              <a:rPr lang="en-US" dirty="0" smtClean="0"/>
              <a:t>Ach release 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285720" y="2857496"/>
            <a:ext cx="800105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dose will act as bronchodilator, but using it regularly </a:t>
            </a:r>
            <a:r>
              <a:rPr lang="en-US" dirty="0" smtClean="0">
                <a:sym typeface="Wingdings" pitchFamily="2" charset="2"/>
              </a:rPr>
              <a:t> anti-inflammatory action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Kinetics &amp; Dynamic Character; 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606084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Indications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2714612" y="1285860"/>
            <a:ext cx="4143404" cy="1991836"/>
          </a:xfrm>
          <a:prstGeom prst="rect">
            <a:avLst/>
          </a:prstGeom>
          <a:noFill/>
          <a:ln/>
        </p:spPr>
        <p:txBody>
          <a:bodyPr vert="horz" lIns="90488" tIns="44450" rIns="90488" bIns="44450" rtlCol="0" anchorCtr="1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err="1" smtClean="0">
                <a:solidFill>
                  <a:srgbClr val="6600FF"/>
                </a:solidFill>
                <a:latin typeface="Bernard MT Condensed" pitchFamily="18" charset="0"/>
              </a:rPr>
              <a:t>Formoterol</a:t>
            </a:r>
            <a:endParaRPr lang="en-US" sz="2200" dirty="0" smtClean="0">
              <a:solidFill>
                <a:srgbClr val="6600FF"/>
              </a:solidFill>
              <a:latin typeface="Bernard MT Condensed" pitchFamily="18" charset="0"/>
            </a:endParaRPr>
          </a:p>
          <a:p>
            <a:pPr marL="0" marR="0" lvl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Intermediate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lipophilicity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Long duration</a:t>
            </a:r>
          </a:p>
          <a:p>
            <a:pPr marL="0" marR="0" lvl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rial Narrow" pitchFamily="34" charset="0"/>
              </a:rPr>
              <a:t>Rapid onset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rial Narrow" pitchFamily="34" charset="0"/>
              </a:rPr>
              <a:t>(may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rial Narrow" pitchFamily="34" charset="0"/>
              </a:rPr>
              <a:t> used as a rescuer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dirty="0" smtClean="0">
                <a:latin typeface="Arial Narrow" pitchFamily="34" charset="0"/>
              </a:rPr>
              <a:t>More potent</a:t>
            </a:r>
          </a:p>
          <a:p>
            <a:pPr marL="0" marR="0" lvl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&lt; selective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62000" y="1284764"/>
            <a:ext cx="1846263" cy="16870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Ctr="1"/>
          <a:lstStyle/>
          <a:p>
            <a:pPr algn="l" eaLnBrk="0" hangingPunct="0">
              <a:lnSpc>
                <a:spcPts val="2100"/>
              </a:lnSpc>
            </a:pPr>
            <a:r>
              <a:rPr lang="en-US" sz="2200" dirty="0" err="1">
                <a:solidFill>
                  <a:srgbClr val="6600FF"/>
                </a:solidFill>
                <a:latin typeface="Bernard MT Condensed" pitchFamily="18" charset="0"/>
              </a:rPr>
              <a:t>Salmeterol</a:t>
            </a:r>
            <a:endParaRPr lang="en-US" sz="2200" dirty="0">
              <a:solidFill>
                <a:srgbClr val="6600FF"/>
              </a:solidFill>
              <a:latin typeface="Bernard MT Condensed" pitchFamily="18" charset="0"/>
            </a:endParaRPr>
          </a:p>
          <a:p>
            <a:pPr algn="l" eaLnBrk="0" hangingPunct="0">
              <a:lnSpc>
                <a:spcPts val="2100"/>
              </a:lnSpc>
              <a:buClr>
                <a:srgbClr val="FFDC00"/>
              </a:buClr>
            </a:pPr>
            <a:r>
              <a:rPr lang="en-US" sz="2200" b="1" dirty="0" err="1">
                <a:effectLst/>
                <a:latin typeface="Arial Narrow" pitchFamily="34" charset="0"/>
              </a:rPr>
              <a:t>Lipophilic</a:t>
            </a:r>
            <a:endParaRPr lang="en-US" sz="2200" b="1" dirty="0">
              <a:effectLst/>
              <a:latin typeface="Arial Narrow" pitchFamily="34" charset="0"/>
            </a:endParaRPr>
          </a:p>
          <a:p>
            <a:pPr algn="l" eaLnBrk="0" hangingPunct="0">
              <a:lnSpc>
                <a:spcPts val="2100"/>
              </a:lnSpc>
              <a:buClr>
                <a:srgbClr val="FFDC00"/>
              </a:buClr>
            </a:pPr>
            <a:r>
              <a:rPr lang="en-US" sz="2200" b="1" dirty="0">
                <a:effectLst/>
                <a:latin typeface="Arial Narrow" pitchFamily="34" charset="0"/>
              </a:rPr>
              <a:t>Long duration</a:t>
            </a:r>
          </a:p>
          <a:p>
            <a:pPr algn="l" eaLnBrk="0" hangingPunct="0">
              <a:lnSpc>
                <a:spcPts val="2100"/>
              </a:lnSpc>
              <a:buClr>
                <a:srgbClr val="FFDC00"/>
              </a:buClr>
            </a:pPr>
            <a:r>
              <a:rPr lang="en-US" sz="2200" b="1" dirty="0">
                <a:solidFill>
                  <a:srgbClr val="6600FF"/>
                </a:solidFill>
                <a:effectLst/>
                <a:latin typeface="Arial Narrow" pitchFamily="34" charset="0"/>
              </a:rPr>
              <a:t>Slow </a:t>
            </a:r>
            <a:r>
              <a:rPr lang="en-US" sz="2200" b="1" dirty="0" smtClean="0">
                <a:solidFill>
                  <a:srgbClr val="6600FF"/>
                </a:solidFill>
                <a:effectLst/>
                <a:latin typeface="Arial Narrow" pitchFamily="34" charset="0"/>
              </a:rPr>
              <a:t>onset</a:t>
            </a:r>
          </a:p>
          <a:p>
            <a:pPr algn="l" eaLnBrk="0" hangingPunct="0">
              <a:lnSpc>
                <a:spcPts val="2100"/>
              </a:lnSpc>
              <a:buClr>
                <a:srgbClr val="FFDC00"/>
              </a:buClr>
            </a:pPr>
            <a:r>
              <a:rPr lang="en-US" sz="2200" b="1" dirty="0" smtClean="0">
                <a:latin typeface="Arial Narrow" pitchFamily="34" charset="0"/>
              </a:rPr>
              <a:t>Less potent</a:t>
            </a:r>
          </a:p>
          <a:p>
            <a:pPr algn="l" eaLnBrk="0" hangingPunct="0">
              <a:lnSpc>
                <a:spcPts val="2100"/>
              </a:lnSpc>
              <a:buClr>
                <a:srgbClr val="FFDC00"/>
              </a:buClr>
            </a:pPr>
            <a:r>
              <a:rPr lang="en-US" sz="2200" b="1" dirty="0" smtClean="0">
                <a:effectLst/>
                <a:latin typeface="Arial Narrow" pitchFamily="34" charset="0"/>
              </a:rPr>
              <a:t>&gt; selective</a:t>
            </a:r>
            <a:endParaRPr lang="en-US" sz="2200" b="1" dirty="0">
              <a:effectLst/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05200" y="279042"/>
            <a:ext cx="4572000" cy="3616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ts val="2100"/>
              </a:lnSpc>
              <a:buClr>
                <a:srgbClr val="FFDC00"/>
              </a:buClr>
            </a:pPr>
            <a:r>
              <a:rPr lang="en-US" sz="2200" b="1" dirty="0" smtClean="0">
                <a:latin typeface="Arial Narrow" pitchFamily="34" charset="0"/>
              </a:rPr>
              <a:t>Duration: 12 hrs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" y="3872247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FF"/>
              </a:buClr>
              <a:buSzPct val="80000"/>
              <a:buFont typeface="Wingdings 2" pitchFamily="18" charset="2"/>
              <a:buChar char="®"/>
              <a:defRPr/>
            </a:pP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  <a:t>Never as rescue in acute attacks. </a:t>
            </a:r>
          </a:p>
          <a:p>
            <a:pPr lvl="0">
              <a:buClr>
                <a:srgbClr val="FF00FF"/>
              </a:buClr>
              <a:buSzPct val="80000"/>
              <a:buFont typeface="Wingdings 2" pitchFamily="18" charset="2"/>
              <a:buChar char="®"/>
              <a:defRPr/>
            </a:pP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  <a:t>Never  given as controller alone but must be with anti-inflammatory</a:t>
            </a:r>
          </a:p>
          <a:p>
            <a:pPr lvl="0">
              <a:buClr>
                <a:srgbClr val="FF00FF"/>
              </a:buClr>
              <a:buSzPct val="80000"/>
              <a:buFont typeface="Wingdings 2" pitchFamily="18" charset="2"/>
              <a:buChar char="®"/>
              <a:defRPr/>
            </a:pP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  <a:t>Only as add on, to asthma treatment plan, if other medications do </a:t>
            </a:r>
            <a:b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</a:b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  <a:t>   not totally control symptoms, specially if not adequately controlled </a:t>
            </a:r>
            <a:b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</a:b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  <a:t>   with inhaled corticosteroids</a:t>
            </a:r>
          </a:p>
          <a:p>
            <a:pPr>
              <a:buClr>
                <a:srgbClr val="FF00FF"/>
              </a:buClr>
              <a:buSzPct val="80000"/>
              <a:buFont typeface="Wingdings 2" pitchFamily="18" charset="2"/>
              <a:buChar char="®"/>
              <a:defRPr/>
            </a:pP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</a:rPr>
              <a:t>Is p</a:t>
            </a: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  <a:sym typeface="Wingdings" pitchFamily="2" charset="2"/>
              </a:rPr>
              <a:t>articularly useful in treating nocturnal asthma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61722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Administration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05000" y="6227058"/>
            <a:ext cx="631033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200" b="1" dirty="0" smtClean="0">
                <a:latin typeface="Arial Narrow" pitchFamily="34" charset="0"/>
              </a:rPr>
              <a:t> Inhalation unless inability to use </a:t>
            </a:r>
            <a:r>
              <a:rPr lang="en-US" sz="2200" b="1" dirty="0" smtClean="0">
                <a:latin typeface="Arial Narrow" pitchFamily="34" charset="0"/>
              </a:rPr>
              <a:t>inhalers 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Oral use 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314980"/>
            <a:ext cx="76962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800" b="1" i="1" dirty="0" smtClean="0">
                <a:ln>
                  <a:solidFill>
                    <a:srgbClr val="6600FF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E1FF"/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radley Hand ITC" pitchFamily="66" charset="0"/>
              </a:rPr>
              <a:t>CLINICAL APPROACH TO ASTHMA THERAPY  </a:t>
            </a:r>
            <a:endParaRPr lang="en-US" sz="2800" b="1" i="1" dirty="0">
              <a:ln>
                <a:solidFill>
                  <a:srgbClr val="6600FF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FFE1FF"/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2484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Presence of one feature of severity is sufficient to place patient in that category</a:t>
            </a:r>
            <a:endParaRPr lang="en-US" sz="2000" b="1" dirty="0">
              <a:latin typeface="Arial Narrow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329602" y="914400"/>
            <a:ext cx="10692802" cy="5410200"/>
            <a:chOff x="-329602" y="914400"/>
            <a:chExt cx="10692802" cy="54102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40000"/>
            </a:blip>
            <a:srcRect t="21723" b="15832"/>
            <a:stretch>
              <a:fillRect/>
            </a:stretch>
          </p:blipFill>
          <p:spPr bwMode="auto">
            <a:xfrm>
              <a:off x="-329602" y="914400"/>
              <a:ext cx="10692802" cy="541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870916" y="947498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  <a:latin typeface="Bernard MT Condensed" pitchFamily="18" charset="0"/>
                </a:rPr>
                <a:t>A. </a:t>
              </a:r>
              <a:endParaRPr lang="en-US" sz="2400" dirty="0">
                <a:solidFill>
                  <a:srgbClr val="7030A0"/>
                </a:solidFill>
                <a:latin typeface="Bernard MT Condense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tx1"/>
            </a:gs>
            <a:gs pos="26000">
              <a:srgbClr val="6600FF">
                <a:alpha val="60000"/>
              </a:srgbClr>
            </a:gs>
            <a:gs pos="59000">
              <a:schemeClr val="bg1">
                <a:lumMod val="95000"/>
              </a:schemeClr>
            </a:gs>
            <a:gs pos="72000">
              <a:schemeClr val="bg2">
                <a:lumMod val="90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304800"/>
            <a:ext cx="3124200" cy="1295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solidFill>
                    <a:srgbClr val="FF99FF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2"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+mj-lt"/>
              </a:rPr>
              <a:t>CONTROLLERS</a:t>
            </a:r>
            <a:endParaRPr lang="en-US" sz="5400" b="1" cap="none" spc="0" dirty="0">
              <a:ln>
                <a:solidFill>
                  <a:srgbClr val="FF99FF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bg2"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263107"/>
            <a:ext cx="7218451" cy="4038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sz="3200" dirty="0" smtClean="0">
                <a:solidFill>
                  <a:srgbClr val="7030A0"/>
                </a:solidFill>
                <a:uFill>
                  <a:solidFill>
                    <a:srgbClr val="FF00FF"/>
                  </a:solidFill>
                </a:uFill>
                <a:latin typeface="Bernard MT Condensed" pitchFamily="18" charset="0"/>
              </a:rPr>
              <a:t>DRUGS THAT DECREASE AIRWAY INFLAMMATION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52400"/>
            <a:ext cx="627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B. Step-WISE APPROACH TO ASTHMA MANEGEMENT </a:t>
            </a:r>
            <a:endParaRPr lang="en-US" sz="24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4672884"/>
            <a:ext cx="8763000" cy="2410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en-US" sz="2400" b="1" dirty="0" smtClean="0">
                <a:latin typeface="Arial Narrow" pitchFamily="34" charset="0"/>
              </a:rPr>
              <a:t>Depending on judgment, it can be applied either by beginning; </a:t>
            </a:r>
          </a:p>
          <a:p>
            <a:pPr eaLnBrk="0" hangingPunct="0">
              <a:lnSpc>
                <a:spcPts val="2400"/>
              </a:lnSpc>
              <a:spcBef>
                <a:spcPts val="600"/>
              </a:spcBef>
            </a:pPr>
            <a:r>
              <a:rPr lang="en-US" sz="2400" b="1" dirty="0" smtClean="0">
                <a:latin typeface="Arial Narrow" pitchFamily="34" charset="0"/>
              </a:rPr>
              <a:t>1. </a:t>
            </a:r>
            <a:r>
              <a:rPr lang="en-US" sz="2400" b="1" u="sng" dirty="0" smtClean="0">
                <a:latin typeface="Arial Narrow" pitchFamily="34" charset="0"/>
              </a:rPr>
              <a:t>At high level </a:t>
            </a:r>
            <a:r>
              <a:rPr lang="en-US" sz="2400" b="1" dirty="0" smtClean="0">
                <a:latin typeface="Arial Narrow" pitchFamily="34" charset="0"/>
              </a:rPr>
              <a:t>to achieve quick control &amp; then decrease </a:t>
            </a:r>
            <a:r>
              <a:rPr lang="en-US" sz="2400" dirty="0" smtClean="0">
                <a:latin typeface="Bernard MT Condensed" pitchFamily="18" charset="0"/>
              </a:rPr>
              <a:t>“STEP DOWN” </a:t>
            </a:r>
            <a:r>
              <a:rPr lang="en-US" sz="2400" b="1" dirty="0" smtClean="0">
                <a:latin typeface="Arial Narrow" pitchFamily="34" charset="0"/>
              </a:rPr>
              <a:t>the medication; starting the “step down”, once persistent asthma</a:t>
            </a:r>
          </a:p>
          <a:p>
            <a:pPr eaLnBrk="0" hangingPunct="0">
              <a:lnSpc>
                <a:spcPts val="2400"/>
              </a:lnSpc>
            </a:pPr>
            <a:r>
              <a:rPr lang="en-US" sz="2400" b="1" dirty="0" smtClean="0">
                <a:latin typeface="Arial Narrow" pitchFamily="34" charset="0"/>
              </a:rPr>
              <a:t>patient has been sustained well controlled for about 3 months</a:t>
            </a:r>
          </a:p>
          <a:p>
            <a:pPr marL="0" lvl="1" eaLnBrk="0" hangingPunct="0">
              <a:lnSpc>
                <a:spcPts val="2200"/>
              </a:lnSpc>
              <a:spcBef>
                <a:spcPts val="600"/>
              </a:spcBef>
            </a:pPr>
            <a:r>
              <a:rPr lang="en-US" sz="2400" b="1" dirty="0" smtClean="0">
                <a:latin typeface="Arial Narrow" pitchFamily="34" charset="0"/>
              </a:rPr>
              <a:t>N.B. </a:t>
            </a:r>
            <a:r>
              <a:rPr lang="en-US" altLang="zh-TW" sz="2000" b="1" spc="-40" dirty="0" smtClean="0">
                <a:latin typeface="Arial Narrow" pitchFamily="34" charset="0"/>
                <a:sym typeface="Wingdings 3"/>
              </a:rPr>
              <a:t> inhaled steroid by </a:t>
            </a:r>
            <a:r>
              <a:rPr lang="en-US" sz="2000" b="1" dirty="0" smtClean="0">
                <a:latin typeface="Arial Narrow" pitchFamily="34" charset="0"/>
              </a:rPr>
              <a:t>about 25% every 2 months until the lowest dose required to maintain control is obtained</a:t>
            </a:r>
          </a:p>
          <a:p>
            <a:pPr eaLnBrk="0" hangingPunct="0">
              <a:lnSpc>
                <a:spcPts val="2400"/>
              </a:lnSpc>
            </a:pP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5600" y="643384"/>
            <a:ext cx="8331200" cy="41395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Mild Intermittent</a:t>
            </a:r>
          </a:p>
          <a:p>
            <a:pPr lvl="1" eaLnBrk="0" hangingPunct="0"/>
            <a:r>
              <a:rPr lang="en-US" sz="2400" b="1" dirty="0">
                <a:latin typeface="Arial Narrow" pitchFamily="34" charset="0"/>
              </a:rPr>
              <a:t>Use:  </a:t>
            </a:r>
            <a:r>
              <a:rPr lang="en-US" sz="2400" b="1" dirty="0" err="1">
                <a:latin typeface="Arial Narrow" pitchFamily="34" charset="0"/>
              </a:rPr>
              <a:t>Albuterol</a:t>
            </a:r>
            <a:r>
              <a:rPr lang="en-US" sz="2400" b="1" dirty="0">
                <a:latin typeface="Arial Narrow" pitchFamily="34" charset="0"/>
              </a:rPr>
              <a:t> (as needed)</a:t>
            </a:r>
          </a:p>
          <a:p>
            <a:pPr eaLnBrk="0" hangingPunct="0">
              <a:spcBef>
                <a:spcPts val="600"/>
              </a:spcBef>
            </a:pPr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Mild Persistent</a:t>
            </a:r>
            <a:endParaRPr lang="en-US" sz="2400" b="1" dirty="0">
              <a:latin typeface="Arial Narrow" pitchFamily="34" charset="0"/>
            </a:endParaRPr>
          </a:p>
          <a:p>
            <a:pPr lvl="1" eaLnBrk="0" hangingPunct="0">
              <a:lnSpc>
                <a:spcPts val="2400"/>
              </a:lnSpc>
            </a:pPr>
            <a:r>
              <a:rPr lang="en-US" sz="2400" b="1" dirty="0">
                <a:latin typeface="Arial Narrow" pitchFamily="34" charset="0"/>
              </a:rPr>
              <a:t>Use:  </a:t>
            </a:r>
            <a:r>
              <a:rPr lang="en-US" sz="2400" b="1" dirty="0" err="1">
                <a:latin typeface="Arial Narrow" pitchFamily="34" charset="0"/>
              </a:rPr>
              <a:t>Albuterol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&amp; Controllers </a:t>
            </a:r>
            <a:r>
              <a:rPr lang="en-US" sz="2400" b="1" dirty="0">
                <a:latin typeface="Arial Narrow" pitchFamily="34" charset="0"/>
              </a:rPr>
              <a:t>(low dose </a:t>
            </a:r>
            <a:r>
              <a:rPr lang="en-US" sz="2400" b="1" dirty="0" smtClean="0">
                <a:latin typeface="Arial Narrow" pitchFamily="34" charset="0"/>
              </a:rPr>
              <a:t>inhaled steroids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aniallergics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montelukast</a:t>
            </a:r>
            <a:r>
              <a:rPr lang="en-US" sz="2400" b="1" dirty="0">
                <a:latin typeface="Arial Narrow" pitchFamily="34" charset="0"/>
              </a:rPr>
              <a:t>)</a:t>
            </a:r>
          </a:p>
          <a:p>
            <a:pPr eaLnBrk="0" hangingPunct="0">
              <a:spcBef>
                <a:spcPts val="600"/>
              </a:spcBef>
            </a:pPr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Moderate Persistent</a:t>
            </a:r>
          </a:p>
          <a:p>
            <a:pPr lvl="1" eaLnBrk="0" hangingPunct="0">
              <a:lnSpc>
                <a:spcPts val="2400"/>
              </a:lnSpc>
            </a:pPr>
            <a:r>
              <a:rPr lang="en-US" sz="2400" b="1" dirty="0">
                <a:latin typeface="Arial Narrow" pitchFamily="34" charset="0"/>
              </a:rPr>
              <a:t>Use: </a:t>
            </a:r>
            <a:r>
              <a:rPr lang="en-US" sz="2400" b="1" dirty="0" err="1" smtClean="0">
                <a:latin typeface="Arial Narrow" pitchFamily="34" charset="0"/>
              </a:rPr>
              <a:t>Albuterol</a:t>
            </a:r>
            <a:r>
              <a:rPr lang="en-US" sz="2400" b="1" dirty="0" smtClean="0">
                <a:latin typeface="Arial Narrow" pitchFamily="34" charset="0"/>
              </a:rPr>
              <a:t> &amp; Combination Controllers (medium </a:t>
            </a:r>
            <a:r>
              <a:rPr lang="en-US" sz="2400" b="1" dirty="0">
                <a:latin typeface="Arial Narrow" pitchFamily="34" charset="0"/>
              </a:rPr>
              <a:t>dose steroid </a:t>
            </a:r>
            <a:r>
              <a:rPr lang="en-US" sz="2400" b="1" dirty="0" smtClean="0">
                <a:latin typeface="Arial Narrow" pitchFamily="34" charset="0"/>
              </a:rPr>
              <a:t>+ LABA  &amp;/or </a:t>
            </a:r>
            <a:r>
              <a:rPr lang="en-US" sz="2400" b="1" dirty="0" err="1" smtClean="0">
                <a:latin typeface="Arial Narrow" pitchFamily="34" charset="0"/>
              </a:rPr>
              <a:t>montelukast</a:t>
            </a:r>
            <a:r>
              <a:rPr lang="en-US" sz="2400" b="1" dirty="0" smtClean="0">
                <a:latin typeface="Arial Narrow" pitchFamily="34" charset="0"/>
              </a:rPr>
              <a:t>) </a:t>
            </a:r>
            <a:endParaRPr lang="en-US" sz="2400" b="1" dirty="0">
              <a:latin typeface="Arial Narrow" pitchFamily="34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Severe Persistent</a:t>
            </a:r>
          </a:p>
          <a:p>
            <a:pPr lvl="1" eaLnBrk="0" hangingPunct="0">
              <a:lnSpc>
                <a:spcPts val="2400"/>
              </a:lnSpc>
            </a:pPr>
            <a:r>
              <a:rPr lang="en-US" sz="2400" b="1" dirty="0">
                <a:latin typeface="Arial Narrow" pitchFamily="34" charset="0"/>
              </a:rPr>
              <a:t>Use: </a:t>
            </a:r>
            <a:r>
              <a:rPr lang="en-US" sz="2400" b="1" dirty="0" err="1" smtClean="0">
                <a:latin typeface="Arial Narrow" pitchFamily="34" charset="0"/>
              </a:rPr>
              <a:t>Albuterol</a:t>
            </a:r>
            <a:r>
              <a:rPr lang="en-US" sz="2400" b="1" dirty="0" smtClean="0">
                <a:latin typeface="Arial Narrow" pitchFamily="34" charset="0"/>
              </a:rPr>
              <a:t> &amp; Combination Controllers (High </a:t>
            </a:r>
            <a:r>
              <a:rPr lang="en-US" sz="2400" b="1" dirty="0">
                <a:latin typeface="Arial Narrow" pitchFamily="34" charset="0"/>
              </a:rPr>
              <a:t>dose inhaled </a:t>
            </a:r>
            <a:r>
              <a:rPr lang="en-US" sz="2400" b="1" dirty="0" smtClean="0">
                <a:latin typeface="Arial Narrow" pitchFamily="34" charset="0"/>
              </a:rPr>
              <a:t>steroids + LABA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&amp;/or </a:t>
            </a:r>
            <a:r>
              <a:rPr lang="en-US" sz="2400" b="1" dirty="0" err="1" smtClean="0">
                <a:latin typeface="Arial Narrow" pitchFamily="34" charset="0"/>
              </a:rPr>
              <a:t>montelukast</a:t>
            </a:r>
            <a:r>
              <a:rPr lang="en-US" sz="2400" b="1" dirty="0" smtClean="0">
                <a:latin typeface="Arial Narrow" pitchFamily="34" charset="0"/>
              </a:rPr>
              <a:t>  </a:t>
            </a:r>
            <a:r>
              <a:rPr lang="en-US" sz="2400" b="1" u="sng" dirty="0" smtClean="0">
                <a:latin typeface="Arial Narrow" pitchFamily="34" charset="0"/>
              </a:rPr>
              <a:t>+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oral </a:t>
            </a:r>
            <a:r>
              <a:rPr lang="en-US" sz="2400" b="1" dirty="0">
                <a:latin typeface="Arial Narrow" pitchFamily="34" charset="0"/>
              </a:rPr>
              <a:t>steroids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4800" y="315531"/>
            <a:ext cx="87630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>
              <a:spcBef>
                <a:spcPts val="600"/>
              </a:spcBef>
            </a:pPr>
            <a:r>
              <a:rPr lang="en-US" sz="2400" b="1" dirty="0" smtClean="0">
                <a:latin typeface="Arial Narrow" pitchFamily="34" charset="0"/>
              </a:rPr>
              <a:t>2. </a:t>
            </a:r>
            <a:r>
              <a:rPr lang="en-US" sz="2400" b="1" u="sng" dirty="0" smtClean="0">
                <a:latin typeface="Arial Narrow" pitchFamily="34" charset="0"/>
              </a:rPr>
              <a:t>At low level </a:t>
            </a:r>
            <a:r>
              <a:rPr lang="en-US" sz="2400" b="1" dirty="0" smtClean="0">
                <a:latin typeface="Arial Narrow" pitchFamily="34" charset="0"/>
              </a:rPr>
              <a:t>then increase </a:t>
            </a:r>
            <a:r>
              <a:rPr lang="en-US" sz="2400" dirty="0" smtClean="0">
                <a:latin typeface="Bernard MT Condensed" pitchFamily="18" charset="0"/>
              </a:rPr>
              <a:t>“STEP UP” </a:t>
            </a:r>
            <a:r>
              <a:rPr lang="en-US" sz="2400" b="1" dirty="0" smtClean="0">
                <a:latin typeface="Arial Narrow" pitchFamily="34" charset="0"/>
              </a:rPr>
              <a:t>the medications ; starting the </a:t>
            </a:r>
          </a:p>
          <a:p>
            <a:pPr lvl="0"/>
            <a:r>
              <a:rPr lang="en-US" sz="2400" b="1" dirty="0" smtClean="0">
                <a:latin typeface="Arial Narrow" pitchFamily="34" charset="0"/>
              </a:rPr>
              <a:t>“step up” if control is lost, when:</a:t>
            </a:r>
          </a:p>
          <a:p>
            <a:pPr lvl="1"/>
            <a:r>
              <a:rPr lang="en-US" sz="2400" b="1" dirty="0" smtClean="0">
                <a:latin typeface="Arial Narrow" pitchFamily="34" charset="0"/>
              </a:rPr>
              <a:t>Exacerbations are more than 3 times a week.</a:t>
            </a:r>
          </a:p>
          <a:p>
            <a:pPr lvl="1"/>
            <a:r>
              <a:rPr lang="en-US" sz="2400" b="1" dirty="0" smtClean="0">
                <a:latin typeface="Arial Narrow" pitchFamily="34" charset="0"/>
              </a:rPr>
              <a:t>Increased symptoms at night or early in the morning.</a:t>
            </a:r>
          </a:p>
          <a:p>
            <a:pPr lvl="1"/>
            <a:r>
              <a:rPr lang="en-US" sz="2400" b="1" dirty="0" smtClean="0">
                <a:latin typeface="Arial Narrow" pitchFamily="34" charset="0"/>
              </a:rPr>
              <a:t>Increased frequency of inhaled short-acting </a:t>
            </a:r>
            <a:r>
              <a:rPr lang="en-US" sz="2400" b="1" dirty="0" smtClean="0">
                <a:latin typeface="Arial Narrow" pitchFamily="34" charset="0"/>
                <a:sym typeface="Symbol"/>
              </a:rPr>
              <a:t></a:t>
            </a:r>
            <a:r>
              <a:rPr lang="en-US" sz="2400" b="1" dirty="0" smtClean="0">
                <a:latin typeface="Arial Narrow" pitchFamily="34" charset="0"/>
              </a:rPr>
              <a:t>2-AD agonist.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886200"/>
            <a:ext cx="91440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 smtClean="0">
                <a:latin typeface="Arial Narrow" pitchFamily="34" charset="0"/>
              </a:rPr>
              <a:t>1.  </a:t>
            </a:r>
            <a:r>
              <a:rPr lang="en-US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Avoidance (environmental control)</a:t>
            </a:r>
            <a:r>
              <a:rPr lang="en-US" sz="2400" b="1" dirty="0" smtClean="0">
                <a:latin typeface="Arial Narrow" pitchFamily="34" charset="0"/>
              </a:rPr>
              <a:t>:</a:t>
            </a:r>
          </a:p>
          <a:p>
            <a:pPr lvl="1"/>
            <a:r>
              <a:rPr lang="en-US" sz="2400" b="1" dirty="0" smtClean="0">
                <a:latin typeface="Arial Narrow" pitchFamily="34" charset="0"/>
              </a:rPr>
              <a:t>Useful if allergic or irritant precipitating cause is known &amp; can be avoidable. It  produces a dramatic improvement.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latin typeface="Arial Narrow" pitchFamily="34" charset="0"/>
              </a:rPr>
              <a:t>2. </a:t>
            </a:r>
            <a:r>
              <a:rPr lang="en-US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Immunotherapy: </a:t>
            </a:r>
            <a:r>
              <a:rPr lang="en-US" sz="2400" b="1" dirty="0" smtClean="0">
                <a:latin typeface="Arial Narrow" pitchFamily="34" charset="0"/>
              </a:rPr>
              <a:t>is exposure to </a:t>
            </a: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 </a:t>
            </a:r>
            <a:r>
              <a:rPr lang="en-US" sz="2400" b="1" dirty="0" smtClean="0">
                <a:latin typeface="Arial Narrow" pitchFamily="34" charset="0"/>
              </a:rPr>
              <a:t>doses of antigenic substances, at varying intervals, in an attempt to </a:t>
            </a:r>
            <a:r>
              <a:rPr lang="en-US" altLang="zh-TW" sz="24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 </a:t>
            </a:r>
            <a:r>
              <a:rPr lang="en-US" sz="2400" b="1" dirty="0" smtClean="0">
                <a:latin typeface="Arial Narrow" pitchFamily="34" charset="0"/>
              </a:rPr>
              <a:t>allergic response to it.</a:t>
            </a:r>
          </a:p>
          <a:p>
            <a:pPr lvl="1"/>
            <a:r>
              <a:rPr lang="en-US" sz="2400" b="1" dirty="0" smtClean="0">
                <a:latin typeface="Arial Narrow" pitchFamily="34" charset="0"/>
              </a:rPr>
              <a:t>Must be used for at least two yrs in order to maintain benefit.</a:t>
            </a:r>
          </a:p>
          <a:p>
            <a:pPr lvl="1"/>
            <a:r>
              <a:rPr lang="en-US" sz="2400" b="1" dirty="0" smtClean="0">
                <a:latin typeface="Arial Narrow" pitchFamily="34" charset="0"/>
              </a:rPr>
              <a:t>Immunotherapy  is efficient for insect venom but not for  food.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3505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C. CAUSAL Treatment </a:t>
            </a:r>
            <a:endParaRPr lang="en-US" sz="24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04800" y="2270180"/>
            <a:ext cx="8763000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>
              <a:lnSpc>
                <a:spcPts val="2100"/>
              </a:lnSpc>
              <a:spcBef>
                <a:spcPts val="600"/>
              </a:spcBef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000" b="1" i="1" dirty="0" smtClean="0">
                <a:latin typeface="Arial Narrow" pitchFamily="34" charset="0"/>
              </a:rPr>
              <a:t>Rescue course of </a:t>
            </a:r>
            <a:r>
              <a:rPr lang="en-US" sz="2000" b="1" i="1" dirty="0" err="1" smtClean="0">
                <a:latin typeface="Arial Narrow" pitchFamily="34" charset="0"/>
              </a:rPr>
              <a:t>prednisolone</a:t>
            </a:r>
            <a:r>
              <a:rPr lang="en-US" sz="2000" b="1" i="1" dirty="0" smtClean="0">
                <a:latin typeface="Arial Narrow" pitchFamily="34" charset="0"/>
              </a:rPr>
              <a:t> may be needed, at any time,  at any step.</a:t>
            </a:r>
          </a:p>
          <a:p>
            <a:pPr marL="0" lvl="1">
              <a:lnSpc>
                <a:spcPts val="21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000" b="1" i="1" dirty="0" smtClean="0">
                <a:latin typeface="Arial Narrow" pitchFamily="34" charset="0"/>
              </a:rPr>
              <a:t> Anti-</a:t>
            </a:r>
            <a:r>
              <a:rPr lang="en-US" sz="2000" b="1" i="1" dirty="0" err="1" smtClean="0">
                <a:latin typeface="Arial Narrow" pitchFamily="34" charset="0"/>
              </a:rPr>
              <a:t>muscarinic</a:t>
            </a:r>
            <a:r>
              <a:rPr lang="en-US" sz="2000" b="1" i="1" dirty="0" smtClean="0">
                <a:latin typeface="Arial Narrow" pitchFamily="34" charset="0"/>
              </a:rPr>
              <a:t>, are alternatives if patient is intolerant to </a:t>
            </a:r>
            <a:r>
              <a:rPr lang="en-US" sz="2000" b="1" i="1" dirty="0" smtClean="0">
                <a:latin typeface="Symbol" pitchFamily="18" charset="2"/>
              </a:rPr>
              <a:t>b</a:t>
            </a:r>
            <a:r>
              <a:rPr lang="en-US" sz="2000" b="1" i="1" baseline="-25000" dirty="0" smtClean="0">
                <a:latin typeface="Arial Narrow" pitchFamily="34" charset="0"/>
              </a:rPr>
              <a:t>2</a:t>
            </a:r>
            <a:r>
              <a:rPr lang="en-US" sz="2000" b="1" i="1" dirty="0" smtClean="0">
                <a:latin typeface="Arial Narrow" pitchFamily="34" charset="0"/>
              </a:rPr>
              <a:t> AD agonists</a:t>
            </a:r>
          </a:p>
          <a:p>
            <a:pPr marL="0" lvl="1">
              <a:lnSpc>
                <a:spcPts val="21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000" b="1" i="1" dirty="0" smtClean="0">
                <a:latin typeface="Arial Narrow" pitchFamily="34" charset="0"/>
              </a:rPr>
              <a:t> PDE Is, could be alternative to </a:t>
            </a:r>
            <a:r>
              <a:rPr lang="en-US" sz="2000" b="1" i="1" dirty="0" smtClean="0">
                <a:latin typeface="Symbol" pitchFamily="18" charset="2"/>
              </a:rPr>
              <a:t>b</a:t>
            </a:r>
            <a:r>
              <a:rPr lang="en-US" sz="2000" b="1" i="1" baseline="-25000" dirty="0" smtClean="0">
                <a:latin typeface="Arial Narrow" pitchFamily="34" charset="0"/>
              </a:rPr>
              <a:t>2</a:t>
            </a:r>
            <a:r>
              <a:rPr lang="en-US" sz="2000" b="1" i="1" dirty="0" smtClean="0">
                <a:latin typeface="Arial Narrow" pitchFamily="34" charset="0"/>
              </a:rPr>
              <a:t> AD agonists only if persistent asthma is moderate </a:t>
            </a:r>
            <a:br>
              <a:rPr lang="en-US" sz="2000" b="1" i="1" dirty="0" smtClean="0">
                <a:latin typeface="Arial Narrow" pitchFamily="34" charset="0"/>
              </a:rPr>
            </a:br>
            <a:r>
              <a:rPr lang="en-US" sz="2000" b="1" i="1" dirty="0" smtClean="0">
                <a:latin typeface="Arial Narrow" pitchFamily="34" charset="0"/>
              </a:rPr>
              <a:t>   (oral sustained release) or sever ( </a:t>
            </a:r>
            <a:r>
              <a:rPr lang="en-US" sz="2000" b="1" i="1" dirty="0" err="1" smtClean="0">
                <a:latin typeface="Arial Narrow" pitchFamily="34" charset="0"/>
              </a:rPr>
              <a:t>parenteral</a:t>
            </a:r>
            <a:r>
              <a:rPr lang="en-US" sz="2000" b="1" i="1" dirty="0" smtClean="0">
                <a:latin typeface="Arial Narrow" pitchFamily="34" charset="0"/>
              </a:rPr>
              <a:t>/ in hospital)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28600" y="304800"/>
            <a:ext cx="5334000" cy="523220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TW" sz="2800" dirty="0" smtClean="0">
                <a:solidFill>
                  <a:schemeClr val="bg1"/>
                </a:solidFill>
                <a:latin typeface="Bernard MT Condensed" pitchFamily="18" charset="0"/>
              </a:rPr>
              <a:t>D.TREATMENT OF STATUS ASTHMATICUS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804062"/>
            <a:ext cx="8839200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Subcutaneous </a:t>
            </a:r>
            <a:r>
              <a:rPr lang="en-US" sz="2400" b="1" i="1" spc="-30" dirty="0" smtClean="0">
                <a:latin typeface="Arial Narrow" pitchFamily="34" charset="0"/>
                <a:sym typeface="Symbol"/>
              </a:rPr>
              <a:t></a:t>
            </a:r>
            <a:r>
              <a:rPr lang="en-US" sz="2400" b="1" i="1" spc="-30" baseline="-25000" dirty="0" smtClean="0">
                <a:latin typeface="Arial Narrow" pitchFamily="34" charset="0"/>
              </a:rPr>
              <a:t>2</a:t>
            </a:r>
            <a:r>
              <a:rPr lang="en-US" sz="2400" b="1" i="1" spc="-30" dirty="0" smtClean="0">
                <a:latin typeface="Arial Narrow" pitchFamily="34" charset="0"/>
              </a:rPr>
              <a:t>-agonist (epinephrine)</a:t>
            </a:r>
            <a:endParaRPr lang="en-US" sz="2400" b="1" spc="-30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IV </a:t>
            </a:r>
            <a:r>
              <a:rPr lang="en-US" sz="2400" b="1" i="1" spc="-30" dirty="0" err="1" smtClean="0">
                <a:latin typeface="Arial Narrow" pitchFamily="34" charset="0"/>
              </a:rPr>
              <a:t>aminophylline</a:t>
            </a:r>
            <a:r>
              <a:rPr lang="en-US" sz="2400" b="1" i="1" spc="-30" dirty="0" smtClean="0">
                <a:latin typeface="Arial Narrow" pitchFamily="34" charset="0"/>
              </a:rPr>
              <a:t> for  </a:t>
            </a:r>
            <a:r>
              <a:rPr lang="en-US" sz="2400" b="1" i="1" spc="-30" dirty="0" err="1" smtClean="0">
                <a:latin typeface="Arial Narrow" pitchFamily="34" charset="0"/>
              </a:rPr>
              <a:t>maintainance</a:t>
            </a:r>
            <a:endParaRPr lang="en-US" sz="2400" b="1" spc="-30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IV corticosteroid, to be repeated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Oxygen inhalation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spc="-30" dirty="0" smtClean="0">
                <a:latin typeface="Arial Narrow" pitchFamily="34" charset="0"/>
              </a:rPr>
              <a:t>Antibiotics may be used if there is bacterial infection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Repeated </a:t>
            </a:r>
            <a:r>
              <a:rPr lang="en-US" sz="2400" b="1" i="1" spc="-30" dirty="0" smtClean="0">
                <a:latin typeface="Arial Narrow" pitchFamily="34" charset="0"/>
                <a:sym typeface="Symbol"/>
              </a:rPr>
              <a:t></a:t>
            </a:r>
            <a:r>
              <a:rPr lang="en-US" sz="2400" b="1" i="1" spc="-30" baseline="-25000" dirty="0" smtClean="0">
                <a:latin typeface="Arial Narrow" pitchFamily="34" charset="0"/>
              </a:rPr>
              <a:t>2</a:t>
            </a:r>
            <a:r>
              <a:rPr lang="en-US" sz="2400" b="1" i="1" spc="-30" dirty="0" smtClean="0">
                <a:latin typeface="Arial Narrow" pitchFamily="34" charset="0"/>
              </a:rPr>
              <a:t>-agonist inhalation by nebulizer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Consider artificial ventilation with intra-tracheal intubation in case of </a:t>
            </a:r>
            <a:br>
              <a:rPr lang="en-US" sz="2400" b="1" i="1" spc="-30" dirty="0" smtClean="0">
                <a:latin typeface="Arial Narrow" pitchFamily="34" charset="0"/>
              </a:rPr>
            </a:br>
            <a:r>
              <a:rPr lang="en-US" sz="2400" b="1" i="1" spc="-30" dirty="0" smtClean="0">
                <a:latin typeface="Arial Narrow" pitchFamily="34" charset="0"/>
              </a:rPr>
              <a:t>   worsening of </a:t>
            </a:r>
            <a:r>
              <a:rPr lang="en-US" sz="2400" b="1" i="1" spc="-30" dirty="0" err="1" smtClean="0">
                <a:latin typeface="Arial Narrow" pitchFamily="34" charset="0"/>
              </a:rPr>
              <a:t>dyspnea</a:t>
            </a:r>
            <a:r>
              <a:rPr lang="en-US" sz="2400" b="1" i="1" spc="-30" dirty="0" smtClean="0">
                <a:latin typeface="Arial Narrow" pitchFamily="34" charset="0"/>
              </a:rPr>
              <a:t> 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Consider bronchial </a:t>
            </a:r>
            <a:r>
              <a:rPr lang="en-US" sz="2400" b="1" i="1" spc="-30" dirty="0" err="1" smtClean="0">
                <a:latin typeface="Arial Narrow" pitchFamily="34" charset="0"/>
              </a:rPr>
              <a:t>lavage</a:t>
            </a:r>
            <a:endParaRPr lang="en-US" sz="2400" b="1" i="1" spc="-30" dirty="0" smtClean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914400"/>
            <a:ext cx="6400800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err="1" smtClean="0">
                <a:latin typeface="Arial Narrow" pitchFamily="34" charset="0"/>
              </a:rPr>
              <a:t>Dyspnea</a:t>
            </a:r>
            <a:r>
              <a:rPr lang="en-US" sz="2400" b="1" i="1" spc="-30" dirty="0" smtClean="0">
                <a:latin typeface="Arial Narrow" pitchFamily="34" charset="0"/>
              </a:rPr>
              <a:t> at rest</a:t>
            </a:r>
            <a:endParaRPr lang="en-US" sz="2400" b="1" spc="-30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Cannot walk</a:t>
            </a:r>
            <a:endParaRPr lang="en-US" sz="2400" b="1" spc="-30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Difficult or cannot  speak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Cyanosis, confusion, drowsiness, </a:t>
            </a:r>
            <a:r>
              <a:rPr lang="en-US" sz="2400" b="1" i="1" spc="-30" dirty="0" err="1" smtClean="0">
                <a:latin typeface="Arial Narrow" pitchFamily="34" charset="0"/>
              </a:rPr>
              <a:t>incontinencence</a:t>
            </a:r>
            <a:r>
              <a:rPr lang="en-US" sz="2400" b="1" i="1" spc="-30" dirty="0" smtClean="0">
                <a:latin typeface="Arial Narrow" pitchFamily="34" charset="0"/>
              </a:rPr>
              <a:t> </a:t>
            </a:r>
          </a:p>
          <a:p>
            <a:pPr>
              <a:lnSpc>
                <a:spcPts val="2500"/>
              </a:lnSpc>
              <a:buClr>
                <a:srgbClr val="FF00FF"/>
              </a:buClr>
              <a:buSzPct val="80000"/>
              <a:buFont typeface="Wingdings 2" pitchFamily="18" charset="2"/>
              <a:buChar char="®"/>
            </a:pPr>
            <a:r>
              <a:rPr lang="en-US" sz="2400" b="1" i="1" spc="-30" dirty="0" smtClean="0">
                <a:latin typeface="Arial Narrow" pitchFamily="34" charset="0"/>
              </a:rPr>
              <a:t>Impending respiratory arrest</a:t>
            </a:r>
            <a:endParaRPr lang="en-US" sz="2400" b="1" spc="-30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3276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nard MT Condensed" pitchFamily="18" charset="0"/>
              </a:rPr>
              <a:t>In ICU</a:t>
            </a:r>
            <a:endParaRPr lang="en-US" sz="24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4">
                <a:lumMod val="50000"/>
              </a:schemeClr>
            </a:gs>
            <a:gs pos="23000">
              <a:srgbClr val="6600FF">
                <a:alpha val="33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DBC2DE"/>
            </a:gs>
            <a:gs pos="85000">
              <a:srgbClr val="CC00CC">
                <a:alpha val="7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85918" y="4214818"/>
            <a:ext cx="5525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empus Sans ITC" pitchFamily="82" charset="0"/>
                <a:ea typeface="Calibri" pitchFamily="34" charset="0"/>
                <a:cs typeface="Arial" pitchFamily="34" charset="0"/>
              </a:rPr>
              <a:t>COPD is a lung-destruction disease.</a:t>
            </a:r>
            <a:endParaRPr lang="en-US" sz="5400" b="1" dirty="0" smtClean="0">
              <a:latin typeface="Tempus Sans ITC" pitchFamily="82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1600200"/>
            <a:ext cx="26725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60007" dir="5400000" sy="-100000" algn="bl" rotWithShape="0"/>
                </a:effectLst>
                <a:latin typeface="Arial Rounded MT Bold" pitchFamily="34" charset="0"/>
              </a:rPr>
              <a:t>COPD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55000" endA="50" endPos="85000" dist="60007" dir="5400000" sy="-100000" algn="bl" rotWithShape="0"/>
              </a:effectLst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048470"/>
            <a:ext cx="2514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Comic Sans MS" pitchFamily="66" charset="0"/>
              </a:rPr>
              <a:t>COPD</a:t>
            </a:r>
            <a:endParaRPr lang="en-US" sz="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8800" y="2496740"/>
            <a:ext cx="2514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Script MT Bold" pitchFamily="66" charset="0"/>
              </a:rPr>
              <a:t>COPD</a:t>
            </a:r>
            <a:endParaRPr lang="en-US" sz="6600" b="1" spc="50" dirty="0">
              <a:ln w="11430"/>
              <a:solidFill>
                <a:srgbClr val="FF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accent4">
                <a:lumMod val="50000"/>
              </a:schemeClr>
            </a:gs>
            <a:gs pos="16000">
              <a:srgbClr val="6600FF">
                <a:alpha val="33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DBC2DE"/>
            </a:gs>
            <a:gs pos="85000">
              <a:srgbClr val="CC00CC">
                <a:alpha val="7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C:\Users\Administrator\Pictures\COPD path.gif"/>
          <p:cNvPicPr>
            <a:picLocks noChangeAspect="1" noChangeArrowheads="1"/>
          </p:cNvPicPr>
          <p:nvPr/>
        </p:nvPicPr>
        <p:blipFill>
          <a:blip r:embed="rId2" cstate="print">
            <a:lum bright="10000" contrast="30000"/>
          </a:blip>
          <a:srcRect l="3518" r="5019"/>
          <a:stretch>
            <a:fillRect/>
          </a:stretch>
        </p:blipFill>
        <p:spPr bwMode="auto">
          <a:xfrm>
            <a:off x="833846" y="578404"/>
            <a:ext cx="7471954" cy="50292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6" name="Rectangle 15"/>
          <p:cNvSpPr/>
          <p:nvPr/>
        </p:nvSpPr>
        <p:spPr>
          <a:xfrm>
            <a:off x="152400" y="152400"/>
            <a:ext cx="344517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empus Sans ITC" pitchFamily="82" charset="0"/>
                <a:ea typeface="Calibri" pitchFamily="34" charset="0"/>
                <a:cs typeface="Arial" pitchFamily="34" charset="0"/>
              </a:rPr>
              <a:t>Lung-destruction Disease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" y="5562600"/>
            <a:ext cx="670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</a:rPr>
              <a:t>But in view of lack of efficacy of pharmaceutical agents that can alter such progression of COPD (disease-modifying) </a:t>
            </a:r>
            <a:r>
              <a:rPr lang="en-US" altLang="zh-TW" sz="2200" b="1" spc="-40" dirty="0" smtClean="0">
                <a:latin typeface="Arial Narrow" pitchFamily="34" charset="0"/>
                <a:ea typeface="新細明體" pitchFamily="18" charset="-12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treatment is driven by the need to </a:t>
            </a:r>
            <a:r>
              <a:rPr lang="en-US" sz="2200" spc="-40" dirty="0" smtClean="0">
                <a:latin typeface="Bernard MT Condensed" pitchFamily="18" charset="0"/>
              </a:rPr>
              <a:t>REDUCE SYMPTOMS. </a:t>
            </a:r>
            <a:endParaRPr lang="en-US" sz="2200" spc="-40" dirty="0"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05200" y="157974"/>
            <a:ext cx="51816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7030A0"/>
                </a:solidFill>
                <a:latin typeface="Bernard MT Condensed" pitchFamily="18" charset="0"/>
                <a:ea typeface="新細明體" pitchFamily="18" charset="-120"/>
                <a:sym typeface="Wingdings 3"/>
              </a:rPr>
              <a:t>      </a:t>
            </a:r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Goal is: </a:t>
            </a:r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slow loss of lung function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11531" y="5638800"/>
            <a:ext cx="2732469" cy="11310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u="heavy" spc="50" dirty="0" smtClean="0">
                <a:ln w="11430"/>
                <a:solidFill>
                  <a:srgbClr val="6600FF"/>
                </a:solidFill>
                <a:effectLst/>
                <a:uFill>
                  <a:solidFill>
                    <a:srgbClr val="FF00FF"/>
                  </a:solidFill>
                </a:uFill>
                <a:latin typeface="Bernard MT Condensed" pitchFamily="18" charset="0"/>
              </a:rPr>
              <a:t>Bronchodilators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en-US" sz="2200" spc="50" dirty="0" err="1" smtClean="0">
                <a:ln w="11430"/>
                <a:solidFill>
                  <a:srgbClr val="6600FF"/>
                </a:solidFill>
                <a:effectLst/>
                <a:latin typeface="Bernard MT Condensed" pitchFamily="18" charset="0"/>
              </a:rPr>
              <a:t>Immunomodulators</a:t>
            </a:r>
            <a:r>
              <a:rPr lang="en-US" sz="2200" spc="50" dirty="0" smtClean="0">
                <a:ln w="11430"/>
                <a:solidFill>
                  <a:srgbClr val="6600FF"/>
                </a:solidFill>
                <a:effectLst/>
                <a:latin typeface="Bernard MT Condensed" pitchFamily="18" charset="0"/>
              </a:rPr>
              <a:t> &amp; Anti-inflammatory</a:t>
            </a:r>
            <a:endParaRPr lang="en-US" sz="2200" spc="50" dirty="0">
              <a:ln w="11430"/>
              <a:solidFill>
                <a:srgbClr val="6600FF"/>
              </a:solidFill>
              <a:effectLst/>
              <a:latin typeface="Bernard MT Condensed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33399" y="2559604"/>
            <a:ext cx="2819401" cy="462466"/>
            <a:chOff x="304799" y="2743200"/>
            <a:chExt cx="2819401" cy="462466"/>
          </a:xfrm>
        </p:grpSpPr>
        <p:sp>
          <p:nvSpPr>
            <p:cNvPr id="21" name="TextBox 20"/>
            <p:cNvSpPr txBox="1"/>
            <p:nvPr/>
          </p:nvSpPr>
          <p:spPr>
            <a:xfrm>
              <a:off x="304799" y="2831205"/>
              <a:ext cx="2590801" cy="3744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b="1" dirty="0" err="1" smtClean="0">
                  <a:solidFill>
                    <a:srgbClr val="6600FF"/>
                  </a:solidFill>
                  <a:latin typeface="Arial Narrow" pitchFamily="34" charset="0"/>
                </a:rPr>
                <a:t>Immunosuppressants</a:t>
              </a:r>
              <a:endParaRPr lang="en-US" sz="2200" b="1" dirty="0">
                <a:solidFill>
                  <a:srgbClr val="6600FF"/>
                </a:solidFill>
                <a:latin typeface="Arial Narrow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2819400" y="2743200"/>
              <a:ext cx="304800" cy="152400"/>
            </a:xfrm>
            <a:prstGeom prst="straightConnector1">
              <a:avLst/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524000" y="2667000"/>
            <a:ext cx="2514600" cy="1143000"/>
            <a:chOff x="5029200" y="2981227"/>
            <a:chExt cx="2514600" cy="1143000"/>
          </a:xfrm>
        </p:grpSpPr>
        <p:sp>
          <p:nvSpPr>
            <p:cNvPr id="20" name="TextBox 19"/>
            <p:cNvSpPr txBox="1"/>
            <p:nvPr/>
          </p:nvSpPr>
          <p:spPr>
            <a:xfrm>
              <a:off x="5029200" y="3467637"/>
              <a:ext cx="2286000" cy="65659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b="1" dirty="0" smtClean="0">
                  <a:solidFill>
                    <a:srgbClr val="6600FF"/>
                  </a:solidFill>
                  <a:latin typeface="Arial Narrow" pitchFamily="34" charset="0"/>
                </a:rPr>
                <a:t>Anti-inflammatory</a:t>
              </a:r>
            </a:p>
            <a:p>
              <a:pPr>
                <a:lnSpc>
                  <a:spcPts val="2200"/>
                </a:lnSpc>
              </a:pPr>
              <a:r>
                <a:rPr lang="en-US" sz="2200" b="1" dirty="0" smtClean="0">
                  <a:solidFill>
                    <a:srgbClr val="6600FF"/>
                  </a:solidFill>
                  <a:latin typeface="Arial Narrow" pitchFamily="34" charset="0"/>
                </a:rPr>
                <a:t>PDE-4 Inhibitors</a:t>
              </a:r>
              <a:endParaRPr lang="en-US" sz="2200" b="1" dirty="0">
                <a:solidFill>
                  <a:srgbClr val="6600FF"/>
                </a:solidFill>
                <a:latin typeface="Arial Narrow" pitchFamily="34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0800000" flipH="1">
              <a:off x="7239000" y="3438427"/>
              <a:ext cx="304800" cy="76200"/>
            </a:xfrm>
            <a:prstGeom prst="straightConnector1">
              <a:avLst/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6200000" flipV="1">
              <a:off x="6934200" y="3209827"/>
              <a:ext cx="533400" cy="76200"/>
            </a:xfrm>
            <a:prstGeom prst="straightConnector1">
              <a:avLst/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019800" y="4617004"/>
            <a:ext cx="2133600" cy="533398"/>
            <a:chOff x="5791200" y="4800600"/>
            <a:chExt cx="2133600" cy="533398"/>
          </a:xfrm>
        </p:grpSpPr>
        <p:sp>
          <p:nvSpPr>
            <p:cNvPr id="22" name="TextBox 21"/>
            <p:cNvSpPr txBox="1"/>
            <p:nvPr/>
          </p:nvSpPr>
          <p:spPr>
            <a:xfrm>
              <a:off x="5943600" y="4800600"/>
              <a:ext cx="1981200" cy="335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00"/>
                </a:lnSpc>
              </a:pPr>
              <a:r>
                <a:rPr lang="en-US" sz="2000" b="1" dirty="0" err="1" smtClean="0">
                  <a:solidFill>
                    <a:srgbClr val="7030A0"/>
                  </a:solidFill>
                  <a:latin typeface="Arial Narrow" pitchFamily="34" charset="0"/>
                </a:rPr>
                <a:t>Mucoregulators</a:t>
              </a:r>
              <a:endParaRPr lang="en-US" sz="2000" b="1" dirty="0">
                <a:solidFill>
                  <a:srgbClr val="7030A0"/>
                </a:solidFill>
                <a:latin typeface="Arial Narrow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 flipV="1">
              <a:off x="5791200" y="5105399"/>
              <a:ext cx="228600" cy="228599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562600" y="3429000"/>
            <a:ext cx="1447800" cy="609600"/>
            <a:chOff x="1828800" y="3566350"/>
            <a:chExt cx="1447800" cy="609600"/>
          </a:xfrm>
        </p:grpSpPr>
        <p:sp>
          <p:nvSpPr>
            <p:cNvPr id="23" name="TextBox 22"/>
            <p:cNvSpPr txBox="1"/>
            <p:nvPr/>
          </p:nvSpPr>
          <p:spPr>
            <a:xfrm>
              <a:off x="1981200" y="3566350"/>
              <a:ext cx="1295400" cy="57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Arial Narrow" pitchFamily="34" charset="0"/>
                </a:rPr>
                <a:t>Protease Inhibitors</a:t>
              </a:r>
              <a:endParaRPr lang="en-US" sz="2000" b="1" dirty="0">
                <a:solidFill>
                  <a:srgbClr val="7030A0"/>
                </a:solidFill>
                <a:latin typeface="Arial Narrow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1828800" y="4023550"/>
              <a:ext cx="228600" cy="15240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096000" y="2102404"/>
            <a:ext cx="1447800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2000" b="1" dirty="0" err="1" smtClean="0">
                <a:latin typeface="Arial Narrow" pitchFamily="34" charset="0"/>
              </a:rPr>
              <a:t>Chemokine</a:t>
            </a:r>
            <a:r>
              <a:rPr lang="en-US" sz="2000" b="1" dirty="0" smtClean="0">
                <a:latin typeface="Arial Narrow" pitchFamily="34" charset="0"/>
              </a:rPr>
              <a:t> Antagonists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0" y="2642178"/>
            <a:ext cx="1295400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2000" b="1" dirty="0" smtClean="0">
                <a:latin typeface="Arial Narrow" pitchFamily="34" charset="0"/>
              </a:rPr>
              <a:t>Oxidants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19200" y="4667453"/>
            <a:ext cx="1066800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2000" b="1" dirty="0" smtClean="0">
                <a:latin typeface="Arial Narrow" pitchFamily="34" charset="0"/>
              </a:rPr>
              <a:t>Surgery</a:t>
            </a:r>
            <a:endParaRPr lang="en-US" sz="2000" b="1" dirty="0">
              <a:latin typeface="Arial Narrow" pitchFamily="34" charset="0"/>
            </a:endParaRPr>
          </a:p>
        </p:txBody>
      </p:sp>
      <p:cxnSp>
        <p:nvCxnSpPr>
          <p:cNvPr id="42" name="Straight Arrow Connector 41"/>
          <p:cNvCxnSpPr>
            <a:stCxn id="38" idx="1"/>
          </p:cNvCxnSpPr>
          <p:nvPr/>
        </p:nvCxnSpPr>
        <p:spPr>
          <a:xfrm rot="10800000">
            <a:off x="5638800" y="2133601"/>
            <a:ext cx="457200" cy="25862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5715000" y="2806521"/>
            <a:ext cx="457200" cy="25862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2133600" y="4876800"/>
            <a:ext cx="457200" cy="25862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05400" y="838200"/>
            <a:ext cx="2590800" cy="430887"/>
          </a:xfrm>
          <a:prstGeom prst="rect">
            <a:avLst/>
          </a:prstGeom>
          <a:solidFill>
            <a:srgbClr val="FFDDFF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</a:rPr>
              <a:t>SMOKING Cessation</a:t>
            </a:r>
            <a:endParaRPr lang="en-US" sz="2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Rectangle 1290"/>
          <p:cNvSpPr/>
          <p:nvPr/>
        </p:nvSpPr>
        <p:spPr>
          <a:xfrm>
            <a:off x="228600" y="152400"/>
            <a:ext cx="3352800" cy="461665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TW" sz="2400" dirty="0" smtClean="0">
                <a:solidFill>
                  <a:schemeClr val="bg1"/>
                </a:solidFill>
                <a:latin typeface="Bernard MT Condensed" pitchFamily="18" charset="0"/>
              </a:rPr>
              <a:t>Bronchodilators for COPD</a:t>
            </a:r>
          </a:p>
        </p:txBody>
      </p:sp>
      <p:sp>
        <p:nvSpPr>
          <p:cNvPr id="1292" name="Rectangle 4"/>
          <p:cNvSpPr>
            <a:spLocks noChangeArrowheads="1"/>
          </p:cNvSpPr>
          <p:nvPr/>
        </p:nvSpPr>
        <p:spPr bwMode="auto">
          <a:xfrm>
            <a:off x="228600" y="838200"/>
            <a:ext cx="1905000" cy="457200"/>
          </a:xfrm>
          <a:prstGeom prst="rect">
            <a:avLst/>
          </a:prstGeom>
          <a:solidFill>
            <a:srgbClr val="FFD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Short-acting</a:t>
            </a:r>
          </a:p>
        </p:txBody>
      </p:sp>
      <p:sp>
        <p:nvSpPr>
          <p:cNvPr id="1293" name="Rectangle 5"/>
          <p:cNvSpPr>
            <a:spLocks noChangeArrowheads="1"/>
          </p:cNvSpPr>
          <p:nvPr/>
        </p:nvSpPr>
        <p:spPr bwMode="auto">
          <a:xfrm>
            <a:off x="2488842" y="838200"/>
            <a:ext cx="1752600" cy="381000"/>
          </a:xfrm>
          <a:prstGeom prst="rect">
            <a:avLst/>
          </a:prstGeom>
          <a:solidFill>
            <a:srgbClr val="FFD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Long-acting</a:t>
            </a:r>
          </a:p>
        </p:txBody>
      </p:sp>
      <p:sp>
        <p:nvSpPr>
          <p:cNvPr id="1294" name="Rectangle 12"/>
          <p:cNvSpPr>
            <a:spLocks noChangeArrowheads="1"/>
          </p:cNvSpPr>
          <p:nvPr/>
        </p:nvSpPr>
        <p:spPr bwMode="auto">
          <a:xfrm>
            <a:off x="5638800" y="838200"/>
            <a:ext cx="2743200" cy="466725"/>
          </a:xfrm>
          <a:prstGeom prst="rect">
            <a:avLst/>
          </a:prstGeom>
          <a:solidFill>
            <a:srgbClr val="FFDDFF"/>
          </a:solidFill>
          <a:ln w="9525">
            <a:solidFill>
              <a:srgbClr val="FAC4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Combination </a:t>
            </a:r>
          </a:p>
        </p:txBody>
      </p:sp>
      <p:sp>
        <p:nvSpPr>
          <p:cNvPr id="1296" name="Text Box 6"/>
          <p:cNvSpPr txBox="1">
            <a:spLocks noChangeArrowheads="1"/>
          </p:cNvSpPr>
          <p:nvPr/>
        </p:nvSpPr>
        <p:spPr bwMode="auto">
          <a:xfrm>
            <a:off x="152400" y="1244958"/>
            <a:ext cx="1739515" cy="102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200" b="1" dirty="0" smtClean="0">
                <a:solidFill>
                  <a:srgbClr val="7030A0"/>
                </a:solidFill>
                <a:sym typeface="Symbol" pitchFamily="18" charset="2"/>
              </a:rPr>
              <a:t></a:t>
            </a:r>
            <a:r>
              <a:rPr lang="en-US" sz="2200" b="1" baseline="-25000" dirty="0" smtClean="0">
                <a:solidFill>
                  <a:srgbClr val="7030A0"/>
                </a:solidFill>
                <a:sym typeface="Symbol" pitchFamily="18" charset="2"/>
              </a:rPr>
              <a:t>2</a:t>
            </a:r>
            <a:r>
              <a:rPr lang="en-US" sz="2200" b="1" dirty="0" smtClean="0">
                <a:solidFill>
                  <a:srgbClr val="7030A0"/>
                </a:solidFill>
              </a:rPr>
              <a:t>-agonists</a:t>
            </a:r>
            <a:r>
              <a:rPr lang="en-US" sz="2200" b="1" dirty="0">
                <a:solidFill>
                  <a:srgbClr val="7030A0"/>
                </a:solidFill>
              </a:rPr>
              <a:t>:</a:t>
            </a:r>
          </a:p>
          <a:p>
            <a:pPr eaLnBrk="0" hangingPunct="0">
              <a:lnSpc>
                <a:spcPts val="2300"/>
              </a:lnSpc>
            </a:pP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Albuterol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en-US" sz="22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0" hangingPunct="0">
              <a:lnSpc>
                <a:spcPts val="2300"/>
              </a:lnSpc>
            </a:pP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Terbutaline</a:t>
            </a:r>
            <a:endParaRPr lang="en-US" sz="2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97" name="Text Box 7"/>
          <p:cNvSpPr txBox="1">
            <a:spLocks noChangeArrowheads="1"/>
          </p:cNvSpPr>
          <p:nvPr/>
        </p:nvSpPr>
        <p:spPr bwMode="auto">
          <a:xfrm>
            <a:off x="127716" y="2158284"/>
            <a:ext cx="2603500" cy="7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200" b="1" dirty="0" err="1">
                <a:solidFill>
                  <a:srgbClr val="7030A0"/>
                </a:solidFill>
                <a:sym typeface="Symbol" pitchFamily="18" charset="2"/>
              </a:rPr>
              <a:t>Anticholinergic</a:t>
            </a:r>
            <a:r>
              <a:rPr lang="en-US" sz="2200" b="1" dirty="0">
                <a:solidFill>
                  <a:srgbClr val="7030A0"/>
                </a:solidFill>
                <a:sym typeface="Symbol" pitchFamily="18" charset="2"/>
              </a:rPr>
              <a:t>:</a:t>
            </a:r>
          </a:p>
          <a:p>
            <a:pPr eaLnBrk="0" hangingPunct="0"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Ipratropium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98" name="Text Box 8"/>
          <p:cNvSpPr txBox="1">
            <a:spLocks noChangeArrowheads="1"/>
          </p:cNvSpPr>
          <p:nvPr/>
        </p:nvSpPr>
        <p:spPr bwMode="black">
          <a:xfrm>
            <a:off x="2396767" y="1244958"/>
            <a:ext cx="2301875" cy="102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 b="1" dirty="0">
                <a:solidFill>
                  <a:srgbClr val="7030A0"/>
                </a:solidFill>
                <a:sym typeface="Symbol" pitchFamily="18" charset="2"/>
              </a:rPr>
              <a:t>-agonists:</a:t>
            </a:r>
          </a:p>
          <a:p>
            <a:pPr eaLnBrk="0" hangingPunct="0">
              <a:lnSpc>
                <a:spcPts val="2300"/>
              </a:lnSpc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Salmeterol</a:t>
            </a:r>
            <a:endParaRPr lang="en-US" sz="2200" b="1" dirty="0">
              <a:latin typeface="Arial Narrow" pitchFamily="34" charset="0"/>
            </a:endParaRPr>
          </a:p>
          <a:p>
            <a:pPr eaLnBrk="0" hangingPunct="0"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Formoterol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99" name="Text Box 9"/>
          <p:cNvSpPr txBox="1">
            <a:spLocks noChangeArrowheads="1"/>
          </p:cNvSpPr>
          <p:nvPr/>
        </p:nvSpPr>
        <p:spPr bwMode="auto">
          <a:xfrm>
            <a:off x="2425700" y="2158284"/>
            <a:ext cx="52895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err="1">
                <a:solidFill>
                  <a:srgbClr val="7030A0"/>
                </a:solidFill>
                <a:sym typeface="Symbol" pitchFamily="18" charset="2"/>
              </a:rPr>
              <a:t>Anticholinergic</a:t>
            </a:r>
            <a:r>
              <a:rPr lang="en-US" sz="2200" b="1" dirty="0">
                <a:solidFill>
                  <a:srgbClr val="7030A0"/>
                </a:solidFill>
                <a:sym typeface="Symbol" pitchFamily="18" charset="2"/>
              </a:rPr>
              <a:t>:</a:t>
            </a:r>
          </a:p>
          <a:p>
            <a:pPr algn="l" eaLnBrk="0" hangingPunct="0"/>
            <a:r>
              <a:rPr lang="en-US" sz="2200" b="1" u="heavy" dirty="0" err="1" smtClean="0">
                <a:solidFill>
                  <a:srgbClr val="6600FF"/>
                </a:solidFill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Tiotropium</a:t>
            </a:r>
            <a:r>
              <a:rPr lang="en-US" sz="2200" b="1" u="heavy" dirty="0" smtClean="0">
                <a:solidFill>
                  <a:srgbClr val="6600FF"/>
                </a:solidFill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6600FF"/>
                </a:solidFill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(more selective on M</a:t>
            </a:r>
            <a:r>
              <a:rPr lang="en-US" sz="2200" b="1" baseline="-25000" dirty="0" smtClean="0">
                <a:solidFill>
                  <a:srgbClr val="6600FF"/>
                </a:solidFill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3</a:t>
            </a:r>
            <a:r>
              <a:rPr lang="en-US" sz="2200" b="1" dirty="0" smtClean="0">
                <a:solidFill>
                  <a:srgbClr val="6600FF"/>
                </a:solidFill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 receptors)</a:t>
            </a:r>
            <a:endParaRPr lang="en-US" sz="2200" b="1" dirty="0">
              <a:solidFill>
                <a:srgbClr val="6600FF"/>
              </a:solidFill>
              <a:uFill>
                <a:solidFill>
                  <a:srgbClr val="FF00FF"/>
                </a:solidFill>
              </a:uFill>
              <a:latin typeface="Arial Narrow" pitchFamily="34" charset="0"/>
            </a:endParaRPr>
          </a:p>
        </p:txBody>
      </p:sp>
      <p:sp>
        <p:nvSpPr>
          <p:cNvPr id="1300" name="Text Box 10"/>
          <p:cNvSpPr txBox="1">
            <a:spLocks noChangeArrowheads="1"/>
          </p:cNvSpPr>
          <p:nvPr/>
        </p:nvSpPr>
        <p:spPr bwMode="auto">
          <a:xfrm>
            <a:off x="2286000" y="2811959"/>
            <a:ext cx="2514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>
                <a:latin typeface="Arial Narrow" pitchFamily="34" charset="0"/>
              </a:rPr>
              <a:t>  </a:t>
            </a:r>
            <a:r>
              <a:rPr lang="en-US" sz="2200" b="1" dirty="0" err="1" smtClean="0">
                <a:solidFill>
                  <a:srgbClr val="7030A0"/>
                </a:solidFill>
                <a:sym typeface="Symbol" pitchFamily="18" charset="2"/>
              </a:rPr>
              <a:t>Methylxanthine</a:t>
            </a:r>
            <a:r>
              <a:rPr lang="en-US" sz="2200" b="1" dirty="0">
                <a:solidFill>
                  <a:srgbClr val="7030A0"/>
                </a:solidFill>
                <a:sym typeface="Symbol" pitchFamily="18" charset="2"/>
              </a:rPr>
              <a:t>:</a:t>
            </a:r>
          </a:p>
          <a:p>
            <a:pPr algn="l" eaLnBrk="0" hangingPunct="0"/>
            <a:r>
              <a:rPr lang="en-US" sz="2000" dirty="0">
                <a:solidFill>
                  <a:srgbClr val="FAC4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200" dirty="0" err="1" smtClean="0">
                <a:latin typeface="Arial Narrow" pitchFamily="34" charset="0"/>
              </a:rPr>
              <a:t>Theophylline</a:t>
            </a:r>
            <a:endParaRPr lang="en-US" sz="2200" dirty="0" smtClean="0">
              <a:latin typeface="Arial Narrow" pitchFamily="34" charset="0"/>
            </a:endParaRPr>
          </a:p>
          <a:p>
            <a:pPr eaLnBrk="0" hangingPunct="0"/>
            <a:r>
              <a:rPr lang="en-US" sz="2200" dirty="0" smtClean="0">
                <a:latin typeface="Arial Narrow" pitchFamily="34" charset="0"/>
              </a:rPr>
              <a:t>  </a:t>
            </a:r>
            <a:r>
              <a:rPr lang="en-US" sz="2200" dirty="0" err="1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Cilomalist</a:t>
            </a:r>
          </a:p>
        </p:txBody>
      </p:sp>
      <p:sp>
        <p:nvSpPr>
          <p:cNvPr id="1301" name="Rectangle 13"/>
          <p:cNvSpPr>
            <a:spLocks noChangeArrowheads="1"/>
          </p:cNvSpPr>
          <p:nvPr/>
        </p:nvSpPr>
        <p:spPr bwMode="auto">
          <a:xfrm>
            <a:off x="5562600" y="1244958"/>
            <a:ext cx="2971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200" b="1" dirty="0" err="1" smtClean="0">
                <a:latin typeface="Arial Narrow" pitchFamily="34" charset="0"/>
              </a:rPr>
              <a:t>Albuterol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+ </a:t>
            </a:r>
            <a:r>
              <a:rPr lang="en-US" sz="2200" b="1" dirty="0" err="1">
                <a:latin typeface="Arial Narrow" pitchFamily="34" charset="0"/>
              </a:rPr>
              <a:t>ipratropium</a:t>
            </a:r>
            <a:endParaRPr lang="en-US" sz="2200" b="1" dirty="0">
              <a:latin typeface="Arial Narrow" pitchFamily="34" charset="0"/>
            </a:endParaRPr>
          </a:p>
          <a:p>
            <a:pPr eaLnBrk="0" hangingPunct="0"/>
            <a:r>
              <a:rPr lang="en-US" sz="2200" b="1" dirty="0" err="1" smtClean="0">
                <a:latin typeface="Arial Narrow" pitchFamily="34" charset="0"/>
              </a:rPr>
              <a:t>Budesonide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+ </a:t>
            </a:r>
            <a:r>
              <a:rPr lang="en-US" sz="2200" b="1" dirty="0" err="1">
                <a:latin typeface="Arial Narrow" pitchFamily="34" charset="0"/>
              </a:rPr>
              <a:t>formoterol</a:t>
            </a:r>
            <a:endParaRPr lang="en-US" sz="2200" b="1" dirty="0">
              <a:latin typeface="Arial Narrow" pitchFamily="34" charset="0"/>
            </a:endParaRPr>
          </a:p>
          <a:p>
            <a:pPr eaLnBrk="0" hangingPunct="0"/>
            <a:r>
              <a:rPr lang="en-US" sz="2200" b="1" dirty="0" err="1" smtClean="0">
                <a:latin typeface="Arial Narrow" pitchFamily="34" charset="0"/>
              </a:rPr>
              <a:t>Fluticasone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+ </a:t>
            </a:r>
            <a:r>
              <a:rPr lang="en-US" sz="2200" b="1" dirty="0" err="1">
                <a:latin typeface="Arial Narrow" pitchFamily="34" charset="0"/>
              </a:rPr>
              <a:t>salmeterol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591" name="Rectangle 35"/>
          <p:cNvSpPr>
            <a:spLocks noChangeArrowheads="1"/>
          </p:cNvSpPr>
          <p:nvPr/>
        </p:nvSpPr>
        <p:spPr bwMode="auto">
          <a:xfrm>
            <a:off x="209550" y="5446049"/>
            <a:ext cx="650559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61963" algn="l">
              <a:lnSpc>
                <a:spcPts val="2200"/>
              </a:lnSpc>
              <a:buClr>
                <a:srgbClr val="000099"/>
              </a:buClr>
            </a:pPr>
            <a:r>
              <a:rPr lang="en-GB" sz="2200" b="1" dirty="0" smtClean="0">
                <a:latin typeface="Arial Narrow" pitchFamily="34" charset="0"/>
                <a:cs typeface="Arial" charset="0"/>
              </a:rPr>
              <a:t>Relax </a:t>
            </a:r>
            <a:r>
              <a:rPr lang="en-GB" sz="2200" b="1" dirty="0" err="1">
                <a:latin typeface="Arial Narrow" pitchFamily="34" charset="0"/>
                <a:cs typeface="Arial" charset="0"/>
              </a:rPr>
              <a:t>bronchospasm</a:t>
            </a:r>
            <a:r>
              <a:rPr lang="en-GB" sz="2200" b="1" dirty="0">
                <a:latin typeface="Arial Narrow" pitchFamily="34" charset="0"/>
                <a:cs typeface="Arial" charset="0"/>
              </a:rPr>
              <a:t> caused by irritant stimuli </a:t>
            </a:r>
            <a:r>
              <a:rPr lang="en-GB" sz="2000" b="1" i="1" dirty="0">
                <a:latin typeface="Arial Narrow" pitchFamily="34" charset="0"/>
                <a:cs typeface="Arial" charset="0"/>
              </a:rPr>
              <a:t>(irritants initiate a </a:t>
            </a:r>
            <a:r>
              <a:rPr lang="en-GB" sz="2000" b="1" i="1" dirty="0" err="1">
                <a:latin typeface="Arial Narrow" pitchFamily="34" charset="0"/>
                <a:cs typeface="Arial" charset="0"/>
              </a:rPr>
              <a:t>vagal</a:t>
            </a:r>
            <a:r>
              <a:rPr lang="en-GB" sz="2000" b="1" i="1" dirty="0">
                <a:latin typeface="Arial Narrow" pitchFamily="34" charset="0"/>
                <a:cs typeface="Arial" charset="0"/>
              </a:rPr>
              <a:t> reflex that liberates </a:t>
            </a:r>
            <a:r>
              <a:rPr lang="en-GB" sz="2000" b="1" i="1" dirty="0" err="1">
                <a:latin typeface="Arial Narrow" pitchFamily="34" charset="0"/>
                <a:cs typeface="Arial" charset="0"/>
              </a:rPr>
              <a:t>ACh</a:t>
            </a:r>
            <a:r>
              <a:rPr lang="en-GB" sz="2000" b="1" i="1" dirty="0">
                <a:latin typeface="Arial Narrow" pitchFamily="34" charset="0"/>
                <a:cs typeface="Arial" charset="0"/>
              </a:rPr>
              <a:t>)</a:t>
            </a:r>
            <a:endParaRPr lang="en-GB" sz="2200" b="1" i="1" dirty="0">
              <a:latin typeface="Arial Narrow" pitchFamily="34" charset="0"/>
              <a:cs typeface="Arial" charset="0"/>
            </a:endParaRPr>
          </a:p>
        </p:txBody>
      </p:sp>
      <p:sp>
        <p:nvSpPr>
          <p:cNvPr id="2592" name="Rectangle 36"/>
          <p:cNvSpPr>
            <a:spLocks noChangeArrowheads="1"/>
          </p:cNvSpPr>
          <p:nvPr/>
        </p:nvSpPr>
        <p:spPr bwMode="auto">
          <a:xfrm>
            <a:off x="214282" y="6143644"/>
            <a:ext cx="3108543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61963" indent="-461963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</a:pPr>
            <a:r>
              <a:rPr lang="en-GB" sz="2200" b="1" dirty="0" smtClean="0">
                <a:latin typeface="Arial Narrow" pitchFamily="34" charset="0"/>
                <a:cs typeface="Arial" charset="0"/>
              </a:rPr>
              <a:t>Decrease </a:t>
            </a:r>
            <a:r>
              <a:rPr lang="en-GB" sz="2200" b="1" dirty="0">
                <a:latin typeface="Arial Narrow" pitchFamily="34" charset="0"/>
                <a:cs typeface="Arial" charset="0"/>
              </a:rPr>
              <a:t>mucus secretion</a:t>
            </a:r>
          </a:p>
        </p:txBody>
      </p:sp>
      <p:sp>
        <p:nvSpPr>
          <p:cNvPr id="2593" name="Rectangle 36"/>
          <p:cNvSpPr>
            <a:spLocks noChangeArrowheads="1"/>
          </p:cNvSpPr>
          <p:nvPr/>
        </p:nvSpPr>
        <p:spPr bwMode="auto">
          <a:xfrm>
            <a:off x="1906475" y="5077373"/>
            <a:ext cx="2052165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61963" indent="-461963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</a:pPr>
            <a:r>
              <a:rPr lang="en-GB" sz="2200" b="1" dirty="0" smtClean="0">
                <a:latin typeface="Arial Narrow" pitchFamily="34" charset="0"/>
                <a:cs typeface="Arial" charset="0"/>
                <a:sym typeface="Wingdings 3"/>
              </a:rPr>
              <a:t></a:t>
            </a:r>
            <a:r>
              <a:rPr lang="en-GB" sz="2200" b="1" dirty="0" smtClean="0">
                <a:latin typeface="Arial Narrow" pitchFamily="34" charset="0"/>
                <a:cs typeface="Arial" charset="0"/>
              </a:rPr>
              <a:t>Acts for 24 hrs</a:t>
            </a:r>
            <a:endParaRPr lang="en-GB" sz="2200" b="1" dirty="0">
              <a:latin typeface="Arial Narrow" pitchFamily="34" charset="0"/>
              <a:cs typeface="Arial" charset="0"/>
            </a:endParaRPr>
          </a:p>
        </p:txBody>
      </p:sp>
      <p:sp>
        <p:nvSpPr>
          <p:cNvPr id="2594" name="Rectangle 2593"/>
          <p:cNvSpPr/>
          <p:nvPr/>
        </p:nvSpPr>
        <p:spPr>
          <a:xfrm>
            <a:off x="152400" y="5052170"/>
            <a:ext cx="18181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>
                <a:solidFill>
                  <a:srgbClr val="7030A0"/>
                </a:solidFill>
                <a:latin typeface="Bernard MT Condensed" pitchFamily="18" charset="0"/>
                <a:sym typeface="Symbol" pitchFamily="18" charset="2"/>
              </a:rPr>
              <a:t>Anticholinergic</a:t>
            </a:r>
            <a:endParaRPr lang="en-US" sz="2200" dirty="0">
              <a:latin typeface="Bernard MT Condensed" pitchFamily="18" charset="0"/>
            </a:endParaRPr>
          </a:p>
        </p:txBody>
      </p:sp>
      <p:sp>
        <p:nvSpPr>
          <p:cNvPr id="2601" name="Rectangle 2600"/>
          <p:cNvSpPr/>
          <p:nvPr/>
        </p:nvSpPr>
        <p:spPr>
          <a:xfrm>
            <a:off x="285720" y="4500570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u="heavy" dirty="0" smtClean="0">
                <a:solidFill>
                  <a:srgbClr val="6600FF"/>
                </a:solidFill>
                <a:uFill>
                  <a:solidFill>
                    <a:srgbClr val="FF00FF"/>
                  </a:solidFill>
                </a:uFill>
                <a:latin typeface="Bernard MT Condensed" pitchFamily="18" charset="0"/>
              </a:rPr>
              <a:t>TIOTROPIUM</a:t>
            </a:r>
            <a:endParaRPr lang="en-US" sz="2400" u="heavy" dirty="0">
              <a:solidFill>
                <a:srgbClr val="6600FF"/>
              </a:solidFill>
              <a:uFill>
                <a:solidFill>
                  <a:srgbClr val="FF00FF"/>
                </a:solidFill>
              </a:u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" grpId="0"/>
      <p:bldP spid="2592" grpId="0" autoUpdateAnimBg="0"/>
      <p:bldP spid="259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heavy" dirty="0" smtClean="0">
                <a:solidFill>
                  <a:srgbClr val="6600FF"/>
                </a:solidFill>
                <a:uFill>
                  <a:solidFill>
                    <a:srgbClr val="FF00FF"/>
                  </a:solidFill>
                </a:uFill>
                <a:latin typeface="Bernard MT Condensed" pitchFamily="18" charset="0"/>
              </a:rPr>
              <a:t>CILOMALIST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4" name="Rectangle 35"/>
          <p:cNvSpPr>
            <a:spLocks noChangeArrowheads="1"/>
          </p:cNvSpPr>
          <p:nvPr/>
        </p:nvSpPr>
        <p:spPr bwMode="auto">
          <a:xfrm>
            <a:off x="819150" y="685800"/>
            <a:ext cx="520065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461963" algn="l">
              <a:lnSpc>
                <a:spcPts val="2200"/>
              </a:lnSpc>
              <a:buClr>
                <a:srgbClr val="000099"/>
              </a:buClr>
            </a:pPr>
            <a:r>
              <a:rPr lang="en-GB" sz="2400" dirty="0" smtClean="0">
                <a:latin typeface="Bernard MT Condensed" pitchFamily="18" charset="0"/>
                <a:cs typeface="Arial" charset="0"/>
              </a:rPr>
              <a:t>Is a SELECTIVE PDE-4 Inhibitor</a:t>
            </a:r>
            <a:endParaRPr lang="en-GB" sz="2400" dirty="0">
              <a:latin typeface="Bernard MT Condensed" pitchFamily="18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2590800"/>
            <a:ext cx="8229600" cy="19812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indent="-342900" eaLnBrk="0" fontAlgn="auto" hangingPunct="0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Kinetics</a:t>
            </a:r>
          </a:p>
          <a:p>
            <a:pPr marR="0" indent="-342900" fontAlgn="auto">
              <a:lnSpc>
                <a:spcPts val="25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Orally active</a:t>
            </a:r>
          </a:p>
          <a:p>
            <a:pPr marR="0" indent="-342900" fontAlgn="auto">
              <a:lnSpc>
                <a:spcPts val="25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Completely absorbed</a:t>
            </a:r>
          </a:p>
          <a:p>
            <a:pPr marR="0" indent="-342900" fontAlgn="auto">
              <a:lnSpc>
                <a:spcPts val="25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Negligible first-pass metabolism</a:t>
            </a:r>
          </a:p>
          <a:p>
            <a:pPr marR="0" indent="-342900" fontAlgn="auto">
              <a:lnSpc>
                <a:spcPts val="25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Protein bound</a:t>
            </a:r>
          </a:p>
          <a:p>
            <a:pPr marR="0" indent="-342900" fontAlgn="auto">
              <a:lnSpc>
                <a:spcPts val="25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t</a:t>
            </a:r>
            <a:r>
              <a:rPr lang="en-US" sz="2400" b="1" baseline="-25000" dirty="0" smtClean="0">
                <a:latin typeface="Arial Narrow" pitchFamily="34" charset="0"/>
              </a:rPr>
              <a:t>1/2  </a:t>
            </a:r>
            <a:r>
              <a:rPr lang="en-US" sz="2400" b="1" dirty="0" smtClean="0">
                <a:latin typeface="Arial Narrow" pitchFamily="34" charset="0"/>
              </a:rPr>
              <a:t>6.5 hours </a:t>
            </a:r>
          </a:p>
          <a:p>
            <a:pPr marR="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Arial Narrow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7290" y="997803"/>
            <a:ext cx="6929486" cy="430933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>
              <a:lnSpc>
                <a:spcPts val="2400"/>
              </a:lnSpc>
              <a:defRPr/>
            </a:pPr>
            <a:r>
              <a:rPr lang="en-US" sz="2000" b="1" dirty="0" smtClean="0">
                <a:latin typeface="Arial Narrow" pitchFamily="34" charset="0"/>
              </a:rPr>
              <a:t>PDE </a:t>
            </a:r>
            <a:r>
              <a:rPr lang="en-US" sz="2000" b="1" baseline="-25000" dirty="0" smtClean="0">
                <a:latin typeface="Arial Narrow" pitchFamily="34" charset="0"/>
              </a:rPr>
              <a:t>4</a:t>
            </a:r>
            <a:r>
              <a:rPr lang="en-US" sz="2000" b="1" dirty="0" smtClean="0">
                <a:latin typeface="Arial Narrow" pitchFamily="34" charset="0"/>
              </a:rPr>
              <a:t>  </a:t>
            </a:r>
            <a:r>
              <a:rPr lang="en-US" sz="2000" b="1" dirty="0" smtClean="0">
                <a:latin typeface="Arial Narrow" pitchFamily="34" charset="0"/>
              </a:rPr>
              <a:t>exists </a:t>
            </a:r>
            <a:r>
              <a:rPr lang="en-US" sz="2000" b="1" dirty="0" smtClean="0">
                <a:latin typeface="Arial Narrow" pitchFamily="34" charset="0"/>
              </a:rPr>
              <a:t>predominantly in </a:t>
            </a:r>
            <a:r>
              <a:rPr lang="en-US" sz="2000" b="1" dirty="0" smtClean="0">
                <a:latin typeface="Arial Narrow" pitchFamily="34" charset="0"/>
              </a:rPr>
              <a:t>pro-inflammatory &amp; immune </a:t>
            </a:r>
            <a:r>
              <a:rPr lang="en-US" sz="2000" b="1" dirty="0" smtClean="0">
                <a:latin typeface="Arial Narrow" pitchFamily="34" charset="0"/>
              </a:rPr>
              <a:t>cells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75260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ts val="2400"/>
              </a:lnSpc>
            </a:pP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 3"/>
              </a:rPr>
              <a:t></a:t>
            </a:r>
            <a:r>
              <a:rPr lang="en-US" sz="2400" b="1" dirty="0" smtClean="0">
                <a:latin typeface="Arial Narrow" pitchFamily="34" charset="0"/>
              </a:rPr>
              <a:t> (macrophages &amp; CD8+ lymphocytes);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 3"/>
              </a:rPr>
              <a:t>c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ells considered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central in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etiopathogenesis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of COPD</a:t>
            </a:r>
          </a:p>
          <a:p>
            <a:pPr lvl="0">
              <a:lnSpc>
                <a:spcPts val="2400"/>
              </a:lnSpc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5257800"/>
            <a:ext cx="82296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ADRs</a:t>
            </a:r>
            <a:r>
              <a:rPr lang="en-US" sz="2400" dirty="0" smtClean="0">
                <a:latin typeface="Arial Narrow" pitchFamily="34" charset="0"/>
              </a:rPr>
              <a:t> </a:t>
            </a:r>
          </a:p>
          <a:p>
            <a:pPr marR="0" indent="-285750" fontAlgn="auto">
              <a:lnSpc>
                <a:spcPts val="26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GI toxicity nausea &amp; emesis </a:t>
            </a:r>
          </a:p>
          <a:p>
            <a:pPr marR="0" indent="-285750" fontAlgn="auto">
              <a:lnSpc>
                <a:spcPts val="26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No cardiac side effects</a:t>
            </a:r>
          </a:p>
          <a:p>
            <a:pPr marR="0" indent="-285750" fontAlgn="auto">
              <a:lnSpc>
                <a:spcPts val="26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No  CNS side effects like </a:t>
            </a:r>
            <a:r>
              <a:rPr lang="en-US" sz="2400" b="1" dirty="0" err="1" smtClean="0">
                <a:latin typeface="Arial Narrow" pitchFamily="34" charset="0"/>
              </a:rPr>
              <a:t>theophylline</a:t>
            </a:r>
            <a:r>
              <a:rPr lang="en-US" sz="2400" b="1" dirty="0" smtClean="0">
                <a:latin typeface="Arial Narrow" pitchFamily="34" charset="0"/>
              </a:rPr>
              <a:t> . </a:t>
            </a:r>
            <a:r>
              <a:rPr lang="en-US" sz="2400" b="1" dirty="0" smtClean="0">
                <a:latin typeface="Arial Narrow" pitchFamily="34" charset="0"/>
              </a:rPr>
              <a:t>Selective on the lungs</a:t>
            </a: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9484" y="4756868"/>
            <a:ext cx="319831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42900" eaLnBrk="0" hangingPunct="0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200" dirty="0" err="1" smtClean="0">
                <a:solidFill>
                  <a:srgbClr val="7030A0"/>
                </a:solidFill>
                <a:latin typeface="Bernard MT Condensed" pitchFamily="18" charset="0"/>
              </a:rPr>
              <a:t>Benefits</a:t>
            </a:r>
            <a:r>
              <a:rPr lang="en-US" sz="2200" dirty="0" err="1" smtClean="0">
                <a:solidFill>
                  <a:srgbClr val="7030A0"/>
                </a:solidFill>
                <a:latin typeface="Bernard MT Condensed" pitchFamily="18" charset="0"/>
                <a:sym typeface="Wingdings 3"/>
              </a:rPr>
              <a:t></a:t>
            </a:r>
            <a:r>
              <a:rPr lang="en-US" sz="2400" b="1" dirty="0" err="1" smtClean="0">
                <a:latin typeface="Arial Narrow" pitchFamily="34" charset="0"/>
              </a:rPr>
              <a:t>Improves</a:t>
            </a:r>
            <a:r>
              <a:rPr lang="en-US" sz="2400" b="1" dirty="0" smtClean="0">
                <a:latin typeface="Arial Narrow" pitchFamily="34" charset="0"/>
              </a:rPr>
              <a:t>  FEV1</a:t>
            </a:r>
            <a:endParaRPr lang="en-US" sz="2400" b="1" dirty="0">
              <a:latin typeface="Arial Narrow" pitchFamily="34" charset="0"/>
            </a:endParaRPr>
          </a:p>
        </p:txBody>
      </p:sp>
      <p:pic>
        <p:nvPicPr>
          <p:cNvPr id="11" name="Picture 2" descr="http://img.medscape.com/fullsize/migrated/584/485/ers584485.fig3.gif"/>
          <p:cNvPicPr>
            <a:picLocks noChangeAspect="1" noChangeArrowheads="1"/>
          </p:cNvPicPr>
          <p:nvPr/>
        </p:nvPicPr>
        <p:blipFill>
          <a:blip r:embed="rId2" cstate="print"/>
          <a:srcRect t="5058" b="3900"/>
          <a:stretch>
            <a:fillRect/>
          </a:stretch>
        </p:blipFill>
        <p:spPr bwMode="auto">
          <a:xfrm>
            <a:off x="4419600" y="2133600"/>
            <a:ext cx="4572000" cy="41148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04800" y="1447800"/>
            <a:ext cx="862737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indent="-342900" eaLnBrk="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Effects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563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Lymphocyte</a:t>
            </a:r>
            <a:endParaRPr lang="en-US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" y="152400"/>
            <a:ext cx="3124200" cy="461665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FF"/>
                </a:solidFill>
                <a:latin typeface="Bernard MT Condensed" pitchFamily="18" charset="0"/>
              </a:rPr>
              <a:t>1. 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CORTICOSTEROIDS [GC]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Mechanism of action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85800"/>
            <a:ext cx="701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Like all other steroids, GC acts on;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67" y="1059777"/>
            <a:ext cx="670923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200"/>
              </a:lnSpc>
              <a:buAutoNum type="arabicPeriod"/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Cytosolic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GC R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mediates </a:t>
            </a:r>
            <a:r>
              <a:rPr lang="en-US" sz="2400" dirty="0" smtClean="0">
                <a:solidFill>
                  <a:srgbClr val="FF00FF"/>
                </a:solidFill>
                <a:latin typeface="Bernard MT Condensed" pitchFamily="18" charset="0"/>
              </a:rPr>
              <a:t>GENOMIC Action</a:t>
            </a:r>
            <a:r>
              <a:rPr lang="en-US" sz="2400" dirty="0" smtClean="0">
                <a:solidFill>
                  <a:srgbClr val="FF00FF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</a:t>
            </a:r>
          </a:p>
          <a:p>
            <a:pPr marL="342900" indent="-342900">
              <a:lnSpc>
                <a:spcPts val="22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     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Expression of 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proteins (anti-inflammatory effects)</a:t>
            </a:r>
            <a:endParaRPr lang="en-US" sz="2200" dirty="0" smtClean="0">
              <a:latin typeface="Arial Narrow" pitchFamily="34" charset="0"/>
              <a:sym typeface="Wingdings 3"/>
            </a:endParaRPr>
          </a:p>
          <a:p>
            <a:pPr marL="342900" indent="-342900">
              <a:lnSpc>
                <a:spcPts val="2200"/>
              </a:lnSpc>
            </a:pPr>
            <a:r>
              <a:rPr lang="en-US" sz="2200" dirty="0" smtClean="0">
                <a:latin typeface="Arial Narrow" pitchFamily="34" charset="0"/>
                <a:sym typeface="Wingdings 3"/>
              </a:rPr>
              <a:t>      Repression of 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proteins (pro-inflammatory effects)</a:t>
            </a:r>
            <a:endParaRPr lang="en-US" sz="2200" dirty="0" smtClean="0">
              <a:latin typeface="Arial Narrow" pitchFamily="34" charset="0"/>
              <a:sym typeface="Wingdings 3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099014"/>
            <a:ext cx="3962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2. Membranous GC R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mediates </a:t>
            </a:r>
            <a:r>
              <a:rPr lang="en-US" sz="2400" dirty="0" smtClean="0">
                <a:solidFill>
                  <a:srgbClr val="FF00FF"/>
                </a:solidFill>
                <a:latin typeface="Bernard MT Condensed" pitchFamily="18" charset="0"/>
              </a:rPr>
              <a:t>NON-GENOMIC </a:t>
            </a:r>
            <a:r>
              <a:rPr lang="en-US" sz="2400" dirty="0" smtClean="0">
                <a:solidFill>
                  <a:srgbClr val="FF00FF"/>
                </a:solidFill>
                <a:latin typeface="Bernard MT Condensed" pitchFamily="18" charset="0"/>
              </a:rPr>
              <a:t>Action</a:t>
            </a:r>
            <a:r>
              <a:rPr lang="en-US" sz="2400" dirty="0" smtClean="0">
                <a:solidFill>
                  <a:srgbClr val="FF00FF"/>
                </a:solidFill>
                <a:latin typeface="Bernard MT Condensed" pitchFamily="18" charset="0"/>
                <a:sym typeface="Wingdings 3"/>
              </a:rPr>
              <a:t>: 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alter Ca</a:t>
            </a:r>
            <a:r>
              <a:rPr lang="en-US" sz="2200" baseline="30000" dirty="0" smtClean="0">
                <a:latin typeface="Arial Narrow" pitchFamily="34" charset="0"/>
                <a:sym typeface="Wingdings 3"/>
              </a:rPr>
              <a:t>++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, </a:t>
            </a:r>
            <a:r>
              <a:rPr lang="en-US" sz="2200" dirty="0" err="1" smtClean="0">
                <a:latin typeface="Arial Narrow" pitchFamily="34" charset="0"/>
                <a:sym typeface="Wingdings 3"/>
              </a:rPr>
              <a:t>cAMP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, PKC &amp; PKA 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r</a:t>
            </a:r>
            <a:r>
              <a:rPr lang="en-US" sz="2200" spc="-30" dirty="0" smtClean="0">
                <a:latin typeface="Arial Narrow" pitchFamily="34" charset="0"/>
                <a:sym typeface="Wingdings 3"/>
              </a:rPr>
              <a:t>apidly exert  anti-inflammatory effects &amp; shut down </a:t>
            </a:r>
            <a:r>
              <a:rPr lang="en-US" sz="2200" spc="-30" dirty="0" err="1" smtClean="0">
                <a:latin typeface="Arial Narrow" pitchFamily="34" charset="0"/>
                <a:sym typeface="Wingdings 3"/>
              </a:rPr>
              <a:t>proinflammatory</a:t>
            </a:r>
            <a:r>
              <a:rPr lang="en-US" sz="2200" spc="-30" dirty="0" smtClean="0">
                <a:latin typeface="Arial Narrow" pitchFamily="34" charset="0"/>
                <a:sym typeface="Wingdings 3"/>
              </a:rPr>
              <a:t> effects </a:t>
            </a:r>
            <a:endParaRPr lang="en-US" sz="2200" spc="-30" dirty="0" smtClean="0">
              <a:latin typeface="Arial Narrow" pitchFamily="34" charset="0"/>
              <a:sym typeface="Wingdings 3"/>
            </a:endParaRPr>
          </a:p>
          <a:p>
            <a:pPr>
              <a:lnSpc>
                <a:spcPts val="2400"/>
              </a:lnSpc>
            </a:pPr>
            <a:r>
              <a:rPr lang="en-US" sz="2200" spc="-30" dirty="0" smtClean="0">
                <a:latin typeface="Arial Narrow" pitchFamily="34" charset="0"/>
                <a:sym typeface="Wingdings 3"/>
              </a:rPr>
              <a:t>(</a:t>
            </a:r>
            <a:r>
              <a:rPr lang="en-US" sz="2200" dirty="0" smtClean="0">
                <a:latin typeface="Arial Narrow" pitchFamily="34" charset="0"/>
                <a:sym typeface="Wingdings 3"/>
              </a:rPr>
              <a:t>r</a:t>
            </a:r>
            <a:r>
              <a:rPr lang="en-US" sz="2200" spc="-30" dirty="0" smtClean="0">
                <a:latin typeface="Arial Narrow" pitchFamily="34" charset="0"/>
                <a:sym typeface="Wingdings 3"/>
              </a:rPr>
              <a:t>apid </a:t>
            </a:r>
            <a:r>
              <a:rPr lang="en-US" sz="2200" spc="-30" dirty="0" smtClean="0">
                <a:latin typeface="Arial Narrow" pitchFamily="34" charset="0"/>
                <a:sym typeface="Wingdings 3"/>
              </a:rPr>
              <a:t>process needs  </a:t>
            </a:r>
            <a:r>
              <a:rPr lang="en-US" sz="2200" spc="-30" dirty="0" smtClean="0">
                <a:latin typeface="Arial Narrow" pitchFamily="34" charset="0"/>
                <a:sym typeface="Wingdings 3"/>
              </a:rPr>
              <a:t>minutes-hrs)</a:t>
            </a:r>
            <a:endParaRPr lang="en-US" sz="2200" spc="-30" dirty="0" smtClean="0">
              <a:latin typeface="Arial Narrow" pitchFamily="34" charset="0"/>
            </a:endParaRPr>
          </a:p>
        </p:txBody>
      </p:sp>
      <p:pic>
        <p:nvPicPr>
          <p:cNvPr id="10" name="Picture 2" descr="C:\Users\Administrator\Pictures\GC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3" t="1961" r="11402" b="1961"/>
          <a:stretch>
            <a:fillRect/>
          </a:stretch>
        </p:blipFill>
        <p:spPr bwMode="auto">
          <a:xfrm>
            <a:off x="4343400" y="2590800"/>
            <a:ext cx="4876800" cy="4191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521744" y="6069849"/>
            <a:ext cx="504497" cy="345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ernard MT Condensed" pitchFamily="18" charset="0"/>
              </a:rPr>
              <a:t>Ca</a:t>
            </a:r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3814" y="4883534"/>
            <a:ext cx="924910" cy="345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Bernard MT Condensed" pitchFamily="18" charset="0"/>
              </a:rPr>
              <a:t>cAMP</a:t>
            </a:r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8310" y="4558004"/>
            <a:ext cx="924910" cy="345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ernard MT Condensed" pitchFamily="18" charset="0"/>
              </a:rPr>
              <a:t>PKA</a:t>
            </a:r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2393" y="5242249"/>
            <a:ext cx="924910" cy="345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ernard MT Condensed" pitchFamily="18" charset="0"/>
              </a:rPr>
              <a:t>PKC</a:t>
            </a:r>
            <a:endParaRPr lang="en-US" sz="1400" dirty="0">
              <a:latin typeface="Bernard MT Condensed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5602470" y="3619339"/>
            <a:ext cx="256592" cy="2522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929808" y="5928666"/>
            <a:ext cx="256592" cy="2522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2"/>
          </p:cNvCxnSpPr>
          <p:nvPr/>
        </p:nvCxnSpPr>
        <p:spPr>
          <a:xfrm rot="5400000">
            <a:off x="5641107" y="6435692"/>
            <a:ext cx="153264" cy="112505"/>
          </a:xfrm>
          <a:prstGeom prst="line">
            <a:avLst/>
          </a:pr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639922" y="6416689"/>
            <a:ext cx="153264" cy="112505"/>
          </a:xfrm>
          <a:prstGeom prst="line">
            <a:avLst/>
          </a:pr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5641353" y="5614488"/>
            <a:ext cx="0" cy="404764"/>
          </a:xfrm>
          <a:custGeom>
            <a:avLst/>
            <a:gdLst>
              <a:gd name="connsiteX0" fmla="*/ 0 w 0"/>
              <a:gd name="connsiteY0" fmla="*/ 360608 h 360608"/>
              <a:gd name="connsiteX1" fmla="*/ 0 w 0"/>
              <a:gd name="connsiteY1" fmla="*/ 0 h 360608"/>
              <a:gd name="connsiteX2" fmla="*/ 0 w 0"/>
              <a:gd name="connsiteY2" fmla="*/ 0 h 36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360608">
                <a:moveTo>
                  <a:pt x="0" y="36060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66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55564" y="4703768"/>
            <a:ext cx="554236" cy="520411"/>
          </a:xfrm>
          <a:custGeom>
            <a:avLst/>
            <a:gdLst>
              <a:gd name="connsiteX0" fmla="*/ 0 w 502276"/>
              <a:gd name="connsiteY0" fmla="*/ 463639 h 463639"/>
              <a:gd name="connsiteX1" fmla="*/ 90152 w 502276"/>
              <a:gd name="connsiteY1" fmla="*/ 270456 h 463639"/>
              <a:gd name="connsiteX2" fmla="*/ 321972 w 502276"/>
              <a:gd name="connsiteY2" fmla="*/ 103031 h 463639"/>
              <a:gd name="connsiteX3" fmla="*/ 321972 w 502276"/>
              <a:gd name="connsiteY3" fmla="*/ 103031 h 463639"/>
              <a:gd name="connsiteX4" fmla="*/ 502276 w 502276"/>
              <a:gd name="connsiteY4" fmla="*/ 0 h 463639"/>
              <a:gd name="connsiteX5" fmla="*/ 502276 w 502276"/>
              <a:gd name="connsiteY5" fmla="*/ 0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276" h="463639">
                <a:moveTo>
                  <a:pt x="0" y="463639"/>
                </a:moveTo>
                <a:cubicBezTo>
                  <a:pt x="18245" y="397098"/>
                  <a:pt x="36490" y="330557"/>
                  <a:pt x="90152" y="270456"/>
                </a:cubicBezTo>
                <a:cubicBezTo>
                  <a:pt x="143814" y="210355"/>
                  <a:pt x="321972" y="103031"/>
                  <a:pt x="321972" y="103031"/>
                </a:cubicBezTo>
                <a:lnTo>
                  <a:pt x="321972" y="103031"/>
                </a:lnTo>
                <a:lnTo>
                  <a:pt x="502276" y="0"/>
                </a:lnTo>
                <a:lnTo>
                  <a:pt x="502276" y="0"/>
                </a:lnTo>
              </a:path>
            </a:pathLst>
          </a:custGeom>
          <a:ln w="28575">
            <a:solidFill>
              <a:srgbClr val="66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352393" y="6097555"/>
            <a:ext cx="252248" cy="171061"/>
          </a:xfrm>
          <a:prstGeom prst="straightConnector1">
            <a:avLst/>
          </a:prstGeom>
          <a:ln w="28575">
            <a:solidFill>
              <a:srgbClr val="66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4802236" y="5371993"/>
            <a:ext cx="427653" cy="168166"/>
          </a:xfrm>
          <a:prstGeom prst="straightConnector1">
            <a:avLst/>
          </a:prstGeom>
          <a:ln w="28575">
            <a:solidFill>
              <a:srgbClr val="66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5030273" y="4747136"/>
            <a:ext cx="312646" cy="187926"/>
          </a:xfrm>
          <a:custGeom>
            <a:avLst/>
            <a:gdLst>
              <a:gd name="connsiteX0" fmla="*/ 0 w 283335"/>
              <a:gd name="connsiteY0" fmla="*/ 167425 h 167425"/>
              <a:gd name="connsiteX1" fmla="*/ 103031 w 283335"/>
              <a:gd name="connsiteY1" fmla="*/ 64394 h 167425"/>
              <a:gd name="connsiteX2" fmla="*/ 283335 w 283335"/>
              <a:gd name="connsiteY2" fmla="*/ 0 h 167425"/>
              <a:gd name="connsiteX3" fmla="*/ 283335 w 283335"/>
              <a:gd name="connsiteY3" fmla="*/ 0 h 16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335" h="167425">
                <a:moveTo>
                  <a:pt x="0" y="167425"/>
                </a:moveTo>
                <a:cubicBezTo>
                  <a:pt x="27904" y="129861"/>
                  <a:pt x="55809" y="92298"/>
                  <a:pt x="103031" y="64394"/>
                </a:cubicBezTo>
                <a:cubicBezTo>
                  <a:pt x="150254" y="36490"/>
                  <a:pt x="283335" y="0"/>
                  <a:pt x="283335" y="0"/>
                </a:cubicBezTo>
                <a:lnTo>
                  <a:pt x="283335" y="0"/>
                </a:lnTo>
              </a:path>
            </a:pathLst>
          </a:custGeom>
          <a:ln w="28575">
            <a:solidFill>
              <a:srgbClr val="66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26621" y="4631489"/>
            <a:ext cx="369490" cy="72279"/>
          </a:xfrm>
          <a:custGeom>
            <a:avLst/>
            <a:gdLst>
              <a:gd name="connsiteX0" fmla="*/ 0 w 334850"/>
              <a:gd name="connsiteY0" fmla="*/ 64394 h 64394"/>
              <a:gd name="connsiteX1" fmla="*/ 180304 w 334850"/>
              <a:gd name="connsiteY1" fmla="*/ 12878 h 64394"/>
              <a:gd name="connsiteX2" fmla="*/ 334850 w 334850"/>
              <a:gd name="connsiteY2" fmla="*/ 0 h 64394"/>
              <a:gd name="connsiteX3" fmla="*/ 334850 w 334850"/>
              <a:gd name="connsiteY3" fmla="*/ 0 h 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850" h="64394">
                <a:moveTo>
                  <a:pt x="0" y="64394"/>
                </a:moveTo>
                <a:cubicBezTo>
                  <a:pt x="62248" y="44002"/>
                  <a:pt x="124496" y="23610"/>
                  <a:pt x="180304" y="12878"/>
                </a:cubicBezTo>
                <a:cubicBezTo>
                  <a:pt x="236112" y="2146"/>
                  <a:pt x="334850" y="0"/>
                  <a:pt x="334850" y="0"/>
                </a:cubicBezTo>
                <a:lnTo>
                  <a:pt x="334850" y="0"/>
                </a:lnTo>
              </a:path>
            </a:pathLst>
          </a:custGeom>
          <a:ln w="28575">
            <a:solidFill>
              <a:srgbClr val="66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5710979" y="6460057"/>
            <a:ext cx="153264" cy="112505"/>
          </a:xfrm>
          <a:prstGeom prst="line">
            <a:avLst/>
          </a:pr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772807" y="3189514"/>
            <a:ext cx="504497" cy="513184"/>
          </a:xfrm>
          <a:prstGeom prst="ellipse">
            <a:avLst/>
          </a:prstGeom>
          <a:noFill/>
          <a:ln w="57150">
            <a:solidFill>
              <a:srgbClr val="F90D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09138" y="4985657"/>
            <a:ext cx="756745" cy="855306"/>
          </a:xfrm>
          <a:prstGeom prst="ellipse">
            <a:avLst/>
          </a:prstGeom>
          <a:noFill/>
          <a:ln w="57150">
            <a:solidFill>
              <a:srgbClr val="F90D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165983" y="5528958"/>
            <a:ext cx="709448" cy="37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Bernard MT Condensed" pitchFamily="18" charset="0"/>
              </a:rPr>
              <a:t>GCRE</a:t>
            </a:r>
          </a:p>
        </p:txBody>
      </p:sp>
      <p:sp>
        <p:nvSpPr>
          <p:cNvPr id="43" name="Oval 42"/>
          <p:cNvSpPr/>
          <p:nvPr/>
        </p:nvSpPr>
        <p:spPr>
          <a:xfrm>
            <a:off x="7620000" y="3200400"/>
            <a:ext cx="504497" cy="685800"/>
          </a:xfrm>
          <a:prstGeom prst="ellipse">
            <a:avLst/>
          </a:prstGeom>
          <a:noFill/>
          <a:ln w="57150">
            <a:solidFill>
              <a:srgbClr val="F90D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20000" y="5029200"/>
            <a:ext cx="504497" cy="685800"/>
          </a:xfrm>
          <a:prstGeom prst="ellipse">
            <a:avLst/>
          </a:prstGeom>
          <a:noFill/>
          <a:ln w="57150">
            <a:solidFill>
              <a:srgbClr val="F90D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29388" y="1142984"/>
            <a:ext cx="271461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 3"/>
              </a:rPr>
              <a:t>slow process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needs hours - days</a:t>
            </a:r>
            <a:endParaRPr lang="en-US" sz="2200" dirty="0"/>
          </a:p>
        </p:txBody>
      </p:sp>
      <p:sp>
        <p:nvSpPr>
          <p:cNvPr id="46" name="Right Brace 45"/>
          <p:cNvSpPr/>
          <p:nvPr/>
        </p:nvSpPr>
        <p:spPr>
          <a:xfrm>
            <a:off x="6248400" y="1066800"/>
            <a:ext cx="304800" cy="762000"/>
          </a:xfrm>
          <a:prstGeom prst="rightBrac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552126" y="6196884"/>
            <a:ext cx="924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ernard MT Condensed" pitchFamily="18" charset="0"/>
              </a:rPr>
              <a:t>mRNA</a:t>
            </a:r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19800" y="6412605"/>
            <a:ext cx="924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ernard MT Condensed" pitchFamily="18" charset="0"/>
              </a:rPr>
              <a:t>Protein</a:t>
            </a:r>
            <a:endParaRPr lang="en-US" sz="1400" dirty="0">
              <a:latin typeface="Bernard MT Condensed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16200000" flipH="1">
            <a:off x="6705600" y="6172200"/>
            <a:ext cx="762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6705600" y="6477000"/>
            <a:ext cx="762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Pharmacological Effects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14375"/>
            <a:ext cx="8534400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TW" sz="2200" b="1" dirty="0" smtClean="0">
                <a:latin typeface="Arial Narrow" pitchFamily="34" charset="0"/>
              </a:rPr>
              <a:t>Suppress inflammation &amp; immune reactions:</a:t>
            </a:r>
          </a:p>
          <a:p>
            <a:pPr lvl="1">
              <a:lnSpc>
                <a:spcPts val="2500"/>
              </a:lnSpc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</a:t>
            </a:r>
            <a:r>
              <a:rPr lang="en-US" altLang="zh-TW" sz="2200" b="1" dirty="0" smtClean="0">
                <a:latin typeface="Arial Narrow" pitchFamily="34" charset="0"/>
              </a:rPr>
              <a:t> release &amp; synthesis of inflammatory </a:t>
            </a:r>
            <a:r>
              <a:rPr lang="en-US" altLang="zh-TW" sz="2200" b="1" dirty="0" smtClean="0">
                <a:latin typeface="Arial Narrow" pitchFamily="34" charset="0"/>
              </a:rPr>
              <a:t>mediators</a:t>
            </a:r>
            <a:endParaRPr lang="en-US" altLang="zh-TW" sz="2200" b="1" dirty="0" smtClean="0">
              <a:latin typeface="Arial Narrow" pitchFamily="34" charset="0"/>
            </a:endParaRPr>
          </a:p>
          <a:p>
            <a:pPr lvl="1">
              <a:lnSpc>
                <a:spcPts val="2500"/>
              </a:lnSpc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 antigen antibody reaction mast cell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degranulation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,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   </a:t>
            </a:r>
            <a:r>
              <a:rPr lang="en-US" altLang="zh-TW" sz="2200" b="1" dirty="0" smtClean="0">
                <a:latin typeface="Arial Narrow" pitchFamily="34" charset="0"/>
              </a:rPr>
              <a:t>infiltration &amp; activity of inflammatory cells by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 cytokines &amp;  </a:t>
            </a:r>
            <a:b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</a:b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chemokine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production</a:t>
            </a:r>
            <a:r>
              <a:rPr lang="en-US" altLang="zh-TW" sz="2200" b="1" dirty="0" smtClean="0">
                <a:latin typeface="Arial Narrow" pitchFamily="34" charset="0"/>
              </a:rPr>
              <a:t> </a:t>
            </a:r>
          </a:p>
          <a:p>
            <a:pPr lvl="1">
              <a:lnSpc>
                <a:spcPts val="2500"/>
              </a:lnSpc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vascular permeability; so </a:t>
            </a:r>
            <a:r>
              <a:rPr lang="en-US" altLang="zh-TW" sz="2200" b="1" dirty="0" smtClean="0">
                <a:latin typeface="Arial Narrow" pitchFamily="34" charset="0"/>
              </a:rPr>
              <a:t> </a:t>
            </a:r>
            <a:r>
              <a:rPr lang="en-US" altLang="zh-TW" sz="2200" b="1" dirty="0" smtClean="0">
                <a:latin typeface="Arial Narrow" pitchFamily="34" charset="0"/>
              </a:rPr>
              <a:t> </a:t>
            </a:r>
            <a:r>
              <a:rPr lang="en-US" altLang="zh-TW" sz="2200" b="1" dirty="0" smtClean="0">
                <a:latin typeface="Times New Roman"/>
                <a:cs typeface="Times New Roman"/>
              </a:rPr>
              <a:t>↓</a:t>
            </a:r>
            <a:r>
              <a:rPr lang="en-US" altLang="zh-TW" sz="2200" b="1" dirty="0" smtClean="0">
                <a:latin typeface="Arial Narrow" pitchFamily="34" charset="0"/>
              </a:rPr>
              <a:t>edema </a:t>
            </a:r>
            <a:r>
              <a:rPr lang="en-US" altLang="zh-TW" sz="2200" b="1" dirty="0" smtClean="0">
                <a:latin typeface="Arial Narrow" pitchFamily="34" charset="0"/>
              </a:rPr>
              <a:t>of the airway mucosa</a:t>
            </a:r>
          </a:p>
          <a:p>
            <a:pPr>
              <a:lnSpc>
                <a:spcPts val="2500"/>
              </a:lnSpc>
              <a:buFont typeface="Wingdings 3"/>
              <a:buChar char="¤"/>
            </a:pPr>
            <a:r>
              <a:rPr lang="en-US" altLang="zh-TW" sz="2200" b="1" dirty="0" smtClean="0">
                <a:latin typeface="Arial Narrow" pitchFamily="34" charset="0"/>
              </a:rPr>
              <a:t>airway mucus production </a:t>
            </a:r>
          </a:p>
          <a:p>
            <a:pPr>
              <a:lnSpc>
                <a:spcPts val="2500"/>
              </a:lnSpc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 Formation of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myofibroblasts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, collagen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deposition,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subepithelial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fibrosis &amp; airway remodeling </a:t>
            </a:r>
            <a:r>
              <a:rPr lang="en-US" altLang="zh-TW" sz="2200" b="1" dirty="0" smtClean="0">
                <a:latin typeface="Arial Narrow" pitchFamily="34" charset="0"/>
              </a:rPr>
              <a:t> </a:t>
            </a:r>
            <a:endParaRPr lang="en-US" altLang="zh-TW" sz="22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6482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Benefits of Use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96591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 smtClean="0">
                <a:latin typeface="Arial Narrow" pitchFamily="34" charset="0"/>
              </a:rPr>
              <a:t>Effective in exercise, allergic &amp; irritant-induced asthma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most types</a:t>
            </a:r>
            <a:endParaRPr lang="en-US" altLang="zh-TW" sz="2200" b="1" dirty="0" smtClean="0">
              <a:latin typeface="Arial Narrow" pitchFamily="34" charset="0"/>
            </a:endParaRPr>
          </a:p>
          <a:p>
            <a:r>
              <a:rPr lang="en-US" altLang="zh-TW" sz="2200" b="1" dirty="0" smtClean="0">
                <a:latin typeface="Arial Narrow" pitchFamily="34" charset="0"/>
              </a:rPr>
              <a:t>Though it </a:t>
            </a:r>
            <a:r>
              <a:rPr lang="en-US" altLang="zh-TW" sz="2200" u="sng" dirty="0" smtClean="0">
                <a:latin typeface="Bernard MT Condensed" pitchFamily="18" charset="0"/>
              </a:rPr>
              <a:t>can never </a:t>
            </a:r>
            <a:r>
              <a:rPr lang="en-US" altLang="zh-TW" sz="2200" b="1" dirty="0" smtClean="0">
                <a:latin typeface="Arial Narrow" pitchFamily="34" charset="0"/>
              </a:rPr>
              <a:t>be given as </a:t>
            </a:r>
            <a:r>
              <a:rPr lang="en-US" altLang="zh-TW" sz="2200" b="1" dirty="0" err="1" smtClean="0">
                <a:latin typeface="Arial Narrow" pitchFamily="34" charset="0"/>
              </a:rPr>
              <a:t>monotherapy</a:t>
            </a:r>
            <a:r>
              <a:rPr lang="en-US" altLang="zh-TW" sz="2200" b="1" dirty="0" smtClean="0">
                <a:latin typeface="Arial Narrow" pitchFamily="34" charset="0"/>
              </a:rPr>
              <a:t> to</a:t>
            </a:r>
            <a:r>
              <a:rPr lang="en-US" altLang="zh-TW" sz="2200" b="1" u="sng" dirty="0" smtClean="0">
                <a:latin typeface="Arial Narrow" pitchFamily="34" charset="0"/>
              </a:rPr>
              <a:t> </a:t>
            </a:r>
            <a:r>
              <a:rPr lang="en-US" altLang="zh-TW" sz="2200" u="sng" dirty="0" smtClean="0">
                <a:latin typeface="Arial Black" pitchFamily="34" charset="0"/>
                <a:cs typeface="Aharoni" pitchFamily="2" charset="-79"/>
              </a:rPr>
              <a:t>induce </a:t>
            </a:r>
            <a:r>
              <a:rPr lang="en-US" altLang="zh-TW" sz="2200" u="sng" dirty="0" smtClean="0">
                <a:latin typeface="Arial Black" pitchFamily="34" charset="0"/>
                <a:cs typeface="Aharoni" pitchFamily="2" charset="-79"/>
              </a:rPr>
              <a:t>relief </a:t>
            </a:r>
            <a:r>
              <a:rPr lang="en-US" altLang="zh-TW" sz="2200" b="1" dirty="0" smtClean="0">
                <a:latin typeface="Arial Narrow" pitchFamily="34" charset="0"/>
              </a:rPr>
              <a:t>of </a:t>
            </a:r>
            <a:r>
              <a:rPr lang="en-US" altLang="zh-TW" sz="2200" b="1" dirty="0" smtClean="0">
                <a:latin typeface="Arial Narrow" pitchFamily="34" charset="0"/>
              </a:rPr>
              <a:t>symptoms, </a:t>
            </a:r>
            <a:r>
              <a:rPr lang="en-US" altLang="zh-TW" sz="2200" b="1" dirty="0" smtClean="0">
                <a:latin typeface="Arial Narrow" pitchFamily="34" charset="0"/>
              </a:rPr>
              <a:t>yet its use </a:t>
            </a:r>
            <a:r>
              <a:rPr lang="en-US" altLang="zh-TW" sz="2200" dirty="0" smtClean="0">
                <a:latin typeface="Bernard MT Condensed" pitchFamily="18" charset="0"/>
              </a:rPr>
              <a:t>EARLY </a:t>
            </a:r>
            <a:r>
              <a:rPr lang="en-US" altLang="zh-TW" sz="2200" b="1" dirty="0" smtClean="0">
                <a:latin typeface="Arial Narrow" pitchFamily="34" charset="0"/>
              </a:rPr>
              <a:t>with </a:t>
            </a:r>
            <a:r>
              <a:rPr lang="en-US" altLang="zh-TW" sz="2200" b="1" dirty="0" smtClean="0">
                <a:latin typeface="Arial Narrow" pitchFamily="34" charset="0"/>
              </a:rPr>
              <a:t>relievers, help </a:t>
            </a:r>
            <a:r>
              <a:rPr lang="en-US" altLang="zh-TW" sz="2200" b="1" dirty="0" smtClean="0">
                <a:latin typeface="Arial Narrow" pitchFamily="34" charset="0"/>
              </a:rPr>
              <a:t>to stop the pool of  mediators contributing to </a:t>
            </a:r>
            <a:r>
              <a:rPr lang="en-US" altLang="zh-TW" sz="2200" b="1" dirty="0" err="1" smtClean="0">
                <a:latin typeface="Arial Narrow" pitchFamily="34" charset="0"/>
              </a:rPr>
              <a:t>bronchoconstriction</a:t>
            </a:r>
            <a:r>
              <a:rPr lang="en-US" altLang="zh-TW" sz="2200" b="1" dirty="0" smtClean="0">
                <a:latin typeface="Arial Narrow" pitchFamily="34" charset="0"/>
              </a:rPr>
              <a:t> by its </a:t>
            </a:r>
            <a:r>
              <a:rPr lang="en-US" altLang="zh-TW" sz="2200" dirty="0" smtClean="0">
                <a:latin typeface="Bernard MT Condensed" pitchFamily="18" charset="0"/>
              </a:rPr>
              <a:t>RAPID NON-GENOMIC ACTION</a:t>
            </a:r>
            <a:endParaRPr lang="en-US" dirty="0" smtClean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" y="300335"/>
            <a:ext cx="2362200" cy="461665"/>
          </a:xfrm>
          <a:prstGeom prst="rect">
            <a:avLst/>
          </a:prstGeom>
          <a:solidFill>
            <a:schemeClr val="accent4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CORTICOSTEROIDS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763250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 smtClean="0">
                <a:latin typeface="Arial Narrow" pitchFamily="34" charset="0"/>
                <a:sym typeface="Wingdings 3"/>
              </a:rPr>
              <a:t> it is the </a:t>
            </a:r>
            <a:r>
              <a:rPr lang="en-US" altLang="zh-TW" sz="2200" dirty="0" smtClean="0">
                <a:latin typeface="Bernard MT Condensed" pitchFamily="18" charset="0"/>
                <a:sym typeface="Wingdings 3"/>
              </a:rPr>
              <a:t>MAINSTAY OF ASTHMA </a:t>
            </a:r>
            <a:r>
              <a:rPr lang="en-US" altLang="zh-TW" sz="2200" dirty="0" smtClean="0">
                <a:latin typeface="Bernard MT Condensed" pitchFamily="18" charset="0"/>
                <a:sym typeface="Wingdings 3"/>
              </a:rPr>
              <a:t>THERAPY</a:t>
            </a:r>
            <a:r>
              <a:rPr lang="en-US" altLang="zh-TW" sz="2200" b="1" dirty="0" smtClean="0">
                <a:latin typeface="Arial Narrow" pitchFamily="34" charset="0"/>
                <a:sym typeface="Wingdings 3"/>
              </a:rPr>
              <a:t>. </a:t>
            </a:r>
            <a:r>
              <a:rPr lang="en-US" altLang="zh-TW" sz="2200" b="1" dirty="0" smtClean="0">
                <a:latin typeface="Arial Narrow" pitchFamily="34" charset="0"/>
              </a:rPr>
              <a:t>It takes 7-14 days to built its full </a:t>
            </a:r>
            <a:r>
              <a:rPr lang="en-US" altLang="zh-TW" sz="2200" b="1" dirty="0" smtClean="0">
                <a:latin typeface="Arial Narrow" pitchFamily="34" charset="0"/>
              </a:rPr>
              <a:t>      anti-inflammatory </a:t>
            </a:r>
            <a:r>
              <a:rPr lang="en-US" altLang="zh-TW" sz="2200" b="1" dirty="0" smtClean="0">
                <a:latin typeface="Arial Narrow" pitchFamily="34" charset="0"/>
              </a:rPr>
              <a:t>effects &amp; six weeks for achieving maximum benefits specially in halting remodeling by its </a:t>
            </a:r>
            <a:r>
              <a:rPr lang="en-US" altLang="zh-TW" sz="2200" dirty="0" smtClean="0">
                <a:latin typeface="Bernard MT Condensed" pitchFamily="18" charset="0"/>
              </a:rPr>
              <a:t>GENOMIC ACTION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928802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Indications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235743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 Narrow" pitchFamily="34" charset="0"/>
              </a:rPr>
              <a:t>Used alone or </a:t>
            </a:r>
            <a:r>
              <a:rPr lang="en-GB" sz="2400" b="1" dirty="0" smtClean="0">
                <a:latin typeface="Arial Narrow" pitchFamily="34" charset="0"/>
              </a:rPr>
              <a:t>with </a:t>
            </a:r>
            <a:r>
              <a:rPr lang="en-GB" sz="2400" b="1" dirty="0" smtClean="0">
                <a:latin typeface="Arial Narrow" pitchFamily="34" charset="0"/>
              </a:rPr>
              <a:t>other drugs, </a:t>
            </a:r>
            <a:r>
              <a:rPr lang="en-GB" sz="2400" b="1" u="sng" dirty="0" smtClean="0">
                <a:latin typeface="Arial Narrow" pitchFamily="34" charset="0"/>
              </a:rPr>
              <a:t>depending on asthma frequency &amp; severity</a:t>
            </a:r>
          </a:p>
          <a:p>
            <a:pPr>
              <a:buBlip>
                <a:blip r:embed="rId2"/>
              </a:buBlip>
            </a:pPr>
            <a:r>
              <a:rPr lang="en-GB" sz="2400" b="1" dirty="0" smtClean="0">
                <a:latin typeface="Arial Narrow" pitchFamily="34" charset="0"/>
              </a:rPr>
              <a:t>For </a:t>
            </a:r>
            <a:r>
              <a:rPr lang="en-GB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mild</a:t>
            </a:r>
            <a:r>
              <a:rPr lang="en-GB" sz="2400" b="1" dirty="0" smtClean="0">
                <a:latin typeface="Arial Narrow" pitchFamily="34" charset="0"/>
              </a:rPr>
              <a:t> persistent asthma </a:t>
            </a:r>
            <a:r>
              <a:rPr lang="en-US" altLang="zh-TW" sz="24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GB" sz="2400" b="1" dirty="0" smtClean="0">
                <a:latin typeface="Arial Narrow" pitchFamily="34" charset="0"/>
              </a:rPr>
              <a:t>low dose inhalational </a:t>
            </a:r>
            <a:r>
              <a:rPr lang="en-GB" sz="2400" b="1" dirty="0" err="1" smtClean="0">
                <a:latin typeface="Arial Narrow" pitchFamily="34" charset="0"/>
              </a:rPr>
              <a:t>monotherapy</a:t>
            </a:r>
            <a:endParaRPr lang="en-GB" sz="2400" b="1" dirty="0" smtClean="0"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en-GB" sz="2400" b="1" dirty="0" smtClean="0">
                <a:latin typeface="Arial Narrow" pitchFamily="34" charset="0"/>
              </a:rPr>
              <a:t>For </a:t>
            </a:r>
            <a:r>
              <a:rPr lang="en-GB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moderate</a:t>
            </a:r>
            <a:r>
              <a:rPr lang="en-GB" sz="2400" b="1" dirty="0" smtClean="0">
                <a:latin typeface="Arial Narrow" pitchFamily="34" charset="0"/>
              </a:rPr>
              <a:t> persistent asthma </a:t>
            </a:r>
            <a:r>
              <a:rPr lang="en-US" altLang="zh-TW" sz="2400" b="1" dirty="0" smtClean="0">
                <a:latin typeface="Arial Narrow" pitchFamily="34" charset="0"/>
                <a:sym typeface="Wingdings 3"/>
              </a:rPr>
              <a:t> l</a:t>
            </a:r>
            <a:r>
              <a:rPr lang="en-GB" sz="2400" b="1" dirty="0" err="1" smtClean="0">
                <a:latin typeface="Arial Narrow" pitchFamily="34" charset="0"/>
              </a:rPr>
              <a:t>ow</a:t>
            </a:r>
            <a:r>
              <a:rPr lang="en-GB" sz="2400" b="1" dirty="0" smtClean="0">
                <a:latin typeface="Arial Narrow" pitchFamily="34" charset="0"/>
              </a:rPr>
              <a:t>-moderate doses inhalational + </a:t>
            </a:r>
            <a:br>
              <a:rPr lang="en-GB" sz="2400" b="1" dirty="0" smtClean="0">
                <a:latin typeface="Arial Narrow" pitchFamily="34" charset="0"/>
              </a:rPr>
            </a:br>
            <a:r>
              <a:rPr lang="en-GB" sz="2400" b="1" dirty="0" smtClean="0">
                <a:latin typeface="Arial Narrow" pitchFamily="34" charset="0"/>
              </a:rPr>
              <a:t>   long-acting ß-AD agonist</a:t>
            </a:r>
          </a:p>
          <a:p>
            <a:pPr>
              <a:buBlip>
                <a:blip r:embed="rId2"/>
              </a:buBlip>
            </a:pPr>
            <a:r>
              <a:rPr lang="en-GB" sz="2400" b="1" dirty="0" smtClean="0">
                <a:latin typeface="Arial Narrow" pitchFamily="34" charset="0"/>
              </a:rPr>
              <a:t>For </a:t>
            </a:r>
            <a:r>
              <a:rPr lang="en-GB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severe</a:t>
            </a:r>
            <a:r>
              <a:rPr lang="en-GB" sz="2400" b="1" dirty="0" smtClean="0">
                <a:latin typeface="Arial Narrow" pitchFamily="34" charset="0"/>
              </a:rPr>
              <a:t> persistent asthma </a:t>
            </a:r>
            <a:r>
              <a:rPr lang="en-US" altLang="zh-TW" sz="24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GB" sz="2400" b="1" dirty="0" smtClean="0">
                <a:latin typeface="Arial Narrow" pitchFamily="34" charset="0"/>
              </a:rPr>
              <a:t>high doses inhalational + long-acting</a:t>
            </a:r>
          </a:p>
          <a:p>
            <a:r>
              <a:rPr lang="en-GB" sz="2400" b="1" dirty="0" smtClean="0">
                <a:latin typeface="Arial Narrow" pitchFamily="34" charset="0"/>
              </a:rPr>
              <a:t>   ß-AR agonist + oral steroids (if needed)</a:t>
            </a:r>
          </a:p>
          <a:p>
            <a:pPr>
              <a:buBlip>
                <a:blip r:embed="rId2"/>
              </a:buBlip>
            </a:pPr>
            <a:r>
              <a:rPr lang="en-GB" sz="2400" b="1" dirty="0" smtClean="0">
                <a:latin typeface="Arial Narrow" pitchFamily="34" charset="0"/>
              </a:rPr>
              <a:t>For </a:t>
            </a:r>
            <a:r>
              <a:rPr lang="en-GB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status </a:t>
            </a:r>
            <a:r>
              <a:rPr lang="en-GB" sz="2400" b="1" u="heavy" dirty="0" err="1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asthmaticus</a:t>
            </a:r>
            <a:r>
              <a:rPr lang="en-GB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 </a:t>
            </a:r>
            <a:r>
              <a:rPr lang="en-US" altLang="zh-TW" sz="2400" b="1" dirty="0" smtClean="0">
                <a:latin typeface="Arial Narrow" pitchFamily="34" charset="0"/>
                <a:sym typeface="Wingdings 3"/>
              </a:rPr>
              <a:t> IV drip infusion has </a:t>
            </a:r>
            <a:r>
              <a:rPr lang="en-US" sz="24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life-saving effects </a:t>
            </a:r>
            <a:r>
              <a:rPr lang="en-US" altLang="zh-TW" sz="2400" b="1" dirty="0" smtClean="0">
                <a:latin typeface="Arial Narrow" pitchFamily="34" charset="0"/>
                <a:sym typeface="Wingdings 3"/>
              </a:rPr>
              <a:t> </a:t>
            </a:r>
            <a:br>
              <a:rPr lang="en-US" altLang="zh-TW" sz="2400" b="1" dirty="0" smtClean="0">
                <a:latin typeface="Arial Narrow" pitchFamily="34" charset="0"/>
                <a:sym typeface="Wingdings 3"/>
              </a:rPr>
            </a:br>
            <a:r>
              <a:rPr lang="en-US" altLang="zh-TW" sz="2400" b="1" dirty="0" smtClean="0">
                <a:latin typeface="Arial Narrow" pitchFamily="34" charset="0"/>
                <a:sym typeface="Wingdings 3"/>
              </a:rPr>
              <a:t>   decreasing </a:t>
            </a:r>
            <a:r>
              <a:rPr lang="en-US" sz="2400" b="1" dirty="0" smtClean="0">
                <a:latin typeface="Arial Narrow" pitchFamily="34" charset="0"/>
              </a:rPr>
              <a:t>edema, local </a:t>
            </a:r>
            <a:r>
              <a:rPr lang="en-US" sz="2400" b="1" dirty="0" err="1" smtClean="0">
                <a:latin typeface="Arial Narrow" pitchFamily="34" charset="0"/>
              </a:rPr>
              <a:t>leukotriene</a:t>
            </a:r>
            <a:r>
              <a:rPr lang="en-US" sz="2400" b="1" dirty="0" smtClean="0">
                <a:latin typeface="Arial Narrow" pitchFamily="34" charset="0"/>
              </a:rPr>
              <a:t> generation, inflammatory cell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recruitment &amp; reversal of </a:t>
            </a:r>
            <a:r>
              <a:rPr lang="en-GB" sz="2400" b="1" dirty="0" smtClean="0">
                <a:latin typeface="Arial Narrow" pitchFamily="34" charset="0"/>
              </a:rPr>
              <a:t>ß2-AR </a:t>
            </a:r>
            <a:r>
              <a:rPr lang="en-US" sz="2400" b="1" dirty="0" err="1" smtClean="0">
                <a:latin typeface="Arial Narrow" pitchFamily="34" charset="0"/>
              </a:rPr>
              <a:t>downregulation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072206"/>
            <a:ext cx="48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Bernard MT Condensed" pitchFamily="18" charset="0"/>
              </a:rPr>
              <a:t>Method of administration &amp; preparations</a:t>
            </a:r>
            <a:endParaRPr lang="en-US" sz="22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27113"/>
            <a:ext cx="42502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200" dirty="0" smtClean="0">
                <a:latin typeface="Arial Narrow" pitchFamily="34" charset="0"/>
              </a:rPr>
              <a:t>INHALATIONAL or </a:t>
            </a:r>
            <a:r>
              <a:rPr lang="en-US" altLang="zh-TW" sz="2200" dirty="0" smtClean="0">
                <a:latin typeface="Arial Narrow" pitchFamily="34" charset="0"/>
              </a:rPr>
              <a:t>Systemic</a:t>
            </a:r>
            <a:r>
              <a:rPr lang="en-US" altLang="zh-TW" sz="2200" dirty="0" smtClean="0">
                <a:latin typeface="Arial Narrow" pitchFamily="34" charset="0"/>
              </a:rPr>
              <a:t> </a:t>
            </a:r>
            <a:r>
              <a:rPr lang="en-US" altLang="zh-TW" sz="2200" dirty="0" smtClean="0">
                <a:latin typeface="Arial Narrow" pitchFamily="34" charset="0"/>
              </a:rPr>
              <a:t>(oral or IV)</a:t>
            </a:r>
            <a:endParaRPr lang="en-US" sz="2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66FF">
                <a:alpha val="71000"/>
              </a:srgb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42950"/>
            <a:ext cx="571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i.e.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kumimoji="1" lang="en-US" altLang="zh-TW" sz="2000" b="1" dirty="0" err="1" smtClean="0">
                <a:latin typeface="Arial Narrow" pitchFamily="34" charset="0"/>
                <a:ea typeface="新細明體" pitchFamily="18" charset="-120"/>
              </a:rPr>
              <a:t>Budesonide</a:t>
            </a:r>
            <a:r>
              <a:rPr kumimoji="1" lang="en-US" altLang="zh-TW" sz="2000" b="1" dirty="0" smtClean="0">
                <a:latin typeface="Arial Narrow" pitchFamily="34" charset="0"/>
                <a:ea typeface="新細明體" pitchFamily="18" charset="-120"/>
              </a:rPr>
              <a:t>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Fluticasone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732992" cy="430887"/>
          </a:xfrm>
          <a:prstGeom prst="rect">
            <a:avLst/>
          </a:prstGeom>
          <a:solidFill>
            <a:srgbClr val="FFDDFF"/>
          </a:solidFill>
          <a:ln>
            <a:solidFill>
              <a:srgbClr val="FF00FF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2200" dirty="0" smtClean="0">
                <a:solidFill>
                  <a:srgbClr val="6600FF"/>
                </a:solidFill>
                <a:latin typeface="Bernard MT Condensed" pitchFamily="18" charset="0"/>
              </a:rPr>
              <a:t>INHALATIONAL STEROIDS</a:t>
            </a:r>
            <a:endParaRPr lang="en-US" sz="22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008039"/>
            <a:ext cx="8763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 smtClean="0">
                <a:latin typeface="Arial Narrow" pitchFamily="34" charset="0"/>
              </a:rPr>
              <a:t>Inhalational therapy guarantees that therapeutic levels are rapidly reached with least systemic side effects (even if high doses are given). </a:t>
            </a:r>
          </a:p>
          <a:p>
            <a:pPr lvl="0"/>
            <a:r>
              <a:rPr lang="en-US" sz="2200" b="1" dirty="0" err="1" smtClean="0">
                <a:latin typeface="Arial Narrow" pitchFamily="34" charset="0"/>
              </a:rPr>
              <a:t>Fluticasone</a:t>
            </a:r>
            <a:r>
              <a:rPr lang="en-US" sz="2200" b="1" dirty="0" smtClean="0">
                <a:latin typeface="Arial Narrow" pitchFamily="34" charset="0"/>
              </a:rPr>
              <a:t> is the best in use as it;</a:t>
            </a:r>
          </a:p>
          <a:p>
            <a:pPr marL="365760">
              <a:buClr>
                <a:srgbClr val="6600FF"/>
              </a:buClr>
              <a:buSzPct val="75000"/>
              <a:buFont typeface="Wingdings 2" pitchFamily="18" charset="2"/>
              <a:buChar char=""/>
            </a:pPr>
            <a:r>
              <a:rPr lang="en-US" altLang="zh-TW" sz="2200" b="1" i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 </a:t>
            </a:r>
            <a:r>
              <a:rPr lang="en-US" sz="2200" b="1" i="1" dirty="0" smtClean="0">
                <a:latin typeface="Arial Narrow" pitchFamily="34" charset="0"/>
              </a:rPr>
              <a:t>first-pass clearance by the liver </a:t>
            </a:r>
            <a:r>
              <a:rPr lang="en-US" altLang="zh-TW" sz="2200" b="1" i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systemic availability</a:t>
            </a:r>
          </a:p>
          <a:p>
            <a:pPr marL="365760">
              <a:buClr>
                <a:srgbClr val="6600FF"/>
              </a:buClr>
              <a:buSzPct val="75000"/>
              <a:buFont typeface="Wingdings 2" pitchFamily="18" charset="2"/>
              <a:buChar char=""/>
            </a:pPr>
            <a:r>
              <a:rPr lang="en-US" sz="2200" b="1" i="1" dirty="0" smtClean="0">
                <a:latin typeface="Arial Narrow" pitchFamily="34" charset="0"/>
              </a:rPr>
              <a:t> effective in control at 50% the dose of others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7372350" y="2107842"/>
            <a:ext cx="171450" cy="685800"/>
          </a:xfrm>
          <a:prstGeom prst="rightBrac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3" name="Rectangle 12"/>
          <p:cNvSpPr/>
          <p:nvPr/>
        </p:nvSpPr>
        <p:spPr>
          <a:xfrm>
            <a:off x="7477125" y="2022117"/>
            <a:ext cx="1600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200" b="1" dirty="0" smtClean="0">
                <a:latin typeface="Arial Narrow" pitchFamily="34" charset="0"/>
              </a:rPr>
              <a:t>No pituitary adrenal axis suppression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762250"/>
            <a:ext cx="8915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Local (Topical) ADRs</a:t>
            </a:r>
          </a:p>
          <a:p>
            <a:pPr marL="365760">
              <a:buClr>
                <a:srgbClr val="6600FF"/>
              </a:buClr>
              <a:buSzPct val="75000"/>
              <a:buFont typeface="Wingdings 2" pitchFamily="18" charset="2"/>
              <a:buChar char=""/>
            </a:pPr>
            <a:r>
              <a:rPr lang="en-GB" sz="2200" b="1" dirty="0" smtClean="0">
                <a:latin typeface="Arial Narrow" pitchFamily="34" charset="0"/>
              </a:rPr>
              <a:t>Cough</a:t>
            </a:r>
          </a:p>
          <a:p>
            <a:pPr marL="365760">
              <a:buClr>
                <a:srgbClr val="6600FF"/>
              </a:buClr>
              <a:buSzPct val="75000"/>
              <a:buFont typeface="Wingdings 2" pitchFamily="18" charset="2"/>
              <a:buChar char=""/>
            </a:pPr>
            <a:r>
              <a:rPr lang="en-GB" sz="2200" b="1" dirty="0" err="1" smtClean="0">
                <a:latin typeface="Arial Narrow" pitchFamily="34" charset="0"/>
              </a:rPr>
              <a:t>Dysphonia</a:t>
            </a:r>
            <a:r>
              <a:rPr lang="en-GB" sz="2200" b="1" dirty="0" smtClean="0">
                <a:latin typeface="Arial Narrow" pitchFamily="34" charset="0"/>
              </a:rPr>
              <a:t> (hoarseness) </a:t>
            </a:r>
          </a:p>
          <a:p>
            <a:pPr marL="365760" lvl="2">
              <a:buClr>
                <a:srgbClr val="6600FF"/>
              </a:buClr>
              <a:buSzPct val="75000"/>
              <a:buFont typeface="Wingdings 2" pitchFamily="18" charset="2"/>
              <a:buChar char=""/>
            </a:pPr>
            <a:r>
              <a:rPr lang="en-US" altLang="zh-TW" sz="2200" dirty="0" smtClean="0">
                <a:latin typeface="Arial Narrow" pitchFamily="34" charset="0"/>
              </a:rPr>
              <a:t> </a:t>
            </a:r>
            <a:r>
              <a:rPr lang="en-US" altLang="zh-TW" sz="2200" b="1" dirty="0" err="1" smtClean="0">
                <a:latin typeface="Arial Narrow" pitchFamily="34" charset="0"/>
              </a:rPr>
              <a:t>Candidiasis</a:t>
            </a:r>
            <a:r>
              <a:rPr lang="en-US" altLang="zh-TW" sz="2200" b="1" dirty="0" smtClean="0">
                <a:latin typeface="Arial Narrow" pitchFamily="34" charset="0"/>
              </a:rPr>
              <a:t> of the mouth or throat (Thrush)</a:t>
            </a:r>
          </a:p>
          <a:p>
            <a:pPr marL="0" lvl="2">
              <a:buClr>
                <a:srgbClr val="6600FF"/>
              </a:buClr>
              <a:buSzPct val="75000"/>
            </a:pPr>
            <a:r>
              <a:rPr lang="en-US" altLang="zh-TW" sz="2200" b="1" dirty="0" smtClean="0">
                <a:latin typeface="Arial Narrow" pitchFamily="34" charset="0"/>
              </a:rPr>
              <a:t>N.B. to limit local ADRs, instruct patient to </a:t>
            </a:r>
            <a:r>
              <a:rPr lang="en-US" altLang="zh-TW" sz="2200" b="1" dirty="0" smtClean="0">
                <a:latin typeface="Arial Narrow" pitchFamily="34" charset="0"/>
                <a:sym typeface="Wingdings 3"/>
              </a:rPr>
              <a:t>rinse mouth, gargle &amp; spit out, use </a:t>
            </a:r>
            <a:r>
              <a:rPr lang="en-US" sz="2200" b="1" dirty="0" smtClean="0">
                <a:latin typeface="Arial Narrow" pitchFamily="34" charset="0"/>
              </a:rPr>
              <a:t>spacer to </a:t>
            </a:r>
            <a:r>
              <a:rPr lang="en-US" altLang="zh-TW" sz="2200" b="1" dirty="0" smtClean="0">
                <a:latin typeface="Arial Narrow" pitchFamily="34" charset="0"/>
                <a:sym typeface="Wingdings 3"/>
              </a:rPr>
              <a:t> particle deposition in t</a:t>
            </a:r>
            <a:r>
              <a:rPr lang="en-US" sz="2200" b="1" dirty="0" smtClean="0">
                <a:latin typeface="Arial Narrow" pitchFamily="34" charset="0"/>
              </a:rPr>
              <a:t>he oral-pharynx &amp; larynx </a:t>
            </a:r>
            <a:r>
              <a:rPr lang="en-US" altLang="zh-TW" sz="2200" b="1" dirty="0" smtClean="0">
                <a:latin typeface="Arial Narrow" pitchFamily="34" charset="0"/>
                <a:sym typeface="Wingdings 3"/>
              </a:rPr>
              <a:t>&amp; tend to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</a:t>
            </a:r>
            <a:r>
              <a:rPr lang="en-US" altLang="zh-TW" sz="2200" b="1" dirty="0" smtClean="0">
                <a:latin typeface="Arial Narrow" pitchFamily="34" charset="0"/>
                <a:sym typeface="Wingdings 3"/>
              </a:rPr>
              <a:t>dose needed by adding LABA &amp; giving it prior to steroids to open airways </a:t>
            </a:r>
            <a:endParaRPr lang="en-US" altLang="zh-TW" sz="2200" b="1" dirty="0" smtClean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5184440"/>
            <a:ext cx="2212465" cy="430887"/>
          </a:xfrm>
          <a:prstGeom prst="rect">
            <a:avLst/>
          </a:prstGeom>
          <a:solidFill>
            <a:srgbClr val="FFDDFF"/>
          </a:solidFill>
          <a:ln>
            <a:solidFill>
              <a:srgbClr val="FF00FF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2200" dirty="0" smtClean="0">
                <a:solidFill>
                  <a:srgbClr val="6600FF"/>
                </a:solidFill>
                <a:latin typeface="Bernard MT Condensed" pitchFamily="18" charset="0"/>
              </a:rPr>
              <a:t>SYSTEMIC STEROIDS</a:t>
            </a:r>
            <a:endParaRPr lang="en-US" sz="22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5619554"/>
            <a:ext cx="8915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sz="2200" dirty="0" smtClean="0">
                <a:latin typeface="Bernard MT Condensed" pitchFamily="18" charset="0"/>
              </a:rPr>
              <a:t>Oral; </a:t>
            </a:r>
            <a:r>
              <a:rPr lang="en-US" altLang="zh-TW" sz="2200" b="1" dirty="0" smtClean="0">
                <a:latin typeface="Arial Narrow" pitchFamily="34" charset="0"/>
                <a:sym typeface="Wingdings 3"/>
              </a:rPr>
              <a:t>Prednisone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Chronicity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, repeated acute exacerbations &amp; hospitalization </a:t>
            </a:r>
            <a:endParaRPr lang="en-US" altLang="zh-TW" sz="2200" b="1" dirty="0" smtClean="0">
              <a:latin typeface="Arial Narrow" pitchFamily="34" charset="0"/>
              <a:sym typeface="Wingdings 3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6000554"/>
            <a:ext cx="9296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sz="2200" dirty="0" err="1" smtClean="0">
                <a:latin typeface="Bernard MT Condensed" pitchFamily="18" charset="0"/>
              </a:rPr>
              <a:t>Parenteral</a:t>
            </a:r>
            <a:r>
              <a:rPr lang="en-US" sz="2200" dirty="0" smtClean="0">
                <a:latin typeface="Bernard MT Condensed" pitchFamily="18" charset="0"/>
              </a:rPr>
              <a:t>;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Methylprednisolone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,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Dexamethasone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 severe attacks and  status </a:t>
            </a:r>
            <a:r>
              <a:rPr lang="en-US" altLang="zh-TW" sz="2200" b="1" dirty="0" err="1" smtClean="0">
                <a:latin typeface="Arial Narrow" pitchFamily="34" charset="0"/>
                <a:ea typeface="新細明體" pitchFamily="18" charset="-120"/>
                <a:sym typeface="Wingdings 3"/>
              </a:rPr>
              <a:t>asthmaticus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 </a:t>
            </a:r>
            <a:endParaRPr lang="en-US" altLang="zh-TW" sz="2200" b="1" dirty="0" smtClean="0">
              <a:latin typeface="Arial Narrow" pitchFamily="34" charset="0"/>
              <a:sym typeface="Wingdings 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tx1">
                <a:alpha val="72000"/>
              </a:schemeClr>
            </a:gs>
            <a:gs pos="16000">
              <a:srgbClr val="6600FF">
                <a:alpha val="39000"/>
              </a:srgbClr>
            </a:gs>
            <a:gs pos="28000">
              <a:schemeClr val="bg1">
                <a:lumMod val="95000"/>
              </a:schemeClr>
            </a:gs>
            <a:gs pos="72000">
              <a:schemeClr val="bg2">
                <a:lumMod val="90000"/>
                <a:alpha val="49000"/>
              </a:schemeClr>
            </a:gs>
            <a:gs pos="94000">
              <a:srgbClr val="FF99FF">
                <a:alpha val="73000"/>
              </a:srgbClr>
            </a:gs>
            <a:gs pos="96000">
              <a:srgbClr val="CC00CC">
                <a:alpha val="6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38200"/>
            <a:ext cx="8763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If </a:t>
            </a:r>
            <a:r>
              <a:rPr lang="en-US" sz="2200" b="1" dirty="0" smtClean="0">
                <a:latin typeface="Arial Narrow" pitchFamily="34" charset="0"/>
              </a:rPr>
              <a:t>given for more than </a:t>
            </a:r>
            <a:r>
              <a:rPr lang="en-US" sz="2200" b="1" dirty="0" smtClean="0">
                <a:latin typeface="Arial Narrow" pitchFamily="34" charset="0"/>
              </a:rPr>
              <a:t>one week, no abrupt withdraw should be done but tapper the doses gradually to prevent </a:t>
            </a:r>
            <a:r>
              <a:rPr lang="en-US" sz="2200" b="1" dirty="0" err="1" smtClean="0">
                <a:latin typeface="Arial Narrow" pitchFamily="34" charset="0"/>
              </a:rPr>
              <a:t>adreno</a:t>
            </a:r>
            <a:r>
              <a:rPr lang="en-US" sz="2200" b="1" dirty="0" smtClean="0">
                <a:latin typeface="Arial Narrow" pitchFamily="34" charset="0"/>
              </a:rPr>
              <a:t>-pituitary suppression</a:t>
            </a:r>
            <a:r>
              <a:rPr lang="en-US" altLang="zh-TW" sz="2200" b="1" i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 fear of adrenal insufficiency 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340816"/>
            <a:ext cx="2212465" cy="430887"/>
          </a:xfrm>
          <a:prstGeom prst="rect">
            <a:avLst/>
          </a:prstGeom>
          <a:solidFill>
            <a:srgbClr val="FFDDFF"/>
          </a:solidFill>
        </p:spPr>
        <p:txBody>
          <a:bodyPr wrap="none">
            <a:spAutoFit/>
          </a:bodyPr>
          <a:lstStyle/>
          <a:p>
            <a:r>
              <a:rPr lang="en-US" altLang="zh-TW" sz="2200" i="1" dirty="0" smtClean="0">
                <a:solidFill>
                  <a:srgbClr val="6600FF"/>
                </a:solidFill>
                <a:latin typeface="Bernard MT Condensed" pitchFamily="18" charset="0"/>
              </a:rPr>
              <a:t>SYSTEMIC STEROIDS</a:t>
            </a:r>
            <a:endParaRPr lang="en-US" sz="2200" i="1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398216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74320">
              <a:buSzPct val="81000"/>
              <a:buBlip>
                <a:blip r:embed="rId3"/>
              </a:buBlip>
              <a:defRPr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Adrenal suppression </a:t>
            </a:r>
          </a:p>
          <a:p>
            <a:pPr marL="0" lvl="1" indent="-274320">
              <a:buSzPct val="81000"/>
              <a:buBlip>
                <a:blip r:embed="rId3"/>
              </a:buBlip>
              <a:defRPr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Growth retardation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</a:t>
            </a:r>
            <a:r>
              <a:rPr lang="en-US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premature fusion of epiphysis</a:t>
            </a:r>
            <a:endParaRPr lang="en-US" sz="2200" b="1" dirty="0" smtClean="0">
              <a:latin typeface="Arial Narrow" pitchFamily="34" charset="0"/>
              <a:cs typeface="Times New Roman" pitchFamily="18" charset="0"/>
            </a:endParaRPr>
          </a:p>
          <a:p>
            <a:pPr marL="0" lvl="1" indent="-274320">
              <a:buSzPct val="81000"/>
              <a:buBlip>
                <a:blip r:embed="rId3"/>
              </a:buBlip>
              <a:defRPr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Osteoporosis</a:t>
            </a:r>
          </a:p>
          <a:p>
            <a:pPr marL="0" lvl="1" indent="-274320">
              <a:buSzPct val="81000"/>
              <a:buBlip>
                <a:blip r:embed="rId3"/>
              </a:buBlip>
              <a:defRPr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S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usceptibility to infections &amp;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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immunosuppresion</a:t>
            </a:r>
            <a:endParaRPr lang="en-US" sz="2200" b="1" dirty="0" smtClean="0">
              <a:latin typeface="Arial Narrow" pitchFamily="34" charset="0"/>
              <a:cs typeface="Times New Roman" pitchFamily="18" charset="0"/>
            </a:endParaRPr>
          </a:p>
          <a:p>
            <a:pPr marL="0" lvl="1" indent="-274320">
              <a:buSzPct val="81000"/>
              <a:buBlip>
                <a:blip r:embed="rId3"/>
              </a:buBlip>
              <a:defRPr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Salt &amp; water retention</a:t>
            </a:r>
            <a:r>
              <a:rPr lang="en-US" altLang="zh-TW" sz="2200" b="1" i="1" dirty="0" smtClean="0">
                <a:latin typeface="Arial Narrow" pitchFamily="34" charset="0"/>
                <a:ea typeface="新細明體" pitchFamily="18" charset="-120"/>
                <a:sym typeface="Wingdings 3"/>
              </a:rPr>
              <a:t>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Hypertension and edema</a:t>
            </a:r>
          </a:p>
          <a:p>
            <a:pPr marL="0" lvl="1" indent="-274320">
              <a:buSzPct val="81000"/>
              <a:buBlip>
                <a:blip r:embed="rId3"/>
              </a:buBlip>
              <a:defRPr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Increased appetite &amp; weight gain</a:t>
            </a:r>
          </a:p>
          <a:p>
            <a:pPr marL="0" lvl="1" indent="-274320">
              <a:buSzPct val="81000"/>
              <a:buBlip>
                <a:blip r:embed="rId3"/>
              </a:buBlip>
              <a:defRPr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Hyperglycemia &amp; poor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glycemic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control(care in diabetics)</a:t>
            </a:r>
          </a:p>
          <a:p>
            <a:pPr marL="0" lvl="1" indent="-274320">
              <a:buSzPct val="81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Altered fat metabolism &amp; distribution</a:t>
            </a:r>
          </a:p>
          <a:p>
            <a:pPr marL="0" lvl="1" indent="-274320">
              <a:buSzPct val="81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Protein catabolism </a:t>
            </a:r>
          </a:p>
          <a:p>
            <a:pPr marL="0" lvl="1" indent="-274320">
              <a:buSzPct val="81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Muscle wasting</a:t>
            </a:r>
          </a:p>
          <a:p>
            <a:pPr marL="0" lvl="1" indent="-274320">
              <a:buSzPct val="81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Mood disturbances / psychosis</a:t>
            </a:r>
          </a:p>
          <a:p>
            <a:pPr marL="0" lvl="1" indent="-274320">
              <a:buSzPct val="81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Cataract &amp; Glaucoma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932387"/>
            <a:ext cx="876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en-US" altLang="zh-TW" sz="2200" b="1" u="heavy" dirty="0" smtClean="0">
                <a:uFill>
                  <a:solidFill>
                    <a:srgbClr val="FF00FF"/>
                  </a:solidFill>
                </a:uFill>
                <a:latin typeface="Arial Narrow" pitchFamily="34" charset="0"/>
                <a:ea typeface="新細明體" pitchFamily="18" charset="-120"/>
                <a:sym typeface="Wingdings 3"/>
              </a:rPr>
              <a:t>Systemic ADRs </a:t>
            </a: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  <a:sym typeface="Wingdings 3"/>
              </a:rPr>
              <a:t>are dose &amp; time dependent and include; 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685800"/>
            <a:ext cx="8229600" cy="58975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7166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Leukotrienes</a:t>
            </a:r>
            <a:endParaRPr lang="ar-SA" sz="2000" dirty="0"/>
          </a:p>
        </p:txBody>
      </p:sp>
      <p:pic>
        <p:nvPicPr>
          <p:cNvPr id="3" name="صورة 2" descr="srm440964.fig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336717" cy="60858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8350</TotalTime>
  <Words>2052</Words>
  <Application>Microsoft Macintosh PowerPoint</Application>
  <PresentationFormat>عرض على الشاشة (3:4)‏</PresentationFormat>
  <Paragraphs>324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Leukotrienes</vt:lpstr>
      <vt:lpstr>Actions of leukotrienes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DR.OMNIA</dc:creator>
  <cp:lastModifiedBy>xp</cp:lastModifiedBy>
  <cp:revision>322</cp:revision>
  <dcterms:created xsi:type="dcterms:W3CDTF">2011-01-29T09:29:33Z</dcterms:created>
  <dcterms:modified xsi:type="dcterms:W3CDTF">2011-06-10T20:37:53Z</dcterms:modified>
</cp:coreProperties>
</file>