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387" r:id="rId2"/>
    <p:sldId id="256" r:id="rId3"/>
    <p:sldId id="385" r:id="rId4"/>
    <p:sldId id="358" r:id="rId5"/>
    <p:sldId id="341" r:id="rId6"/>
    <p:sldId id="360" r:id="rId7"/>
    <p:sldId id="317" r:id="rId8"/>
    <p:sldId id="362" r:id="rId9"/>
    <p:sldId id="381" r:id="rId10"/>
    <p:sldId id="361" r:id="rId11"/>
    <p:sldId id="365" r:id="rId12"/>
    <p:sldId id="366" r:id="rId13"/>
    <p:sldId id="386" r:id="rId14"/>
    <p:sldId id="383" r:id="rId15"/>
    <p:sldId id="363" r:id="rId16"/>
    <p:sldId id="384" r:id="rId17"/>
    <p:sldId id="364" r:id="rId18"/>
    <p:sldId id="369" r:id="rId19"/>
    <p:sldId id="368" r:id="rId20"/>
    <p:sldId id="367" r:id="rId21"/>
    <p:sldId id="370" r:id="rId22"/>
    <p:sldId id="371" r:id="rId23"/>
    <p:sldId id="389" r:id="rId24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000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37" autoAdjust="0"/>
    <p:restoredTop sz="92958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064AA5E-1950-4A1F-9F80-2B041CDE2096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6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80401D-EF16-47EE-86B3-0047DC649E88}" type="datetimeFigureOut">
              <a:rPr lang="x-none" smtClean="0"/>
              <a:pPr/>
              <a:t>12/05/2011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9C0166-CD1D-461D-A8BF-D3869F294A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75944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C0166-CD1D-461D-A8BF-D3869F294A8D}" type="slidenum">
              <a:rPr lang="x-none" smtClean="0"/>
              <a:pPr/>
              <a:t>12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199170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5374-1E8D-484E-B2D6-E2B6400AAF8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x-none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x-none"/>
              </a:p>
            </p:txBody>
          </p:sp>
        </p:grpSp>
      </p:grpSp>
      <p:sp>
        <p:nvSpPr>
          <p:cNvPr id="102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8C87-A6A3-49B9-967B-E4DC518680AB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3A40-C4B9-4446-B620-C16DDB89CFF8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3A83-72B0-4250-96A8-16A41FE23BA7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88CB-8817-4AF4-AAE0-0C9F734A0073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6689-DE42-458F-9598-A8EB77320689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B3A21-1157-49EA-96D8-242260541DEE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483D-3192-4B4C-815B-A570DD3F8E6E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124A6-956F-45A8-9A52-2A9D88CD5977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BF5E6-035C-4DA7-99B6-729F552C790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  <a:p>
            <a:pPr lvl="1"/>
            <a:r>
              <a:rPr lang="x-none" smtClean="0"/>
              <a:t>المستوى الثاني</a:t>
            </a:r>
          </a:p>
          <a:p>
            <a:pPr lvl="2"/>
            <a:r>
              <a:rPr lang="x-none" smtClean="0"/>
              <a:t>المستوى الثالث</a:t>
            </a:r>
          </a:p>
          <a:p>
            <a:pPr lvl="3"/>
            <a:r>
              <a:rPr lang="x-none" smtClean="0"/>
              <a:t>المستوى الرابع</a:t>
            </a:r>
          </a:p>
          <a:p>
            <a:pPr lvl="4"/>
            <a:r>
              <a:rPr lang="x-none" smtClean="0"/>
              <a:t>المستوى الخامس</a:t>
            </a:r>
            <a:endParaRPr lang="x-non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0A13-7ADB-4898-A60F-403947C7CAF0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x-none" smtClean="0"/>
              <a:t>انقر لتحرير نمط العنوان الرئيسي</a:t>
            </a:r>
            <a:endParaRPr lang="x-non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انقر لتحرير أنماط النص الرئيسي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3357C-7E98-423A-8154-D219972B2013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x-none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2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x-none"/>
              </a:p>
            </p:txBody>
          </p:sp>
          <p:sp>
            <p:nvSpPr>
              <p:cNvPr id="92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x-none"/>
              </a:p>
            </p:txBody>
          </p:sp>
        </p:grpSp>
      </p:grpSp>
      <p:sp>
        <p:nvSpPr>
          <p:cNvPr id="92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0D46FB8-5EC6-44A1-80F4-54D52D16354F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for Constipation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x-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57290" y="2928934"/>
            <a:ext cx="6400800" cy="1500198"/>
          </a:xfrm>
        </p:spPr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Abdulqader</a:t>
            </a:r>
            <a:r>
              <a:rPr lang="en-US" dirty="0" smtClean="0"/>
              <a:t> </a:t>
            </a:r>
            <a:r>
              <a:rPr lang="en-US" dirty="0" err="1" smtClean="0"/>
              <a:t>Alhaider</a:t>
            </a:r>
            <a:endParaRPr lang="en-US" dirty="0" smtClean="0"/>
          </a:p>
          <a:p>
            <a:r>
              <a:rPr lang="en-US" dirty="0" smtClean="0"/>
              <a:t>1432 H</a:t>
            </a:r>
            <a:endParaRPr lang="x-none" dirty="0"/>
          </a:p>
        </p:txBody>
      </p:sp>
      <p:sp>
        <p:nvSpPr>
          <p:cNvPr id="5" name="مستطيل 4"/>
          <p:cNvSpPr/>
          <p:nvPr/>
        </p:nvSpPr>
        <p:spPr>
          <a:xfrm>
            <a:off x="1357290" y="5286388"/>
            <a:ext cx="6596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Pharma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Team 428</a:t>
            </a:r>
            <a:endParaRPr lang="ar-S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88913"/>
            <a:ext cx="8713787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 -  Osmotic  Purgatives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Soluble but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absorbable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compounds</a:t>
            </a:r>
          </a:p>
          <a:p>
            <a:pPr marL="457200" indent="-457200"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water content in large intestine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 causing bowel distension   intestinal activity  defecation.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marL="457200" indent="-457200" algn="l" rtl="0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	Organic (Sugars)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lactulose (semisynthetic     disaccharide   of   fructose 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Polyethylene Glycol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Movicol</a:t>
            </a:r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commonly used in colon prep)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Non-organic (Saline purgatives)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 Magnesium salts, sodium or potassium salts.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580112" y="177281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80175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Metabolized   by  colonic bacteria into  fructose and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These sugars are fermented into lactic, formic, and acetic acids which function as osmotic laxatives by their adsorbing moiety.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Delayed   onset   of   action (2-3  days) 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 and flatulence.</a:t>
            </a:r>
          </a:p>
          <a:p>
            <a:pPr marL="533400" indent="-5334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Electrolyte disturbance.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Saline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Are poorly absorbed salts.  They remain in  the bowel and  retain  water by osmosis thereby  increasing  the volume of feces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distension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peristalsis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evacuation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watery stool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Rapid effect (within 1-3h ).</a:t>
            </a:r>
          </a:p>
          <a:p>
            <a:pPr marL="914400" lvl="1" indent="-514350" algn="l" rtl="0" eaLnBrk="1" hangingPunct="1">
              <a:lnSpc>
                <a:spcPct val="9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sulfate (Epson’s salt ).</a:t>
            </a:r>
          </a:p>
          <a:p>
            <a:pPr marL="914400" lvl="1" indent="-514350" algn="l" rtl="0" eaLnBrk="1" hangingPunct="1">
              <a:lnSpc>
                <a:spcPct val="9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oxide (milk  of magnesia).</a:t>
            </a:r>
          </a:p>
          <a:p>
            <a:pPr marL="914400" lvl="1" indent="-514350" algn="l" rtl="0" eaLnBrk="1" hangingPunct="1">
              <a:lnSpc>
                <a:spcPct val="9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phosphate.                                             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0"/>
            <a:ext cx="8540750" cy="68580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Lactulose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commonly used in liver cirrhosis?</a:t>
            </a:r>
          </a:p>
          <a:p>
            <a:pPr lvl="2" algn="l" rtl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endParaRPr lang="en-US" sz="1400" b="1" dirty="0" smtClean="0"/>
          </a:p>
          <a:p>
            <a:pPr lvl="1" algn="l" rtl="0" eaLnBrk="1" hangingPunct="1">
              <a:defRPr/>
            </a:pPr>
            <a:r>
              <a:rPr lang="en-US" sz="1400" dirty="0" smtClean="0"/>
              <a:t> </a:t>
            </a:r>
            <a:r>
              <a:rPr lang="en-US" sz="2000" dirty="0" err="1" smtClean="0"/>
              <a:t>Lactulose</a:t>
            </a:r>
            <a:r>
              <a:rPr lang="en-US" sz="2000" dirty="0" smtClean="0"/>
              <a:t> in the intestine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Lactic acid + Acetic Acid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acidification of the colon (increase in the proton {H+} concentration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ammonia (NH</a:t>
            </a:r>
            <a:r>
              <a:rPr lang="en-US" sz="1400" dirty="0" smtClean="0"/>
              <a:t>3</a:t>
            </a:r>
            <a:r>
              <a:rPr lang="en-US" sz="2000" dirty="0" smtClean="0"/>
              <a:t>)+ proton (H+) = ammonium (NH</a:t>
            </a:r>
            <a:r>
              <a:rPr lang="en-US" sz="1400" dirty="0" smtClean="0"/>
              <a:t>4+</a:t>
            </a:r>
            <a:r>
              <a:rPr lang="en-US" sz="2000" dirty="0" smtClean="0"/>
              <a:t>) which is not absorbed by the intestine </a:t>
            </a:r>
            <a:r>
              <a:rPr lang="en-US" sz="2000" dirty="0" smtClean="0">
                <a:sym typeface="Wingdings" pitchFamily="2" charset="2"/>
              </a:rPr>
              <a:t> less ammonia in the blood less hepatic encephalopathy</a:t>
            </a:r>
            <a:r>
              <a:rPr lang="en-US" sz="2000" dirty="0" smtClean="0"/>
              <a:t>.</a:t>
            </a:r>
          </a:p>
          <a:p>
            <a:pPr lvl="1" algn="l" rtl="0" eaLnBrk="1" hangingPunct="1">
              <a:buNone/>
              <a:defRPr/>
            </a:pPr>
            <a:endParaRPr lang="en-US" sz="2000" dirty="0" smtClean="0"/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1400" b="1" dirty="0" smtClean="0"/>
              <a:t>Dose:  15 ml for constipation and 30 ml for liver cirrhosis </a:t>
            </a:r>
            <a:r>
              <a:rPr lang="en-US" sz="1400" dirty="0" smtClean="0"/>
              <a:t>  </a:t>
            </a:r>
            <a:endParaRPr lang="x-none" sz="1400" dirty="0" smtClean="0"/>
          </a:p>
          <a:p>
            <a:pPr lvl="1" algn="l" rtl="0" eaLnBrk="1" hangingPunct="1">
              <a:lnSpc>
                <a:spcPct val="80000"/>
              </a:lnSpc>
              <a:defRPr/>
            </a:pPr>
            <a:endParaRPr lang="x-non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621407"/>
            <a:ext cx="8642350" cy="633598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Uses: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constipation 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Prevention of chronic constipation</a:t>
            </a:r>
          </a:p>
          <a:p>
            <a:pPr lvl="2" algn="l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other uses for magnesium sulfate?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Antiarrhythmic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(ventricular fibrillation),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bronchodilation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Mg replacement, and seizures. 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Intravascular volume depletion.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Electrolyte fluctuations: severe in children.</a:t>
            </a:r>
          </a:p>
          <a:p>
            <a:pPr marL="609600" indent="-609600" algn="justLow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Systemic effect.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Elderly patients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Renal insufficiency (Hypomagnesaemia).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 salts  in CHF.</a:t>
            </a:r>
          </a:p>
          <a:p>
            <a:pPr marL="457200" indent="-457200" algn="l" rtl="0" eaLnBrk="1" hangingPunct="1"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Magnesium salts in renal failure, heart block,  CNS depression, and neuromuscular block.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333375"/>
            <a:ext cx="8642350" cy="6264275"/>
          </a:xfrm>
        </p:spPr>
        <p:txBody>
          <a:bodyPr/>
          <a:lstStyle/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Balanced polyethylene glycol (PEG)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Balanced isotonic solution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osmotically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active sugar,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Na bicarbonate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intravascular fluids or electrolyte shifts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flatus or cramps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solution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Used for complete cleansing prior to gastrointestinal endoscopic procedures (4L over 2-4 hours).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Small doses used for treatment or prevention of chronic constipation.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78110"/>
            <a:ext cx="8642350" cy="6191250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IIII - Stimulant Purgatives (Cathartics)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Action:</a:t>
            </a:r>
          </a:p>
          <a:p>
            <a:pPr marL="457200" indent="-457200" algn="just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Act via direct stimulation of enteric nervous system increasing peristalsis and purgation. 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Caution: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Purgatives should not be used for more than 3 days.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Dilcolax</a:t>
            </a:r>
            <a:r>
              <a:rPr lang="en-US" sz="2800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derivatives.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3.  Castor oil, has a strong action on the small intestine.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Bisacodyl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Dilcolax</a:t>
            </a:r>
            <a:r>
              <a:rPr lang="en-US" sz="2800" b="1" baseline="30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 Acts on large intestine ( weak ).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 Onset time 6-10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taken at night.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Castor Oil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Fixed oil degraded by lipase in the upper small intestine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giving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acid + glycerin which has an important lubricating action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Ricinoleic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acid irritates mucosa.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Strong action on the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intestine.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5-20 ml on empty stomach in the morning.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Onset = 4 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621680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derivatives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Cascara, Aloes)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colon, glycosides are hydrolyzed by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bacteria  to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and sugar. 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absorbed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emodin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has a direct stimulating action  on the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plexus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increasing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smooth muscle contraction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with consequent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defecation.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Bowel movements induction in 12 hour when given orally or 2 hours when given rectally.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Anthraquinone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are preferably given at night.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96300" cy="6524625"/>
          </a:xfrm>
        </p:spPr>
        <p:txBody>
          <a:bodyPr/>
          <a:lstStyle/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x-none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Definition of Constipation 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Too infrequent passage of stool that may be due to decreased motility in colon or due to difficulty in evacuation.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Doctors (sometimes) may consider a source of chronic constipation. How?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0" eaLnBrk="1" hangingPunct="1"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Doctors, sometimes, prescribe enteric stimulating drugs for long periods which might affect the </a:t>
            </a:r>
            <a:r>
              <a:rPr lang="en-US" sz="2800" b="1" dirty="0" err="1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neuroenteric</a:t>
            </a:r>
            <a:r>
              <a:rPr lang="en-US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plexus of the intestine leading to poor stimulation of peristalsis.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 of 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Brown pigmentation of the colon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melanosis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coli)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Abdominal cramps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Prolonged use dependence and destruction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myenteric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plexus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leading to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colon and constipation.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Contraindications: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in lactation</a:t>
            </a:r>
          </a:p>
          <a:p>
            <a:pPr marL="457200" indent="-457200" algn="l" rtl="0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Castor oil in pregnancy which could cause reflex contraction of uterus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abortion.</a:t>
            </a: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- Fecal Softeners (Lubricants)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Are non-absorbable drugs that soften the feces hence promoting defecation.</a:t>
            </a:r>
          </a:p>
          <a:p>
            <a:pPr lvl="1" algn="l" rtl="0" eaLnBrk="1" hangingPunct="1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be given rectally (rapidly acting) or orally.</a:t>
            </a:r>
          </a:p>
          <a:p>
            <a:pPr marL="457200" indent="-4572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Members:</a:t>
            </a:r>
          </a:p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Surfactants  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Decrease surface tension of feces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Docusate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(sodium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dioctyl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sulfosuccinate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given orally or as bowel enemas.</a:t>
            </a:r>
          </a:p>
          <a:p>
            <a:pPr marL="857250" lvl="1" indent="-457200" algn="l" rtl="0" eaLnBrk="1" hangingPunct="1">
              <a:lnSpc>
                <a:spcPct val="8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commonly prescribed in hospitalized patients to minimize straining.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6191250"/>
          </a:xfrm>
        </p:spPr>
        <p:txBody>
          <a:bodyPr/>
          <a:lstStyle/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Glycerin for suppository administration is commonly used in patients postoperatively.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Mineral oil (Liquid Paraffin).</a:t>
            </a: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liquid paraffin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palatable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Impairs absorption of fat soluble vitamins.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Increase activity of oral anticoagulant.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296400" cy="628632"/>
          </a:xfrm>
          <a:solidFill>
            <a:schemeClr val="tx1"/>
          </a:solidFill>
          <a:ln w="28575">
            <a:solidFill>
              <a:srgbClr val="FF3399"/>
            </a:solidFill>
          </a:ln>
          <a:effectLst>
            <a:outerShdw blurRad="50800" dist="38100" dir="5400000" algn="t" rotWithShape="0">
              <a:schemeClr val="bg2">
                <a:lumMod val="60000"/>
                <a:lumOff val="40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33CC"/>
                </a:solidFill>
                <a:effectLst>
                  <a:outerShdw blurRad="50800" dist="38100" dir="5400000" algn="t" rotWithShape="0">
                    <a:schemeClr val="bg2">
                      <a:lumMod val="60000"/>
                      <a:lumOff val="40000"/>
                    </a:schemeClr>
                  </a:outerShdw>
                </a:effectLst>
                <a:latin typeface="Berlin Sans FB Demi" pitchFamily="34" charset="0"/>
              </a:rPr>
              <a:t>New Modalities</a:t>
            </a:r>
            <a:endParaRPr lang="en-US" sz="4000" dirty="0">
              <a:solidFill>
                <a:srgbClr val="FF33CC"/>
              </a:solidFill>
              <a:effectLst>
                <a:outerShdw blurRad="50800" dist="38100" dir="5400000" algn="t" rotWithShape="0">
                  <a:schemeClr val="bg2">
                    <a:lumMod val="60000"/>
                    <a:lumOff val="40000"/>
                  </a:scheme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PRUCALOPRIDE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514600"/>
            <a:ext cx="2259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LUBIPROSTONE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290935"/>
            <a:ext cx="8610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 Is a 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SELECTIVE 5HT</a:t>
            </a:r>
            <a:r>
              <a:rPr lang="en-US" sz="2400" b="1" baseline="-25000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4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  RECEPTOR AGONIST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latin typeface="Arial Narrow" pitchFamily="34" charset="0"/>
              </a:rPr>
              <a:t>it stimulates colonic mass movements, which provide the main propulsive force for defecation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enterokinetic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activity  given in chronic  constipation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2895600"/>
            <a:ext cx="8991600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600"/>
              </a:lnSpc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 Is an FA derived from Pg E</a:t>
            </a:r>
            <a:r>
              <a:rPr lang="en-US" sz="2400" b="1" baseline="-25000" dirty="0" smtClean="0">
                <a:latin typeface="Arial Narrow" pitchFamily="34" charset="0"/>
                <a:sym typeface="Wingdings 3"/>
              </a:rPr>
              <a:t>1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ACTIVATOR OF  CL CHANNEL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(on apex of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enetrocytes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) produce </a:t>
            </a:r>
            <a:r>
              <a:rPr lang="en-US" sz="2400" b="1" dirty="0" smtClean="0">
                <a:latin typeface="Arial Narrow" pitchFamily="34" charset="0"/>
              </a:rPr>
              <a:t> chloride-rich fluid secretion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</a:t>
            </a:r>
            <a:r>
              <a:rPr lang="en-US" sz="2400" b="1" dirty="0" smtClean="0">
                <a:latin typeface="Arial Narrow" pitchFamily="34" charset="0"/>
              </a:rPr>
              <a:t> soften stool &amp;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 smtClean="0">
                <a:latin typeface="Arial Narrow" pitchFamily="34" charset="0"/>
              </a:rPr>
              <a:t> motility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given in chronic idiopathic constipation, enteric neuropathy</a:t>
            </a:r>
          </a:p>
          <a:p>
            <a:pPr algn="l">
              <a:lnSpc>
                <a:spcPts val="2600"/>
              </a:lnSpc>
            </a:pPr>
            <a:r>
              <a:rPr lang="en-US" sz="2400" b="1" dirty="0" smtClean="0">
                <a:latin typeface="Arial Narrow" pitchFamily="34" charset="0"/>
              </a:rPr>
              <a:t>It does not induce tolerance, or altered serum electrolyte concentration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15135"/>
            <a:ext cx="1664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ALVIMOPAN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876800"/>
            <a:ext cx="8915400" cy="1695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  <a:buFont typeface="Wingdings 3" pitchFamily="18" charset="2"/>
              <a:buChar char="¢"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Is a </a:t>
            </a:r>
            <a:r>
              <a:rPr lang="en-US" sz="2400" b="1" dirty="0" smtClean="0">
                <a:solidFill>
                  <a:srgbClr val="C1FFFF"/>
                </a:solidFill>
                <a:latin typeface="Symbol" pitchFamily="18" charset="2"/>
                <a:sym typeface="Wingdings 3"/>
              </a:rPr>
              <a:t>m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-</a:t>
            </a:r>
            <a:r>
              <a:rPr lang="en-US" sz="2400" b="1" dirty="0" smtClean="0">
                <a:solidFill>
                  <a:srgbClr val="C1FFFF"/>
                </a:solidFill>
                <a:latin typeface="Arial Narrow" pitchFamily="34" charset="0"/>
                <a:sym typeface="Wingdings 3"/>
              </a:rPr>
              <a:t>OPIOID ANTAGONIST (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limited ability to cross BBB) </a:t>
            </a:r>
            <a:r>
              <a:rPr lang="en-US" sz="2400" b="1" dirty="0" smtClean="0">
                <a:latin typeface="Arial Narrow" pitchFamily="34" charset="0"/>
              </a:rPr>
              <a:t>stimulates intestinal movements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 i.e. </a:t>
            </a:r>
            <a:r>
              <a:rPr lang="en-US" sz="2400" b="1" dirty="0" err="1" smtClean="0">
                <a:latin typeface="Arial Narrow" pitchFamily="34" charset="0"/>
              </a:rPr>
              <a:t>prokinetic</a:t>
            </a:r>
            <a:r>
              <a:rPr lang="en-US" sz="2400" b="1" dirty="0" smtClean="0">
                <a:latin typeface="Arial Narrow" pitchFamily="34" charset="0"/>
              </a:rPr>
              <a:t>  activity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</a:t>
            </a:r>
            <a:r>
              <a:rPr lang="en-US" sz="2400" b="1" dirty="0" smtClean="0">
                <a:latin typeface="Arial Narrow" pitchFamily="34" charset="0"/>
              </a:rPr>
              <a:t>accelerates GIT recovery period after intestinal resections to avoid </a:t>
            </a:r>
            <a:r>
              <a:rPr lang="en-US" sz="2400" b="1" dirty="0" err="1" smtClean="0">
                <a:latin typeface="Arial Narrow" pitchFamily="34" charset="0"/>
              </a:rPr>
              <a:t>ileus</a:t>
            </a:r>
            <a:r>
              <a:rPr lang="en-US" sz="2400" b="1" dirty="0" smtClean="0">
                <a:latin typeface="Arial Narrow" pitchFamily="34" charset="0"/>
              </a:rPr>
              <a:t>. </a:t>
            </a:r>
          </a:p>
          <a:p>
            <a:pPr algn="l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In chronic constipation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 smtClean="0">
                <a:latin typeface="Arial Narrow" pitchFamily="34" charset="0"/>
              </a:rPr>
              <a:t>it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shortens transit  time fluid </a:t>
            </a:r>
            <a:r>
              <a:rPr lang="en-US" sz="2400" b="1" dirty="0" err="1" smtClean="0">
                <a:latin typeface="Arial Narrow" pitchFamily="34" charset="0"/>
                <a:sym typeface="Wingdings 3"/>
              </a:rPr>
              <a:t>reabsorption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  loss stools </a:t>
            </a:r>
            <a:endParaRPr lang="en-US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496300" cy="619125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Constipation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Measures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Adequate fluid intake.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High fiber contents in diet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Regular exercise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Regulation of bowel habit.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5.  Avoid drugs causing constipation.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Drugs (laxatives, purgatives, cathartics):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Drugs that hasten  the  transit  of  food through the intestine by several methods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laxatives or purgatives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Bulk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Increase the volume 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nonabsorbable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solid residue.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Osmotic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Increase  water content in large intestine.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Stimulant  Purgatives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Increase motility and secretion.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4.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Fecal  Softeners (lubricants)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Alter the consistency of feces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resulting in easy  fecal movement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264275"/>
          </a:xfrm>
        </p:spPr>
        <p:txBody>
          <a:bodyPr/>
          <a:lstStyle/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Bulk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Purgatives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Commonly Used)</a:t>
            </a:r>
          </a:p>
          <a:p>
            <a:pPr marL="457200" indent="-4572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Non absorbed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hydrophilic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colloids increase the bulk of intestinal contents by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absorption which in turn increases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mechanical pressure on the walls   of  intestine stimulating the stretch receptors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 the enteric wall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increasing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reflex peristalsis.</a:t>
            </a:r>
          </a:p>
          <a:p>
            <a:pPr marL="457200" indent="-457200" algn="l" rtl="0" eaLnBrk="1" hangingPunct="1">
              <a:lnSpc>
                <a:spcPct val="115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gm of Carrot absorbs 20 gm of water.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335712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Dietary fibers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undigested polysaccharide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vegetables, fruits, grains,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and pectin.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Natural plant products and semi synthetic 	hydrophilic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colloids (very important)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Psyllium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seed, methyl cellulose</a:t>
            </a:r>
          </a:p>
          <a:p>
            <a:pPr lvl="1" algn="l" rtl="0" eaLnBrk="1" hangingPunct="1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Carboxymethyl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cellulose (CMC).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Synthetic non absorbed resins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Calcium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polycarbophil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marL="457200" indent="-457200" algn="l" rtl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 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Delayed onset of action up to 1-3 days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Intestinal obstruction. Therefore, it is advised to be taken with enough water,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especially with bran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syndrome, abdominal distention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Interfere with other drug absorption e.g. iron, calcium, and cardiac glycosides.</a:t>
            </a:r>
          </a:p>
          <a:p>
            <a:pPr marL="457200" indent="-457200" algn="l" rtl="0"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5. Bacterial digestion of plant fibers may lead to increased bloating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flauts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Clinical Uses: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Hemorrhoids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Colostomy;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ileostomy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IBS, UC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fissure</a:t>
            </a:r>
          </a:p>
          <a:p>
            <a:pPr marL="514350" indent="-514350" algn="l" rtl="0" eaLnBrk="1" hangingPunct="1">
              <a:buFont typeface="+mj-lt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Chronic diarrhea associated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diverticular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1777</TotalTime>
  <Words>764</Words>
  <Application>Microsoft Office PowerPoint</Application>
  <PresentationFormat>عرض على الشاشة (3:4)‏</PresentationFormat>
  <Paragraphs>165</Paragraphs>
  <Slides>23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Beam</vt:lpstr>
      <vt:lpstr>Drugs for Constipation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New Modalities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xp</cp:lastModifiedBy>
  <cp:revision>126</cp:revision>
  <dcterms:created xsi:type="dcterms:W3CDTF">1601-01-01T00:00:00Z</dcterms:created>
  <dcterms:modified xsi:type="dcterms:W3CDTF">2011-05-12T17:22:21Z</dcterms:modified>
</cp:coreProperties>
</file>