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59" r:id="rId3"/>
    <p:sldId id="421" r:id="rId4"/>
    <p:sldId id="362" r:id="rId5"/>
    <p:sldId id="363" r:id="rId6"/>
    <p:sldId id="408" r:id="rId7"/>
    <p:sldId id="464" r:id="rId8"/>
    <p:sldId id="418" r:id="rId9"/>
    <p:sldId id="426" r:id="rId10"/>
    <p:sldId id="460" r:id="rId11"/>
    <p:sldId id="428" r:id="rId12"/>
    <p:sldId id="461" r:id="rId13"/>
    <p:sldId id="429" r:id="rId14"/>
    <p:sldId id="436" r:id="rId15"/>
    <p:sldId id="435" r:id="rId16"/>
    <p:sldId id="407" r:id="rId17"/>
    <p:sldId id="393" r:id="rId18"/>
    <p:sldId id="462" r:id="rId19"/>
    <p:sldId id="450" r:id="rId20"/>
    <p:sldId id="45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CC"/>
    <a:srgbClr val="CC0000"/>
    <a:srgbClr val="D14F35"/>
    <a:srgbClr val="663300"/>
    <a:srgbClr val="F703A6"/>
    <a:srgbClr val="CDF2FF"/>
    <a:srgbClr val="CCFFFF"/>
    <a:srgbClr val="F7F8D4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14E563F-1FCE-44BA-A29E-E9DF712384AF}" type="datetimeFigureOut">
              <a:rPr lang="ar-SA"/>
              <a:pPr>
                <a:defRPr/>
              </a:pPr>
              <a:t>09/07/1432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CD852-86EA-490C-ADFA-CB073F44AF2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60C1189-6A9D-4FA3-9D44-523F7B9A6541}" type="slidenum">
              <a:rPr lang="ar-SA" sz="1200">
                <a:latin typeface="Calibri" pitchFamily="34" charset="0"/>
              </a:rPr>
              <a:pPr algn="r"/>
              <a:t>13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B396-8CC0-454F-8FE5-70BDF2F60C17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0A58-06E7-4406-963A-16B585DDE5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88B3-5AFB-419D-A1D4-71F9784DAFA1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DA26-19BE-40FA-A012-1CEE02E6FE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B750-CE3A-41D7-9DC3-79094985CD99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319FC-A47D-43DB-A3D8-B4F4CE7F82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DD50-76EB-4D26-A4B8-90D20BBF7705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F140C-17B1-4CC6-A13C-245A5B2CB2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7A0E-93AC-49DE-A508-D057A57A235D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C1DA-138D-4E23-A1E7-8941EA10D3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802BC-9B21-4A49-8ADB-719C734E6AF3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2C2A-B64E-4247-B301-7AD2EA0F78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632D0-5438-4106-AA0A-547E632DFE21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EF01D-4DD7-4AA7-AED6-FAD502091F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C54A-5BE4-4A56-BDF1-15BC3A4CE5EC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52F55-E261-4D87-8A5D-A37B222AB4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04E98-8423-43EE-B278-A8174730D35C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580B-52D3-4230-9E4D-D7D44BA55BD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2170-3D95-4994-91FB-D9094B318FA7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3AAE-A156-4AE4-8B50-D72D13B20C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64B44-DB7C-4E95-89DC-1FC2D7192B0A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FD72-F43B-4D55-877E-36DD57F855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97000">
              <a:srgbClr val="FCFCCC"/>
            </a:gs>
            <a:gs pos="100000">
              <a:schemeClr val="bg1"/>
            </a:gs>
            <a:gs pos="100000">
              <a:schemeClr val="accent2">
                <a:lumMod val="40000"/>
                <a:lumOff val="60000"/>
              </a:schemeClr>
            </a:gs>
            <a:gs pos="79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BD66ED-1B82-42F6-993C-DC594CD6EC79}" type="datetimeFigureOut">
              <a:rPr lang="en-US"/>
              <a:pPr>
                <a:defRPr/>
              </a:pPr>
              <a:t>6/10/2011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905C33F-B237-433D-A892-921DAFE003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photo.com/images/download_wm_image.html/P580088-Coloured_SEM_of_bronchial_epithelium_lining_lung-SPL.jpg?id=805800088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tint val="66000"/>
                <a:satMod val="160000"/>
              </a:schemeClr>
            </a:gs>
            <a:gs pos="43000">
              <a:schemeClr val="accent6">
                <a:lumMod val="40000"/>
                <a:lumOff val="60000"/>
              </a:schemeClr>
            </a:gs>
            <a:gs pos="89000">
              <a:srgbClr val="FCFCCC"/>
            </a:gs>
            <a:gs pos="100000">
              <a:schemeClr val="bg1"/>
            </a:gs>
            <a:gs pos="100000">
              <a:schemeClr val="accent2">
                <a:lumMod val="40000"/>
                <a:lumOff val="60000"/>
              </a:schemeClr>
            </a:gs>
            <a:gs pos="79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04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IN  TREATMENT OF COUGH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4800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DRUGS USED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9963" y="1167684"/>
            <a:ext cx="8839200" cy="737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Drugs that alter the biophysical quality of sputum so that it can be easily exhaled by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mucociliary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clearance  or by less intense coughing</a:t>
            </a: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137373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MUCOLYTICS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762000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Bernard MT Condensed" pitchFamily="18" charset="0"/>
              </a:rPr>
              <a:t>DEFINITION</a:t>
            </a:r>
            <a:endParaRPr lang="en-US" sz="24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5568" y="2438400"/>
            <a:ext cx="896691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Mucolysis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occurs by one or more of the following; </a:t>
            </a:r>
          </a:p>
          <a:p>
            <a:pPr lvl="0" indent="-342900" eaLnBrk="0" hangingPunct="0">
              <a:lnSpc>
                <a:spcPts val="2700"/>
              </a:lnSpc>
              <a:spcBef>
                <a:spcPts val="600"/>
              </a:spcBef>
              <a:buBlip>
                <a:blip r:embed="rId2"/>
              </a:buBlip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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iscoelasticity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by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water content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;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H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</a:rPr>
              <a:t>ypertonic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</a:rPr>
              <a:t>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Saline &amp; NaHCO</a:t>
            </a:r>
            <a:r>
              <a:rPr kumimoji="0" lang="en-US" sz="2400" i="0" u="none" strike="noStrike" kern="120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cs typeface="+mn-cs"/>
              </a:rPr>
              <a:t>3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nard MT Condensed" pitchFamily="18" charset="0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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Adhesivness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; 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Steam inhalation</a:t>
            </a:r>
            <a:endParaRPr kumimoji="0" lang="en-US" sz="2400" b="0" i="0" u="none" strike="noStrike" kern="120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nard MT Condensed" pitchFamily="18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Splitting disulfide bond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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less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viscid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mucous; 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N-Acetyl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Cysteine</a:t>
            </a:r>
            <a:endParaRPr lang="en-US" sz="24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lvl="0" indent="-342900" eaLnBrk="0" hangingPunct="0">
              <a:lnSpc>
                <a:spcPts val="2700"/>
              </a:lnSpc>
              <a:spcBef>
                <a:spcPts val="600"/>
              </a:spcBef>
              <a:buBlip>
                <a:blip r:embed="rId2"/>
              </a:buBlip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Synthesize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serous mucus (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sialomucins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of smaller-size) so it is  </a:t>
            </a:r>
            <a:br>
              <a:rPr lang="en-US" sz="2400" b="1" dirty="0" smtClean="0">
                <a:latin typeface="Arial Narrow" pitchFamily="34" charset="0"/>
                <a:cs typeface="+mn-cs"/>
              </a:rPr>
            </a:br>
            <a:r>
              <a:rPr lang="en-US" sz="2400" b="1" dirty="0" smtClean="0">
                <a:latin typeface="Arial Narrow" pitchFamily="34" charset="0"/>
                <a:cs typeface="+mn-cs"/>
              </a:rPr>
              <a:t>    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secretolytic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activate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ciliary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clearance &amp; transport;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Bromohexine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&amp; </a:t>
            </a:r>
            <a:b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</a:b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  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Ambroxol</a:t>
            </a:r>
            <a:endParaRPr lang="en-US" sz="24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lvl="0" indent="-342900" eaLnBrk="0" hangingPunct="0">
              <a:lnSpc>
                <a:spcPts val="2700"/>
              </a:lnSpc>
              <a:spcBef>
                <a:spcPts val="600"/>
              </a:spcBef>
              <a:buBlip>
                <a:blip r:embed="rId2"/>
              </a:buBlip>
              <a:defRPr/>
            </a:pP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C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leavage of extracellular bacterial DNA, that contributes to viscosity  </a:t>
            </a:r>
            <a:br>
              <a:rPr lang="en-US" sz="2400" b="1" dirty="0" smtClean="0">
                <a:latin typeface="Arial Narrow" pitchFamily="34" charset="0"/>
                <a:cs typeface="+mn-cs"/>
              </a:rPr>
            </a:br>
            <a:r>
              <a:rPr lang="en-US" sz="2400" b="1" dirty="0" smtClean="0">
                <a:latin typeface="Arial Narrow" pitchFamily="34" charset="0"/>
                <a:cs typeface="+mn-cs"/>
              </a:rPr>
              <a:t>     of sputum in case of infection;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rhDNAase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(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Pulmozyme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)</a:t>
            </a:r>
            <a:endParaRPr lang="en-US" sz="2400" b="1" dirty="0" smtClean="0">
              <a:latin typeface="Arial Narrow" pitchFamily="34" charset="0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2019837"/>
            <a:ext cx="3828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Bernard MT Condensed" pitchFamily="18" charset="0"/>
              </a:rPr>
              <a:t>Mechanism of </a:t>
            </a:r>
            <a:r>
              <a:rPr lang="en-US" sz="2400" dirty="0" err="1" smtClean="0">
                <a:solidFill>
                  <a:srgbClr val="0070C0"/>
                </a:solidFill>
                <a:latin typeface="Bernard MT Condensed" pitchFamily="18" charset="0"/>
              </a:rPr>
              <a:t>Mucolytic</a:t>
            </a:r>
            <a:r>
              <a:rPr lang="en-US" sz="2400" dirty="0" smtClean="0">
                <a:solidFill>
                  <a:srgbClr val="0070C0"/>
                </a:solidFill>
                <a:latin typeface="Bernard MT Condensed" pitchFamily="18" charset="0"/>
              </a:rPr>
              <a:t> Actions</a:t>
            </a:r>
            <a:endParaRPr lang="en-US" sz="24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6" descr="msotw9_temp0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lum bright="-20000" contrast="30000"/>
          </a:blip>
          <a:srcRect b="1313"/>
          <a:stretch>
            <a:fillRect/>
          </a:stretch>
        </p:blipFill>
        <p:spPr>
          <a:xfrm>
            <a:off x="685800" y="0"/>
            <a:ext cx="6553200" cy="6314489"/>
          </a:xfrm>
          <a:gradFill flip="none" rotWithShape="1">
            <a:gsLst>
              <a:gs pos="0">
                <a:schemeClr val="bg1"/>
              </a:gs>
              <a:gs pos="50000">
                <a:schemeClr val="accent6">
                  <a:lumMod val="40000"/>
                  <a:lumOff val="60000"/>
                </a:schemeClr>
              </a:gs>
              <a:gs pos="97000">
                <a:srgbClr val="FCFCCC"/>
              </a:gs>
              <a:gs pos="10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  <a:gs pos="79000">
                <a:schemeClr val="bg1"/>
              </a:gs>
            </a:gsLst>
            <a:lin ang="2700000" scaled="1"/>
            <a:tileRect/>
          </a:gradFill>
        </p:spPr>
      </p:pic>
      <p:sp>
        <p:nvSpPr>
          <p:cNvPr id="6" name="Rectangle 5"/>
          <p:cNvSpPr/>
          <p:nvPr/>
        </p:nvSpPr>
        <p:spPr>
          <a:xfrm>
            <a:off x="1696797" y="6344819"/>
            <a:ext cx="363720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IN" sz="2400" dirty="0" smtClean="0">
                <a:solidFill>
                  <a:srgbClr val="7030A0"/>
                </a:solidFill>
                <a:latin typeface="Bernard MT Condensed" pitchFamily="18" charset="0"/>
                <a:cs typeface="Times New Roman" pitchFamily="18" charset="0"/>
              </a:rPr>
              <a:t>Action of various </a:t>
            </a:r>
            <a:r>
              <a:rPr lang="en-IN" sz="2400" dirty="0" err="1" smtClean="0">
                <a:solidFill>
                  <a:srgbClr val="7030A0"/>
                </a:solidFill>
                <a:latin typeface="Bernard MT Condensed" pitchFamily="18" charset="0"/>
                <a:cs typeface="Times New Roman" pitchFamily="18" charset="0"/>
              </a:rPr>
              <a:t>Mucolytics</a:t>
            </a:r>
            <a:r>
              <a:rPr lang="en-IN" sz="2400" dirty="0" smtClean="0">
                <a:solidFill>
                  <a:srgbClr val="7030A0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7030A0"/>
              </a:solidFill>
              <a:latin typeface="Bernard MT Condense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228600"/>
            <a:ext cx="14634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INDICATIONS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" y="4267200"/>
            <a:ext cx="8839200" cy="217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N" sz="24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2. </a:t>
            </a:r>
            <a:r>
              <a:rPr lang="en-US" sz="24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rhDNAase</a:t>
            </a:r>
            <a:r>
              <a:rPr lang="en-US" sz="24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in particular is used in cystic fibrosis (CF) &amp; is also of  benefit if respiratory infection is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severe.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This is because the viscosity of infected sputum then, is more due to nucleic acids of bacterial infection rather than 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mucopolysaccharides</a:t>
            </a:r>
            <a:endParaRPr lang="en-US" sz="2400" b="1" dirty="0" smtClean="0">
              <a:latin typeface="Arial Narrow" pitchFamily="34" charset="0"/>
              <a:sym typeface="Wingdings 3"/>
            </a:endParaRPr>
          </a:p>
          <a:p>
            <a:r>
              <a:rPr lang="en-IN" sz="2400" b="1" dirty="0" smtClean="0">
                <a:latin typeface="Arial Narrow" pitchFamily="34" charset="0"/>
                <a:sym typeface="Wingdings 3"/>
              </a:rPr>
              <a:t>In CF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IN" sz="2400" b="1" dirty="0" smtClean="0">
                <a:latin typeface="Arial Narrow" pitchFamily="34" charset="0"/>
                <a:sym typeface="Wingdings 3"/>
              </a:rPr>
              <a:t> it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 </a:t>
            </a:r>
            <a:r>
              <a:rPr lang="en-IN" sz="2400" b="1" dirty="0" smtClean="0">
                <a:latin typeface="Arial Narrow" pitchFamily="34" charset="0"/>
                <a:sym typeface="Wingdings 3"/>
              </a:rPr>
              <a:t>pulmonary exacerbations &amp;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rate of deterioration of lung function </a:t>
            </a:r>
            <a:r>
              <a:rPr lang="en-IN" sz="2400" b="1" dirty="0" smtClean="0">
                <a:latin typeface="Arial Narrow" pitchFamily="34" charset="0"/>
                <a:sym typeface="Wingdings 3"/>
              </a:rPr>
              <a:t> is currently the only </a:t>
            </a:r>
            <a:r>
              <a:rPr lang="en-IN" sz="2400" b="1" dirty="0" err="1" smtClean="0">
                <a:latin typeface="Arial Narrow" pitchFamily="34" charset="0"/>
                <a:sym typeface="Wingdings 3"/>
              </a:rPr>
              <a:t>mucolytic</a:t>
            </a:r>
            <a:r>
              <a:rPr lang="en-IN" sz="2400" b="1" dirty="0" smtClean="0">
                <a:latin typeface="Arial Narrow" pitchFamily="34" charset="0"/>
                <a:sym typeface="Wingdings 3"/>
              </a:rPr>
              <a:t> with proven efficacy in CF</a:t>
            </a:r>
          </a:p>
          <a:p>
            <a:pPr lvl="0" indent="-342900" eaLnBrk="0" hangingPunct="0">
              <a:lnSpc>
                <a:spcPts val="2700"/>
              </a:lnSpc>
              <a:spcBef>
                <a:spcPts val="0"/>
              </a:spcBef>
              <a:defRPr/>
            </a:pPr>
            <a:endParaRPr lang="en-IN" sz="2400" b="1" dirty="0" smtClean="0">
              <a:latin typeface="Arial Narrow" pitchFamily="34" charset="0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685800"/>
            <a:ext cx="876300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hangingPunct="0">
              <a:lnSpc>
                <a:spcPts val="2700"/>
              </a:lnSpc>
              <a:spcBef>
                <a:spcPts val="0"/>
              </a:spcBef>
              <a:defRPr/>
            </a:pPr>
            <a:r>
              <a:rPr lang="en-IN" sz="24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1. Most </a:t>
            </a:r>
            <a:r>
              <a:rPr lang="en-IN" sz="24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4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400" b="1" dirty="0" smtClean="0">
                <a:latin typeface="Arial Narrow" pitchFamily="34" charset="0"/>
              </a:rPr>
              <a:t>are used as adjuvant therapy  in respiratory conditions with excessive and/or thick mucus production  specially in COPD, asthma, bronchitis, …etc.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751127"/>
            <a:ext cx="8763000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eaLnBrk="0" hangingPunct="0">
              <a:lnSpc>
                <a:spcPts val="27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IN" sz="2400" b="1" dirty="0" smtClean="0">
                <a:latin typeface="Arial Narrow" pitchFamily="34" charset="0"/>
              </a:rPr>
              <a:t>In COPD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exacerbations, rate of hospitalization, cough severity </a:t>
            </a:r>
            <a:br>
              <a:rPr lang="en-US" sz="2400" b="1" dirty="0" smtClean="0">
                <a:latin typeface="Arial Narrow" pitchFamily="34" charset="0"/>
                <a:sym typeface="Wingdings 3"/>
              </a:rPr>
            </a:br>
            <a:r>
              <a:rPr lang="en-US" sz="2400" b="1" dirty="0" smtClean="0">
                <a:latin typeface="Arial Narrow" pitchFamily="34" charset="0"/>
                <a:sym typeface="Wingdings 3"/>
              </a:rPr>
              <a:t>     &amp; chest discomfort but do not show improvement in lung functions</a:t>
            </a:r>
          </a:p>
          <a:p>
            <a:pPr lvl="0" indent="-342900" eaLnBrk="0" hangingPunct="0">
              <a:lnSpc>
                <a:spcPts val="27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In 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bronchiectasis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, pneumonia &amp; TB  are of partial benefit</a:t>
            </a:r>
          </a:p>
          <a:p>
            <a:pPr lvl="0" indent="-342900" eaLnBrk="0" hangingPunct="0">
              <a:lnSpc>
                <a:spcPts val="2700"/>
              </a:lnSpc>
              <a:spcBef>
                <a:spcPts val="0"/>
              </a:spcBef>
              <a:buBlip>
                <a:blip r:embed="rId2"/>
              </a:buBlip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In cystic fibrosis  they are of little benefit, as </a:t>
            </a:r>
            <a:r>
              <a:rPr lang="en-IN" sz="2400" b="1" dirty="0" smtClean="0">
                <a:latin typeface="Arial Narrow" pitchFamily="34" charset="0"/>
                <a:sym typeface="Wingdings 3"/>
              </a:rPr>
              <a:t>mucus accumulates </a:t>
            </a:r>
            <a:br>
              <a:rPr lang="en-IN" sz="2400" b="1" dirty="0" smtClean="0">
                <a:latin typeface="Arial Narrow" pitchFamily="34" charset="0"/>
                <a:sym typeface="Wingdings 3"/>
              </a:rPr>
            </a:br>
            <a:r>
              <a:rPr lang="en-IN" sz="2400" b="1" dirty="0" smtClean="0">
                <a:latin typeface="Arial Narrow" pitchFamily="34" charset="0"/>
                <a:sym typeface="Wingdings 3"/>
              </a:rPr>
              <a:t>     in lower airways &amp; thinning of secretions may not always be </a:t>
            </a:r>
            <a:br>
              <a:rPr lang="en-IN" sz="2400" b="1" dirty="0" smtClean="0">
                <a:latin typeface="Arial Narrow" pitchFamily="34" charset="0"/>
                <a:sym typeface="Wingdings 3"/>
              </a:rPr>
            </a:br>
            <a:r>
              <a:rPr lang="en-IN" sz="2400" b="1" dirty="0" smtClean="0">
                <a:latin typeface="Arial Narrow" pitchFamily="34" charset="0"/>
                <a:sym typeface="Wingdings 3"/>
              </a:rPr>
              <a:t>     beneficial, since it may negatively affect certain aspects of mucus </a:t>
            </a:r>
            <a:br>
              <a:rPr lang="en-IN" sz="2400" b="1" dirty="0" smtClean="0">
                <a:latin typeface="Arial Narrow" pitchFamily="34" charset="0"/>
                <a:sym typeface="Wingdings 3"/>
              </a:rPr>
            </a:br>
            <a:r>
              <a:rPr lang="en-IN" sz="2400" b="1" dirty="0" smtClean="0">
                <a:latin typeface="Arial Narrow" pitchFamily="34" charset="0"/>
                <a:sym typeface="Wingdings 3"/>
              </a:rPr>
              <a:t>     transport such as cough clearance.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8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</a:t>
            </a:r>
            <a:r>
              <a:rPr lang="en-US" sz="28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endParaRPr lang="en-US" sz="2800" dirty="0" smtClean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04800" y="19812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lnSpc>
                <a:spcPts val="2400"/>
              </a:lnSpc>
              <a:spcBef>
                <a:spcPts val="0"/>
              </a:spcBef>
            </a:pP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As a free radical scavenger 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  <a:sym typeface="Wingdings 3"/>
              </a:rPr>
              <a:t> used </a:t>
            </a:r>
            <a:r>
              <a:rPr lang="en-US" sz="2400" b="1" spc="-50" dirty="0" err="1" smtClean="0">
                <a:latin typeface="Arial Narrow" pitchFamily="34" charset="0"/>
                <a:cs typeface="Times New Roman" pitchFamily="18" charset="0"/>
                <a:sym typeface="Wingdings 3"/>
              </a:rPr>
              <a:t>i</a:t>
            </a: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n </a:t>
            </a:r>
            <a:r>
              <a:rPr kumimoji="0" lang="en-US" sz="2400" b="1" i="0" u="none" strike="noStrike" kern="1200" cap="none" spc="-5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acetominophin</a:t>
            </a: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 overdose </a:t>
            </a: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  <a:sym typeface="Wingdings 3"/>
              </a:rPr>
              <a:t>to </a:t>
            </a: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prevent </a:t>
            </a:r>
            <a:r>
              <a:rPr kumimoji="0" lang="en-US" sz="2400" b="1" i="0" u="none" strike="noStrike" kern="1200" cap="none" spc="-5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hepatotoxicity</a:t>
            </a: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65089" y="10668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As </a:t>
            </a:r>
            <a:r>
              <a:rPr kumimoji="0" lang="en-US" sz="2400" b="1" i="0" u="none" strike="noStrike" kern="1200" cap="none" spc="-5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mucolytic</a:t>
            </a: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5242" y="3110807"/>
            <a:ext cx="53340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IN" sz="2400" b="1" dirty="0" smtClean="0">
                <a:latin typeface="Arial Narrow" pitchFamily="34" charset="0"/>
              </a:rPr>
              <a:t>Bioavailability 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  <a:sym typeface="Wingdings 3"/>
              </a:rPr>
              <a:t> </a:t>
            </a:r>
            <a:r>
              <a:rPr lang="en-IN" sz="2400" b="1" dirty="0" smtClean="0">
                <a:latin typeface="Arial Narrow" pitchFamily="34" charset="0"/>
              </a:rPr>
              <a:t>6-10% (oral) &lt;3% (topical)</a:t>
            </a:r>
          </a:p>
          <a:p>
            <a:pPr>
              <a:lnSpc>
                <a:spcPct val="90000"/>
              </a:lnSpc>
            </a:pPr>
            <a:r>
              <a:rPr lang="en-IN" sz="2400" b="1" dirty="0" smtClean="0">
                <a:latin typeface="Arial Narrow" pitchFamily="34" charset="0"/>
              </a:rPr>
              <a:t>t ½ 5-6 hrs (adults) 11 hours (neonates)</a:t>
            </a:r>
          </a:p>
          <a:p>
            <a:pPr>
              <a:lnSpc>
                <a:spcPct val="90000"/>
              </a:lnSpc>
            </a:pPr>
            <a:r>
              <a:rPr lang="en-IN" sz="2400" b="1" dirty="0" smtClean="0">
                <a:latin typeface="Arial Narrow" pitchFamily="34" charset="0"/>
              </a:rPr>
              <a:t>Hepatic metabolism / Renal excretion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4524266"/>
            <a:ext cx="70104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Bronchospasm</a:t>
            </a:r>
            <a:r>
              <a:rPr lang="en-US" sz="2400" b="1" dirty="0" smtClean="0">
                <a:latin typeface="Arial Narrow" pitchFamily="34" charset="0"/>
              </a:rPr>
              <a:t>; with 20% solution / give </a:t>
            </a:r>
            <a:r>
              <a:rPr lang="en-US" sz="2400" b="1" dirty="0" err="1" smtClean="0">
                <a:latin typeface="Arial Narrow" pitchFamily="34" charset="0"/>
              </a:rPr>
              <a:t>salbutamol</a:t>
            </a:r>
            <a:endParaRPr lang="en-US" sz="2400" b="1" dirty="0" smtClean="0">
              <a:latin typeface="Arial Narrow" pitchFamily="34" charset="0"/>
            </a:endParaRPr>
          </a:p>
          <a:p>
            <a:pPr marL="0" lvl="3"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Stomatitis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Rhinorrhea</a:t>
            </a:r>
            <a:r>
              <a:rPr lang="en-US" sz="2400" b="1" dirty="0" smtClean="0">
                <a:latin typeface="Arial Narrow" pitchFamily="34" charset="0"/>
              </a:rPr>
              <a:t>, Rash</a:t>
            </a:r>
          </a:p>
          <a:p>
            <a:pPr marL="0" lvl="3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Nausea &amp; vomiting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667000" y="304800"/>
            <a:ext cx="14668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Aerosol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85800" algn="l"/>
              </a:tabLst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Orally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143266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0558" y="2729807"/>
            <a:ext cx="10278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Kinetics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3437" y="5819666"/>
            <a:ext cx="83820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Turns mucous pink</a:t>
            </a:r>
          </a:p>
          <a:p>
            <a:pPr marL="0" lvl="2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Good for short term / long term can become irritating; smells bad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438666"/>
            <a:ext cx="14566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Precautions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533400" y="1371600"/>
            <a:ext cx="876407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Also, has potential anti-inflammatory action &amp; improves immune defense mechanisms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8600" y="457200"/>
            <a:ext cx="6200800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2. </a:t>
            </a:r>
            <a:r>
              <a:rPr lang="en-US" sz="28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Bromhexine</a:t>
            </a:r>
            <a:r>
              <a:rPr lang="en-US" sz="2500" b="1" dirty="0" smtClean="0"/>
              <a:t> </a:t>
            </a:r>
            <a:r>
              <a:rPr lang="en-US" sz="2500" b="1" dirty="0" smtClean="0">
                <a:latin typeface="Arial Narrow" pitchFamily="34" charset="0"/>
              </a:rPr>
              <a:t>&amp; its metabolite </a:t>
            </a:r>
            <a:r>
              <a:rPr lang="en-US" sz="28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Ambroxol</a:t>
            </a:r>
            <a:r>
              <a:rPr lang="en-US" sz="28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81600" y="470079"/>
            <a:ext cx="54102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200" i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i="1" dirty="0" smtClean="0">
                <a:latin typeface="Arial Narrow" pitchFamily="34" charset="0"/>
              </a:rPr>
              <a:t>Derived from alkaloid </a:t>
            </a:r>
            <a:r>
              <a:rPr lang="en-US" sz="2200" i="1" dirty="0" err="1" smtClean="0">
                <a:latin typeface="Arial Narrow" pitchFamily="34" charset="0"/>
              </a:rPr>
              <a:t>vasicine</a:t>
            </a:r>
            <a:r>
              <a:rPr lang="en-US" sz="2200" i="1" dirty="0" smtClean="0">
                <a:latin typeface="Arial Narrow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967406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3528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/>
            <a:r>
              <a:rPr lang="en-US" sz="2400" b="1" dirty="0" err="1" smtClean="0">
                <a:latin typeface="Arial Narrow" pitchFamily="34" charset="0"/>
              </a:rPr>
              <a:t>Rhinorrhea</a:t>
            </a:r>
            <a:r>
              <a:rPr lang="en-US" sz="2400" b="1" dirty="0" smtClean="0">
                <a:latin typeface="Arial Narrow" pitchFamily="34" charset="0"/>
              </a:rPr>
              <a:t> and </a:t>
            </a:r>
            <a:r>
              <a:rPr lang="en-US" sz="2400" b="1" dirty="0" err="1" smtClean="0">
                <a:latin typeface="Arial Narrow" pitchFamily="34" charset="0"/>
              </a:rPr>
              <a:t>lacrymation</a:t>
            </a:r>
            <a:endParaRPr lang="en-US" sz="2400" b="1" dirty="0" smtClean="0">
              <a:latin typeface="Arial Narrow" pitchFamily="34" charset="0"/>
            </a:endParaRPr>
          </a:p>
          <a:p>
            <a:pPr marL="0" lvl="2"/>
            <a:r>
              <a:rPr lang="en-US" sz="2400" b="1" dirty="0" smtClean="0">
                <a:latin typeface="Arial Narrow" pitchFamily="34" charset="0"/>
              </a:rPr>
              <a:t>Gastric irritation</a:t>
            </a:r>
          </a:p>
          <a:p>
            <a:pPr marL="0" lvl="2"/>
            <a:r>
              <a:rPr lang="en-US" sz="2400" b="1" dirty="0" smtClean="0">
                <a:latin typeface="Arial Narrow" pitchFamily="34" charset="0"/>
              </a:rPr>
              <a:t>Hypersensitivity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132099"/>
            <a:ext cx="8534400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sputum </a:t>
            </a:r>
            <a:r>
              <a:rPr lang="en-US" sz="2400" b="1" dirty="0" smtClean="0">
                <a:latin typeface="Arial Narrow" pitchFamily="34" charset="0"/>
              </a:rPr>
              <a:t>concentration of </a:t>
            </a:r>
            <a:r>
              <a:rPr lang="en-US" sz="2400" b="1" dirty="0" err="1" smtClean="0">
                <a:latin typeface="Arial Narrow" pitchFamily="34" charset="0"/>
              </a:rPr>
              <a:t>IgA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latin typeface="Arial Narrow" pitchFamily="34" charset="0"/>
              </a:rPr>
              <a:t> better </a:t>
            </a:r>
            <a:r>
              <a:rPr lang="en-US" sz="2400" b="1" dirty="0" err="1" smtClean="0">
                <a:latin typeface="Arial Narrow" pitchFamily="34" charset="0"/>
              </a:rPr>
              <a:t>immuno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defence</a:t>
            </a:r>
            <a:r>
              <a:rPr lang="en-US" sz="2400" b="1" dirty="0" smtClean="0">
                <a:latin typeface="Arial Narrow" pitchFamily="34" charset="0"/>
              </a:rPr>
              <a:t> mechanism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</a:t>
            </a:r>
            <a:r>
              <a:rPr lang="en-US" sz="2400" b="1" dirty="0" smtClean="0">
                <a:latin typeface="Arial Narrow" pitchFamily="34" charset="0"/>
              </a:rPr>
              <a:t> duration of disease. 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Long-term use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 in </a:t>
            </a:r>
            <a:r>
              <a:rPr lang="en-US" sz="2400" b="1" dirty="0" smtClean="0">
                <a:latin typeface="Arial Narrow" pitchFamily="34" charset="0"/>
              </a:rPr>
              <a:t>antibiotics used for treatment of exacerbation.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838200"/>
            <a:ext cx="7086600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Given as tablet Or </a:t>
            </a:r>
            <a:r>
              <a:rPr lang="en-US" sz="2200" b="1" dirty="0" smtClean="0">
                <a:latin typeface="Arial Narrow" pitchFamily="34" charset="0"/>
              </a:rPr>
              <a:t>as solution for </a:t>
            </a:r>
            <a:r>
              <a:rPr lang="en-US" sz="2200" b="1" dirty="0" err="1" smtClean="0">
                <a:latin typeface="Arial Narrow" pitchFamily="34" charset="0"/>
              </a:rPr>
              <a:t>nebulization</a:t>
            </a:r>
            <a:r>
              <a:rPr lang="en-US" sz="2200" b="1" dirty="0" smtClean="0">
                <a:latin typeface="Arial Narrow" pitchFamily="34" charset="0"/>
              </a:rPr>
              <a:t> during exacerbation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304800" y="17526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As </a:t>
            </a:r>
            <a:r>
              <a:rPr kumimoji="0" lang="en-US" sz="2400" b="1" i="0" u="none" strike="noStrike" kern="1200" cap="none" spc="-5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mucolytic</a:t>
            </a:r>
            <a:r>
              <a:rPr kumimoji="0" lang="en-US" sz="2400" b="1" i="0" u="none" strike="noStrike" kern="1200" cap="none" spc="-5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3905071"/>
            <a:ext cx="10278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Kinetics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4286071"/>
            <a:ext cx="533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IN" sz="2400" b="1" dirty="0" smtClean="0">
                <a:latin typeface="Arial Narrow" pitchFamily="34" charset="0"/>
              </a:rPr>
              <a:t>Bioavailability 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  <a:sym typeface="Wingdings 3"/>
              </a:rPr>
              <a:t> 75 – 80 </a:t>
            </a:r>
            <a:r>
              <a:rPr lang="en-IN" sz="2400" b="1" dirty="0" smtClean="0">
                <a:latin typeface="Arial Narrow" pitchFamily="34" charset="0"/>
              </a:rPr>
              <a:t>%</a:t>
            </a:r>
          </a:p>
          <a:p>
            <a:pPr>
              <a:lnSpc>
                <a:spcPct val="90000"/>
              </a:lnSpc>
            </a:pPr>
            <a:r>
              <a:rPr lang="en-IN" sz="2400" b="1" dirty="0" smtClean="0">
                <a:latin typeface="Arial Narrow" pitchFamily="34" charset="0"/>
              </a:rPr>
              <a:t>t ½ 12 hrs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101150"/>
            <a:ext cx="85344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  <a:sym typeface="Wingdings 3"/>
              </a:rPr>
              <a:t>Ambroxsol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is also  very potent inhibitor of neuronal Na channels  </a:t>
            </a:r>
            <a:r>
              <a:rPr lang="en-US" sz="2400" b="1" dirty="0" smtClean="0">
                <a:latin typeface="Arial Narrow" pitchFamily="34" charset="0"/>
              </a:rPr>
              <a:t> pain in acute sore throat (fast onset &amp; long duration)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81000"/>
            <a:ext cx="5713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Bernard MT Condensed" pitchFamily="18" charset="0"/>
              </a:rPr>
              <a:t>3. </a:t>
            </a:r>
            <a:r>
              <a:rPr lang="en-US" sz="2800" dirty="0" err="1" smtClean="0">
                <a:solidFill>
                  <a:srgbClr val="C00000"/>
                </a:solidFill>
                <a:latin typeface="Bernard MT Condensed" pitchFamily="18" charset="0"/>
              </a:rPr>
              <a:t>Pulmozyme</a:t>
            </a:r>
            <a:r>
              <a:rPr lang="en-US" sz="2800" dirty="0" smtClean="0">
                <a:solidFill>
                  <a:srgbClr val="C00000"/>
                </a:solidFill>
                <a:latin typeface="Bernard MT Condensed" pitchFamily="18" charset="0"/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  <a:latin typeface="Bernard MT Condensed" pitchFamily="18" charset="0"/>
              </a:rPr>
              <a:t>Dornase</a:t>
            </a:r>
            <a:r>
              <a:rPr lang="en-US" sz="2800" dirty="0" smtClean="0">
                <a:solidFill>
                  <a:srgbClr val="C00000"/>
                </a:solidFill>
                <a:latin typeface="Bernard MT Condensed" pitchFamily="18" charset="0"/>
              </a:rPr>
              <a:t> Alpha or </a:t>
            </a:r>
            <a:r>
              <a:rPr lang="en-US" sz="2800" dirty="0" err="1" smtClean="0">
                <a:solidFill>
                  <a:srgbClr val="C00000"/>
                </a:solidFill>
                <a:latin typeface="Bernard MT Condensed" pitchFamily="18" charset="0"/>
              </a:rPr>
              <a:t>DNAse</a:t>
            </a:r>
            <a:r>
              <a:rPr lang="en-US" sz="2800" dirty="0" smtClean="0">
                <a:solidFill>
                  <a:srgbClr val="C00000"/>
                </a:solidFill>
                <a:latin typeface="Bernard MT Condensed" pitchFamily="18" charset="0"/>
              </a:rPr>
              <a:t>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" y="838200"/>
            <a:ext cx="8458200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 I</a:t>
            </a:r>
            <a:r>
              <a:rPr lang="en-US" sz="2400" b="1" dirty="0" smtClean="0">
                <a:latin typeface="Arial Narrow" pitchFamily="34" charset="0"/>
              </a:rPr>
              <a:t>s a </a:t>
            </a:r>
            <a:r>
              <a:rPr lang="en-US" sz="2400" b="1" dirty="0" err="1" smtClean="0">
                <a:latin typeface="Arial Narrow" pitchFamily="34" charset="0"/>
              </a:rPr>
              <a:t>phosphorylated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glycosylated</a:t>
            </a:r>
            <a:r>
              <a:rPr lang="en-US" sz="2400" b="1" dirty="0" smtClean="0">
                <a:latin typeface="Arial Narrow" pitchFamily="34" charset="0"/>
              </a:rPr>
              <a:t> recombinant human </a:t>
            </a:r>
            <a:r>
              <a:rPr lang="en-US" sz="2400" b="1" dirty="0" smtClean="0">
                <a:latin typeface="Arial Narrow" pitchFamily="34" charset="0"/>
              </a:rPr>
              <a:t>    deoxyribo-nuclease-1 </a:t>
            </a:r>
            <a:r>
              <a:rPr lang="en-US" sz="2400" b="1" dirty="0" smtClean="0">
                <a:latin typeface="Arial Narrow" pitchFamily="34" charset="0"/>
              </a:rPr>
              <a:t>enzyme.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2400" y="1535805"/>
            <a:ext cx="10278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Kinetics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1954368"/>
            <a:ext cx="502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IN" sz="2400" b="1" dirty="0" smtClean="0">
                <a:latin typeface="Arial Narrow" pitchFamily="34" charset="0"/>
              </a:rPr>
              <a:t>Administered twice daily, by inhalation via  </a:t>
            </a:r>
            <a:r>
              <a:rPr lang="en-IN" sz="2400" b="1" dirty="0" err="1" smtClean="0">
                <a:latin typeface="Arial Narrow" pitchFamily="34" charset="0"/>
              </a:rPr>
              <a:t>neubilizers</a:t>
            </a:r>
            <a:r>
              <a:rPr lang="en-IN" sz="2400" b="1" dirty="0" smtClean="0">
                <a:latin typeface="Arial Narrow" pitchFamily="34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en-IN" sz="2400" b="1" dirty="0" smtClean="0">
                <a:latin typeface="Arial Narrow" pitchFamily="34" charset="0"/>
              </a:rPr>
              <a:t>Safe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IN" sz="2400" b="1" dirty="0" smtClean="0">
                <a:latin typeface="Arial Narrow" pitchFamily="34" charset="0"/>
              </a:rPr>
              <a:t> detectable serum levels are minimal</a:t>
            </a:r>
          </a:p>
          <a:p>
            <a:pPr>
              <a:lnSpc>
                <a:spcPct val="90000"/>
              </a:lnSpc>
            </a:pPr>
            <a:r>
              <a:rPr lang="en-IN" sz="2400" b="1" dirty="0" smtClean="0">
                <a:latin typeface="Arial Narrow" pitchFamily="34" charset="0"/>
              </a:rPr>
              <a:t>Full benefit appears within 3-7 days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3653135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5329535"/>
            <a:ext cx="14566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Precautions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715000"/>
            <a:ext cx="86868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  <a:buNone/>
              <a:defRPr/>
            </a:pPr>
            <a:r>
              <a:rPr lang="en-IN" sz="2400" b="1" dirty="0" smtClean="0">
                <a:latin typeface="Arial Narrow" pitchFamily="34" charset="0"/>
              </a:rPr>
              <a:t>Stored in the refrigerator at 2-8°C </a:t>
            </a:r>
          </a:p>
          <a:p>
            <a:pPr marL="342900" indent="-342900" eaLnBrk="0" hangingPunct="0">
              <a:lnSpc>
                <a:spcPct val="90000"/>
              </a:lnSpc>
              <a:buNone/>
              <a:defRPr/>
            </a:pPr>
            <a:r>
              <a:rPr lang="en-IN" sz="2400" b="1" dirty="0" smtClean="0">
                <a:latin typeface="Arial Narrow" pitchFamily="34" charset="0"/>
              </a:rPr>
              <a:t>Not to be diluted or mixed with other drugs in the nebulizer.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3957935"/>
            <a:ext cx="66294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0" latinLnBrk="0" hangingPunct="0">
              <a:lnSpc>
                <a:spcPct val="90000"/>
              </a:lnSpc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Voice changes</a:t>
            </a:r>
          </a:p>
          <a:p>
            <a:pPr marL="342900" marR="0" lvl="0" indent="-342900" defTabSz="914400" eaLnBrk="0" latinLnBrk="0" hangingPunct="0">
              <a:lnSpc>
                <a:spcPct val="90000"/>
              </a:lnSpc>
              <a:buClrTx/>
              <a:buSzTx/>
              <a:tabLst/>
              <a:defRPr/>
            </a:pPr>
            <a:r>
              <a:rPr lang="en-US" sz="2400" b="1" dirty="0" err="1" smtClean="0">
                <a:latin typeface="Arial Narrow" pitchFamily="34" charset="0"/>
              </a:rPr>
              <a:t>Pharyngitis</a:t>
            </a:r>
            <a:r>
              <a:rPr lang="en-US" sz="2400" b="1" dirty="0" smtClean="0">
                <a:latin typeface="Arial Narrow" pitchFamily="34" charset="0"/>
              </a:rPr>
              <a:t>, laryngitis, rhinitis. </a:t>
            </a:r>
          </a:p>
          <a:p>
            <a:pPr marL="342900" marR="0" lvl="0" indent="-342900" defTabSz="914400" eaLnBrk="0" latinLnBrk="0" hangingPunct="0">
              <a:lnSpc>
                <a:spcPct val="90000"/>
              </a:lnSpc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Chest pain</a:t>
            </a:r>
          </a:p>
          <a:p>
            <a:pPr marL="342900" marR="0" lvl="0" indent="-342900" defTabSz="914400" eaLnBrk="0" latinLnBrk="0" hangingPunct="0">
              <a:lnSpc>
                <a:spcPct val="90000"/>
              </a:lnSpc>
              <a:buClrTx/>
              <a:buSzTx/>
              <a:tabLst/>
              <a:defRPr/>
            </a:pPr>
            <a:r>
              <a:rPr lang="en-US" sz="2400" b="1" dirty="0" smtClean="0">
                <a:latin typeface="Arial Narrow" pitchFamily="34" charset="0"/>
              </a:rPr>
              <a:t>Fever, Rash</a:t>
            </a:r>
            <a:endParaRPr lang="en-IN" sz="2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09600" y="457200"/>
            <a:ext cx="3048000" cy="2971800"/>
            <a:chOff x="336" y="1200"/>
            <a:chExt cx="2496" cy="2330"/>
          </a:xfrm>
        </p:grpSpPr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1440" y="1488"/>
              <a:ext cx="816" cy="48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343" name="Picture 4" descr="D:\internet lect\Rhinitis\allergic-rhinitis-cart1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 l="2127" t="4480" r="2127" b="1447"/>
            <a:stretch>
              <a:fillRect/>
            </a:stretch>
          </p:blipFill>
          <p:spPr bwMode="auto">
            <a:xfrm>
              <a:off x="336" y="1200"/>
              <a:ext cx="2496" cy="2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Rectangle 17"/>
          <p:cNvSpPr/>
          <p:nvPr/>
        </p:nvSpPr>
        <p:spPr>
          <a:xfrm>
            <a:off x="457200" y="3352800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ANTITUSSIVE AGENTS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0" y="5486400"/>
            <a:ext cx="9144000" cy="1371600"/>
            <a:chOff x="0" y="5486400"/>
            <a:chExt cx="10077450" cy="1371600"/>
          </a:xfrm>
        </p:grpSpPr>
        <p:pic>
          <p:nvPicPr>
            <p:cNvPr id="19" name="Picture 2" descr="Download now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b="70968"/>
            <a:stretch>
              <a:fillRect/>
            </a:stretch>
          </p:blipFill>
          <p:spPr bwMode="auto">
            <a:xfrm>
              <a:off x="0" y="5486400"/>
              <a:ext cx="5048250" cy="1371600"/>
            </a:xfrm>
            <a:prstGeom prst="rect">
              <a:avLst/>
            </a:prstGeom>
            <a:noFill/>
          </p:spPr>
        </p:pic>
        <p:pic>
          <p:nvPicPr>
            <p:cNvPr id="20" name="Picture 2" descr="Download now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b="70968"/>
            <a:stretch>
              <a:fillRect/>
            </a:stretch>
          </p:blipFill>
          <p:spPr bwMode="auto">
            <a:xfrm flipH="1">
              <a:off x="5029200" y="5486400"/>
              <a:ext cx="5048250" cy="1371600"/>
            </a:xfrm>
            <a:prstGeom prst="rect">
              <a:avLst/>
            </a:prstGeom>
            <a:noFill/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7772400" y="3124200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81000" y="850005"/>
            <a:ext cx="8382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ts val="2800"/>
              </a:lnSpc>
            </a:pPr>
            <a:r>
              <a:rPr lang="en-US" sz="2600" b="1" dirty="0" err="1" smtClean="0">
                <a:latin typeface="Arial Narrow" pitchFamily="34" charset="0"/>
              </a:rPr>
              <a:t>Antitussives</a:t>
            </a:r>
            <a:r>
              <a:rPr lang="en-US" sz="2600" b="1" dirty="0" smtClean="0">
                <a:latin typeface="Arial Narrow" pitchFamily="34" charset="0"/>
              </a:rPr>
              <a:t> are drugs used to stop or reduce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primarily on the peripheral or the central nervous system components of the cough reflex.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484" y="276894"/>
            <a:ext cx="1778051" cy="523220"/>
          </a:xfrm>
          <a:prstGeom prst="rect">
            <a:avLst/>
          </a:prstGeom>
          <a:solidFill>
            <a:srgbClr val="CDF2FF"/>
          </a:solidFill>
          <a:ln>
            <a:solidFill>
              <a:srgbClr val="F703A6"/>
            </a:solidFill>
          </a:ln>
          <a:effectLst>
            <a:outerShdw blurRad="50800" dist="38100" dir="2700000" algn="tl" rotWithShape="0">
              <a:srgbClr val="F703A6">
                <a:alpha val="94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erlin Sans FB Demi" pitchFamily="34" charset="0"/>
              </a:rPr>
              <a:t>Definition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484" y="4979329"/>
            <a:ext cx="8763000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sz="2600" b="1" dirty="0" err="1" smtClean="0">
                <a:latin typeface="Arial Narrow" pitchFamily="34" charset="0"/>
              </a:rPr>
              <a:t>Antitussives</a:t>
            </a:r>
            <a:r>
              <a:rPr lang="en-US" sz="2600" b="1" dirty="0" smtClean="0">
                <a:latin typeface="Arial Narrow" pitchFamily="34" charset="0"/>
              </a:rPr>
              <a:t> can be classified as ;</a:t>
            </a:r>
          </a:p>
          <a:p>
            <a:pPr>
              <a:lnSpc>
                <a:spcPts val="27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</a:rPr>
              <a:t>Peripherally acting 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600" b="1" dirty="0" smtClean="0">
                <a:latin typeface="Arial Narrow" pitchFamily="34" charset="0"/>
              </a:rPr>
              <a:t>suppress different stretch receptors</a:t>
            </a:r>
          </a:p>
          <a:p>
            <a:pPr>
              <a:lnSpc>
                <a:spcPts val="27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600" b="1" dirty="0" err="1" smtClean="0">
                <a:latin typeface="Arial Narrow" pitchFamily="34" charset="0"/>
              </a:rPr>
              <a:t>Opioid</a:t>
            </a:r>
            <a:r>
              <a:rPr lang="en-US" sz="2600" b="1" dirty="0" smtClean="0">
                <a:latin typeface="Arial Narrow" pitchFamily="34" charset="0"/>
              </a:rPr>
              <a:t> &amp; </a:t>
            </a:r>
            <a:r>
              <a:rPr lang="en-US" sz="2600" b="1" dirty="0" err="1" smtClean="0">
                <a:latin typeface="Arial Narrow" pitchFamily="34" charset="0"/>
              </a:rPr>
              <a:t>nonopioid</a:t>
            </a:r>
            <a:r>
              <a:rPr lang="en-US" sz="2600" b="1" dirty="0" smtClean="0">
                <a:latin typeface="Arial Narrow" pitchFamily="34" charset="0"/>
              </a:rPr>
              <a:t> (narcotic &amp; </a:t>
            </a:r>
            <a:r>
              <a:rPr lang="en-US" sz="2600" b="1" dirty="0" err="1" smtClean="0">
                <a:latin typeface="Arial Narrow" pitchFamily="34" charset="0"/>
              </a:rPr>
              <a:t>nonnarcotic</a:t>
            </a:r>
            <a:r>
              <a:rPr lang="en-US" sz="2600" b="1" dirty="0" smtClean="0">
                <a:latin typeface="Arial Narrow" pitchFamily="34" charset="0"/>
              </a:rPr>
              <a:t>) 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600" b="1" dirty="0" smtClean="0">
                <a:latin typeface="Arial Narrow" pitchFamily="34" charset="0"/>
              </a:rPr>
              <a:t>suppress </a:t>
            </a:r>
            <a:br>
              <a:rPr lang="en-US" sz="2600" b="1" dirty="0" smtClean="0">
                <a:latin typeface="Arial Narrow" pitchFamily="34" charset="0"/>
              </a:rPr>
            </a:br>
            <a:r>
              <a:rPr lang="en-US" sz="2600" b="1" dirty="0" smtClean="0">
                <a:latin typeface="Arial Narrow" pitchFamily="34" charset="0"/>
              </a:rPr>
              <a:t>    the cough centers</a:t>
            </a:r>
          </a:p>
          <a:p>
            <a:pPr>
              <a:lnSpc>
                <a:spcPts val="2700"/>
              </a:lnSpc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981200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heavy" dirty="0" smtClean="0">
                <a:solidFill>
                  <a:srgbClr val="7030A0"/>
                </a:solidFill>
                <a:uFill>
                  <a:solidFill>
                    <a:srgbClr val="F703A6"/>
                  </a:solidFill>
                </a:uFill>
                <a:latin typeface="Bernard MT Condensed" pitchFamily="18" charset="0"/>
                <a:ea typeface="Times New Roman" pitchFamily="18" charset="0"/>
                <a:cs typeface="Arial" pitchFamily="34" charset="0"/>
              </a:rPr>
              <a:t>COUGH REFLEX</a:t>
            </a:r>
            <a:endParaRPr lang="en-US" sz="2400" u="heavy" dirty="0">
              <a:solidFill>
                <a:srgbClr val="7030A0"/>
              </a:solidFill>
              <a:uFill>
                <a:solidFill>
                  <a:srgbClr val="F703A6"/>
                </a:solidFill>
              </a:uFill>
              <a:latin typeface="Bernard MT Condense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968" y="2438400"/>
            <a:ext cx="845820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sz="2600" b="1" dirty="0" smtClean="0">
                <a:latin typeface="Arial Narrow" pitchFamily="34" charset="0"/>
              </a:rPr>
              <a:t>Irritation to bronchial mucosa 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600" b="1" dirty="0" err="1" smtClean="0">
                <a:latin typeface="Arial Narrow" pitchFamily="34" charset="0"/>
              </a:rPr>
              <a:t>bronchoconstriction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 </a:t>
            </a:r>
            <a:r>
              <a:rPr lang="en-US" sz="2600" b="1" dirty="0" smtClean="0">
                <a:latin typeface="Arial Narrow" pitchFamily="34" charset="0"/>
              </a:rPr>
              <a:t> specialized stretch receptors in </a:t>
            </a:r>
            <a:r>
              <a:rPr lang="en-US" sz="2600" b="1" dirty="0" err="1" smtClean="0">
                <a:latin typeface="Arial Narrow" pitchFamily="34" charset="0"/>
              </a:rPr>
              <a:t>tracheobronchial</a:t>
            </a:r>
            <a:r>
              <a:rPr lang="en-US" sz="2600" b="1" dirty="0" smtClean="0">
                <a:latin typeface="Arial Narrow" pitchFamily="34" charset="0"/>
              </a:rPr>
              <a:t> airways 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 fire a</a:t>
            </a:r>
            <a:r>
              <a:rPr lang="en-US" sz="2600" b="1" dirty="0" smtClean="0">
                <a:latin typeface="Arial Narrow" pitchFamily="34" charset="0"/>
              </a:rPr>
              <a:t>fferent conduction via </a:t>
            </a:r>
            <a:r>
              <a:rPr lang="en-US" sz="2600" b="1" dirty="0" err="1" smtClean="0">
                <a:latin typeface="Arial Narrow" pitchFamily="34" charset="0"/>
              </a:rPr>
              <a:t>fibres</a:t>
            </a:r>
            <a:r>
              <a:rPr lang="en-US" sz="2600" b="1" dirty="0" smtClean="0">
                <a:latin typeface="Arial Narrow" pitchFamily="34" charset="0"/>
              </a:rPr>
              <a:t> in the </a:t>
            </a:r>
            <a:r>
              <a:rPr lang="en-US" sz="2600" b="1" dirty="0" err="1" smtClean="0">
                <a:latin typeface="Arial Narrow" pitchFamily="34" charset="0"/>
              </a:rPr>
              <a:t>vagus</a:t>
            </a:r>
            <a:r>
              <a:rPr lang="en-US" sz="2600" b="1" dirty="0" smtClean="0">
                <a:latin typeface="Arial Narrow" pitchFamily="34" charset="0"/>
              </a:rPr>
              <a:t> nerve 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 relay at cough center in medulla  coordinate signals with other autonomic &amp; somatic reflexes  leading to the act of cough</a:t>
            </a:r>
            <a:endParaRPr lang="en-US" sz="2600" b="1" dirty="0" smtClean="0">
              <a:latin typeface="Arial Narrow" pitchFamily="34" charset="0"/>
            </a:endParaRPr>
          </a:p>
          <a:p>
            <a:pPr>
              <a:lnSpc>
                <a:spcPts val="2700"/>
              </a:lnSpc>
            </a:pPr>
            <a:r>
              <a:rPr lang="en-US" sz="2600" b="1" dirty="0" smtClean="0">
                <a:latin typeface="Arial Narrow" pitchFamily="34" charset="0"/>
              </a:rPr>
              <a:t>The drugs that can affect this complex mechanism, directly or indirectly, are quite diverse.</a:t>
            </a:r>
            <a:endParaRPr lang="en-US" sz="26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066800"/>
            <a:ext cx="830580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Use Demulcents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</a:pPr>
            <a:r>
              <a:rPr lang="en-US" sz="2200" b="1" dirty="0" smtClean="0">
                <a:latin typeface="Arial Narrow" pitchFamily="34" charset="0"/>
              </a:rPr>
              <a:t>Given as soothing pastilles, lozenges,  gargles &amp;  syrups of  acacia, licorice, glycerin, honey, and wild cherry syrups</a:t>
            </a:r>
          </a:p>
          <a:p>
            <a:pPr marL="0" lvl="1">
              <a:lnSpc>
                <a:spcPts val="2400"/>
              </a:lnSpc>
              <a:spcBef>
                <a:spcPts val="9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Use Emollients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</a:pPr>
            <a:r>
              <a:rPr lang="en-US" sz="2200" b="1" dirty="0" smtClean="0">
                <a:latin typeface="Arial Narrow" pitchFamily="34" charset="0"/>
              </a:rPr>
              <a:t>Given as syrup or as soothing spray of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menthol &amp; eucalyptus</a:t>
            </a:r>
            <a:r>
              <a:rPr lang="en-US" sz="2200" b="1" dirty="0" smtClean="0">
                <a:latin typeface="Arial Narrow" pitchFamily="34" charset="0"/>
              </a:rPr>
              <a:t>.</a:t>
            </a:r>
          </a:p>
          <a:p>
            <a:pPr marL="0" lvl="1">
              <a:lnSpc>
                <a:spcPts val="2400"/>
              </a:lnSpc>
              <a:spcBef>
                <a:spcPts val="9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Tracheobronchial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Airway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Use aerosols or inhalational hot steam alone or medicated  with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tincture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benzoin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compound &amp; eucalyptol</a:t>
            </a:r>
          </a:p>
          <a:p>
            <a:pPr marL="0" lvl="1">
              <a:lnSpc>
                <a:spcPts val="2400"/>
              </a:lnSpc>
              <a:spcBef>
                <a:spcPts val="900"/>
              </a:spcBef>
            </a:pP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 smtClean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lidocaine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benzocaine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and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4369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PERIPHERALLY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343400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685800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800600"/>
            <a:ext cx="8839200" cy="2013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Benzonatate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“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tessalone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”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 sensitivity (numbing) of receptors by local anesthetic action.  </a:t>
            </a:r>
            <a:r>
              <a:rPr lang="en-US" sz="2200" b="1" dirty="0" smtClean="0">
                <a:latin typeface="Arial Narrow" pitchFamily="34" charset="0"/>
              </a:rPr>
              <a:t>Also has a central inhibitory effect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200" b="1" dirty="0" smtClean="0">
                <a:latin typeface="Arial Narrow" pitchFamily="34" charset="0"/>
              </a:rPr>
              <a:t>Given orally as </a:t>
            </a:r>
            <a:r>
              <a:rPr lang="en-US" sz="2200" b="1" dirty="0" err="1" smtClean="0">
                <a:latin typeface="Arial Narrow" pitchFamily="34" charset="0"/>
              </a:rPr>
              <a:t>softgel</a:t>
            </a:r>
            <a:r>
              <a:rPr lang="en-US" sz="2200" b="1" dirty="0" smtClean="0">
                <a:latin typeface="Arial Narrow" pitchFamily="34" charset="0"/>
              </a:rPr>
              <a:t> capsules / 3 times a day. Capsules must be swallowed intact in order to allow slower release of the medication being potent &amp; toxic .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000" b="1" i="1" u="sng" dirty="0" smtClean="0">
                <a:latin typeface="Bernard MT Condensed" pitchFamily="18" charset="0"/>
              </a:rPr>
              <a:t>ADRS;  </a:t>
            </a:r>
            <a:r>
              <a:rPr lang="en-US" sz="2200" b="1" dirty="0" smtClean="0">
                <a:latin typeface="Arial Narrow" pitchFamily="34" charset="0"/>
              </a:rPr>
              <a:t>drowsiness, dizziness, </a:t>
            </a:r>
            <a:r>
              <a:rPr lang="en-US" sz="2200" b="1" dirty="0" err="1" smtClean="0">
                <a:latin typeface="Arial Narrow" pitchFamily="34" charset="0"/>
              </a:rPr>
              <a:t>dysphagia</a:t>
            </a:r>
            <a:r>
              <a:rPr lang="en-US" sz="2200" b="1" dirty="0" smtClean="0">
                <a:latin typeface="Arial Narrow" pitchFamily="34" charset="0"/>
              </a:rPr>
              <a:t>, allergic reactions</a:t>
            </a:r>
          </a:p>
          <a:p>
            <a:pPr>
              <a:lnSpc>
                <a:spcPts val="2200"/>
              </a:lnSpc>
              <a:spcBef>
                <a:spcPts val="300"/>
              </a:spcBef>
            </a:pPr>
            <a:r>
              <a:rPr lang="en-US" sz="2200" b="1" dirty="0" smtClean="0">
                <a:latin typeface="Arial Narrow" pitchFamily="34" charset="0"/>
              </a:rPr>
              <a:t>Overdose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 smtClean="0">
                <a:latin typeface="Arial Narrow" pitchFamily="34" charset="0"/>
              </a:rPr>
              <a:t>mental confusion, hallucination, restlessness &amp; tremors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3967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CENTRALLY ACTING ANTITUSSIVES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685800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385009"/>
            <a:ext cx="8686800" cy="134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</a:rPr>
              <a:t>They act directly on cough centre in the medulla by inhibiting release of excitatory </a:t>
            </a:r>
            <a:r>
              <a:rPr lang="en-US" sz="2200" b="1" dirty="0" err="1" smtClean="0">
                <a:latin typeface="Arial Narrow" pitchFamily="34" charset="0"/>
              </a:rPr>
              <a:t>neuropeptides</a:t>
            </a:r>
            <a:r>
              <a:rPr lang="en-US" sz="2200" b="1" dirty="0" smtClean="0">
                <a:latin typeface="Arial Narrow" pitchFamily="34" charset="0"/>
              </a:rPr>
              <a:t> via activating µ </a:t>
            </a:r>
            <a:r>
              <a:rPr lang="en-US" sz="2200" b="1" dirty="0" err="1" smtClean="0">
                <a:latin typeface="Arial Narrow" pitchFamily="34" charset="0"/>
              </a:rPr>
              <a:t>opioid</a:t>
            </a:r>
            <a:r>
              <a:rPr lang="en-US" sz="2200" b="1" dirty="0" smtClean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e.g. 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Codeine</a:t>
            </a:r>
            <a:r>
              <a:rPr lang="en-US" sz="2200" b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  <a:r>
              <a:rPr lang="en-US" sz="2200" b="1" dirty="0" smtClean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(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  <a:cs typeface="Times New Roman" pitchFamily="18" charset="0"/>
              </a:rPr>
              <a:t>methyl-morphine</a:t>
            </a:r>
            <a:r>
              <a:rPr lang="en-US" sz="2200" b="1" dirty="0" smtClean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) &amp;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Pholcodine</a:t>
            </a:r>
            <a:endParaRPr lang="en-US" sz="22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>
              <a:lnSpc>
                <a:spcPts val="2300"/>
              </a:lnSpc>
              <a:spcBef>
                <a:spcPts val="600"/>
              </a:spcBef>
            </a:pPr>
            <a:r>
              <a:rPr lang="en-US" sz="2000" i="1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Morphine</a:t>
            </a:r>
            <a:r>
              <a:rPr lang="en-US" sz="2000" i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 ,</a:t>
            </a:r>
            <a:r>
              <a:rPr lang="en-US" sz="2000" b="1" i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Arial Narrow" pitchFamily="34" charset="0"/>
                <a:cs typeface="Times New Roman" pitchFamily="18" charset="0"/>
              </a:rPr>
              <a:t>only in </a:t>
            </a:r>
            <a:r>
              <a:rPr lang="en-US" sz="2000" b="1" i="1" dirty="0" err="1" smtClean="0">
                <a:latin typeface="Arial Narrow" pitchFamily="34" charset="0"/>
              </a:rPr>
              <a:t>bronchogenic</a:t>
            </a:r>
            <a:r>
              <a:rPr lang="en-US" sz="2000" b="1" i="1" dirty="0" smtClean="0">
                <a:latin typeface="Arial Narrow" pitchFamily="34" charset="0"/>
              </a:rPr>
              <a:t> carcinoma, because of its many side effects</a:t>
            </a:r>
            <a:endParaRPr lang="en-US" sz="2000" b="1" i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011450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Those used, have less addicting, more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antitussive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&amp; less analgesic effects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2667000"/>
            <a:ext cx="8382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1-  Constipation.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2-  Inhibition of </a:t>
            </a:r>
            <a:r>
              <a:rPr lang="en-US" sz="2200" b="1" dirty="0" err="1" smtClean="0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 clearance (thick sputum ).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4-  Drowsiness &amp; mild respiratory depression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5-  Dependence.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6-  Dry mouth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2667000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572000"/>
            <a:ext cx="185499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 smtClean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NON-OPIOIDS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5013472"/>
            <a:ext cx="822960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Dextromethorphan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Or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H</a:t>
            </a:r>
            <a:r>
              <a:rPr lang="en-US" sz="2200" b="1" baseline="-25000" dirty="0" smtClean="0"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-blockers (better the sedating) as;</a:t>
            </a:r>
          </a:p>
          <a:p>
            <a:pPr>
              <a:buFont typeface="Wingdings" pitchFamily="2" charset="2"/>
              <a:buNone/>
            </a:pP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Diphenhydramine,Triprolidine</a:t>
            </a:r>
            <a:r>
              <a:rPr lang="en-US" sz="22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Chlorphenaramine</a:t>
            </a:r>
            <a:endParaRPr lang="en-US" sz="22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8544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  <a:sym typeface="Wingdings 3"/>
              </a:rPr>
              <a:t>Protective mechanisms of respiratory tract are: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8839200" cy="1772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1. </a:t>
            </a:r>
            <a:r>
              <a:rPr lang="en-US" sz="2400" u="heavy" spc="-40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  <a:sym typeface="Wingdings 3"/>
              </a:rPr>
              <a:t>MUCOCILIARY CLEARANCE </a:t>
            </a:r>
            <a:r>
              <a:rPr lang="en-US" sz="2400" b="1" spc="-40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400" b="1" spc="-40" dirty="0" smtClean="0">
                <a:latin typeface="Arial Narrow" pitchFamily="34" charset="0"/>
              </a:rPr>
              <a:t>Competent mechanisms ensuring optimum  </a:t>
            </a:r>
            <a:r>
              <a:rPr lang="en-US" sz="2400" b="1" spc="-40" dirty="0" err="1" smtClean="0">
                <a:latin typeface="Arial Narrow" pitchFamily="34" charset="0"/>
              </a:rPr>
              <a:t>tracheobronchial</a:t>
            </a:r>
            <a:r>
              <a:rPr lang="en-US" sz="2400" b="1" spc="-40" dirty="0" smtClean="0">
                <a:latin typeface="Arial Narrow" pitchFamily="34" charset="0"/>
              </a:rPr>
              <a:t> clearance </a:t>
            </a:r>
            <a:r>
              <a:rPr lang="en-US" sz="2400" b="1" spc="-40" dirty="0" smtClean="0">
                <a:latin typeface="Arial Narrow" pitchFamily="34" charset="0"/>
                <a:sym typeface="Wingdings 3"/>
              </a:rPr>
              <a:t>by forming sputum (in optimum quantity &amp; viscosity ) that is exhaled out by the movement of  the ciliated epithelium. </a:t>
            </a:r>
            <a:endParaRPr lang="en-US" sz="2400" b="1" spc="-40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400" b="1" spc="-40" dirty="0" smtClean="0">
                <a:solidFill>
                  <a:srgbClr val="FF0000"/>
                </a:solidFill>
                <a:latin typeface="Arial Narrow" pitchFamily="34" charset="0"/>
              </a:rPr>
              <a:t>2. </a:t>
            </a:r>
            <a:r>
              <a:rPr lang="en-US" sz="2400" u="heavy" spc="-40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COUGH REFLEX </a:t>
            </a:r>
            <a:r>
              <a:rPr lang="en-US" sz="2400" b="1" spc="-40" dirty="0" smtClean="0">
                <a:latin typeface="Arial Narrow" pitchFamily="34" charset="0"/>
                <a:sym typeface="Wingdings 3"/>
              </a:rPr>
              <a:t> that is meant to </a:t>
            </a:r>
            <a:r>
              <a:rPr lang="en-US" sz="2400" b="1" spc="-40" dirty="0" smtClean="0">
                <a:latin typeface="Arial Narrow" pitchFamily="34" charset="0"/>
              </a:rPr>
              <a:t>exhale sputum out, if not optimally removed by the </a:t>
            </a:r>
            <a:r>
              <a:rPr lang="en-US" sz="2400" b="1" spc="-40" dirty="0" err="1" smtClean="0">
                <a:latin typeface="Arial Narrow" pitchFamily="34" charset="0"/>
              </a:rPr>
              <a:t>mucociliary</a:t>
            </a:r>
            <a:r>
              <a:rPr lang="en-US" sz="2400" b="1" spc="-40" dirty="0" smtClean="0">
                <a:latin typeface="Arial Narrow" pitchFamily="34" charset="0"/>
              </a:rPr>
              <a:t> clearance mechanisms</a:t>
            </a:r>
            <a:endParaRPr lang="en-US" sz="2400" b="1" spc="-40" dirty="0">
              <a:latin typeface="Arial Narrow" pitchFamily="34" charset="0"/>
            </a:endParaRPr>
          </a:p>
        </p:txBody>
      </p:sp>
      <p:pic>
        <p:nvPicPr>
          <p:cNvPr id="7" name="Picture 2" descr="http://cmulnx4.unige.ch/sites_hotes/dm/kartagener/The_disease_files/dropped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419600"/>
            <a:ext cx="4215684" cy="2362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88005" y="4331595"/>
            <a:ext cx="342914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ts val="2100"/>
              </a:lnSpc>
              <a:defRPr/>
            </a:pPr>
            <a:r>
              <a:rPr lang="en-US" sz="2200" b="1" dirty="0" smtClean="0">
                <a:latin typeface="Arial Narrow" pitchFamily="34" charset="0"/>
              </a:rPr>
              <a:t>Mucous; 95% water</a:t>
            </a:r>
          </a:p>
          <a:p>
            <a:pPr marL="342900" indent="-342900" eaLnBrk="0" hangingPunct="0">
              <a:lnSpc>
                <a:spcPts val="2100"/>
              </a:lnSpc>
              <a:defRPr/>
            </a:pPr>
            <a:r>
              <a:rPr lang="en-US" sz="2200" b="1" dirty="0" smtClean="0">
                <a:latin typeface="Arial Narrow" pitchFamily="34" charset="0"/>
              </a:rPr>
              <a:t>2% </a:t>
            </a:r>
            <a:r>
              <a:rPr lang="en-US" sz="2200" b="1" dirty="0" err="1" smtClean="0">
                <a:latin typeface="Arial Narrow" pitchFamily="34" charset="0"/>
              </a:rPr>
              <a:t>glycoproteins</a:t>
            </a:r>
            <a:endParaRPr lang="en-US" sz="2200" b="1" dirty="0" smtClean="0">
              <a:latin typeface="Arial Narrow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6200" y="5562600"/>
            <a:ext cx="3352800" cy="1052646"/>
            <a:chOff x="76200" y="5562600"/>
            <a:chExt cx="3352800" cy="1052646"/>
          </a:xfrm>
        </p:grpSpPr>
        <p:sp>
          <p:nvSpPr>
            <p:cNvPr id="9" name="Rectangle 8"/>
            <p:cNvSpPr/>
            <p:nvPr/>
          </p:nvSpPr>
          <p:spPr>
            <a:xfrm>
              <a:off x="76200" y="5715000"/>
              <a:ext cx="2819400" cy="9002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100"/>
                </a:lnSpc>
                <a:defRPr/>
              </a:pPr>
              <a:r>
                <a:rPr lang="en-US" sz="2200" b="1" dirty="0" smtClean="0">
                  <a:latin typeface="Arial Narrow" pitchFamily="34" charset="0"/>
                </a:rPr>
                <a:t>Sol layer </a:t>
              </a:r>
              <a:r>
                <a:rPr lang="en-US" sz="2200" b="1" dirty="0" smtClean="0">
                  <a:latin typeface="Arial Narrow" pitchFamily="34" charset="0"/>
                </a:rPr>
                <a:t>: </a:t>
              </a:r>
              <a:r>
                <a:rPr lang="en-US" sz="2200" b="1" dirty="0" smtClean="0">
                  <a:latin typeface="Arial Narrow" pitchFamily="34" charset="0"/>
                </a:rPr>
                <a:t>low </a:t>
              </a:r>
              <a:r>
                <a:rPr lang="en-US" sz="2200" b="1" dirty="0" smtClean="0">
                  <a:latin typeface="Arial Narrow" pitchFamily="34" charset="0"/>
                </a:rPr>
                <a:t>viscosity from </a:t>
              </a:r>
              <a:r>
                <a:rPr lang="en-US" sz="2200" b="1" dirty="0" err="1" smtClean="0">
                  <a:latin typeface="Arial Narrow" pitchFamily="34" charset="0"/>
                </a:rPr>
                <a:t>submucosal</a:t>
              </a:r>
              <a:r>
                <a:rPr lang="en-US" sz="2200" b="1" dirty="0" smtClean="0">
                  <a:latin typeface="Arial Narrow" pitchFamily="34" charset="0"/>
                </a:rPr>
                <a:t> bronchial glands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0800000" flipV="1">
              <a:off x="2819400" y="5562600"/>
              <a:ext cx="609600" cy="228600"/>
            </a:xfrm>
            <a:prstGeom prst="line">
              <a:avLst/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6200" y="5029200"/>
            <a:ext cx="3429000" cy="633090"/>
            <a:chOff x="76200" y="5029200"/>
            <a:chExt cx="3429000" cy="633090"/>
          </a:xfrm>
        </p:grpSpPr>
        <p:sp>
          <p:nvSpPr>
            <p:cNvPr id="8" name="Rectangle 7"/>
            <p:cNvSpPr/>
            <p:nvPr/>
          </p:nvSpPr>
          <p:spPr>
            <a:xfrm>
              <a:off x="76200" y="5031348"/>
              <a:ext cx="2895600" cy="630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-342900" eaLnBrk="0" hangingPunct="0">
                <a:lnSpc>
                  <a:spcPts val="2100"/>
                </a:lnSpc>
                <a:defRPr/>
              </a:pPr>
              <a:r>
                <a:rPr lang="en-US" sz="2200" b="1" dirty="0" smtClean="0">
                  <a:latin typeface="Arial Narrow" pitchFamily="34" charset="0"/>
                </a:rPr>
                <a:t>Gel </a:t>
              </a:r>
              <a:r>
                <a:rPr lang="en-US" sz="2200" b="1" dirty="0" smtClean="0">
                  <a:latin typeface="Arial Narrow" pitchFamily="34" charset="0"/>
                </a:rPr>
                <a:t>layer: high </a:t>
              </a:r>
              <a:r>
                <a:rPr lang="en-US" sz="2200" b="1" dirty="0" smtClean="0">
                  <a:latin typeface="Arial Narrow" pitchFamily="34" charset="0"/>
                </a:rPr>
                <a:t>viscosity from goblet cells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0800000" flipV="1">
              <a:off x="2743200" y="5029200"/>
              <a:ext cx="762000" cy="304800"/>
            </a:xfrm>
            <a:prstGeom prst="line">
              <a:avLst/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76200" y="3633990"/>
            <a:ext cx="5979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/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  <a:ea typeface="Batang" pitchFamily="18" charset="-127"/>
                <a:cs typeface="+mj-cs"/>
                <a:sym typeface="Wingdings 3"/>
              </a:rPr>
              <a:t>MUCOCILIARY CLEARANCE </a:t>
            </a:r>
            <a:endParaRPr lang="en-US" sz="3200" b="1" dirty="0" smtClean="0">
              <a:solidFill>
                <a:srgbClr val="C00000"/>
              </a:solidFill>
              <a:latin typeface="Comic Sans MS" pitchFamily="66" charset="0"/>
              <a:ea typeface="Batang" pitchFamily="18" charset="-127"/>
              <a:cs typeface="+mj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04800"/>
            <a:ext cx="22180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Dextromethorphan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228600" y="1066800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Multiple non-selective mechanisms; 5HT reuptake inhibition, </a:t>
            </a:r>
            <a:r>
              <a:rPr lang="en-US" sz="2200" b="1" dirty="0" smtClean="0">
                <a:latin typeface="Symbol" pitchFamily="18" charset="2"/>
              </a:rPr>
              <a:t>s</a:t>
            </a:r>
            <a:r>
              <a:rPr lang="en-US" sz="2200" b="1" dirty="0" smtClean="0">
                <a:latin typeface="Arial Narrow" pitchFamily="34" charset="0"/>
              </a:rPr>
              <a:t> receptor  agonist &amp; NMDA receptor antagonist. </a:t>
            </a:r>
          </a:p>
          <a:p>
            <a:r>
              <a:rPr lang="en-US" sz="2200" b="1" dirty="0" smtClean="0">
                <a:latin typeface="Arial Narrow" pitchFamily="34" charset="0"/>
              </a:rPr>
              <a:t>As </a:t>
            </a:r>
            <a:r>
              <a:rPr lang="en-US" sz="2200" b="1" dirty="0" err="1" smtClean="0">
                <a:latin typeface="Arial Narrow" pitchFamily="34" charset="0"/>
              </a:rPr>
              <a:t>antitussive</a:t>
            </a:r>
            <a:r>
              <a:rPr lang="en-US" sz="2200" b="1" dirty="0" smtClean="0">
                <a:latin typeface="Arial Narrow" pitchFamily="34" charset="0"/>
              </a:rPr>
              <a:t>; it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 smtClean="0">
                <a:latin typeface="Arial Narrow" pitchFamily="34" charset="0"/>
              </a:rPr>
              <a:t>threshold for coughing  </a:t>
            </a:r>
            <a:r>
              <a:rPr lang="en-US" sz="2200" b="1" dirty="0" smtClean="0">
                <a:latin typeface="Arial Narrow" pitchFamily="34" charset="0"/>
              </a:rPr>
              <a:t>centrally </a:t>
            </a:r>
            <a:r>
              <a:rPr lang="en-US" sz="2200" b="1" dirty="0" smtClean="0">
                <a:latin typeface="Arial Narrow" pitchFamily="34" charset="0"/>
              </a:rPr>
              <a:t>&amp; has benefits of being;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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959265"/>
            <a:ext cx="838200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Good oral absorption but bioavailability 11%</a:t>
            </a:r>
          </a:p>
          <a:p>
            <a:pPr>
              <a:lnSpc>
                <a:spcPts val="2500"/>
              </a:lnSpc>
            </a:pPr>
            <a:r>
              <a:rPr lang="en-IN" sz="2200" b="1" dirty="0" smtClean="0">
                <a:latin typeface="Arial Narrow" pitchFamily="34" charset="0"/>
              </a:rPr>
              <a:t>t ½ up to 4 hrs</a:t>
            </a:r>
          </a:p>
          <a:p>
            <a:pPr>
              <a:lnSpc>
                <a:spcPts val="2500"/>
              </a:lnSpc>
            </a:pPr>
            <a:r>
              <a:rPr lang="en-IN" sz="2200" b="1" dirty="0" smtClean="0">
                <a:latin typeface="Arial Narrow" pitchFamily="34" charset="0"/>
              </a:rPr>
              <a:t>M</a:t>
            </a:r>
            <a:r>
              <a:rPr lang="en-US" sz="2200" b="1" dirty="0" err="1" smtClean="0">
                <a:latin typeface="Arial Narrow" pitchFamily="34" charset="0"/>
              </a:rPr>
              <a:t>etabolized</a:t>
            </a:r>
            <a:r>
              <a:rPr lang="en-US" sz="2200" b="1" dirty="0" smtClean="0">
                <a:latin typeface="Arial Narrow" pitchFamily="34" charset="0"/>
              </a:rPr>
              <a:t> by many of the P450 </a:t>
            </a:r>
            <a:r>
              <a:rPr lang="en-US" sz="2200" b="1" dirty="0" err="1" smtClean="0">
                <a:latin typeface="Arial Narrow" pitchFamily="34" charset="0"/>
              </a:rPr>
              <a:t>isoenzymes</a:t>
            </a:r>
            <a:r>
              <a:rPr lang="en-US" sz="2200" b="1" dirty="0" smtClean="0">
                <a:latin typeface="Arial Narrow" pitchFamily="34" charset="0"/>
              </a:rPr>
              <a:t>, its metabolite </a:t>
            </a:r>
            <a:r>
              <a:rPr lang="en-US" sz="2200" b="1" dirty="0" err="1" smtClean="0">
                <a:latin typeface="Arial Narrow" pitchFamily="34" charset="0"/>
              </a:rPr>
              <a:t>dextrorphan</a:t>
            </a:r>
            <a:r>
              <a:rPr lang="en-US" sz="2200" b="1" dirty="0" smtClean="0">
                <a:latin typeface="Arial Narrow" pitchFamily="34" charset="0"/>
              </a:rPr>
              <a:t>,</a:t>
            </a:r>
            <a:r>
              <a:rPr lang="en-US" sz="2200" dirty="0" smtClean="0"/>
              <a:t> </a:t>
            </a:r>
            <a:r>
              <a:rPr lang="en-US" sz="2200" b="1" dirty="0" smtClean="0">
                <a:latin typeface="Arial Narrow" pitchFamily="34" charset="0"/>
              </a:rPr>
              <a:t>is 10 times more active &amp; mediates its dissociative effects (on high doses).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67555" y="3607713"/>
            <a:ext cx="10278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Kinetics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5334000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1355" y="685800"/>
            <a:ext cx="13692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latin typeface="Bernard MT Condensed" pitchFamily="18" charset="0"/>
              </a:rPr>
              <a:t>Mechanism</a:t>
            </a:r>
            <a:endParaRPr lang="en-US" sz="22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4144" y="2131874"/>
            <a:ext cx="586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cs typeface="Times New Roman" pitchFamily="18" charset="0"/>
              </a:rPr>
              <a:t>1.  As potent as codeine.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cs typeface="Times New Roman" pitchFamily="18" charset="0"/>
              </a:rPr>
              <a:t>2-  But no drowsiness.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cs typeface="Times New Roman" pitchFamily="18" charset="0"/>
              </a:rPr>
              <a:t>3-  Less constipating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cs typeface="Times New Roman" pitchFamily="18" charset="0"/>
              </a:rPr>
              <a:t>4-  No respiratory depression.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cs typeface="Times New Roman" pitchFamily="18" charset="0"/>
              </a:rPr>
              <a:t>5-  No inhibition of </a:t>
            </a:r>
            <a:r>
              <a:rPr lang="en-US" b="1" dirty="0" err="1" smtClean="0">
                <a:cs typeface="Times New Roman" pitchFamily="18" charset="0"/>
              </a:rPr>
              <a:t>mucociliary</a:t>
            </a:r>
            <a:r>
              <a:rPr lang="en-US" b="1" dirty="0" smtClean="0">
                <a:cs typeface="Times New Roman" pitchFamily="18" charset="0"/>
              </a:rPr>
              <a:t> clearance.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cs typeface="Times New Roman" pitchFamily="18" charset="0"/>
              </a:rPr>
              <a:t>6- No addiction.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5715000"/>
            <a:ext cx="83820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Nausea, vomiting, dizziness, rash &amp; </a:t>
            </a:r>
            <a:r>
              <a:rPr lang="en-US" sz="2200" b="1" dirty="0" err="1" smtClean="0">
                <a:latin typeface="Arial Narrow" pitchFamily="34" charset="0"/>
              </a:rPr>
              <a:t>pruritis</a:t>
            </a:r>
            <a:r>
              <a:rPr lang="en-US" sz="2200" b="1" dirty="0" smtClean="0">
                <a:latin typeface="Arial Narrow" pitchFamily="34" charset="0"/>
              </a:rPr>
              <a:t> in normal doses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In high doses, hallucinations + opiate like side effects on respiration &amp; GIT 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609600"/>
            <a:ext cx="4114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more viscid part of mucus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secreted from the goblet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cells &amp; the less viscid from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submucosal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glands.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Mucociliary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clearance is the primary mechanism of clearance of mucus.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Under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normal conditions, the cilia beat in a coordinated fashion in the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periciliary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fluid layer propelling the mucus towards the mouth.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When irritated, these glands excrete excessive sputum. 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mucociliary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clearance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fails to clear it,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cough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becomes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secondary mechanism for clearance of mucus.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027153" y="381000"/>
            <a:ext cx="5116847" cy="6274157"/>
            <a:chOff x="0" y="369195"/>
            <a:chExt cx="5116847" cy="6274157"/>
          </a:xfrm>
        </p:grpSpPr>
        <p:pic>
          <p:nvPicPr>
            <p:cNvPr id="89089" name="Picture 2" descr="http://www.ersnet.org/learning_resources_player/breathe/6_4/8/10.-Review-pathophysiology-web-images/figure-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0847" y="369195"/>
              <a:ext cx="4826000" cy="586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0" y="5462058"/>
              <a:ext cx="1143000" cy="481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en-US" sz="1600" b="1" dirty="0" smtClean="0">
                  <a:latin typeface="Arial Narrow" pitchFamily="34" charset="0"/>
                </a:rPr>
                <a:t>Afferent    C-</a:t>
              </a:r>
              <a:r>
                <a:rPr lang="en-US" sz="1600" b="1" dirty="0" err="1" smtClean="0">
                  <a:latin typeface="Arial Narrow" pitchFamily="34" charset="0"/>
                </a:rPr>
                <a:t>fibres</a:t>
              </a:r>
              <a:endParaRPr lang="en-US" sz="1600" b="1" dirty="0">
                <a:latin typeface="Arial Narrow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36879" y="5958627"/>
              <a:ext cx="13716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en-US" sz="1600" b="1" dirty="0" smtClean="0">
                  <a:latin typeface="Arial Narrow" pitchFamily="34" charset="0"/>
                </a:rPr>
                <a:t>Efferent </a:t>
              </a:r>
              <a:r>
                <a:rPr lang="en-US" sz="1600" b="1" dirty="0" err="1" smtClean="0">
                  <a:latin typeface="Arial Narrow" pitchFamily="34" charset="0"/>
                </a:rPr>
                <a:t>Symp</a:t>
              </a:r>
              <a:r>
                <a:rPr lang="en-US" sz="1600" b="1" dirty="0" smtClean="0">
                  <a:latin typeface="Arial Narrow" pitchFamily="34" charset="0"/>
                </a:rPr>
                <a:t> &amp; </a:t>
              </a:r>
              <a:r>
                <a:rPr lang="en-US" sz="1600" b="1" dirty="0" err="1" smtClean="0">
                  <a:latin typeface="Arial Narrow" pitchFamily="34" charset="0"/>
                </a:rPr>
                <a:t>Parasymp</a:t>
              </a:r>
              <a:endParaRPr lang="en-US" sz="1600" b="1" dirty="0">
                <a:latin typeface="Arial Narrow" pitchFamily="34" charset="0"/>
              </a:endParaRPr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7378" t="72006" r="52685" b="10954"/>
            <a:stretch>
              <a:fillRect/>
            </a:stretch>
          </p:blipFill>
          <p:spPr bwMode="auto">
            <a:xfrm rot="8642837">
              <a:off x="403507" y="4231814"/>
              <a:ext cx="461554" cy="609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rcRect l="37378" t="72006" r="52685" b="10954"/>
            <a:stretch>
              <a:fillRect/>
            </a:stretch>
          </p:blipFill>
          <p:spPr bwMode="auto">
            <a:xfrm rot="8509463">
              <a:off x="3302523" y="5333867"/>
              <a:ext cx="461554" cy="609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rcRect l="37378" t="72006" r="52685" b="10954"/>
            <a:stretch>
              <a:fillRect/>
            </a:stretch>
          </p:blipFill>
          <p:spPr bwMode="auto">
            <a:xfrm rot="7652133">
              <a:off x="1931997" y="4267067"/>
              <a:ext cx="461554" cy="609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Freeform 13"/>
            <p:cNvSpPr/>
            <p:nvPr/>
          </p:nvSpPr>
          <p:spPr>
            <a:xfrm>
              <a:off x="92298" y="4636394"/>
              <a:ext cx="890789" cy="1661375"/>
            </a:xfrm>
            <a:custGeom>
              <a:avLst/>
              <a:gdLst>
                <a:gd name="connsiteX0" fmla="*/ 397099 w 890789"/>
                <a:gd name="connsiteY0" fmla="*/ 0 h 1661375"/>
                <a:gd name="connsiteX1" fmla="*/ 268310 w 890789"/>
                <a:gd name="connsiteY1" fmla="*/ 167426 h 1661375"/>
                <a:gd name="connsiteX2" fmla="*/ 693313 w 890789"/>
                <a:gd name="connsiteY2" fmla="*/ 463640 h 1661375"/>
                <a:gd name="connsiteX3" fmla="*/ 873617 w 890789"/>
                <a:gd name="connsiteY3" fmla="*/ 1056068 h 1661375"/>
                <a:gd name="connsiteX4" fmla="*/ 796344 w 890789"/>
                <a:gd name="connsiteY4" fmla="*/ 1455313 h 1661375"/>
                <a:gd name="connsiteX5" fmla="*/ 628919 w 890789"/>
                <a:gd name="connsiteY5" fmla="*/ 1571223 h 1661375"/>
                <a:gd name="connsiteX6" fmla="*/ 88006 w 890789"/>
                <a:gd name="connsiteY6" fmla="*/ 1648496 h 1661375"/>
                <a:gd name="connsiteX7" fmla="*/ 100885 w 890789"/>
                <a:gd name="connsiteY7" fmla="*/ 1648496 h 166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0789" h="1661375">
                  <a:moveTo>
                    <a:pt x="397099" y="0"/>
                  </a:moveTo>
                  <a:cubicBezTo>
                    <a:pt x="308020" y="45076"/>
                    <a:pt x="218941" y="90153"/>
                    <a:pt x="268310" y="167426"/>
                  </a:cubicBezTo>
                  <a:cubicBezTo>
                    <a:pt x="317679" y="244699"/>
                    <a:pt x="592429" y="315533"/>
                    <a:pt x="693313" y="463640"/>
                  </a:cubicBezTo>
                  <a:cubicBezTo>
                    <a:pt x="794197" y="611747"/>
                    <a:pt x="856445" y="890789"/>
                    <a:pt x="873617" y="1056068"/>
                  </a:cubicBezTo>
                  <a:cubicBezTo>
                    <a:pt x="890789" y="1221347"/>
                    <a:pt x="837127" y="1369454"/>
                    <a:pt x="796344" y="1455313"/>
                  </a:cubicBezTo>
                  <a:cubicBezTo>
                    <a:pt x="755561" y="1541172"/>
                    <a:pt x="746975" y="1539026"/>
                    <a:pt x="628919" y="1571223"/>
                  </a:cubicBezTo>
                  <a:cubicBezTo>
                    <a:pt x="510863" y="1603420"/>
                    <a:pt x="176012" y="1635617"/>
                    <a:pt x="88006" y="1648496"/>
                  </a:cubicBezTo>
                  <a:cubicBezTo>
                    <a:pt x="0" y="1661375"/>
                    <a:pt x="50442" y="1654935"/>
                    <a:pt x="100885" y="1648496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06062" y="4726546"/>
              <a:ext cx="1944710" cy="1715037"/>
            </a:xfrm>
            <a:custGeom>
              <a:avLst/>
              <a:gdLst>
                <a:gd name="connsiteX0" fmla="*/ 0 w 1944710"/>
                <a:gd name="connsiteY0" fmla="*/ 1661375 h 1715037"/>
                <a:gd name="connsiteX1" fmla="*/ 579549 w 1944710"/>
                <a:gd name="connsiteY1" fmla="*/ 1648496 h 1715037"/>
                <a:gd name="connsiteX2" fmla="*/ 1275008 w 1944710"/>
                <a:gd name="connsiteY2" fmla="*/ 1262130 h 1715037"/>
                <a:gd name="connsiteX3" fmla="*/ 1867437 w 1944710"/>
                <a:gd name="connsiteY3" fmla="*/ 669702 h 1715037"/>
                <a:gd name="connsiteX4" fmla="*/ 1738648 w 1944710"/>
                <a:gd name="connsiteY4" fmla="*/ 244699 h 1715037"/>
                <a:gd name="connsiteX5" fmla="*/ 1815921 w 1944710"/>
                <a:gd name="connsiteY5" fmla="*/ 0 h 1715037"/>
                <a:gd name="connsiteX6" fmla="*/ 1815921 w 1944710"/>
                <a:gd name="connsiteY6" fmla="*/ 0 h 1715037"/>
                <a:gd name="connsiteX7" fmla="*/ 1815921 w 1944710"/>
                <a:gd name="connsiteY7" fmla="*/ 0 h 1715037"/>
                <a:gd name="connsiteX8" fmla="*/ 1815921 w 1944710"/>
                <a:gd name="connsiteY8" fmla="*/ 12879 h 171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4710" h="1715037">
                  <a:moveTo>
                    <a:pt x="0" y="1661375"/>
                  </a:moveTo>
                  <a:cubicBezTo>
                    <a:pt x="183524" y="1688206"/>
                    <a:pt x="367048" y="1715037"/>
                    <a:pt x="579549" y="1648496"/>
                  </a:cubicBezTo>
                  <a:cubicBezTo>
                    <a:pt x="792050" y="1581955"/>
                    <a:pt x="1060360" y="1425262"/>
                    <a:pt x="1275008" y="1262130"/>
                  </a:cubicBezTo>
                  <a:cubicBezTo>
                    <a:pt x="1489656" y="1098998"/>
                    <a:pt x="1790164" y="839274"/>
                    <a:pt x="1867437" y="669702"/>
                  </a:cubicBezTo>
                  <a:cubicBezTo>
                    <a:pt x="1944710" y="500130"/>
                    <a:pt x="1747234" y="356316"/>
                    <a:pt x="1738648" y="244699"/>
                  </a:cubicBezTo>
                  <a:cubicBezTo>
                    <a:pt x="1730062" y="133082"/>
                    <a:pt x="1815921" y="0"/>
                    <a:pt x="1815921" y="0"/>
                  </a:cubicBezTo>
                  <a:lnTo>
                    <a:pt x="1815921" y="0"/>
                  </a:lnTo>
                  <a:lnTo>
                    <a:pt x="1815921" y="0"/>
                  </a:lnTo>
                  <a:lnTo>
                    <a:pt x="1815921" y="12879"/>
                  </a:lnTo>
                </a:path>
              </a:pathLst>
            </a:custGeom>
            <a:ln w="28575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41667" y="5943600"/>
              <a:ext cx="3465491" cy="699752"/>
            </a:xfrm>
            <a:custGeom>
              <a:avLst/>
              <a:gdLst>
                <a:gd name="connsiteX0" fmla="*/ 3206840 w 3316310"/>
                <a:gd name="connsiteY0" fmla="*/ 0 h 899375"/>
                <a:gd name="connsiteX1" fmla="*/ 3013657 w 3316310"/>
                <a:gd name="connsiteY1" fmla="*/ 167426 h 899375"/>
                <a:gd name="connsiteX2" fmla="*/ 3193961 w 3316310"/>
                <a:gd name="connsiteY2" fmla="*/ 553792 h 899375"/>
                <a:gd name="connsiteX3" fmla="*/ 2279561 w 3316310"/>
                <a:gd name="connsiteY3" fmla="*/ 862885 h 899375"/>
                <a:gd name="connsiteX4" fmla="*/ 1262130 w 3316310"/>
                <a:gd name="connsiteY4" fmla="*/ 772733 h 899375"/>
                <a:gd name="connsiteX5" fmla="*/ 476519 w 3316310"/>
                <a:gd name="connsiteY5" fmla="*/ 734096 h 899375"/>
                <a:gd name="connsiteX6" fmla="*/ 0 w 3316310"/>
                <a:gd name="connsiteY6" fmla="*/ 734096 h 899375"/>
                <a:gd name="connsiteX7" fmla="*/ 0 w 3316310"/>
                <a:gd name="connsiteY7" fmla="*/ 734096 h 89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6310" h="899375">
                  <a:moveTo>
                    <a:pt x="3206840" y="0"/>
                  </a:moveTo>
                  <a:cubicBezTo>
                    <a:pt x="3111322" y="37563"/>
                    <a:pt x="3015804" y="75127"/>
                    <a:pt x="3013657" y="167426"/>
                  </a:cubicBezTo>
                  <a:cubicBezTo>
                    <a:pt x="3011511" y="259725"/>
                    <a:pt x="3316310" y="437882"/>
                    <a:pt x="3193961" y="553792"/>
                  </a:cubicBezTo>
                  <a:cubicBezTo>
                    <a:pt x="3071612" y="669702"/>
                    <a:pt x="2601533" y="826395"/>
                    <a:pt x="2279561" y="862885"/>
                  </a:cubicBezTo>
                  <a:cubicBezTo>
                    <a:pt x="1957589" y="899375"/>
                    <a:pt x="1562637" y="794198"/>
                    <a:pt x="1262130" y="772733"/>
                  </a:cubicBezTo>
                  <a:cubicBezTo>
                    <a:pt x="961623" y="751268"/>
                    <a:pt x="686874" y="740535"/>
                    <a:pt x="476519" y="734096"/>
                  </a:cubicBezTo>
                  <a:cubicBezTo>
                    <a:pt x="266164" y="727657"/>
                    <a:pt x="0" y="734096"/>
                    <a:pt x="0" y="734096"/>
                  </a:cubicBezTo>
                  <a:lnTo>
                    <a:pt x="0" y="734096"/>
                  </a:lnTo>
                </a:path>
              </a:pathLst>
            </a:custGeom>
            <a:ln w="28575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irect Access Storage 12"/>
            <p:cNvSpPr/>
            <p:nvPr/>
          </p:nvSpPr>
          <p:spPr>
            <a:xfrm>
              <a:off x="0" y="6096000"/>
              <a:ext cx="609600" cy="533400"/>
            </a:xfrm>
            <a:prstGeom prst="flowChartMagneticDrum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  <a:alpha val="65000"/>
                  </a:schemeClr>
                </a:gs>
                <a:gs pos="64000">
                  <a:srgbClr val="FCFCCC">
                    <a:alpha val="32000"/>
                  </a:srgbClr>
                </a:gs>
                <a:gs pos="100000">
                  <a:schemeClr val="accent6">
                    <a:lumMod val="40000"/>
                    <a:lumOff val="60000"/>
                    <a:alpha val="59000"/>
                  </a:schemeClr>
                </a:gs>
              </a:gsLst>
              <a:lin ang="5400000" scaled="1"/>
              <a:tileRect/>
            </a:gradFill>
            <a:ln>
              <a:solidFill>
                <a:srgbClr val="F703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rcRect l="37378" t="72006" r="52685" b="10954"/>
            <a:stretch>
              <a:fillRect/>
            </a:stretch>
          </p:blipFill>
          <p:spPr bwMode="auto">
            <a:xfrm rot="8858885">
              <a:off x="3467802" y="5524904"/>
              <a:ext cx="461554" cy="609600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20" name="Straight Arrow Connector 19"/>
          <p:cNvCxnSpPr/>
          <p:nvPr/>
        </p:nvCxnSpPr>
        <p:spPr>
          <a:xfrm rot="10800000">
            <a:off x="6084553" y="5650605"/>
            <a:ext cx="3810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770353" y="6260205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5984742" y="5485327"/>
            <a:ext cx="1429555" cy="472225"/>
          </a:xfrm>
          <a:custGeom>
            <a:avLst/>
            <a:gdLst>
              <a:gd name="connsiteX0" fmla="*/ 0 w 1429555"/>
              <a:gd name="connsiteY0" fmla="*/ 90151 h 472225"/>
              <a:gd name="connsiteX1" fmla="*/ 167425 w 1429555"/>
              <a:gd name="connsiteY1" fmla="*/ 51515 h 472225"/>
              <a:gd name="connsiteX2" fmla="*/ 540912 w 1429555"/>
              <a:gd name="connsiteY2" fmla="*/ 399244 h 472225"/>
              <a:gd name="connsiteX3" fmla="*/ 1043188 w 1429555"/>
              <a:gd name="connsiteY3" fmla="*/ 450760 h 472225"/>
              <a:gd name="connsiteX4" fmla="*/ 1429555 w 1429555"/>
              <a:gd name="connsiteY4" fmla="*/ 270455 h 472225"/>
              <a:gd name="connsiteX5" fmla="*/ 1429555 w 1429555"/>
              <a:gd name="connsiteY5" fmla="*/ 270455 h 47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9555" h="472225">
                <a:moveTo>
                  <a:pt x="0" y="90151"/>
                </a:moveTo>
                <a:cubicBezTo>
                  <a:pt x="38636" y="45075"/>
                  <a:pt x="77273" y="0"/>
                  <a:pt x="167425" y="51515"/>
                </a:cubicBezTo>
                <a:cubicBezTo>
                  <a:pt x="257577" y="103030"/>
                  <a:pt x="394952" y="332703"/>
                  <a:pt x="540912" y="399244"/>
                </a:cubicBezTo>
                <a:cubicBezTo>
                  <a:pt x="686873" y="465785"/>
                  <a:pt x="895081" y="472225"/>
                  <a:pt x="1043188" y="450760"/>
                </a:cubicBezTo>
                <a:cubicBezTo>
                  <a:pt x="1191295" y="429295"/>
                  <a:pt x="1429555" y="270455"/>
                  <a:pt x="1429555" y="270455"/>
                </a:cubicBezTo>
                <a:lnTo>
                  <a:pt x="1429555" y="270455"/>
                </a:lnTo>
              </a:path>
            </a:pathLst>
          </a:custGeom>
          <a:ln w="28575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846553" y="6107805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76200" y="198437"/>
            <a:ext cx="2133600" cy="792163"/>
          </a:xfrm>
        </p:spPr>
        <p:txBody>
          <a:bodyPr/>
          <a:lstStyle/>
          <a:p>
            <a:pPr algn="just"/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  <a:ea typeface="Batang" pitchFamily="18" charset="-127"/>
              </a:rPr>
              <a:t>COUGH </a:t>
            </a:r>
            <a:endParaRPr lang="en-US" sz="3600" dirty="0" smtClean="0"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963" y="3886200"/>
            <a:ext cx="8915400" cy="2541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  <a:spcBef>
                <a:spcPts val="300"/>
              </a:spcBef>
            </a:pPr>
            <a:r>
              <a:rPr lang="en-US" sz="2600" b="1" dirty="0" smtClean="0">
                <a:latin typeface="Arial Narrow" pitchFamily="34" charset="0"/>
              </a:rPr>
              <a:t>Cough is a protective </a:t>
            </a:r>
            <a:r>
              <a:rPr lang="en-US" sz="2600" dirty="0" smtClean="0">
                <a:solidFill>
                  <a:srgbClr val="C00000"/>
                </a:solidFill>
                <a:latin typeface="Bernard MT Condensed" pitchFamily="18" charset="0"/>
              </a:rPr>
              <a:t>REFLEX</a:t>
            </a:r>
            <a:r>
              <a:rPr lang="en-US" sz="2600" b="1" dirty="0" smtClean="0">
                <a:latin typeface="Arial Narrow" pitchFamily="34" charset="0"/>
              </a:rPr>
              <a:t>;</a:t>
            </a:r>
          </a:p>
          <a:p>
            <a:pPr>
              <a:lnSpc>
                <a:spcPts val="2600"/>
              </a:lnSpc>
              <a:spcBef>
                <a:spcPts val="300"/>
              </a:spcBef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</a:rPr>
              <a:t>Meant to be useful with intention to help the clear of respiratory airway from foreign material &amp; excess secretions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</a:t>
            </a:r>
          </a:p>
          <a:p>
            <a:pPr>
              <a:lnSpc>
                <a:spcPts val="2600"/>
              </a:lnSpc>
              <a:spcBef>
                <a:spcPts val="300"/>
              </a:spcBef>
            </a:pPr>
            <a:r>
              <a:rPr lang="en-US" sz="2600" b="1" i="1" dirty="0" smtClean="0">
                <a:solidFill>
                  <a:srgbClr val="7030A0"/>
                </a:solidFill>
              </a:rPr>
              <a:t>“wet or productive”</a:t>
            </a:r>
            <a:r>
              <a:rPr lang="en-US" sz="2600" b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600"/>
              </a:lnSpc>
              <a:spcBef>
                <a:spcPts val="300"/>
              </a:spcBef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</a:rPr>
              <a:t>But may not be useful occurring 2ndry to exposure to irritant vapors, gases, infections, cancer,… it becomes annoying 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600" b="1" i="1" dirty="0" smtClean="0">
                <a:solidFill>
                  <a:srgbClr val="7030A0"/>
                </a:solidFill>
              </a:rPr>
              <a:t>“dry or irritant”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</p:txBody>
      </p:sp>
      <p:pic>
        <p:nvPicPr>
          <p:cNvPr id="21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3" cstate="print"/>
          <a:srcRect l="18232" r="11050" b="3396"/>
          <a:stretch>
            <a:fillRect/>
          </a:stretch>
        </p:blipFill>
        <p:spPr bwMode="auto">
          <a:xfrm>
            <a:off x="7162800" y="381000"/>
            <a:ext cx="1752600" cy="3505200"/>
          </a:xfrm>
          <a:prstGeom prst="roundRect">
            <a:avLst/>
          </a:prstGeom>
          <a:noFill/>
          <a:effectLst>
            <a:softEdge rad="63500"/>
          </a:effectLst>
        </p:spPr>
      </p:pic>
      <p:sp>
        <p:nvSpPr>
          <p:cNvPr id="22" name="TextBox 21"/>
          <p:cNvSpPr txBox="1"/>
          <p:nvPr/>
        </p:nvSpPr>
        <p:spPr>
          <a:xfrm>
            <a:off x="228600" y="875364"/>
            <a:ext cx="7162800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US" sz="2600" b="1" dirty="0" smtClean="0">
                <a:latin typeface="Arial Narrow" pitchFamily="34" charset="0"/>
              </a:rPr>
              <a:t>Coughing is a sudden expulsion of air from the lungs through the epiglottis at an amazingly fast speed (~100 miles/ hr) to rid the breathing passageways of unwanted irritants.</a:t>
            </a:r>
          </a:p>
          <a:p>
            <a:pPr>
              <a:lnSpc>
                <a:spcPts val="2700"/>
              </a:lnSpc>
            </a:pPr>
            <a:r>
              <a:rPr lang="en-US" sz="2600" b="1" dirty="0" smtClean="0">
                <a:latin typeface="Arial Narrow" pitchFamily="34" charset="0"/>
              </a:rPr>
              <a:t>So as abdominal &amp; muscles contract, against the closed epiglottis 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600" b="1" dirty="0" smtClean="0">
                <a:latin typeface="Arial Narrow" pitchFamily="34" charset="0"/>
              </a:rPr>
              <a:t>pressure 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600" b="1" dirty="0" smtClean="0">
                <a:latin typeface="Arial Narrow" pitchFamily="34" charset="0"/>
              </a:rPr>
              <a:t>air is forcefully expelled  to dislodge the triggering irritant.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304800" y="3657600"/>
            <a:ext cx="6172200" cy="3276600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800" b="1" dirty="0" smtClean="0">
                <a:latin typeface="Arial Narrow" pitchFamily="34" charset="0"/>
              </a:rPr>
              <a:t>Common cold</a:t>
            </a:r>
          </a:p>
          <a:p>
            <a:pPr>
              <a:lnSpc>
                <a:spcPts val="28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800" b="1" dirty="0" smtClean="0">
                <a:latin typeface="Arial Narrow" pitchFamily="34" charset="0"/>
              </a:rPr>
              <a:t>Pneumonia &amp; pulmonary embolism</a:t>
            </a:r>
          </a:p>
          <a:p>
            <a:pPr>
              <a:lnSpc>
                <a:spcPts val="28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800" b="1" dirty="0" smtClean="0">
                <a:latin typeface="Arial Narrow" pitchFamily="34" charset="0"/>
              </a:rPr>
              <a:t>Asthma</a:t>
            </a:r>
          </a:p>
          <a:p>
            <a:pPr>
              <a:lnSpc>
                <a:spcPts val="28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800" b="1" dirty="0" smtClean="0">
                <a:latin typeface="Arial Narrow" pitchFamily="34" charset="0"/>
              </a:rPr>
              <a:t>Bronchitis</a:t>
            </a:r>
            <a:endParaRPr lang="ar-SA" sz="2800" b="1" dirty="0" smtClean="0">
              <a:latin typeface="Arial Narrow" pitchFamily="34" charset="0"/>
            </a:endParaRPr>
          </a:p>
          <a:p>
            <a:pPr>
              <a:lnSpc>
                <a:spcPts val="28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800" b="1" dirty="0" err="1" smtClean="0">
                <a:latin typeface="Arial Narrow" pitchFamily="34" charset="0"/>
              </a:rPr>
              <a:t>Gastroesophageal</a:t>
            </a:r>
            <a:r>
              <a:rPr lang="en-US" sz="2800" b="1" dirty="0" smtClean="0">
                <a:latin typeface="Arial Narrow" pitchFamily="34" charset="0"/>
              </a:rPr>
              <a:t> reflux</a:t>
            </a:r>
          </a:p>
          <a:p>
            <a:pPr>
              <a:lnSpc>
                <a:spcPts val="28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800" b="1" dirty="0" smtClean="0">
                <a:latin typeface="Arial Narrow" pitchFamily="34" charset="0"/>
              </a:rPr>
              <a:t>Smoking</a:t>
            </a:r>
          </a:p>
          <a:p>
            <a:pPr>
              <a:lnSpc>
                <a:spcPts val="2800"/>
              </a:lnSpc>
              <a:spcBef>
                <a:spcPts val="600"/>
              </a:spcBef>
              <a:buBlip>
                <a:blip r:embed="rId2"/>
              </a:buBlip>
            </a:pPr>
            <a:r>
              <a:rPr lang="en-US" sz="2800" b="1" dirty="0" smtClean="0">
                <a:latin typeface="Arial Narrow" pitchFamily="34" charset="0"/>
              </a:rPr>
              <a:t>Drugs ; ACE inhibitors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04800" y="2971800"/>
            <a:ext cx="4978758" cy="792163"/>
            <a:chOff x="304800" y="2971800"/>
            <a:chExt cx="4978758" cy="792163"/>
          </a:xfrm>
        </p:grpSpPr>
        <p:sp>
          <p:nvSpPr>
            <p:cNvPr id="5" name="Title 1"/>
            <p:cNvSpPr txBox="1">
              <a:spLocks/>
            </p:cNvSpPr>
            <p:nvPr/>
          </p:nvSpPr>
          <p:spPr bwMode="auto">
            <a:xfrm>
              <a:off x="304800" y="2971800"/>
              <a:ext cx="2133600" cy="792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ooper Black" pitchFamily="18" charset="0"/>
                  <a:ea typeface="Batang" pitchFamily="18" charset="-127"/>
                  <a:cs typeface="+mj-cs"/>
                </a:rPr>
                <a:t>COUGH </a:t>
              </a:r>
              <a:endPara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oper Black" pitchFamily="18" charset="0"/>
                <a:ea typeface="Batang" pitchFamily="18" charset="-127"/>
                <a:cs typeface="+mj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845070" y="3078163"/>
              <a:ext cx="24384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latin typeface="Arial Narrow" pitchFamily="34" charset="0"/>
                </a:rPr>
                <a:t>Is provoked by: </a:t>
              </a:r>
              <a:endParaRPr lang="en-US" sz="2800" dirty="0"/>
            </a:p>
          </p:txBody>
        </p:sp>
        <p:sp>
          <p:nvSpPr>
            <p:cNvPr id="7" name="Chevron 6"/>
            <p:cNvSpPr/>
            <p:nvPr/>
          </p:nvSpPr>
          <p:spPr>
            <a:xfrm>
              <a:off x="2286000" y="3154363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40962" name="Picture 2" descr="http://hometreatment.net/wp-content/uploads/2009/09/cough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886200"/>
            <a:ext cx="2968803" cy="27813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53284" y="3048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Arial Narrow" pitchFamily="34" charset="0"/>
              </a:rPr>
              <a:t>Cough can be divided according to;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40862" y="987289"/>
            <a:ext cx="1489510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 Narrow" pitchFamily="34" charset="0"/>
              </a:rPr>
              <a:t>Productive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60262" y="987289"/>
            <a:ext cx="2678938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 Narrow" pitchFamily="34" charset="0"/>
              </a:rPr>
              <a:t>Non-productive (dry)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911089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C0000"/>
                </a:solidFill>
                <a:latin typeface="Bernard MT Condensed" pitchFamily="18" charset="0"/>
              </a:rPr>
              <a:t>Etiopathogenic</a:t>
            </a:r>
            <a:r>
              <a:rPr lang="en-US" sz="2400" dirty="0" smtClean="0">
                <a:solidFill>
                  <a:srgbClr val="CC0000"/>
                </a:solidFill>
                <a:latin typeface="Bernard MT Condensed" pitchFamily="18" charset="0"/>
              </a:rPr>
              <a:t> Perspective </a:t>
            </a:r>
            <a:endParaRPr lang="en-US" sz="2400" dirty="0">
              <a:solidFill>
                <a:srgbClr val="CC0000"/>
              </a:solidFill>
              <a:latin typeface="Bernard MT Condensed" pitchFamily="18" charset="0"/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2807462" y="987289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5626862" y="987289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04800" y="1864126"/>
            <a:ext cx="7912862" cy="1261148"/>
            <a:chOff x="304800" y="1864126"/>
            <a:chExt cx="7912862" cy="1261148"/>
          </a:xfrm>
        </p:grpSpPr>
        <p:sp>
          <p:nvSpPr>
            <p:cNvPr id="22" name="Rectangle 21"/>
            <p:cNvSpPr/>
            <p:nvPr/>
          </p:nvSpPr>
          <p:spPr>
            <a:xfrm>
              <a:off x="3340862" y="1897224"/>
              <a:ext cx="88678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400" b="1" dirty="0" smtClean="0">
                  <a:solidFill>
                    <a:srgbClr val="C00000"/>
                  </a:solidFill>
                  <a:latin typeface="Arial Narrow" pitchFamily="34" charset="0"/>
                </a:rPr>
                <a:t>Acute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60262" y="1897224"/>
              <a:ext cx="113845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400" b="1" dirty="0" smtClean="0">
                  <a:solidFill>
                    <a:srgbClr val="C00000"/>
                  </a:solidFill>
                  <a:latin typeface="Arial Narrow" pitchFamily="34" charset="0"/>
                </a:rPr>
                <a:t>Chronic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12262" y="2366092"/>
              <a:ext cx="2667000" cy="759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600"/>
                </a:lnSpc>
              </a:pPr>
              <a:r>
                <a:rPr lang="en-US" sz="2400" b="1" dirty="0" smtClean="0">
                  <a:latin typeface="Arial Narrow" pitchFamily="34" charset="0"/>
                </a:rPr>
                <a:t>(Not lasting longer than 2 -3 weeks) </a:t>
              </a:r>
              <a:endParaRPr lang="en-US" sz="2400" b="1" dirty="0">
                <a:latin typeface="Arial Narrow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31662" y="2366092"/>
              <a:ext cx="2286000" cy="759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600"/>
                </a:lnSpc>
                <a:buFont typeface="Arial" charset="0"/>
                <a:buNone/>
              </a:pPr>
              <a:r>
                <a:rPr lang="en-US" sz="2400" b="1" dirty="0" smtClean="0">
                  <a:latin typeface="Arial Narrow" pitchFamily="34" charset="0"/>
                </a:rPr>
                <a:t>(Lasting longer than 4 weeks)</a:t>
              </a:r>
              <a:endParaRPr lang="en-US" sz="2400" b="1" dirty="0">
                <a:latin typeface="Arial Narrow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800" y="1897224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C0000"/>
                  </a:solidFill>
                  <a:latin typeface="Bernard MT Condensed" pitchFamily="18" charset="0"/>
                </a:rPr>
                <a:t>Clinical Perspective 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2845158" y="1901689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5638800" y="1864126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52400" y="304800"/>
            <a:ext cx="2133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oper Black" pitchFamily="18" charset="0"/>
                <a:ea typeface="Batang" pitchFamily="18" charset="-127"/>
                <a:cs typeface="+mj-cs"/>
              </a:rPr>
              <a:t>COUGH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oper Black" pitchFamily="18" charset="0"/>
              <a:ea typeface="Batang" pitchFamily="18" charset="-127"/>
              <a:cs typeface="+mj-cs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2438400" y="487363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469005"/>
            <a:ext cx="2831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Can be treated by: 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38912" y="1842623"/>
            <a:ext cx="1831848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  <p:sp>
        <p:nvSpPr>
          <p:cNvPr id="18" name="Chevron 17"/>
          <p:cNvSpPr/>
          <p:nvPr/>
        </p:nvSpPr>
        <p:spPr>
          <a:xfrm>
            <a:off x="3581400" y="1309223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48912" y="1309223"/>
            <a:ext cx="1908151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400" dirty="0" smtClean="0">
                <a:solidFill>
                  <a:srgbClr val="7030A0"/>
                </a:solidFill>
                <a:latin typeface="Bernard MT Condensed" pitchFamily="18" charset="0"/>
              </a:rPr>
              <a:t>For Productive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2590800"/>
            <a:ext cx="6781800" cy="533400"/>
            <a:chOff x="457200" y="2590800"/>
            <a:chExt cx="6781800" cy="533400"/>
          </a:xfrm>
        </p:grpSpPr>
        <p:sp>
          <p:nvSpPr>
            <p:cNvPr id="17" name="Rectangle 16"/>
            <p:cNvSpPr/>
            <p:nvPr/>
          </p:nvSpPr>
          <p:spPr>
            <a:xfrm>
              <a:off x="457200" y="2662535"/>
              <a:ext cx="2969531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400" b="1" dirty="0" smtClean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19" name="Chevron 18"/>
            <p:cNvSpPr/>
            <p:nvPr/>
          </p:nvSpPr>
          <p:spPr>
            <a:xfrm>
              <a:off x="35814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178290" y="2590800"/>
              <a:ext cx="306071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400" dirty="0" smtClean="0">
                  <a:solidFill>
                    <a:srgbClr val="7030A0"/>
                  </a:solidFill>
                  <a:latin typeface="Bernard MT Condensed" pitchFamily="18" charset="0"/>
                </a:rPr>
                <a:t>For Non-productive (dry)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4800" y="3328968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latin typeface="Arial Narrow" pitchFamily="34" charset="0"/>
                <a:cs typeface="新細明體"/>
              </a:rPr>
              <a:t>Cough preparations may contain a mixture of both for treatment </a:t>
            </a:r>
            <a:r>
              <a:rPr lang="en-US" altLang="zh-TW" sz="2800" b="1" dirty="0" err="1" smtClean="0">
                <a:latin typeface="Arial Narrow" pitchFamily="34" charset="0"/>
                <a:cs typeface="新細明體"/>
              </a:rPr>
              <a:t>i.e</a:t>
            </a:r>
            <a:r>
              <a:rPr lang="en-US" altLang="zh-TW" sz="2800" b="1" dirty="0" smtClean="0">
                <a:latin typeface="Arial Narrow" pitchFamily="34" charset="0"/>
                <a:cs typeface="新細明體"/>
              </a:rPr>
              <a:t>  cough mixtures for common cold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8912" y="1309223"/>
            <a:ext cx="2257798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1000" y="4452858"/>
            <a:ext cx="5943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Cough preparations are available either 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/>
              <a:t>As OTC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/>
              <a:t>By prescription</a:t>
            </a:r>
            <a:r>
              <a:rPr lang="en-US" b="1" dirty="0" smtClean="0"/>
              <a:t>.</a:t>
            </a:r>
            <a:endParaRPr lang="en-US" sz="2400" b="1" dirty="0"/>
          </a:p>
        </p:txBody>
      </p:sp>
      <p:pic>
        <p:nvPicPr>
          <p:cNvPr id="25" name="Picture 5" descr="http://3.bp.blogspot.com/_89gXGCDf60M/TM3hPiD14iI/AAAAAAAAAL0/cEoVbTf2ILY/s320/coughsyrup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B657"/>
              </a:clrFrom>
              <a:clrTo>
                <a:srgbClr val="F5B65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67849" y="4267200"/>
            <a:ext cx="247135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4800" y="381000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EXPECTORANTS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2362200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MUCOLYTICS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1371600"/>
            <a:ext cx="11430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&amp;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37373"/>
            <a:ext cx="6096000" cy="762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doni MT Black" pitchFamily="18" charset="0"/>
              </a:rPr>
              <a:t>EXPECTORANTS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189037"/>
            <a:ext cx="8229600" cy="792163"/>
          </a:xfrm>
        </p:spPr>
        <p:txBody>
          <a:bodyPr/>
          <a:lstStyle/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Arial Narrow" pitchFamily="34" charset="0"/>
              </a:rPr>
              <a:t>Drugs that aid in the expectoration </a:t>
            </a:r>
            <a:r>
              <a:rPr lang="en-US" sz="2400" b="1" dirty="0" err="1" smtClean="0">
                <a:latin typeface="Arial Narrow" pitchFamily="34" charset="0"/>
              </a:rPr>
              <a:t>i.e</a:t>
            </a:r>
            <a:r>
              <a:rPr lang="en-US" sz="2400" b="1" dirty="0" smtClean="0">
                <a:latin typeface="Arial Narrow" pitchFamily="34" charset="0"/>
              </a:rPr>
              <a:t> removal of mucus. This is achieved by accelerating natural clearance mechanisms </a:t>
            </a:r>
          </a:p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Arial Narrow" pitchFamily="34" charset="0"/>
              </a:rPr>
              <a:t> </a:t>
            </a:r>
          </a:p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 Narrow" pitchFamily="34" charset="0"/>
            </a:endParaRPr>
          </a:p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 Narrow" pitchFamily="34" charset="0"/>
            </a:endParaRPr>
          </a:p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 Narrow" pitchFamily="34" charset="0"/>
            </a:endParaRPr>
          </a:p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 Narrow" pitchFamily="34" charset="0"/>
            </a:endParaRPr>
          </a:p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 Narrow" pitchFamily="34" charset="0"/>
            </a:endParaRPr>
          </a:p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 Narrow" pitchFamily="34" charset="0"/>
            </a:endParaRPr>
          </a:p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 Narrow" pitchFamily="34" charset="0"/>
            </a:endParaRPr>
          </a:p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 Narrow" pitchFamily="34" charset="0"/>
            </a:endParaRPr>
          </a:p>
          <a:p>
            <a:pPr marL="0">
              <a:lnSpc>
                <a:spcPts val="26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762000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Bernard MT Condensed" pitchFamily="18" charset="0"/>
              </a:rPr>
              <a:t>DEFINITION</a:t>
            </a:r>
            <a:endParaRPr lang="en-US" sz="24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4267200"/>
            <a:ext cx="8839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Direct stimulation</a:t>
            </a:r>
          </a:p>
          <a:p>
            <a:pPr marL="342900" indent="-342900" eaLnBrk="0" hangingPunct="0">
              <a:spcBef>
                <a:spcPts val="0"/>
              </a:spcBef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Stimulation of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secretory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 glands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  <a:sym typeface="Wingdings 3"/>
              </a:rPr>
              <a:t>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 respiratory fluids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production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Iodinated glycerol, Na or K iodide / acetate , Ammonium chloride,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Ipecacuahna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 </a:t>
            </a:r>
          </a:p>
          <a:p>
            <a:pPr marL="342900" lvl="0" indent="-342900" eaLnBrk="0" hangingPunct="0">
              <a:spcBef>
                <a:spcPts val="0"/>
              </a:spcBef>
            </a:pPr>
            <a:endParaRPr lang="en-US" sz="2400" dirty="0" smtClean="0">
              <a:latin typeface="Bernard MT Condensed" pitchFamily="18" charset="0"/>
              <a:cs typeface="+mn-cs"/>
              <a:sym typeface="Wingdings 3"/>
            </a:endParaRPr>
          </a:p>
          <a:p>
            <a:pPr marL="742950" marR="0" lvl="1" indent="-28575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842" y="1981200"/>
            <a:ext cx="3474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Bernard MT Condensed" pitchFamily="18" charset="0"/>
              </a:rPr>
              <a:t>Mechanism of Expectoration</a:t>
            </a:r>
            <a:endParaRPr lang="en-US" sz="24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316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The final outcome is that cough is indirectly diminished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28600" y="2362200"/>
            <a:ext cx="855050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Reflex stimulation</a:t>
            </a:r>
          </a:p>
          <a:p>
            <a:pPr marL="342900" lvl="0" indent="-342900" eaLnBrk="0" hangingPunct="0">
              <a:spcBef>
                <a:spcPts val="0"/>
              </a:spcBef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cs typeface="+mn-cs"/>
              </a:rPr>
              <a:t>Agent causes irritation of the GI tract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stimulating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gastropulmonary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vagal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reflex “expectorant action”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 leads to l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oosening &amp; thinning of respiratory tract secretions in response to this irritation 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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Guaifenesin</a:t>
            </a:r>
            <a:endParaRPr lang="en-US" sz="24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6605" y="658968"/>
            <a:ext cx="8458200" cy="4572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3940175" algn="l"/>
              </a:tabLst>
            </a:pPr>
            <a:r>
              <a:rPr lang="en-US" sz="2600" b="1" dirty="0" smtClean="0">
                <a:latin typeface="Arial Narrow" pitchFamily="34" charset="0"/>
              </a:rPr>
              <a:t>Used for the relief of productive cough associated with:	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328410" y="1077531"/>
            <a:ext cx="7029450" cy="288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8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600" b="1" dirty="0" smtClean="0">
                <a:latin typeface="Arial Narrow" pitchFamily="34" charset="0"/>
              </a:rPr>
              <a:t> Common </a:t>
            </a:r>
            <a:r>
              <a:rPr lang="en-US" sz="2600" b="1" dirty="0">
                <a:latin typeface="Arial Narrow" pitchFamily="34" charset="0"/>
              </a:rPr>
              <a:t>cold</a:t>
            </a:r>
          </a:p>
          <a:p>
            <a:pPr>
              <a:lnSpc>
                <a:spcPts val="28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600" b="1" dirty="0" smtClean="0">
                <a:latin typeface="Arial Narrow" pitchFamily="34" charset="0"/>
              </a:rPr>
              <a:t> Bronchitis</a:t>
            </a:r>
            <a:endParaRPr lang="en-US" sz="26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600" b="1" dirty="0" smtClean="0">
                <a:latin typeface="Arial Narrow" pitchFamily="34" charset="0"/>
              </a:rPr>
              <a:t> Laryngitis</a:t>
            </a:r>
            <a:endParaRPr lang="en-US" sz="26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err="1" smtClean="0">
                <a:latin typeface="Arial Narrow" pitchFamily="34" charset="0"/>
              </a:rPr>
              <a:t>Pharyngitis</a:t>
            </a:r>
            <a:r>
              <a:rPr lang="en-US" sz="2600" b="1" dirty="0">
                <a:latin typeface="Arial Narrow" pitchFamily="34" charset="0"/>
              </a:rPr>
              <a:t>	</a:t>
            </a:r>
          </a:p>
          <a:p>
            <a:pPr>
              <a:lnSpc>
                <a:spcPts val="2800"/>
              </a:lnSpc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</a:rPr>
              <a:t> Influenza</a:t>
            </a:r>
          </a:p>
          <a:p>
            <a:pPr>
              <a:lnSpc>
                <a:spcPts val="2800"/>
              </a:lnSpc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</a:rPr>
              <a:t> Measles</a:t>
            </a:r>
          </a:p>
          <a:p>
            <a:pPr>
              <a:lnSpc>
                <a:spcPts val="2800"/>
              </a:lnSpc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</a:rPr>
              <a:t> Chronic </a:t>
            </a:r>
            <a:r>
              <a:rPr lang="en-US" sz="2600" b="1" dirty="0" err="1" smtClean="0">
                <a:latin typeface="Arial Narrow" pitchFamily="34" charset="0"/>
              </a:rPr>
              <a:t>paranasal</a:t>
            </a:r>
            <a:r>
              <a:rPr lang="en-US" sz="2600" b="1" dirty="0" smtClean="0">
                <a:latin typeface="Arial Narrow" pitchFamily="34" charset="0"/>
              </a:rPr>
              <a:t> sinusitis</a:t>
            </a:r>
          </a:p>
          <a:p>
            <a:pPr>
              <a:lnSpc>
                <a:spcPts val="2800"/>
              </a:lnSpc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err="1" smtClean="0">
                <a:latin typeface="Arial Narrow" pitchFamily="34" charset="0"/>
              </a:rPr>
              <a:t>Pertussis</a:t>
            </a:r>
            <a:endParaRPr lang="en-US" sz="2600" b="1" dirty="0" smtClean="0">
              <a:latin typeface="Arial Narrow" pitchFamily="34" charset="0"/>
            </a:endParaRPr>
          </a:p>
          <a:p>
            <a:pPr>
              <a:lnSpc>
                <a:spcPts val="2800"/>
              </a:lnSpc>
              <a:buBlip>
                <a:blip r:embed="rId2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>
              <a:lnSpc>
                <a:spcPts val="2800"/>
              </a:lnSpc>
              <a:buBlip>
                <a:blip r:embed="rId2"/>
              </a:buBlip>
            </a:pP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1580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495800"/>
            <a:ext cx="8686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 eaLnBrk="0" hangingPunct="0">
              <a:lnSpc>
                <a:spcPts val="2600"/>
              </a:lnSpc>
              <a:spcBef>
                <a:spcPts val="0"/>
              </a:spcBef>
            </a:pP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Guaifenesin</a:t>
            </a:r>
            <a:endParaRPr lang="en-US" sz="2400" dirty="0" smtClean="0">
              <a:solidFill>
                <a:srgbClr val="C00000"/>
              </a:solidFill>
              <a:latin typeface="Bernard MT Condensed" pitchFamily="18" charset="0"/>
              <a:cs typeface="+mn-cs"/>
              <a:sym typeface="Wingdings 3"/>
            </a:endParaRP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Dry mouth, chapped lips, risk of kidney stones(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Wingdings 3"/>
              </a:rPr>
              <a:t>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uric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acid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excretion)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</a:p>
          <a:p>
            <a:pPr marL="0" marR="0" lvl="0" indent="-342900" defTabSz="914400" eaLnBrk="0" latinLnBrk="0" hangingPunct="0">
              <a:lnSpc>
                <a:spcPts val="2600"/>
              </a:lnSpc>
              <a:spcBef>
                <a:spcPts val="900"/>
              </a:spcBef>
              <a:buClrTx/>
              <a:buSzTx/>
              <a:buFont typeface="Arial" charset="0"/>
              <a:buNone/>
              <a:tabLst/>
              <a:defRPr/>
            </a:pP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cs typeface="+mn-cs"/>
                <a:sym typeface="Wingdings 3"/>
              </a:rPr>
              <a:t>Iodide preparations</a:t>
            </a: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Unpleasant metallic taste, hypersensitivity,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hypothyroidism, swollen of salivary glands( overstimulation of salivary secretion), &amp; flare of old TB.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-342900" algn="l" defTabSz="914400" rtl="0" eaLnBrk="0" fontAlgn="base" latinLnBrk="0" hangingPunct="0">
              <a:lnSpc>
                <a:spcPts val="26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4759" y="4034135"/>
            <a:ext cx="768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rgbClr val="0070C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1561</Words>
  <Application>Microsoft Office PowerPoint</Application>
  <PresentationFormat>عرض على الشاشة (3:4)‏</PresentationFormat>
  <Paragraphs>225</Paragraphs>
  <Slides>20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Office Theme</vt:lpstr>
      <vt:lpstr>الشريحة 1</vt:lpstr>
      <vt:lpstr>الشريحة 2</vt:lpstr>
      <vt:lpstr>الشريحة 3</vt:lpstr>
      <vt:lpstr>COUGH </vt:lpstr>
      <vt:lpstr>الشريحة 5</vt:lpstr>
      <vt:lpstr>الشريحة 6</vt:lpstr>
      <vt:lpstr>الشريحة 7</vt:lpstr>
      <vt:lpstr>EXPECTORANTS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DR.OMNIA</dc:creator>
  <cp:lastModifiedBy>xp</cp:lastModifiedBy>
  <cp:revision>137</cp:revision>
  <dcterms:created xsi:type="dcterms:W3CDTF">2011-03-05T11:58:39Z</dcterms:created>
  <dcterms:modified xsi:type="dcterms:W3CDTF">2011-06-10T20:57:14Z</dcterms:modified>
</cp:coreProperties>
</file>