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6" r:id="rId1"/>
  </p:sldMasterIdLst>
  <p:notesMasterIdLst>
    <p:notesMasterId r:id="rId58"/>
  </p:notesMasterIdLst>
  <p:sldIdLst>
    <p:sldId id="256" r:id="rId2"/>
    <p:sldId id="310" r:id="rId3"/>
    <p:sldId id="311" r:id="rId4"/>
    <p:sldId id="343" r:id="rId5"/>
    <p:sldId id="300" r:id="rId6"/>
    <p:sldId id="301" r:id="rId7"/>
    <p:sldId id="302" r:id="rId8"/>
    <p:sldId id="303" r:id="rId9"/>
    <p:sldId id="338" r:id="rId10"/>
    <p:sldId id="355" r:id="rId11"/>
    <p:sldId id="356" r:id="rId12"/>
    <p:sldId id="357" r:id="rId13"/>
    <p:sldId id="358" r:id="rId14"/>
    <p:sldId id="348" r:id="rId15"/>
    <p:sldId id="349" r:id="rId16"/>
    <p:sldId id="351" r:id="rId17"/>
    <p:sldId id="352" r:id="rId18"/>
    <p:sldId id="353" r:id="rId19"/>
    <p:sldId id="354" r:id="rId20"/>
    <p:sldId id="305" r:id="rId21"/>
    <p:sldId id="296" r:id="rId22"/>
    <p:sldId id="297" r:id="rId23"/>
    <p:sldId id="315" r:id="rId24"/>
    <p:sldId id="316" r:id="rId25"/>
    <p:sldId id="312" r:id="rId26"/>
    <p:sldId id="314" r:id="rId27"/>
    <p:sldId id="313" r:id="rId28"/>
    <p:sldId id="306" r:id="rId29"/>
    <p:sldId id="307" r:id="rId30"/>
    <p:sldId id="308" r:id="rId31"/>
    <p:sldId id="326" r:id="rId32"/>
    <p:sldId id="334" r:id="rId33"/>
    <p:sldId id="335" r:id="rId34"/>
    <p:sldId id="336" r:id="rId35"/>
    <p:sldId id="337" r:id="rId36"/>
    <p:sldId id="339" r:id="rId37"/>
    <p:sldId id="341" r:id="rId38"/>
    <p:sldId id="342" r:id="rId39"/>
    <p:sldId id="318" r:id="rId40"/>
    <p:sldId id="319" r:id="rId41"/>
    <p:sldId id="320" r:id="rId42"/>
    <p:sldId id="321" r:id="rId43"/>
    <p:sldId id="322" r:id="rId44"/>
    <p:sldId id="324" r:id="rId45"/>
    <p:sldId id="325" r:id="rId46"/>
    <p:sldId id="328" r:id="rId47"/>
    <p:sldId id="329" r:id="rId48"/>
    <p:sldId id="330" r:id="rId49"/>
    <p:sldId id="331" r:id="rId50"/>
    <p:sldId id="332" r:id="rId51"/>
    <p:sldId id="340" r:id="rId52"/>
    <p:sldId id="327" r:id="rId53"/>
    <p:sldId id="344" r:id="rId54"/>
    <p:sldId id="345" r:id="rId55"/>
    <p:sldId id="346" r:id="rId56"/>
    <p:sldId id="333" r:id="rId5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0019C74-637B-42E3-BF1F-DC075206A5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27ED6-24F1-414F-A411-2CBF5DE01955}" type="slidenum">
              <a:rPr lang="ar-SA"/>
              <a:pPr/>
              <a:t>1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86428-907F-4D25-8DC3-11DE774A8206}" type="slidenum">
              <a:rPr lang="ar-SA"/>
              <a:pPr/>
              <a:t>10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94619-9E8B-434A-A6CB-4A3C9CBAC08A}" type="slidenum">
              <a:rPr lang="ar-SA"/>
              <a:pPr/>
              <a:t>11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DA837-AE0E-4C47-A718-A731DFE831FB}" type="slidenum">
              <a:rPr lang="ar-SA"/>
              <a:pPr/>
              <a:t>12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6303B-A8C7-4C74-8AA0-9CB05960A951}" type="slidenum">
              <a:rPr lang="ar-SA"/>
              <a:pPr/>
              <a:t>13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B4F19-86A8-4E29-A73B-6E77843937F6}" type="slidenum">
              <a:rPr lang="ar-SA"/>
              <a:pPr/>
              <a:t>14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436B5-7905-49ED-8525-77703184DA02}" type="slidenum">
              <a:rPr lang="ar-SA"/>
              <a:pPr/>
              <a:t>15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AEE49-511D-4FB2-9A0E-1462463AF297}" type="slidenum">
              <a:rPr lang="ar-SA"/>
              <a:pPr/>
              <a:t>16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890C6-B017-49C3-9B44-37807989202C}" type="slidenum">
              <a:rPr lang="ar-SA"/>
              <a:pPr/>
              <a:t>17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C9B78-DF37-4277-B23B-465F4A7F43A1}" type="slidenum">
              <a:rPr lang="ar-SA"/>
              <a:pPr/>
              <a:t>18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396FF-E3F1-4057-B4B0-2D2B8FC6424E}" type="slidenum">
              <a:rPr lang="ar-SA"/>
              <a:pPr/>
              <a:t>19</a:t>
            </a:fld>
            <a:endParaRPr 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DC83D-7AFB-48CF-B87F-A3C566A5D97C}" type="slidenum">
              <a:rPr lang="ar-SA"/>
              <a:pPr/>
              <a:t>2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E044C-9401-4F3F-A647-50F7F242F6F2}" type="slidenum">
              <a:rPr lang="ar-SA"/>
              <a:pPr/>
              <a:t>20</a:t>
            </a:fld>
            <a:endParaRPr 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BD682-BF0B-4171-8066-5F6BF402213C}" type="slidenum">
              <a:rPr lang="ar-SA"/>
              <a:pPr/>
              <a:t>21</a:t>
            </a:fld>
            <a:endParaRPr 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F1A8A-3EA3-45EE-B97A-4E757162CB76}" type="slidenum">
              <a:rPr lang="ar-SA"/>
              <a:pPr/>
              <a:t>22</a:t>
            </a:fld>
            <a:endParaRPr 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A660D-606E-40C8-93AB-04508BC33036}" type="slidenum">
              <a:rPr lang="ar-SA"/>
              <a:pPr/>
              <a:t>23</a:t>
            </a:fld>
            <a:endParaRPr 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CF40C-C9C2-4130-BA4E-AED37DBE60B6}" type="slidenum">
              <a:rPr lang="ar-SA"/>
              <a:pPr/>
              <a:t>24</a:t>
            </a:fld>
            <a:endParaRPr 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81372-01ED-46FC-9752-89433236C530}" type="slidenum">
              <a:rPr lang="ar-SA"/>
              <a:pPr/>
              <a:t>25</a:t>
            </a:fld>
            <a:endParaRPr 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74DD0-F303-437E-A1B7-F3CA4DA7839E}" type="slidenum">
              <a:rPr lang="ar-SA"/>
              <a:pPr/>
              <a:t>26</a:t>
            </a:fld>
            <a:endParaRPr 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853C3-3AC3-4482-9AA9-43E5F817EE0F}" type="slidenum">
              <a:rPr lang="ar-SA"/>
              <a:pPr/>
              <a:t>27</a:t>
            </a:fld>
            <a:endParaRPr 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AB507-119B-47D7-BA0C-BE2119D45D27}" type="slidenum">
              <a:rPr lang="ar-SA"/>
              <a:pPr/>
              <a:t>28</a:t>
            </a:fld>
            <a:endParaRPr 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8C4F6-FE68-4883-822B-D1DFD2738ABC}" type="slidenum">
              <a:rPr lang="ar-SA"/>
              <a:pPr/>
              <a:t>29</a:t>
            </a:fld>
            <a:endParaRPr 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ED688-C726-4241-BDE4-25ABB8CB86E2}" type="slidenum">
              <a:rPr lang="ar-SA"/>
              <a:pPr/>
              <a:t>3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8A832-C54D-455D-A3A1-323E6EC39E97}" type="slidenum">
              <a:rPr lang="ar-SA"/>
              <a:pPr/>
              <a:t>30</a:t>
            </a:fld>
            <a:endParaRPr 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F6A7E-784A-44AD-90D8-BE30605B69D7}" type="slidenum">
              <a:rPr lang="ar-SA"/>
              <a:pPr/>
              <a:t>31</a:t>
            </a:fld>
            <a:endParaRPr lang="en-US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65153-7013-44F2-9D82-FC769D7AB950}" type="slidenum">
              <a:rPr lang="ar-SA"/>
              <a:pPr/>
              <a:t>32</a:t>
            </a:fld>
            <a:endParaRPr lang="en-US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9C8EF-9C70-475A-9F4F-3DE0B3D3C5D5}" type="slidenum">
              <a:rPr lang="ar-SA"/>
              <a:pPr/>
              <a:t>33</a:t>
            </a:fld>
            <a:endParaRPr 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CABA9-AF9E-42A5-808D-6D0A68D6672A}" type="slidenum">
              <a:rPr lang="ar-SA"/>
              <a:pPr/>
              <a:t>34</a:t>
            </a:fld>
            <a:endParaRPr 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7C09A-F08A-4D16-953C-978ED1972F7E}" type="slidenum">
              <a:rPr lang="ar-SA"/>
              <a:pPr/>
              <a:t>35</a:t>
            </a:fld>
            <a:endParaRPr lang="en-US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06A1B-3E47-4B96-BAE4-5EB1ADFC6422}" type="slidenum">
              <a:rPr lang="ar-SA"/>
              <a:pPr/>
              <a:t>36</a:t>
            </a:fld>
            <a:endParaRPr 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A5321-0F96-4093-B19D-A0A13CB52BAD}" type="slidenum">
              <a:rPr lang="ar-SA"/>
              <a:pPr/>
              <a:t>37</a:t>
            </a:fld>
            <a:endParaRPr 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67C22-69DE-4CF0-9249-1D783F2023C6}" type="slidenum">
              <a:rPr lang="ar-SA"/>
              <a:pPr/>
              <a:t>38</a:t>
            </a:fld>
            <a:endParaRPr 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69564-45E9-476B-9722-05F98F6AC59B}" type="slidenum">
              <a:rPr lang="ar-SA"/>
              <a:pPr/>
              <a:t>39</a:t>
            </a:fld>
            <a:endParaRPr 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97DE7-91AE-4A7E-8BBB-93C65CEAA77C}" type="slidenum">
              <a:rPr lang="ar-SA"/>
              <a:pPr/>
              <a:t>4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31E6D-10AD-46E4-9CB9-FA22178B4CFD}" type="slidenum">
              <a:rPr lang="ar-SA"/>
              <a:pPr/>
              <a:t>40</a:t>
            </a:fld>
            <a:endParaRPr 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5023E-8BBA-49E7-9164-34682894F09B}" type="slidenum">
              <a:rPr lang="ar-SA"/>
              <a:pPr/>
              <a:t>41</a:t>
            </a:fld>
            <a:endParaRPr lang="en-US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4081C-3818-4D09-91AB-90AD286E77B4}" type="slidenum">
              <a:rPr lang="ar-SA"/>
              <a:pPr/>
              <a:t>42</a:t>
            </a:fld>
            <a:endParaRPr 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636D0-6EF8-47F6-8826-0253EEB516FC}" type="slidenum">
              <a:rPr lang="ar-SA"/>
              <a:pPr/>
              <a:t>43</a:t>
            </a:fld>
            <a:endParaRPr lang="en-US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10200-D14C-49C6-8981-8AB50431536E}" type="slidenum">
              <a:rPr lang="ar-SA"/>
              <a:pPr/>
              <a:t>44</a:t>
            </a:fld>
            <a:endParaRPr lang="en-US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2101-3B2E-40A1-933F-D5A6E979E245}" type="slidenum">
              <a:rPr lang="ar-SA"/>
              <a:pPr/>
              <a:t>45</a:t>
            </a:fld>
            <a:endParaRPr lang="en-US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18B9B-62D6-4B4E-A0E4-9B1D637807CC}" type="slidenum">
              <a:rPr lang="ar-SA"/>
              <a:pPr/>
              <a:t>46</a:t>
            </a:fld>
            <a:endParaRPr lang="en-US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B7286-E973-49F4-937E-890EEB1EFE58}" type="slidenum">
              <a:rPr lang="ar-SA"/>
              <a:pPr/>
              <a:t>47</a:t>
            </a:fld>
            <a:endParaRPr lang="en-US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66B3D-533C-47CF-B86F-02A6533F14FC}" type="slidenum">
              <a:rPr lang="ar-SA"/>
              <a:pPr/>
              <a:t>48</a:t>
            </a:fld>
            <a:endParaRPr lang="en-US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9CCA7-28ED-4254-8F11-D2A2B98861BC}" type="slidenum">
              <a:rPr lang="ar-SA"/>
              <a:pPr/>
              <a:t>49</a:t>
            </a:fld>
            <a:endParaRPr lang="en-US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5BEF4-CDA5-4032-A974-6A8131BB96C8}" type="slidenum">
              <a:rPr lang="ar-SA"/>
              <a:pPr/>
              <a:t>5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23F23-FC48-4A3D-B6CB-FC3262DFD4EF}" type="slidenum">
              <a:rPr lang="ar-SA"/>
              <a:pPr/>
              <a:t>50</a:t>
            </a:fld>
            <a:endParaRPr lang="en-US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69EB2-1BB8-4DF8-BF0C-21424052CFBC}" type="slidenum">
              <a:rPr lang="ar-SA"/>
              <a:pPr/>
              <a:t>51</a:t>
            </a:fld>
            <a:endParaRPr lang="en-US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C0E93-E136-4C9C-AC01-DA14C738CE8E}" type="slidenum">
              <a:rPr lang="ar-SA"/>
              <a:pPr/>
              <a:t>52</a:t>
            </a:fld>
            <a:endParaRPr lang="en-US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A24A1-ADE6-4FE3-AA37-C64FA2087680}" type="slidenum">
              <a:rPr lang="ar-SA"/>
              <a:pPr/>
              <a:t>53</a:t>
            </a:fld>
            <a:endParaRPr lang="en-US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B3498-1FBC-4915-8759-31143D1CEEF5}" type="slidenum">
              <a:rPr lang="ar-SA"/>
              <a:pPr/>
              <a:t>54</a:t>
            </a:fld>
            <a:endParaRPr lang="en-US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D1243-6F2E-420B-8256-6FB0140AD0D5}" type="slidenum">
              <a:rPr lang="ar-SA"/>
              <a:pPr/>
              <a:t>55</a:t>
            </a:fld>
            <a:endParaRPr lang="en-US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013E3-7498-4FE7-A654-EB24586ACF7E}" type="slidenum">
              <a:rPr lang="ar-SA"/>
              <a:pPr/>
              <a:t>56</a:t>
            </a:fld>
            <a:endParaRPr lang="en-US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98F22-EA0D-4476-8FE3-68D6F66C0C30}" type="slidenum">
              <a:rPr lang="ar-SA"/>
              <a:pPr/>
              <a:t>6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142B2-8A21-474E-889E-D4AE639848E3}" type="slidenum">
              <a:rPr lang="ar-SA"/>
              <a:pPr/>
              <a:t>7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8567B-6BE5-49C5-B0DC-93F96B4224B7}" type="slidenum">
              <a:rPr lang="ar-SA"/>
              <a:pPr/>
              <a:t>8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B3718-FFC4-453D-AA25-E3525F307836}" type="slidenum">
              <a:rPr lang="ar-SA"/>
              <a:pPr/>
              <a:t>9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08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208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369834-F987-4122-BBFA-0CDF005F43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1D1FC-73C7-4E3F-9B11-4A1C9F0FC8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A506-40A3-4185-A625-391DA22A15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1A43-DDE4-495F-A91C-11EDC32EDA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34BD4-B02C-4293-B57F-EEC5E1B98B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AA4C-26E1-4B92-8A60-ABC2389D45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2447-2348-43C7-B616-F6AB84329F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25842-BB10-4CDB-9D0D-9C83D86E0D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F5305-EE30-4182-A890-74BAC66D8D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AB44-22AB-4E04-8570-95C9E7E8D4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41AC9-2C1E-40B3-B159-2757E37F95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D7E1368-C54A-4164-B825-DBC92E7CBF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98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8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8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8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8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98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98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198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caringmedical.com/cyberclinic/imgs/fig30_4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h.tmc.edu/radiology/test/er_primer/spine/t_l_images/l07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a/imgres?imgurl=http://www.emedicine.com/med/images/3912med2894-04.jpg&amp;imgrefurl=http://www.emedicine.com/med/topic2894.htm&amp;h=200&amp;w=172&amp;sz=5&amp;hl=ar&amp;start=2&amp;tbnid=DGygOnQn8WoqGM:&amp;tbnh=104&amp;tbnw=89&amp;prev=/images%3Fq%3Dskull%2Bfracture%26ndsp%3D18%26svnum%3D10%26hl%3Dar%26safe%3Dactive%26sa%3D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h.tmc.edu/radiology/test/er_primer/skull_brain/brct/brct15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hyperlink" Target="http://www.mribhatia.com/braintf14/braintf14-large1.html" TargetMode="External"/><Relationship Id="rId7" Type="http://schemas.openxmlformats.org/officeDocument/2006/relationships/hyperlink" Target="http://www.mribhatia.com/braintf14/braintf14-large4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www.mribhatia.com/braintf14/braintf14-large2.html" TargetMode="Externa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 السلام عليكم ورحمة الله وبركاته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د فهد البدر </a:t>
            </a:r>
          </a:p>
          <a:p>
            <a:pPr eaLnBrk="1" hangingPunct="1">
              <a:defRPr/>
            </a:pPr>
            <a:r>
              <a:rPr lang="ar-SA" smtClean="0"/>
              <a:t>استشاري وأستاذ مساعد كلية الطب</a:t>
            </a:r>
          </a:p>
          <a:p>
            <a:pPr eaLnBrk="1" hangingPunct="1">
              <a:defRPr/>
            </a:pPr>
            <a:r>
              <a:rPr lang="ar-SA" smtClean="0"/>
              <a:t>قسم الأشعة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1E30TI7Q_001_373X640_WM"/>
          <p:cNvPicPr>
            <a:picLocks noChangeAspect="1" noChangeArrowheads="1"/>
          </p:cNvPicPr>
          <p:nvPr/>
        </p:nvPicPr>
        <p:blipFill>
          <a:blip r:embed="rId3"/>
          <a:srcRect t="8255"/>
          <a:stretch>
            <a:fillRect/>
          </a:stretch>
        </p:blipFill>
        <p:spPr bwMode="auto">
          <a:xfrm>
            <a:off x="250825" y="260350"/>
            <a:ext cx="3552825" cy="602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 descr="1E30TI7Q_005_576X539_WM"/>
          <p:cNvPicPr>
            <a:picLocks noChangeAspect="1" noChangeArrowheads="1"/>
          </p:cNvPicPr>
          <p:nvPr/>
        </p:nvPicPr>
        <p:blipFill>
          <a:blip r:embed="rId4"/>
          <a:srcRect t="7916"/>
          <a:stretch>
            <a:fillRect/>
          </a:stretch>
        </p:blipFill>
        <p:spPr bwMode="auto">
          <a:xfrm>
            <a:off x="4067175" y="981075"/>
            <a:ext cx="48958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4933" name="Picture 5" descr="1E30TI7Q_023_515X576_WM"/>
          <p:cNvPicPr>
            <a:picLocks noChangeAspect="1" noChangeArrowheads="1"/>
          </p:cNvPicPr>
          <p:nvPr/>
        </p:nvPicPr>
        <p:blipFill>
          <a:blip r:embed="rId3"/>
          <a:srcRect t="8015"/>
          <a:stretch>
            <a:fillRect/>
          </a:stretch>
        </p:blipFill>
        <p:spPr bwMode="auto">
          <a:xfrm>
            <a:off x="1619250" y="188913"/>
            <a:ext cx="5476875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5957" name="Picture 5" descr="0XZ0RJ0Y_125224_013_462X512"/>
          <p:cNvPicPr>
            <a:picLocks noChangeAspect="1" noChangeArrowheads="1"/>
          </p:cNvPicPr>
          <p:nvPr/>
        </p:nvPicPr>
        <p:blipFill>
          <a:blip r:embed="rId3"/>
          <a:srcRect b="8464"/>
          <a:stretch>
            <a:fillRect/>
          </a:stretch>
        </p:blipFill>
        <p:spPr bwMode="auto">
          <a:xfrm>
            <a:off x="250825" y="836613"/>
            <a:ext cx="4400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7" descr="0XZ0RJ0Y_125224_014_462X512"/>
          <p:cNvPicPr>
            <a:picLocks noChangeAspect="1" noChangeArrowheads="1"/>
          </p:cNvPicPr>
          <p:nvPr/>
        </p:nvPicPr>
        <p:blipFill>
          <a:blip r:embed="rId4"/>
          <a:srcRect b="8430"/>
          <a:stretch>
            <a:fillRect/>
          </a:stretch>
        </p:blipFill>
        <p:spPr bwMode="auto">
          <a:xfrm>
            <a:off x="4211638" y="692150"/>
            <a:ext cx="44005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6981" name="Picture 5" descr="0XZ0RJ0Y_125224_015_462X512"/>
          <p:cNvPicPr>
            <a:picLocks noChangeAspect="1" noChangeArrowheads="1"/>
          </p:cNvPicPr>
          <p:nvPr/>
        </p:nvPicPr>
        <p:blipFill>
          <a:blip r:embed="rId3"/>
          <a:srcRect l="20186" b="8464"/>
          <a:stretch>
            <a:fillRect/>
          </a:stretch>
        </p:blipFill>
        <p:spPr bwMode="auto">
          <a:xfrm>
            <a:off x="0" y="404813"/>
            <a:ext cx="29876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Picture 7" descr="0XZ0RJ0Y_125224_016_462X512"/>
          <p:cNvPicPr>
            <a:picLocks noChangeAspect="1" noChangeArrowheads="1"/>
          </p:cNvPicPr>
          <p:nvPr/>
        </p:nvPicPr>
        <p:blipFill>
          <a:blip r:embed="rId4"/>
          <a:srcRect l="13376" b="10124"/>
          <a:stretch>
            <a:fillRect/>
          </a:stretch>
        </p:blipFill>
        <p:spPr bwMode="auto">
          <a:xfrm>
            <a:off x="2987675" y="404813"/>
            <a:ext cx="280670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5" name="Picture 9" descr="0XZ0RJ0Y_125224_017_462X512"/>
          <p:cNvPicPr>
            <a:picLocks noChangeAspect="1" noChangeArrowheads="1"/>
          </p:cNvPicPr>
          <p:nvPr/>
        </p:nvPicPr>
        <p:blipFill>
          <a:blip r:embed="rId5"/>
          <a:srcRect l="26262" r="2562" b="7195"/>
          <a:stretch>
            <a:fillRect/>
          </a:stretch>
        </p:blipFill>
        <p:spPr bwMode="auto">
          <a:xfrm>
            <a:off x="5651500" y="333375"/>
            <a:ext cx="31321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6503" name="Picture 7" descr="spondylolisthesis"/>
          <p:cNvPicPr>
            <a:picLocks noChangeAspect="1" noChangeArrowheads="1"/>
          </p:cNvPicPr>
          <p:nvPr/>
        </p:nvPicPr>
        <p:blipFill>
          <a:blip r:embed="rId3"/>
          <a:srcRect l="874" b="7167"/>
          <a:stretch>
            <a:fillRect/>
          </a:stretch>
        </p:blipFill>
        <p:spPr bwMode="auto">
          <a:xfrm>
            <a:off x="179388" y="908050"/>
            <a:ext cx="4824412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9" descr="spondylo-d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33375"/>
            <a:ext cx="30956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7525" name="Picture 5" descr="Spondyloly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42116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 descr="Lumbar spondylolysi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76250"/>
            <a:ext cx="50038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9573" name="Picture 5" descr="1O90M158_3IMG_CRC49940_3R_639X453_WM"/>
          <p:cNvPicPr>
            <a:picLocks noChangeAspect="1" noChangeArrowheads="1"/>
          </p:cNvPicPr>
          <p:nvPr/>
        </p:nvPicPr>
        <p:blipFill>
          <a:blip r:embed="rId3"/>
          <a:srcRect b="11626"/>
          <a:stretch>
            <a:fillRect/>
          </a:stretch>
        </p:blipFill>
        <p:spPr bwMode="auto">
          <a:xfrm>
            <a:off x="0" y="1271588"/>
            <a:ext cx="76152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60" name="Picture 5" descr="Spondylolysis,%20Grade%200%20copy%20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1819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Spondylolysis,%20Grade%201%20copy%201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420938"/>
            <a:ext cx="1714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Spondylolysis,%20Grade%202%20copy%20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492375"/>
            <a:ext cx="1752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Spondylolysis,%20Grade%203%20copy%201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2492375"/>
            <a:ext cx="1876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Spondylolysis,%20Grade%204%20copy%201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4762500"/>
            <a:ext cx="18573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7" descr="Spondylolysis,%20Grade%205%20copy%2018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4762500"/>
            <a:ext cx="17907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1621" name="Picture 5" descr="l07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38150"/>
            <a:ext cx="6408738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A- </a:t>
            </a:r>
            <a:r>
              <a:rPr lang="en-US" smtClean="0"/>
              <a:t>vertebral body. </a:t>
            </a:r>
            <a:r>
              <a:rPr lang="en-US" b="1" smtClean="0"/>
              <a:t>D- </a:t>
            </a:r>
            <a:r>
              <a:rPr lang="en-US" smtClean="0"/>
              <a:t>rt. pedicle, en face.</a:t>
            </a:r>
          </a:p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I -</a:t>
            </a:r>
            <a:r>
              <a:rPr lang="en-US" smtClean="0"/>
              <a:t>interfacetal joint.</a:t>
            </a:r>
          </a:p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o- </a:t>
            </a:r>
            <a:r>
              <a:rPr lang="en-US" smtClean="0"/>
              <a:t>rt. superior articular process.</a:t>
            </a:r>
          </a:p>
          <a:p>
            <a:pPr eaLnBrk="1" hangingPunct="1">
              <a:defRPr/>
            </a:pPr>
            <a:r>
              <a:rPr lang="en-US" b="1" smtClean="0"/>
              <a:t>R-</a:t>
            </a:r>
            <a:r>
              <a:rPr lang="en-US" smtClean="0"/>
              <a:t>rt. inferior articular facet</a:t>
            </a:r>
          </a:p>
          <a:p>
            <a:pPr eaLnBrk="1" hangingPunct="1">
              <a:defRPr/>
            </a:pPr>
            <a:r>
              <a:rPr lang="en-US" b="1" smtClean="0"/>
              <a:t>Arrow-</a:t>
            </a:r>
            <a:r>
              <a:rPr lang="en-US" smtClean="0"/>
              <a:t>absent pars = spondylolysis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 l="14999" r="25000" b="23334"/>
          <a:stretch>
            <a:fillRect/>
          </a:stretch>
        </p:blipFill>
        <p:spPr bwMode="auto">
          <a:xfrm>
            <a:off x="914400" y="6858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3252" name="Picture 4" descr="2001-001"/>
          <p:cNvPicPr>
            <a:picLocks noChangeAspect="1" noChangeArrowheads="1"/>
          </p:cNvPicPr>
          <p:nvPr/>
        </p:nvPicPr>
        <p:blipFill>
          <a:blip r:embed="rId3"/>
          <a:srcRect l="11993" b="2484"/>
          <a:stretch>
            <a:fillRect/>
          </a:stretch>
        </p:blipFill>
        <p:spPr bwMode="auto">
          <a:xfrm>
            <a:off x="1403350" y="188913"/>
            <a:ext cx="54768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3013" name="Picture 5" descr="2002-001"/>
          <p:cNvPicPr>
            <a:picLocks noChangeAspect="1" noChangeArrowheads="1"/>
          </p:cNvPicPr>
          <p:nvPr/>
        </p:nvPicPr>
        <p:blipFill>
          <a:blip r:embed="rId3"/>
          <a:srcRect l="18616" b="4425"/>
          <a:stretch>
            <a:fillRect/>
          </a:stretch>
        </p:blipFill>
        <p:spPr bwMode="auto">
          <a:xfrm>
            <a:off x="1979613" y="476250"/>
            <a:ext cx="50387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7" name="Picture 5" descr="2101-001"/>
          <p:cNvPicPr>
            <a:picLocks noChangeAspect="1" noChangeArrowheads="1"/>
          </p:cNvPicPr>
          <p:nvPr/>
        </p:nvPicPr>
        <p:blipFill>
          <a:blip r:embed="rId3"/>
          <a:srcRect l="24435" b="21010"/>
          <a:stretch>
            <a:fillRect/>
          </a:stretch>
        </p:blipFill>
        <p:spPr bwMode="auto">
          <a:xfrm>
            <a:off x="1908175" y="0"/>
            <a:ext cx="46783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3493" name="Picture 5" descr="2202-003"/>
          <p:cNvPicPr>
            <a:picLocks noChangeAspect="1" noChangeArrowheads="1"/>
          </p:cNvPicPr>
          <p:nvPr/>
        </p:nvPicPr>
        <p:blipFill>
          <a:blip r:embed="rId3"/>
          <a:srcRect l="10600" b="11771"/>
          <a:stretch>
            <a:fillRect/>
          </a:stretch>
        </p:blipFill>
        <p:spPr bwMode="auto">
          <a:xfrm>
            <a:off x="1908175" y="1196975"/>
            <a:ext cx="51847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4517" name="Picture 5" descr="2202-004"/>
          <p:cNvPicPr>
            <a:picLocks noChangeAspect="1" noChangeArrowheads="1"/>
          </p:cNvPicPr>
          <p:nvPr/>
        </p:nvPicPr>
        <p:blipFill>
          <a:blip r:embed="rId3"/>
          <a:srcRect l="7533" b="13313"/>
          <a:stretch>
            <a:fillRect/>
          </a:stretch>
        </p:blipFill>
        <p:spPr bwMode="auto">
          <a:xfrm>
            <a:off x="2051050" y="1557338"/>
            <a:ext cx="4403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0420" name="Picture 4" descr="2201-001"/>
          <p:cNvPicPr>
            <a:picLocks noChangeAspect="1" noChangeArrowheads="1"/>
          </p:cNvPicPr>
          <p:nvPr/>
        </p:nvPicPr>
        <p:blipFill>
          <a:blip r:embed="rId3"/>
          <a:srcRect l="9067" b="16365"/>
          <a:stretch>
            <a:fillRect/>
          </a:stretch>
        </p:blipFill>
        <p:spPr bwMode="auto">
          <a:xfrm>
            <a:off x="2627313" y="1557338"/>
            <a:ext cx="43307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2469" name="Picture 5" descr="2201-004"/>
          <p:cNvPicPr>
            <a:picLocks noChangeAspect="1" noChangeArrowheads="1"/>
          </p:cNvPicPr>
          <p:nvPr/>
        </p:nvPicPr>
        <p:blipFill>
          <a:blip r:embed="rId3"/>
          <a:srcRect l="7567" b="16331"/>
          <a:stretch>
            <a:fillRect/>
          </a:stretch>
        </p:blipFill>
        <p:spPr bwMode="auto">
          <a:xfrm>
            <a:off x="1979613" y="1484313"/>
            <a:ext cx="44021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44" name="Picture 4" descr="2102-001"/>
          <p:cNvPicPr>
            <a:picLocks noChangeAspect="1" noChangeArrowheads="1"/>
          </p:cNvPicPr>
          <p:nvPr/>
        </p:nvPicPr>
        <p:blipFill>
          <a:blip r:embed="rId3"/>
          <a:srcRect l="16283" b="1042"/>
          <a:stretch>
            <a:fillRect/>
          </a:stretch>
        </p:blipFill>
        <p:spPr bwMode="auto">
          <a:xfrm>
            <a:off x="1763713" y="0"/>
            <a:ext cx="5183187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4277" name="Picture 5" descr="2303-006"/>
          <p:cNvPicPr>
            <a:picLocks noChangeAspect="1" noChangeArrowheads="1"/>
          </p:cNvPicPr>
          <p:nvPr/>
        </p:nvPicPr>
        <p:blipFill>
          <a:blip r:embed="rId3"/>
          <a:srcRect l="19667"/>
          <a:stretch>
            <a:fillRect/>
          </a:stretch>
        </p:blipFill>
        <p:spPr bwMode="auto">
          <a:xfrm>
            <a:off x="2484438" y="476250"/>
            <a:ext cx="46561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8" name="Picture 5" descr="2304-001"/>
          <p:cNvPicPr>
            <a:picLocks noChangeAspect="1" noChangeArrowheads="1"/>
          </p:cNvPicPr>
          <p:nvPr/>
        </p:nvPicPr>
        <p:blipFill>
          <a:blip r:embed="rId3"/>
          <a:srcRect l="3000" b="16365"/>
          <a:stretch>
            <a:fillRect/>
          </a:stretch>
        </p:blipFill>
        <p:spPr bwMode="auto">
          <a:xfrm>
            <a:off x="2411413" y="1341438"/>
            <a:ext cx="576103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2000" r="24001" b="21333"/>
          <a:stretch>
            <a:fillRect/>
          </a:stretch>
        </p:blipFill>
        <p:spPr bwMode="auto">
          <a:xfrm>
            <a:off x="914400" y="7620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6325" name="Picture 5" descr="2302-005"/>
          <p:cNvPicPr>
            <a:picLocks noChangeAspect="1" noChangeArrowheads="1"/>
          </p:cNvPicPr>
          <p:nvPr/>
        </p:nvPicPr>
        <p:blipFill>
          <a:blip r:embed="rId3"/>
          <a:srcRect l="22667"/>
          <a:stretch>
            <a:fillRect/>
          </a:stretch>
        </p:blipFill>
        <p:spPr bwMode="auto">
          <a:xfrm>
            <a:off x="1763713" y="0"/>
            <a:ext cx="52101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4757" name="Picture 5" descr="disc-prolap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25538"/>
            <a:ext cx="35290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7" descr="dis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49275"/>
            <a:ext cx="2592387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1" descr="pDiscProlapseLat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292600"/>
            <a:ext cx="3419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6023" name="Picture 7" descr="thompsongp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-819150"/>
            <a:ext cx="10668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7047" name="Picture 7" descr="SpinalSurgery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36613"/>
            <a:ext cx="7345363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8069" name="Picture 5" descr="TB-PottsNett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1905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 descr="胸椎TB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628775"/>
            <a:ext cx="388778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9" descr="A_TB_TB_SN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0"/>
            <a:ext cx="4191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9093" name="Picture 5" descr="sim10385_fm-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2667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 descr="MR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692150"/>
            <a:ext cx="388778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How to CT brain</a:t>
            </a:r>
          </a:p>
          <a:p>
            <a:pPr algn="l" eaLnBrk="1" hangingPunct="1">
              <a:defRPr/>
            </a:pPr>
            <a:r>
              <a:rPr lang="en-US" smtClean="0"/>
              <a:t>1-Site of the lesion </a:t>
            </a:r>
          </a:p>
          <a:p>
            <a:pPr algn="l" eaLnBrk="1" hangingPunct="1">
              <a:defRPr/>
            </a:pPr>
            <a:r>
              <a:rPr lang="en-US" smtClean="0"/>
              <a:t>Intra or extra axial</a:t>
            </a:r>
          </a:p>
          <a:p>
            <a:pPr algn="l" eaLnBrk="1" hangingPunct="1">
              <a:defRPr/>
            </a:pPr>
            <a:endParaRPr lang="en-US" smtClean="0"/>
          </a:p>
          <a:p>
            <a:pPr algn="l" eaLnBrk="1" hangingPunct="1">
              <a:defRPr/>
            </a:pPr>
            <a:r>
              <a:rPr lang="en-US" smtClean="0"/>
              <a:t>2- ventricle </a:t>
            </a:r>
          </a:p>
          <a:p>
            <a:pPr algn="l" eaLnBrk="1" hangingPunct="1">
              <a:defRPr/>
            </a:pPr>
            <a:r>
              <a:rPr lang="en-US" smtClean="0"/>
              <a:t>3-skull and orbit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Normal calcification in the brain</a:t>
            </a:r>
          </a:p>
          <a:p>
            <a:pPr algn="l" eaLnBrk="1" hangingPunct="1">
              <a:defRPr/>
            </a:pPr>
            <a:r>
              <a:rPr lang="en-US" smtClean="0"/>
              <a:t>1-pineal gland </a:t>
            </a:r>
          </a:p>
          <a:p>
            <a:pPr algn="l" eaLnBrk="1" hangingPunct="1">
              <a:defRPr/>
            </a:pPr>
            <a:r>
              <a:rPr lang="en-US" smtClean="0"/>
              <a:t>2-choroid plexus</a:t>
            </a:r>
          </a:p>
          <a:p>
            <a:pPr algn="l" eaLnBrk="1" hangingPunct="1">
              <a:defRPr/>
            </a:pPr>
            <a:r>
              <a:rPr lang="en-US" smtClean="0"/>
              <a:t>3-basal ganglia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Hyper dense lesion  occurs in </a:t>
            </a:r>
          </a:p>
          <a:p>
            <a:pPr algn="l" eaLnBrk="1" hangingPunct="1">
              <a:defRPr/>
            </a:pPr>
            <a:endParaRPr lang="en-US" smtClean="0"/>
          </a:p>
          <a:p>
            <a:pPr algn="l" eaLnBrk="1" hangingPunct="1">
              <a:defRPr/>
            </a:pPr>
            <a:endParaRPr lang="en-US" smtClean="0"/>
          </a:p>
          <a:p>
            <a:pPr algn="l" eaLnBrk="1" hangingPunct="1">
              <a:defRPr/>
            </a:pPr>
            <a:r>
              <a:rPr lang="en-US" smtClean="0"/>
              <a:t>Acute Hematoma  </a:t>
            </a:r>
          </a:p>
          <a:p>
            <a:pPr algn="l" eaLnBrk="1" hangingPunct="1">
              <a:defRPr/>
            </a:pPr>
            <a:endParaRPr lang="en-US" smtClean="0"/>
          </a:p>
          <a:p>
            <a:pPr algn="l" eaLnBrk="1" hangingPunct="1">
              <a:defRPr/>
            </a:pPr>
            <a:r>
              <a:rPr lang="en-US" smtClean="0"/>
              <a:t>Look to fractures </a:t>
            </a:r>
          </a:p>
          <a:p>
            <a:pPr algn="l" eaLnBrk="1" hangingPunct="1">
              <a:defRPr/>
            </a:pPr>
            <a:r>
              <a:rPr lang="en-US" smtClean="0"/>
              <a:t>Is the patient hypertensive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988" name="Picture 5" descr="3dct-s~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65175"/>
            <a:ext cx="59769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How to read x ray  spine </a:t>
            </a:r>
          </a:p>
          <a:p>
            <a:pPr algn="l" eaLnBrk="1" hangingPunct="1">
              <a:defRPr/>
            </a:pPr>
            <a:endParaRPr lang="en-US" smtClean="0"/>
          </a:p>
          <a:p>
            <a:pPr algn="l" eaLnBrk="1" hangingPunct="1">
              <a:defRPr/>
            </a:pPr>
            <a:r>
              <a:rPr lang="en-US" smtClean="0"/>
              <a:t>1-check vertebrae body </a:t>
            </a:r>
          </a:p>
          <a:p>
            <a:pPr algn="l" eaLnBrk="1" hangingPunct="1">
              <a:defRPr/>
            </a:pPr>
            <a:r>
              <a:rPr lang="en-US" smtClean="0"/>
              <a:t>2-check aligment</a:t>
            </a:r>
          </a:p>
          <a:p>
            <a:pPr algn="l" eaLnBrk="1" hangingPunct="1">
              <a:defRPr/>
            </a:pPr>
            <a:r>
              <a:rPr lang="en-US" smtClean="0"/>
              <a:t>3-prevetebral space 30% C3  100% C7</a:t>
            </a:r>
          </a:p>
          <a:p>
            <a:pPr algn="l" eaLnBrk="1" hangingPunct="1">
              <a:defRPr/>
            </a:pPr>
            <a:r>
              <a:rPr lang="en-US" smtClean="0"/>
              <a:t>4- disc space</a:t>
            </a:r>
          </a:p>
          <a:p>
            <a:pPr algn="l" eaLnBrk="1" hangingPunct="1">
              <a:defRPr/>
            </a:pPr>
            <a:r>
              <a:rPr lang="en-US" smtClean="0"/>
              <a:t>5-atlantaxial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3012" name="Picture 5" descr="3912med2894-0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04813"/>
            <a:ext cx="55435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6" name="Picture 5" descr="b15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76250"/>
            <a:ext cx="53292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5060" name="Picture 5" descr="Neuro%20Case%208%20Epidural%20Hemat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844675"/>
            <a:ext cx="60118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0661" name="Picture 5" descr="R82C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133600"/>
            <a:ext cx="2771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4-1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060575"/>
            <a:ext cx="3771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2709" name="Picture 5" descr="1471-227X-3-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060575"/>
            <a:ext cx="47529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3733" name="Picture 5" descr="img-AD-subdural-hemat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4813"/>
            <a:ext cx="6840538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8853" name="Picture 5" descr="Meninges1a%20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349500"/>
            <a:ext cx="47625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9877" name="Picture 5" descr="TutPic1SD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700213"/>
            <a:ext cx="61198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0901" name="Picture 5" descr="hemat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060575"/>
            <a:ext cx="6985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25" name="Picture 5" descr="DR25Im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421163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DR25Im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196975"/>
            <a:ext cx="41052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8133" name="Picture 5" descr="2106-001"/>
          <p:cNvPicPr>
            <a:picLocks noChangeAspect="1" noChangeArrowheads="1"/>
          </p:cNvPicPr>
          <p:nvPr/>
        </p:nvPicPr>
        <p:blipFill>
          <a:blip r:embed="rId4"/>
          <a:srcRect l="-2026" b="12282"/>
          <a:stretch>
            <a:fillRect/>
          </a:stretch>
        </p:blipFill>
        <p:spPr bwMode="auto">
          <a:xfrm>
            <a:off x="395288" y="0"/>
            <a:ext cx="63166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3252" name="Picture 5" descr="T1W axia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68413"/>
            <a:ext cx="3240088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7" descr="T2W axia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1196975"/>
            <a:ext cx="40322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9" descr="T1W sagitta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3860800"/>
            <a:ext cx="33131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Type of haematma </a:t>
            </a:r>
          </a:p>
          <a:p>
            <a:pPr algn="l" eaLnBrk="1" hangingPunct="1">
              <a:defRPr/>
            </a:pPr>
            <a:r>
              <a:rPr lang="en-US" smtClean="0"/>
              <a:t>1-Subdural </a:t>
            </a:r>
          </a:p>
          <a:p>
            <a:pPr algn="l" eaLnBrk="1" hangingPunct="1">
              <a:defRPr/>
            </a:pPr>
            <a:r>
              <a:rPr lang="en-US" smtClean="0"/>
              <a:t>Cause and shape </a:t>
            </a:r>
          </a:p>
          <a:p>
            <a:pPr algn="l" eaLnBrk="1" hangingPunct="1">
              <a:defRPr/>
            </a:pPr>
            <a:r>
              <a:rPr lang="en-US" smtClean="0"/>
              <a:t>age of the patient   </a:t>
            </a:r>
          </a:p>
          <a:p>
            <a:pPr algn="l" eaLnBrk="1" hangingPunct="1">
              <a:defRPr/>
            </a:pPr>
            <a:r>
              <a:rPr lang="en-US" smtClean="0"/>
              <a:t>2-extrdural </a:t>
            </a:r>
          </a:p>
          <a:p>
            <a:pPr algn="l" eaLnBrk="1" hangingPunct="1">
              <a:defRPr/>
            </a:pPr>
            <a:r>
              <a:rPr lang="en-US" smtClean="0"/>
              <a:t>cause and shape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Type of herniation</a:t>
            </a:r>
          </a:p>
          <a:p>
            <a:pPr algn="l" eaLnBrk="1" hangingPunct="1">
              <a:defRPr/>
            </a:pPr>
            <a:r>
              <a:rPr lang="en-US" smtClean="0"/>
              <a:t>1-Subfalcine </a:t>
            </a:r>
          </a:p>
          <a:p>
            <a:pPr algn="l" eaLnBrk="1" hangingPunct="1">
              <a:defRPr/>
            </a:pPr>
            <a:r>
              <a:rPr lang="en-US" smtClean="0"/>
              <a:t>2-Uncal herniation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6324" name="Picture 5" descr="HerniationGr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420938"/>
            <a:ext cx="3895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7" descr="4p20g-uncher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20938"/>
            <a:ext cx="3810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7348" name="Picture 5" descr="tonsil_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420938"/>
            <a:ext cx="306863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8372" name="Picture 5" descr="v5c07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923925"/>
            <a:ext cx="55245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Type of edema </a:t>
            </a:r>
          </a:p>
          <a:p>
            <a:pPr algn="l" eaLnBrk="1" hangingPunct="1">
              <a:defRPr/>
            </a:pPr>
            <a:r>
              <a:rPr lang="en-US" smtClean="0"/>
              <a:t>Vasgenic</a:t>
            </a:r>
          </a:p>
          <a:p>
            <a:pPr algn="l" eaLnBrk="1" hangingPunct="1">
              <a:defRPr/>
            </a:pPr>
            <a:r>
              <a:rPr lang="en-US" smtClean="0"/>
              <a:t>causes </a:t>
            </a:r>
          </a:p>
          <a:p>
            <a:pPr algn="l" eaLnBrk="1" hangingPunct="1">
              <a:defRPr/>
            </a:pPr>
            <a:r>
              <a:rPr lang="en-US" smtClean="0"/>
              <a:t>Cytotoxic</a:t>
            </a:r>
          </a:p>
          <a:p>
            <a:pPr algn="l" eaLnBrk="1" hangingPunct="1">
              <a:defRPr/>
            </a:pPr>
            <a:r>
              <a:rPr lang="en-US" smtClean="0"/>
              <a:t>Causes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9157" name="Picture 5" descr="2107-001"/>
          <p:cNvPicPr>
            <a:picLocks noChangeAspect="1" noChangeArrowheads="1"/>
          </p:cNvPicPr>
          <p:nvPr/>
        </p:nvPicPr>
        <p:blipFill>
          <a:blip r:embed="rId4"/>
          <a:srcRect l="2333" b="16220"/>
          <a:stretch>
            <a:fillRect/>
          </a:stretch>
        </p:blipFill>
        <p:spPr bwMode="auto">
          <a:xfrm>
            <a:off x="1116013" y="0"/>
            <a:ext cx="60467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0181" name="Picture 5" descr="2108-001"/>
          <p:cNvPicPr>
            <a:picLocks noChangeAspect="1" noChangeArrowheads="1"/>
          </p:cNvPicPr>
          <p:nvPr/>
        </p:nvPicPr>
        <p:blipFill>
          <a:blip r:embed="rId3"/>
          <a:srcRect l="3487" b="18124"/>
          <a:stretch>
            <a:fillRect/>
          </a:stretch>
        </p:blipFill>
        <p:spPr bwMode="auto">
          <a:xfrm>
            <a:off x="1619250" y="0"/>
            <a:ext cx="59753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1205" name="Picture 5" descr="2111-001"/>
          <p:cNvPicPr>
            <a:picLocks noChangeAspect="1" noChangeArrowheads="1"/>
          </p:cNvPicPr>
          <p:nvPr/>
        </p:nvPicPr>
        <p:blipFill>
          <a:blip r:embed="rId3"/>
          <a:srcRect l="-2051" b="11113"/>
          <a:stretch>
            <a:fillRect/>
          </a:stretch>
        </p:blipFill>
        <p:spPr bwMode="auto">
          <a:xfrm>
            <a:off x="827088" y="46038"/>
            <a:ext cx="63182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When you are reading  x ray look to</a:t>
            </a:r>
          </a:p>
          <a:p>
            <a:pPr algn="l" eaLnBrk="1" hangingPunct="1">
              <a:defRPr/>
            </a:pPr>
            <a:r>
              <a:rPr lang="en-US" smtClean="0"/>
              <a:t>Alignments and  Sulbluxation</a:t>
            </a:r>
          </a:p>
          <a:p>
            <a:pPr algn="l" eaLnBrk="1" hangingPunct="1">
              <a:defRPr/>
            </a:pPr>
            <a:r>
              <a:rPr lang="en-US" smtClean="0"/>
              <a:t>Paravertebral swelling</a:t>
            </a:r>
          </a:p>
          <a:p>
            <a:pPr algn="l" eaLnBrk="1" hangingPunct="1">
              <a:defRPr/>
            </a:pPr>
            <a:r>
              <a:rPr lang="en-US" smtClean="0"/>
              <a:t>Collapsed vertebra</a:t>
            </a:r>
          </a:p>
          <a:p>
            <a:pPr algn="l" eaLnBrk="1" hangingPunct="1">
              <a:defRPr/>
            </a:pPr>
            <a:r>
              <a:rPr lang="en-US" smtClean="0"/>
              <a:t>Spondylolysis</a:t>
            </a:r>
          </a:p>
          <a:p>
            <a:pPr algn="l" eaLnBrk="1" hangingPunct="1">
              <a:defRPr/>
            </a:pPr>
            <a:r>
              <a:rPr lang="en-US" smtClean="0"/>
              <a:t>Spondylolisthesis</a:t>
            </a:r>
          </a:p>
          <a:p>
            <a:pPr algn="l" eaLnBrk="1" hangingPunct="1">
              <a:defRPr/>
            </a:pPr>
            <a:r>
              <a:rPr lang="en-US" smtClean="0"/>
              <a:t>retrolisthesis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476</TotalTime>
  <Words>222</Words>
  <Application>Microsoft Office PowerPoint</Application>
  <PresentationFormat>On-screen Show (4:3)</PresentationFormat>
  <Paragraphs>112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Garamond</vt:lpstr>
      <vt:lpstr>Arial</vt:lpstr>
      <vt:lpstr>Wingdings</vt:lpstr>
      <vt:lpstr>Stream</vt:lpstr>
      <vt:lpstr> السلام عليكم ورحمة الله وبركاته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: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l</vt:lpstr>
      <vt:lpstr>Slide 52</vt:lpstr>
      <vt:lpstr>Slide 53</vt:lpstr>
      <vt:lpstr>Slide 54</vt:lpstr>
      <vt:lpstr>Slide 55</vt:lpstr>
      <vt:lpstr>Slide 56</vt:lpstr>
    </vt:vector>
  </TitlesOfParts>
  <Company>Tel : 497 3 497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السلام عليكم ورحمة الله وبركاته</dc:title>
  <dc:creator>MadaTech</dc:creator>
  <cp:lastModifiedBy>ksupy</cp:lastModifiedBy>
  <cp:revision>18</cp:revision>
  <dcterms:created xsi:type="dcterms:W3CDTF">2007-02-02T15:22:10Z</dcterms:created>
  <dcterms:modified xsi:type="dcterms:W3CDTF">2011-02-12T11:36:16Z</dcterms:modified>
</cp:coreProperties>
</file>