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304" r:id="rId3"/>
    <p:sldId id="257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6" r:id="rId23"/>
    <p:sldId id="267" r:id="rId24"/>
    <p:sldId id="275" r:id="rId25"/>
    <p:sldId id="277" r:id="rId26"/>
    <p:sldId id="268" r:id="rId27"/>
    <p:sldId id="286" r:id="rId28"/>
    <p:sldId id="285" r:id="rId29"/>
    <p:sldId id="269" r:id="rId30"/>
    <p:sldId id="270" r:id="rId31"/>
    <p:sldId id="278" r:id="rId32"/>
    <p:sldId id="279" r:id="rId33"/>
    <p:sldId id="284" r:id="rId34"/>
    <p:sldId id="271" r:id="rId35"/>
    <p:sldId id="287" r:id="rId36"/>
    <p:sldId id="288" r:id="rId37"/>
    <p:sldId id="272" r:id="rId38"/>
    <p:sldId id="290" r:id="rId39"/>
    <p:sldId id="289" r:id="rId40"/>
    <p:sldId id="273" r:id="rId41"/>
    <p:sldId id="315" r:id="rId42"/>
    <p:sldId id="293" r:id="rId43"/>
    <p:sldId id="274" r:id="rId44"/>
    <p:sldId id="29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40" d="100"/>
          <a:sy n="40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2F0E8C2-33A4-40E5-B4B0-0F0CD5DA8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3BB59-9F3C-45FF-BEA7-C33963328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A74D2-CF76-408D-BC15-D389A0AFF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ACB3AE1-0259-44B7-AD68-7F79E97A3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034F-3DFF-45BC-99E6-50C6C5F08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E7FA6-C471-4DD0-AF8C-0595E2ED9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DAFD-D5E7-4BBF-96F5-BB9BAE3E8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C629-16BD-469C-A241-5F82DA75B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1304-4BEC-40F6-BAEE-DD6F1043C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F170-8A04-4C76-8601-4839958F0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9140-E541-4BC0-9E45-A0E00F7A5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9F5C-3263-4655-991C-A591471FE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8BBE90DE-2C54-4C75-990A-0056F468EB6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CONGENITAL HAND ANOMALIES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927350"/>
            <a:ext cx="5562600" cy="1568450"/>
          </a:xfrm>
        </p:spPr>
        <p:txBody>
          <a:bodyPr/>
          <a:lstStyle/>
          <a:p>
            <a:r>
              <a:rPr lang="en-US"/>
              <a:t>		</a:t>
            </a:r>
            <a:r>
              <a:rPr lang="en-US" sz="3200" b="1"/>
              <a:t>By Dr.</a:t>
            </a:r>
          </a:p>
          <a:p>
            <a:r>
              <a:rPr lang="en-US" sz="3200" b="1"/>
              <a:t> Jamaleldin Hassanain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600200"/>
          </a:xfrm>
        </p:spPr>
        <p:txBody>
          <a:bodyPr/>
          <a:lstStyle/>
          <a:p>
            <a:r>
              <a:rPr lang="en-US" b="1"/>
              <a:t>	BONES OF THE HAND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209800"/>
            <a:ext cx="6248400" cy="3886200"/>
          </a:xfrm>
        </p:spPr>
        <p:txBody>
          <a:bodyPr/>
          <a:lstStyle/>
          <a:p>
            <a:r>
              <a:rPr lang="en-US" sz="4000" b="1"/>
              <a:t>5 Metacarpals</a:t>
            </a:r>
          </a:p>
          <a:p>
            <a:r>
              <a:rPr lang="en-US" sz="4000" b="1"/>
              <a:t>Thumb is no. 1</a:t>
            </a:r>
          </a:p>
          <a:p>
            <a:r>
              <a:rPr lang="en-US" sz="4000" b="1"/>
              <a:t>Little finger is no.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		BONY SKELETON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772400" cy="4495800"/>
          </a:xfrm>
        </p:spPr>
        <p:txBody>
          <a:bodyPr/>
          <a:lstStyle/>
          <a:p>
            <a:r>
              <a:rPr lang="en-US" sz="3600" b="1"/>
              <a:t>Wrist joint composed of multiple carpal bone articulating with the radius proximally and five metacarpals distally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</a:t>
            </a:r>
            <a:r>
              <a:rPr lang="en-US" sz="4800" b="1"/>
              <a:t>PHALANGES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All fingers have 3 phalanges 						proximal							middle 							distal</a:t>
            </a:r>
          </a:p>
          <a:p>
            <a:r>
              <a:rPr lang="en-US" sz="3600" b="1"/>
              <a:t>Except thumb has 2 								proximal 						distal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Embryological failure are related to malformations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>
                <a:solidFill>
                  <a:srgbClr val="33CC33"/>
                </a:solidFill>
              </a:rPr>
              <a:t>Causes</a:t>
            </a:r>
          </a:p>
          <a:p>
            <a:r>
              <a:rPr lang="en-US" b="1"/>
              <a:t>Teratogen</a:t>
            </a:r>
          </a:p>
          <a:p>
            <a:r>
              <a:rPr lang="en-US" b="1"/>
              <a:t>Chromosomal abnormality</a:t>
            </a:r>
          </a:p>
          <a:p>
            <a:r>
              <a:rPr lang="en-US" b="1"/>
              <a:t>Viruses</a:t>
            </a:r>
          </a:p>
          <a:p>
            <a:r>
              <a:rPr lang="en-US" b="1"/>
              <a:t>Toxic agent</a:t>
            </a:r>
          </a:p>
          <a:p>
            <a:r>
              <a:rPr lang="en-US" b="1"/>
              <a:t>Vascular events</a:t>
            </a:r>
          </a:p>
          <a:p>
            <a:r>
              <a:rPr lang="en-US" b="1"/>
              <a:t>trauma</a:t>
            </a:r>
          </a:p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Most anomalies occur between 25</a:t>
            </a:r>
            <a:r>
              <a:rPr lang="en-US" b="1" baseline="30000"/>
              <a:t>th</a:t>
            </a:r>
            <a:r>
              <a:rPr lang="en-US" b="1"/>
              <a:t> –50</a:t>
            </a:r>
            <a:r>
              <a:rPr lang="en-US" b="1" baseline="30000"/>
              <a:t>th</a:t>
            </a:r>
            <a:r>
              <a:rPr lang="en-US" b="1"/>
              <a:t> day.</a:t>
            </a:r>
          </a:p>
          <a:p>
            <a:pPr>
              <a:lnSpc>
                <a:spcPct val="90000"/>
              </a:lnSpc>
            </a:pPr>
            <a:r>
              <a:rPr lang="en-US" b="1"/>
              <a:t>Any anomalies occurring after 7</a:t>
            </a:r>
            <a:r>
              <a:rPr lang="en-US" b="1" baseline="30000"/>
              <a:t>th</a:t>
            </a:r>
            <a:r>
              <a:rPr lang="en-US" b="1"/>
              <a:t> week occur as a result of extrinsic compression upon uterine wall eg.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			ischemic events.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			mechanical influences (amniotic constriction band syndrome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r>
              <a:rPr lang="en-US" sz="4400"/>
              <a:t>	INCIDENCE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572000" cy="3810000"/>
          </a:xfrm>
        </p:spPr>
        <p:txBody>
          <a:bodyPr/>
          <a:lstStyle/>
          <a:p>
            <a:r>
              <a:rPr lang="en-US" sz="3200" b="1"/>
              <a:t>1 : 4000 Live births (Birch – Jensen 1944)</a:t>
            </a:r>
          </a:p>
          <a:p>
            <a:r>
              <a:rPr lang="en-US" sz="3200" b="1"/>
              <a:t>1 : 625 live births             (Conway &amp; Bowe 1956)</a:t>
            </a:r>
          </a:p>
        </p:txBody>
      </p:sp>
      <p:pic>
        <p:nvPicPr>
          <p:cNvPr id="46085" name="Picture 5" descr="c:\Program Files\Common Files\Microsoft Shared\Clipart\cagcat50\bs00559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971800"/>
            <a:ext cx="35052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352800"/>
          </a:xfrm>
        </p:spPr>
        <p:txBody>
          <a:bodyPr/>
          <a:lstStyle/>
          <a:p>
            <a:r>
              <a:rPr lang="en-US" sz="3600" b="1" u="sng"/>
              <a:t>Congenital :</a:t>
            </a:r>
            <a:r>
              <a:rPr lang="en-US" sz="3600"/>
              <a:t> something present at birth</a:t>
            </a:r>
          </a:p>
          <a:p>
            <a:r>
              <a:rPr lang="en-US" sz="3600" b="1" u="sng"/>
              <a:t>Malformation :</a:t>
            </a:r>
            <a:r>
              <a:rPr lang="en-US" sz="3600"/>
              <a:t> gross structural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			TYPES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7772400" cy="3581400"/>
          </a:xfrm>
        </p:spPr>
        <p:txBody>
          <a:bodyPr/>
          <a:lstStyle/>
          <a:p>
            <a:r>
              <a:rPr lang="en-US" sz="3200" b="1" u="sng">
                <a:solidFill>
                  <a:srgbClr val="33CC33"/>
                </a:solidFill>
              </a:rPr>
              <a:t>SYNDROMIC :                      </a:t>
            </a:r>
            <a:r>
              <a:rPr lang="en-US" sz="3200" b="1"/>
              <a:t>Combination of anomalies ( 3- 4 )</a:t>
            </a:r>
          </a:p>
          <a:p>
            <a:r>
              <a:rPr lang="en-US" sz="3200" b="1"/>
              <a:t>Single gene</a:t>
            </a:r>
          </a:p>
          <a:p>
            <a:r>
              <a:rPr lang="en-US" sz="3200" b="1"/>
              <a:t>Multiple genes</a:t>
            </a:r>
          </a:p>
          <a:p>
            <a:r>
              <a:rPr lang="en-US" sz="3200" b="1"/>
              <a:t>Sex linked</a:t>
            </a:r>
            <a:endParaRPr lang="en-US" sz="3200" b="1" u="sng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200" b="1" u="sng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14400"/>
          </a:xfrm>
        </p:spPr>
        <p:txBody>
          <a:bodyPr/>
          <a:lstStyle/>
          <a:p>
            <a:r>
              <a:rPr lang="en-US"/>
              <a:t>  MALFORMATION SEQUENCE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001000" cy="3429000"/>
          </a:xfrm>
        </p:spPr>
        <p:txBody>
          <a:bodyPr/>
          <a:lstStyle/>
          <a:p>
            <a:r>
              <a:rPr lang="en-US" sz="4000" b="1"/>
              <a:t>Poor formation of tissue within the fetus e.g.. Radial dysplasia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  DEFORMATION SEQUENCE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001000" cy="3886200"/>
          </a:xfrm>
        </p:spPr>
        <p:txBody>
          <a:bodyPr/>
          <a:lstStyle/>
          <a:p>
            <a:r>
              <a:rPr lang="en-US" sz="3200" b="1"/>
              <a:t>There is no intrinsic problem with fetus but abnormal external mechanical or structural forces		 e.g..  Leaking of amniotic fluid</a:t>
            </a:r>
          </a:p>
          <a:p>
            <a:r>
              <a:rPr lang="en-US" sz="3200" b="1"/>
              <a:t>Bicornate uterus e.g.. Amniotic constriction band syndrome</a:t>
            </a:r>
            <a:r>
              <a:rPr lang="en-US"/>
              <a:t> 				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362200"/>
            <a:ext cx="4114800" cy="3276600"/>
          </a:xfrm>
        </p:spPr>
        <p:txBody>
          <a:bodyPr/>
          <a:lstStyle/>
          <a:p>
            <a:r>
              <a:rPr lang="en-US" sz="3600" dirty="0" smtClean="0"/>
              <a:t>is </a:t>
            </a:r>
            <a:r>
              <a:rPr lang="en-US" sz="3600" dirty="0"/>
              <a:t>an important feature in humans over other primates who lack fine control and precision</a:t>
            </a:r>
          </a:p>
        </p:txBody>
      </p:sp>
      <p:pic>
        <p:nvPicPr>
          <p:cNvPr id="29702" name="Picture 6" descr="pe0200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057400"/>
            <a:ext cx="3200400" cy="3468688"/>
          </a:xfrm>
        </p:spPr>
      </p:pic>
      <p:sp>
        <p:nvSpPr>
          <p:cNvPr id="4" name="Rectangle 3"/>
          <p:cNvSpPr/>
          <p:nvPr/>
        </p:nvSpPr>
        <p:spPr>
          <a:xfrm>
            <a:off x="1600201" y="1066800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Hand function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	</a:t>
            </a:r>
            <a:r>
              <a:rPr lang="en-US" sz="4000"/>
              <a:t>FAILURE OF FORMATION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 </a:t>
            </a:r>
            <a:r>
              <a:rPr lang="en-US" sz="2400" b="1"/>
              <a:t>A) Transverse arrest 						i -shoulder e.g. amelia					ii –upper arm 								   -long above elbow 					   -short above elbow		         	iii – elbow							Iv – forearm								   	 -long below elbow					  	  -short below elbow				v- wrist (acheira )						vi –metacarpal (adactyly)					vii -phalanges</a:t>
            </a:r>
            <a:r>
              <a:rPr lang="en-US" sz="2400"/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sverse ar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B – LONGITUDINAL ARREST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8001000" cy="3200400"/>
          </a:xfrm>
        </p:spPr>
        <p:txBody>
          <a:bodyPr/>
          <a:lstStyle/>
          <a:p>
            <a:r>
              <a:rPr lang="en-US" sz="3600" b="1"/>
              <a:t>Radial ray ( pre-axial )</a:t>
            </a:r>
          </a:p>
          <a:p>
            <a:r>
              <a:rPr lang="en-US" sz="3600" b="1"/>
              <a:t>Ulner ray ( post-axial )</a:t>
            </a:r>
          </a:p>
          <a:p>
            <a:r>
              <a:rPr lang="en-US" sz="3600" b="1"/>
              <a:t>Central ray ( cleft hand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ial cl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lnar club-polysndacty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II – FAILURE OF DIFFERENTIATION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001000" cy="3429000"/>
          </a:xfrm>
        </p:spPr>
        <p:txBody>
          <a:bodyPr/>
          <a:lstStyle/>
          <a:p>
            <a:r>
              <a:rPr lang="en-US" sz="3600" b="1"/>
              <a:t>(a)- Soft tissues e.g.. Cutaneous syndactyly</a:t>
            </a:r>
          </a:p>
          <a:p>
            <a:r>
              <a:rPr lang="en-US" sz="3600" b="1"/>
              <a:t>(b)- skeletal involvement e.g.. Osseous syndactyly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 sz="4000"/>
              <a:t>Congenital tumorous condition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657600"/>
          </a:xfrm>
        </p:spPr>
        <p:txBody>
          <a:bodyPr/>
          <a:lstStyle/>
          <a:p>
            <a:r>
              <a:rPr lang="en-US" sz="3200" b="1"/>
              <a:t>Vascular e.g. heamongiomas portwine stain</a:t>
            </a:r>
          </a:p>
          <a:p>
            <a:r>
              <a:rPr lang="en-US" sz="3200" b="1"/>
              <a:t>Neurological  e.g. neurofibromas</a:t>
            </a:r>
          </a:p>
          <a:p>
            <a:r>
              <a:rPr lang="en-US" sz="3200" b="1"/>
              <a:t>Connective tissues e.g. juvenile aponeurotic fibroma</a:t>
            </a:r>
          </a:p>
          <a:p>
            <a:r>
              <a:rPr lang="en-US" sz="3200" b="1"/>
              <a:t>Skeletal e.g. osteochondromes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 sz="4000"/>
              <a:t>		EMBRYOLOGY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001000" cy="3429000"/>
          </a:xfrm>
        </p:spPr>
        <p:txBody>
          <a:bodyPr/>
          <a:lstStyle/>
          <a:p>
            <a:r>
              <a:rPr lang="en-US" sz="4000" b="1"/>
              <a:t>Limb development and differentiation is a rapid process occurring between	 3-8 wk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001000" cy="1143000"/>
          </a:xfrm>
        </p:spPr>
        <p:txBody>
          <a:bodyPr/>
          <a:lstStyle/>
          <a:p>
            <a:r>
              <a:rPr lang="en-US"/>
              <a:t>		</a:t>
            </a:r>
            <a:r>
              <a:rPr lang="en-US" sz="4800"/>
              <a:t>DUPLICATION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590800"/>
            <a:ext cx="6629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/>
              <a:t>Whole limb</a:t>
            </a:r>
          </a:p>
          <a:p>
            <a:pPr>
              <a:lnSpc>
                <a:spcPct val="90000"/>
              </a:lnSpc>
            </a:pPr>
            <a:r>
              <a:rPr lang="en-US" sz="4400" b="1"/>
              <a:t>Humerus</a:t>
            </a:r>
          </a:p>
          <a:p>
            <a:pPr>
              <a:lnSpc>
                <a:spcPct val="90000"/>
              </a:lnSpc>
            </a:pPr>
            <a:r>
              <a:rPr lang="en-US" sz="4400" b="1"/>
              <a:t>Radus </a:t>
            </a:r>
          </a:p>
          <a:p>
            <a:pPr>
              <a:lnSpc>
                <a:spcPct val="90000"/>
              </a:lnSpc>
            </a:pPr>
            <a:r>
              <a:rPr lang="en-US" sz="4400" b="1"/>
              <a:t>Ulna </a:t>
            </a:r>
          </a:p>
          <a:p>
            <a:pPr>
              <a:lnSpc>
                <a:spcPct val="90000"/>
              </a:lnSpc>
            </a:pPr>
            <a:r>
              <a:rPr lang="en-US" sz="4400" b="1"/>
              <a:t>Digit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lnar po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ial po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557353"/>
            <a:ext cx="4739773" cy="385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	OVERGROWTH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581400"/>
          </a:xfrm>
        </p:spPr>
        <p:txBody>
          <a:bodyPr/>
          <a:lstStyle/>
          <a:p>
            <a:r>
              <a:rPr lang="en-US" sz="3600" b="1"/>
              <a:t>Whole limb e.g. hemi hypertrophy</a:t>
            </a:r>
          </a:p>
          <a:p>
            <a:r>
              <a:rPr lang="en-US" sz="3600" b="1"/>
              <a:t>Partial limb e.g. associated vascular malformation</a:t>
            </a:r>
          </a:p>
          <a:p>
            <a:r>
              <a:rPr lang="en-US" sz="3600" b="1"/>
              <a:t>Digit macrodactyly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	UNDERGROWTH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667000"/>
            <a:ext cx="7010400" cy="3581400"/>
          </a:xfrm>
        </p:spPr>
        <p:txBody>
          <a:bodyPr/>
          <a:lstStyle/>
          <a:p>
            <a:r>
              <a:rPr lang="en-US" sz="3600" b="1"/>
              <a:t>Whole limb</a:t>
            </a:r>
          </a:p>
          <a:p>
            <a:r>
              <a:rPr lang="en-US" sz="3600" b="1"/>
              <a:t>Forearm &amp; Hand</a:t>
            </a:r>
          </a:p>
          <a:p>
            <a:r>
              <a:rPr lang="en-US" sz="3600" b="1"/>
              <a:t>Hand alone</a:t>
            </a:r>
          </a:p>
          <a:p>
            <a:r>
              <a:rPr lang="en-US" sz="3600" b="1"/>
              <a:t>Digit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	EMBRYOLOGY OF THE 		UPPER LIMB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772400" cy="3505200"/>
          </a:xfrm>
        </p:spPr>
        <p:txBody>
          <a:bodyPr/>
          <a:lstStyle/>
          <a:p>
            <a:r>
              <a:rPr lang="en-US" sz="4000" b="1"/>
              <a:t>Limb buds first appear as small elevations on ventro lateral body end of fourth week</a:t>
            </a:r>
            <a:r>
              <a:rPr lang="en-US"/>
              <a:t>.</a:t>
            </a:r>
          </a:p>
          <a:p>
            <a:pPr>
              <a:buFont typeface="Symbol" pitchFamily="18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CONSTRICTION RING SYNDROME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8001000" cy="3200400"/>
          </a:xfrm>
        </p:spPr>
        <p:txBody>
          <a:bodyPr/>
          <a:lstStyle/>
          <a:p>
            <a:r>
              <a:rPr lang="en-US" sz="3600" b="1"/>
              <a:t>Focal necrosis e.g. constriction band syndrome</a:t>
            </a:r>
          </a:p>
          <a:p>
            <a:r>
              <a:rPr lang="en-US" sz="3600" b="1"/>
              <a:t>Amputation intra uterine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sverse ar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GENERALIZED ABNORMALITIES AND SYNDROMES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THANK YOU FOR YOUR ATTENTION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295400"/>
            <a:ext cx="6934200" cy="2057400"/>
          </a:xfrm>
        </p:spPr>
        <p:txBody>
          <a:bodyPr/>
          <a:lstStyle/>
          <a:p>
            <a:r>
              <a:rPr lang="en-US" b="1"/>
              <a:t>Each limb bud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3200400"/>
            <a:ext cx="6400800" cy="2520950"/>
          </a:xfrm>
        </p:spPr>
        <p:txBody>
          <a:bodyPr/>
          <a:lstStyle/>
          <a:p>
            <a:r>
              <a:rPr lang="en-US" sz="3600" b="1"/>
              <a:t>Mesenchyme derived from somatic mesoderm which is covered by a layer of ectoderm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Distal end of bud form flipper like limbs.</a:t>
            </a:r>
          </a:p>
          <a:p>
            <a:r>
              <a:rPr lang="en-US" sz="3600" b="1"/>
              <a:t>Later bones develop and myoblast aggregate to develop muscle mass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Upper limb rotates laterally 90 degrees</a:t>
            </a:r>
          </a:p>
          <a:p>
            <a:r>
              <a:rPr lang="en-US" sz="3600" b="1"/>
              <a:t>Specific dermatone ( which is skin area supplied by a single spinal nerve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</a:t>
            </a:r>
            <a:r>
              <a:rPr lang="en-US" sz="5400" b="1"/>
              <a:t>ANATOMY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7315200" cy="4495800"/>
          </a:xfrm>
        </p:spPr>
        <p:txBody>
          <a:bodyPr/>
          <a:lstStyle/>
          <a:p>
            <a:r>
              <a:rPr lang="en-US" sz="4000" b="1"/>
              <a:t>Bony skeleton </a:t>
            </a:r>
          </a:p>
          <a:p>
            <a:r>
              <a:rPr lang="en-US" sz="4000" b="1"/>
              <a:t>Muscles and soft tissues</a:t>
            </a:r>
          </a:p>
          <a:p>
            <a:r>
              <a:rPr lang="en-US" sz="4000" b="1"/>
              <a:t>Vessels and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162800" cy="3657600"/>
          </a:xfrm>
        </p:spPr>
        <p:txBody>
          <a:bodyPr/>
          <a:lstStyle/>
          <a:p>
            <a:r>
              <a:rPr lang="en-US" sz="3600" b="1" u="sng" dirty="0"/>
              <a:t>Proximal row of carpal bone</a:t>
            </a:r>
            <a:r>
              <a:rPr lang="en-US" sz="3600" dirty="0"/>
              <a:t>			 (radial to </a:t>
            </a:r>
            <a:r>
              <a:rPr lang="en-US" sz="3600" dirty="0" err="1"/>
              <a:t>ulnar</a:t>
            </a:r>
            <a:r>
              <a:rPr lang="en-US" sz="3600" dirty="0"/>
              <a:t>)			</a:t>
            </a:r>
            <a:r>
              <a:rPr lang="en-US" sz="3600" dirty="0" err="1"/>
              <a:t>scafoid</a:t>
            </a:r>
            <a:r>
              <a:rPr lang="en-US" sz="3600" dirty="0"/>
              <a:t> , </a:t>
            </a:r>
            <a:r>
              <a:rPr lang="en-US" sz="3600" dirty="0" err="1"/>
              <a:t>lunate</a:t>
            </a:r>
            <a:r>
              <a:rPr lang="en-US" sz="3600" dirty="0"/>
              <a:t> , </a:t>
            </a:r>
            <a:r>
              <a:rPr lang="en-US" sz="3600" dirty="0" err="1"/>
              <a:t>traquetral</a:t>
            </a:r>
            <a:r>
              <a:rPr lang="en-US" sz="3600" dirty="0"/>
              <a:t> , </a:t>
            </a:r>
            <a:r>
              <a:rPr lang="en-US" sz="3600" dirty="0" err="1"/>
              <a:t>pisiform</a:t>
            </a:r>
            <a:endParaRPr lang="en-US" sz="3600" dirty="0"/>
          </a:p>
          <a:p>
            <a:r>
              <a:rPr lang="en-US" sz="3600" b="1" u="sng" dirty="0"/>
              <a:t>Distal row</a:t>
            </a:r>
            <a:r>
              <a:rPr lang="en-US" sz="3600" dirty="0"/>
              <a:t>						trapezium , </a:t>
            </a:r>
            <a:r>
              <a:rPr lang="en-US" sz="3600" dirty="0" err="1"/>
              <a:t>trapazoid</a:t>
            </a:r>
            <a:r>
              <a:rPr lang="en-US" sz="3600" dirty="0"/>
              <a:t> , </a:t>
            </a:r>
            <a:r>
              <a:rPr lang="en-US" sz="3600" dirty="0" err="1"/>
              <a:t>capitate</a:t>
            </a:r>
            <a:r>
              <a:rPr lang="en-US" sz="3600" dirty="0"/>
              <a:t> , </a:t>
            </a:r>
            <a:r>
              <a:rPr lang="en-US" sz="3600" dirty="0" err="1"/>
              <a:t>hamate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304</TotalTime>
  <Words>397</Words>
  <Application>Microsoft Office PowerPoint</Application>
  <PresentationFormat>On-screen Show (4:3)</PresentationFormat>
  <Paragraphs>92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Capsules</vt:lpstr>
      <vt:lpstr>CONGENITAL HAND ANOMALIES</vt:lpstr>
      <vt:lpstr>Slide 2</vt:lpstr>
      <vt:lpstr>  EMBRYOLOGY</vt:lpstr>
      <vt:lpstr> EMBRYOLOGY OF THE   UPPER LIMB</vt:lpstr>
      <vt:lpstr>Each limb bud :</vt:lpstr>
      <vt:lpstr>Slide 6</vt:lpstr>
      <vt:lpstr>Slide 7</vt:lpstr>
      <vt:lpstr>  ANATOMY</vt:lpstr>
      <vt:lpstr>Slide 9</vt:lpstr>
      <vt:lpstr> BONES OF THE HAND</vt:lpstr>
      <vt:lpstr>  BONY SKELETON</vt:lpstr>
      <vt:lpstr>  PHALANGES</vt:lpstr>
      <vt:lpstr>Embryological failure are related to malformations </vt:lpstr>
      <vt:lpstr>Slide 14</vt:lpstr>
      <vt:lpstr>  INCIDENCE</vt:lpstr>
      <vt:lpstr>Slide 16</vt:lpstr>
      <vt:lpstr>   TYPES</vt:lpstr>
      <vt:lpstr>  MALFORMATION SEQUENCE</vt:lpstr>
      <vt:lpstr>   DEFORMATION SEQUENCE</vt:lpstr>
      <vt:lpstr>CLASSIFICATION</vt:lpstr>
      <vt:lpstr> FAILURE OF FORMATION</vt:lpstr>
      <vt:lpstr>Slide 22</vt:lpstr>
      <vt:lpstr>B – LONGITUDINAL ARREST</vt:lpstr>
      <vt:lpstr>Slide 24</vt:lpstr>
      <vt:lpstr>Slide 25</vt:lpstr>
      <vt:lpstr>II – FAILURE OF DIFFERENTIATION</vt:lpstr>
      <vt:lpstr>Slide 27</vt:lpstr>
      <vt:lpstr>Slide 28</vt:lpstr>
      <vt:lpstr>Congenital tumorous condition</vt:lpstr>
      <vt:lpstr>  DUPLICATION</vt:lpstr>
      <vt:lpstr>Slide 31</vt:lpstr>
      <vt:lpstr>Slide 32</vt:lpstr>
      <vt:lpstr>Slide 33</vt:lpstr>
      <vt:lpstr> OVERGROWTH</vt:lpstr>
      <vt:lpstr>Slide 35</vt:lpstr>
      <vt:lpstr>Slide 36</vt:lpstr>
      <vt:lpstr> UNDERGROWTH</vt:lpstr>
      <vt:lpstr>Slide 38</vt:lpstr>
      <vt:lpstr>Slide 39</vt:lpstr>
      <vt:lpstr>CONSTRICTION RING SYNDROME</vt:lpstr>
      <vt:lpstr>Slide 41</vt:lpstr>
      <vt:lpstr>Slide 42</vt:lpstr>
      <vt:lpstr>GENERALIZED ABNORMALITIES AND SYNDROMES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HAND ANOMALIES</dc:title>
  <dc:creator>DR JAMALELDIN M. HASSANAIN</dc:creator>
  <cp:lastModifiedBy>ksupy</cp:lastModifiedBy>
  <cp:revision>52</cp:revision>
  <cp:lastPrinted>1601-01-01T00:00:00Z</cp:lastPrinted>
  <dcterms:created xsi:type="dcterms:W3CDTF">2001-02-22T05:20:04Z</dcterms:created>
  <dcterms:modified xsi:type="dcterms:W3CDTF">2010-10-26T06:37:24Z</dcterms:modified>
</cp:coreProperties>
</file>