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3" r:id="rId21"/>
    <p:sldId id="274" r:id="rId22"/>
    <p:sldId id="281" r:id="rId23"/>
    <p:sldId id="276" r:id="rId24"/>
    <p:sldId id="279" r:id="rId25"/>
    <p:sldId id="280" r:id="rId26"/>
    <p:sldId id="282" r:id="rId27"/>
    <p:sldId id="283" r:id="rId28"/>
    <p:sldId id="284" r:id="rId29"/>
    <p:sldId id="323" r:id="rId30"/>
    <p:sldId id="285" r:id="rId31"/>
    <p:sldId id="286" r:id="rId32"/>
    <p:sldId id="288" r:id="rId33"/>
    <p:sldId id="290" r:id="rId34"/>
    <p:sldId id="292" r:id="rId35"/>
    <p:sldId id="294" r:id="rId36"/>
    <p:sldId id="295" r:id="rId37"/>
    <p:sldId id="297" r:id="rId38"/>
    <p:sldId id="299" r:id="rId39"/>
    <p:sldId id="301" r:id="rId40"/>
    <p:sldId id="303" r:id="rId41"/>
    <p:sldId id="325" r:id="rId42"/>
    <p:sldId id="305" r:id="rId43"/>
    <p:sldId id="307" r:id="rId44"/>
    <p:sldId id="320" r:id="rId45"/>
    <p:sldId id="309" r:id="rId46"/>
    <p:sldId id="311" r:id="rId47"/>
    <p:sldId id="313" r:id="rId48"/>
    <p:sldId id="315" r:id="rId49"/>
    <p:sldId id="317" r:id="rId50"/>
    <p:sldId id="31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C3A6D-0D8A-48D7-A24F-B558833664C1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3FD75-A3C7-47D8-A596-FE3614CDA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E35AF-E504-4160-862E-7032048BDC0B}" type="slidenum">
              <a:rPr lang="en-US"/>
              <a:pPr/>
              <a:t>33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Paltelets disintegrate </a:t>
            </a:r>
          </a:p>
          <a:p>
            <a:r>
              <a:rPr lang="en-US"/>
              <a:t>Pg’s are prostaglandins</a:t>
            </a:r>
          </a:p>
          <a:p>
            <a:r>
              <a:rPr lang="en-US"/>
              <a:t>Gary Carlson pics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CDD3C-2119-4CC7-8BB8-6471961F6A86}" type="slidenum">
              <a:rPr lang="en-US"/>
              <a:pPr/>
              <a:t>34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But Macrophages can do it all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5E0AB-57FD-44D5-BD79-29BC7B70FA6C}" type="slidenum">
              <a:rPr lang="en-US"/>
              <a:pPr/>
              <a:t>35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cell truly necessary to wnd healing as per sabistan</a:t>
            </a:r>
          </a:p>
          <a:p>
            <a:r>
              <a:rPr lang="en-US"/>
              <a:t>Macrophages induce pmn apoptosis</a:t>
            </a:r>
          </a:p>
          <a:p>
            <a:r>
              <a:rPr lang="en-US"/>
              <a:t>Migrate similar to PMN’s  secrete enzyme to degrade and alter ECM instigate fibroblast</a:t>
            </a:r>
          </a:p>
          <a:p>
            <a:r>
              <a:rPr lang="en-US"/>
              <a:t>Fibronectin attract more phages too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17BC0-06AD-403F-ABEF-BC8AB2439E9A}" type="slidenum">
              <a:rPr lang="en-US"/>
              <a:pPr/>
              <a:t>37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Growth factors Tgf beta, PDGF &amp; cytokines IL1, TNF alpha as well as thrombin, elastin,leukotriene b4, complement trigger fibroblast formtn and migratn </a:t>
            </a:r>
            <a:r>
              <a:rPr lang="en-US" b="1" i="1" u="sng"/>
              <a:t>from wound edge (do not arrive by diapedesis)</a:t>
            </a:r>
          </a:p>
          <a:p>
            <a:r>
              <a:rPr lang="en-US" b="1" i="1" u="sng"/>
              <a:t>GAG glycosaminoglycan</a:t>
            </a:r>
          </a:p>
          <a:p>
            <a:r>
              <a:rPr lang="en-US"/>
              <a:t>Activation of endothelial cells that line blood vessel walls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6E4C-B9CE-4960-8A6A-8756D0593E72}" type="slidenum">
              <a:rPr lang="en-US"/>
              <a:pPr/>
              <a:t>39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F0398-8BC6-424B-A4A5-D8ECB5979E7C}" type="slidenum">
              <a:rPr lang="en-US"/>
              <a:pPr/>
              <a:t>41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To prevent </a:t>
            </a:r>
            <a:r>
              <a:rPr lang="en-US" dirty="0" err="1" smtClean="0"/>
              <a:t>infectn</a:t>
            </a:r>
            <a:r>
              <a:rPr lang="en-US" dirty="0" smtClean="0"/>
              <a:t> &amp; fluid loss, necessary to </a:t>
            </a:r>
            <a:r>
              <a:rPr lang="en-US" dirty="0" err="1" smtClean="0"/>
              <a:t>Restablish</a:t>
            </a:r>
            <a:r>
              <a:rPr lang="en-US" dirty="0" smtClean="0"/>
              <a:t> the phys barrier that is the </a:t>
            </a:r>
            <a:r>
              <a:rPr lang="en-US" dirty="0" err="1" smtClean="0"/>
              <a:t>epidemis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Initially </a:t>
            </a:r>
            <a:r>
              <a:rPr lang="en-US" dirty="0" err="1" smtClean="0"/>
              <a:t>wnd</a:t>
            </a:r>
            <a:r>
              <a:rPr lang="en-US" dirty="0" smtClean="0"/>
              <a:t> sealed by clot , then epithelial cell Mitosis &amp; Migration from </a:t>
            </a:r>
            <a:r>
              <a:rPr lang="en-US" dirty="0" err="1" smtClean="0"/>
              <a:t>Wnd</a:t>
            </a:r>
            <a:r>
              <a:rPr lang="en-US" dirty="0" smtClean="0"/>
              <a:t> edges and appendages (hair follicles and sweat glands). </a:t>
            </a:r>
            <a:r>
              <a:rPr lang="en-US" dirty="0" err="1" smtClean="0"/>
              <a:t>Keratinocytes</a:t>
            </a:r>
            <a:r>
              <a:rPr lang="en-US" dirty="0" smtClean="0"/>
              <a:t> at the basal layer detach, migrate, proliferate, differentiate, and stratify.  If the </a:t>
            </a:r>
            <a:r>
              <a:rPr lang="en-US" dirty="0" err="1" smtClean="0"/>
              <a:t>Bamsement</a:t>
            </a:r>
            <a:r>
              <a:rPr lang="en-US" dirty="0" smtClean="0"/>
              <a:t> membrane is intact, </a:t>
            </a:r>
            <a:r>
              <a:rPr lang="en-US" dirty="0" err="1" smtClean="0"/>
              <a:t>epithlezatn</a:t>
            </a:r>
            <a:r>
              <a:rPr lang="en-US" dirty="0" smtClean="0"/>
              <a:t> more rapidly, if not </a:t>
            </a:r>
            <a:r>
              <a:rPr lang="en-US" dirty="0" err="1" smtClean="0"/>
              <a:t>laminin</a:t>
            </a:r>
            <a:r>
              <a:rPr lang="en-US" dirty="0" smtClean="0"/>
              <a:t> </a:t>
            </a:r>
            <a:r>
              <a:rPr lang="en-US" dirty="0" err="1" smtClean="0"/>
              <a:t>layed</a:t>
            </a:r>
            <a:r>
              <a:rPr lang="en-US" dirty="0" smtClean="0"/>
              <a:t> down and BM repaired.  Linking </a:t>
            </a:r>
            <a:r>
              <a:rPr lang="en-US" dirty="0" err="1" smtClean="0"/>
              <a:t>Desmosomes</a:t>
            </a:r>
            <a:r>
              <a:rPr lang="en-US" dirty="0" smtClean="0"/>
              <a:t> &amp; </a:t>
            </a:r>
            <a:r>
              <a:rPr lang="en-US" dirty="0" err="1" smtClean="0"/>
              <a:t>Hemidesmosomes</a:t>
            </a:r>
            <a:r>
              <a:rPr lang="en-US" dirty="0" smtClean="0"/>
              <a:t> loosen, epidermal cells use </a:t>
            </a:r>
            <a:r>
              <a:rPr lang="en-US" dirty="0" err="1" smtClean="0"/>
              <a:t>integrins</a:t>
            </a:r>
            <a:r>
              <a:rPr lang="en-US" dirty="0" smtClean="0"/>
              <a:t> to react w/ECM, with </a:t>
            </a:r>
            <a:r>
              <a:rPr lang="en-US" dirty="0" err="1" smtClean="0"/>
              <a:t>actin</a:t>
            </a:r>
            <a:r>
              <a:rPr lang="en-US" dirty="0" smtClean="0"/>
              <a:t>-myosin contractile system migrate between dermis and </a:t>
            </a:r>
            <a:r>
              <a:rPr lang="en-US" dirty="0" err="1" smtClean="0"/>
              <a:t>eschar</a:t>
            </a:r>
            <a:r>
              <a:rPr lang="en-US" dirty="0" smtClean="0"/>
              <a:t>, </a:t>
            </a:r>
            <a:r>
              <a:rPr lang="en-US" dirty="0" err="1" smtClean="0"/>
              <a:t>disect</a:t>
            </a:r>
            <a:r>
              <a:rPr lang="en-US" dirty="0" smtClean="0"/>
              <a:t> the </a:t>
            </a:r>
            <a:r>
              <a:rPr lang="en-US" dirty="0" err="1" smtClean="0"/>
              <a:t>wnd</a:t>
            </a:r>
            <a:r>
              <a:rPr lang="en-US" dirty="0" smtClean="0"/>
              <a:t>, breaking down ECM with </a:t>
            </a:r>
            <a:r>
              <a:rPr lang="en-US" dirty="0" err="1" smtClean="0"/>
              <a:t>collagenase</a:t>
            </a:r>
            <a:r>
              <a:rPr lang="en-US" dirty="0" smtClean="0"/>
              <a:t> and </a:t>
            </a:r>
            <a:r>
              <a:rPr lang="en-US" dirty="0" err="1" smtClean="0"/>
              <a:t>poreitnase</a:t>
            </a:r>
            <a:r>
              <a:rPr lang="en-US" dirty="0" smtClean="0"/>
              <a:t>, move leapfrog </a:t>
            </a:r>
            <a:r>
              <a:rPr lang="en-US" dirty="0" err="1" smtClean="0"/>
              <a:t>Epiboly</a:t>
            </a:r>
            <a:r>
              <a:rPr lang="en-US" dirty="0" smtClean="0"/>
              <a:t> &gt; contact inhibition. Disruption of </a:t>
            </a:r>
            <a:r>
              <a:rPr lang="en-US" dirty="0" err="1" smtClean="0"/>
              <a:t>epithelialization</a:t>
            </a:r>
            <a:r>
              <a:rPr lang="en-US" dirty="0" smtClean="0"/>
              <a:t> (</a:t>
            </a:r>
            <a:r>
              <a:rPr lang="en-US" dirty="0" err="1" smtClean="0"/>
              <a:t>ie</a:t>
            </a:r>
            <a:r>
              <a:rPr lang="en-US" dirty="0" smtClean="0"/>
              <a:t> chronic </a:t>
            </a:r>
            <a:r>
              <a:rPr lang="en-US" dirty="0" err="1" smtClean="0"/>
              <a:t>wnd</a:t>
            </a:r>
            <a:r>
              <a:rPr lang="en-US" dirty="0" smtClean="0"/>
              <a:t>) can cause </a:t>
            </a:r>
            <a:r>
              <a:rPr lang="en-US" dirty="0" err="1" smtClean="0"/>
              <a:t>mailgnancy</a:t>
            </a:r>
            <a:r>
              <a:rPr lang="en-US" dirty="0" smtClean="0"/>
              <a:t>. Primarily closed </a:t>
            </a:r>
            <a:r>
              <a:rPr lang="en-US" dirty="0" err="1" smtClean="0"/>
              <a:t>surg</a:t>
            </a:r>
            <a:r>
              <a:rPr lang="en-US" dirty="0" smtClean="0"/>
              <a:t> </a:t>
            </a:r>
            <a:r>
              <a:rPr lang="en-US" dirty="0" err="1" smtClean="0"/>
              <a:t>incis</a:t>
            </a:r>
            <a:r>
              <a:rPr lang="en-US" dirty="0" smtClean="0"/>
              <a:t> close 24 hrs, open secondary closures take much longer.  New epidermis devoid of secondary appendages.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0722D-4717-47C9-8D07-2B58A48927C5}" type="slidenum">
              <a:rPr lang="en-US"/>
              <a:pPr/>
              <a:t>42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(8:1) NL skin </a:t>
            </a:r>
          </a:p>
          <a:p>
            <a:r>
              <a:rPr lang="en-US"/>
              <a:t>Raised red scar flattens</a:t>
            </a:r>
          </a:p>
          <a:p>
            <a:r>
              <a:rPr lang="en-US"/>
              <a:t>Scar always more brittle devoid rete pegs</a:t>
            </a:r>
          </a:p>
          <a:p>
            <a:r>
              <a:rPr lang="en-US"/>
              <a:t>Accelarated: healing cells already there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AF89C-6F54-4C35-8F24-DE64F7BB6229}" type="slidenum">
              <a:rPr lang="en-US"/>
              <a:pPr/>
              <a:t>43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NL fibroblasts don’t have gap junctions</a:t>
            </a:r>
          </a:p>
          <a:p>
            <a:r>
              <a:rPr lang="en-US"/>
              <a:t>Myofibroblasts also possibly respons for duptyren’s contracture, renal and pulm fibrosis, hepatic chirrosis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3EBE5-0F12-4DE7-BA66-2FA8A29E4E77}" type="slidenum">
              <a:rPr lang="en-US"/>
              <a:pPr/>
              <a:t>45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XRT=radiation Tx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B3A5D7-8C2C-405C-8330-EB0C98BAB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94F6E4C-C75D-45AD-A19F-D0ED956258B4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4F6E4C-C75D-45AD-A19F-D0ED956258B4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Burn injury and wound healing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Dr.khalid</a:t>
            </a:r>
            <a:r>
              <a:rPr lang="en-US" dirty="0" smtClean="0"/>
              <a:t> Al-</a:t>
            </a:r>
            <a:r>
              <a:rPr lang="en-US" dirty="0" err="1" smtClean="0"/>
              <a:t>zahrani</a:t>
            </a:r>
            <a:endParaRPr lang="en-US" dirty="0" smtClean="0"/>
          </a:p>
          <a:p>
            <a:r>
              <a:rPr lang="en-US" dirty="0" err="1" smtClean="0"/>
              <a:t>Assitant</a:t>
            </a:r>
            <a:r>
              <a:rPr lang="en-US" dirty="0" smtClean="0"/>
              <a:t> Prof.&amp; consultant plastic surgeon.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2592"/>
            <a:ext cx="7467600" cy="31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2" y="2420144"/>
            <a:ext cx="38766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801019"/>
            <a:ext cx="63055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Determining Extent of Injury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Burn extent determines therapy and prognosis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Burn size estimate often inaccurate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Extent of injury described using percentage of total body surface area that is burned (TBSA)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For patients &gt; 9 “rule of nines” may be used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For small burns, the patient’s palm covers 1%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With young children proportions differ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156" y="1600200"/>
            <a:ext cx="42236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087" y="1600200"/>
            <a:ext cx="30398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Evaluation of Burns – 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Look for circumferential burns to chest, neck and limbs that may compromise</a:t>
            </a:r>
          </a:p>
          <a:p>
            <a:pPr>
              <a:buNone/>
            </a:pPr>
            <a:r>
              <a:rPr lang="en-US" b="1" dirty="0" smtClean="0"/>
              <a:t>     ventilation or circulation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Loss of distal pulses late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Assess for warmth, sensation, motor, rigidity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Doppler exam helpful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Identify potential abuse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Well circumscribed, feet, ankles, buttocks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464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7" y="1701006"/>
            <a:ext cx="65246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</a:t>
            </a:r>
            <a:r>
              <a:rPr lang="en-US" sz="4800" dirty="0" smtClean="0">
                <a:cs typeface="Times New Roman" pitchFamily="18" charset="0"/>
              </a:rPr>
              <a:t>Skin Function</a:t>
            </a:r>
            <a:br>
              <a:rPr lang="en-US" sz="4800" dirty="0" smtClean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indent="-285750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Body </a:t>
            </a:r>
            <a:r>
              <a:rPr lang="en-US" sz="2400" dirty="0">
                <a:cs typeface="Times New Roman" pitchFamily="18" charset="0"/>
              </a:rPr>
              <a:t>Covering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Permit </a:t>
            </a:r>
            <a:r>
              <a:rPr lang="en-US" sz="2400" dirty="0">
                <a:cs typeface="Times New Roman" pitchFamily="18" charset="0"/>
              </a:rPr>
              <a:t>movement of underlying muscles &amp; joint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Sensors for touch, pain, and temperature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Vitamin </a:t>
            </a:r>
            <a:r>
              <a:rPr lang="en-US" sz="2400" dirty="0">
                <a:cs typeface="Times New Roman" pitchFamily="18" charset="0"/>
              </a:rPr>
              <a:t>D production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Temperature regulation </a:t>
            </a:r>
          </a:p>
          <a:p>
            <a:pPr lvl="2" indent="-285750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sweating, blood flow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Sun protection</a:t>
            </a:r>
          </a:p>
          <a:p>
            <a:pPr lvl="2" indent="-285750">
              <a:lnSpc>
                <a:spcPct val="90000"/>
              </a:lnSpc>
            </a:pPr>
            <a:r>
              <a:rPr lang="en-US" sz="1800" dirty="0">
                <a:cs typeface="Times New Roman" pitchFamily="18" charset="0"/>
              </a:rPr>
              <a:t>Detoxification/activation of drugs and chemicals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cs typeface="Times New Roman" pitchFamily="18" charset="0"/>
              </a:rPr>
              <a:t>Immunoserveillance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lvl="2" indent="-285750">
              <a:lnSpc>
                <a:spcPct val="90000"/>
              </a:lnSpc>
            </a:pPr>
            <a:r>
              <a:rPr lang="en-US" sz="2000" dirty="0" err="1">
                <a:cs typeface="Times New Roman" pitchFamily="18" charset="0"/>
              </a:rPr>
              <a:t>Langerhaus</a:t>
            </a:r>
            <a:r>
              <a:rPr lang="en-US" sz="2000" dirty="0">
                <a:cs typeface="Times New Roman" pitchFamily="18" charset="0"/>
              </a:rPr>
              <a:t> cells, t-lymphocytes</a:t>
            </a: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Inhalation Injury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Smoke inhalation</a:t>
            </a:r>
          </a:p>
          <a:p>
            <a:pPr lvl="1"/>
            <a:r>
              <a:rPr lang="en-US" dirty="0" smtClean="0"/>
              <a:t>– Carbon Monoxide Poisoning</a:t>
            </a:r>
          </a:p>
          <a:p>
            <a:pPr lvl="2"/>
            <a:r>
              <a:rPr lang="en-US" dirty="0" smtClean="0"/>
              <a:t>• CO has stronger affinity for HGB than O2</a:t>
            </a:r>
          </a:p>
          <a:p>
            <a:pPr lvl="2"/>
            <a:r>
              <a:rPr lang="en-US" dirty="0" smtClean="0"/>
              <a:t>• Signs of CO poisoning:</a:t>
            </a:r>
          </a:p>
          <a:p>
            <a:pPr lvl="3"/>
            <a:r>
              <a:rPr lang="en-US" dirty="0" smtClean="0"/>
              <a:t>– Confusion, dizziness, HA, NV, flushed skin</a:t>
            </a:r>
          </a:p>
          <a:p>
            <a:pPr lvl="2"/>
            <a:r>
              <a:rPr lang="en-US" dirty="0" smtClean="0"/>
              <a:t>• Treatment 100% FiO2</a:t>
            </a:r>
          </a:p>
          <a:p>
            <a:pPr lvl="1"/>
            <a:r>
              <a:rPr lang="en-US" dirty="0" smtClean="0"/>
              <a:t>– Upper Airway Obstruction</a:t>
            </a:r>
          </a:p>
          <a:p>
            <a:pPr lvl="2"/>
            <a:r>
              <a:rPr lang="en-US" dirty="0" smtClean="0"/>
              <a:t>• Common in head and neck burns and smoke inhalation</a:t>
            </a:r>
          </a:p>
          <a:p>
            <a:pPr lvl="2"/>
            <a:r>
              <a:rPr lang="en-US" dirty="0" smtClean="0"/>
              <a:t>• Edema continues at least 24 hours</a:t>
            </a:r>
          </a:p>
          <a:p>
            <a:pPr lvl="2"/>
            <a:r>
              <a:rPr lang="en-US" dirty="0" smtClean="0"/>
              <a:t>• Protect airway with intubation</a:t>
            </a:r>
          </a:p>
          <a:p>
            <a:pPr lvl="2"/>
            <a:r>
              <a:rPr lang="en-US" dirty="0" smtClean="0"/>
              <a:t>• Edema usually decreases by post burn day 3</a:t>
            </a:r>
          </a:p>
          <a:p>
            <a:pPr lvl="1"/>
            <a:r>
              <a:rPr lang="en-US" dirty="0" smtClean="0"/>
              <a:t>– Pulmonary Injury from Chemical Inhalation</a:t>
            </a:r>
          </a:p>
          <a:p>
            <a:pPr lvl="2"/>
            <a:r>
              <a:rPr lang="en-US" dirty="0" smtClean="0"/>
              <a:t>• Develops ARDS within 24 hours post injury</a:t>
            </a:r>
          </a:p>
          <a:p>
            <a:pPr lvl="2"/>
            <a:r>
              <a:rPr lang="en-US" dirty="0" smtClean="0"/>
              <a:t>• Pneumonia may occur as late as post burn day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48767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1615281"/>
            <a:ext cx="4743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Fluid Resuscitation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Hypovolemia</a:t>
            </a:r>
            <a:r>
              <a:rPr lang="en-US" b="1" dirty="0" smtClean="0"/>
              <a:t> was major cause of death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Massive transudation of fluids from</a:t>
            </a:r>
          </a:p>
          <a:p>
            <a:pPr>
              <a:buNone/>
            </a:pPr>
            <a:r>
              <a:rPr lang="en-US" b="1" dirty="0" smtClean="0"/>
              <a:t>vessels due to increased permeability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Edema intensifies over 8-48 hours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Goal: preservation of organ perfusion and urine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  Electrical Burns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Caused by passage of electric current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Damage increased in small bony areas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Fingers, feet, lower legs, forearm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Systemic effects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Low voltage (&lt;1000 V)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High voltage (&gt;1000): Massive tissue damage, respiratory and cardiac arrest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ECG, CPK, UA, monitor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Local care often necessitates grafting and</a:t>
            </a:r>
          </a:p>
          <a:p>
            <a:pPr>
              <a:buNone/>
            </a:pPr>
            <a:r>
              <a:rPr lang="en-US" b="1" dirty="0" smtClean="0"/>
              <a:t>      amputation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    Chemical Burns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Delayed and progressive injury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Deceptively superficial at first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Acid more limited (coagulation necrosis)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Alkalis more destructive (liquefaction)</a:t>
            </a:r>
          </a:p>
          <a:p>
            <a:r>
              <a:rPr lang="en-US" dirty="0" smtClean="0"/>
              <a:t> </a:t>
            </a:r>
            <a:r>
              <a:rPr lang="en-US" b="1" dirty="0" err="1" smtClean="0"/>
              <a:t>HFl</a:t>
            </a:r>
            <a:r>
              <a:rPr lang="en-US" b="1" dirty="0" smtClean="0"/>
              <a:t>: significant necrosis, arrhythmias,</a:t>
            </a:r>
          </a:p>
          <a:p>
            <a:r>
              <a:rPr lang="en-US" b="1" dirty="0" err="1" smtClean="0"/>
              <a:t>hypoCa</a:t>
            </a:r>
            <a:endParaRPr lang="en-US" b="1" dirty="0" smtClean="0"/>
          </a:p>
          <a:p>
            <a:r>
              <a:rPr lang="en-US" b="1" dirty="0" smtClean="0"/>
              <a:t>Removal of causative agent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Brush off metals and powders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Copious irrigation with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Wound healing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814" y="1600200"/>
            <a:ext cx="5006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Wound: a disruption of normal anatomic relations as a result of injury intentional or unintentional.  Regardless of causation or tissue type, wound healing presents with identical biochemical and physiologic processes, though wound healing may vary in timing and intensity.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01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3691" y="1600200"/>
            <a:ext cx="6034617" cy="4525963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Skin layers</a:t>
            </a:r>
            <a:endParaRPr lang="en-US" dirty="0"/>
          </a:p>
        </p:txBody>
      </p:sp>
      <p:pic>
        <p:nvPicPr>
          <p:cNvPr id="4" name="Picture 7" descr="Hair Growt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1"/>
            <a:ext cx="624839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wnd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24000"/>
            <a:ext cx="7467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Inflammatory</a:t>
            </a:r>
            <a:r>
              <a:rPr lang="en-US" sz="48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Substrate or reactive phase, immediate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        typically </a:t>
            </a:r>
            <a:r>
              <a:rPr lang="en-US" sz="3200" b="1" dirty="0" smtClean="0"/>
              <a:t>days 1-10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2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Response to </a:t>
            </a:r>
            <a:r>
              <a:rPr lang="en-US" sz="3200" b="1" dirty="0" smtClean="0"/>
              <a:t>limit and prevent further injury, inflammation, </a:t>
            </a:r>
            <a:r>
              <a:rPr lang="en-US" sz="3200" b="1" dirty="0" err="1" smtClean="0"/>
              <a:t>hemostasis</a:t>
            </a:r>
            <a:r>
              <a:rPr lang="en-US" sz="3200" b="1" dirty="0" smtClean="0"/>
              <a:t>, sealing surface, removing necrotic tissue and debris, migration of cells</a:t>
            </a:r>
            <a:r>
              <a:rPr lang="en-US" sz="3200" dirty="0" smtClean="0"/>
              <a:t> into wound by </a:t>
            </a:r>
            <a:r>
              <a:rPr lang="en-US" sz="3200" dirty="0" err="1" smtClean="0"/>
              <a:t>chemotaxis</a:t>
            </a:r>
            <a:r>
              <a:rPr lang="en-US" sz="3200" dirty="0" smtClean="0"/>
              <a:t>, cytokines, and growth factors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2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b="1" dirty="0" smtClean="0"/>
              <a:t>Initial</a:t>
            </a:r>
            <a:r>
              <a:rPr lang="en-US" sz="3200" dirty="0" smtClean="0"/>
              <a:t> intense local </a:t>
            </a:r>
            <a:r>
              <a:rPr lang="en-US" sz="3200" b="1" dirty="0" smtClean="0"/>
              <a:t>vasoconstriction</a:t>
            </a:r>
            <a:r>
              <a:rPr lang="en-US" sz="3200" dirty="0" smtClean="0"/>
              <a:t> of arterioles and capillaries </a:t>
            </a:r>
            <a:r>
              <a:rPr lang="en-US" sz="3200" b="1" dirty="0" smtClean="0"/>
              <a:t>followed by </a:t>
            </a:r>
            <a:r>
              <a:rPr lang="en-US" sz="3200" b="1" dirty="0" err="1" smtClean="0"/>
              <a:t>vasodilation</a:t>
            </a:r>
            <a:r>
              <a:rPr lang="en-US" sz="3200" dirty="0" smtClean="0"/>
              <a:t> and vascular permeability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0"/>
            <a:ext cx="7772400" cy="1143000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Inflammatory </a:t>
            </a:r>
            <a:endParaRPr lang="en-US" sz="4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ym typeface="Symbol" pitchFamily="18" charset="2"/>
              </a:rPr>
              <a:t></a:t>
            </a:r>
            <a:r>
              <a:rPr lang="en-US" sz="2800" dirty="0"/>
              <a:t>Tissue injury &amp; blood vessel damage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exposure of </a:t>
            </a:r>
            <a:r>
              <a:rPr lang="en-US" sz="2800" b="1" dirty="0" err="1"/>
              <a:t>subendothelial</a:t>
            </a:r>
            <a:r>
              <a:rPr lang="en-US" sz="2800" b="1" dirty="0"/>
              <a:t> collagen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to </a:t>
            </a:r>
            <a:r>
              <a:rPr lang="en-US" sz="2800" b="1" dirty="0"/>
              <a:t>platelets</a:t>
            </a:r>
            <a:r>
              <a:rPr lang="en-US" sz="2800" dirty="0"/>
              <a:t> and </a:t>
            </a:r>
            <a:r>
              <a:rPr lang="en-US" sz="2800" b="1" dirty="0" err="1"/>
              <a:t>vWF</a:t>
            </a:r>
            <a:r>
              <a:rPr lang="en-US" sz="2800" dirty="0"/>
              <a:t> activates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 </a:t>
            </a:r>
            <a:r>
              <a:rPr lang="en-US" sz="2800" dirty="0"/>
              <a:t>the</a:t>
            </a:r>
            <a:r>
              <a:rPr lang="en-US" sz="2800" b="1" dirty="0"/>
              <a:t> coagulation</a:t>
            </a:r>
            <a:r>
              <a:rPr lang="en-US" sz="2800" dirty="0"/>
              <a:t> pathway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Symbol" pitchFamily="18" charset="2"/>
              </a:rPr>
              <a:t></a:t>
            </a:r>
            <a:r>
              <a:rPr lang="en-US" sz="2800" b="1" dirty="0"/>
              <a:t>Plugging: </a:t>
            </a:r>
            <a:r>
              <a:rPr lang="en-US" sz="2800" dirty="0"/>
              <a:t>Platelet and fibrin</a:t>
            </a: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Symbol" pitchFamily="18" charset="2"/>
              </a:rPr>
              <a:t></a:t>
            </a:r>
            <a:r>
              <a:rPr lang="en-US" sz="2800" b="1" dirty="0"/>
              <a:t>Provisional matrix</a:t>
            </a:r>
            <a:r>
              <a:rPr lang="en-US" sz="28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platelets, fibrin, and </a:t>
            </a:r>
            <a:r>
              <a:rPr lang="en-US" sz="2800" dirty="0" err="1"/>
              <a:t>fibronectin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Symbol" pitchFamily="18" charset="2"/>
              </a:rPr>
              <a:t></a:t>
            </a:r>
            <a:r>
              <a:rPr lang="en-US" sz="2800" b="1" dirty="0"/>
              <a:t>Platelet aggregation</a:t>
            </a:r>
            <a:r>
              <a:rPr lang="en-US" sz="2800" dirty="0"/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 err="1"/>
              <a:t>Thromboxane</a:t>
            </a:r>
            <a:r>
              <a:rPr lang="en-US" sz="2800" dirty="0"/>
              <a:t> (</a:t>
            </a:r>
            <a:r>
              <a:rPr lang="en-US" sz="2800" dirty="0" err="1"/>
              <a:t>vasoconstrict</a:t>
            </a:r>
            <a:r>
              <a:rPr lang="en-US" sz="2800" dirty="0"/>
              <a:t>),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thrombin, platelet factor 4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971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68725"/>
            <a:ext cx="41148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 descr="platel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1200"/>
            <a:ext cx="3276600" cy="1965325"/>
          </a:xfrm>
          <a:prstGeom prst="rect">
            <a:avLst/>
          </a:prstGeom>
          <a:noFill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971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676400" y="0"/>
            <a:ext cx="6324600" cy="1143000"/>
          </a:xfrm>
        </p:spPr>
        <p:txBody>
          <a:bodyPr/>
          <a:lstStyle/>
          <a:p>
            <a:r>
              <a:rPr lang="en-US" b="1"/>
              <a:t>                       </a:t>
            </a:r>
            <a:r>
              <a:rPr lang="en-US" sz="5400" b="1">
                <a:effectLst>
                  <a:outerShdw blurRad="38100" dist="38100" dir="2700000" algn="tl">
                    <a:srgbClr val="FFFFFF"/>
                  </a:outerShdw>
                </a:effectLst>
              </a:rPr>
              <a:t>Platelets</a:t>
            </a:r>
            <a:endParaRPr lang="en-US" sz="5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229600" cy="5486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Alpha granules</a:t>
            </a:r>
            <a:r>
              <a:rPr lang="en-US" sz="2800"/>
              <a:t> contain: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-platelet factor 4: aggregation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-Beta-thrombomodulin: binds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 thrombin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-PDGF: chemoattractant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-TGF-beta: key component tissue repair</a:t>
            </a:r>
          </a:p>
          <a:p>
            <a:pPr>
              <a:lnSpc>
                <a:spcPct val="90000"/>
              </a:lnSpc>
            </a:pPr>
            <a:r>
              <a:rPr lang="en-US" sz="2800" b="1"/>
              <a:t>Dense granules</a:t>
            </a:r>
            <a:r>
              <a:rPr lang="en-US" sz="2800"/>
              <a:t> contain </a:t>
            </a:r>
            <a:r>
              <a:rPr lang="en-US" sz="2800" b="1"/>
              <a:t>vasoactive</a:t>
            </a:r>
            <a:r>
              <a:rPr lang="en-US" sz="2800"/>
              <a:t> substances: adenosine, serotonin, and calcium</a:t>
            </a:r>
          </a:p>
          <a:p>
            <a:pPr>
              <a:lnSpc>
                <a:spcPct val="90000"/>
              </a:lnSpc>
            </a:pPr>
            <a:r>
              <a:rPr lang="en-US" sz="2800"/>
              <a:t>Other factors released: TXA, Platelet activate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factor, Transform. growth factor alpha, Fibroblast growth factor, Beta lysin (antimicrobial), PGE2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and PGI2 (vasodilate) and PGF2 (vasoconstrict).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010400" y="6858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663" y="533400"/>
            <a:ext cx="3589337" cy="2362200"/>
          </a:xfrm>
          <a:prstGeom prst="rect">
            <a:avLst/>
          </a:prstGeom>
          <a:noFill/>
        </p:spPr>
      </p:pic>
      <p:pic>
        <p:nvPicPr>
          <p:cNvPr id="22538" name="Picture 10" descr="simple_platel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971800"/>
            <a:ext cx="2133600" cy="1728788"/>
          </a:xfrm>
          <a:prstGeom prst="rect">
            <a:avLst/>
          </a:prstGeom>
          <a:noFill/>
        </p:spPr>
      </p:pic>
      <p:pic>
        <p:nvPicPr>
          <p:cNvPr id="22539" name="Picture 11" descr="Platel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6838" y="4953000"/>
            <a:ext cx="1427162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315200" cy="7620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Polymorphonuclear Cells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066800"/>
            <a:ext cx="7086600" cy="5562600"/>
          </a:xfrm>
        </p:spPr>
        <p:txBody>
          <a:bodyPr>
            <a:normAutofit fontScale="92500"/>
          </a:bodyPr>
          <a:lstStyle/>
          <a:p>
            <a:r>
              <a:rPr lang="en-US" sz="2800" b="1" dirty="0" err="1"/>
              <a:t>Chemotaxins</a:t>
            </a:r>
            <a:r>
              <a:rPr lang="en-US" sz="2800" b="1" dirty="0"/>
              <a:t> </a:t>
            </a:r>
            <a:r>
              <a:rPr lang="en-US" sz="2800" dirty="0"/>
              <a:t>attract after </a:t>
            </a:r>
            <a:r>
              <a:rPr lang="en-US" sz="2800" dirty="0" err="1"/>
              <a:t>extravasation</a:t>
            </a:r>
            <a:endParaRPr lang="en-US" sz="2800" dirty="0"/>
          </a:p>
          <a:p>
            <a:r>
              <a:rPr lang="en-US" sz="2800" dirty="0"/>
              <a:t>Migrate through the ECM by transient interaction with </a:t>
            </a:r>
            <a:r>
              <a:rPr lang="en-US" sz="2800" b="1" dirty="0" err="1"/>
              <a:t>integrins</a:t>
            </a:r>
            <a:endParaRPr lang="en-US" sz="2800" dirty="0"/>
          </a:p>
          <a:p>
            <a:r>
              <a:rPr lang="en-US" sz="2800" dirty="0"/>
              <a:t>PMNs </a:t>
            </a:r>
            <a:r>
              <a:rPr lang="en-US" sz="2800" b="1" dirty="0"/>
              <a:t>scavenge</a:t>
            </a:r>
            <a:r>
              <a:rPr lang="en-US" sz="2800" dirty="0"/>
              <a:t>, present </a:t>
            </a:r>
            <a:r>
              <a:rPr lang="en-US" sz="2800" b="1" dirty="0"/>
              <a:t>antigens</a:t>
            </a:r>
            <a:r>
              <a:rPr lang="en-US" sz="2800" dirty="0"/>
              <a:t>, </a:t>
            </a:r>
          </a:p>
          <a:p>
            <a:pPr>
              <a:buFontTx/>
              <a:buNone/>
            </a:pPr>
            <a:r>
              <a:rPr lang="en-US" sz="2800" dirty="0"/>
              <a:t>    provide </a:t>
            </a:r>
            <a:r>
              <a:rPr lang="en-US" sz="2800" dirty="0" err="1"/>
              <a:t>cytotoxicity</a:t>
            </a:r>
            <a:r>
              <a:rPr lang="en-US" sz="2800" dirty="0"/>
              <a:t>-</a:t>
            </a:r>
            <a:r>
              <a:rPr lang="en-US" sz="2800" b="1" dirty="0"/>
              <a:t>free radicals</a:t>
            </a:r>
            <a:r>
              <a:rPr lang="en-US" sz="2800" dirty="0"/>
              <a:t> (H2O2)</a:t>
            </a:r>
          </a:p>
          <a:p>
            <a:r>
              <a:rPr lang="en-US" sz="2800" dirty="0"/>
              <a:t>Migration PMNs </a:t>
            </a:r>
            <a:r>
              <a:rPr lang="en-US" sz="2800" b="1" dirty="0"/>
              <a:t>stops</a:t>
            </a:r>
            <a:r>
              <a:rPr lang="en-US" sz="2800" dirty="0"/>
              <a:t> with wound </a:t>
            </a:r>
            <a:r>
              <a:rPr lang="en-US" sz="2800" b="1" dirty="0"/>
              <a:t>contamination control</a:t>
            </a:r>
            <a:r>
              <a:rPr lang="en-US" sz="2800" dirty="0"/>
              <a:t> usually a few days</a:t>
            </a:r>
          </a:p>
          <a:p>
            <a:r>
              <a:rPr lang="en-US" sz="2800" b="1" dirty="0" err="1"/>
              <a:t>Persistant</a:t>
            </a:r>
            <a:r>
              <a:rPr lang="en-US" sz="2800" b="1" dirty="0"/>
              <a:t> contaminant</a:t>
            </a:r>
            <a:r>
              <a:rPr lang="en-US" sz="2800" dirty="0"/>
              <a:t>: continuous influx PMN’s and tissue destruction, necrosis, abscess, &amp; systemic infection</a:t>
            </a:r>
          </a:p>
          <a:p>
            <a:r>
              <a:rPr lang="en-US" sz="2800" dirty="0"/>
              <a:t>PMNs are </a:t>
            </a:r>
            <a:r>
              <a:rPr lang="en-US" sz="2800" b="1" dirty="0"/>
              <a:t>not essential</a:t>
            </a:r>
            <a:r>
              <a:rPr lang="en-US" sz="2800" dirty="0"/>
              <a:t> to wound healing</a:t>
            </a:r>
          </a:p>
        </p:txBody>
      </p:sp>
      <p:pic>
        <p:nvPicPr>
          <p:cNvPr id="25605" name="Picture 5" descr="Leukocy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2057400"/>
          </a:xfrm>
          <a:prstGeom prst="rect">
            <a:avLst/>
          </a:prstGeom>
          <a:noFill/>
        </p:spPr>
      </p:pic>
      <p:pic>
        <p:nvPicPr>
          <p:cNvPr id="25608" name="Picture 8" descr="neutroph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pic>
        <p:nvPicPr>
          <p:cNvPr id="25609" name="Picture 9" descr="154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57400"/>
            <a:ext cx="191135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67400" cy="6858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Macrophages</a:t>
            </a:r>
            <a:r>
              <a:rPr lang="en-US" b="1"/>
              <a:t>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Necessary</a:t>
            </a:r>
            <a:r>
              <a:rPr lang="en-US" sz="400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66294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Monocytes</a:t>
            </a:r>
            <a:r>
              <a:rPr lang="en-US" sz="2800" dirty="0"/>
              <a:t> migrate &amp;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activate: Macrophages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Appear when PMN’s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disappear 24-48 hr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Do the same activities as PMN’s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Plus orchestrate release of enzymes (</a:t>
            </a:r>
            <a:r>
              <a:rPr lang="en-US" sz="2800" dirty="0" err="1"/>
              <a:t>collagenase</a:t>
            </a:r>
            <a:r>
              <a:rPr lang="en-US" sz="2800" dirty="0"/>
              <a:t>, </a:t>
            </a:r>
            <a:r>
              <a:rPr lang="en-US" sz="2800" dirty="0" err="1"/>
              <a:t>elastase</a:t>
            </a:r>
            <a:r>
              <a:rPr lang="en-US" sz="2800" dirty="0"/>
              <a:t>), PGE’s,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    cytokines</a:t>
            </a:r>
            <a:r>
              <a:rPr lang="en-US" sz="2800" dirty="0"/>
              <a:t> (</a:t>
            </a:r>
            <a:r>
              <a:rPr lang="en-US" sz="2800" b="1" dirty="0"/>
              <a:t>IL-1</a:t>
            </a:r>
            <a:r>
              <a:rPr lang="en-US" sz="2800" dirty="0"/>
              <a:t>, </a:t>
            </a:r>
            <a:r>
              <a:rPr lang="en-US" sz="2800" b="1" dirty="0"/>
              <a:t>TNF alpha</a:t>
            </a:r>
            <a:r>
              <a:rPr lang="en-US" sz="2800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</a:t>
            </a:r>
            <a:r>
              <a:rPr lang="en-US" sz="2800" b="1" dirty="0"/>
              <a:t>IFN</a:t>
            </a:r>
            <a:r>
              <a:rPr lang="en-US" sz="2800" dirty="0"/>
              <a:t> ), </a:t>
            </a:r>
            <a:r>
              <a:rPr lang="en-US" sz="2800" b="1" dirty="0"/>
              <a:t>growth factors</a:t>
            </a:r>
            <a:r>
              <a:rPr lang="en-US" sz="2800" dirty="0"/>
              <a:t> (</a:t>
            </a:r>
            <a:r>
              <a:rPr lang="en-US" sz="2800" b="1" dirty="0"/>
              <a:t>TGF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&amp; </a:t>
            </a:r>
            <a:r>
              <a:rPr lang="en-US" sz="2800" b="1" dirty="0"/>
              <a:t>PDGF</a:t>
            </a:r>
            <a:r>
              <a:rPr lang="en-US" sz="2800" dirty="0"/>
              <a:t>), and </a:t>
            </a:r>
            <a:r>
              <a:rPr lang="en-US" sz="2800" b="1" dirty="0" err="1"/>
              <a:t>fibronectin</a:t>
            </a:r>
            <a:r>
              <a:rPr lang="en-US" sz="2800" dirty="0"/>
              <a:t> (scaffold/anchor for fibroblasts)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Activate </a:t>
            </a:r>
            <a:r>
              <a:rPr lang="en-US" sz="2800" b="1" dirty="0"/>
              <a:t>Fibroblasts</a:t>
            </a:r>
            <a:r>
              <a:rPr lang="en-US" sz="2800" dirty="0"/>
              <a:t>, endothelial and epithelial cells to form Gran. Tissue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8678" name="Picture 6" descr="koch14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1000"/>
            <a:ext cx="2286000" cy="2266950"/>
          </a:xfrm>
          <a:prstGeom prst="rect">
            <a:avLst/>
          </a:prstGeom>
          <a:noFill/>
        </p:spPr>
      </p:pic>
      <p:pic>
        <p:nvPicPr>
          <p:cNvPr id="28679" name="Picture 7" descr="koch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590800"/>
            <a:ext cx="2438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wnd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168" y="1600200"/>
            <a:ext cx="553966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A07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Proliferative</a:t>
            </a:r>
            <a:endParaRPr lang="en-US" b="1" dirty="0">
              <a:solidFill>
                <a:srgbClr val="0A07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562600"/>
          </a:xfrm>
        </p:spPr>
        <p:txBody>
          <a:bodyPr/>
          <a:lstStyle/>
          <a:p>
            <a:endParaRPr lang="en-US">
              <a:solidFill>
                <a:srgbClr val="000A0C"/>
              </a:solidFill>
            </a:endParaRPr>
          </a:p>
          <a:p>
            <a:r>
              <a:rPr lang="en-US">
                <a:solidFill>
                  <a:srgbClr val="000A0C"/>
                </a:solidFill>
              </a:rPr>
              <a:t>Regenerative or Reparative </a:t>
            </a:r>
          </a:p>
          <a:p>
            <a:pPr>
              <a:buFontTx/>
              <a:buNone/>
            </a:pPr>
            <a:r>
              <a:rPr lang="en-US" b="1">
                <a:solidFill>
                  <a:srgbClr val="000A0C"/>
                </a:solidFill>
              </a:rPr>
              <a:t>    day 5- 3 weeks</a:t>
            </a:r>
          </a:p>
          <a:p>
            <a:r>
              <a:rPr lang="en-US" b="1">
                <a:solidFill>
                  <a:srgbClr val="000A0C"/>
                </a:solidFill>
              </a:rPr>
              <a:t>Angiogenesis: </a:t>
            </a:r>
            <a:r>
              <a:rPr lang="en-US">
                <a:solidFill>
                  <a:srgbClr val="000A0C"/>
                </a:solidFill>
              </a:rPr>
              <a:t>endothelial </a:t>
            </a:r>
          </a:p>
          <a:p>
            <a:pPr>
              <a:buFontTx/>
              <a:buNone/>
            </a:pPr>
            <a:r>
              <a:rPr lang="en-US">
                <a:solidFill>
                  <a:srgbClr val="000A0C"/>
                </a:solidFill>
              </a:rPr>
              <a:t>    cells activate &amp; degrade </a:t>
            </a:r>
          </a:p>
          <a:p>
            <a:pPr>
              <a:buFontTx/>
              <a:buNone/>
            </a:pPr>
            <a:r>
              <a:rPr lang="en-US">
                <a:solidFill>
                  <a:srgbClr val="000A0C"/>
                </a:solidFill>
              </a:rPr>
              <a:t>    Basement membrane, </a:t>
            </a:r>
          </a:p>
          <a:p>
            <a:pPr>
              <a:buFontTx/>
              <a:buNone/>
            </a:pPr>
            <a:r>
              <a:rPr lang="en-US">
                <a:solidFill>
                  <a:srgbClr val="000A0C"/>
                </a:solidFill>
              </a:rPr>
              <a:t>    migrate, and divide to form more tubules</a:t>
            </a:r>
          </a:p>
          <a:p>
            <a:r>
              <a:rPr lang="en-US" b="1">
                <a:solidFill>
                  <a:srgbClr val="000A0C"/>
                </a:solidFill>
              </a:rPr>
              <a:t>Granulation Tissue: </a:t>
            </a:r>
            <a:r>
              <a:rPr lang="en-US">
                <a:solidFill>
                  <a:srgbClr val="000A0C"/>
                </a:solidFill>
              </a:rPr>
              <a:t>capillary ingrowth,</a:t>
            </a:r>
            <a:r>
              <a:rPr lang="en-US" b="1">
                <a:solidFill>
                  <a:srgbClr val="000A0C"/>
                </a:solidFill>
              </a:rPr>
              <a:t> </a:t>
            </a:r>
            <a:r>
              <a:rPr lang="en-US">
                <a:solidFill>
                  <a:srgbClr val="000A0C"/>
                </a:solidFill>
              </a:rPr>
              <a:t>collagen, Macrophages, Fibroblasts, Hyaluronic acid (GAG)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7239000" cy="990600"/>
          </a:xfrm>
        </p:spPr>
        <p:txBody>
          <a:bodyPr/>
          <a:lstStyle/>
          <a:p>
            <a:r>
              <a:rPr lang="en-US" b="1">
                <a:solidFill>
                  <a:srgbClr val="0014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Proliferative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solidFill>
                  <a:srgbClr val="0014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</a:t>
            </a:r>
            <a:r>
              <a:rPr lang="en-US" b="1">
                <a:solidFill>
                  <a:srgbClr val="00140C"/>
                </a:solidFill>
              </a:rPr>
              <a:t>…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5344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                                   </a:t>
            </a:r>
            <a:r>
              <a:rPr lang="en-US" sz="2800" b="1" dirty="0" smtClean="0">
                <a:solidFill>
                  <a:schemeClr val="bg1"/>
                </a:solidFill>
              </a:rPr>
              <a:t>Fibroblasts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                                      </a:t>
            </a:r>
            <a:r>
              <a:rPr lang="en-US" sz="2800" b="1" dirty="0">
                <a:solidFill>
                  <a:srgbClr val="020202"/>
                </a:solidFill>
              </a:rPr>
              <a:t>differentiate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from resting</a:t>
            </a:r>
            <a:r>
              <a:rPr lang="en-US" sz="2800" dirty="0"/>
              <a:t>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   </a:t>
            </a:r>
            <a:r>
              <a:rPr lang="en-US" sz="2800" dirty="0" err="1">
                <a:solidFill>
                  <a:srgbClr val="011419"/>
                </a:solidFill>
              </a:rPr>
              <a:t>mesenchymal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cells in connective</a:t>
            </a:r>
            <a:r>
              <a:rPr lang="en-US" sz="2800" dirty="0"/>
              <a:t>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   </a:t>
            </a:r>
            <a:r>
              <a:rPr lang="en-US" sz="2800" dirty="0" smtClean="0">
                <a:solidFill>
                  <a:srgbClr val="10000C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issue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   </a:t>
            </a:r>
            <a:r>
              <a:rPr lang="en-US" sz="2800" b="1" dirty="0">
                <a:solidFill>
                  <a:schemeClr val="bg1"/>
                </a:solidFill>
              </a:rPr>
              <a:t>3-5 days migrate </a:t>
            </a:r>
            <a:r>
              <a:rPr lang="en-US" sz="2800" dirty="0">
                <a:solidFill>
                  <a:schemeClr val="bg1"/>
                </a:solidFill>
              </a:rPr>
              <a:t>from </a:t>
            </a:r>
            <a:r>
              <a:rPr lang="en-US" sz="2800" b="1" i="1" dirty="0">
                <a:solidFill>
                  <a:schemeClr val="bg1"/>
                </a:solidFill>
              </a:rPr>
              <a:t>wound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chemeClr val="bg1"/>
                </a:solidFill>
              </a:rPr>
              <a:t>                                      edge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chemeClr val="bg1"/>
                </a:solidFill>
              </a:rPr>
              <a:t>Fibroplasia</a:t>
            </a:r>
            <a:r>
              <a:rPr lang="en-US" sz="2800" dirty="0">
                <a:solidFill>
                  <a:schemeClr val="bg1"/>
                </a:solidFill>
              </a:rPr>
              <a:t>: Fibroblasts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proliferate replace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   </a:t>
            </a:r>
            <a:r>
              <a:rPr lang="en-US" sz="2800" b="1" dirty="0" err="1">
                <a:solidFill>
                  <a:schemeClr val="bg1"/>
                </a:solidFill>
              </a:rPr>
              <a:t>fibronectin</a:t>
            </a:r>
            <a:r>
              <a:rPr lang="en-US" sz="2800" b="1" dirty="0">
                <a:solidFill>
                  <a:schemeClr val="bg1"/>
                </a:solidFill>
              </a:rPr>
              <a:t>-fibrin </a:t>
            </a:r>
            <a:r>
              <a:rPr lang="en-US" sz="2800" dirty="0">
                <a:solidFill>
                  <a:schemeClr val="bg1"/>
                </a:solidFill>
              </a:rPr>
              <a:t>with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collagen </a:t>
            </a:r>
            <a:r>
              <a:rPr lang="en-US" sz="2800" dirty="0">
                <a:solidFill>
                  <a:schemeClr val="bg1"/>
                </a:solidFill>
              </a:rPr>
              <a:t>contribute ECM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2590800" cy="3252788"/>
          </a:xfrm>
          <a:prstGeom prst="rect">
            <a:avLst/>
          </a:prstGeom>
          <a:noFill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41750"/>
            <a:ext cx="4038600" cy="248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00" y="0"/>
            <a:ext cx="6781800" cy="990600"/>
          </a:xfrm>
        </p:spPr>
        <p:txBody>
          <a:bodyPr/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Collagen</a:t>
            </a:r>
            <a:endParaRPr lang="en-US" sz="5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1815" name="Group 71"/>
          <p:cNvGraphicFramePr>
            <a:graphicFrameLocks noGrp="1"/>
          </p:cNvGraphicFramePr>
          <p:nvPr>
            <p:ph type="tbl" idx="1"/>
          </p:nvPr>
        </p:nvGraphicFramePr>
        <p:xfrm>
          <a:off x="4419600" y="228600"/>
          <a:ext cx="4495800" cy="6248401"/>
        </p:xfrm>
        <a:graphic>
          <a:graphicData uri="http://schemas.openxmlformats.org/drawingml/2006/table">
            <a:tbl>
              <a:tblPr/>
              <a:tblGrid>
                <a:gridCol w="930275"/>
                <a:gridCol w="3565525"/>
              </a:tblGrid>
              <a:tr h="201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(80% skin)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Most Common: skin, bone, tendon.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Primary type in wound healing.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Cartilage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53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(20 % skin)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Increased Ratio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in healing wound, also blood vessels and skin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Basement Membrane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53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Widespread, particularly in the cornea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</a:tr>
            </a:tbl>
          </a:graphicData>
        </a:graphic>
      </p:graphicFrame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593725" y="1295400"/>
            <a:ext cx="352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228600" y="1066800"/>
            <a:ext cx="3657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Type III</a:t>
            </a:r>
            <a:r>
              <a:rPr lang="en-US">
                <a:solidFill>
                  <a:schemeClr val="tx1"/>
                </a:solidFill>
              </a:rPr>
              <a:t> predominant collagen synthesis </a:t>
            </a:r>
            <a:r>
              <a:rPr lang="en-US" b="1">
                <a:solidFill>
                  <a:schemeClr val="tx1"/>
                </a:solidFill>
              </a:rPr>
              <a:t>days 1-2</a:t>
            </a:r>
          </a:p>
          <a:p>
            <a:r>
              <a:rPr lang="en-US" b="1">
                <a:solidFill>
                  <a:schemeClr val="tx1"/>
                </a:solidFill>
              </a:rPr>
              <a:t>Type I</a:t>
            </a:r>
            <a:r>
              <a:rPr lang="en-US">
                <a:solidFill>
                  <a:schemeClr val="tx1"/>
                </a:solidFill>
              </a:rPr>
              <a:t> days </a:t>
            </a:r>
            <a:r>
              <a:rPr lang="en-US" b="1">
                <a:solidFill>
                  <a:schemeClr val="tx1"/>
                </a:solidFill>
              </a:rPr>
              <a:t>3-4</a:t>
            </a:r>
          </a:p>
          <a:p>
            <a:r>
              <a:rPr lang="en-US" b="1">
                <a:solidFill>
                  <a:schemeClr val="tx1"/>
                </a:solidFill>
              </a:rPr>
              <a:t>Type III replaced by Type I</a:t>
            </a:r>
            <a:r>
              <a:rPr lang="en-US">
                <a:solidFill>
                  <a:schemeClr val="tx1"/>
                </a:solidFill>
              </a:rPr>
              <a:t> in </a:t>
            </a:r>
            <a:r>
              <a:rPr lang="en-US" b="1">
                <a:solidFill>
                  <a:schemeClr val="tx1"/>
                </a:solidFill>
              </a:rPr>
              <a:t>3 weeks</a:t>
            </a:r>
          </a:p>
          <a:p>
            <a:endParaRPr lang="en-US"/>
          </a:p>
        </p:txBody>
      </p:sp>
      <p:pic>
        <p:nvPicPr>
          <p:cNvPr id="31792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39624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Epidermis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Outer layer contains the stratum </a:t>
            </a:r>
            <a:r>
              <a:rPr lang="en-US" sz="2400" dirty="0" err="1">
                <a:cs typeface="Times New Roman" pitchFamily="18" charset="0"/>
              </a:rPr>
              <a:t>corneum</a:t>
            </a:r>
            <a:endParaRPr lang="en-US" sz="2400" dirty="0"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The rate limiting step in dermal or </a:t>
            </a:r>
            <a:r>
              <a:rPr lang="en-US" sz="2000" dirty="0" err="1">
                <a:cs typeface="Times New Roman" pitchFamily="18" charset="0"/>
              </a:rPr>
              <a:t>percutaneous</a:t>
            </a:r>
            <a:r>
              <a:rPr lang="en-US" sz="2000" dirty="0">
                <a:cs typeface="Times New Roman" pitchFamily="18" charset="0"/>
              </a:rPr>
              <a:t> absorption is diffusion through the epidermis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Dermis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Much thicker than epidermis 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True skin &amp; is the main natural protection against trauma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Contains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Sweat glands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Sebaceous glands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Blood vessels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Hair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Nails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Subcutaneous Layer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Contains the fatty tissues which cushion &amp; insulate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239000" cy="1447800"/>
          </a:xfrm>
        </p:spPr>
        <p:txBody>
          <a:bodyPr/>
          <a:lstStyle/>
          <a:p>
            <a:r>
              <a:rPr lang="en-US" sz="6000" b="1">
                <a:solidFill>
                  <a:srgbClr val="02020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Wound strength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3962400" cy="5257800"/>
          </a:xfrm>
        </p:spPr>
        <p:txBody>
          <a:bodyPr/>
          <a:lstStyle/>
          <a:p>
            <a:pPr>
              <a:buFontTx/>
              <a:buNone/>
            </a:pPr>
            <a:endParaRPr lang="en-US" b="1" dirty="0"/>
          </a:p>
          <a:p>
            <a:r>
              <a:rPr lang="en-US" b="1" dirty="0"/>
              <a:t>6 Week = 60% original, 80% final strength</a:t>
            </a:r>
          </a:p>
          <a:p>
            <a:r>
              <a:rPr lang="en-US" b="1" dirty="0"/>
              <a:t>8 Week-1 year ≈ 80% original (Max)</a:t>
            </a:r>
          </a:p>
          <a:p>
            <a:r>
              <a:rPr lang="en-US" b="1" dirty="0"/>
              <a:t>Net Collagen = 6 weeks amount stays the same but cont. crosslink increase strength = maturation</a:t>
            </a:r>
            <a:endParaRPr lang="en-US" dirty="0"/>
          </a:p>
        </p:txBody>
      </p:sp>
      <p:pic>
        <p:nvPicPr>
          <p:cNvPr id="81929" name="Picture 9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2133600"/>
            <a:ext cx="4800600" cy="34782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Epithelialization</a:t>
            </a:r>
            <a:r>
              <a:rPr lang="en-US" sz="3600" b="1" smtClean="0"/>
              <a:t>: </a:t>
            </a:r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Physical</a:t>
            </a:r>
            <a:r>
              <a:rPr lang="en-US" sz="3600" b="1" smtClean="0"/>
              <a:t> </a:t>
            </a:r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Barrier</a:t>
            </a: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784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Begins within hours of injury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Growth Factors (PDGF, TGF, and EGF) stimulate </a:t>
            </a:r>
            <a:r>
              <a:rPr lang="en-US" sz="2800" b="1" dirty="0" smtClean="0"/>
              <a:t>Mitosis </a:t>
            </a:r>
            <a:r>
              <a:rPr lang="en-US" sz="2800" dirty="0" smtClean="0"/>
              <a:t>of</a:t>
            </a:r>
            <a:r>
              <a:rPr lang="en-US" sz="2800" b="1" dirty="0" smtClean="0"/>
              <a:t> </a:t>
            </a:r>
            <a:r>
              <a:rPr lang="en-US" sz="2800" dirty="0" smtClean="0"/>
              <a:t>epithelial cells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Mobilization: loss of contact inhibition.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Migration.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Mitosis.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114800" y="2971800"/>
          <a:ext cx="5029200" cy="1481138"/>
        </p:xfrm>
        <a:graphic>
          <a:graphicData uri="http://schemas.openxmlformats.org/presentationml/2006/ole">
            <p:oleObj spid="_x0000_s2050" name="Photo Editor Photo" r:id="rId4" imgW="3260952" imgH="960203" progId="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96200" cy="9906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Maturational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77200" cy="5334000"/>
          </a:xfrm>
        </p:spPr>
        <p:txBody>
          <a:bodyPr/>
          <a:lstStyle/>
          <a:p>
            <a:r>
              <a:rPr lang="en-US"/>
              <a:t>Remodeling of wound </a:t>
            </a:r>
            <a:r>
              <a:rPr lang="en-US" b="1"/>
              <a:t>3 week-1+year</a:t>
            </a:r>
            <a:endParaRPr lang="en-US"/>
          </a:p>
          <a:p>
            <a:r>
              <a:rPr lang="en-US"/>
              <a:t>Type I replaces Type III Collagen: net amount doesn’t change after 6 weeks, </a:t>
            </a:r>
            <a:r>
              <a:rPr lang="en-US" b="1"/>
              <a:t>organization</a:t>
            </a:r>
            <a:r>
              <a:rPr lang="en-US"/>
              <a:t> &amp; crosslinking</a:t>
            </a:r>
          </a:p>
          <a:p>
            <a:r>
              <a:rPr lang="en-US" b="1"/>
              <a:t>Decreased vascularity</a:t>
            </a:r>
            <a:r>
              <a:rPr lang="en-US"/>
              <a:t>, less fibroblasts &amp; hyaluronic acid</a:t>
            </a:r>
          </a:p>
          <a:p>
            <a:r>
              <a:rPr lang="en-US"/>
              <a:t>Peripheral </a:t>
            </a:r>
            <a:r>
              <a:rPr lang="en-US" b="1"/>
              <a:t>nerves</a:t>
            </a:r>
            <a:r>
              <a:rPr lang="en-US"/>
              <a:t> regenerate @ </a:t>
            </a:r>
            <a:r>
              <a:rPr lang="en-US" b="1"/>
              <a:t>1mm/day</a:t>
            </a:r>
            <a:endParaRPr lang="en-US"/>
          </a:p>
          <a:p>
            <a:r>
              <a:rPr lang="en-US" b="1"/>
              <a:t>Accelerated Wound Healing</a:t>
            </a:r>
            <a:r>
              <a:rPr lang="en-US"/>
              <a:t>: reopening results in </a:t>
            </a:r>
            <a:r>
              <a:rPr lang="en-US" b="1"/>
              <a:t>quicker healing 2nd time around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648200" cy="1524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52578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Contraction</a:t>
            </a:r>
            <a:r>
              <a:rPr lang="en-US" sz="2800" dirty="0"/>
              <a:t>: centripetal movement of the whole thickness of surrounding skin reducing scar</a:t>
            </a:r>
          </a:p>
          <a:p>
            <a:pPr>
              <a:lnSpc>
                <a:spcPct val="90000"/>
              </a:lnSpc>
            </a:pPr>
            <a:r>
              <a:rPr lang="en-US" sz="2800" b="1" dirty="0" err="1"/>
              <a:t>Myofibroblasts</a:t>
            </a:r>
            <a:r>
              <a:rPr lang="en-US" sz="2800" dirty="0"/>
              <a:t>: special Fibroblasts express </a:t>
            </a:r>
            <a:r>
              <a:rPr lang="en-US" sz="2800" i="1" dirty="0"/>
              <a:t>smooth muscle</a:t>
            </a:r>
            <a:r>
              <a:rPr lang="en-US" sz="2800" dirty="0"/>
              <a:t> and bundles of </a:t>
            </a:r>
            <a:r>
              <a:rPr lang="en-US" sz="2800" dirty="0" err="1"/>
              <a:t>actin</a:t>
            </a:r>
            <a:r>
              <a:rPr lang="en-US" sz="2800" dirty="0"/>
              <a:t> connected through cellular </a:t>
            </a:r>
            <a:r>
              <a:rPr lang="en-US" sz="2800" dirty="0" err="1"/>
              <a:t>fibronexus</a:t>
            </a:r>
            <a:r>
              <a:rPr lang="en-US" sz="2800" dirty="0"/>
              <a:t> to ECM </a:t>
            </a:r>
            <a:r>
              <a:rPr lang="en-US" sz="2800" dirty="0" err="1"/>
              <a:t>fibronectin</a:t>
            </a:r>
            <a:r>
              <a:rPr lang="en-US" sz="2800" dirty="0"/>
              <a:t>, communicate via </a:t>
            </a:r>
            <a:r>
              <a:rPr lang="en-US" sz="2800" i="1" dirty="0"/>
              <a:t>gap junctions </a:t>
            </a:r>
            <a:r>
              <a:rPr lang="en-US" sz="2800" dirty="0"/>
              <a:t>to</a:t>
            </a:r>
            <a:r>
              <a:rPr lang="en-US" sz="2800" i="1" dirty="0"/>
              <a:t> </a:t>
            </a:r>
            <a:r>
              <a:rPr lang="en-US" sz="2800" dirty="0"/>
              <a:t>pull edges of the wound  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Contracture</a:t>
            </a:r>
            <a:r>
              <a:rPr lang="en-US" sz="2800" dirty="0"/>
              <a:t>: the physical constriction or limitation of function as the result of Contraction (scars across joints, mouth, eyelid)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791200" y="54864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Burn/Keloid causing</a:t>
            </a:r>
          </a:p>
          <a:p>
            <a:r>
              <a:rPr lang="en-US" i="1"/>
              <a:t> contracture</a:t>
            </a: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4114800" cy="328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Closure of Wounds</a:t>
            </a:r>
            <a:r>
              <a:rPr lang="en-US" dirty="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66294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Primary</a:t>
            </a:r>
            <a:r>
              <a:rPr lang="en-US" sz="2800" dirty="0" smtClean="0"/>
              <a:t>: 1st intention immediately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sealed with suturing, skin graft,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flap closure (tensile strength)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Secondary</a:t>
            </a:r>
            <a:r>
              <a:rPr lang="en-US" sz="2800" dirty="0" smtClean="0"/>
              <a:t>: Spontaneous involves no active intent to seal wound, gen. for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highly contaminated wound, closes by </a:t>
            </a:r>
            <a:r>
              <a:rPr lang="en-US" sz="2800" dirty="0" err="1" smtClean="0"/>
              <a:t>reepithelialization</a:t>
            </a:r>
            <a:r>
              <a:rPr lang="en-US" sz="2800" dirty="0" smtClean="0"/>
              <a:t> and contraction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the wound. (epithelial integrity)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Tertiary</a:t>
            </a:r>
            <a:r>
              <a:rPr lang="en-US" sz="2800" dirty="0" smtClean="0"/>
              <a:t>: delayed primary closure of contaminated wound initially treated to control infection (repeated debridement, </a:t>
            </a:r>
            <a:r>
              <a:rPr lang="en-US" sz="2800" dirty="0" err="1" smtClean="0"/>
              <a:t>abx</a:t>
            </a:r>
            <a:r>
              <a:rPr lang="en-US" sz="2800" dirty="0" smtClean="0"/>
              <a:t>, </a:t>
            </a:r>
            <a:r>
              <a:rPr lang="en-US" sz="2800" dirty="0" err="1" smtClean="0"/>
              <a:t>wnd</a:t>
            </a:r>
            <a:r>
              <a:rPr lang="en-US" sz="2800" dirty="0" smtClean="0"/>
              <a:t> </a:t>
            </a:r>
            <a:r>
              <a:rPr lang="en-US" sz="2800" dirty="0" err="1" smtClean="0"/>
              <a:t>vac</a:t>
            </a:r>
            <a:r>
              <a:rPr lang="en-US" sz="2800" dirty="0" smtClean="0"/>
              <a:t>) then closed by suturing, skin graft, flap design, </a:t>
            </a:r>
            <a:r>
              <a:rPr lang="en-US" sz="2800" dirty="0" err="1" smtClean="0"/>
              <a:t>steri</a:t>
            </a:r>
            <a:r>
              <a:rPr lang="en-US" sz="2800" dirty="0" smtClean="0"/>
              <a:t>-strip etc.</a:t>
            </a:r>
          </a:p>
        </p:txBody>
      </p:sp>
      <p:pic>
        <p:nvPicPr>
          <p:cNvPr id="23557" name="Picture 9" descr="Postoperative wound dehisc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72000"/>
            <a:ext cx="24907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00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DSC001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05600" y="20574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Keloids: Beyond the Borders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533400"/>
            <a:ext cx="3733800" cy="6858000"/>
          </a:xfrm>
        </p:spPr>
        <p:txBody>
          <a:bodyPr/>
          <a:lstStyle/>
          <a:p>
            <a:r>
              <a:rPr lang="en-US" sz="2800"/>
              <a:t>Excess Deposition of Collagen Causes Scar Growth Beyond the Border of the Original wound </a:t>
            </a:r>
          </a:p>
          <a:p>
            <a:endParaRPr lang="en-US"/>
          </a:p>
        </p:txBody>
      </p:sp>
      <p:pic>
        <p:nvPicPr>
          <p:cNvPr id="11268" name="Picture 4" descr="wnd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5257800" cy="361950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62000" y="5410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28600" y="5257800"/>
            <a:ext cx="5257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Tx: XRT, steroids, silicone sheeting, pressure, excise. </a:t>
            </a:r>
            <a:r>
              <a:rPr lang="en-US" b="1">
                <a:solidFill>
                  <a:schemeClr val="tx1"/>
                </a:solidFill>
              </a:rPr>
              <a:t>often Refractory to </a:t>
            </a:r>
          </a:p>
          <a:p>
            <a:r>
              <a:rPr lang="en-US" b="1">
                <a:solidFill>
                  <a:schemeClr val="tx1"/>
                </a:solidFill>
              </a:rPr>
              <a:t>Tx &amp; not preventable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057400"/>
            <a:ext cx="2136775" cy="3124200"/>
          </a:xfrm>
          <a:prstGeom prst="rect">
            <a:avLst/>
          </a:prstGeom>
          <a:noFill/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791200" y="5486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486400" y="5486400"/>
            <a:ext cx="38639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 i="1">
                <a:solidFill>
                  <a:schemeClr val="tx1"/>
                </a:solidFill>
              </a:rPr>
              <a:t>Autosomal Dominant, Darker Pigment, Often above clavicle but not always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228600"/>
            <a:ext cx="6019800" cy="10668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Hypertrophic Scar: confined within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5626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Excess collagen deposit causing raised scar remains within the original wound confines</a:t>
            </a:r>
          </a:p>
          <a:p>
            <a:pPr>
              <a:lnSpc>
                <a:spcPct val="90000"/>
              </a:lnSpc>
            </a:pPr>
            <a:r>
              <a:rPr lang="en-US" sz="2800"/>
              <a:t>Darker pigmented skin &amp; flexor surfaces of upper torso</a:t>
            </a:r>
          </a:p>
          <a:p>
            <a:pPr>
              <a:lnSpc>
                <a:spcPct val="90000"/>
              </a:lnSpc>
            </a:pPr>
            <a:r>
              <a:rPr lang="en-US" sz="2800"/>
              <a:t>Often occurs in burns or wounds that take a long time to heal, sometimes preventable </a:t>
            </a:r>
          </a:p>
          <a:p>
            <a:pPr>
              <a:lnSpc>
                <a:spcPct val="90000"/>
              </a:lnSpc>
            </a:pPr>
            <a:r>
              <a:rPr lang="en-US" sz="2800"/>
              <a:t>Can regress spontaneously</a:t>
            </a:r>
          </a:p>
          <a:p>
            <a:pPr>
              <a:lnSpc>
                <a:spcPct val="90000"/>
              </a:lnSpc>
            </a:pPr>
            <a:r>
              <a:rPr lang="en-US" sz="2800"/>
              <a:t>Tx: steroids, silicone, pressure garments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800" y="0"/>
            <a:ext cx="4013200" cy="2703513"/>
          </a:xfrm>
          <a:prstGeom prst="rect">
            <a:avLst/>
          </a:prstGeom>
          <a:noFill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43200"/>
            <a:ext cx="3386137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Impediments to Wound Healing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5867400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Bacteria</a:t>
            </a:r>
            <a:r>
              <a:rPr lang="en-US" sz="2800"/>
              <a:t>&gt;10</a:t>
            </a:r>
            <a:r>
              <a:rPr lang="en-US" sz="2800" baseline="30000"/>
              <a:t>5</a:t>
            </a:r>
            <a:r>
              <a:rPr lang="en-US" sz="2800"/>
              <a:t>/cm</a:t>
            </a:r>
            <a:r>
              <a:rPr lang="en-US" sz="2800" baseline="30000"/>
              <a:t>2</a:t>
            </a:r>
            <a:r>
              <a:rPr lang="en-US" sz="2800"/>
              <a:t> : Decreased O</a:t>
            </a:r>
            <a:r>
              <a:rPr lang="en-US" sz="2800" baseline="-25000"/>
              <a:t>2</a:t>
            </a:r>
            <a:r>
              <a:rPr lang="en-US" sz="2800"/>
              <a:t> content, collagen lysis, prolonged inflammation</a:t>
            </a:r>
          </a:p>
          <a:p>
            <a:pPr>
              <a:lnSpc>
                <a:spcPct val="90000"/>
              </a:lnSpc>
            </a:pPr>
            <a:r>
              <a:rPr lang="en-US" sz="2800" b="1"/>
              <a:t>Devitalized Tissue &amp; Foreign Body</a:t>
            </a:r>
            <a:r>
              <a:rPr lang="en-US" sz="2800"/>
              <a:t>: Retards Granulation Tissue formation and healing</a:t>
            </a:r>
          </a:p>
          <a:p>
            <a:pPr>
              <a:lnSpc>
                <a:spcPct val="90000"/>
              </a:lnSpc>
            </a:pPr>
            <a:r>
              <a:rPr lang="en-US" sz="2800" b="1"/>
              <a:t>Cytotoxic drugs</a:t>
            </a:r>
            <a:r>
              <a:rPr lang="en-US" sz="2800"/>
              <a:t>: </a:t>
            </a:r>
            <a:r>
              <a:rPr lang="en-US" sz="2800" b="1"/>
              <a:t>5FU, MTX, Cyclosporine</a:t>
            </a:r>
            <a:r>
              <a:rPr lang="en-US" sz="2800"/>
              <a:t>, </a:t>
            </a:r>
            <a:r>
              <a:rPr lang="en-US" sz="2800" b="1"/>
              <a:t>FK-506</a:t>
            </a:r>
            <a:r>
              <a:rPr lang="en-US" sz="2800"/>
              <a:t> can impair wound healing. </a:t>
            </a:r>
            <a:r>
              <a:rPr lang="en-US" sz="2800" b="1"/>
              <a:t>D-Penicillamine</a:t>
            </a:r>
            <a:r>
              <a:rPr lang="en-US" sz="2800"/>
              <a:t>- </a:t>
            </a:r>
            <a:r>
              <a:rPr lang="en-US" sz="2800" b="1"/>
              <a:t>inhibit collagen x-linking</a:t>
            </a:r>
          </a:p>
          <a:p>
            <a:pPr>
              <a:lnSpc>
                <a:spcPct val="90000"/>
              </a:lnSpc>
            </a:pPr>
            <a:r>
              <a:rPr lang="en-US" sz="2800" b="1"/>
              <a:t>Chemotherapy: </a:t>
            </a:r>
            <a:r>
              <a:rPr lang="en-US" sz="2800"/>
              <a:t>no effect after 14 days</a:t>
            </a:r>
          </a:p>
          <a:p>
            <a:pPr>
              <a:lnSpc>
                <a:spcPct val="90000"/>
              </a:lnSpc>
            </a:pPr>
            <a:r>
              <a:rPr lang="en-US" sz="2800" b="1"/>
              <a:t>Radiation: </a:t>
            </a:r>
            <a:r>
              <a:rPr lang="en-US" sz="2800">
                <a:solidFill>
                  <a:schemeClr val="tx2"/>
                </a:solidFill>
              </a:rPr>
              <a:t>Collagen synthesis abnormal, fibrosis of vessel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51211" name="Picture 11" descr="nai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752600"/>
            <a:ext cx="2438400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-228600"/>
            <a:ext cx="77724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More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Impediments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7162800" cy="655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Diabetes</a:t>
            </a:r>
            <a:r>
              <a:rPr lang="en-US" sz="2800"/>
              <a:t>: impedes the </a:t>
            </a:r>
            <a:r>
              <a:rPr lang="en-US" sz="2800" b="1"/>
              <a:t>early phase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response</a:t>
            </a:r>
          </a:p>
          <a:p>
            <a:pPr>
              <a:lnSpc>
                <a:spcPct val="90000"/>
              </a:lnSpc>
            </a:pPr>
            <a:r>
              <a:rPr lang="en-US" sz="2800"/>
              <a:t>Malnurishment: </a:t>
            </a:r>
            <a:r>
              <a:rPr lang="en-US" sz="2800" b="1"/>
              <a:t>Albumin&lt;3.0</a:t>
            </a:r>
            <a:r>
              <a:rPr lang="en-US" sz="2800"/>
              <a:t>, </a:t>
            </a:r>
            <a:r>
              <a:rPr lang="en-US" sz="2800" b="1"/>
              <a:t>Vit-C</a:t>
            </a:r>
          </a:p>
          <a:p>
            <a:pPr>
              <a:lnSpc>
                <a:spcPct val="90000"/>
              </a:lnSpc>
            </a:pPr>
            <a:r>
              <a:rPr lang="en-US" sz="2800" b="1"/>
              <a:t>Smoking: </a:t>
            </a:r>
            <a:r>
              <a:rPr lang="en-US">
                <a:solidFill>
                  <a:schemeClr val="tx2"/>
                </a:solidFill>
              </a:rPr>
              <a:t>vasoconstriction, atherosclerosis, carboxyhemoglobin, decreased O</a:t>
            </a:r>
            <a:r>
              <a:rPr lang="en-US" baseline="-25000">
                <a:solidFill>
                  <a:schemeClr val="tx2"/>
                </a:solidFill>
              </a:rPr>
              <a:t>2 </a:t>
            </a:r>
            <a:r>
              <a:rPr lang="en-US">
                <a:solidFill>
                  <a:schemeClr val="tx2"/>
                </a:solidFill>
              </a:rPr>
              <a:t>delivery</a:t>
            </a:r>
            <a:endParaRPr lang="en-US" sz="2800" b="1"/>
          </a:p>
          <a:p>
            <a:pPr>
              <a:lnSpc>
                <a:spcPct val="90000"/>
              </a:lnSpc>
            </a:pPr>
            <a:r>
              <a:rPr lang="en-US" sz="2800" b="1"/>
              <a:t>Steroids</a:t>
            </a:r>
            <a:r>
              <a:rPr lang="en-US" sz="2800"/>
              <a:t>: inhibit macrophages, PMNs, Fibroblast collagen synthesis, cytokines, and decreased wound tensile strength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-</a:t>
            </a:r>
            <a:r>
              <a:rPr lang="en-US" sz="2800" b="1"/>
              <a:t>Vit A</a:t>
            </a:r>
            <a:r>
              <a:rPr lang="en-US" sz="2800"/>
              <a:t> (25,000 IU QD) counteracts effect of steroids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    DENERVATION</a:t>
            </a:r>
            <a:r>
              <a:rPr lang="en-US" sz="2800"/>
              <a:t> has </a:t>
            </a:r>
            <a:r>
              <a:rPr lang="en-US" sz="2800" b="1"/>
              <a:t>NO EFFECT</a:t>
            </a:r>
            <a:r>
              <a:rPr lang="en-US" sz="2800"/>
              <a:t> on  Wound Healing</a:t>
            </a:r>
          </a:p>
        </p:txBody>
      </p:sp>
      <p:pic>
        <p:nvPicPr>
          <p:cNvPr id="56324" name="Picture 4" descr="020C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209800" cy="2070100"/>
          </a:xfrm>
          <a:prstGeom prst="rect">
            <a:avLst/>
          </a:prstGeom>
          <a:noFill/>
        </p:spPr>
      </p:pic>
      <p:pic>
        <p:nvPicPr>
          <p:cNvPr id="56325" name="Picture 5" descr="smo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863" y="3733800"/>
            <a:ext cx="2243137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Diseases Assoc With Abnormal Wound Healing</a:t>
            </a:r>
            <a:r>
              <a:rPr lang="en-US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848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/>
              <a:t>Osteogenesis</a:t>
            </a:r>
            <a:r>
              <a:rPr lang="en-US" b="1" dirty="0"/>
              <a:t> </a:t>
            </a:r>
            <a:r>
              <a:rPr lang="en-US" b="1" dirty="0" err="1"/>
              <a:t>Imperfecta</a:t>
            </a:r>
            <a:r>
              <a:rPr lang="en-US" dirty="0"/>
              <a:t>: Type I Collagen defect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Ehler-Danlos</a:t>
            </a:r>
            <a:r>
              <a:rPr lang="en-US" b="1" dirty="0"/>
              <a:t> syndrome</a:t>
            </a:r>
            <a:r>
              <a:rPr lang="en-US" dirty="0"/>
              <a:t>: Collagen disorder, 10 types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Marfan</a:t>
            </a:r>
            <a:r>
              <a:rPr lang="en-US" b="1" dirty="0"/>
              <a:t> Syndrome</a:t>
            </a:r>
            <a:r>
              <a:rPr lang="en-US" dirty="0"/>
              <a:t>: </a:t>
            </a:r>
            <a:r>
              <a:rPr lang="en-US" dirty="0" err="1"/>
              <a:t>fibrillin</a:t>
            </a:r>
            <a:r>
              <a:rPr lang="en-US" dirty="0"/>
              <a:t> defect (collagen)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Epidermolysis</a:t>
            </a:r>
            <a:r>
              <a:rPr lang="en-US" b="1" dirty="0"/>
              <a:t> </a:t>
            </a:r>
            <a:r>
              <a:rPr lang="en-US" b="1" dirty="0" err="1"/>
              <a:t>Bullosa</a:t>
            </a:r>
            <a:r>
              <a:rPr lang="en-US" dirty="0"/>
              <a:t>: Excess fibroblasts </a:t>
            </a:r>
            <a:r>
              <a:rPr lang="en-US" dirty="0" err="1"/>
              <a:t>Tx</a:t>
            </a:r>
            <a:r>
              <a:rPr lang="en-US" dirty="0"/>
              <a:t>: </a:t>
            </a:r>
            <a:r>
              <a:rPr lang="en-US" dirty="0" err="1"/>
              <a:t>phenytoin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Scurvy</a:t>
            </a:r>
            <a:r>
              <a:rPr lang="en-US" dirty="0"/>
              <a:t>: </a:t>
            </a:r>
            <a:r>
              <a:rPr lang="en-US" b="1" dirty="0" err="1"/>
              <a:t>Vit</a:t>
            </a:r>
            <a:r>
              <a:rPr lang="en-US" b="1" dirty="0"/>
              <a:t> C</a:t>
            </a:r>
            <a:r>
              <a:rPr lang="en-US" dirty="0"/>
              <a:t> req. for </a:t>
            </a:r>
            <a:r>
              <a:rPr lang="en-US" dirty="0" err="1"/>
              <a:t>proline</a:t>
            </a:r>
            <a:r>
              <a:rPr lang="en-US" dirty="0"/>
              <a:t> hydroxylation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Burns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Causes of death</a:t>
            </a:r>
          </a:p>
          <a:p>
            <a:pPr lvl="1"/>
            <a:r>
              <a:rPr lang="en-US" dirty="0" smtClean="0"/>
              <a:t>  – </a:t>
            </a:r>
            <a:r>
              <a:rPr lang="en-US" b="1" dirty="0" smtClean="0"/>
              <a:t>Smoke inhalation, sepsis, </a:t>
            </a:r>
            <a:r>
              <a:rPr lang="en-US" b="1" dirty="0" err="1" smtClean="0"/>
              <a:t>pneumonia,shock</a:t>
            </a: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More common in elderly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age+BSA</a:t>
            </a:r>
            <a:r>
              <a:rPr lang="en-US" b="1" dirty="0" smtClean="0"/>
              <a:t>=%mortality), most with&gt;70% die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Risk factors for death: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&gt; 40% BSA, &gt; 60 years, inhalation injury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illusions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1720" y="152400"/>
            <a:ext cx="3199480" cy="647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</a:t>
            </a:r>
            <a:r>
              <a:rPr lang="en-US" b="1" dirty="0" err="1" smtClean="0"/>
              <a:t>Pathophysiology</a:t>
            </a:r>
            <a:r>
              <a:rPr lang="en-US" b="1" dirty="0" smtClean="0"/>
              <a:t> of Burns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Dynamic injuries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Cellular damage at &gt;45° C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Dependent on temperature and duration</a:t>
            </a:r>
            <a:endParaRPr lang="da-DK" b="1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Three zones of injury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Central necrosis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Zone of stasis (at risk of necrosis)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Zone of hyperemia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3363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Burn </a:t>
            </a:r>
            <a:r>
              <a:rPr lang="en-US" b="1" dirty="0" err="1" smtClean="0"/>
              <a:t>Pathophysiology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Thermal injury triggers intense inflammatory response SIRS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Initial release of histamine, </a:t>
            </a:r>
            <a:r>
              <a:rPr lang="en-US" b="1" dirty="0" err="1" smtClean="0"/>
              <a:t>bradykinin</a:t>
            </a:r>
            <a:endParaRPr lang="en-US" b="1" dirty="0" smtClean="0"/>
          </a:p>
          <a:p>
            <a:pPr lvl="1"/>
            <a:r>
              <a:rPr lang="en-US" b="1" dirty="0" smtClean="0"/>
              <a:t>Release of </a:t>
            </a:r>
            <a:r>
              <a:rPr lang="en-US" b="1" dirty="0" err="1" smtClean="0"/>
              <a:t>prostanoids</a:t>
            </a:r>
            <a:r>
              <a:rPr lang="en-US" b="1" dirty="0" smtClean="0"/>
              <a:t>, free radicals, proteases</a:t>
            </a:r>
          </a:p>
          <a:p>
            <a:r>
              <a:rPr lang="en-US" b="1" dirty="0" smtClean="0"/>
              <a:t>Leading to:</a:t>
            </a:r>
          </a:p>
          <a:p>
            <a:pPr lvl="1"/>
            <a:r>
              <a:rPr lang="en-US" b="1" dirty="0" err="1" smtClean="0"/>
              <a:t>Hypermetabolism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Bacterial translocation.</a:t>
            </a:r>
          </a:p>
          <a:p>
            <a:pPr lvl="1"/>
            <a:r>
              <a:rPr lang="en-US" b="1" dirty="0" smtClean="0"/>
              <a:t>MOF.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7" y="1615281"/>
            <a:ext cx="60674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211</TotalTime>
  <Words>2012</Words>
  <Application>Microsoft Office PowerPoint</Application>
  <PresentationFormat>On-screen Show (4:3)</PresentationFormat>
  <Paragraphs>288</Paragraphs>
  <Slides>50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Technic</vt:lpstr>
      <vt:lpstr>Photo Editor Photo</vt:lpstr>
      <vt:lpstr>Burn injury and wound healing</vt:lpstr>
      <vt:lpstr>                   Skin Function </vt:lpstr>
      <vt:lpstr>                Skin layers</vt:lpstr>
      <vt:lpstr>Slide 4</vt:lpstr>
      <vt:lpstr>Burns </vt:lpstr>
      <vt:lpstr>      Pathophysiology of Burns </vt:lpstr>
      <vt:lpstr>Slide 7</vt:lpstr>
      <vt:lpstr>        Burn Pathophysiology </vt:lpstr>
      <vt:lpstr>Slide 9</vt:lpstr>
      <vt:lpstr>Slide 10</vt:lpstr>
      <vt:lpstr>Slide 11</vt:lpstr>
      <vt:lpstr>Slide 12</vt:lpstr>
      <vt:lpstr>Slide 13</vt:lpstr>
      <vt:lpstr>   Determining Extent of Injury </vt:lpstr>
      <vt:lpstr>Slide 15</vt:lpstr>
      <vt:lpstr>Slide 16</vt:lpstr>
      <vt:lpstr> Evaluation of Burns – cont</vt:lpstr>
      <vt:lpstr>Slide 18</vt:lpstr>
      <vt:lpstr>Slide 19</vt:lpstr>
      <vt:lpstr>         Inhalation Injury </vt:lpstr>
      <vt:lpstr>Slide 21</vt:lpstr>
      <vt:lpstr>Slide 22</vt:lpstr>
      <vt:lpstr>        Fluid Resuscitation </vt:lpstr>
      <vt:lpstr>Slide 24</vt:lpstr>
      <vt:lpstr>           Electrical Burns </vt:lpstr>
      <vt:lpstr>             Chemical Burns </vt:lpstr>
      <vt:lpstr>            Wound healing</vt:lpstr>
      <vt:lpstr>Slide 28</vt:lpstr>
      <vt:lpstr>Slide 29</vt:lpstr>
      <vt:lpstr>Slide 30</vt:lpstr>
      <vt:lpstr>           Inflammatory </vt:lpstr>
      <vt:lpstr>           Inflammatory </vt:lpstr>
      <vt:lpstr>                       Platelets</vt:lpstr>
      <vt:lpstr>Polymorphonuclear Cells</vt:lpstr>
      <vt:lpstr>Macrophages Necessary </vt:lpstr>
      <vt:lpstr>Slide 36</vt:lpstr>
      <vt:lpstr>             Proliferative</vt:lpstr>
      <vt:lpstr>Proliferative Cont…</vt:lpstr>
      <vt:lpstr>         Collagen</vt:lpstr>
      <vt:lpstr>Wound strength</vt:lpstr>
      <vt:lpstr>Epithelialization: Physical Barrier</vt:lpstr>
      <vt:lpstr>Maturational</vt:lpstr>
      <vt:lpstr>Slide 43</vt:lpstr>
      <vt:lpstr>         Closure of Wounds </vt:lpstr>
      <vt:lpstr>Keloids: Beyond the Borders</vt:lpstr>
      <vt:lpstr>Hypertrophic Scar: confined within</vt:lpstr>
      <vt:lpstr>Impediments to Wound Healing</vt:lpstr>
      <vt:lpstr>       More Impediments</vt:lpstr>
      <vt:lpstr>Diseases Assoc With Abnormal Wound Healing 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 injury and wound healing</dc:title>
  <dc:creator>K. Zahrani</dc:creator>
  <cp:lastModifiedBy>K. Zahrani</cp:lastModifiedBy>
  <cp:revision>27</cp:revision>
  <dcterms:created xsi:type="dcterms:W3CDTF">2010-11-28T08:28:09Z</dcterms:created>
  <dcterms:modified xsi:type="dcterms:W3CDTF">2010-11-30T04:31:04Z</dcterms:modified>
</cp:coreProperties>
</file>