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1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11-03-24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11-03-24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11-03-24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11-03-24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11-03-24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11-03-24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11-03-24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11-03-24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11-03-24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11-03-24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11-03-24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11-03-24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Mazen Hassanain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Portal Hypertension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82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17657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dirty="0"/>
              <a:t>Shunt operations can be categorized as follows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" y="1447799"/>
            <a:ext cx="9267371" cy="5410201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Nonselective — those that decompress the entire portal </a:t>
            </a:r>
            <a:r>
              <a:rPr lang="en-US" dirty="0" smtClean="0"/>
              <a:t>tree, </a:t>
            </a:r>
            <a:r>
              <a:rPr lang="en-US" dirty="0"/>
              <a:t>such as </a:t>
            </a:r>
            <a:r>
              <a:rPr lang="en-US" dirty="0" err="1"/>
              <a:t>portacaval</a:t>
            </a:r>
            <a:r>
              <a:rPr lang="en-US" dirty="0"/>
              <a:t> </a:t>
            </a:r>
            <a:r>
              <a:rPr lang="en-US" dirty="0" smtClean="0"/>
              <a:t>shunts</a:t>
            </a:r>
          </a:p>
          <a:p>
            <a:endParaRPr lang="en-US" dirty="0"/>
          </a:p>
          <a:p>
            <a:r>
              <a:rPr lang="en-US" dirty="0"/>
              <a:t>Selective — those that compartmentalize the portal tree into a decompressed </a:t>
            </a:r>
            <a:r>
              <a:rPr lang="en-US" dirty="0" err="1"/>
              <a:t>variceal</a:t>
            </a:r>
            <a:r>
              <a:rPr lang="en-US" dirty="0"/>
              <a:t> system while maintaining sinusoidal perfusion via a hypertensive superior mesenteric-portal compartment, such as a distal </a:t>
            </a:r>
            <a:r>
              <a:rPr lang="en-US" dirty="0" err="1"/>
              <a:t>splenorenal</a:t>
            </a:r>
            <a:r>
              <a:rPr lang="en-US" dirty="0"/>
              <a:t> shunt</a:t>
            </a:r>
          </a:p>
          <a:p>
            <a:endParaRPr lang="en-US" dirty="0" smtClean="0"/>
          </a:p>
          <a:p>
            <a:r>
              <a:rPr lang="en-US" dirty="0" smtClean="0"/>
              <a:t>Partial </a:t>
            </a:r>
            <a:r>
              <a:rPr lang="en-US" dirty="0"/>
              <a:t>— those that incompletely decompress the entire portal tree and thereby also maintain some hepatic perfusion</a:t>
            </a:r>
          </a:p>
          <a:p>
            <a:endParaRPr lang="en-US" dirty="0"/>
          </a:p>
          <a:p>
            <a:r>
              <a:rPr lang="en-US" dirty="0" err="1"/>
              <a:t>Nonshunt</a:t>
            </a:r>
            <a:r>
              <a:rPr lang="en-US" dirty="0"/>
              <a:t> operations generally include either esophageal transection (in which the distal esophagus is transected and then stapled back together after </a:t>
            </a:r>
            <a:r>
              <a:rPr lang="en-US" dirty="0" err="1"/>
              <a:t>varices</a:t>
            </a:r>
            <a:r>
              <a:rPr lang="en-US" dirty="0"/>
              <a:t> have been ligated) or </a:t>
            </a:r>
            <a:r>
              <a:rPr lang="en-US" dirty="0" err="1"/>
              <a:t>devascularization</a:t>
            </a:r>
            <a:r>
              <a:rPr lang="en-US" dirty="0"/>
              <a:t> of the </a:t>
            </a:r>
            <a:r>
              <a:rPr lang="en-US" dirty="0" err="1"/>
              <a:t>gastroesophageal</a:t>
            </a:r>
            <a:r>
              <a:rPr lang="en-US" dirty="0"/>
              <a:t> junction (</a:t>
            </a:r>
            <a:r>
              <a:rPr lang="en-US" dirty="0" err="1"/>
              <a:t>Sugiura</a:t>
            </a:r>
            <a:r>
              <a:rPr lang="en-US" dirty="0"/>
              <a:t> procedure).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69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187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995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572" y="145143"/>
            <a:ext cx="9071428" cy="683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Maintain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hemoglobin of approximately 8 g/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Short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-term (maximum seven days) antibiotic prophylaxis should be instituted in any patient with cirrhosis and GI hemorrhage.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Pharmacologic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therapy (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somatostatin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or its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analogue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octreotide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should start as soon as bleeding is suspected and continue for 3-5 days after confirmation.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Upper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endoscopy, performed within 12 hours, should be used to make the diagnosis and to treat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variceal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hemorrhage either with endoscopic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variceal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ligation or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sclerotherapy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TIPS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indicated in patients in whom hemorrhage from esophageal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varices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cannot be controlled or in whom bleeding recurs despite combined pharmacological and endoscopic therapy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Balloon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tamponade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should be used as a temporizing measure (maximum 24 hours) in patients with uncontrollable bleeding for whom a more definitive therapy (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TIPS or endoscopic therapy) is planned.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513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Cirrhosis is the most common cause of ascites in the United States, accounting for approximately </a:t>
            </a:r>
            <a:r>
              <a:rPr lang="en-US" dirty="0" smtClean="0"/>
              <a:t>8%5 </a:t>
            </a:r>
          </a:p>
          <a:p>
            <a:endParaRPr lang="en-US" dirty="0" smtClean="0"/>
          </a:p>
          <a:p>
            <a:r>
              <a:rPr lang="en-US" dirty="0" smtClean="0"/>
              <a:t>Ascites </a:t>
            </a:r>
            <a:r>
              <a:rPr lang="en-US" dirty="0"/>
              <a:t>is the most common complication of </a:t>
            </a:r>
            <a:r>
              <a:rPr lang="en-US" dirty="0" smtClean="0"/>
              <a:t>cirrhosis</a:t>
            </a:r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luid </a:t>
            </a:r>
            <a:r>
              <a:rPr lang="en-US" dirty="0"/>
              <a:t>leaks from the surface of the liver and intestine.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Factors responsible: </a:t>
            </a:r>
            <a:r>
              <a:rPr lang="en-US" dirty="0"/>
              <a:t>portal hypertension, decreased ability of the blood vessels to retain fluid, fluid retention by the kidneys, and alterations in various hormones and chemicals that regulate bodily fluids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46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484" y="1752600"/>
            <a:ext cx="86868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</a:t>
            </a:r>
            <a:r>
              <a:rPr lang="en-US" dirty="0" smtClean="0"/>
              <a:t>ietary </a:t>
            </a:r>
            <a:r>
              <a:rPr lang="en-US" dirty="0"/>
              <a:t>sodium restriction is a central component, 2000 mg </a:t>
            </a:r>
            <a:r>
              <a:rPr lang="en-US" dirty="0"/>
              <a:t>/</a:t>
            </a:r>
            <a:r>
              <a:rPr lang="en-US" dirty="0" smtClean="0"/>
              <a:t> </a:t>
            </a:r>
            <a:r>
              <a:rPr lang="en-US" dirty="0"/>
              <a:t>day</a:t>
            </a:r>
          </a:p>
          <a:p>
            <a:endParaRPr lang="en-US" dirty="0"/>
          </a:p>
          <a:p>
            <a:r>
              <a:rPr lang="en-US" dirty="0"/>
              <a:t>Patients should be instructed to avoid </a:t>
            </a:r>
            <a:r>
              <a:rPr lang="en-US" dirty="0" smtClean="0"/>
              <a:t>NSAIDs, </a:t>
            </a:r>
            <a:r>
              <a:rPr lang="en-US" dirty="0"/>
              <a:t>which can cause sodium </a:t>
            </a:r>
            <a:r>
              <a:rPr lang="en-US" dirty="0" smtClean="0"/>
              <a:t>retention and affect renal function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Fluid restriction is equivocal and not strongly recommended </a:t>
            </a:r>
          </a:p>
          <a:p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iuretic </a:t>
            </a:r>
            <a:r>
              <a:rPr lang="en-US" dirty="0"/>
              <a:t>therapy, </a:t>
            </a:r>
            <a:r>
              <a:rPr lang="en-US" dirty="0" smtClean="0"/>
              <a:t>a </a:t>
            </a:r>
            <a:r>
              <a:rPr lang="en-US" dirty="0"/>
              <a:t>single morning oral doses of spironolactone and furosemide, beginning with 100 mg and 40 mg</a:t>
            </a:r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erial </a:t>
            </a:r>
            <a:r>
              <a:rPr lang="en-US" dirty="0"/>
              <a:t>therapeutic </a:t>
            </a:r>
            <a:r>
              <a:rPr lang="en-US" dirty="0" err="1"/>
              <a:t>paracentesis</a:t>
            </a:r>
            <a:r>
              <a:rPr lang="en-US" dirty="0"/>
              <a:t> and </a:t>
            </a:r>
            <a:r>
              <a:rPr lang="en-US" dirty="0" smtClean="0"/>
              <a:t>TIPS </a:t>
            </a:r>
            <a:r>
              <a:rPr lang="en-US" dirty="0"/>
              <a:t>are usually reserved for patients with refractory ascites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Peritoneovenous</a:t>
            </a:r>
            <a:r>
              <a:rPr lang="en-US" dirty="0" smtClean="0"/>
              <a:t> </a:t>
            </a:r>
            <a:r>
              <a:rPr lang="en-US" dirty="0"/>
              <a:t>shunts (</a:t>
            </a:r>
            <a:r>
              <a:rPr lang="en-US" dirty="0" err="1"/>
              <a:t>LeVeen</a:t>
            </a:r>
            <a:r>
              <a:rPr lang="en-US" dirty="0"/>
              <a:t> or Denver) or surgical </a:t>
            </a:r>
            <a:r>
              <a:rPr lang="en-US" dirty="0" err="1"/>
              <a:t>portosystemic</a:t>
            </a:r>
            <a:r>
              <a:rPr lang="en-US" dirty="0"/>
              <a:t> shunts have very limited </a:t>
            </a:r>
            <a:r>
              <a:rPr lang="en-US" dirty="0" smtClean="0"/>
              <a:t>indications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36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453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23514" cy="5105400"/>
          </a:xfrm>
        </p:spPr>
        <p:txBody>
          <a:bodyPr/>
          <a:lstStyle/>
          <a:p>
            <a:r>
              <a:rPr lang="en-US" dirty="0"/>
              <a:t>Spontaneous bacterial </a:t>
            </a:r>
            <a:r>
              <a:rPr lang="en-US" dirty="0" smtClean="0"/>
              <a:t>peritonitis</a:t>
            </a:r>
            <a:r>
              <a:rPr lang="en-US" dirty="0"/>
              <a:t>:</a:t>
            </a:r>
            <a:r>
              <a:rPr lang="en-US" dirty="0" smtClean="0"/>
              <a:t> (</a:t>
            </a:r>
            <a:r>
              <a:rPr lang="en-US" dirty="0"/>
              <a:t>SBP) is an infection of preexisting </a:t>
            </a:r>
            <a:r>
              <a:rPr lang="en-US" dirty="0" err="1"/>
              <a:t>ascitic</a:t>
            </a:r>
            <a:r>
              <a:rPr lang="en-US" dirty="0"/>
              <a:t> fluid without evidence for an intra-abdominal secondary source such as a perforated </a:t>
            </a:r>
            <a:r>
              <a:rPr lang="en-US" dirty="0" err="1"/>
              <a:t>viscus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diagnosis is established </a:t>
            </a:r>
            <a:r>
              <a:rPr lang="en-US" dirty="0" smtClean="0"/>
              <a:t>by:</a:t>
            </a:r>
          </a:p>
          <a:p>
            <a:pPr lvl="1"/>
            <a:r>
              <a:rPr lang="en-US" dirty="0" smtClean="0"/>
              <a:t>positive </a:t>
            </a:r>
            <a:r>
              <a:rPr lang="en-US" dirty="0" err="1"/>
              <a:t>ascitic</a:t>
            </a:r>
            <a:r>
              <a:rPr lang="en-US" dirty="0"/>
              <a:t> fluid bacterial culture </a:t>
            </a: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and</a:t>
            </a:r>
            <a:r>
              <a:rPr lang="en-US" dirty="0"/>
              <a:t>/</a:t>
            </a:r>
            <a:r>
              <a:rPr lang="en-US" dirty="0" smtClean="0"/>
              <a:t>or 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elevated </a:t>
            </a:r>
            <a:r>
              <a:rPr lang="en-US" dirty="0" err="1"/>
              <a:t>ascitic</a:t>
            </a:r>
            <a:r>
              <a:rPr lang="en-US" dirty="0"/>
              <a:t> fluid absolute </a:t>
            </a:r>
            <a:r>
              <a:rPr lang="en-US" dirty="0" err="1"/>
              <a:t>polymorphonuclear</a:t>
            </a:r>
            <a:r>
              <a:rPr lang="en-US" dirty="0"/>
              <a:t> leukocyte (PMN) count (≥250 cells/</a:t>
            </a:r>
            <a:r>
              <a:rPr lang="en-US" dirty="0" smtClean="0"/>
              <a:t>mm3)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430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Portal vein </a:t>
            </a:r>
            <a:r>
              <a:rPr lang="en-US" dirty="0" smtClean="0"/>
              <a:t>thrombosis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598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Causes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Ultrasound with Doppler flow studies, CT scanning, and magnetic resonance angiography</a:t>
            </a:r>
          </a:p>
          <a:p>
            <a:endParaRPr lang="en-US" dirty="0"/>
          </a:p>
          <a:p>
            <a:r>
              <a:rPr lang="en-US" dirty="0" smtClean="0"/>
              <a:t>UGD should </a:t>
            </a:r>
            <a:r>
              <a:rPr lang="en-US" dirty="0"/>
              <a:t>be performed to establish </a:t>
            </a:r>
            <a:r>
              <a:rPr lang="en-US" dirty="0" smtClean="0"/>
              <a:t>wither </a:t>
            </a:r>
            <a:r>
              <a:rPr lang="en-US" dirty="0" err="1" smtClean="0"/>
              <a:t>varices</a:t>
            </a:r>
            <a:r>
              <a:rPr lang="en-US" dirty="0" smtClean="0"/>
              <a:t> </a:t>
            </a:r>
            <a:r>
              <a:rPr lang="en-US" dirty="0"/>
              <a:t>are present</a:t>
            </a:r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nticoagulation </a:t>
            </a:r>
            <a:r>
              <a:rPr lang="en-US" dirty="0"/>
              <a:t>therapy for at least three months starting with low molecular weight heparin and shifting to oral anticoagulation as soon as the patient's condition has stabilized.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Anticoagulation </a:t>
            </a:r>
            <a:r>
              <a:rPr lang="en-US" dirty="0"/>
              <a:t>should be continued long-term in patients with acute portal vein thrombosis who have a permanent thrombotic risk factor that is not correctable.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19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05371" cy="5105400"/>
          </a:xfrm>
        </p:spPr>
        <p:txBody>
          <a:bodyPr>
            <a:normAutofit/>
          </a:bodyPr>
          <a:lstStyle/>
          <a:p>
            <a:r>
              <a:rPr lang="en-US" dirty="0"/>
              <a:t>G</a:t>
            </a:r>
            <a:r>
              <a:rPr lang="en-US" dirty="0" smtClean="0"/>
              <a:t>astric </a:t>
            </a:r>
            <a:r>
              <a:rPr lang="en-US" dirty="0"/>
              <a:t>fundal </a:t>
            </a:r>
            <a:r>
              <a:rPr lang="en-US" dirty="0" err="1" smtClean="0"/>
              <a:t>varices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endoscopic </a:t>
            </a:r>
            <a:r>
              <a:rPr lang="en-US" dirty="0" err="1"/>
              <a:t>variceal</a:t>
            </a:r>
            <a:r>
              <a:rPr lang="en-US" dirty="0"/>
              <a:t> </a:t>
            </a:r>
            <a:r>
              <a:rPr lang="en-US" dirty="0" err="1"/>
              <a:t>obturation</a:t>
            </a:r>
            <a:r>
              <a:rPr lang="en-US" dirty="0"/>
              <a:t> using tissue adhesives such as cyanoacrylate is preferred, where available. Otherwise, endoscopic </a:t>
            </a:r>
            <a:r>
              <a:rPr lang="en-US" dirty="0" err="1"/>
              <a:t>variceal</a:t>
            </a:r>
            <a:r>
              <a:rPr lang="en-US" dirty="0"/>
              <a:t> ligation is an option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Splenectomy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TIPS should be considered in patients in whom hemorrhage from fundal </a:t>
            </a:r>
            <a:r>
              <a:rPr lang="en-US" dirty="0" err="1"/>
              <a:t>varices</a:t>
            </a:r>
            <a:r>
              <a:rPr lang="en-US" dirty="0"/>
              <a:t> cannot be controlled or </a:t>
            </a:r>
            <a:r>
              <a:rPr lang="en-US" dirty="0" smtClean="0"/>
              <a:t>in cirrhosis </a:t>
            </a:r>
            <a:r>
              <a:rPr lang="en-US" dirty="0"/>
              <a:t>whom bleeding recurs despite combined pharmacological and endoscopic therapy.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6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Cirrhosis</a:t>
            </a:r>
          </a:p>
          <a:p>
            <a:r>
              <a:rPr lang="en-CA" sz="3600" dirty="0" smtClean="0"/>
              <a:t>Non-cirrhosis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183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20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39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Asymptomatic</a:t>
            </a:r>
          </a:p>
          <a:p>
            <a:r>
              <a:rPr lang="en-US" sz="3600" dirty="0" smtClean="0"/>
              <a:t>Complications</a:t>
            </a:r>
          </a:p>
          <a:p>
            <a:pPr lvl="1"/>
            <a:r>
              <a:rPr lang="en-US" sz="3200" dirty="0" err="1"/>
              <a:t>G</a:t>
            </a:r>
            <a:r>
              <a:rPr lang="en-US" sz="3200" dirty="0" err="1" smtClean="0"/>
              <a:t>astroesophageal</a:t>
            </a:r>
            <a:r>
              <a:rPr lang="en-US" sz="3200" dirty="0" smtClean="0"/>
              <a:t> </a:t>
            </a:r>
            <a:r>
              <a:rPr lang="en-US" sz="3200" dirty="0" err="1" smtClean="0"/>
              <a:t>varices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dirty="0"/>
              <a:t>A</a:t>
            </a:r>
            <a:r>
              <a:rPr lang="en-US" sz="3200" dirty="0" smtClean="0"/>
              <a:t>scites </a:t>
            </a:r>
          </a:p>
          <a:p>
            <a:pPr lvl="1"/>
            <a:r>
              <a:rPr lang="en-US" sz="3200" dirty="0" smtClean="0"/>
              <a:t>Splenomegaly</a:t>
            </a:r>
          </a:p>
          <a:p>
            <a:pPr lvl="1"/>
            <a:r>
              <a:rPr lang="en-US" sz="3200" dirty="0" smtClean="0"/>
              <a:t>Underlying disease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9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Bleeding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Approximately one-third of all patients with </a:t>
            </a:r>
            <a:r>
              <a:rPr lang="en-US" dirty="0" err="1"/>
              <a:t>varices</a:t>
            </a:r>
            <a:r>
              <a:rPr lang="en-US" dirty="0"/>
              <a:t> will develop </a:t>
            </a:r>
            <a:r>
              <a:rPr lang="en-US" dirty="0" err="1"/>
              <a:t>variceal</a:t>
            </a:r>
            <a:r>
              <a:rPr lang="en-US" dirty="0"/>
              <a:t> </a:t>
            </a:r>
            <a:r>
              <a:rPr lang="en-US" dirty="0" smtClean="0"/>
              <a:t>hemorrhage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major cause of morbidity and mortality in patients with cirrhosis</a:t>
            </a:r>
          </a:p>
          <a:p>
            <a:endParaRPr lang="en-US" dirty="0" smtClean="0"/>
          </a:p>
          <a:p>
            <a:r>
              <a:rPr lang="en-US" dirty="0"/>
              <a:t>AASLD RECOMMENDATIONS — Recommendations for prevention of </a:t>
            </a:r>
            <a:r>
              <a:rPr lang="en-US" dirty="0" err="1"/>
              <a:t>variceal</a:t>
            </a:r>
            <a:r>
              <a:rPr lang="en-US" dirty="0"/>
              <a:t> bleeding have been issued by the American Association for the Study of Liver Diseases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78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570" y="181429"/>
            <a:ext cx="8944429" cy="674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In patients with cirrhosis who do not have </a:t>
            </a:r>
            <a:r>
              <a:rPr lang="en-US" sz="2400" dirty="0" err="1"/>
              <a:t>varices</a:t>
            </a:r>
            <a:r>
              <a:rPr lang="en-US" sz="2400" dirty="0"/>
              <a:t>, </a:t>
            </a:r>
            <a:r>
              <a:rPr lang="en-US" sz="2400" dirty="0" smtClean="0"/>
              <a:t>no Rx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patients who have compensated cirrhosis and small </a:t>
            </a:r>
            <a:r>
              <a:rPr lang="en-US" sz="2400" dirty="0" err="1"/>
              <a:t>varices</a:t>
            </a:r>
            <a:r>
              <a:rPr lang="en-US" sz="2400" dirty="0"/>
              <a:t> that have not bled but have criteria for increased risk of hemorrhage (Child B/C or presence of red wale marks on </a:t>
            </a:r>
            <a:r>
              <a:rPr lang="en-US" sz="2400" dirty="0" err="1"/>
              <a:t>varices</a:t>
            </a:r>
            <a:r>
              <a:rPr lang="en-US" sz="2400" dirty="0"/>
              <a:t>), nonselective beta </a:t>
            </a:r>
            <a:r>
              <a:rPr lang="en-US" sz="2400" dirty="0" smtClean="0"/>
              <a:t>blockers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In patients with medium/large </a:t>
            </a:r>
            <a:r>
              <a:rPr lang="en-US" sz="2400" dirty="0" err="1"/>
              <a:t>varices</a:t>
            </a:r>
            <a:r>
              <a:rPr lang="en-US" sz="2400" dirty="0"/>
              <a:t> that have not bled, nonselective beta blockers (propranolol or </a:t>
            </a:r>
            <a:r>
              <a:rPr lang="en-US" sz="2400" dirty="0" err="1"/>
              <a:t>nadolol</a:t>
            </a:r>
            <a:r>
              <a:rPr lang="en-US" sz="2400" dirty="0"/>
              <a:t>) is recommended or undergo EVL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patients </a:t>
            </a:r>
            <a:r>
              <a:rPr lang="en-US" sz="2400" dirty="0" smtClean="0"/>
              <a:t>receive </a:t>
            </a:r>
            <a:r>
              <a:rPr lang="en-US" sz="2400" dirty="0"/>
              <a:t>beta blockers, a follow-up EGD is not necessary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If </a:t>
            </a:r>
            <a:r>
              <a:rPr lang="en-US" sz="2400" dirty="0"/>
              <a:t>a patient is treated with EVL, it should be repeated </a:t>
            </a:r>
            <a:r>
              <a:rPr lang="en-US" sz="2400" dirty="0" smtClean="0"/>
              <a:t>until obliteration. EGD </a:t>
            </a:r>
            <a:r>
              <a:rPr lang="en-US" sz="2400" dirty="0"/>
              <a:t>performed one to three months after obliteration and then every 6 to 12 months to check for </a:t>
            </a:r>
            <a:r>
              <a:rPr lang="en-US" sz="2400" dirty="0" err="1"/>
              <a:t>variceal</a:t>
            </a:r>
            <a:r>
              <a:rPr lang="en-US" sz="2400" dirty="0"/>
              <a:t> recurrence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8849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68" y="1752600"/>
            <a:ext cx="8995231" cy="5105400"/>
          </a:xfrm>
        </p:spPr>
        <p:txBody>
          <a:bodyPr>
            <a:normAutofit fontScale="62500" lnSpcReduction="20000"/>
          </a:bodyPr>
          <a:lstStyle/>
          <a:p>
            <a:r>
              <a:rPr lang="en-US" sz="3500" dirty="0"/>
              <a:t>Initial </a:t>
            </a:r>
            <a:r>
              <a:rPr lang="en-US" sz="3500" dirty="0" smtClean="0"/>
              <a:t>therapy: hemodynamic </a:t>
            </a:r>
            <a:r>
              <a:rPr lang="en-US" sz="3500" dirty="0"/>
              <a:t>resuscitation, prevention and treatment of </a:t>
            </a:r>
            <a:r>
              <a:rPr lang="en-US" sz="3500" dirty="0" smtClean="0"/>
              <a:t>complications</a:t>
            </a:r>
            <a:endParaRPr lang="en-US" sz="3500" dirty="0"/>
          </a:p>
          <a:p>
            <a:endParaRPr lang="en-US" sz="3500" dirty="0"/>
          </a:p>
          <a:p>
            <a:r>
              <a:rPr lang="en-US" sz="3500" dirty="0"/>
              <a:t>P</a:t>
            </a:r>
            <a:r>
              <a:rPr lang="en-US" sz="3500" dirty="0" smtClean="0"/>
              <a:t>rophylactic </a:t>
            </a:r>
            <a:r>
              <a:rPr lang="en-US" sz="3500" dirty="0"/>
              <a:t>antibiotics, preferably before endoscopy (although effectiveness has also been demonstrated when given </a:t>
            </a:r>
            <a:r>
              <a:rPr lang="en-US" sz="3500" dirty="0" smtClean="0"/>
              <a:t>after)</a:t>
            </a:r>
            <a:r>
              <a:rPr lang="en-US" sz="3500" dirty="0"/>
              <a:t>. </a:t>
            </a:r>
            <a:endParaRPr lang="en-US" sz="3500" dirty="0" smtClean="0"/>
          </a:p>
          <a:p>
            <a:endParaRPr lang="en-US" sz="3500" dirty="0"/>
          </a:p>
          <a:p>
            <a:r>
              <a:rPr lang="en-US" sz="3500" dirty="0"/>
              <a:t>S</a:t>
            </a:r>
            <a:r>
              <a:rPr lang="en-US" sz="3500" dirty="0" smtClean="0"/>
              <a:t>uggest </a:t>
            </a:r>
            <a:r>
              <a:rPr lang="en-US" sz="3500" dirty="0"/>
              <a:t>intravenous ceftriaxone (1 g IV) or </a:t>
            </a:r>
            <a:r>
              <a:rPr lang="en-US" sz="3500" dirty="0" err="1"/>
              <a:t>Cipro</a:t>
            </a:r>
            <a:r>
              <a:rPr lang="en-US" sz="3500" dirty="0"/>
              <a:t> (400 mg IV BID)</a:t>
            </a:r>
          </a:p>
          <a:p>
            <a:endParaRPr lang="en-US" sz="3500" u="sng" dirty="0"/>
          </a:p>
          <a:p>
            <a:r>
              <a:rPr lang="en-US" sz="3500" dirty="0" smtClean="0"/>
              <a:t>UGD should </a:t>
            </a:r>
            <a:r>
              <a:rPr lang="en-US" sz="3500" dirty="0"/>
              <a:t>be performed for diagnosis and possible treatment</a:t>
            </a:r>
          </a:p>
          <a:p>
            <a:endParaRPr lang="en-US" sz="3500" dirty="0"/>
          </a:p>
          <a:p>
            <a:r>
              <a:rPr lang="en-US" sz="3500" dirty="0"/>
              <a:t>S</a:t>
            </a:r>
            <a:r>
              <a:rPr lang="en-US" sz="3500" dirty="0" smtClean="0"/>
              <a:t>uggest </a:t>
            </a:r>
            <a:r>
              <a:rPr lang="en-US" sz="3500" dirty="0" err="1"/>
              <a:t>terlipressin</a:t>
            </a:r>
            <a:r>
              <a:rPr lang="en-US" sz="3500" dirty="0"/>
              <a:t> in countries where it is available and </a:t>
            </a:r>
            <a:r>
              <a:rPr lang="en-US" sz="3500" dirty="0" err="1"/>
              <a:t>somatostatin</a:t>
            </a:r>
            <a:r>
              <a:rPr lang="en-US" sz="3500" dirty="0"/>
              <a:t> or </a:t>
            </a:r>
            <a:r>
              <a:rPr lang="en-US" sz="3500" dirty="0" err="1"/>
              <a:t>octreotide</a:t>
            </a:r>
            <a:r>
              <a:rPr lang="en-US" sz="3500" dirty="0"/>
              <a:t> (50 mcg bolus followed by 50 mcg/hour by intravenous infusion) where </a:t>
            </a:r>
            <a:r>
              <a:rPr lang="en-US" sz="3500" dirty="0" err="1"/>
              <a:t>terlipressin</a:t>
            </a:r>
            <a:r>
              <a:rPr lang="en-US" sz="3500" dirty="0"/>
              <a:t> is unavailable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652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alvage treatment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TIPS (</a:t>
            </a:r>
            <a:r>
              <a:rPr lang="en-US" dirty="0" err="1"/>
              <a:t>transjugular</a:t>
            </a:r>
            <a:r>
              <a:rPr lang="en-US" dirty="0"/>
              <a:t> intrahepatic </a:t>
            </a:r>
            <a:r>
              <a:rPr lang="en-US" dirty="0" err="1"/>
              <a:t>portosystemic</a:t>
            </a:r>
            <a:r>
              <a:rPr lang="en-US" dirty="0"/>
              <a:t> </a:t>
            </a:r>
            <a:r>
              <a:rPr lang="en-US" dirty="0" smtClean="0"/>
              <a:t>shunt)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urgery </a:t>
            </a:r>
            <a:r>
              <a:rPr lang="en-US" dirty="0"/>
              <a:t>is one with well preserved liver function who fails emergent endoscopic treatment and has no complications from the bleeding or endoscopy.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choice of surgery usually depends upon the availability, training, and expertise of the surgeon. Although a selective shunt has some physiologic advantages, it may significantly exacerbate marked ascites. Thus, a </a:t>
            </a:r>
            <a:r>
              <a:rPr lang="en-US" dirty="0" err="1"/>
              <a:t>portacaval</a:t>
            </a:r>
            <a:r>
              <a:rPr lang="en-US" dirty="0"/>
              <a:t> shunt would be preferable in patients with marked ascites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08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761</TotalTime>
  <Words>804</Words>
  <Application>Microsoft Macintosh PowerPoint</Application>
  <PresentationFormat>On-screen Show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Apothecary</vt:lpstr>
      <vt:lpstr>Portal Hypertension</vt:lpstr>
      <vt:lpstr>Causes</vt:lpstr>
      <vt:lpstr>PowerPoint Presentation</vt:lpstr>
      <vt:lpstr>PowerPoint Presentation</vt:lpstr>
      <vt:lpstr>Symptoms</vt:lpstr>
      <vt:lpstr>Bleeding prevention</vt:lpstr>
      <vt:lpstr>PowerPoint Presentation</vt:lpstr>
      <vt:lpstr>Treatment of bleeding</vt:lpstr>
      <vt:lpstr>continue</vt:lpstr>
      <vt:lpstr>Shunt operations can be categorized as follows:</vt:lpstr>
      <vt:lpstr>PowerPoint Presentation</vt:lpstr>
      <vt:lpstr>PowerPoint Presentation</vt:lpstr>
      <vt:lpstr>PowerPoint Presentation</vt:lpstr>
      <vt:lpstr>ascites</vt:lpstr>
      <vt:lpstr>treatment</vt:lpstr>
      <vt:lpstr>PowerPoint Presentation</vt:lpstr>
      <vt:lpstr>complications</vt:lpstr>
      <vt:lpstr>Portal vein thrombosis</vt:lpstr>
      <vt:lpstr>Bleeding</vt:lpstr>
    </vt:vector>
  </TitlesOfParts>
  <Company>McGill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Portal Hypertension</dc:title>
  <dc:creator>Mazen Hassanain</dc:creator>
  <cp:lastModifiedBy>Mazen Hassanain</cp:lastModifiedBy>
  <cp:revision>9</cp:revision>
  <dcterms:created xsi:type="dcterms:W3CDTF">2011-03-24T08:55:03Z</dcterms:created>
  <dcterms:modified xsi:type="dcterms:W3CDTF">2011-03-24T21:36:45Z</dcterms:modified>
</cp:coreProperties>
</file>