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0" r:id="rId11"/>
    <p:sldId id="281" r:id="rId12"/>
    <p:sldId id="264" r:id="rId13"/>
    <p:sldId id="287" r:id="rId14"/>
    <p:sldId id="286" r:id="rId15"/>
    <p:sldId id="265" r:id="rId16"/>
    <p:sldId id="266" r:id="rId17"/>
    <p:sldId id="267" r:id="rId18"/>
    <p:sldId id="276" r:id="rId19"/>
    <p:sldId id="277" r:id="rId20"/>
    <p:sldId id="278" r:id="rId21"/>
    <p:sldId id="268" r:id="rId22"/>
    <p:sldId id="284" r:id="rId23"/>
    <p:sldId id="269" r:id="rId24"/>
    <p:sldId id="289" r:id="rId25"/>
    <p:sldId id="290" r:id="rId26"/>
    <p:sldId id="270" r:id="rId27"/>
    <p:sldId id="271" r:id="rId28"/>
    <p:sldId id="288" r:id="rId29"/>
    <p:sldId id="285" r:id="rId30"/>
    <p:sldId id="272" r:id="rId31"/>
    <p:sldId id="282" r:id="rId32"/>
    <p:sldId id="273" r:id="rId33"/>
    <p:sldId id="283" r:id="rId34"/>
    <p:sldId id="274" r:id="rId35"/>
    <p:sldId id="27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FF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F74F-3318-4E72-9E32-7D0DD42BF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2EE1A-19F6-41E3-A026-A0AED0D155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4C96A-9039-4AC1-8BDB-AE4D0CD11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7F89B4-C71B-418E-88D9-3FF989935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5147B-9488-4C37-8F96-2B81C056BB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EA081-1D97-4EA1-B8DC-5E794C6E57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5E9C0-F5FA-4DC0-B0B5-765AAFC52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5CFC3-78A7-4133-A30A-F85A60ED4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458F-25D5-4A5B-BC6B-85DE9F312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9AC75-FDEF-4506-8780-C403F77F3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1C299-5697-4C13-B0F5-C5784AB15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35A3D-A337-4734-B065-3F6FBA0EA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E8A0B-FA8D-4DBC-A258-3FB1966EA2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medicine.com/cgi-bin/foxweb.exe/makezoom@/em/makezoom?picture=\websites\emedicine\radio\images\Large\20092009y22apramazgengec0001.jpg&amp;template=izoom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medicine.com/cgi-bin/foxweb.exe/makezoom@/em/makezoom?picture=\websites\emedicine\radio\images\Large\215821588.jpg&amp;template=izoom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medicine.com/ped/images/Large/1651PED2972-01NEW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medicine.com/ped/images/Large/1712PED2972-03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emedicine.com/emerg/images/Large/10611061INTUSSACE1.JPG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medicine.com/ped/images/Large/2055INTU_BE_2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emedicine.com/radio/images/Large/249366uscom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medicine.com/ped/images/Large/914gi7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medicine.com/ped/images/Large/908GI1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medicine.com/ped/images/Large/799REVD909gi2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medicine.com/ped/images/Large/802REVD912GI5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medicine.com/ped/images/Large/805REVD916gi8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emedicine.com/radio/images/Large/6407rad0425-04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413"/>
            <a:ext cx="9144000" cy="1470025"/>
          </a:xfrm>
        </p:spPr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</a:t>
            </a:r>
            <a:b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C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Abdominal 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Emergencies in Pediatric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63713" y="26035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schemeClr val="bg1"/>
                </a:solidFill>
              </a:rPr>
              <a:t>بسم الله الرحمن الرحيم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196975"/>
            <a:ext cx="4984750" cy="4337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20713"/>
            <a:ext cx="6410325" cy="54181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Intussusception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Telescoping of bowel</a:t>
            </a:r>
          </a:p>
          <a:p>
            <a:pPr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Proximal (inside) distal</a:t>
            </a:r>
          </a:p>
          <a:p>
            <a:pPr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Caused usually by: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Hypertrophied Peyer Patches (submucosal lymphoid tissue) due to viral infection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PLP (Pathological Lead Point)</a:t>
            </a:r>
          </a:p>
          <a:p>
            <a:pPr lvl="2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Meckle's diverticulum</a:t>
            </a:r>
          </a:p>
          <a:p>
            <a:pPr lvl="2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Tumors eg. Intestinal lymphoma</a:t>
            </a:r>
          </a:p>
          <a:p>
            <a:pPr lvl="2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CF</a:t>
            </a:r>
          </a:p>
          <a:p>
            <a:pPr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Most common site (ileo-cecal)</a:t>
            </a:r>
            <a:endParaRPr lang="en-US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lick here to view image full si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78486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lick here to view image full si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8680450" cy="57483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Intussusception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solidFill>
                  <a:srgbClr val="66FFFF"/>
                </a:solidFill>
              </a:rPr>
              <a:t>Age 6-18 months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If present later in age </a:t>
            </a:r>
            <a:r>
              <a:rPr lang="en-CA">
                <a:solidFill>
                  <a:srgbClr val="66FFFF"/>
                </a:solidFill>
                <a:sym typeface="Wingdings" pitchFamily="2" charset="2"/>
              </a:rPr>
              <a:t> likely to find PLP</a:t>
            </a:r>
          </a:p>
          <a:p>
            <a:r>
              <a:rPr lang="en-CA">
                <a:solidFill>
                  <a:srgbClr val="66FFFF"/>
                </a:solidFill>
              </a:rPr>
              <a:t>Presentation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Hx of URTI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Colicky (on&amp;off) abdominal pain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Infant is calm between attacks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Current Jelly stool (blood PR)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+/- Vomiting (intestinal obstruction is late)</a:t>
            </a:r>
            <a:endParaRPr lang="en-US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Intussusception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85933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Dx</a:t>
            </a:r>
          </a:p>
          <a:p>
            <a:pPr lvl="1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Best by U/S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Target sign, Donut sign.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95% accurate</a:t>
            </a:r>
          </a:p>
          <a:p>
            <a:pPr lvl="1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Contrast Enema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Dx and treatment</a:t>
            </a:r>
          </a:p>
          <a:p>
            <a:pPr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Rx</a:t>
            </a:r>
          </a:p>
          <a:p>
            <a:pPr lvl="1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Pressure reduction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Barium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Water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Air is most common (less complications)</a:t>
            </a:r>
            <a:endParaRPr lang="en-US" sz="1800">
              <a:solidFill>
                <a:srgbClr val="66FFFF"/>
              </a:solidFill>
            </a:endParaRPr>
          </a:p>
        </p:txBody>
      </p:sp>
      <p:pic>
        <p:nvPicPr>
          <p:cNvPr id="12292" name="Picture 4" descr="Click here to view image full size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Intussusception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sz="2800">
                <a:solidFill>
                  <a:srgbClr val="66FFFF"/>
                </a:solidFill>
              </a:rPr>
              <a:t>Failed pressure reduction</a:t>
            </a:r>
          </a:p>
          <a:p>
            <a:pPr lvl="1"/>
            <a:r>
              <a:rPr lang="en-CA" sz="2400">
                <a:solidFill>
                  <a:srgbClr val="66FFFF"/>
                </a:solidFill>
              </a:rPr>
              <a:t>Only few patients (15%)</a:t>
            </a:r>
          </a:p>
          <a:p>
            <a:pPr lvl="1"/>
            <a:r>
              <a:rPr lang="en-CA" sz="2400">
                <a:solidFill>
                  <a:srgbClr val="66FFFF"/>
                </a:solidFill>
              </a:rPr>
              <a:t>Next is surgical reduction </a:t>
            </a:r>
            <a:r>
              <a:rPr lang="en-CA" sz="2400">
                <a:solidFill>
                  <a:srgbClr val="66FFFF"/>
                </a:solidFill>
                <a:sym typeface="Wingdings" pitchFamily="2" charset="2"/>
              </a:rPr>
              <a:t> if can’t </a:t>
            </a:r>
            <a:r>
              <a:rPr lang="en-CA" sz="2400">
                <a:solidFill>
                  <a:srgbClr val="66FFFF"/>
                </a:solidFill>
              </a:rPr>
              <a:t> resection</a:t>
            </a:r>
          </a:p>
          <a:p>
            <a:pPr lvl="2"/>
            <a:r>
              <a:rPr lang="en-CA" sz="2000">
                <a:solidFill>
                  <a:srgbClr val="66FFFF"/>
                </a:solidFill>
              </a:rPr>
              <a:t>Likely PLP</a:t>
            </a:r>
            <a:endParaRPr lang="en-US" sz="2000">
              <a:solidFill>
                <a:srgbClr val="66FFFF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lick here to view image full si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0"/>
            <a:ext cx="6769100" cy="702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48366evansco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511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>
                <a:solidFill>
                  <a:srgbClr val="FFFF00"/>
                </a:solidFill>
              </a:rPr>
              <a:t>Presentations</a:t>
            </a:r>
            <a:br>
              <a:rPr lang="en-CA" sz="4000">
                <a:solidFill>
                  <a:srgbClr val="FFFF00"/>
                </a:solidFill>
              </a:rPr>
            </a:br>
            <a:r>
              <a:rPr lang="en-CA" sz="4000">
                <a:solidFill>
                  <a:srgbClr val="FFFF00"/>
                </a:solidFill>
              </a:rPr>
              <a:t>History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Ages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 Children &lt; 3 years </a:t>
            </a:r>
            <a:r>
              <a:rPr lang="en-CA">
                <a:solidFill>
                  <a:srgbClr val="66FFFF"/>
                </a:solidFill>
                <a:sym typeface="Wingdings" pitchFamily="2" charset="2"/>
              </a:rPr>
              <a:t> difficult to Dx</a:t>
            </a:r>
          </a:p>
          <a:p>
            <a:pPr lvl="2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Atypical Presentation</a:t>
            </a:r>
          </a:p>
          <a:p>
            <a:pPr lvl="2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Don’t complain of pain (cry, irritable, poor feeding)</a:t>
            </a:r>
          </a:p>
          <a:p>
            <a:pPr lvl="2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Late </a:t>
            </a:r>
            <a:r>
              <a:rPr lang="en-CA">
                <a:solidFill>
                  <a:srgbClr val="66FFFF"/>
                </a:solidFill>
                <a:sym typeface="Wingdings" pitchFamily="2" charset="2"/>
              </a:rPr>
              <a:t> septic (lethargic, Non-responsive, vomiting)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  <a:sym typeface="Wingdings" pitchFamily="2" charset="2"/>
              </a:rPr>
              <a:t>Children &gt; 3 </a:t>
            </a:r>
          </a:p>
          <a:p>
            <a:pPr lvl="2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  <a:sym typeface="Wingdings" pitchFamily="2" charset="2"/>
              </a:rPr>
              <a:t>Similar to adult Symptom &amp;Signs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Girls 12-16</a:t>
            </a:r>
          </a:p>
          <a:p>
            <a:pPr lvl="2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DDX ovarian pathology (rupture cyst, torsion)</a:t>
            </a:r>
          </a:p>
          <a:p>
            <a:pPr lvl="2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U/S is helpful </a:t>
            </a:r>
            <a:endParaRPr lang="en-US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lick here to view image full si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9144000" cy="630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Volvulus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75% First month of life, 90% first year</a:t>
            </a:r>
            <a:endParaRPr lang="en-CA">
              <a:solidFill>
                <a:srgbClr val="66FFFF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  <a:sym typeface="Wingdings" pitchFamily="2" charset="2"/>
              </a:rPr>
              <a:t>Malrotation is the risk for volvulus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Small and large bowel are not fixed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Narrow mesentery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  <a:sym typeface="Wingdings" pitchFamily="2" charset="2"/>
              </a:rPr>
              <a:t> more likely to turn around itself</a:t>
            </a:r>
          </a:p>
          <a:p>
            <a:pPr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Malrotation can cause or present with: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Volvulus is dangerous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Acute obstruction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Chronic intermittent obstruction</a:t>
            </a:r>
            <a:endParaRPr lang="en-US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lick here to view image full si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0"/>
            <a:ext cx="554355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Volvulus is lethal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Malrotation </a:t>
            </a:r>
            <a:r>
              <a:rPr lang="en-CA">
                <a:solidFill>
                  <a:srgbClr val="66FFFF"/>
                </a:solidFill>
                <a:sym typeface="Wingdings" pitchFamily="2" charset="2"/>
              </a:rPr>
              <a:t> midgut volvulus  midgut intestinal death  surgery (resected)  short-gut syndrome  death</a:t>
            </a:r>
          </a:p>
          <a:p>
            <a:pPr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  <a:sym typeface="Wingdings" pitchFamily="2" charset="2"/>
              </a:rPr>
              <a:t>C/F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Most in infant (1</a:t>
            </a:r>
            <a:r>
              <a:rPr lang="en-CA" baseline="30000">
                <a:solidFill>
                  <a:srgbClr val="66FFFF"/>
                </a:solidFill>
              </a:rPr>
              <a:t>st</a:t>
            </a:r>
            <a:r>
              <a:rPr lang="en-CA">
                <a:solidFill>
                  <a:srgbClr val="66FFFF"/>
                </a:solidFill>
              </a:rPr>
              <a:t> year of life)</a:t>
            </a:r>
          </a:p>
          <a:p>
            <a:pPr lvl="1">
              <a:lnSpc>
                <a:spcPct val="90000"/>
              </a:lnSpc>
            </a:pPr>
            <a:r>
              <a:rPr lang="en-CA" b="1" u="sng">
                <a:solidFill>
                  <a:srgbClr val="FF3300"/>
                </a:solidFill>
              </a:rPr>
              <a:t>Bilious vomiting</a:t>
            </a:r>
          </a:p>
          <a:p>
            <a:pPr lvl="1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</a:rPr>
              <a:t>+/- pain</a:t>
            </a:r>
          </a:p>
          <a:p>
            <a:pPr lvl="2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  <a:sym typeface="Wingdings" pitchFamily="2" charset="2"/>
              </a:rPr>
              <a:t>if +pain (irritable)  likely volvulus +ischemia</a:t>
            </a:r>
          </a:p>
          <a:p>
            <a:pPr lvl="2">
              <a:lnSpc>
                <a:spcPct val="90000"/>
              </a:lnSpc>
            </a:pPr>
            <a:r>
              <a:rPr lang="en-CA">
                <a:solidFill>
                  <a:srgbClr val="66FFFF"/>
                </a:solidFill>
                <a:sym typeface="Wingdings" pitchFamily="2" charset="2"/>
              </a:rPr>
              <a:t>- pain (calm)  malrotation+obstruction</a:t>
            </a:r>
          </a:p>
          <a:p>
            <a:pPr lvl="1">
              <a:lnSpc>
                <a:spcPct val="90000"/>
              </a:lnSpc>
            </a:pPr>
            <a:endParaRPr lang="en-CA">
              <a:solidFill>
                <a:srgbClr val="66FFFF"/>
              </a:solidFill>
            </a:endParaRPr>
          </a:p>
          <a:p>
            <a:pPr lvl="1">
              <a:lnSpc>
                <a:spcPct val="90000"/>
              </a:lnSpc>
            </a:pPr>
            <a:endParaRPr lang="en-US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Click here to view image full si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0"/>
            <a:ext cx="4705350" cy="71008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lick here to view image full si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-171450"/>
            <a:ext cx="5356225" cy="72723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194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b="1">
                <a:solidFill>
                  <a:srgbClr val="FFFF00"/>
                </a:solidFill>
              </a:rPr>
              <a:t>Malrotation, obstruction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  <a:sym typeface="Wingdings" pitchFamily="2" charset="2"/>
              </a:rPr>
              <a:t>midgut volvulus</a:t>
            </a:r>
            <a:endParaRPr lang="en-US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800">
                <a:solidFill>
                  <a:srgbClr val="66FFFF"/>
                </a:solidFill>
              </a:rPr>
              <a:t>Infant + Bilious vomiting is EMERGENCY</a:t>
            </a:r>
          </a:p>
          <a:p>
            <a:pPr>
              <a:lnSpc>
                <a:spcPct val="90000"/>
              </a:lnSpc>
            </a:pPr>
            <a:r>
              <a:rPr lang="en-CA" sz="2800">
                <a:solidFill>
                  <a:srgbClr val="66FFFF"/>
                </a:solidFill>
              </a:rPr>
              <a:t>Investigate (if infant is not sick)</a:t>
            </a:r>
          </a:p>
          <a:p>
            <a:pPr lvl="1"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Upper GI series (look for malrotation)</a:t>
            </a:r>
          </a:p>
          <a:p>
            <a:pPr lvl="2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No duodenal C-loop</a:t>
            </a:r>
          </a:p>
          <a:p>
            <a:pPr lvl="2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Duodeno-jejunal junction (ligament of Treitz) to the right of Vertebral col.</a:t>
            </a:r>
          </a:p>
          <a:p>
            <a:pPr lvl="2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Duodenal obstruction </a:t>
            </a:r>
          </a:p>
          <a:p>
            <a:pPr lvl="2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Whirlpool or </a:t>
            </a:r>
            <a:r>
              <a:rPr lang="en-US" sz="2000">
                <a:solidFill>
                  <a:srgbClr val="66FFFF"/>
                </a:solidFill>
              </a:rPr>
              <a:t>corkscrew </a:t>
            </a:r>
            <a:r>
              <a:rPr lang="en-CA" sz="2000">
                <a:solidFill>
                  <a:srgbClr val="66FFFF"/>
                </a:solidFill>
              </a:rPr>
              <a:t>sign (volvulus)</a:t>
            </a:r>
          </a:p>
          <a:p>
            <a:pPr lvl="1"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U/S</a:t>
            </a:r>
          </a:p>
          <a:p>
            <a:pPr lvl="2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Can’t R/O volvulus</a:t>
            </a:r>
          </a:p>
          <a:p>
            <a:pPr lvl="2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Can Dx volvulus </a:t>
            </a:r>
            <a:r>
              <a:rPr lang="en-CA" sz="2000">
                <a:solidFill>
                  <a:srgbClr val="66FFFF"/>
                </a:solidFill>
                <a:sym typeface="Wingdings" pitchFamily="2" charset="2"/>
              </a:rPr>
              <a:t> Inversion of mesenteric vessels</a:t>
            </a:r>
            <a:endParaRPr lang="en-CA" sz="2000">
              <a:solidFill>
                <a:srgbClr val="66FFFF"/>
              </a:solidFill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en-CA" sz="2000">
                <a:solidFill>
                  <a:srgbClr val="66FFFF"/>
                </a:solidFill>
              </a:rPr>
              <a:t>	</a:t>
            </a:r>
            <a:endParaRPr lang="en-US" sz="200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  <a:sym typeface="Wingdings" pitchFamily="2" charset="2"/>
              </a:rPr>
              <a:t>midgut volvulus</a:t>
            </a:r>
            <a:endParaRPr lang="en-US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447088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800">
                <a:solidFill>
                  <a:srgbClr val="66FFFF"/>
                </a:solidFill>
              </a:rPr>
              <a:t>Pt should go directly for surgery if:</a:t>
            </a:r>
          </a:p>
          <a:p>
            <a:pPr lvl="1"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If can’t do investigation immediately </a:t>
            </a:r>
          </a:p>
          <a:p>
            <a:pPr lvl="1"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Pt is sick + bilious vomiting</a:t>
            </a:r>
          </a:p>
          <a:p>
            <a:pPr>
              <a:lnSpc>
                <a:spcPct val="90000"/>
              </a:lnSpc>
            </a:pPr>
            <a:r>
              <a:rPr lang="en-CA" sz="2800">
                <a:solidFill>
                  <a:srgbClr val="66FFFF"/>
                </a:solidFill>
              </a:rPr>
              <a:t>Time = $ = bowel</a:t>
            </a:r>
          </a:p>
          <a:p>
            <a:pPr>
              <a:lnSpc>
                <a:spcPct val="90000"/>
              </a:lnSpc>
            </a:pPr>
            <a:r>
              <a:rPr lang="en-CA" sz="2800">
                <a:solidFill>
                  <a:srgbClr val="66FFFF"/>
                </a:solidFill>
              </a:rPr>
              <a:t>Surgery:</a:t>
            </a:r>
          </a:p>
          <a:p>
            <a:pPr lvl="1"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Untwist (counter clock wise) </a:t>
            </a:r>
            <a:r>
              <a:rPr lang="en-CA" sz="2400">
                <a:solidFill>
                  <a:srgbClr val="66FFFF"/>
                </a:solidFill>
                <a:sym typeface="Wingdings" pitchFamily="2" charset="2"/>
              </a:rPr>
              <a:t> assess viability</a:t>
            </a:r>
            <a:endParaRPr lang="en-CA" sz="2400">
              <a:solidFill>
                <a:srgbClr val="66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If extensive ischemia </a:t>
            </a:r>
            <a:r>
              <a:rPr lang="en-CA" sz="2400">
                <a:solidFill>
                  <a:srgbClr val="66FFFF"/>
                </a:solidFill>
                <a:sym typeface="Wingdings" pitchFamily="2" charset="2"/>
              </a:rPr>
              <a:t> close 2</a:t>
            </a:r>
            <a:r>
              <a:rPr lang="en-CA" sz="2400" baseline="30000">
                <a:solidFill>
                  <a:srgbClr val="66FFFF"/>
                </a:solidFill>
                <a:sym typeface="Wingdings" pitchFamily="2" charset="2"/>
              </a:rPr>
              <a:t>nd</a:t>
            </a:r>
            <a:r>
              <a:rPr lang="en-CA" sz="2400">
                <a:solidFill>
                  <a:srgbClr val="66FFFF"/>
                </a:solidFill>
                <a:sym typeface="Wingdings" pitchFamily="2" charset="2"/>
              </a:rPr>
              <a:t> look 24-48 hrs</a:t>
            </a:r>
          </a:p>
          <a:p>
            <a:pPr lvl="1"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Viable SB  </a:t>
            </a:r>
            <a:r>
              <a:rPr lang="en-CA" sz="2400">
                <a:solidFill>
                  <a:srgbClr val="66FFFF"/>
                </a:solidFill>
                <a:sym typeface="Wingdings" pitchFamily="2" charset="2"/>
              </a:rPr>
              <a:t> close and observe</a:t>
            </a:r>
          </a:p>
          <a:p>
            <a:pPr lvl="1"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Ladd’s procedure</a:t>
            </a:r>
          </a:p>
          <a:p>
            <a:pPr lvl="2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Cut Ladd’s band</a:t>
            </a:r>
          </a:p>
          <a:p>
            <a:pPr lvl="2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Broaden midgut mesentery</a:t>
            </a:r>
          </a:p>
          <a:p>
            <a:pPr lvl="2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Place SB</a:t>
            </a:r>
            <a:r>
              <a:rPr lang="en-CA" sz="2000">
                <a:solidFill>
                  <a:srgbClr val="66FFFF"/>
                </a:solidFill>
                <a:sym typeface="Wingdings" pitchFamily="2" charset="2"/>
              </a:rPr>
              <a:t> Rt and Colon LT</a:t>
            </a:r>
          </a:p>
          <a:p>
            <a:pPr lvl="2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Appendicectomy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lick here to view image full si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lick here to view image full si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Appendicitis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solidFill>
                  <a:srgbClr val="66FFFF"/>
                </a:solidFill>
              </a:rPr>
              <a:t>Most common cause of abdominal surgical emergencies in children</a:t>
            </a:r>
          </a:p>
          <a:p>
            <a:r>
              <a:rPr lang="en-CA">
                <a:solidFill>
                  <a:srgbClr val="66FFFF"/>
                </a:solidFill>
              </a:rPr>
              <a:t>&gt; 3 years, diagnosis is mainly clinical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Hx, P/E and CBC+diff</a:t>
            </a:r>
          </a:p>
          <a:p>
            <a:r>
              <a:rPr lang="en-CA">
                <a:solidFill>
                  <a:srgbClr val="66FFFF"/>
                </a:solidFill>
              </a:rPr>
              <a:t>&lt; 3 years esp. Infant,  difficult Dx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Early rupture = (elderly group)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Sepsis (fever, ↑ WBC)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Vomiting (ileus or abscess)</a:t>
            </a:r>
          </a:p>
          <a:p>
            <a:endParaRPr lang="en-US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Meckel's Diverticulum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CA" sz="2800">
                <a:solidFill>
                  <a:srgbClr val="66FFFF"/>
                </a:solidFill>
              </a:rPr>
              <a:t>2 roles………….?</a:t>
            </a:r>
          </a:p>
          <a:p>
            <a:pPr>
              <a:lnSpc>
                <a:spcPct val="80000"/>
              </a:lnSpc>
            </a:pPr>
            <a:r>
              <a:rPr lang="en-CA" sz="2800">
                <a:solidFill>
                  <a:srgbClr val="66FFFF"/>
                </a:solidFill>
              </a:rPr>
              <a:t>Remnant of …………….?</a:t>
            </a:r>
          </a:p>
          <a:p>
            <a:pPr>
              <a:lnSpc>
                <a:spcPct val="80000"/>
              </a:lnSpc>
            </a:pPr>
            <a:r>
              <a:rPr lang="en-CA" sz="2800">
                <a:solidFill>
                  <a:srgbClr val="66FFFF"/>
                </a:solidFill>
              </a:rPr>
              <a:t>Present as:</a:t>
            </a:r>
          </a:p>
          <a:p>
            <a:pPr lvl="1">
              <a:lnSpc>
                <a:spcPct val="80000"/>
              </a:lnSpc>
            </a:pPr>
            <a:r>
              <a:rPr lang="en-CA" sz="2400">
                <a:solidFill>
                  <a:srgbClr val="66FFFF"/>
                </a:solidFill>
              </a:rPr>
              <a:t>Lower GI bleeding </a:t>
            </a:r>
          </a:p>
          <a:p>
            <a:pPr lvl="2">
              <a:lnSpc>
                <a:spcPct val="80000"/>
              </a:lnSpc>
            </a:pPr>
            <a:r>
              <a:rPr lang="en-CA" sz="2000">
                <a:solidFill>
                  <a:srgbClr val="66FFFF"/>
                </a:solidFill>
              </a:rPr>
              <a:t>ulcer from ectopic gastric mucosa</a:t>
            </a:r>
          </a:p>
          <a:p>
            <a:pPr lvl="2">
              <a:lnSpc>
                <a:spcPct val="80000"/>
              </a:lnSpc>
            </a:pPr>
            <a:r>
              <a:rPr lang="en-CA" sz="2000">
                <a:solidFill>
                  <a:srgbClr val="66FFFF"/>
                </a:solidFill>
              </a:rPr>
              <a:t>Can cause sever bleeding</a:t>
            </a:r>
          </a:p>
          <a:p>
            <a:pPr lvl="1">
              <a:lnSpc>
                <a:spcPct val="80000"/>
              </a:lnSpc>
            </a:pPr>
            <a:r>
              <a:rPr lang="en-CA" sz="2400">
                <a:solidFill>
                  <a:srgbClr val="66FFFF"/>
                </a:solidFill>
              </a:rPr>
              <a:t>Diverticulitis</a:t>
            </a:r>
          </a:p>
          <a:p>
            <a:pPr lvl="2">
              <a:lnSpc>
                <a:spcPct val="80000"/>
              </a:lnSpc>
            </a:pPr>
            <a:r>
              <a:rPr lang="en-CA" sz="2000">
                <a:solidFill>
                  <a:srgbClr val="66FFFF"/>
                </a:solidFill>
              </a:rPr>
              <a:t>like appendicitis (non-shifting pain)</a:t>
            </a:r>
          </a:p>
          <a:p>
            <a:pPr lvl="1">
              <a:lnSpc>
                <a:spcPct val="80000"/>
              </a:lnSpc>
            </a:pPr>
            <a:r>
              <a:rPr lang="en-CA" sz="2400">
                <a:solidFill>
                  <a:srgbClr val="66FFFF"/>
                </a:solidFill>
              </a:rPr>
              <a:t>Intussusception (PLP)</a:t>
            </a:r>
          </a:p>
          <a:p>
            <a:pPr lvl="1">
              <a:lnSpc>
                <a:spcPct val="80000"/>
              </a:lnSpc>
            </a:pPr>
            <a:r>
              <a:rPr lang="en-CA" sz="2400">
                <a:solidFill>
                  <a:srgbClr val="66FFFF"/>
                </a:solidFill>
              </a:rPr>
              <a:t>Obstruction </a:t>
            </a:r>
          </a:p>
          <a:p>
            <a:pPr lvl="2">
              <a:lnSpc>
                <a:spcPct val="80000"/>
              </a:lnSpc>
            </a:pPr>
            <a:r>
              <a:rPr lang="en-CA" sz="2000">
                <a:solidFill>
                  <a:srgbClr val="66FFFF"/>
                </a:solidFill>
              </a:rPr>
              <a:t>Fibrous band remnant</a:t>
            </a:r>
          </a:p>
          <a:p>
            <a:pPr lvl="1">
              <a:lnSpc>
                <a:spcPct val="80000"/>
              </a:lnSpc>
            </a:pPr>
            <a:r>
              <a:rPr lang="en-CA" sz="2400">
                <a:solidFill>
                  <a:srgbClr val="66FFFF"/>
                </a:solidFill>
              </a:rPr>
              <a:t>Hernia called ………………..?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lick here to view image full siz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0"/>
            <a:ext cx="57991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Meckel's Diverticulum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solidFill>
                  <a:srgbClr val="66FFFF"/>
                </a:solidFill>
              </a:rPr>
              <a:t>Investigation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Bleeding GI</a:t>
            </a:r>
          </a:p>
          <a:p>
            <a:pPr lvl="2"/>
            <a:r>
              <a:rPr lang="en-CA">
                <a:solidFill>
                  <a:srgbClr val="66FFFF"/>
                </a:solidFill>
              </a:rPr>
              <a:t>Meckle’s Scan Tc99</a:t>
            </a:r>
          </a:p>
          <a:p>
            <a:pPr lvl="3"/>
            <a:r>
              <a:rPr lang="en-CA">
                <a:solidFill>
                  <a:srgbClr val="66FFFF"/>
                </a:solidFill>
              </a:rPr>
              <a:t>Uptake by gastric mucosa in Meckle’s</a:t>
            </a:r>
          </a:p>
          <a:p>
            <a:pPr lvl="2"/>
            <a:r>
              <a:rPr lang="en-CA">
                <a:solidFill>
                  <a:srgbClr val="66FFFF"/>
                </a:solidFill>
              </a:rPr>
              <a:t>Laparoscopy or laparotomy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Diverticulum</a:t>
            </a:r>
          </a:p>
          <a:p>
            <a:pPr lvl="2"/>
            <a:r>
              <a:rPr lang="en-CA">
                <a:solidFill>
                  <a:srgbClr val="66FFFF"/>
                </a:solidFill>
              </a:rPr>
              <a:t>= AP </a:t>
            </a:r>
            <a:r>
              <a:rPr lang="en-CA">
                <a:solidFill>
                  <a:srgbClr val="66FFFF"/>
                </a:solidFill>
                <a:sym typeface="Wingdings" pitchFamily="2" charset="2"/>
              </a:rPr>
              <a:t> during OR for AP  AP is normal  look for Meckle's  if found  remove</a:t>
            </a:r>
            <a:endParaRPr lang="en-CA">
              <a:solidFill>
                <a:srgbClr val="66FFFF"/>
              </a:solidFill>
            </a:endParaRPr>
          </a:p>
          <a:p>
            <a:pPr lvl="1"/>
            <a:endParaRPr lang="en-US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6643rad0425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Ovarian torsion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800">
                <a:solidFill>
                  <a:srgbClr val="66FFFF"/>
                </a:solidFill>
              </a:rPr>
              <a:t>Adolescent girls</a:t>
            </a:r>
          </a:p>
          <a:p>
            <a:pPr>
              <a:lnSpc>
                <a:spcPct val="90000"/>
              </a:lnSpc>
            </a:pPr>
            <a:r>
              <a:rPr lang="en-CA" sz="2800">
                <a:solidFill>
                  <a:srgbClr val="66FFFF"/>
                </a:solidFill>
              </a:rPr>
              <a:t>Acute sever abdominal pain Lt or Rt</a:t>
            </a:r>
          </a:p>
          <a:p>
            <a:pPr>
              <a:lnSpc>
                <a:spcPct val="90000"/>
              </a:lnSpc>
            </a:pPr>
            <a:r>
              <a:rPr lang="en-CA" sz="2800">
                <a:solidFill>
                  <a:srgbClr val="66FFFF"/>
                </a:solidFill>
              </a:rPr>
              <a:t>U/S confirm Dx</a:t>
            </a:r>
          </a:p>
          <a:p>
            <a:pPr>
              <a:lnSpc>
                <a:spcPct val="90000"/>
              </a:lnSpc>
            </a:pPr>
            <a:r>
              <a:rPr lang="en-CA" sz="2800">
                <a:solidFill>
                  <a:srgbClr val="66FFFF"/>
                </a:solidFill>
              </a:rPr>
              <a:t>Or</a:t>
            </a:r>
          </a:p>
          <a:p>
            <a:pPr lvl="1"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Laparoscopy or laparotomy</a:t>
            </a:r>
          </a:p>
          <a:p>
            <a:pPr lvl="1"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De-rotate</a:t>
            </a:r>
          </a:p>
          <a:p>
            <a:pPr lvl="1"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Assess viability</a:t>
            </a:r>
          </a:p>
          <a:p>
            <a:pPr lvl="2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If necrotic remove </a:t>
            </a:r>
          </a:p>
          <a:p>
            <a:pPr lvl="2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Dark </a:t>
            </a:r>
            <a:r>
              <a:rPr lang="en-CA" sz="2000">
                <a:solidFill>
                  <a:srgbClr val="66FFFF"/>
                </a:solidFill>
                <a:sym typeface="Wingdings" pitchFamily="2" charset="2"/>
              </a:rPr>
              <a:t> leave it</a:t>
            </a:r>
          </a:p>
          <a:p>
            <a:pPr lvl="1"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Fix both sides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060575"/>
            <a:ext cx="8458200" cy="1470025"/>
          </a:xfrm>
        </p:spPr>
        <p:txBody>
          <a:bodyPr/>
          <a:lstStyle/>
          <a:p>
            <a:r>
              <a:rPr lang="en-CA" b="1">
                <a:solidFill>
                  <a:srgbClr val="FFFF00"/>
                </a:solidFill>
              </a:rPr>
              <a:t>Other DDX of abdominal pain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>
                <a:solidFill>
                  <a:srgbClr val="66FFFF"/>
                </a:solidFill>
              </a:rPr>
              <a:t>Pleas read your book</a:t>
            </a:r>
          </a:p>
          <a:p>
            <a:r>
              <a:rPr lang="en-CA" b="1" u="sng">
                <a:solidFill>
                  <a:srgbClr val="FF3300"/>
                </a:solidFill>
              </a:rPr>
              <a:t>Thank you</a:t>
            </a:r>
            <a:endParaRPr lang="en-US" b="1" u="sng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Investigation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>
                <a:solidFill>
                  <a:srgbClr val="66FFFF"/>
                </a:solidFill>
              </a:rPr>
              <a:t>Not needed if the clinical picture is clear</a:t>
            </a:r>
          </a:p>
          <a:p>
            <a:r>
              <a:rPr lang="en-CA" sz="2800">
                <a:solidFill>
                  <a:srgbClr val="66FFFF"/>
                </a:solidFill>
              </a:rPr>
              <a:t>Mainly used in difficult Dx</a:t>
            </a:r>
          </a:p>
          <a:p>
            <a:pPr lvl="1"/>
            <a:r>
              <a:rPr lang="en-CA" sz="2400">
                <a:solidFill>
                  <a:srgbClr val="66FFFF"/>
                </a:solidFill>
              </a:rPr>
              <a:t>Age &lt; 3 years</a:t>
            </a:r>
          </a:p>
          <a:p>
            <a:pPr lvl="1"/>
            <a:r>
              <a:rPr lang="en-CA" sz="2400">
                <a:solidFill>
                  <a:srgbClr val="66FFFF"/>
                </a:solidFill>
              </a:rPr>
              <a:t>Atypical symptoms</a:t>
            </a:r>
          </a:p>
          <a:p>
            <a:pPr lvl="1"/>
            <a:r>
              <a:rPr lang="en-CA" sz="2400">
                <a:solidFill>
                  <a:srgbClr val="66FFFF"/>
                </a:solidFill>
              </a:rPr>
              <a:t>Girls &gt; 12 years </a:t>
            </a:r>
            <a:r>
              <a:rPr lang="en-CA" sz="2400">
                <a:solidFill>
                  <a:srgbClr val="66FFFF"/>
                </a:solidFill>
                <a:sym typeface="Wingdings" pitchFamily="2" charset="2"/>
              </a:rPr>
              <a:t> R/O ovarian causes</a:t>
            </a:r>
          </a:p>
          <a:p>
            <a:r>
              <a:rPr lang="en-CA" sz="2800">
                <a:solidFill>
                  <a:srgbClr val="66FFFF"/>
                </a:solidFill>
                <a:sym typeface="Wingdings" pitchFamily="2" charset="2"/>
              </a:rPr>
              <a:t>Abdominal XR</a:t>
            </a:r>
          </a:p>
          <a:p>
            <a:pPr lvl="1"/>
            <a:r>
              <a:rPr lang="en-CA" sz="2400">
                <a:solidFill>
                  <a:srgbClr val="66FFFF"/>
                </a:solidFill>
                <a:sym typeface="Wingdings" pitchFamily="2" charset="2"/>
              </a:rPr>
              <a:t>R/O perforation</a:t>
            </a:r>
          </a:p>
          <a:p>
            <a:pPr lvl="1"/>
            <a:r>
              <a:rPr lang="en-CA" sz="2400">
                <a:solidFill>
                  <a:srgbClr val="66FFFF"/>
                </a:solidFill>
                <a:sym typeface="Wingdings" pitchFamily="2" charset="2"/>
              </a:rPr>
              <a:t>Might show </a:t>
            </a:r>
          </a:p>
          <a:p>
            <a:pPr lvl="2"/>
            <a:r>
              <a:rPr lang="en-CA" sz="2000">
                <a:solidFill>
                  <a:srgbClr val="66FFFF"/>
                </a:solidFill>
                <a:sym typeface="Wingdings" pitchFamily="2" charset="2"/>
              </a:rPr>
              <a:t>Fecolith</a:t>
            </a:r>
          </a:p>
          <a:p>
            <a:pPr lvl="2"/>
            <a:r>
              <a:rPr lang="en-CA" sz="2000">
                <a:solidFill>
                  <a:srgbClr val="66FFFF"/>
                </a:solidFill>
                <a:sym typeface="Wingdings" pitchFamily="2" charset="2"/>
              </a:rPr>
              <a:t>Localised Ileus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Investigation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U/S</a:t>
            </a:r>
          </a:p>
          <a:p>
            <a:pPr lvl="1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Available</a:t>
            </a:r>
          </a:p>
          <a:p>
            <a:pPr lvl="1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No sedation needed</a:t>
            </a:r>
          </a:p>
          <a:p>
            <a:pPr lvl="1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No radiation</a:t>
            </a:r>
          </a:p>
          <a:p>
            <a:pPr lvl="1">
              <a:lnSpc>
                <a:spcPct val="90000"/>
              </a:lnSpc>
            </a:pPr>
            <a:r>
              <a:rPr lang="en-CA" sz="2000">
                <a:solidFill>
                  <a:srgbClr val="66FFFF"/>
                </a:solidFill>
              </a:rPr>
              <a:t>Children have thin abdominal wall </a:t>
            </a:r>
            <a:r>
              <a:rPr lang="en-CA" sz="2000">
                <a:solidFill>
                  <a:srgbClr val="66FFFF"/>
                </a:solidFill>
                <a:sym typeface="Wingdings" pitchFamily="2" charset="2"/>
              </a:rPr>
              <a:t> can see better</a:t>
            </a:r>
            <a:endParaRPr lang="en-US" sz="2000">
              <a:solidFill>
                <a:srgbClr val="66FFFF"/>
              </a:solidFill>
            </a:endParaRPr>
          </a:p>
          <a:p>
            <a:pPr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U/S is operator dependent (need a good radiologist)</a:t>
            </a:r>
          </a:p>
          <a:p>
            <a:pPr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Good for 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Ovarian cysts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Intussusception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Free fluid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Stones</a:t>
            </a:r>
          </a:p>
          <a:p>
            <a:pPr>
              <a:lnSpc>
                <a:spcPct val="90000"/>
              </a:lnSpc>
            </a:pPr>
            <a:r>
              <a:rPr lang="en-CA" sz="2400">
                <a:solidFill>
                  <a:srgbClr val="66FFFF"/>
                </a:solidFill>
              </a:rPr>
              <a:t>Not very good for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Appendicitis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Meckle’s diverticulitis</a:t>
            </a:r>
          </a:p>
          <a:p>
            <a:pPr lvl="2">
              <a:lnSpc>
                <a:spcPct val="90000"/>
              </a:lnSpc>
            </a:pPr>
            <a:r>
              <a:rPr lang="en-CA" sz="1800">
                <a:solidFill>
                  <a:srgbClr val="66FFFF"/>
                </a:solidFill>
              </a:rPr>
              <a:t>Volvulus</a:t>
            </a:r>
          </a:p>
          <a:p>
            <a:pPr lvl="2">
              <a:lnSpc>
                <a:spcPct val="90000"/>
              </a:lnSpc>
            </a:pPr>
            <a:endParaRPr lang="en-CA" sz="1800">
              <a:solidFill>
                <a:srgbClr val="66FFFF"/>
              </a:solidFill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en-CA" sz="1800">
              <a:solidFill>
                <a:srgbClr val="66FFFF"/>
              </a:solidFill>
            </a:endParaRPr>
          </a:p>
          <a:p>
            <a:pPr lvl="1">
              <a:lnSpc>
                <a:spcPct val="90000"/>
              </a:lnSpc>
            </a:pPr>
            <a:endParaRPr lang="en-US" sz="200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Investigation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>
                <a:solidFill>
                  <a:srgbClr val="66FFFF"/>
                </a:solidFill>
              </a:rPr>
              <a:t>CT scan</a:t>
            </a:r>
          </a:p>
          <a:p>
            <a:pPr lvl="1"/>
            <a:r>
              <a:rPr lang="en-CA" sz="2400">
                <a:solidFill>
                  <a:srgbClr val="66FFFF"/>
                </a:solidFill>
              </a:rPr>
              <a:t>Problems:</a:t>
            </a:r>
          </a:p>
          <a:p>
            <a:pPr lvl="2"/>
            <a:r>
              <a:rPr lang="en-CA" sz="2000">
                <a:solidFill>
                  <a:srgbClr val="66FFFF"/>
                </a:solidFill>
              </a:rPr>
              <a:t>Radiation </a:t>
            </a:r>
            <a:r>
              <a:rPr lang="en-CA" sz="2000">
                <a:solidFill>
                  <a:srgbClr val="66FFFF"/>
                </a:solidFill>
                <a:sym typeface="Wingdings" pitchFamily="2" charset="2"/>
              </a:rPr>
              <a:t> future risk of malignancies</a:t>
            </a:r>
          </a:p>
          <a:p>
            <a:pPr lvl="2"/>
            <a:r>
              <a:rPr lang="en-CA" sz="2000">
                <a:solidFill>
                  <a:srgbClr val="66FFFF"/>
                </a:solidFill>
                <a:sym typeface="Wingdings" pitchFamily="2" charset="2"/>
              </a:rPr>
              <a:t>Young children need sedation (Not to move)</a:t>
            </a:r>
          </a:p>
          <a:p>
            <a:pPr lvl="2"/>
            <a:r>
              <a:rPr lang="en-CA" sz="2000">
                <a:solidFill>
                  <a:srgbClr val="66FFFF"/>
                </a:solidFill>
                <a:sym typeface="Wingdings" pitchFamily="2" charset="2"/>
              </a:rPr>
              <a:t>Need IV contrast</a:t>
            </a:r>
          </a:p>
          <a:p>
            <a:pPr lvl="3"/>
            <a:r>
              <a:rPr lang="en-CA" sz="1800">
                <a:solidFill>
                  <a:srgbClr val="66FFFF"/>
                </a:solidFill>
                <a:sym typeface="Wingdings" pitchFamily="2" charset="2"/>
              </a:rPr>
              <a:t>Allergies</a:t>
            </a:r>
          </a:p>
          <a:p>
            <a:pPr lvl="3"/>
            <a:r>
              <a:rPr lang="en-CA" sz="1800">
                <a:solidFill>
                  <a:srgbClr val="66FFFF"/>
                </a:solidFill>
                <a:sym typeface="Wingdings" pitchFamily="2" charset="2"/>
              </a:rPr>
              <a:t>Renal failure</a:t>
            </a:r>
          </a:p>
          <a:p>
            <a:pPr lvl="1"/>
            <a:r>
              <a:rPr lang="en-CA" sz="2400">
                <a:solidFill>
                  <a:srgbClr val="66FFFF"/>
                </a:solidFill>
              </a:rPr>
              <a:t>Good for</a:t>
            </a:r>
          </a:p>
          <a:p>
            <a:pPr lvl="2"/>
            <a:r>
              <a:rPr lang="en-CA" sz="2000">
                <a:solidFill>
                  <a:srgbClr val="66FFFF"/>
                </a:solidFill>
              </a:rPr>
              <a:t>Abscess (late appendicitis)</a:t>
            </a:r>
          </a:p>
          <a:p>
            <a:pPr lvl="2"/>
            <a:r>
              <a:rPr lang="en-CA" sz="2000">
                <a:solidFill>
                  <a:srgbClr val="66FFFF"/>
                </a:solidFill>
              </a:rPr>
              <a:t>Tumors</a:t>
            </a:r>
          </a:p>
          <a:p>
            <a:pPr lvl="1"/>
            <a:r>
              <a:rPr lang="en-CA" sz="2400">
                <a:solidFill>
                  <a:srgbClr val="66FFFF"/>
                </a:solidFill>
              </a:rPr>
              <a:t>Sometime it is used to Dx Appendicitis</a:t>
            </a:r>
          </a:p>
          <a:p>
            <a:pPr lvl="2">
              <a:buFontTx/>
              <a:buNone/>
            </a:pPr>
            <a:endParaRPr lang="en-CA" sz="2000">
              <a:solidFill>
                <a:srgbClr val="66FFFF"/>
              </a:solidFill>
            </a:endParaRPr>
          </a:p>
          <a:p>
            <a:pPr lvl="2">
              <a:buFontTx/>
              <a:buNone/>
            </a:pPr>
            <a:endParaRPr lang="en-CA" sz="2000">
              <a:solidFill>
                <a:srgbClr val="66FFFF"/>
              </a:solidFill>
            </a:endParaRPr>
          </a:p>
          <a:p>
            <a:pPr lvl="2">
              <a:buFontTx/>
              <a:buNone/>
            </a:pPr>
            <a:endParaRPr lang="en-US" sz="200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Investigation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040312"/>
          </a:xfrm>
        </p:spPr>
        <p:txBody>
          <a:bodyPr/>
          <a:lstStyle/>
          <a:p>
            <a:r>
              <a:rPr lang="en-CA">
                <a:solidFill>
                  <a:srgbClr val="66FFFF"/>
                </a:solidFill>
              </a:rPr>
              <a:t>If H&amp;P is doesn’t suggest AP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Low probability </a:t>
            </a:r>
            <a:r>
              <a:rPr lang="en-CA">
                <a:solidFill>
                  <a:srgbClr val="66FFFF"/>
                </a:solidFill>
                <a:sym typeface="Wingdings" pitchFamily="2" charset="2"/>
              </a:rPr>
              <a:t> observation + re-evaluation</a:t>
            </a:r>
          </a:p>
          <a:p>
            <a:pPr lvl="2"/>
            <a:r>
              <a:rPr lang="en-CA">
                <a:solidFill>
                  <a:srgbClr val="66FFFF"/>
                </a:solidFill>
              </a:rPr>
              <a:t>Observation NPO, No analgesia, repeat (Exam + CBC)</a:t>
            </a:r>
          </a:p>
          <a:p>
            <a:pPr lvl="2"/>
            <a:r>
              <a:rPr lang="en-CA">
                <a:solidFill>
                  <a:srgbClr val="66FFFF"/>
                </a:solidFill>
              </a:rPr>
              <a:t>If AP </a:t>
            </a:r>
            <a:r>
              <a:rPr lang="en-CA">
                <a:solidFill>
                  <a:srgbClr val="66FFFF"/>
                </a:solidFill>
                <a:sym typeface="Wingdings" pitchFamily="2" charset="2"/>
              </a:rPr>
              <a:t> it will become clear (worse inflammation)</a:t>
            </a:r>
          </a:p>
          <a:p>
            <a:pPr lvl="1"/>
            <a:r>
              <a:rPr lang="en-CA">
                <a:solidFill>
                  <a:srgbClr val="66FFFF"/>
                </a:solidFill>
                <a:sym typeface="Wingdings" pitchFamily="2" charset="2"/>
              </a:rPr>
              <a:t>Higher probability</a:t>
            </a:r>
          </a:p>
          <a:p>
            <a:pPr lvl="2"/>
            <a:r>
              <a:rPr lang="en-CA">
                <a:solidFill>
                  <a:srgbClr val="66FFFF"/>
                </a:solidFill>
                <a:sym typeface="Wingdings" pitchFamily="2" charset="2"/>
              </a:rPr>
              <a:t>Laparoscopy or open appendicectomy</a:t>
            </a:r>
          </a:p>
          <a:p>
            <a:pPr lvl="2"/>
            <a:r>
              <a:rPr lang="en-CA">
                <a:solidFill>
                  <a:srgbClr val="66FFFF"/>
                </a:solidFill>
                <a:sym typeface="Wingdings" pitchFamily="2" charset="2"/>
              </a:rPr>
              <a:t>5-10%  can be normal</a:t>
            </a:r>
          </a:p>
          <a:p>
            <a:pPr lvl="2"/>
            <a:r>
              <a:rPr lang="en-CA">
                <a:solidFill>
                  <a:srgbClr val="66FFFF"/>
                </a:solidFill>
                <a:sym typeface="Wingdings" pitchFamily="2" charset="2"/>
              </a:rPr>
              <a:t>When normal</a:t>
            </a:r>
          </a:p>
          <a:p>
            <a:pPr lvl="3"/>
            <a:r>
              <a:rPr lang="en-CA">
                <a:solidFill>
                  <a:srgbClr val="66FFFF"/>
                </a:solidFill>
                <a:sym typeface="Wingdings" pitchFamily="2" charset="2"/>
              </a:rPr>
              <a:t>Look for other ddx</a:t>
            </a:r>
          </a:p>
          <a:p>
            <a:pPr lvl="3"/>
            <a:r>
              <a:rPr lang="en-CA">
                <a:solidFill>
                  <a:srgbClr val="66FFFF"/>
                </a:solidFill>
                <a:sym typeface="Wingdings" pitchFamily="2" charset="2"/>
              </a:rPr>
              <a:t>Do appendicectomy (even if it’s normal)</a:t>
            </a:r>
          </a:p>
          <a:p>
            <a:pPr lvl="3"/>
            <a:endParaRPr lang="en-CA">
              <a:solidFill>
                <a:srgbClr val="66FFFF"/>
              </a:solidFill>
              <a:sym typeface="Wingdings" pitchFamily="2" charset="2"/>
            </a:endParaRPr>
          </a:p>
          <a:p>
            <a:pPr lvl="2"/>
            <a:endParaRPr lang="en-US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FF00"/>
                </a:solidFill>
              </a:rPr>
              <a:t>Appendicitis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solidFill>
                  <a:srgbClr val="66FFFF"/>
                </a:solidFill>
              </a:rPr>
              <a:t>Late presentation (ruptured)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Contained  </a:t>
            </a:r>
            <a:r>
              <a:rPr lang="en-CA">
                <a:solidFill>
                  <a:srgbClr val="66FFFF"/>
                </a:solidFill>
                <a:sym typeface="Wingdings" pitchFamily="2" charset="2"/>
              </a:rPr>
              <a:t> abscess</a:t>
            </a:r>
          </a:p>
          <a:p>
            <a:pPr lvl="2"/>
            <a:r>
              <a:rPr lang="en-CA">
                <a:solidFill>
                  <a:srgbClr val="66FFFF"/>
                </a:solidFill>
              </a:rPr>
              <a:t>Percutaneous drain + antibiotics</a:t>
            </a:r>
          </a:p>
          <a:p>
            <a:pPr lvl="2"/>
            <a:r>
              <a:rPr lang="en-CA">
                <a:solidFill>
                  <a:srgbClr val="66FFFF"/>
                </a:solidFill>
              </a:rPr>
              <a:t>&gt; 6 wks if no abscess </a:t>
            </a:r>
            <a:r>
              <a:rPr lang="en-CA">
                <a:solidFill>
                  <a:srgbClr val="66FFFF"/>
                </a:solidFill>
                <a:sym typeface="Wingdings" pitchFamily="2" charset="2"/>
              </a:rPr>
              <a:t> appendicectomy</a:t>
            </a:r>
          </a:p>
          <a:p>
            <a:pPr lvl="1"/>
            <a:r>
              <a:rPr lang="en-CA">
                <a:solidFill>
                  <a:srgbClr val="66FFFF"/>
                </a:solidFill>
              </a:rPr>
              <a:t>Diffuse peritonitis</a:t>
            </a:r>
          </a:p>
          <a:p>
            <a:pPr lvl="2"/>
            <a:r>
              <a:rPr lang="en-CA">
                <a:solidFill>
                  <a:srgbClr val="66FFFF"/>
                </a:solidFill>
              </a:rPr>
              <a:t>Laparotomy or laparoscopy</a:t>
            </a:r>
          </a:p>
          <a:p>
            <a:pPr lvl="2"/>
            <a:r>
              <a:rPr lang="en-CA">
                <a:solidFill>
                  <a:srgbClr val="66FFFF"/>
                </a:solidFill>
              </a:rPr>
              <a:t>Abdominal washout</a:t>
            </a:r>
          </a:p>
          <a:p>
            <a:pPr lvl="2"/>
            <a:r>
              <a:rPr lang="en-CA">
                <a:solidFill>
                  <a:srgbClr val="66FFFF"/>
                </a:solidFill>
              </a:rPr>
              <a:t>Appendicectomy</a:t>
            </a:r>
            <a:endParaRPr lang="en-US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163216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34909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826</Words>
  <Application>Microsoft Office PowerPoint</Application>
  <PresentationFormat>On-screen Show (4:3)</PresentationFormat>
  <Paragraphs>198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Wingdings</vt:lpstr>
      <vt:lpstr>Default Design</vt:lpstr>
      <vt:lpstr>Introduction to Abdominal Emergencies in Pediatric</vt:lpstr>
      <vt:lpstr>Presentations History</vt:lpstr>
      <vt:lpstr>Appendicitis</vt:lpstr>
      <vt:lpstr>Investigation</vt:lpstr>
      <vt:lpstr>Investigation</vt:lpstr>
      <vt:lpstr>Investigation</vt:lpstr>
      <vt:lpstr>Investigation</vt:lpstr>
      <vt:lpstr>Appendicitis</vt:lpstr>
      <vt:lpstr>Slide 9</vt:lpstr>
      <vt:lpstr>Slide 10</vt:lpstr>
      <vt:lpstr>Slide 11</vt:lpstr>
      <vt:lpstr>Intussusception</vt:lpstr>
      <vt:lpstr>Slide 13</vt:lpstr>
      <vt:lpstr>Slide 14</vt:lpstr>
      <vt:lpstr>Intussusception</vt:lpstr>
      <vt:lpstr>Intussusception</vt:lpstr>
      <vt:lpstr>Intussusception</vt:lpstr>
      <vt:lpstr>Slide 18</vt:lpstr>
      <vt:lpstr>Slide 19</vt:lpstr>
      <vt:lpstr>Slide 20</vt:lpstr>
      <vt:lpstr>Volvulus</vt:lpstr>
      <vt:lpstr>Slide 22</vt:lpstr>
      <vt:lpstr>Volvulus is lethal</vt:lpstr>
      <vt:lpstr>Slide 24</vt:lpstr>
      <vt:lpstr>Slide 25</vt:lpstr>
      <vt:lpstr>midgut volvulus</vt:lpstr>
      <vt:lpstr>midgut volvulus</vt:lpstr>
      <vt:lpstr>Slide 28</vt:lpstr>
      <vt:lpstr>Slide 29</vt:lpstr>
      <vt:lpstr>Meckel's Diverticulum</vt:lpstr>
      <vt:lpstr>Slide 31</vt:lpstr>
      <vt:lpstr>Meckel's Diverticulum</vt:lpstr>
      <vt:lpstr>Slide 33</vt:lpstr>
      <vt:lpstr>Ovarian torsion</vt:lpstr>
      <vt:lpstr>Other DDX of abdominal pain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Emergencies in Pediatric</dc:title>
  <dc:creator>Aljazaeri</dc:creator>
  <cp:lastModifiedBy>Dr.Ayman</cp:lastModifiedBy>
  <cp:revision>3</cp:revision>
  <dcterms:created xsi:type="dcterms:W3CDTF">2007-02-25T20:15:56Z</dcterms:created>
  <dcterms:modified xsi:type="dcterms:W3CDTF">2011-03-20T05:02:42Z</dcterms:modified>
</cp:coreProperties>
</file>