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0"/>
  </p:notesMasterIdLst>
  <p:handoutMasterIdLst>
    <p:handoutMasterId r:id="rId21"/>
  </p:handoutMasterIdLst>
  <p:sldIdLst>
    <p:sldId id="256" r:id="rId2"/>
    <p:sldId id="257" r:id="rId3"/>
    <p:sldId id="273" r:id="rId4"/>
    <p:sldId id="258" r:id="rId5"/>
    <p:sldId id="259" r:id="rId6"/>
    <p:sldId id="261" r:id="rId7"/>
    <p:sldId id="269" r:id="rId8"/>
    <p:sldId id="270" r:id="rId9"/>
    <p:sldId id="260" r:id="rId10"/>
    <p:sldId id="271" r:id="rId11"/>
    <p:sldId id="266" r:id="rId12"/>
    <p:sldId id="262" r:id="rId13"/>
    <p:sldId id="263" r:id="rId14"/>
    <p:sldId id="264" r:id="rId15"/>
    <p:sldId id="265" r:id="rId16"/>
    <p:sldId id="272" r:id="rId17"/>
    <p:sldId id="267" r:id="rId18"/>
    <p:sldId id="268" r:id="rId19"/>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FF99"/>
    <a:srgbClr val="CCFF66"/>
    <a:srgbClr val="FFFF99"/>
    <a:srgbClr val="3399FF"/>
    <a:srgbClr val="FFFF66"/>
    <a:srgbClr val="FF99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89008" tIns="44504" rIns="89008" bIns="44504" numCol="1" anchor="t" anchorCtr="0" compatLnSpc="1">
            <a:prstTxWarp prst="textNoShape">
              <a:avLst/>
            </a:prstTxWarp>
          </a:bodyPr>
          <a:lstStyle>
            <a:lvl1pPr defTabSz="890588" eaLnBrk="1" hangingPunct="1">
              <a:defRPr sz="1200">
                <a:latin typeface="Arial" charset="0"/>
              </a:defRPr>
            </a:lvl1pPr>
          </a:lstStyle>
          <a:p>
            <a:endParaRPr lang="en-US"/>
          </a:p>
        </p:txBody>
      </p:sp>
      <p:sp>
        <p:nvSpPr>
          <p:cNvPr id="13312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89008" tIns="44504" rIns="89008" bIns="44504" numCol="1" anchor="t" anchorCtr="0" compatLnSpc="1">
            <a:prstTxWarp prst="textNoShape">
              <a:avLst/>
            </a:prstTxWarp>
          </a:bodyPr>
          <a:lstStyle>
            <a:lvl1pPr algn="r" defTabSz="890588" eaLnBrk="1" hangingPunct="1">
              <a:defRPr sz="1200">
                <a:latin typeface="Arial" charset="0"/>
              </a:defRPr>
            </a:lvl1pPr>
          </a:lstStyle>
          <a:p>
            <a:endParaRPr lang="en-US"/>
          </a:p>
        </p:txBody>
      </p:sp>
      <p:sp>
        <p:nvSpPr>
          <p:cNvPr id="13312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89008" tIns="44504" rIns="89008" bIns="44504" numCol="1" anchor="b" anchorCtr="0" compatLnSpc="1">
            <a:prstTxWarp prst="textNoShape">
              <a:avLst/>
            </a:prstTxWarp>
          </a:bodyPr>
          <a:lstStyle>
            <a:lvl1pPr defTabSz="890588" eaLnBrk="1" hangingPunct="1">
              <a:defRPr sz="1200">
                <a:latin typeface="Arial" charset="0"/>
              </a:defRPr>
            </a:lvl1pPr>
          </a:lstStyle>
          <a:p>
            <a:endParaRPr lang="en-US"/>
          </a:p>
        </p:txBody>
      </p:sp>
      <p:sp>
        <p:nvSpPr>
          <p:cNvPr id="13312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89008" tIns="44504" rIns="89008" bIns="44504" numCol="1" anchor="b" anchorCtr="0" compatLnSpc="1">
            <a:prstTxWarp prst="textNoShape">
              <a:avLst/>
            </a:prstTxWarp>
          </a:bodyPr>
          <a:lstStyle>
            <a:lvl1pPr algn="r" defTabSz="890588" eaLnBrk="1" hangingPunct="1">
              <a:defRPr sz="1200">
                <a:latin typeface="Arial" charset="0"/>
              </a:defRPr>
            </a:lvl1pPr>
          </a:lstStyle>
          <a:p>
            <a:fld id="{9C8CDA7E-67D1-40AD-AD25-F952839FE42A}" type="slidenum">
              <a:rPr lang="ar-SA"/>
              <a:pPr/>
              <a:t>‹#›</a:t>
            </a:fld>
            <a:endParaRPr lang="en-US"/>
          </a:p>
        </p:txBody>
      </p:sp>
    </p:spTree>
    <p:extLst>
      <p:ext uri="{BB962C8B-B14F-4D97-AF65-F5344CB8AC3E}">
        <p14:creationId xmlns="" xmlns:p14="http://schemas.microsoft.com/office/powerpoint/2010/main" val="277789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F8C5EE67-F5DD-461B-8881-2A4F0981F2F7}" type="datetimeFigureOut">
              <a:rPr lang="en-US" smtClean="0"/>
              <a:t>11/10/2010</a:t>
            </a:fld>
            <a:endParaRPr lang="en-US"/>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a:defRPr sz="1200"/>
            </a:lvl1pPr>
          </a:lstStyle>
          <a:p>
            <a:fld id="{4436D068-7FAE-4B91-A9A1-CBD85B6E9E7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0"/>
            <a:ext cx="9148763" cy="6851650"/>
            <a:chOff x="1" y="0"/>
            <a:chExt cx="5763" cy="4316"/>
          </a:xfrm>
        </p:grpSpPr>
        <p:sp>
          <p:nvSpPr>
            <p:cNvPr id="1413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13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13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41318" name="Group 6"/>
            <p:cNvGrpSpPr>
              <a:grpSpLocks/>
            </p:cNvGrpSpPr>
            <p:nvPr/>
          </p:nvGrpSpPr>
          <p:grpSpPr bwMode="auto">
            <a:xfrm>
              <a:off x="288" y="0"/>
              <a:ext cx="5098" cy="4316"/>
              <a:chOff x="288" y="0"/>
              <a:chExt cx="5098" cy="4316"/>
            </a:xfrm>
          </p:grpSpPr>
          <p:sp>
            <p:nvSpPr>
              <p:cNvPr id="1413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13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413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13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13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413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413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413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413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413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413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413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413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41343" name="Group 31"/>
            <p:cNvGrpSpPr>
              <a:grpSpLocks/>
            </p:cNvGrpSpPr>
            <p:nvPr/>
          </p:nvGrpSpPr>
          <p:grpSpPr bwMode="auto">
            <a:xfrm>
              <a:off x="1" y="392"/>
              <a:ext cx="5758" cy="1571"/>
              <a:chOff x="1" y="392"/>
              <a:chExt cx="5758" cy="1571"/>
            </a:xfrm>
          </p:grpSpPr>
          <p:sp>
            <p:nvSpPr>
              <p:cNvPr id="1413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413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413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413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413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413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413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4135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3" name="Rectangle 41"/>
          <p:cNvSpPr>
            <a:spLocks noGrp="1" noChangeArrowheads="1"/>
          </p:cNvSpPr>
          <p:nvPr>
            <p:ph type="dt" sz="quarter" idx="2"/>
          </p:nvPr>
        </p:nvSpPr>
        <p:spPr/>
        <p:txBody>
          <a:bodyPr/>
          <a:lstStyle>
            <a:lvl1pPr>
              <a:defRPr/>
            </a:lvl1pPr>
          </a:lstStyle>
          <a:p>
            <a:endParaRPr lang="en-US"/>
          </a:p>
        </p:txBody>
      </p:sp>
      <p:sp>
        <p:nvSpPr>
          <p:cNvPr id="141354" name="Rectangle 42"/>
          <p:cNvSpPr>
            <a:spLocks noGrp="1" noChangeArrowheads="1"/>
          </p:cNvSpPr>
          <p:nvPr>
            <p:ph type="ftr" sz="quarter" idx="3"/>
          </p:nvPr>
        </p:nvSpPr>
        <p:spPr/>
        <p:txBody>
          <a:bodyPr/>
          <a:lstStyle>
            <a:lvl1pPr>
              <a:defRPr/>
            </a:lvl1pPr>
          </a:lstStyle>
          <a:p>
            <a:r>
              <a:rPr lang="en-US" smtClean="0"/>
              <a:t>428 surgery team</a:t>
            </a:r>
            <a:endParaRPr lang="en-US"/>
          </a:p>
        </p:txBody>
      </p:sp>
      <p:sp>
        <p:nvSpPr>
          <p:cNvPr id="141355" name="Rectangle 43"/>
          <p:cNvSpPr>
            <a:spLocks noGrp="1" noChangeArrowheads="1"/>
          </p:cNvSpPr>
          <p:nvPr>
            <p:ph type="sldNum" sz="quarter" idx="4"/>
          </p:nvPr>
        </p:nvSpPr>
        <p:spPr/>
        <p:txBody>
          <a:bodyPr/>
          <a:lstStyle>
            <a:lvl1pPr>
              <a:defRPr/>
            </a:lvl1pPr>
          </a:lstStyle>
          <a:p>
            <a:fld id="{4218A2C3-37CD-46CA-9204-32BECD9082E6}" type="slidenum">
              <a:rPr lang="ar-SA"/>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fld id="{9622E3ED-6671-4E54-AF4C-4D39BE52B8A1}"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fld id="{638186CE-65D5-44A0-9B42-5BA1E76598E0}"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428 surgery team</a:t>
            </a: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8E4D3F4-D489-4F92-9B9B-1AD376E72BDA}"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t>428 surgery team</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50F0C0C6-5B9D-4118-AF65-4D2B397518D6}"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r>
              <a:rPr lang="en-US" smtClean="0"/>
              <a:t>428 surgery team</a:t>
            </a:r>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639EFA17-5C07-4907-B34A-8A4F342FEFBD}"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fld id="{4A4739ED-C477-4059-8B23-C62EFCD36E8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428 surgery team</a:t>
            </a:r>
            <a:endParaRPr lang="en-US"/>
          </a:p>
        </p:txBody>
      </p:sp>
      <p:sp>
        <p:nvSpPr>
          <p:cNvPr id="6" name="Slide Number Placeholder 5"/>
          <p:cNvSpPr>
            <a:spLocks noGrp="1"/>
          </p:cNvSpPr>
          <p:nvPr>
            <p:ph type="sldNum" sz="quarter" idx="12"/>
          </p:nvPr>
        </p:nvSpPr>
        <p:spPr/>
        <p:txBody>
          <a:bodyPr/>
          <a:lstStyle>
            <a:lvl1pPr>
              <a:defRPr/>
            </a:lvl1pPr>
          </a:lstStyle>
          <a:p>
            <a:fld id="{A885A125-48FD-4E7D-81A4-47BD9DF1BC68}"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428 surgery team</a:t>
            </a:r>
            <a:endParaRPr lang="en-US"/>
          </a:p>
        </p:txBody>
      </p:sp>
      <p:sp>
        <p:nvSpPr>
          <p:cNvPr id="7" name="Slide Number Placeholder 6"/>
          <p:cNvSpPr>
            <a:spLocks noGrp="1"/>
          </p:cNvSpPr>
          <p:nvPr>
            <p:ph type="sldNum" sz="quarter" idx="12"/>
          </p:nvPr>
        </p:nvSpPr>
        <p:spPr/>
        <p:txBody>
          <a:bodyPr/>
          <a:lstStyle>
            <a:lvl1pPr>
              <a:defRPr/>
            </a:lvl1pPr>
          </a:lstStyle>
          <a:p>
            <a:fld id="{69F2FA5B-1F38-48F3-9D56-93F3BF4404E6}"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428 surgery team</a:t>
            </a:r>
            <a:endParaRPr lang="en-US"/>
          </a:p>
        </p:txBody>
      </p:sp>
      <p:sp>
        <p:nvSpPr>
          <p:cNvPr id="9" name="Slide Number Placeholder 8"/>
          <p:cNvSpPr>
            <a:spLocks noGrp="1"/>
          </p:cNvSpPr>
          <p:nvPr>
            <p:ph type="sldNum" sz="quarter" idx="12"/>
          </p:nvPr>
        </p:nvSpPr>
        <p:spPr/>
        <p:txBody>
          <a:bodyPr/>
          <a:lstStyle>
            <a:lvl1pPr>
              <a:defRPr/>
            </a:lvl1pPr>
          </a:lstStyle>
          <a:p>
            <a:fld id="{10104F6F-B500-44F7-A6E7-35B0455B8782}"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428 surgery team</a:t>
            </a:r>
            <a:endParaRPr lang="en-US"/>
          </a:p>
        </p:txBody>
      </p:sp>
      <p:sp>
        <p:nvSpPr>
          <p:cNvPr id="5" name="Slide Number Placeholder 4"/>
          <p:cNvSpPr>
            <a:spLocks noGrp="1"/>
          </p:cNvSpPr>
          <p:nvPr>
            <p:ph type="sldNum" sz="quarter" idx="12"/>
          </p:nvPr>
        </p:nvSpPr>
        <p:spPr/>
        <p:txBody>
          <a:bodyPr/>
          <a:lstStyle>
            <a:lvl1pPr>
              <a:defRPr/>
            </a:lvl1pPr>
          </a:lstStyle>
          <a:p>
            <a:fld id="{D251705F-DC08-495F-91C6-F6962AF8A8D2}"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428 surgery team</a:t>
            </a:r>
            <a:endParaRPr lang="en-US"/>
          </a:p>
        </p:txBody>
      </p:sp>
      <p:sp>
        <p:nvSpPr>
          <p:cNvPr id="4" name="Slide Number Placeholder 3"/>
          <p:cNvSpPr>
            <a:spLocks noGrp="1"/>
          </p:cNvSpPr>
          <p:nvPr>
            <p:ph type="sldNum" sz="quarter" idx="12"/>
          </p:nvPr>
        </p:nvSpPr>
        <p:spPr/>
        <p:txBody>
          <a:bodyPr/>
          <a:lstStyle>
            <a:lvl1pPr>
              <a:defRPr/>
            </a:lvl1pPr>
          </a:lstStyle>
          <a:p>
            <a:fld id="{D6E276EB-3C2F-4691-B292-944D3087F506}"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428 surgery team</a:t>
            </a:r>
            <a:endParaRPr lang="en-US"/>
          </a:p>
        </p:txBody>
      </p:sp>
      <p:sp>
        <p:nvSpPr>
          <p:cNvPr id="7" name="Slide Number Placeholder 6"/>
          <p:cNvSpPr>
            <a:spLocks noGrp="1"/>
          </p:cNvSpPr>
          <p:nvPr>
            <p:ph type="sldNum" sz="quarter" idx="12"/>
          </p:nvPr>
        </p:nvSpPr>
        <p:spPr/>
        <p:txBody>
          <a:bodyPr/>
          <a:lstStyle>
            <a:lvl1pPr>
              <a:defRPr/>
            </a:lvl1pPr>
          </a:lstStyle>
          <a:p>
            <a:fld id="{9612F3A7-EB90-4779-A046-0CEB945DE864}"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428 surgery team</a:t>
            </a:r>
            <a:endParaRPr lang="en-US"/>
          </a:p>
        </p:txBody>
      </p:sp>
      <p:sp>
        <p:nvSpPr>
          <p:cNvPr id="7" name="Slide Number Placeholder 6"/>
          <p:cNvSpPr>
            <a:spLocks noGrp="1"/>
          </p:cNvSpPr>
          <p:nvPr>
            <p:ph type="sldNum" sz="quarter" idx="12"/>
          </p:nvPr>
        </p:nvSpPr>
        <p:spPr/>
        <p:txBody>
          <a:bodyPr/>
          <a:lstStyle>
            <a:lvl1pPr>
              <a:defRPr/>
            </a:lvl1pPr>
          </a:lstStyle>
          <a:p>
            <a:fld id="{6306DAE8-01CE-4147-B97A-2944224D6B1C}"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40290" name="Group 2"/>
          <p:cNvGrpSpPr>
            <a:grpSpLocks/>
          </p:cNvGrpSpPr>
          <p:nvPr/>
        </p:nvGrpSpPr>
        <p:grpSpPr bwMode="auto">
          <a:xfrm>
            <a:off x="1588" y="0"/>
            <a:ext cx="9148762" cy="6851650"/>
            <a:chOff x="1" y="0"/>
            <a:chExt cx="5763" cy="4316"/>
          </a:xfrm>
        </p:grpSpPr>
        <p:sp>
          <p:nvSpPr>
            <p:cNvPr id="1402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02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02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140294" name="Group 6"/>
            <p:cNvGrpSpPr>
              <a:grpSpLocks/>
            </p:cNvGrpSpPr>
            <p:nvPr/>
          </p:nvGrpSpPr>
          <p:grpSpPr bwMode="auto">
            <a:xfrm>
              <a:off x="288" y="0"/>
              <a:ext cx="5098" cy="4316"/>
              <a:chOff x="288" y="0"/>
              <a:chExt cx="5098" cy="4316"/>
            </a:xfrm>
          </p:grpSpPr>
          <p:sp>
            <p:nvSpPr>
              <p:cNvPr id="1402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2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2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2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2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403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403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03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403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403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403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403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403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403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403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403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403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140319" name="Group 31"/>
            <p:cNvGrpSpPr>
              <a:grpSpLocks/>
            </p:cNvGrpSpPr>
            <p:nvPr/>
          </p:nvGrpSpPr>
          <p:grpSpPr bwMode="auto">
            <a:xfrm>
              <a:off x="1" y="392"/>
              <a:ext cx="5758" cy="1571"/>
              <a:chOff x="1" y="392"/>
              <a:chExt cx="5758" cy="1571"/>
            </a:xfrm>
          </p:grpSpPr>
          <p:sp>
            <p:nvSpPr>
              <p:cNvPr id="1403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403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403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403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403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403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403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403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03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1403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r>
              <a:rPr lang="en-US" smtClean="0"/>
              <a:t>428 surgery team</a:t>
            </a:r>
            <a:endParaRPr lang="en-US"/>
          </a:p>
        </p:txBody>
      </p:sp>
      <p:sp>
        <p:nvSpPr>
          <p:cNvPr id="1403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Arial" charset="0"/>
              </a:defRPr>
            </a:lvl1pPr>
          </a:lstStyle>
          <a:p>
            <a:fld id="{7B861CBF-543C-4E77-B386-0EDFD9D5C308}" type="slidenum">
              <a:rPr lang="ar-SA"/>
              <a:pPr/>
              <a:t>‹#›</a:t>
            </a:fld>
            <a:endParaRPr lang="en-US"/>
          </a:p>
        </p:txBody>
      </p:sp>
      <p:sp>
        <p:nvSpPr>
          <p:cNvPr id="1403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iming>
    <p:tnLst>
      <p:par>
        <p:cTn id="1" dur="indefinite" restart="never" nodeType="tmRoot"/>
      </p:par>
    </p:tnLst>
  </p:timing>
  <p:hf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11375"/>
            <a:ext cx="7772400" cy="1927225"/>
          </a:xfrm>
        </p:spPr>
        <p:txBody>
          <a:bodyPr/>
          <a:lstStyle/>
          <a:p>
            <a:r>
              <a:rPr lang="en-US" sz="5500">
                <a:solidFill>
                  <a:srgbClr val="FFFF66"/>
                </a:solidFill>
                <a:latin typeface="Arial Rounded MT Bold" pitchFamily="34" charset="0"/>
                <a:cs typeface="Times New Roman" pitchFamily="18" charset="0"/>
              </a:rPr>
              <a:t>Principles of Surgical Oncology</a:t>
            </a:r>
          </a:p>
        </p:txBody>
      </p:sp>
      <p:sp>
        <p:nvSpPr>
          <p:cNvPr id="3" name="مربع نص 2"/>
          <p:cNvSpPr txBox="1"/>
          <p:nvPr/>
        </p:nvSpPr>
        <p:spPr>
          <a:xfrm>
            <a:off x="2514600" y="5029200"/>
            <a:ext cx="5257800" cy="738664"/>
          </a:xfrm>
          <a:prstGeom prst="rect">
            <a:avLst/>
          </a:prstGeom>
          <a:noFill/>
        </p:spPr>
        <p:txBody>
          <a:bodyPr wrap="square" rtlCol="1">
            <a:spAutoFit/>
          </a:bodyPr>
          <a:lstStyle/>
          <a:p>
            <a:r>
              <a:rPr lang="en-US" sz="2400" dirty="0" smtClean="0"/>
              <a:t>Done by : 428 surgery team </a:t>
            </a:r>
            <a:endParaRPr lang="ar-SA" sz="2400" dirty="0" smtClean="0"/>
          </a:p>
          <a:p>
            <a:endParaRPr lang="ar-SA" dirty="0"/>
          </a:p>
        </p:txBody>
      </p:sp>
      <p:sp>
        <p:nvSpPr>
          <p:cNvPr id="4" name="Slide Number Placeholder 3"/>
          <p:cNvSpPr>
            <a:spLocks noGrp="1"/>
          </p:cNvSpPr>
          <p:nvPr>
            <p:ph type="sldNum" sz="quarter" idx="4"/>
          </p:nvPr>
        </p:nvSpPr>
        <p:spPr/>
        <p:txBody>
          <a:bodyPr/>
          <a:lstStyle/>
          <a:p>
            <a:fld id="{4218A2C3-37CD-46CA-9204-32BECD9082E6}" type="slidenum">
              <a:rPr lang="ar-SA" smtClean="0"/>
              <a:pPr/>
              <a:t>1</a:t>
            </a:fld>
            <a:endParaRPr lang="en-US"/>
          </a:p>
        </p:txBody>
      </p:sp>
      <p:sp>
        <p:nvSpPr>
          <p:cNvPr id="5" name="Footer Placeholder 4"/>
          <p:cNvSpPr>
            <a:spLocks noGrp="1"/>
          </p:cNvSpPr>
          <p:nvPr>
            <p:ph type="ftr" sz="quarter" idx="3"/>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83" name="Picture 7" descr="shared_2269_NH-14"/>
          <p:cNvPicPr>
            <a:picLocks noGrp="1" noChangeAspect="1" noChangeArrowheads="1"/>
          </p:cNvPicPr>
          <p:nvPr>
            <p:ph sz="half" idx="2"/>
          </p:nvPr>
        </p:nvPicPr>
        <p:blipFill>
          <a:blip r:embed="rId2" cstate="print"/>
          <a:srcRect/>
          <a:stretch>
            <a:fillRect/>
          </a:stretch>
        </p:blipFill>
        <p:spPr>
          <a:xfrm>
            <a:off x="228600" y="2438400"/>
            <a:ext cx="4267200" cy="2746375"/>
          </a:xfrm>
          <a:noFill/>
          <a:ln/>
        </p:spPr>
      </p:pic>
      <p:pic>
        <p:nvPicPr>
          <p:cNvPr id="152584" name="Picture 8" descr="shared_2267_NH-T03"/>
          <p:cNvPicPr>
            <a:picLocks noGrp="1" noChangeAspect="1" noChangeArrowheads="1"/>
          </p:cNvPicPr>
          <p:nvPr>
            <p:ph sz="half" idx="1"/>
          </p:nvPr>
        </p:nvPicPr>
        <p:blipFill>
          <a:blip r:embed="rId3" cstate="print"/>
          <a:srcRect/>
          <a:stretch>
            <a:fillRect/>
          </a:stretch>
        </p:blipFill>
        <p:spPr>
          <a:xfrm>
            <a:off x="4724400" y="2438400"/>
            <a:ext cx="4191000" cy="2735263"/>
          </a:xfrm>
          <a:noFill/>
          <a:ln/>
        </p:spPr>
      </p:pic>
      <p:sp>
        <p:nvSpPr>
          <p:cNvPr id="152585" name="Rectangle 9"/>
          <p:cNvSpPr>
            <a:spLocks noChangeArrowheads="1"/>
          </p:cNvSpPr>
          <p:nvPr/>
        </p:nvSpPr>
        <p:spPr bwMode="auto">
          <a:xfrm>
            <a:off x="457200" y="304800"/>
            <a:ext cx="8229600" cy="1139825"/>
          </a:xfrm>
          <a:prstGeom prst="rect">
            <a:avLst/>
          </a:prstGeom>
          <a:noFill/>
          <a:ln w="9525">
            <a:noFill/>
            <a:miter lim="800000"/>
            <a:headEnd/>
            <a:tailEnd/>
          </a:ln>
          <a:effectLst/>
        </p:spPr>
        <p:txBody>
          <a:bodyPr anchor="ctr" anchorCtr="1"/>
          <a:lstStyle/>
          <a:p>
            <a:pPr algn="ctr" eaLnBrk="1" hangingPunct="1"/>
            <a:r>
              <a:rPr lang="en-US" sz="4400">
                <a:solidFill>
                  <a:srgbClr val="FFFF66"/>
                </a:solidFill>
                <a:effectLst>
                  <a:outerShdw blurRad="38100" dist="38100" dir="2700000" algn="tl">
                    <a:srgbClr val="000000"/>
                  </a:outerShdw>
                </a:effectLst>
                <a:latin typeface="Arial Rounded MT Bold" pitchFamily="34" charset="0"/>
              </a:rPr>
              <a:t>Tumor Staging</a:t>
            </a:r>
          </a:p>
        </p:txBody>
      </p:sp>
      <p:sp>
        <p:nvSpPr>
          <p:cNvPr id="152586" name="Line 10"/>
          <p:cNvSpPr>
            <a:spLocks noChangeShapeType="1"/>
          </p:cNvSpPr>
          <p:nvPr/>
        </p:nvSpPr>
        <p:spPr bwMode="auto">
          <a:xfrm>
            <a:off x="533400" y="1524000"/>
            <a:ext cx="7924800" cy="0"/>
          </a:xfrm>
          <a:prstGeom prst="line">
            <a:avLst/>
          </a:prstGeom>
          <a:noFill/>
          <a:ln w="50800">
            <a:solidFill>
              <a:srgbClr val="FF0000"/>
            </a:solidFill>
            <a:round/>
            <a:headEnd/>
            <a:tailEnd/>
          </a:ln>
          <a:effectLst/>
        </p:spPr>
        <p:txBody>
          <a:bodyPr/>
          <a:lstStyle/>
          <a:p>
            <a:endParaRPr lang="en-US"/>
          </a:p>
        </p:txBody>
      </p:sp>
      <p:sp>
        <p:nvSpPr>
          <p:cNvPr id="6" name="Slide Number Placeholder 5"/>
          <p:cNvSpPr>
            <a:spLocks noGrp="1"/>
          </p:cNvSpPr>
          <p:nvPr>
            <p:ph type="sldNum" sz="quarter" idx="12"/>
          </p:nvPr>
        </p:nvSpPr>
        <p:spPr/>
        <p:txBody>
          <a:bodyPr/>
          <a:lstStyle/>
          <a:p>
            <a:fld id="{69F2FA5B-1F38-48F3-9D56-93F3BF4404E6}" type="slidenum">
              <a:rPr lang="ar-SA" smtClean="0"/>
              <a:pPr/>
              <a:t>10</a:t>
            </a:fld>
            <a:endParaRPr lang="en-US"/>
          </a:p>
        </p:txBody>
      </p:sp>
      <p:sp>
        <p:nvSpPr>
          <p:cNvPr id="7" name="Footer Placeholder 6"/>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808038"/>
            <a:ext cx="8686800" cy="960437"/>
          </a:xfrm>
        </p:spPr>
        <p:txBody>
          <a:bodyPr/>
          <a:lstStyle/>
          <a:p>
            <a:r>
              <a:rPr lang="en-US" sz="3400">
                <a:solidFill>
                  <a:srgbClr val="FFFF66"/>
                </a:solidFill>
                <a:latin typeface="Arial Rounded MT Bold" pitchFamily="34" charset="0"/>
              </a:rPr>
              <a:t>Why Do We Stage Malignant Tumors?</a:t>
            </a:r>
          </a:p>
        </p:txBody>
      </p:sp>
      <p:sp>
        <p:nvSpPr>
          <p:cNvPr id="132099" name="Rectangle 3"/>
          <p:cNvSpPr>
            <a:spLocks noGrp="1" noChangeArrowheads="1"/>
          </p:cNvSpPr>
          <p:nvPr>
            <p:ph type="body" idx="1"/>
          </p:nvPr>
        </p:nvSpPr>
        <p:spPr>
          <a:xfrm>
            <a:off x="990600" y="2332038"/>
            <a:ext cx="7391400" cy="4221162"/>
          </a:xfrm>
        </p:spPr>
        <p:txBody>
          <a:bodyPr/>
          <a:lstStyle/>
          <a:p>
            <a:r>
              <a:rPr lang="en-US">
                <a:latin typeface="Arial Rounded MT Bold" pitchFamily="34" charset="0"/>
              </a:rPr>
              <a:t>To decide the treatment</a:t>
            </a:r>
          </a:p>
          <a:p>
            <a:r>
              <a:rPr lang="en-US">
                <a:latin typeface="Arial Rounded MT Bold" pitchFamily="34" charset="0"/>
              </a:rPr>
              <a:t>To plan the treatment</a:t>
            </a:r>
          </a:p>
          <a:p>
            <a:r>
              <a:rPr lang="en-US">
                <a:latin typeface="Arial Rounded MT Bold" pitchFamily="34" charset="0"/>
              </a:rPr>
              <a:t>To assess the prognosis</a:t>
            </a:r>
          </a:p>
        </p:txBody>
      </p:sp>
      <p:sp>
        <p:nvSpPr>
          <p:cNvPr id="132100" name="Line 4"/>
          <p:cNvSpPr>
            <a:spLocks noChangeShapeType="1"/>
          </p:cNvSpPr>
          <p:nvPr/>
        </p:nvSpPr>
        <p:spPr bwMode="auto">
          <a:xfrm>
            <a:off x="533400" y="1874838"/>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11</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28600" y="381000"/>
            <a:ext cx="8686800" cy="5791200"/>
          </a:xfrm>
        </p:spPr>
        <p:txBody>
          <a:bodyPr/>
          <a:lstStyle/>
          <a:p>
            <a:pPr>
              <a:buFont typeface="Wingdings" pitchFamily="2" charset="2"/>
              <a:buNone/>
            </a:pPr>
            <a:r>
              <a:rPr lang="en-US" sz="1600" dirty="0" smtClean="0">
                <a:solidFill>
                  <a:srgbClr val="FF0000"/>
                </a:solidFill>
                <a:latin typeface="Arial Rounded MT Bold" pitchFamily="34" charset="0"/>
              </a:rPr>
              <a:t>A patient might present with symptoms related to the primary tumor only,  secondary tumor only, or both. In some cases a patient may present with symptoms related to  the secondary tumor only.</a:t>
            </a:r>
          </a:p>
          <a:p>
            <a:pPr>
              <a:buFont typeface="Wingdings" pitchFamily="2" charset="2"/>
              <a:buNone/>
            </a:pPr>
            <a:r>
              <a:rPr lang="en-US" sz="1600" dirty="0" smtClean="0">
                <a:solidFill>
                  <a:srgbClr val="FF0000"/>
                </a:solidFill>
                <a:latin typeface="Arial Rounded MT Bold" pitchFamily="34" charset="0"/>
              </a:rPr>
              <a:t>For example, a patient with renal cell carcinoma </a:t>
            </a:r>
          </a:p>
          <a:p>
            <a:pPr>
              <a:buFont typeface="Wingdings" pitchFamily="2" charset="2"/>
              <a:buNone/>
            </a:pPr>
            <a:r>
              <a:rPr lang="en-US" sz="1600" dirty="0">
                <a:solidFill>
                  <a:srgbClr val="FF0000"/>
                </a:solidFill>
                <a:latin typeface="Arial Rounded MT Bold" pitchFamily="34" charset="0"/>
              </a:rPr>
              <a:t>	</a:t>
            </a:r>
            <a:r>
              <a:rPr lang="en-US" sz="1600" dirty="0" smtClean="0">
                <a:solidFill>
                  <a:srgbClr val="FF0000"/>
                </a:solidFill>
                <a:latin typeface="Arial Rounded MT Bold" pitchFamily="34" charset="0"/>
              </a:rPr>
              <a:t>* might present with hematuria  and other symptoms related to the primary tumor only .</a:t>
            </a:r>
          </a:p>
          <a:p>
            <a:pPr>
              <a:buFont typeface="Wingdings" pitchFamily="2" charset="2"/>
              <a:buNone/>
            </a:pPr>
            <a:r>
              <a:rPr lang="en-US" sz="1600" dirty="0" smtClean="0">
                <a:solidFill>
                  <a:srgbClr val="FF0000"/>
                </a:solidFill>
                <a:latin typeface="Arial Rounded MT Bold" pitchFamily="34" charset="0"/>
              </a:rPr>
              <a:t>	* or may present symptoms related only to a secondary implant  in the lungs like hemoptysis ( no hematuria or any sign of renal cell carcinoma ) </a:t>
            </a:r>
          </a:p>
          <a:p>
            <a:pPr>
              <a:buFont typeface="Wingdings" pitchFamily="2" charset="2"/>
              <a:buNone/>
            </a:pPr>
            <a:r>
              <a:rPr lang="en-US" sz="1600" dirty="0">
                <a:solidFill>
                  <a:srgbClr val="FF0000"/>
                </a:solidFill>
                <a:latin typeface="Arial Rounded MT Bold" pitchFamily="34" charset="0"/>
              </a:rPr>
              <a:t>	</a:t>
            </a:r>
            <a:r>
              <a:rPr lang="en-US" sz="1600" dirty="0" smtClean="0">
                <a:solidFill>
                  <a:srgbClr val="FF0000"/>
                </a:solidFill>
                <a:latin typeface="Arial Rounded MT Bold" pitchFamily="34" charset="0"/>
              </a:rPr>
              <a:t>* or may present with symptoms of the primary and secondary tumors like hematuria and hemoptysis , respectfully,</a:t>
            </a:r>
            <a:endParaRPr lang="en-US" sz="3600" dirty="0">
              <a:solidFill>
                <a:srgbClr val="FF0000"/>
              </a:solidFill>
              <a:latin typeface="Arial Rounded MT Bold" pitchFamily="34" charset="0"/>
            </a:endParaRPr>
          </a:p>
          <a:p>
            <a:pPr algn="ctr">
              <a:buNone/>
            </a:pPr>
            <a:endParaRPr lang="en-US" sz="2000" dirty="0" smtClean="0">
              <a:solidFill>
                <a:srgbClr val="FFFF66"/>
              </a:solidFill>
              <a:latin typeface="Arial Rounded MT Bold" pitchFamily="34" charset="0"/>
            </a:endParaRPr>
          </a:p>
          <a:p>
            <a:pPr algn="ctr">
              <a:buNone/>
            </a:pPr>
            <a:r>
              <a:rPr lang="en-US" sz="3600" dirty="0" smtClean="0">
                <a:solidFill>
                  <a:srgbClr val="FFFF66"/>
                </a:solidFill>
                <a:latin typeface="Arial Rounded MT Bold" pitchFamily="34" charset="0"/>
              </a:rPr>
              <a:t> So whenever </a:t>
            </a:r>
            <a:r>
              <a:rPr lang="en-US" sz="3600" dirty="0">
                <a:solidFill>
                  <a:srgbClr val="FFFF66"/>
                </a:solidFill>
                <a:latin typeface="Arial Rounded MT Bold" pitchFamily="34" charset="0"/>
              </a:rPr>
              <a:t>you deal with malignant tumor, always remember that there is primary tumor &amp; there may be </a:t>
            </a:r>
            <a:r>
              <a:rPr lang="en-US" sz="3600" dirty="0" err="1">
                <a:solidFill>
                  <a:srgbClr val="FFFF66"/>
                </a:solidFill>
                <a:latin typeface="Arial Rounded MT Bold" pitchFamily="34" charset="0"/>
              </a:rPr>
              <a:t>secondaries</a:t>
            </a:r>
            <a:r>
              <a:rPr lang="en-US" sz="3600" dirty="0">
                <a:solidFill>
                  <a:srgbClr val="FFFF66"/>
                </a:solidFill>
                <a:latin typeface="Arial Rounded MT Bold" pitchFamily="34" charset="0"/>
              </a:rPr>
              <a:t>.</a:t>
            </a:r>
            <a:endParaRPr lang="en-US" sz="1600" dirty="0" smtClean="0">
              <a:latin typeface="Arial Rounded MT Bold" pitchFamily="34" charset="0"/>
            </a:endParaRPr>
          </a:p>
        </p:txBody>
      </p:sp>
      <p:sp>
        <p:nvSpPr>
          <p:cNvPr id="3" name="Slide Number Placeholder 2"/>
          <p:cNvSpPr>
            <a:spLocks noGrp="1"/>
          </p:cNvSpPr>
          <p:nvPr>
            <p:ph type="sldNum" sz="quarter" idx="12"/>
          </p:nvPr>
        </p:nvSpPr>
        <p:spPr/>
        <p:txBody>
          <a:bodyPr/>
          <a:lstStyle/>
          <a:p>
            <a:fld id="{4A4739ED-C477-4059-8B23-C62EFCD36E89}" type="slidenum">
              <a:rPr lang="ar-SA" smtClean="0"/>
              <a:pPr/>
              <a:t>12</a:t>
            </a:fld>
            <a:endParaRPr lang="en-US"/>
          </a:p>
        </p:txBody>
      </p:sp>
      <p:sp>
        <p:nvSpPr>
          <p:cNvPr id="4" name="Footer Placeholder 3"/>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304800"/>
            <a:ext cx="9144000" cy="1143000"/>
          </a:xfrm>
        </p:spPr>
        <p:txBody>
          <a:bodyPr/>
          <a:lstStyle/>
          <a:p>
            <a:r>
              <a:rPr lang="en-US" sz="4000">
                <a:solidFill>
                  <a:srgbClr val="FFFF66"/>
                </a:solidFill>
                <a:latin typeface="Arial Rounded MT Bold" pitchFamily="34" charset="0"/>
              </a:rPr>
              <a:t>Presentation of Malignant Tumors</a:t>
            </a:r>
          </a:p>
        </p:txBody>
      </p:sp>
      <p:sp>
        <p:nvSpPr>
          <p:cNvPr id="129027" name="Rectangle 3"/>
          <p:cNvSpPr>
            <a:spLocks noGrp="1" noChangeArrowheads="1"/>
          </p:cNvSpPr>
          <p:nvPr>
            <p:ph type="body" idx="1"/>
          </p:nvPr>
        </p:nvSpPr>
        <p:spPr>
          <a:xfrm>
            <a:off x="685800" y="1905000"/>
            <a:ext cx="7467600" cy="4221163"/>
          </a:xfrm>
        </p:spPr>
        <p:txBody>
          <a:bodyPr/>
          <a:lstStyle/>
          <a:p>
            <a:pPr marL="609600" indent="-609600">
              <a:lnSpc>
                <a:spcPct val="120000"/>
              </a:lnSpc>
            </a:pPr>
            <a:r>
              <a:rPr lang="en-US" sz="2800">
                <a:latin typeface="Arial Rounded MT Bold" pitchFamily="34" charset="0"/>
              </a:rPr>
              <a:t>Asymptomatic</a:t>
            </a:r>
          </a:p>
          <a:p>
            <a:pPr marL="609600" indent="-609600">
              <a:lnSpc>
                <a:spcPct val="120000"/>
              </a:lnSpc>
            </a:pPr>
            <a:r>
              <a:rPr lang="en-US" sz="2800">
                <a:latin typeface="Arial Rounded MT Bold" pitchFamily="34" charset="0"/>
              </a:rPr>
              <a:t>Symptoms related to the primary</a:t>
            </a:r>
          </a:p>
          <a:p>
            <a:pPr marL="609600" indent="-609600">
              <a:lnSpc>
                <a:spcPct val="120000"/>
              </a:lnSpc>
            </a:pPr>
            <a:r>
              <a:rPr lang="en-US" sz="2800">
                <a:latin typeface="Arial Rounded MT Bold" pitchFamily="34" charset="0"/>
              </a:rPr>
              <a:t>Symptoms related to the secondaries</a:t>
            </a:r>
          </a:p>
          <a:p>
            <a:pPr marL="609600" indent="-609600">
              <a:lnSpc>
                <a:spcPct val="120000"/>
              </a:lnSpc>
            </a:pPr>
            <a:r>
              <a:rPr lang="en-US" sz="2800">
                <a:latin typeface="Arial Rounded MT Bold" pitchFamily="34" charset="0"/>
              </a:rPr>
              <a:t>Incidental finding</a:t>
            </a:r>
          </a:p>
          <a:p>
            <a:pPr marL="609600" indent="-609600">
              <a:lnSpc>
                <a:spcPct val="120000"/>
              </a:lnSpc>
            </a:pPr>
            <a:r>
              <a:rPr lang="en-US" sz="2800">
                <a:latin typeface="Arial Rounded MT Bold" pitchFamily="34" charset="0"/>
              </a:rPr>
              <a:t>Weight loss and Cachaxia are late manifestations of most malignant tumors except GI and Lung cancer</a:t>
            </a:r>
          </a:p>
        </p:txBody>
      </p:sp>
      <p:sp>
        <p:nvSpPr>
          <p:cNvPr id="129028" name="Line 4"/>
          <p:cNvSpPr>
            <a:spLocks noChangeShapeType="1"/>
          </p:cNvSpPr>
          <p:nvPr/>
        </p:nvSpPr>
        <p:spPr bwMode="auto">
          <a:xfrm>
            <a:off x="533400" y="1524000"/>
            <a:ext cx="8001000" cy="0"/>
          </a:xfrm>
          <a:prstGeom prst="line">
            <a:avLst/>
          </a:prstGeom>
          <a:noFill/>
          <a:ln w="5080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13</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28600"/>
            <a:ext cx="8229600" cy="1143000"/>
          </a:xfrm>
        </p:spPr>
        <p:txBody>
          <a:bodyPr/>
          <a:lstStyle/>
          <a:p>
            <a:r>
              <a:rPr lang="en-US" sz="3600">
                <a:solidFill>
                  <a:srgbClr val="FFFF66"/>
                </a:solidFill>
                <a:latin typeface="Arial Rounded MT Bold" pitchFamily="34" charset="0"/>
              </a:rPr>
              <a:t>Investigation of Malignant Tumors</a:t>
            </a:r>
          </a:p>
        </p:txBody>
      </p:sp>
      <p:sp>
        <p:nvSpPr>
          <p:cNvPr id="130051" name="Rectangle 3"/>
          <p:cNvSpPr>
            <a:spLocks noGrp="1" noChangeArrowheads="1"/>
          </p:cNvSpPr>
          <p:nvPr>
            <p:ph type="body" idx="1"/>
          </p:nvPr>
        </p:nvSpPr>
        <p:spPr>
          <a:xfrm>
            <a:off x="1219200" y="1905000"/>
            <a:ext cx="7391400" cy="4449763"/>
          </a:xfrm>
        </p:spPr>
        <p:txBody>
          <a:bodyPr/>
          <a:lstStyle/>
          <a:p>
            <a:pPr>
              <a:buClr>
                <a:srgbClr val="FFFF66"/>
              </a:buClr>
              <a:buSzPct val="115000"/>
              <a:buFont typeface="Wingdings" pitchFamily="2" charset="2"/>
              <a:buChar char="§"/>
            </a:pPr>
            <a:r>
              <a:rPr lang="en-US" sz="2800">
                <a:solidFill>
                  <a:srgbClr val="FFFF66"/>
                </a:solidFill>
                <a:latin typeface="Arial Rounded MT Bold" pitchFamily="34" charset="0"/>
              </a:rPr>
              <a:t>Investigate for the primary</a:t>
            </a:r>
          </a:p>
          <a:p>
            <a:pPr lvl="1">
              <a:buSzPct val="135000"/>
            </a:pPr>
            <a:r>
              <a:rPr lang="en-US" sz="2400">
                <a:latin typeface="Arial Rounded MT Bold" pitchFamily="34" charset="0"/>
              </a:rPr>
              <a:t>Depends on the site</a:t>
            </a:r>
          </a:p>
          <a:p>
            <a:pPr lvl="1">
              <a:buSzPct val="135000"/>
            </a:pPr>
            <a:r>
              <a:rPr lang="en-US" sz="2400">
                <a:latin typeface="Arial Rounded MT Bold" pitchFamily="34" charset="0"/>
              </a:rPr>
              <a:t>Define the histology</a:t>
            </a:r>
          </a:p>
          <a:p>
            <a:pPr lvl="1">
              <a:buSzPct val="135000"/>
            </a:pPr>
            <a:r>
              <a:rPr lang="en-US" sz="2400">
                <a:latin typeface="Arial Rounded MT Bold" pitchFamily="34" charset="0"/>
              </a:rPr>
              <a:t>Define the local extension</a:t>
            </a:r>
          </a:p>
          <a:p>
            <a:pPr>
              <a:buClr>
                <a:srgbClr val="FFFF66"/>
              </a:buClr>
              <a:buSzPct val="125000"/>
              <a:buFont typeface="Wingdings" pitchFamily="2" charset="2"/>
              <a:buChar char="§"/>
            </a:pPr>
            <a:r>
              <a:rPr lang="en-US" sz="2800">
                <a:solidFill>
                  <a:srgbClr val="FFFF66"/>
                </a:solidFill>
                <a:latin typeface="Arial Rounded MT Bold" pitchFamily="34" charset="0"/>
              </a:rPr>
              <a:t>Investigate for the secondaries</a:t>
            </a:r>
          </a:p>
          <a:p>
            <a:pPr lvl="1">
              <a:buSzPct val="135000"/>
            </a:pPr>
            <a:r>
              <a:rPr lang="en-US" sz="2400">
                <a:latin typeface="Arial Rounded MT Bold" pitchFamily="34" charset="0"/>
              </a:rPr>
              <a:t>Look for metastasis</a:t>
            </a:r>
          </a:p>
          <a:p>
            <a:pPr lvl="1">
              <a:buSzPct val="135000"/>
            </a:pPr>
            <a:r>
              <a:rPr lang="en-US" sz="2400">
                <a:latin typeface="Arial Rounded MT Bold" pitchFamily="34" charset="0"/>
              </a:rPr>
              <a:t>Usually liver, lung and bones</a:t>
            </a:r>
          </a:p>
          <a:p>
            <a:pPr>
              <a:buClr>
                <a:srgbClr val="FFFF66"/>
              </a:buClr>
              <a:buSzPct val="125000"/>
              <a:buFont typeface="Wingdings" pitchFamily="2" charset="2"/>
              <a:buChar char="§"/>
            </a:pPr>
            <a:r>
              <a:rPr lang="en-US" sz="2800">
                <a:solidFill>
                  <a:srgbClr val="FFFF66"/>
                </a:solidFill>
                <a:latin typeface="Arial Rounded MT Bold" pitchFamily="34" charset="0"/>
              </a:rPr>
              <a:t>Both will define the diagnosis &amp; stage</a:t>
            </a:r>
          </a:p>
        </p:txBody>
      </p:sp>
      <p:sp>
        <p:nvSpPr>
          <p:cNvPr id="130052"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14</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28600"/>
            <a:ext cx="8229600" cy="1143000"/>
          </a:xfrm>
        </p:spPr>
        <p:txBody>
          <a:bodyPr/>
          <a:lstStyle/>
          <a:p>
            <a:r>
              <a:rPr lang="en-US" sz="4000">
                <a:solidFill>
                  <a:srgbClr val="FFFF66"/>
                </a:solidFill>
                <a:latin typeface="Arial Rounded MT Bold" pitchFamily="34" charset="0"/>
              </a:rPr>
              <a:t>How we define the histology</a:t>
            </a:r>
          </a:p>
        </p:txBody>
      </p:sp>
      <p:sp>
        <p:nvSpPr>
          <p:cNvPr id="131075" name="Rectangle 3"/>
          <p:cNvSpPr>
            <a:spLocks noGrp="1" noChangeArrowheads="1"/>
          </p:cNvSpPr>
          <p:nvPr>
            <p:ph type="body" idx="1"/>
          </p:nvPr>
        </p:nvSpPr>
        <p:spPr>
          <a:xfrm>
            <a:off x="304800" y="1524000"/>
            <a:ext cx="8534400" cy="5029200"/>
          </a:xfrm>
        </p:spPr>
        <p:txBody>
          <a:bodyPr/>
          <a:lstStyle/>
          <a:p>
            <a:pPr>
              <a:buClr>
                <a:srgbClr val="FFFF66"/>
              </a:buClr>
              <a:buSzPct val="125000"/>
              <a:buFont typeface="Wingdings" pitchFamily="2" charset="2"/>
              <a:buChar char="§"/>
            </a:pPr>
            <a:r>
              <a:rPr lang="en-US" sz="2400" dirty="0">
                <a:solidFill>
                  <a:srgbClr val="FFFF66"/>
                </a:solidFill>
                <a:latin typeface="Arial Rounded MT Bold" pitchFamily="34" charset="0"/>
              </a:rPr>
              <a:t>Cytology</a:t>
            </a:r>
            <a:r>
              <a:rPr lang="en-US" sz="2400" dirty="0">
                <a:latin typeface="Arial Rounded MT Bold" pitchFamily="34" charset="0"/>
              </a:rPr>
              <a:t> : </a:t>
            </a:r>
            <a:r>
              <a:rPr lang="en-US" sz="2400" dirty="0" smtClean="0">
                <a:solidFill>
                  <a:srgbClr val="FF0000"/>
                </a:solidFill>
                <a:latin typeface="Arial Rounded MT Bold" pitchFamily="34" charset="0"/>
              </a:rPr>
              <a:t>gives an idea about the morphology </a:t>
            </a:r>
            <a:r>
              <a:rPr lang="en-US" sz="2400" dirty="0">
                <a:solidFill>
                  <a:srgbClr val="FF0000"/>
                </a:solidFill>
                <a:latin typeface="Arial Rounded MT Bold" pitchFamily="34" charset="0"/>
              </a:rPr>
              <a:t>of individual cells</a:t>
            </a:r>
            <a:r>
              <a:rPr lang="en-US" sz="2400" dirty="0">
                <a:latin typeface="Arial Rounded MT Bold" pitchFamily="34" charset="0"/>
              </a:rPr>
              <a:t>.</a:t>
            </a:r>
          </a:p>
          <a:p>
            <a:pPr lvl="1">
              <a:buSzPct val="125000"/>
            </a:pPr>
            <a:r>
              <a:rPr lang="en-US" sz="2000" dirty="0" err="1">
                <a:latin typeface="Arial Rounded MT Bold" pitchFamily="34" charset="0"/>
              </a:rPr>
              <a:t>Exfoliative</a:t>
            </a:r>
            <a:r>
              <a:rPr lang="en-US" sz="2000" dirty="0">
                <a:latin typeface="Arial Rounded MT Bold" pitchFamily="34" charset="0"/>
              </a:rPr>
              <a:t> (</a:t>
            </a:r>
            <a:r>
              <a:rPr lang="en-US" sz="2000" dirty="0" err="1">
                <a:latin typeface="Arial Rounded MT Bold" pitchFamily="34" charset="0"/>
              </a:rPr>
              <a:t>urine,sputum</a:t>
            </a:r>
            <a:r>
              <a:rPr lang="en-US" sz="2000" dirty="0">
                <a:latin typeface="Arial Rounded MT Bold" pitchFamily="34" charset="0"/>
              </a:rPr>
              <a:t>,….)</a:t>
            </a:r>
          </a:p>
          <a:p>
            <a:pPr lvl="1">
              <a:buSzPct val="120000"/>
            </a:pPr>
            <a:r>
              <a:rPr lang="en-US" sz="2000" dirty="0">
                <a:latin typeface="Arial Rounded MT Bold" pitchFamily="34" charset="0"/>
              </a:rPr>
              <a:t>Fluid aspiration (</a:t>
            </a:r>
            <a:r>
              <a:rPr lang="en-US" sz="2000" dirty="0" err="1">
                <a:latin typeface="Arial Rounded MT Bold" pitchFamily="34" charset="0"/>
              </a:rPr>
              <a:t>ascitic</a:t>
            </a:r>
            <a:r>
              <a:rPr lang="en-US" sz="2000" dirty="0">
                <a:latin typeface="Arial Rounded MT Bold" pitchFamily="34" charset="0"/>
              </a:rPr>
              <a:t> </a:t>
            </a:r>
            <a:r>
              <a:rPr lang="en-US" sz="2000" dirty="0" err="1">
                <a:latin typeface="Arial Rounded MT Bold" pitchFamily="34" charset="0"/>
              </a:rPr>
              <a:t>fluid,pleural</a:t>
            </a:r>
            <a:r>
              <a:rPr lang="en-US" sz="2000" dirty="0">
                <a:latin typeface="Arial Rounded MT Bold" pitchFamily="34" charset="0"/>
              </a:rPr>
              <a:t> </a:t>
            </a:r>
            <a:r>
              <a:rPr lang="en-US" sz="2000" dirty="0" smtClean="0">
                <a:latin typeface="Arial Rounded MT Bold" pitchFamily="34" charset="0"/>
              </a:rPr>
              <a:t>fluid, cyst)</a:t>
            </a:r>
            <a:endParaRPr lang="en-US" sz="2000" dirty="0">
              <a:latin typeface="Arial Rounded MT Bold" pitchFamily="34" charset="0"/>
            </a:endParaRPr>
          </a:p>
          <a:p>
            <a:pPr lvl="1">
              <a:buSzPct val="120000"/>
            </a:pPr>
            <a:r>
              <a:rPr lang="en-US" sz="2000" dirty="0">
                <a:latin typeface="Arial Rounded MT Bold" pitchFamily="34" charset="0"/>
              </a:rPr>
              <a:t>Fine needle aspiration (FNA</a:t>
            </a:r>
            <a:r>
              <a:rPr lang="en-US" sz="2000" dirty="0" smtClean="0">
                <a:latin typeface="Arial Rounded MT Bold" pitchFamily="34" charset="0"/>
              </a:rPr>
              <a:t>) : </a:t>
            </a:r>
            <a:r>
              <a:rPr lang="en-US" sz="2000" dirty="0" smtClean="0">
                <a:solidFill>
                  <a:srgbClr val="FF0000"/>
                </a:solidFill>
                <a:latin typeface="Arial Rounded MT Bold" pitchFamily="34" charset="0"/>
              </a:rPr>
              <a:t>is aspirating individual cells from solid tumors</a:t>
            </a:r>
            <a:endParaRPr lang="en-US" sz="2000" dirty="0">
              <a:solidFill>
                <a:srgbClr val="FF0000"/>
              </a:solidFill>
              <a:latin typeface="Arial Rounded MT Bold" pitchFamily="34" charset="0"/>
            </a:endParaRPr>
          </a:p>
          <a:p>
            <a:pPr lvl="1">
              <a:buClr>
                <a:srgbClr val="CCFF99"/>
              </a:buClr>
              <a:buFont typeface="Wingdings" pitchFamily="2" charset="2"/>
              <a:buNone/>
            </a:pPr>
            <a:endParaRPr lang="en-US" sz="2000" dirty="0">
              <a:latin typeface="Arial Rounded MT Bold" pitchFamily="34" charset="0"/>
            </a:endParaRPr>
          </a:p>
          <a:p>
            <a:pPr>
              <a:buClr>
                <a:srgbClr val="FFFF66"/>
              </a:buClr>
              <a:buSzPct val="125000"/>
              <a:buFont typeface="Wingdings" pitchFamily="2" charset="2"/>
              <a:buChar char="§"/>
            </a:pPr>
            <a:r>
              <a:rPr lang="en-US" sz="2400" dirty="0">
                <a:solidFill>
                  <a:srgbClr val="FFFF66"/>
                </a:solidFill>
                <a:latin typeface="Arial Rounded MT Bold" pitchFamily="34" charset="0"/>
              </a:rPr>
              <a:t>Biopsy </a:t>
            </a:r>
            <a:r>
              <a:rPr lang="en-US" sz="2400" dirty="0">
                <a:latin typeface="Arial Rounded MT Bold" pitchFamily="34" charset="0"/>
              </a:rPr>
              <a:t>: </a:t>
            </a:r>
            <a:r>
              <a:rPr lang="en-US" sz="2400" dirty="0" smtClean="0">
                <a:solidFill>
                  <a:srgbClr val="FF0000"/>
                </a:solidFill>
                <a:latin typeface="Arial Rounded MT Bold" pitchFamily="34" charset="0"/>
              </a:rPr>
              <a:t>gives an idea about the histological </a:t>
            </a:r>
            <a:r>
              <a:rPr lang="en-US" sz="2400" dirty="0">
                <a:solidFill>
                  <a:srgbClr val="FF0000"/>
                </a:solidFill>
                <a:latin typeface="Arial Rounded MT Bold" pitchFamily="34" charset="0"/>
              </a:rPr>
              <a:t>(tissue) characteristics</a:t>
            </a:r>
          </a:p>
          <a:p>
            <a:pPr lvl="1">
              <a:buSzPct val="130000"/>
            </a:pPr>
            <a:r>
              <a:rPr lang="en-US" sz="2000" dirty="0">
                <a:latin typeface="Arial Rounded MT Bold" pitchFamily="34" charset="0"/>
              </a:rPr>
              <a:t>Incisional biopsy (open, needle, forceps</a:t>
            </a:r>
            <a:r>
              <a:rPr lang="en-US" sz="2000" dirty="0" smtClean="0">
                <a:latin typeface="Arial Rounded MT Bold" pitchFamily="34" charset="0"/>
              </a:rPr>
              <a:t>..) </a:t>
            </a:r>
            <a:br>
              <a:rPr lang="en-US" sz="2000" dirty="0" smtClean="0">
                <a:latin typeface="Arial Rounded MT Bold" pitchFamily="34" charset="0"/>
              </a:rPr>
            </a:br>
            <a:r>
              <a:rPr lang="en-US" sz="1800" dirty="0" smtClean="0">
                <a:solidFill>
                  <a:srgbClr val="FF0000"/>
                </a:solidFill>
                <a:latin typeface="Arial Rounded MT Bold" pitchFamily="34" charset="0"/>
              </a:rPr>
              <a:t>you only take a sample of the tumor and send it to path</a:t>
            </a:r>
            <a:r>
              <a:rPr lang="en-US" sz="2000" dirty="0" smtClean="0">
                <a:solidFill>
                  <a:srgbClr val="FF0000"/>
                </a:solidFill>
                <a:latin typeface="Arial Rounded MT Bold" pitchFamily="34" charset="0"/>
              </a:rPr>
              <a:t>ology lab</a:t>
            </a:r>
            <a:endParaRPr lang="en-US" sz="2000" dirty="0">
              <a:solidFill>
                <a:srgbClr val="FF0000"/>
              </a:solidFill>
              <a:latin typeface="Arial Rounded MT Bold" pitchFamily="34" charset="0"/>
            </a:endParaRPr>
          </a:p>
          <a:p>
            <a:pPr lvl="1">
              <a:buSzPct val="130000"/>
            </a:pPr>
            <a:r>
              <a:rPr lang="en-US" sz="2000" dirty="0">
                <a:latin typeface="Arial Rounded MT Bold" pitchFamily="34" charset="0"/>
              </a:rPr>
              <a:t>Excisional biopsy </a:t>
            </a:r>
            <a:r>
              <a:rPr lang="en-US" sz="2000" dirty="0" smtClean="0">
                <a:latin typeface="Arial Rounded MT Bold" pitchFamily="34" charset="0"/>
              </a:rPr>
              <a:t/>
            </a:r>
            <a:br>
              <a:rPr lang="en-US" sz="2000" dirty="0" smtClean="0">
                <a:latin typeface="Arial Rounded MT Bold" pitchFamily="34" charset="0"/>
              </a:rPr>
            </a:br>
            <a:r>
              <a:rPr lang="en-US" sz="1800" dirty="0" smtClean="0">
                <a:solidFill>
                  <a:srgbClr val="FF0000"/>
                </a:solidFill>
                <a:latin typeface="Arial Rounded MT Bold" pitchFamily="34" charset="0"/>
              </a:rPr>
              <a:t>you remove the whole tumor and send it to pathology lab</a:t>
            </a:r>
            <a:endParaRPr lang="en-US" sz="2000" dirty="0">
              <a:solidFill>
                <a:srgbClr val="FF0000"/>
              </a:solidFill>
              <a:latin typeface="Arial Rounded MT Bold" pitchFamily="34" charset="0"/>
            </a:endParaRPr>
          </a:p>
        </p:txBody>
      </p:sp>
      <p:sp>
        <p:nvSpPr>
          <p:cNvPr id="131076"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15</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Rectangle 4"/>
          <p:cNvSpPr>
            <a:spLocks noGrp="1" noChangeArrowheads="1"/>
          </p:cNvSpPr>
          <p:nvPr>
            <p:ph type="title" sz="quarter"/>
          </p:nvPr>
        </p:nvSpPr>
        <p:spPr>
          <a:xfrm>
            <a:off x="457200" y="76200"/>
            <a:ext cx="8229600" cy="1139825"/>
          </a:xfrm>
        </p:spPr>
        <p:txBody>
          <a:bodyPr/>
          <a:lstStyle/>
          <a:p>
            <a:r>
              <a:rPr lang="en-US">
                <a:solidFill>
                  <a:srgbClr val="FFFF66"/>
                </a:solidFill>
                <a:latin typeface="Arial Rounded MT Bold" pitchFamily="34" charset="0"/>
              </a:rPr>
              <a:t>Cytology &amp; Biopsy</a:t>
            </a:r>
          </a:p>
        </p:txBody>
      </p:sp>
      <p:pic>
        <p:nvPicPr>
          <p:cNvPr id="154634" name="Picture 10" descr="sputum cytology"/>
          <p:cNvPicPr>
            <a:picLocks noGrp="1" noChangeAspect="1" noChangeArrowheads="1"/>
          </p:cNvPicPr>
          <p:nvPr>
            <p:ph sz="quarter" idx="4"/>
          </p:nvPr>
        </p:nvPicPr>
        <p:blipFill>
          <a:blip r:embed="rId2" cstate="print"/>
          <a:srcRect/>
          <a:stretch>
            <a:fillRect/>
          </a:stretch>
        </p:blipFill>
        <p:spPr>
          <a:xfrm>
            <a:off x="4705350" y="4516438"/>
            <a:ext cx="3219450" cy="2189162"/>
          </a:xfrm>
          <a:noFill/>
          <a:ln/>
        </p:spPr>
      </p:pic>
      <p:pic>
        <p:nvPicPr>
          <p:cNvPr id="154636" name="Picture 12" descr="untitled4"/>
          <p:cNvPicPr>
            <a:picLocks noGrp="1" noChangeAspect="1" noChangeArrowheads="1"/>
          </p:cNvPicPr>
          <p:nvPr>
            <p:ph sz="quarter" idx="2"/>
          </p:nvPr>
        </p:nvPicPr>
        <p:blipFill>
          <a:blip r:embed="rId3" cstate="print"/>
          <a:srcRect/>
          <a:stretch>
            <a:fillRect/>
          </a:stretch>
        </p:blipFill>
        <p:spPr>
          <a:xfrm>
            <a:off x="4724400" y="2230437"/>
            <a:ext cx="3200400" cy="2189163"/>
          </a:xfrm>
          <a:noFill/>
          <a:ln/>
        </p:spPr>
      </p:pic>
      <p:pic>
        <p:nvPicPr>
          <p:cNvPr id="154638" name="Picture 14" descr="ans2image4"/>
          <p:cNvPicPr>
            <a:picLocks noGrp="1" noChangeAspect="1" noChangeArrowheads="1"/>
          </p:cNvPicPr>
          <p:nvPr>
            <p:ph sz="quarter" idx="3"/>
          </p:nvPr>
        </p:nvPicPr>
        <p:blipFill>
          <a:blip r:embed="rId4" cstate="print"/>
          <a:srcRect/>
          <a:stretch>
            <a:fillRect/>
          </a:stretch>
        </p:blipFill>
        <p:spPr>
          <a:xfrm>
            <a:off x="1143000" y="2209800"/>
            <a:ext cx="3200400" cy="2209800"/>
          </a:xfrm>
          <a:noFill/>
          <a:ln/>
        </p:spPr>
      </p:pic>
      <p:pic>
        <p:nvPicPr>
          <p:cNvPr id="154642" name="Picture 18" descr="untitled3"/>
          <p:cNvPicPr>
            <a:picLocks noGrp="1" noChangeAspect="1" noChangeArrowheads="1"/>
          </p:cNvPicPr>
          <p:nvPr>
            <p:ph sz="quarter" idx="1"/>
          </p:nvPr>
        </p:nvPicPr>
        <p:blipFill>
          <a:blip r:embed="rId5" cstate="print"/>
          <a:srcRect/>
          <a:stretch>
            <a:fillRect/>
          </a:stretch>
        </p:blipFill>
        <p:spPr>
          <a:xfrm>
            <a:off x="1143000" y="4495800"/>
            <a:ext cx="3200400" cy="2209800"/>
          </a:xfrm>
          <a:noFill/>
          <a:ln/>
        </p:spPr>
      </p:pic>
      <p:sp>
        <p:nvSpPr>
          <p:cNvPr id="154646" name="Line 22"/>
          <p:cNvSpPr>
            <a:spLocks noChangeShapeType="1"/>
          </p:cNvSpPr>
          <p:nvPr/>
        </p:nvSpPr>
        <p:spPr bwMode="auto">
          <a:xfrm>
            <a:off x="533400" y="1169988"/>
            <a:ext cx="7924800" cy="0"/>
          </a:xfrm>
          <a:prstGeom prst="line">
            <a:avLst/>
          </a:prstGeom>
          <a:noFill/>
          <a:ln w="44450">
            <a:solidFill>
              <a:srgbClr val="FF0000"/>
            </a:solidFill>
            <a:round/>
            <a:headEnd/>
            <a:tailEnd/>
          </a:ln>
          <a:effectLst/>
        </p:spPr>
        <p:txBody>
          <a:bodyPr/>
          <a:lstStyle/>
          <a:p>
            <a:endParaRPr lang="en-US"/>
          </a:p>
        </p:txBody>
      </p:sp>
      <p:sp>
        <p:nvSpPr>
          <p:cNvPr id="2" name="TextBox 1"/>
          <p:cNvSpPr txBox="1"/>
          <p:nvPr/>
        </p:nvSpPr>
        <p:spPr>
          <a:xfrm>
            <a:off x="381000" y="1295400"/>
            <a:ext cx="8458200" cy="830997"/>
          </a:xfrm>
          <a:prstGeom prst="rect">
            <a:avLst/>
          </a:prstGeom>
          <a:noFill/>
        </p:spPr>
        <p:txBody>
          <a:bodyPr wrap="square" rtlCol="0">
            <a:spAutoFit/>
          </a:bodyPr>
          <a:lstStyle/>
          <a:p>
            <a:r>
              <a:rPr lang="en-US" sz="1600" dirty="0" smtClean="0">
                <a:solidFill>
                  <a:srgbClr val="FF0000"/>
                </a:solidFill>
              </a:rPr>
              <a:t>One of the main differences between normal and malignant cells is the presence of mitotic figures.</a:t>
            </a:r>
          </a:p>
          <a:p>
            <a:r>
              <a:rPr lang="en-US" sz="1600" dirty="0" smtClean="0">
                <a:solidFill>
                  <a:srgbClr val="FF0000"/>
                </a:solidFill>
              </a:rPr>
              <a:t>If they are present, this means these cells are rapidly growing and developing</a:t>
            </a:r>
            <a:endParaRPr lang="en-US" sz="1600" dirty="0">
              <a:solidFill>
                <a:srgbClr val="FF0000"/>
              </a:solidFill>
            </a:endParaRPr>
          </a:p>
        </p:txBody>
      </p:sp>
      <p:sp>
        <p:nvSpPr>
          <p:cNvPr id="9" name="Slide Number Placeholder 8"/>
          <p:cNvSpPr>
            <a:spLocks noGrp="1"/>
          </p:cNvSpPr>
          <p:nvPr>
            <p:ph type="sldNum" sz="quarter" idx="12"/>
          </p:nvPr>
        </p:nvSpPr>
        <p:spPr/>
        <p:txBody>
          <a:bodyPr/>
          <a:lstStyle/>
          <a:p>
            <a:fld id="{639EFA17-5C07-4907-B34A-8A4F342FEFBD}" type="slidenum">
              <a:rPr lang="ar-SA" smtClean="0"/>
              <a:pPr/>
              <a:t>16</a:t>
            </a:fld>
            <a:endParaRPr lang="en-US"/>
          </a:p>
        </p:txBody>
      </p:sp>
      <p:sp>
        <p:nvSpPr>
          <p:cNvPr id="10" name="Footer Placeholder 9"/>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04800"/>
            <a:ext cx="8229600" cy="1143000"/>
          </a:xfrm>
        </p:spPr>
        <p:txBody>
          <a:bodyPr/>
          <a:lstStyle/>
          <a:p>
            <a:r>
              <a:rPr lang="en-US" sz="4800">
                <a:solidFill>
                  <a:srgbClr val="FFFF66"/>
                </a:solidFill>
                <a:latin typeface="Arial Rounded MT Bold" pitchFamily="34" charset="0"/>
              </a:rPr>
              <a:t>Tumor Markers</a:t>
            </a:r>
          </a:p>
        </p:txBody>
      </p:sp>
      <p:sp>
        <p:nvSpPr>
          <p:cNvPr id="135171" name="Rectangle 3"/>
          <p:cNvSpPr>
            <a:spLocks noGrp="1" noChangeArrowheads="1"/>
          </p:cNvSpPr>
          <p:nvPr>
            <p:ph type="body" idx="1"/>
          </p:nvPr>
        </p:nvSpPr>
        <p:spPr>
          <a:xfrm>
            <a:off x="914400" y="1874838"/>
            <a:ext cx="6858000" cy="4449762"/>
          </a:xfrm>
        </p:spPr>
        <p:txBody>
          <a:bodyPr/>
          <a:lstStyle/>
          <a:p>
            <a:pPr>
              <a:lnSpc>
                <a:spcPct val="110000"/>
              </a:lnSpc>
            </a:pPr>
            <a:r>
              <a:rPr lang="en-US" sz="2400">
                <a:latin typeface="Arial Rounded MT Bold" pitchFamily="34" charset="0"/>
              </a:rPr>
              <a:t>Substances which if present in the blood or tissue fluid may indicate malignancy.</a:t>
            </a:r>
          </a:p>
          <a:p>
            <a:pPr>
              <a:lnSpc>
                <a:spcPct val="110000"/>
              </a:lnSpc>
            </a:pPr>
            <a:r>
              <a:rPr lang="en-US" sz="2400">
                <a:latin typeface="Arial Rounded MT Bold" pitchFamily="34" charset="0"/>
              </a:rPr>
              <a:t>The concept is very important</a:t>
            </a:r>
          </a:p>
          <a:p>
            <a:pPr>
              <a:lnSpc>
                <a:spcPct val="110000"/>
              </a:lnSpc>
            </a:pPr>
            <a:r>
              <a:rPr lang="en-US" sz="2400">
                <a:latin typeface="Arial Rounded MT Bold" pitchFamily="34" charset="0"/>
              </a:rPr>
              <a:t>Most are non-specific</a:t>
            </a:r>
          </a:p>
          <a:p>
            <a:pPr>
              <a:lnSpc>
                <a:spcPct val="110000"/>
              </a:lnSpc>
            </a:pPr>
            <a:r>
              <a:rPr lang="en-US" sz="2400">
                <a:latin typeface="Arial Rounded MT Bold" pitchFamily="34" charset="0"/>
              </a:rPr>
              <a:t>Important in diagnosis</a:t>
            </a:r>
          </a:p>
          <a:p>
            <a:pPr>
              <a:lnSpc>
                <a:spcPct val="110000"/>
              </a:lnSpc>
            </a:pPr>
            <a:r>
              <a:rPr lang="en-US" sz="2400">
                <a:latin typeface="Arial Rounded MT Bold" pitchFamily="34" charset="0"/>
              </a:rPr>
              <a:t>Important in follow up</a:t>
            </a:r>
          </a:p>
          <a:p>
            <a:pPr>
              <a:lnSpc>
                <a:spcPct val="110000"/>
              </a:lnSpc>
            </a:pPr>
            <a:r>
              <a:rPr lang="en-US" sz="2400">
                <a:latin typeface="Arial Rounded MT Bold" pitchFamily="34" charset="0"/>
              </a:rPr>
              <a:t>Important for screening</a:t>
            </a:r>
          </a:p>
          <a:p>
            <a:pPr>
              <a:lnSpc>
                <a:spcPct val="110000"/>
              </a:lnSpc>
            </a:pPr>
            <a:r>
              <a:rPr lang="en-US" sz="2400">
                <a:latin typeface="Arial Rounded MT Bold" pitchFamily="34" charset="0"/>
              </a:rPr>
              <a:t>Examples: </a:t>
            </a:r>
            <a:r>
              <a:rPr lang="en-US" sz="2200">
                <a:latin typeface="Arial Rounded MT Bold" pitchFamily="34" charset="0"/>
              </a:rPr>
              <a:t>CEA, PSA</a:t>
            </a:r>
            <a:r>
              <a:rPr lang="en-US" sz="2400">
                <a:latin typeface="Arial Rounded MT Bold" pitchFamily="34" charset="0"/>
              </a:rPr>
              <a:t>, </a:t>
            </a:r>
            <a:r>
              <a:rPr lang="el-GR" sz="2400" b="1">
                <a:latin typeface="Times New Roman" pitchFamily="18" charset="0"/>
                <a:cs typeface="Times New Roman" pitchFamily="18" charset="0"/>
              </a:rPr>
              <a:t>α</a:t>
            </a:r>
            <a:r>
              <a:rPr lang="en-US" sz="2400">
                <a:latin typeface="Arial Rounded MT Bold" pitchFamily="34" charset="0"/>
              </a:rPr>
              <a:t> -fetoprotein, </a:t>
            </a:r>
            <a:r>
              <a:rPr lang="en-US" sz="2200">
                <a:latin typeface="Arial Rounded MT Bold" pitchFamily="34" charset="0"/>
              </a:rPr>
              <a:t>HCG</a:t>
            </a:r>
            <a:endParaRPr lang="el-GR" sz="2200">
              <a:latin typeface="Times New Roman" pitchFamily="18" charset="0"/>
              <a:cs typeface="Times New Roman" pitchFamily="18" charset="0"/>
            </a:endParaRPr>
          </a:p>
        </p:txBody>
      </p:sp>
      <p:sp>
        <p:nvSpPr>
          <p:cNvPr id="135172" name="Line 4"/>
          <p:cNvSpPr>
            <a:spLocks noChangeShapeType="1"/>
          </p:cNvSpPr>
          <p:nvPr/>
        </p:nvSpPr>
        <p:spPr bwMode="auto">
          <a:xfrm>
            <a:off x="533400" y="15240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17</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r>
              <a:rPr lang="en-US">
                <a:solidFill>
                  <a:srgbClr val="FFFF66"/>
                </a:solidFill>
                <a:latin typeface="Arial Rounded MT Bold" pitchFamily="34" charset="0"/>
              </a:rPr>
              <a:t>Hormones &amp; Cancer</a:t>
            </a:r>
          </a:p>
        </p:txBody>
      </p:sp>
      <p:sp>
        <p:nvSpPr>
          <p:cNvPr id="136195" name="Rectangle 3"/>
          <p:cNvSpPr>
            <a:spLocks noGrp="1" noChangeArrowheads="1"/>
          </p:cNvSpPr>
          <p:nvPr>
            <p:ph type="body" idx="1"/>
          </p:nvPr>
        </p:nvSpPr>
        <p:spPr>
          <a:xfrm>
            <a:off x="838200" y="1752600"/>
            <a:ext cx="7467600" cy="4525963"/>
          </a:xfrm>
        </p:spPr>
        <p:txBody>
          <a:bodyPr/>
          <a:lstStyle/>
          <a:p>
            <a:pPr marL="609600" indent="-609600">
              <a:lnSpc>
                <a:spcPct val="130000"/>
              </a:lnSpc>
              <a:buClr>
                <a:srgbClr val="FFFF66"/>
              </a:buClr>
              <a:buSzPct val="75000"/>
              <a:buFont typeface="Wingdings" pitchFamily="2" charset="2"/>
              <a:buNone/>
            </a:pPr>
            <a:r>
              <a:rPr lang="en-US" sz="2400" dirty="0">
                <a:solidFill>
                  <a:srgbClr val="FFFF66"/>
                </a:solidFill>
                <a:latin typeface="Arial Rounded MT Bold" pitchFamily="34" charset="0"/>
              </a:rPr>
              <a:t>     Hormones related to tumor growth:</a:t>
            </a:r>
          </a:p>
          <a:p>
            <a:pPr marL="990600" lvl="1" indent="-533400">
              <a:lnSpc>
                <a:spcPct val="130000"/>
              </a:lnSpc>
              <a:buSzPct val="165000"/>
            </a:pPr>
            <a:r>
              <a:rPr lang="en-US" sz="2000" dirty="0">
                <a:latin typeface="Arial Rounded MT Bold" pitchFamily="34" charset="0"/>
              </a:rPr>
              <a:t>Usually sex hormones (</a:t>
            </a:r>
            <a:r>
              <a:rPr lang="en-US" sz="2000" dirty="0" err="1">
                <a:latin typeface="Arial Rounded MT Bold" pitchFamily="34" charset="0"/>
              </a:rPr>
              <a:t>testosterone,estrogen</a:t>
            </a:r>
            <a:r>
              <a:rPr lang="en-US" sz="2000" dirty="0">
                <a:latin typeface="Arial Rounded MT Bold" pitchFamily="34" charset="0"/>
              </a:rPr>
              <a:t>)</a:t>
            </a:r>
          </a:p>
          <a:p>
            <a:pPr marL="990600" lvl="1" indent="-533400">
              <a:lnSpc>
                <a:spcPct val="110000"/>
              </a:lnSpc>
              <a:buSzPct val="165000"/>
            </a:pPr>
            <a:r>
              <a:rPr lang="en-US" sz="2000" dirty="0">
                <a:latin typeface="Arial Rounded MT Bold" pitchFamily="34" charset="0"/>
              </a:rPr>
              <a:t>They may have a relation to tumor growth</a:t>
            </a:r>
          </a:p>
          <a:p>
            <a:pPr marL="990600" lvl="1" indent="-533400">
              <a:lnSpc>
                <a:spcPct val="110000"/>
              </a:lnSpc>
              <a:buSzPct val="165000"/>
            </a:pPr>
            <a:r>
              <a:rPr lang="en-US" sz="2000" dirty="0">
                <a:latin typeface="Arial Rounded MT Bold" pitchFamily="34" charset="0"/>
              </a:rPr>
              <a:t>Hormone receptors</a:t>
            </a:r>
          </a:p>
          <a:p>
            <a:pPr marL="990600" lvl="1" indent="-533400">
              <a:lnSpc>
                <a:spcPct val="110000"/>
              </a:lnSpc>
              <a:buSzPct val="165000"/>
            </a:pPr>
            <a:r>
              <a:rPr lang="en-US" sz="2000" dirty="0">
                <a:latin typeface="Arial Rounded MT Bold" pitchFamily="34" charset="0"/>
              </a:rPr>
              <a:t>The concept can be used in treatment</a:t>
            </a:r>
          </a:p>
          <a:p>
            <a:pPr marL="990600" lvl="1" indent="-533400">
              <a:lnSpc>
                <a:spcPct val="110000"/>
              </a:lnSpc>
              <a:buSzPct val="165000"/>
            </a:pPr>
            <a:endParaRPr lang="en-US" sz="1400" dirty="0">
              <a:latin typeface="Arial Rounded MT Bold" pitchFamily="34" charset="0"/>
            </a:endParaRPr>
          </a:p>
          <a:p>
            <a:pPr marL="609600" indent="-609600">
              <a:lnSpc>
                <a:spcPct val="80000"/>
              </a:lnSpc>
              <a:buClr>
                <a:srgbClr val="FFFF66"/>
              </a:buClr>
              <a:buSzPct val="75000"/>
              <a:buFont typeface="Wingdings" pitchFamily="2" charset="2"/>
              <a:buNone/>
            </a:pPr>
            <a:r>
              <a:rPr lang="en-US" sz="2400" dirty="0">
                <a:solidFill>
                  <a:srgbClr val="FFFF66"/>
                </a:solidFill>
                <a:latin typeface="Arial Rounded MT Bold" pitchFamily="34" charset="0"/>
              </a:rPr>
              <a:t>     Hormones may be produced by tumors:</a:t>
            </a:r>
          </a:p>
          <a:p>
            <a:pPr marL="990600" lvl="1" indent="-533400">
              <a:lnSpc>
                <a:spcPct val="130000"/>
              </a:lnSpc>
              <a:buSzPct val="165000"/>
            </a:pPr>
            <a:r>
              <a:rPr lang="en-US" sz="1600" dirty="0">
                <a:latin typeface="Arial Rounded MT Bold" pitchFamily="34" charset="0"/>
              </a:rPr>
              <a:t>Originally hormone producing organ </a:t>
            </a:r>
            <a:r>
              <a:rPr lang="en-US" sz="1600" dirty="0" smtClean="0">
                <a:latin typeface="Arial Rounded MT Bold" pitchFamily="34" charset="0"/>
              </a:rPr>
              <a:t>: </a:t>
            </a:r>
            <a:r>
              <a:rPr lang="en-US" sz="1600" dirty="0" smtClean="0">
                <a:solidFill>
                  <a:srgbClr val="FF0000"/>
                </a:solidFill>
                <a:latin typeface="Arial Rounded MT Bold" pitchFamily="34" charset="0"/>
              </a:rPr>
              <a:t>a hormone-secreting tumor may arise from an </a:t>
            </a:r>
            <a:r>
              <a:rPr lang="en-US" sz="1600" dirty="0">
                <a:solidFill>
                  <a:srgbClr val="FF0000"/>
                </a:solidFill>
                <a:latin typeface="Arial Rounded MT Bold" pitchFamily="34" charset="0"/>
              </a:rPr>
              <a:t>organ that originally </a:t>
            </a:r>
            <a:r>
              <a:rPr lang="en-US" sz="1600" dirty="0" smtClean="0">
                <a:solidFill>
                  <a:srgbClr val="FF0000"/>
                </a:solidFill>
                <a:latin typeface="Arial Rounded MT Bold" pitchFamily="34" charset="0"/>
              </a:rPr>
              <a:t>secretes </a:t>
            </a:r>
            <a:r>
              <a:rPr lang="en-US" sz="1600" dirty="0">
                <a:solidFill>
                  <a:srgbClr val="FF0000"/>
                </a:solidFill>
                <a:latin typeface="Arial Rounded MT Bold" pitchFamily="34" charset="0"/>
              </a:rPr>
              <a:t>hormones e.g. </a:t>
            </a:r>
            <a:r>
              <a:rPr lang="en-US" sz="1600" dirty="0" smtClean="0">
                <a:solidFill>
                  <a:srgbClr val="FF0000"/>
                </a:solidFill>
                <a:latin typeface="Arial Rounded MT Bold" pitchFamily="34" charset="0"/>
              </a:rPr>
              <a:t>a tumor in the adrenal glands</a:t>
            </a:r>
            <a:endParaRPr lang="en-US" sz="1600" dirty="0">
              <a:solidFill>
                <a:srgbClr val="FF0000"/>
              </a:solidFill>
              <a:latin typeface="Arial Rounded MT Bold" pitchFamily="34" charset="0"/>
            </a:endParaRPr>
          </a:p>
          <a:p>
            <a:pPr marL="990600" lvl="1" indent="-533400">
              <a:lnSpc>
                <a:spcPct val="110000"/>
              </a:lnSpc>
              <a:buSzPct val="165000"/>
            </a:pPr>
            <a:r>
              <a:rPr lang="en-US" sz="1600" dirty="0">
                <a:latin typeface="Arial Rounded MT Bold" pitchFamily="34" charset="0"/>
              </a:rPr>
              <a:t>Originally non hormone producing organ </a:t>
            </a:r>
            <a:r>
              <a:rPr lang="en-US" sz="1600" dirty="0" smtClean="0">
                <a:latin typeface="Arial Rounded MT Bold" pitchFamily="34" charset="0"/>
              </a:rPr>
              <a:t>: </a:t>
            </a:r>
            <a:r>
              <a:rPr lang="en-US" sz="1600" dirty="0" smtClean="0">
                <a:solidFill>
                  <a:srgbClr val="FF0000"/>
                </a:solidFill>
                <a:latin typeface="Arial Rounded MT Bold" pitchFamily="34" charset="0"/>
              </a:rPr>
              <a:t>in this </a:t>
            </a:r>
            <a:r>
              <a:rPr lang="en-US" sz="1600" dirty="0">
                <a:solidFill>
                  <a:srgbClr val="FF0000"/>
                </a:solidFill>
                <a:latin typeface="Arial Rounded MT Bold" pitchFamily="34" charset="0"/>
              </a:rPr>
              <a:t>case, a hormone-secreting </a:t>
            </a:r>
            <a:r>
              <a:rPr lang="en-US" sz="1600" dirty="0" smtClean="0">
                <a:solidFill>
                  <a:srgbClr val="FF0000"/>
                </a:solidFill>
                <a:latin typeface="Arial Rounded MT Bold" pitchFamily="34" charset="0"/>
              </a:rPr>
              <a:t>tumor arises from an organ that originally doesn’t secretes hormones </a:t>
            </a:r>
            <a:r>
              <a:rPr lang="en-US" sz="1600" dirty="0">
                <a:solidFill>
                  <a:srgbClr val="FF0000"/>
                </a:solidFill>
                <a:latin typeface="Arial Rounded MT Bold" pitchFamily="34" charset="0"/>
              </a:rPr>
              <a:t>e.g. </a:t>
            </a:r>
            <a:r>
              <a:rPr lang="en-US" sz="1600" dirty="0" smtClean="0">
                <a:solidFill>
                  <a:srgbClr val="FF0000"/>
                </a:solidFill>
                <a:latin typeface="Arial Rounded MT Bold" pitchFamily="34" charset="0"/>
              </a:rPr>
              <a:t>a tumor in the lung ( small cell carcinoma )</a:t>
            </a:r>
            <a:endParaRPr lang="en-US" sz="1600" dirty="0">
              <a:solidFill>
                <a:srgbClr val="FF0000"/>
              </a:solidFill>
              <a:latin typeface="Arial Rounded MT Bold" pitchFamily="34" charset="0"/>
            </a:endParaRPr>
          </a:p>
          <a:p>
            <a:pPr marL="1371600" lvl="2" indent="-457200">
              <a:lnSpc>
                <a:spcPct val="110000"/>
              </a:lnSpc>
              <a:buClr>
                <a:schemeClr val="tx1"/>
              </a:buClr>
              <a:buSzPct val="155000"/>
              <a:buFontTx/>
              <a:buChar char="•"/>
            </a:pPr>
            <a:endParaRPr lang="en-US" sz="1800" dirty="0">
              <a:solidFill>
                <a:srgbClr val="FFFF66"/>
              </a:solidFill>
              <a:latin typeface="Arial Rounded MT Bold" pitchFamily="34" charset="0"/>
            </a:endParaRPr>
          </a:p>
        </p:txBody>
      </p:sp>
      <p:sp>
        <p:nvSpPr>
          <p:cNvPr id="136196"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18</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28600"/>
            <a:ext cx="8229600" cy="1143000"/>
          </a:xfrm>
        </p:spPr>
        <p:txBody>
          <a:bodyPr/>
          <a:lstStyle/>
          <a:p>
            <a:r>
              <a:rPr lang="en-US">
                <a:solidFill>
                  <a:srgbClr val="FFFF66"/>
                </a:solidFill>
                <a:latin typeface="Arial Rounded MT Bold" pitchFamily="34" charset="0"/>
              </a:rPr>
              <a:t>Types of Tumors</a:t>
            </a:r>
          </a:p>
        </p:txBody>
      </p:sp>
      <p:sp>
        <p:nvSpPr>
          <p:cNvPr id="120835" name="Rectangle 3"/>
          <p:cNvSpPr>
            <a:spLocks noGrp="1" noChangeArrowheads="1"/>
          </p:cNvSpPr>
          <p:nvPr>
            <p:ph type="body" idx="1"/>
          </p:nvPr>
        </p:nvSpPr>
        <p:spPr>
          <a:xfrm>
            <a:off x="1600200" y="1905000"/>
            <a:ext cx="7086600" cy="3967163"/>
          </a:xfrm>
        </p:spPr>
        <p:txBody>
          <a:bodyPr/>
          <a:lstStyle/>
          <a:p>
            <a:r>
              <a:rPr lang="en-US" dirty="0">
                <a:latin typeface="Arial Rounded MT Bold" pitchFamily="34" charset="0"/>
              </a:rPr>
              <a:t>Benign</a:t>
            </a:r>
          </a:p>
          <a:p>
            <a:r>
              <a:rPr lang="en-US" dirty="0">
                <a:latin typeface="Arial Rounded MT Bold" pitchFamily="34" charset="0"/>
              </a:rPr>
              <a:t>Malignant</a:t>
            </a:r>
          </a:p>
          <a:p>
            <a:pPr lvl="2">
              <a:buClr>
                <a:srgbClr val="CCFF99"/>
              </a:buClr>
              <a:buSzPct val="135000"/>
              <a:buFontTx/>
              <a:buChar char="•"/>
            </a:pPr>
            <a:r>
              <a:rPr lang="en-US" sz="2000" dirty="0" smtClean="0">
                <a:solidFill>
                  <a:srgbClr val="CCFF99"/>
                </a:solidFill>
                <a:latin typeface="Arial Rounded MT Bold" pitchFamily="34" charset="0"/>
              </a:rPr>
              <a:t>Carcinoma : </a:t>
            </a:r>
            <a:r>
              <a:rPr lang="en-US" sz="2000" dirty="0" smtClean="0">
                <a:solidFill>
                  <a:srgbClr val="FF0000"/>
                </a:solidFill>
                <a:latin typeface="Arial Rounded MT Bold" pitchFamily="34" charset="0"/>
              </a:rPr>
              <a:t>arise from parenchymal tissue ( liver cells or renal cells ) e.g. Hepatocellular carcinoma</a:t>
            </a:r>
            <a:endParaRPr lang="en-US" sz="2000" dirty="0">
              <a:solidFill>
                <a:srgbClr val="FF0000"/>
              </a:solidFill>
              <a:latin typeface="Arial Rounded MT Bold" pitchFamily="34" charset="0"/>
            </a:endParaRPr>
          </a:p>
          <a:p>
            <a:pPr lvl="2">
              <a:buClr>
                <a:srgbClr val="CCFF99"/>
              </a:buClr>
              <a:buSzPct val="135000"/>
              <a:buFontTx/>
              <a:buChar char="•"/>
            </a:pPr>
            <a:r>
              <a:rPr lang="en-US" sz="2000" dirty="0" smtClean="0">
                <a:solidFill>
                  <a:srgbClr val="CCFF99"/>
                </a:solidFill>
                <a:latin typeface="Arial Rounded MT Bold" pitchFamily="34" charset="0"/>
              </a:rPr>
              <a:t>Sarcoma : </a:t>
            </a:r>
            <a:r>
              <a:rPr lang="en-US" sz="2000" dirty="0" smtClean="0">
                <a:solidFill>
                  <a:srgbClr val="FF0000"/>
                </a:solidFill>
                <a:latin typeface="Arial Rounded MT Bold" pitchFamily="34" charset="0"/>
              </a:rPr>
              <a:t>arise from </a:t>
            </a:r>
            <a:r>
              <a:rPr lang="en-US" sz="2000" dirty="0" err="1" smtClean="0">
                <a:solidFill>
                  <a:srgbClr val="FF0000"/>
                </a:solidFill>
                <a:latin typeface="Arial Rounded MT Bold" pitchFamily="34" charset="0"/>
              </a:rPr>
              <a:t>mesenchymal</a:t>
            </a:r>
            <a:r>
              <a:rPr lang="en-US" sz="2000" dirty="0" smtClean="0">
                <a:solidFill>
                  <a:srgbClr val="FF0000"/>
                </a:solidFill>
                <a:latin typeface="Arial Rounded MT Bold" pitchFamily="34" charset="0"/>
              </a:rPr>
              <a:t> tissue ( connective tissue ) e.g. </a:t>
            </a:r>
            <a:r>
              <a:rPr lang="en-US" sz="2000" dirty="0" err="1" smtClean="0">
                <a:solidFill>
                  <a:srgbClr val="FF0000"/>
                </a:solidFill>
                <a:latin typeface="Arial Rounded MT Bold" pitchFamily="34" charset="0"/>
              </a:rPr>
              <a:t>liposarcoma</a:t>
            </a:r>
            <a:endParaRPr lang="en-US" sz="2000" dirty="0">
              <a:solidFill>
                <a:srgbClr val="FF0000"/>
              </a:solidFill>
              <a:latin typeface="Arial Rounded MT Bold" pitchFamily="34" charset="0"/>
            </a:endParaRPr>
          </a:p>
        </p:txBody>
      </p:sp>
      <p:sp>
        <p:nvSpPr>
          <p:cNvPr id="120836"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2</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530725"/>
          </a:xfrm>
        </p:spPr>
        <p:txBody>
          <a:bodyPr/>
          <a:lstStyle/>
          <a:p>
            <a:r>
              <a:rPr lang="en-US" dirty="0" err="1" smtClean="0">
                <a:latin typeface="Arial Rounded MT Bold" pitchFamily="34" charset="0"/>
              </a:rPr>
              <a:t>Teratoma</a:t>
            </a:r>
            <a:r>
              <a:rPr lang="en-US" dirty="0" smtClean="0">
                <a:latin typeface="Arial Rounded MT Bold" pitchFamily="34" charset="0"/>
              </a:rPr>
              <a:t> :</a:t>
            </a:r>
            <a:br>
              <a:rPr lang="en-US" dirty="0" smtClean="0">
                <a:latin typeface="Arial Rounded MT Bold" pitchFamily="34" charset="0"/>
              </a:rPr>
            </a:br>
            <a:r>
              <a:rPr lang="en-US" sz="2000" dirty="0" smtClean="0">
                <a:solidFill>
                  <a:srgbClr val="FF0000"/>
                </a:solidFill>
                <a:latin typeface="Arial Rounded MT Bold" pitchFamily="34" charset="0"/>
              </a:rPr>
              <a:t>1-</a:t>
            </a:r>
            <a:r>
              <a:rPr lang="en-US" dirty="0" smtClean="0">
                <a:solidFill>
                  <a:srgbClr val="FF0000"/>
                </a:solidFill>
                <a:latin typeface="Arial Rounded MT Bold" pitchFamily="34" charset="0"/>
              </a:rPr>
              <a:t> </a:t>
            </a:r>
            <a:r>
              <a:rPr lang="en-US" sz="2000" dirty="0" smtClean="0">
                <a:solidFill>
                  <a:srgbClr val="FF0000"/>
                </a:solidFill>
                <a:latin typeface="Arial Rounded MT Bold" pitchFamily="34" charset="0"/>
              </a:rPr>
              <a:t>is the presence of tissues which are “not usually present” in an organ</a:t>
            </a:r>
            <a:br>
              <a:rPr lang="en-US" sz="2000" dirty="0" smtClean="0">
                <a:solidFill>
                  <a:srgbClr val="FF0000"/>
                </a:solidFill>
                <a:latin typeface="Arial Rounded MT Bold" pitchFamily="34" charset="0"/>
              </a:rPr>
            </a:br>
            <a:r>
              <a:rPr lang="en-US" sz="2000" dirty="0" smtClean="0">
                <a:solidFill>
                  <a:srgbClr val="FF0000"/>
                </a:solidFill>
                <a:latin typeface="Arial Rounded MT Bold" pitchFamily="34" charset="0"/>
              </a:rPr>
              <a:t>2- derived from more than one germ-cell layer</a:t>
            </a:r>
            <a:br>
              <a:rPr lang="en-US" sz="2000" dirty="0" smtClean="0">
                <a:solidFill>
                  <a:srgbClr val="FF0000"/>
                </a:solidFill>
                <a:latin typeface="Arial Rounded MT Bold" pitchFamily="34" charset="0"/>
              </a:rPr>
            </a:br>
            <a:r>
              <a:rPr lang="en-US" sz="2000" dirty="0" smtClean="0">
                <a:solidFill>
                  <a:srgbClr val="FF0000"/>
                </a:solidFill>
                <a:latin typeface="Arial Rounded MT Bold" pitchFamily="34" charset="0"/>
              </a:rPr>
              <a:t>3- and they are arranged like a tumor</a:t>
            </a:r>
          </a:p>
          <a:p>
            <a:r>
              <a:rPr lang="en-US" sz="2000" dirty="0" smtClean="0">
                <a:solidFill>
                  <a:srgbClr val="FF0000"/>
                </a:solidFill>
                <a:latin typeface="Arial Rounded MT Bold" pitchFamily="34" charset="0"/>
              </a:rPr>
              <a:t>E.g. presence of hair and bone in an ovary ( </a:t>
            </a:r>
            <a:r>
              <a:rPr lang="en-US" sz="2000" dirty="0" err="1" smtClean="0">
                <a:solidFill>
                  <a:srgbClr val="FF0000"/>
                </a:solidFill>
                <a:latin typeface="Arial Rounded MT Bold" pitchFamily="34" charset="0"/>
              </a:rPr>
              <a:t>dermoid</a:t>
            </a:r>
            <a:r>
              <a:rPr lang="en-US" sz="2000" dirty="0" smtClean="0">
                <a:solidFill>
                  <a:srgbClr val="FF0000"/>
                </a:solidFill>
                <a:latin typeface="Arial Rounded MT Bold" pitchFamily="34" charset="0"/>
              </a:rPr>
              <a:t> cyst )</a:t>
            </a:r>
            <a:endParaRPr lang="en-US" sz="2000" dirty="0">
              <a:solidFill>
                <a:srgbClr val="FF0000"/>
              </a:solidFill>
              <a:latin typeface="Arial Rounded MT Bold" pitchFamily="34" charset="0"/>
            </a:endParaRPr>
          </a:p>
          <a:p>
            <a:r>
              <a:rPr lang="en-US" dirty="0" err="1">
                <a:latin typeface="Arial Rounded MT Bold" pitchFamily="34" charset="0"/>
              </a:rPr>
              <a:t>Hamartoma</a:t>
            </a:r>
            <a:r>
              <a:rPr lang="en-US" dirty="0">
                <a:latin typeface="Arial Rounded MT Bold" pitchFamily="34" charset="0"/>
              </a:rPr>
              <a:t> </a:t>
            </a:r>
            <a:r>
              <a:rPr lang="en-US" dirty="0" smtClean="0">
                <a:latin typeface="Arial Rounded MT Bold" pitchFamily="34" charset="0"/>
              </a:rPr>
              <a:t>: </a:t>
            </a:r>
            <a:br>
              <a:rPr lang="en-US" dirty="0" smtClean="0">
                <a:latin typeface="Arial Rounded MT Bold" pitchFamily="34" charset="0"/>
              </a:rPr>
            </a:br>
            <a:r>
              <a:rPr lang="en-US" sz="2000" dirty="0" smtClean="0">
                <a:solidFill>
                  <a:srgbClr val="FF0000"/>
                </a:solidFill>
                <a:latin typeface="Arial Rounded MT Bold" pitchFamily="34" charset="0"/>
              </a:rPr>
              <a:t>1- a collection </a:t>
            </a:r>
            <a:r>
              <a:rPr lang="en-US" sz="2000" dirty="0">
                <a:solidFill>
                  <a:srgbClr val="FF0000"/>
                </a:solidFill>
                <a:latin typeface="Arial Rounded MT Bold" pitchFamily="34" charset="0"/>
              </a:rPr>
              <a:t>of </a:t>
            </a:r>
            <a:r>
              <a:rPr lang="en-US" sz="2000" dirty="0" smtClean="0">
                <a:solidFill>
                  <a:srgbClr val="FF0000"/>
                </a:solidFill>
                <a:latin typeface="Arial Rounded MT Bold" pitchFamily="34" charset="0"/>
              </a:rPr>
              <a:t>tissues which </a:t>
            </a:r>
            <a:r>
              <a:rPr lang="en-US" sz="2000" dirty="0">
                <a:solidFill>
                  <a:srgbClr val="FF0000"/>
                </a:solidFill>
                <a:latin typeface="Arial Rounded MT Bold" pitchFamily="34" charset="0"/>
              </a:rPr>
              <a:t>are </a:t>
            </a:r>
            <a:r>
              <a:rPr lang="en-US" sz="2000" dirty="0" smtClean="0">
                <a:solidFill>
                  <a:srgbClr val="FF0000"/>
                </a:solidFill>
                <a:latin typeface="Arial Rounded MT Bold" pitchFamily="34" charset="0"/>
              </a:rPr>
              <a:t>“normally present” </a:t>
            </a:r>
            <a:r>
              <a:rPr lang="en-US" sz="2000" dirty="0">
                <a:solidFill>
                  <a:srgbClr val="FF0000"/>
                </a:solidFill>
                <a:latin typeface="Arial Rounded MT Bold" pitchFamily="34" charset="0"/>
              </a:rPr>
              <a:t>in an </a:t>
            </a:r>
            <a:r>
              <a:rPr lang="en-US" sz="2000" dirty="0" smtClean="0">
                <a:solidFill>
                  <a:srgbClr val="FF0000"/>
                </a:solidFill>
                <a:latin typeface="Arial Rounded MT Bold" pitchFamily="34" charset="0"/>
              </a:rPr>
              <a:t>organ </a:t>
            </a:r>
            <a:br>
              <a:rPr lang="en-US" sz="2000" dirty="0" smtClean="0">
                <a:solidFill>
                  <a:srgbClr val="FF0000"/>
                </a:solidFill>
                <a:latin typeface="Arial Rounded MT Bold" pitchFamily="34" charset="0"/>
              </a:rPr>
            </a:br>
            <a:r>
              <a:rPr lang="en-US" sz="2000" dirty="0" smtClean="0">
                <a:solidFill>
                  <a:srgbClr val="FF0000"/>
                </a:solidFill>
                <a:latin typeface="Arial Rounded MT Bold" pitchFamily="34" charset="0"/>
              </a:rPr>
              <a:t>2- arranged “haphazardly”,</a:t>
            </a:r>
            <a:br>
              <a:rPr lang="en-US" sz="2000" dirty="0" smtClean="0">
                <a:solidFill>
                  <a:srgbClr val="FF0000"/>
                </a:solidFill>
                <a:latin typeface="Arial Rounded MT Bold" pitchFamily="34" charset="0"/>
              </a:rPr>
            </a:br>
            <a:r>
              <a:rPr lang="en-US" sz="2000" dirty="0" smtClean="0">
                <a:solidFill>
                  <a:srgbClr val="FF0000"/>
                </a:solidFill>
                <a:latin typeface="Arial Rounded MT Bold" pitchFamily="34" charset="0"/>
              </a:rPr>
              <a:t>3- and form a swelling ( tumor )</a:t>
            </a:r>
            <a:r>
              <a:rPr lang="en-US" sz="2000" dirty="0">
                <a:solidFill>
                  <a:srgbClr val="FF0000"/>
                </a:solidFill>
                <a:latin typeface="Arial Rounded MT Bold" pitchFamily="34" charset="0"/>
              </a:rPr>
              <a:t/>
            </a:r>
            <a:br>
              <a:rPr lang="en-US" sz="2000" dirty="0">
                <a:solidFill>
                  <a:srgbClr val="FF0000"/>
                </a:solidFill>
                <a:latin typeface="Arial Rounded MT Bold" pitchFamily="34" charset="0"/>
              </a:rPr>
            </a:br>
            <a:r>
              <a:rPr lang="en-US" sz="2000" dirty="0" smtClean="0">
                <a:solidFill>
                  <a:srgbClr val="FF0000"/>
                </a:solidFill>
                <a:latin typeface="Arial Rounded MT Bold" pitchFamily="34" charset="0"/>
              </a:rPr>
              <a:t>e.g. presence of hepatic cells + blood vessels + bile duct  within the liver ( all these things form a disorganized mass ).</a:t>
            </a:r>
            <a:endParaRPr lang="en-US" sz="2000" dirty="0">
              <a:solidFill>
                <a:srgbClr val="FF0000"/>
              </a:solidFill>
              <a:latin typeface="Arial Rounded MT Bold" pitchFamily="34" charset="0"/>
            </a:endParaRPr>
          </a:p>
          <a:p>
            <a:endParaRPr lang="en-US" dirty="0"/>
          </a:p>
        </p:txBody>
      </p:sp>
      <p:sp>
        <p:nvSpPr>
          <p:cNvPr id="4" name="Slide Number Placeholder 3"/>
          <p:cNvSpPr>
            <a:spLocks noGrp="1"/>
          </p:cNvSpPr>
          <p:nvPr>
            <p:ph type="sldNum" sz="quarter" idx="12"/>
          </p:nvPr>
        </p:nvSpPr>
        <p:spPr/>
        <p:txBody>
          <a:bodyPr/>
          <a:lstStyle/>
          <a:p>
            <a:fld id="{4A4739ED-C477-4059-8B23-C62EFCD36E89}" type="slidenum">
              <a:rPr lang="ar-SA" smtClean="0"/>
              <a:pPr/>
              <a:t>3</a:t>
            </a:fld>
            <a:endParaRPr lang="en-US"/>
          </a:p>
        </p:txBody>
      </p:sp>
      <p:sp>
        <p:nvSpPr>
          <p:cNvPr id="5" name="Footer Placeholder 4"/>
          <p:cNvSpPr>
            <a:spLocks noGrp="1"/>
          </p:cNvSpPr>
          <p:nvPr>
            <p:ph type="ftr" sz="quarter" idx="11"/>
          </p:nvPr>
        </p:nvSpPr>
        <p:spPr/>
        <p:txBody>
          <a:bodyPr/>
          <a:lstStyle/>
          <a:p>
            <a:r>
              <a:rPr lang="en-US" smtClean="0"/>
              <a:t>428 surgery team</a:t>
            </a:r>
            <a:endParaRPr lang="en-US"/>
          </a:p>
        </p:txBody>
      </p:sp>
    </p:spTree>
    <p:extLst>
      <p:ext uri="{BB962C8B-B14F-4D97-AF65-F5344CB8AC3E}">
        <p14:creationId xmlns="" xmlns:p14="http://schemas.microsoft.com/office/powerpoint/2010/main" val="180156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2" name="Rectangle 6"/>
          <p:cNvSpPr>
            <a:spLocks noGrp="1" noChangeArrowheads="1"/>
          </p:cNvSpPr>
          <p:nvPr>
            <p:ph type="body" sz="half" idx="1"/>
          </p:nvPr>
        </p:nvSpPr>
        <p:spPr>
          <a:xfrm>
            <a:off x="457200" y="2098675"/>
            <a:ext cx="4038600" cy="4530725"/>
          </a:xfrm>
        </p:spPr>
        <p:txBody>
          <a:bodyPr/>
          <a:lstStyle/>
          <a:p>
            <a:pPr>
              <a:buNone/>
            </a:pPr>
            <a:r>
              <a:rPr lang="en-US" sz="3400" dirty="0" smtClean="0">
                <a:solidFill>
                  <a:srgbClr val="FFFF66"/>
                </a:solidFill>
                <a:latin typeface="Arial Rounded MT Bold" pitchFamily="34" charset="0"/>
              </a:rPr>
              <a:t>Benign</a:t>
            </a:r>
            <a:br>
              <a:rPr lang="en-US" sz="3400" dirty="0" smtClean="0">
                <a:solidFill>
                  <a:srgbClr val="FFFF66"/>
                </a:solidFill>
                <a:latin typeface="Arial Rounded MT Bold" pitchFamily="34" charset="0"/>
              </a:rPr>
            </a:br>
            <a:r>
              <a:rPr lang="en-US" sz="1800" dirty="0" smtClean="0">
                <a:solidFill>
                  <a:srgbClr val="FF0000"/>
                </a:solidFill>
                <a:latin typeface="Arial Rounded MT Bold" pitchFamily="34" charset="0"/>
              </a:rPr>
              <a:t>- you </a:t>
            </a:r>
            <a:r>
              <a:rPr lang="en-US" sz="1800" dirty="0">
                <a:solidFill>
                  <a:srgbClr val="FF0000"/>
                </a:solidFill>
                <a:latin typeface="Arial Rounded MT Bold" pitchFamily="34" charset="0"/>
              </a:rPr>
              <a:t>excise the tumor </a:t>
            </a:r>
            <a:r>
              <a:rPr lang="en-US" sz="1800" dirty="0" smtClean="0">
                <a:solidFill>
                  <a:srgbClr val="FF0000"/>
                </a:solidFill>
                <a:latin typeface="Arial Rounded MT Bold" pitchFamily="34" charset="0"/>
              </a:rPr>
              <a:t>only not the whole organ</a:t>
            </a:r>
          </a:p>
          <a:p>
            <a:r>
              <a:rPr lang="en-US" dirty="0" smtClean="0">
                <a:latin typeface="Arial Rounded MT Bold" pitchFamily="34" charset="0"/>
              </a:rPr>
              <a:t>Encapsulated</a:t>
            </a:r>
            <a:endParaRPr lang="en-US" dirty="0">
              <a:latin typeface="Arial Rounded MT Bold" pitchFamily="34" charset="0"/>
            </a:endParaRPr>
          </a:p>
          <a:p>
            <a:r>
              <a:rPr lang="en-US" dirty="0" smtClean="0">
                <a:latin typeface="Arial Rounded MT Bold" pitchFamily="34" charset="0"/>
              </a:rPr>
              <a:t>No </a:t>
            </a:r>
            <a:r>
              <a:rPr lang="en-US" dirty="0">
                <a:latin typeface="Arial Rounded MT Bold" pitchFamily="34" charset="0"/>
              </a:rPr>
              <a:t>invasion</a:t>
            </a:r>
            <a:br>
              <a:rPr lang="en-US" dirty="0">
                <a:latin typeface="Arial Rounded MT Bold" pitchFamily="34" charset="0"/>
              </a:rPr>
            </a:br>
            <a:r>
              <a:rPr lang="en-US" sz="1800" dirty="0" smtClean="0">
                <a:solidFill>
                  <a:srgbClr val="FF0000"/>
                </a:solidFill>
                <a:latin typeface="Arial Rounded MT Bold" pitchFamily="34" charset="0"/>
              </a:rPr>
              <a:t>- can </a:t>
            </a:r>
            <a:r>
              <a:rPr lang="en-US" sz="1800" dirty="0">
                <a:solidFill>
                  <a:srgbClr val="FF0000"/>
                </a:solidFill>
                <a:latin typeface="Arial Rounded MT Bold" pitchFamily="34" charset="0"/>
              </a:rPr>
              <a:t>compress the surrounding tissues as they </a:t>
            </a:r>
            <a:r>
              <a:rPr lang="en-US" sz="1800" dirty="0" smtClean="0">
                <a:solidFill>
                  <a:srgbClr val="FF0000"/>
                </a:solidFill>
                <a:latin typeface="Arial Rounded MT Bold" pitchFamily="34" charset="0"/>
              </a:rPr>
              <a:t>grow</a:t>
            </a:r>
          </a:p>
          <a:p>
            <a:r>
              <a:rPr lang="en-US" dirty="0" smtClean="0">
                <a:latin typeface="Arial Rounded MT Bold" pitchFamily="34" charset="0"/>
              </a:rPr>
              <a:t>No </a:t>
            </a:r>
            <a:r>
              <a:rPr lang="en-US" dirty="0">
                <a:latin typeface="Arial Rounded MT Bold" pitchFamily="34" charset="0"/>
              </a:rPr>
              <a:t>metastasis			</a:t>
            </a:r>
          </a:p>
        </p:txBody>
      </p:sp>
      <p:sp>
        <p:nvSpPr>
          <p:cNvPr id="121863" name="Rectangle 7"/>
          <p:cNvSpPr>
            <a:spLocks noGrp="1" noChangeArrowheads="1"/>
          </p:cNvSpPr>
          <p:nvPr>
            <p:ph type="body" sz="half" idx="2"/>
          </p:nvPr>
        </p:nvSpPr>
        <p:spPr>
          <a:xfrm>
            <a:off x="4648200" y="2098675"/>
            <a:ext cx="4038600" cy="4525963"/>
          </a:xfrm>
        </p:spPr>
        <p:txBody>
          <a:bodyPr/>
          <a:lstStyle/>
          <a:p>
            <a:pPr>
              <a:buFont typeface="Wingdings" pitchFamily="2" charset="2"/>
              <a:buNone/>
            </a:pPr>
            <a:r>
              <a:rPr lang="en-US" sz="3400" dirty="0" smtClean="0">
                <a:solidFill>
                  <a:srgbClr val="FFFF66"/>
                </a:solidFill>
                <a:latin typeface="Arial Rounded MT Bold" pitchFamily="34" charset="0"/>
              </a:rPr>
              <a:t>Malignant</a:t>
            </a:r>
            <a:r>
              <a:rPr lang="en-US" sz="3400" dirty="0">
                <a:solidFill>
                  <a:srgbClr val="FFFF66"/>
                </a:solidFill>
                <a:latin typeface="Arial Rounded MT Bold" pitchFamily="34" charset="0"/>
              </a:rPr>
              <a:t/>
            </a:r>
            <a:br>
              <a:rPr lang="en-US" sz="3400" dirty="0">
                <a:solidFill>
                  <a:srgbClr val="FFFF66"/>
                </a:solidFill>
                <a:latin typeface="Arial Rounded MT Bold" pitchFamily="34" charset="0"/>
              </a:rPr>
            </a:br>
            <a:r>
              <a:rPr lang="en-US" sz="1800" dirty="0" smtClean="0">
                <a:solidFill>
                  <a:srgbClr val="FF0000"/>
                </a:solidFill>
                <a:latin typeface="Arial Rounded MT Bold" pitchFamily="34" charset="0"/>
              </a:rPr>
              <a:t>- you excise the tumor plus the whole organ </a:t>
            </a:r>
            <a:endParaRPr lang="en-US" sz="1800" dirty="0">
              <a:solidFill>
                <a:srgbClr val="FF0000"/>
              </a:solidFill>
              <a:latin typeface="Arial Rounded MT Bold" pitchFamily="34" charset="0"/>
            </a:endParaRPr>
          </a:p>
          <a:p>
            <a:r>
              <a:rPr lang="en-US" dirty="0" smtClean="0">
                <a:latin typeface="Arial Rounded MT Bold" pitchFamily="34" charset="0"/>
              </a:rPr>
              <a:t>Non </a:t>
            </a:r>
            <a:r>
              <a:rPr lang="en-US" dirty="0">
                <a:latin typeface="Arial Rounded MT Bold" pitchFamily="34" charset="0"/>
              </a:rPr>
              <a:t>encapsulated</a:t>
            </a:r>
          </a:p>
          <a:p>
            <a:r>
              <a:rPr lang="en-US" dirty="0">
                <a:latin typeface="Arial Rounded MT Bold" pitchFamily="34" charset="0"/>
              </a:rPr>
              <a:t>Usually </a:t>
            </a:r>
            <a:r>
              <a:rPr lang="en-US" dirty="0" smtClean="0">
                <a:latin typeface="Arial Rounded MT Bold" pitchFamily="34" charset="0"/>
              </a:rPr>
              <a:t>invade</a:t>
            </a:r>
            <a:br>
              <a:rPr lang="en-US" dirty="0" smtClean="0">
                <a:latin typeface="Arial Rounded MT Bold" pitchFamily="34" charset="0"/>
              </a:rPr>
            </a:br>
            <a:r>
              <a:rPr lang="en-US" sz="1800" dirty="0" smtClean="0">
                <a:solidFill>
                  <a:srgbClr val="FF0000"/>
                </a:solidFill>
                <a:latin typeface="Arial Rounded MT Bold" pitchFamily="34" charset="0"/>
              </a:rPr>
              <a:t>- “surrounding” tissues</a:t>
            </a:r>
            <a:endParaRPr lang="en-US" sz="1800" dirty="0">
              <a:solidFill>
                <a:srgbClr val="FF0000"/>
              </a:solidFill>
              <a:latin typeface="Arial Rounded MT Bold" pitchFamily="34" charset="0"/>
            </a:endParaRPr>
          </a:p>
          <a:p>
            <a:r>
              <a:rPr lang="en-US" dirty="0" smtClean="0">
                <a:latin typeface="Arial Rounded MT Bold" pitchFamily="34" charset="0"/>
              </a:rPr>
              <a:t>Metastasis</a:t>
            </a:r>
            <a:br>
              <a:rPr lang="en-US" dirty="0" smtClean="0">
                <a:latin typeface="Arial Rounded MT Bold" pitchFamily="34" charset="0"/>
              </a:rPr>
            </a:br>
            <a:r>
              <a:rPr lang="en-US" sz="1800" dirty="0" smtClean="0">
                <a:solidFill>
                  <a:srgbClr val="FF0000"/>
                </a:solidFill>
                <a:latin typeface="Arial Rounded MT Bold" pitchFamily="34" charset="0"/>
              </a:rPr>
              <a:t>- is the development of secondary implants discontinuous with the primary tumor in remote tissues.</a:t>
            </a:r>
          </a:p>
        </p:txBody>
      </p:sp>
      <p:sp>
        <p:nvSpPr>
          <p:cNvPr id="121867" name="Rectangle 11"/>
          <p:cNvSpPr>
            <a:spLocks noGrp="1" noChangeArrowheads="1"/>
          </p:cNvSpPr>
          <p:nvPr>
            <p:ph type="title"/>
          </p:nvPr>
        </p:nvSpPr>
        <p:spPr>
          <a:xfrm>
            <a:off x="457200" y="615950"/>
            <a:ext cx="8229600" cy="1139825"/>
          </a:xfrm>
        </p:spPr>
        <p:txBody>
          <a:bodyPr/>
          <a:lstStyle/>
          <a:p>
            <a:r>
              <a:rPr lang="en-US" sz="4200">
                <a:solidFill>
                  <a:srgbClr val="FFFF66"/>
                </a:solidFill>
                <a:latin typeface="Arial Rounded MT Bold" pitchFamily="34" charset="0"/>
              </a:rPr>
              <a:t>Important Differences </a:t>
            </a:r>
          </a:p>
        </p:txBody>
      </p:sp>
      <p:sp>
        <p:nvSpPr>
          <p:cNvPr id="121868" name="Line 12"/>
          <p:cNvSpPr>
            <a:spLocks noChangeShapeType="1"/>
          </p:cNvSpPr>
          <p:nvPr/>
        </p:nvSpPr>
        <p:spPr bwMode="auto">
          <a:xfrm>
            <a:off x="533400" y="1758950"/>
            <a:ext cx="7924800" cy="0"/>
          </a:xfrm>
          <a:prstGeom prst="line">
            <a:avLst/>
          </a:prstGeom>
          <a:noFill/>
          <a:ln w="44450">
            <a:solidFill>
              <a:srgbClr val="FF0000"/>
            </a:solidFill>
            <a:round/>
            <a:headEnd/>
            <a:tailEnd/>
          </a:ln>
          <a:effectLst/>
        </p:spPr>
        <p:txBody>
          <a:bodyPr/>
          <a:lstStyle/>
          <a:p>
            <a:endParaRPr lang="en-US"/>
          </a:p>
        </p:txBody>
      </p:sp>
      <p:sp>
        <p:nvSpPr>
          <p:cNvPr id="6" name="Slide Number Placeholder 5"/>
          <p:cNvSpPr>
            <a:spLocks noGrp="1"/>
          </p:cNvSpPr>
          <p:nvPr>
            <p:ph type="sldNum" sz="quarter" idx="12"/>
          </p:nvPr>
        </p:nvSpPr>
        <p:spPr/>
        <p:txBody>
          <a:bodyPr/>
          <a:lstStyle/>
          <a:p>
            <a:fld id="{69F2FA5B-1F38-48F3-9D56-93F3BF4404E6}" type="slidenum">
              <a:rPr lang="ar-SA" smtClean="0"/>
              <a:pPr/>
              <a:t>4</a:t>
            </a:fld>
            <a:endParaRPr lang="en-US"/>
          </a:p>
        </p:txBody>
      </p:sp>
      <p:sp>
        <p:nvSpPr>
          <p:cNvPr id="7" name="Footer Placeholder 6"/>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28600"/>
            <a:ext cx="8229600" cy="1143000"/>
          </a:xfrm>
        </p:spPr>
        <p:txBody>
          <a:bodyPr/>
          <a:lstStyle/>
          <a:p>
            <a:r>
              <a:rPr lang="en-US" sz="3600">
                <a:solidFill>
                  <a:srgbClr val="FFFF66"/>
                </a:solidFill>
                <a:latin typeface="Arial Rounded MT Bold" pitchFamily="34" charset="0"/>
              </a:rPr>
              <a:t>Tumor Grading &amp; Differentiation</a:t>
            </a:r>
          </a:p>
        </p:txBody>
      </p:sp>
      <p:sp>
        <p:nvSpPr>
          <p:cNvPr id="124931" name="Rectangle 3"/>
          <p:cNvSpPr>
            <a:spLocks noGrp="1" noChangeArrowheads="1"/>
          </p:cNvSpPr>
          <p:nvPr>
            <p:ph type="body" idx="1"/>
          </p:nvPr>
        </p:nvSpPr>
        <p:spPr>
          <a:xfrm>
            <a:off x="990600" y="1798638"/>
            <a:ext cx="7772400" cy="4449762"/>
          </a:xfrm>
        </p:spPr>
        <p:txBody>
          <a:bodyPr/>
          <a:lstStyle/>
          <a:p>
            <a:pPr>
              <a:lnSpc>
                <a:spcPct val="80000"/>
              </a:lnSpc>
              <a:buFont typeface="Wingdings" pitchFamily="2" charset="2"/>
              <a:buNone/>
            </a:pPr>
            <a:r>
              <a:rPr lang="en-US" sz="2400" dirty="0">
                <a:solidFill>
                  <a:srgbClr val="FFFF66"/>
                </a:solidFill>
                <a:latin typeface="Arial Rounded MT Bold" pitchFamily="34" charset="0"/>
              </a:rPr>
              <a:t>Grading</a:t>
            </a:r>
            <a:r>
              <a:rPr lang="en-US" sz="2400" dirty="0">
                <a:latin typeface="Arial Rounded MT Bold" pitchFamily="34" charset="0"/>
              </a:rPr>
              <a:t>: Describes the histologic characteristics of cancer cells mainly talk about cell layers</a:t>
            </a:r>
            <a:r>
              <a:rPr lang="en-US" sz="2400" dirty="0" smtClean="0">
                <a:latin typeface="Arial Rounded MT Bold" pitchFamily="34" charset="0"/>
              </a:rPr>
              <a:t>. </a:t>
            </a:r>
            <a:r>
              <a:rPr lang="en-US" sz="2400" dirty="0" smtClean="0">
                <a:solidFill>
                  <a:srgbClr val="FF0000"/>
                </a:solidFill>
                <a:latin typeface="Arial Rounded MT Bold" pitchFamily="34" charset="0"/>
              </a:rPr>
              <a:t>Does not talk about metastasis or invasion. </a:t>
            </a:r>
            <a:endParaRPr lang="en-US" sz="2400" dirty="0">
              <a:solidFill>
                <a:srgbClr val="FF0000"/>
              </a:solidFill>
              <a:latin typeface="Arial Rounded MT Bold" pitchFamily="34" charset="0"/>
            </a:endParaRPr>
          </a:p>
          <a:p>
            <a:pPr>
              <a:lnSpc>
                <a:spcPct val="80000"/>
              </a:lnSpc>
              <a:buFont typeface="Wingdings" pitchFamily="2" charset="2"/>
              <a:buNone/>
            </a:pPr>
            <a:r>
              <a:rPr lang="en-US" sz="2400" dirty="0">
                <a:solidFill>
                  <a:schemeClr val="hlink"/>
                </a:solidFill>
                <a:latin typeface="Arial Rounded MT Bold" pitchFamily="34" charset="0"/>
              </a:rPr>
              <a:t>	</a:t>
            </a:r>
            <a:r>
              <a:rPr lang="en-US" sz="2400" dirty="0">
                <a:solidFill>
                  <a:srgbClr val="FFFF66"/>
                </a:solidFill>
                <a:latin typeface="Arial Rounded MT Bold" pitchFamily="34" charset="0"/>
              </a:rPr>
              <a:t>e.g.</a:t>
            </a:r>
            <a:r>
              <a:rPr lang="en-US" sz="2400" dirty="0">
                <a:solidFill>
                  <a:schemeClr val="hlink"/>
                </a:solidFill>
                <a:latin typeface="Arial Rounded MT Bold" pitchFamily="34" charset="0"/>
              </a:rPr>
              <a:t> </a:t>
            </a:r>
            <a:r>
              <a:rPr lang="en-US" sz="2400" dirty="0">
                <a:latin typeface="Arial Rounded MT Bold" pitchFamily="34" charset="0"/>
              </a:rPr>
              <a:t>grade I, II, III.</a:t>
            </a:r>
            <a:endParaRPr lang="en-US" sz="2400" dirty="0">
              <a:solidFill>
                <a:schemeClr val="hlink"/>
              </a:solidFill>
              <a:latin typeface="Arial Rounded MT Bold" pitchFamily="34" charset="0"/>
            </a:endParaRPr>
          </a:p>
          <a:p>
            <a:pPr>
              <a:lnSpc>
                <a:spcPct val="80000"/>
              </a:lnSpc>
              <a:buFont typeface="Wingdings" pitchFamily="2" charset="2"/>
              <a:buNone/>
            </a:pPr>
            <a:endParaRPr lang="en-US" sz="2400" dirty="0">
              <a:solidFill>
                <a:srgbClr val="FFFF66"/>
              </a:solidFill>
              <a:latin typeface="Arial Rounded MT Bold" pitchFamily="34" charset="0"/>
            </a:endParaRPr>
          </a:p>
          <a:p>
            <a:pPr>
              <a:lnSpc>
                <a:spcPct val="80000"/>
              </a:lnSpc>
              <a:buFont typeface="Wingdings" pitchFamily="2" charset="2"/>
              <a:buNone/>
            </a:pPr>
            <a:r>
              <a:rPr lang="en-US" sz="2400" dirty="0">
                <a:solidFill>
                  <a:srgbClr val="FFFF66"/>
                </a:solidFill>
                <a:latin typeface="Arial Rounded MT Bold" pitchFamily="34" charset="0"/>
              </a:rPr>
              <a:t>Differentiation</a:t>
            </a:r>
            <a:r>
              <a:rPr lang="en-US" sz="2400" dirty="0">
                <a:latin typeface="Arial Rounded MT Bold" pitchFamily="34" charset="0"/>
              </a:rPr>
              <a:t>: Describes the characteristics of cancer cells in reference to their resemblance to the cell of origin.</a:t>
            </a:r>
          </a:p>
          <a:p>
            <a:pPr>
              <a:lnSpc>
                <a:spcPct val="80000"/>
              </a:lnSpc>
              <a:buFont typeface="Wingdings" pitchFamily="2" charset="2"/>
              <a:buNone/>
            </a:pPr>
            <a:r>
              <a:rPr lang="en-US" sz="2400" dirty="0">
                <a:latin typeface="Arial Rounded MT Bold" pitchFamily="34" charset="0"/>
              </a:rPr>
              <a:t>	</a:t>
            </a:r>
            <a:r>
              <a:rPr lang="en-US" sz="2400" dirty="0">
                <a:solidFill>
                  <a:srgbClr val="FFFF66"/>
                </a:solidFill>
                <a:latin typeface="Arial Rounded MT Bold" pitchFamily="34" charset="0"/>
              </a:rPr>
              <a:t>e.g.</a:t>
            </a:r>
            <a:r>
              <a:rPr lang="en-US" sz="2400" dirty="0">
                <a:solidFill>
                  <a:schemeClr val="hlink"/>
                </a:solidFill>
                <a:latin typeface="Arial Rounded MT Bold" pitchFamily="34" charset="0"/>
              </a:rPr>
              <a:t>  </a:t>
            </a:r>
            <a:r>
              <a:rPr lang="en-US" sz="2400" dirty="0">
                <a:latin typeface="Arial Rounded MT Bold" pitchFamily="34" charset="0"/>
              </a:rPr>
              <a:t>well differentiated </a:t>
            </a:r>
          </a:p>
          <a:p>
            <a:pPr>
              <a:lnSpc>
                <a:spcPct val="80000"/>
              </a:lnSpc>
              <a:buFont typeface="Wingdings" pitchFamily="2" charset="2"/>
              <a:buNone/>
            </a:pPr>
            <a:r>
              <a:rPr lang="en-US" sz="2400" dirty="0">
                <a:latin typeface="Arial Rounded MT Bold" pitchFamily="34" charset="0"/>
              </a:rPr>
              <a:t>		  moderately differentiated</a:t>
            </a:r>
          </a:p>
          <a:p>
            <a:pPr>
              <a:lnSpc>
                <a:spcPct val="80000"/>
              </a:lnSpc>
              <a:buFont typeface="Wingdings" pitchFamily="2" charset="2"/>
              <a:buNone/>
            </a:pPr>
            <a:r>
              <a:rPr lang="en-US" sz="2400" dirty="0">
                <a:latin typeface="Arial Rounded MT Bold" pitchFamily="34" charset="0"/>
              </a:rPr>
              <a:t>		  poorly differentiated</a:t>
            </a:r>
          </a:p>
          <a:p>
            <a:pPr>
              <a:lnSpc>
                <a:spcPct val="80000"/>
              </a:lnSpc>
              <a:buFont typeface="Wingdings" pitchFamily="2" charset="2"/>
              <a:buNone/>
            </a:pPr>
            <a:r>
              <a:rPr lang="en-US" sz="2400" dirty="0">
                <a:latin typeface="Arial Rounded MT Bold" pitchFamily="34" charset="0"/>
              </a:rPr>
              <a:t>		  anaplastic. </a:t>
            </a:r>
          </a:p>
          <a:p>
            <a:pPr>
              <a:lnSpc>
                <a:spcPct val="80000"/>
              </a:lnSpc>
              <a:buFont typeface="Wingdings" pitchFamily="2" charset="2"/>
              <a:buNone/>
            </a:pPr>
            <a:endParaRPr lang="en-US" sz="2400" dirty="0">
              <a:latin typeface="Arial Rounded MT Bold" pitchFamily="34" charset="0"/>
            </a:endParaRPr>
          </a:p>
          <a:p>
            <a:pPr>
              <a:lnSpc>
                <a:spcPct val="80000"/>
              </a:lnSpc>
              <a:buFont typeface="Wingdings" pitchFamily="2" charset="2"/>
              <a:buNone/>
            </a:pPr>
            <a:r>
              <a:rPr lang="en-US" sz="2400" dirty="0">
                <a:solidFill>
                  <a:srgbClr val="FFFF66"/>
                </a:solidFill>
                <a:latin typeface="Arial Rounded MT Bold" pitchFamily="34" charset="0"/>
              </a:rPr>
              <a:t>Both describe the histological features of the tumor</a:t>
            </a:r>
          </a:p>
          <a:p>
            <a:pPr>
              <a:lnSpc>
                <a:spcPct val="80000"/>
              </a:lnSpc>
              <a:buFont typeface="Wingdings" pitchFamily="2" charset="2"/>
              <a:buNone/>
            </a:pPr>
            <a:r>
              <a:rPr lang="en-US" sz="2400" dirty="0">
                <a:latin typeface="Arial Rounded MT Bold" pitchFamily="34" charset="0"/>
              </a:rPr>
              <a:t>	</a:t>
            </a:r>
          </a:p>
        </p:txBody>
      </p:sp>
      <p:sp>
        <p:nvSpPr>
          <p:cNvPr id="124932"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5</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solidFill>
                  <a:srgbClr val="FFFF66"/>
                </a:solidFill>
                <a:latin typeface="Arial Rounded MT Bold" pitchFamily="34" charset="0"/>
              </a:rPr>
              <a:t>Spread of Malignant Tumor</a:t>
            </a:r>
          </a:p>
        </p:txBody>
      </p:sp>
      <p:sp>
        <p:nvSpPr>
          <p:cNvPr id="126979" name="Rectangle 3"/>
          <p:cNvSpPr>
            <a:spLocks noGrp="1" noChangeArrowheads="1"/>
          </p:cNvSpPr>
          <p:nvPr>
            <p:ph type="body" sz="half" idx="1"/>
          </p:nvPr>
        </p:nvSpPr>
        <p:spPr>
          <a:xfrm>
            <a:off x="-457200" y="1600200"/>
            <a:ext cx="4648200" cy="4530725"/>
          </a:xfrm>
        </p:spPr>
        <p:txBody>
          <a:bodyPr/>
          <a:lstStyle/>
          <a:p>
            <a:pPr>
              <a:buClr>
                <a:srgbClr val="FFFF66"/>
              </a:buClr>
              <a:buFont typeface="Wingdings" pitchFamily="2" charset="2"/>
              <a:buNone/>
            </a:pPr>
            <a:r>
              <a:rPr lang="en-US" sz="2800" dirty="0">
                <a:solidFill>
                  <a:srgbClr val="FFFF66"/>
                </a:solidFill>
                <a:latin typeface="Arial Rounded MT Bold" pitchFamily="34" charset="0"/>
              </a:rPr>
              <a:t>         Local invasion : </a:t>
            </a:r>
          </a:p>
          <a:p>
            <a:pPr lvl="2">
              <a:buClr>
                <a:schemeClr val="tx1"/>
              </a:buClr>
              <a:buSzPct val="135000"/>
              <a:buFontTx/>
              <a:buChar char="•"/>
            </a:pPr>
            <a:r>
              <a:rPr lang="en-US" sz="2000" dirty="0">
                <a:latin typeface="Arial Rounded MT Bold" pitchFamily="34" charset="0"/>
              </a:rPr>
              <a:t>within the organ</a:t>
            </a:r>
          </a:p>
          <a:p>
            <a:pPr lvl="2">
              <a:buClr>
                <a:schemeClr val="tx1"/>
              </a:buClr>
              <a:buSzPct val="135000"/>
              <a:buFontTx/>
              <a:buChar char="•"/>
            </a:pPr>
            <a:r>
              <a:rPr lang="en-US" sz="2000" dirty="0">
                <a:latin typeface="Arial Rounded MT Bold" pitchFamily="34" charset="0"/>
              </a:rPr>
              <a:t>adjacent organs</a:t>
            </a:r>
          </a:p>
          <a:p>
            <a:pPr>
              <a:buClr>
                <a:srgbClr val="FFFF66"/>
              </a:buClr>
              <a:buFont typeface="Wingdings" pitchFamily="2" charset="2"/>
              <a:buNone/>
            </a:pPr>
            <a:r>
              <a:rPr lang="en-US" sz="2800" dirty="0" smtClean="0">
                <a:solidFill>
                  <a:srgbClr val="FFFF66"/>
                </a:solidFill>
                <a:latin typeface="Arial Rounded MT Bold" pitchFamily="34" charset="0"/>
              </a:rPr>
              <a:t>         </a:t>
            </a:r>
            <a:r>
              <a:rPr lang="en-US" sz="2800" dirty="0">
                <a:solidFill>
                  <a:srgbClr val="FFFF66"/>
                </a:solidFill>
                <a:latin typeface="Arial Rounded MT Bold" pitchFamily="34" charset="0"/>
              </a:rPr>
              <a:t>Metastasis </a:t>
            </a:r>
            <a:r>
              <a:rPr lang="en-US" sz="2800" dirty="0" smtClean="0">
                <a:solidFill>
                  <a:srgbClr val="FFFF66"/>
                </a:solidFill>
                <a:latin typeface="Arial Rounded MT Bold" pitchFamily="34" charset="0"/>
              </a:rPr>
              <a:t>:</a:t>
            </a:r>
            <a:endParaRPr lang="en-US" sz="1800" dirty="0">
              <a:latin typeface="Arial Rounded MT Bold" pitchFamily="34" charset="0"/>
            </a:endParaRPr>
          </a:p>
          <a:p>
            <a:pPr marL="914400" lvl="2" indent="0">
              <a:buClr>
                <a:srgbClr val="FFFF66"/>
              </a:buClr>
              <a:buNone/>
            </a:pPr>
            <a:r>
              <a:rPr lang="en-US" sz="1600" dirty="0" smtClean="0">
                <a:solidFill>
                  <a:srgbClr val="FF0000"/>
                </a:solidFill>
                <a:latin typeface="Arial Rounded MT Bold" pitchFamily="34" charset="0"/>
              </a:rPr>
              <a:t>- the most common routes are lymphatic and </a:t>
            </a:r>
            <a:r>
              <a:rPr lang="en-US" sz="1600" dirty="0" err="1" smtClean="0">
                <a:solidFill>
                  <a:srgbClr val="FF0000"/>
                </a:solidFill>
                <a:latin typeface="Arial Rounded MT Bold" pitchFamily="34" charset="0"/>
              </a:rPr>
              <a:t>haematogenous</a:t>
            </a:r>
            <a:r>
              <a:rPr lang="en-US" sz="1600" dirty="0" smtClean="0">
                <a:solidFill>
                  <a:srgbClr val="FF0000"/>
                </a:solidFill>
                <a:latin typeface="Arial Rounded MT Bold" pitchFamily="34" charset="0"/>
              </a:rPr>
              <a:t>.</a:t>
            </a:r>
            <a:endParaRPr lang="en-US" sz="1600" dirty="0">
              <a:solidFill>
                <a:srgbClr val="FF0000"/>
              </a:solidFill>
              <a:latin typeface="Arial Rounded MT Bold" pitchFamily="34" charset="0"/>
            </a:endParaRPr>
          </a:p>
          <a:p>
            <a:pPr lvl="2">
              <a:buClr>
                <a:schemeClr val="tx1"/>
              </a:buClr>
              <a:buSzPct val="135000"/>
              <a:buFontTx/>
              <a:buChar char="•"/>
            </a:pPr>
            <a:r>
              <a:rPr lang="en-US" sz="2000" dirty="0" smtClean="0">
                <a:latin typeface="Arial Rounded MT Bold" pitchFamily="34" charset="0"/>
                <a:sym typeface="Wingdings" pitchFamily="2" charset="2"/>
              </a:rPr>
              <a:t>Lymphatic </a:t>
            </a:r>
            <a:r>
              <a:rPr lang="en-US" sz="2000" dirty="0">
                <a:latin typeface="Arial Rounded MT Bold" pitchFamily="34" charset="0"/>
                <a:sym typeface="Wingdings" pitchFamily="2" charset="2"/>
              </a:rPr>
              <a:t>: Regional &amp; distant lymph nodes.</a:t>
            </a:r>
          </a:p>
          <a:p>
            <a:pPr lvl="2">
              <a:buClr>
                <a:schemeClr val="tx1"/>
              </a:buClr>
              <a:buSzPct val="135000"/>
              <a:buFontTx/>
              <a:buChar char="•"/>
            </a:pPr>
            <a:r>
              <a:rPr lang="en-US" sz="2000" dirty="0" err="1">
                <a:latin typeface="Arial Rounded MT Bold" pitchFamily="34" charset="0"/>
                <a:sym typeface="Wingdings" pitchFamily="2" charset="2"/>
              </a:rPr>
              <a:t>Haematogenous</a:t>
            </a:r>
            <a:r>
              <a:rPr lang="en-US" sz="2000" dirty="0">
                <a:latin typeface="Arial Rounded MT Bold" pitchFamily="34" charset="0"/>
                <a:sym typeface="Wingdings" pitchFamily="2" charset="2"/>
              </a:rPr>
              <a:t> e.g. liver, lung, bones.</a:t>
            </a:r>
          </a:p>
          <a:p>
            <a:pPr lvl="2">
              <a:buClr>
                <a:schemeClr val="tx1"/>
              </a:buClr>
              <a:buSzPct val="135000"/>
              <a:buFontTx/>
              <a:buChar char="•"/>
            </a:pPr>
            <a:r>
              <a:rPr lang="en-US" sz="2000" dirty="0" err="1">
                <a:latin typeface="Arial Rounded MT Bold" pitchFamily="34" charset="0"/>
                <a:sym typeface="Wingdings" pitchFamily="2" charset="2"/>
              </a:rPr>
              <a:t>Transcoelomic</a:t>
            </a:r>
            <a:r>
              <a:rPr lang="en-US" sz="2000" dirty="0">
                <a:latin typeface="Arial Rounded MT Bold" pitchFamily="34" charset="0"/>
                <a:sym typeface="Wingdings" pitchFamily="2" charset="2"/>
              </a:rPr>
              <a:t> </a:t>
            </a:r>
            <a:r>
              <a:rPr lang="en-US" sz="2000" dirty="0" err="1">
                <a:latin typeface="Arial Rounded MT Bold" pitchFamily="34" charset="0"/>
                <a:sym typeface="Wingdings" pitchFamily="2" charset="2"/>
              </a:rPr>
              <a:t>e.g</a:t>
            </a:r>
            <a:r>
              <a:rPr lang="en-US" sz="2000" dirty="0">
                <a:latin typeface="Arial Rounded MT Bold" pitchFamily="34" charset="0"/>
                <a:sym typeface="Wingdings" pitchFamily="2" charset="2"/>
              </a:rPr>
              <a:t> peritoneal &amp; pleural cavity.</a:t>
            </a:r>
          </a:p>
          <a:p>
            <a:pPr lvl="2">
              <a:buClr>
                <a:schemeClr val="tx1"/>
              </a:buClr>
              <a:buSzPct val="135000"/>
              <a:buFontTx/>
              <a:buChar char="•"/>
            </a:pPr>
            <a:r>
              <a:rPr lang="en-US" sz="2000" dirty="0">
                <a:latin typeface="Arial Rounded MT Bold" pitchFamily="34" charset="0"/>
                <a:sym typeface="Wingdings" pitchFamily="2" charset="2"/>
              </a:rPr>
              <a:t>Implantation e.g. needle tracks, wounds. </a:t>
            </a:r>
          </a:p>
        </p:txBody>
      </p:sp>
      <p:sp>
        <p:nvSpPr>
          <p:cNvPr id="126980" name="Line 4"/>
          <p:cNvSpPr>
            <a:spLocks noChangeShapeType="1"/>
          </p:cNvSpPr>
          <p:nvPr/>
        </p:nvSpPr>
        <p:spPr bwMode="auto">
          <a:xfrm>
            <a:off x="533400" y="1447800"/>
            <a:ext cx="7924800" cy="0"/>
          </a:xfrm>
          <a:prstGeom prst="line">
            <a:avLst/>
          </a:prstGeom>
          <a:noFill/>
          <a:ln w="44450">
            <a:solidFill>
              <a:srgbClr val="FF0000"/>
            </a:solidFill>
            <a:round/>
            <a:headEnd/>
            <a:tailEnd/>
          </a:ln>
          <a:effectLst/>
        </p:spPr>
        <p:txBody>
          <a:bodyPr/>
          <a:lstStyle/>
          <a:p>
            <a:endParaRPr lang="en-US"/>
          </a:p>
        </p:txBody>
      </p:sp>
      <p:pic>
        <p:nvPicPr>
          <p:cNvPr id="126984" name="Picture 8" descr="untitled1"/>
          <p:cNvPicPr>
            <a:picLocks noGrp="1" noChangeAspect="1" noChangeArrowheads="1"/>
          </p:cNvPicPr>
          <p:nvPr>
            <p:ph sz="half" idx="2"/>
          </p:nvPr>
        </p:nvPicPr>
        <p:blipFill>
          <a:blip r:embed="rId2" cstate="print"/>
          <a:srcRect/>
          <a:stretch>
            <a:fillRect/>
          </a:stretch>
        </p:blipFill>
        <p:spPr>
          <a:xfrm>
            <a:off x="4724400" y="1828800"/>
            <a:ext cx="3711575" cy="4495800"/>
          </a:xfrm>
          <a:noFill/>
          <a:ln/>
        </p:spPr>
      </p:pic>
      <p:sp>
        <p:nvSpPr>
          <p:cNvPr id="6" name="Slide Number Placeholder 5"/>
          <p:cNvSpPr>
            <a:spLocks noGrp="1"/>
          </p:cNvSpPr>
          <p:nvPr>
            <p:ph type="sldNum" sz="quarter" idx="12"/>
          </p:nvPr>
        </p:nvSpPr>
        <p:spPr/>
        <p:txBody>
          <a:bodyPr/>
          <a:lstStyle/>
          <a:p>
            <a:fld id="{28E4D3F4-D489-4F92-9B9B-1AD376E72BDA}" type="slidenum">
              <a:rPr lang="ar-SA" smtClean="0"/>
              <a:pPr/>
              <a:t>6</a:t>
            </a:fld>
            <a:endParaRPr lang="en-US"/>
          </a:p>
        </p:txBody>
      </p:sp>
      <p:sp>
        <p:nvSpPr>
          <p:cNvPr id="7" name="Footer Placeholder 6"/>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42" name="Rectangle 10"/>
          <p:cNvSpPr>
            <a:spLocks noGrp="1" noChangeArrowheads="1"/>
          </p:cNvSpPr>
          <p:nvPr>
            <p:ph type="title"/>
          </p:nvPr>
        </p:nvSpPr>
        <p:spPr>
          <a:xfrm>
            <a:off x="609600" y="228600"/>
            <a:ext cx="8229600" cy="1139825"/>
          </a:xfrm>
        </p:spPr>
        <p:txBody>
          <a:bodyPr/>
          <a:lstStyle/>
          <a:p>
            <a:r>
              <a:rPr lang="en-US" sz="5000">
                <a:solidFill>
                  <a:srgbClr val="FFFF66"/>
                </a:solidFill>
                <a:latin typeface="Arial Rounded MT Bold" pitchFamily="34" charset="0"/>
              </a:rPr>
              <a:t>Local Invasion</a:t>
            </a:r>
            <a:r>
              <a:rPr lang="en-US" sz="5000"/>
              <a:t> </a:t>
            </a:r>
          </a:p>
        </p:txBody>
      </p:sp>
      <p:pic>
        <p:nvPicPr>
          <p:cNvPr id="146444" name="Picture 12" descr="image02"/>
          <p:cNvPicPr>
            <a:picLocks noGrp="1" noChangeAspect="1" noChangeArrowheads="1"/>
          </p:cNvPicPr>
          <p:nvPr>
            <p:ph sz="half" idx="3"/>
          </p:nvPr>
        </p:nvPicPr>
        <p:blipFill>
          <a:blip r:embed="rId2" cstate="print"/>
          <a:srcRect/>
          <a:stretch>
            <a:fillRect/>
          </a:stretch>
        </p:blipFill>
        <p:spPr>
          <a:xfrm>
            <a:off x="4495800" y="1524000"/>
            <a:ext cx="3946525" cy="4483100"/>
          </a:xfrm>
          <a:noFill/>
          <a:ln/>
        </p:spPr>
      </p:pic>
      <p:pic>
        <p:nvPicPr>
          <p:cNvPr id="146452" name="Picture 20" descr="untitled2"/>
          <p:cNvPicPr>
            <a:picLocks noGrp="1" noChangeAspect="1" noChangeArrowheads="1"/>
          </p:cNvPicPr>
          <p:nvPr>
            <p:ph sz="quarter" idx="2"/>
          </p:nvPr>
        </p:nvPicPr>
        <p:blipFill>
          <a:blip r:embed="rId3" cstate="print"/>
          <a:srcRect/>
          <a:stretch>
            <a:fillRect/>
          </a:stretch>
        </p:blipFill>
        <p:spPr>
          <a:xfrm>
            <a:off x="685800" y="3810000"/>
            <a:ext cx="3105150" cy="2189163"/>
          </a:xfrm>
          <a:noFill/>
          <a:ln/>
        </p:spPr>
      </p:pic>
      <p:pic>
        <p:nvPicPr>
          <p:cNvPr id="146453" name="Picture 21" descr="untitled ren"/>
          <p:cNvPicPr>
            <a:picLocks noGrp="1" noChangeAspect="1" noChangeArrowheads="1"/>
          </p:cNvPicPr>
          <p:nvPr>
            <p:ph sz="quarter" idx="1"/>
          </p:nvPr>
        </p:nvPicPr>
        <p:blipFill>
          <a:blip r:embed="rId4" cstate="print"/>
          <a:srcRect/>
          <a:stretch>
            <a:fillRect/>
          </a:stretch>
        </p:blipFill>
        <p:spPr>
          <a:xfrm>
            <a:off x="685800" y="1524000"/>
            <a:ext cx="3090863" cy="2189163"/>
          </a:xfrm>
          <a:noFill/>
          <a:ln/>
        </p:spPr>
      </p:pic>
      <p:sp>
        <p:nvSpPr>
          <p:cNvPr id="146454" name="Line 22"/>
          <p:cNvSpPr>
            <a:spLocks noChangeShapeType="1"/>
          </p:cNvSpPr>
          <p:nvPr/>
        </p:nvSpPr>
        <p:spPr bwMode="auto">
          <a:xfrm>
            <a:off x="533400" y="1295400"/>
            <a:ext cx="7924800" cy="0"/>
          </a:xfrm>
          <a:prstGeom prst="line">
            <a:avLst/>
          </a:prstGeom>
          <a:noFill/>
          <a:ln w="44450">
            <a:solidFill>
              <a:srgbClr val="FF0000"/>
            </a:solidFill>
            <a:round/>
            <a:headEnd/>
            <a:tailEnd/>
          </a:ln>
          <a:effectLst/>
        </p:spPr>
        <p:txBody>
          <a:bodyPr/>
          <a:lstStyle/>
          <a:p>
            <a:endParaRPr lang="en-US"/>
          </a:p>
        </p:txBody>
      </p:sp>
      <p:sp>
        <p:nvSpPr>
          <p:cNvPr id="7" name="Slide Number Placeholder 6"/>
          <p:cNvSpPr>
            <a:spLocks noGrp="1"/>
          </p:cNvSpPr>
          <p:nvPr>
            <p:ph type="sldNum" sz="quarter" idx="12"/>
          </p:nvPr>
        </p:nvSpPr>
        <p:spPr/>
        <p:txBody>
          <a:bodyPr/>
          <a:lstStyle/>
          <a:p>
            <a:fld id="{50F0C0C6-5B9D-4118-AF65-4D2B397518D6}" type="slidenum">
              <a:rPr lang="ar-SA" smtClean="0"/>
              <a:pPr/>
              <a:t>7</a:t>
            </a:fld>
            <a:endParaRPr lang="en-US"/>
          </a:p>
        </p:txBody>
      </p:sp>
      <p:sp>
        <p:nvSpPr>
          <p:cNvPr id="8" name="Footer Placeholder 7"/>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457200" y="277813"/>
            <a:ext cx="8229600" cy="1931987"/>
          </a:xfrm>
        </p:spPr>
        <p:txBody>
          <a:bodyPr/>
          <a:lstStyle/>
          <a:p>
            <a:r>
              <a:rPr lang="en-US" dirty="0">
                <a:solidFill>
                  <a:srgbClr val="FFFF66"/>
                </a:solidFill>
                <a:latin typeface="Arial Rounded MT Bold" pitchFamily="34" charset="0"/>
              </a:rPr>
              <a:t>Distant </a:t>
            </a:r>
            <a:r>
              <a:rPr lang="en-US" dirty="0" smtClean="0">
                <a:solidFill>
                  <a:srgbClr val="FFFF66"/>
                </a:solidFill>
                <a:latin typeface="Arial Rounded MT Bold" pitchFamily="34" charset="0"/>
              </a:rPr>
              <a:t>Metastasis</a:t>
            </a:r>
            <a:br>
              <a:rPr lang="en-US" dirty="0" smtClean="0">
                <a:solidFill>
                  <a:srgbClr val="FFFF66"/>
                </a:solidFill>
                <a:latin typeface="Arial Rounded MT Bold" pitchFamily="34" charset="0"/>
              </a:rPr>
            </a:br>
            <a:r>
              <a:rPr lang="en-US" sz="3200" dirty="0" smtClean="0">
                <a:solidFill>
                  <a:srgbClr val="FFFF66"/>
                </a:solidFill>
                <a:latin typeface="Arial Rounded MT Bold" pitchFamily="34" charset="0"/>
              </a:rPr>
              <a:t/>
            </a:r>
            <a:br>
              <a:rPr lang="en-US" sz="3200" dirty="0" smtClean="0">
                <a:solidFill>
                  <a:srgbClr val="FFFF66"/>
                </a:solidFill>
                <a:latin typeface="Arial Rounded MT Bold" pitchFamily="34" charset="0"/>
              </a:rPr>
            </a:br>
            <a:r>
              <a:rPr lang="en-US" sz="1800" dirty="0" smtClean="0">
                <a:solidFill>
                  <a:srgbClr val="FF0000"/>
                </a:solidFill>
                <a:latin typeface="Arial Rounded MT Bold" pitchFamily="34" charset="0"/>
              </a:rPr>
              <a:t>tumors have the potential to metastasize to any organ in the body but they usually go to the liver, lung, or bone</a:t>
            </a:r>
            <a:br>
              <a:rPr lang="en-US" sz="1800" dirty="0" smtClean="0">
                <a:solidFill>
                  <a:srgbClr val="FF0000"/>
                </a:solidFill>
                <a:latin typeface="Arial Rounded MT Bold" pitchFamily="34" charset="0"/>
              </a:rPr>
            </a:br>
            <a:r>
              <a:rPr lang="en-US" sz="1800" dirty="0" smtClean="0">
                <a:solidFill>
                  <a:srgbClr val="FF0000"/>
                </a:solidFill>
                <a:latin typeface="Arial Rounded MT Bold" pitchFamily="34" charset="0"/>
              </a:rPr>
              <a:t>because of the high blood supply to those organs</a:t>
            </a:r>
            <a:endParaRPr lang="en-US" dirty="0">
              <a:solidFill>
                <a:srgbClr val="FF0000"/>
              </a:solidFill>
              <a:latin typeface="Arial Rounded MT Bold" pitchFamily="34" charset="0"/>
            </a:endParaRPr>
          </a:p>
        </p:txBody>
      </p:sp>
      <p:pic>
        <p:nvPicPr>
          <p:cNvPr id="150536" name="Picture 8" descr="lung mets"/>
          <p:cNvPicPr>
            <a:picLocks noGrp="1" noChangeAspect="1" noChangeArrowheads="1"/>
          </p:cNvPicPr>
          <p:nvPr>
            <p:ph sz="half" idx="3"/>
          </p:nvPr>
        </p:nvPicPr>
        <p:blipFill>
          <a:blip r:embed="rId2" cstate="print"/>
          <a:srcRect/>
          <a:stretch>
            <a:fillRect/>
          </a:stretch>
        </p:blipFill>
        <p:spPr>
          <a:xfrm>
            <a:off x="4343400" y="2311400"/>
            <a:ext cx="4038600" cy="4394200"/>
          </a:xfrm>
          <a:noFill/>
          <a:ln/>
        </p:spPr>
      </p:pic>
      <p:pic>
        <p:nvPicPr>
          <p:cNvPr id="150537" name="Picture 9" descr="cxr"/>
          <p:cNvPicPr>
            <a:picLocks noGrp="1" noChangeAspect="1" noChangeArrowheads="1"/>
          </p:cNvPicPr>
          <p:nvPr>
            <p:ph sz="quarter" idx="1"/>
          </p:nvPr>
        </p:nvPicPr>
        <p:blipFill>
          <a:blip r:embed="rId3" cstate="print"/>
          <a:srcRect/>
          <a:stretch>
            <a:fillRect/>
          </a:stretch>
        </p:blipFill>
        <p:spPr>
          <a:xfrm>
            <a:off x="838200" y="2300287"/>
            <a:ext cx="3103563" cy="1966913"/>
          </a:xfrm>
          <a:noFill/>
          <a:ln/>
        </p:spPr>
      </p:pic>
      <p:sp>
        <p:nvSpPr>
          <p:cNvPr id="150539" name="Line 11"/>
          <p:cNvSpPr>
            <a:spLocks noChangeShapeType="1"/>
          </p:cNvSpPr>
          <p:nvPr/>
        </p:nvSpPr>
        <p:spPr bwMode="auto">
          <a:xfrm>
            <a:off x="533400" y="1371600"/>
            <a:ext cx="7924800" cy="0"/>
          </a:xfrm>
          <a:prstGeom prst="line">
            <a:avLst/>
          </a:prstGeom>
          <a:noFill/>
          <a:ln w="44450">
            <a:solidFill>
              <a:srgbClr val="FF0000"/>
            </a:solidFill>
            <a:round/>
            <a:headEnd/>
            <a:tailEnd/>
          </a:ln>
          <a:effectLst/>
        </p:spPr>
        <p:txBody>
          <a:bodyPr/>
          <a:lstStyle/>
          <a:p>
            <a:endParaRPr lang="en-US"/>
          </a:p>
        </p:txBody>
      </p:sp>
      <p:pic>
        <p:nvPicPr>
          <p:cNvPr id="150543" name="Picture 15" descr="liv metastasis"/>
          <p:cNvPicPr>
            <a:picLocks noGrp="1" noChangeAspect="1" noChangeArrowheads="1"/>
          </p:cNvPicPr>
          <p:nvPr>
            <p:ph sz="quarter" idx="2"/>
          </p:nvPr>
        </p:nvPicPr>
        <p:blipFill>
          <a:blip r:embed="rId4" cstate="print"/>
          <a:srcRect/>
          <a:stretch>
            <a:fillRect/>
          </a:stretch>
        </p:blipFill>
        <p:spPr>
          <a:xfrm>
            <a:off x="838200" y="4475162"/>
            <a:ext cx="3124200" cy="2230438"/>
          </a:xfrm>
          <a:noFill/>
          <a:ln/>
        </p:spPr>
      </p:pic>
      <p:sp>
        <p:nvSpPr>
          <p:cNvPr id="7" name="Slide Number Placeholder 6"/>
          <p:cNvSpPr>
            <a:spLocks noGrp="1"/>
          </p:cNvSpPr>
          <p:nvPr>
            <p:ph type="sldNum" sz="quarter" idx="12"/>
          </p:nvPr>
        </p:nvSpPr>
        <p:spPr/>
        <p:txBody>
          <a:bodyPr/>
          <a:lstStyle/>
          <a:p>
            <a:fld id="{50F0C0C6-5B9D-4118-AF65-4D2B397518D6}" type="slidenum">
              <a:rPr lang="ar-SA" smtClean="0"/>
              <a:pPr/>
              <a:t>8</a:t>
            </a:fld>
            <a:endParaRPr lang="en-US"/>
          </a:p>
        </p:txBody>
      </p:sp>
      <p:sp>
        <p:nvSpPr>
          <p:cNvPr id="8" name="Footer Placeholder 7"/>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39825"/>
          </a:xfrm>
        </p:spPr>
        <p:txBody>
          <a:bodyPr/>
          <a:lstStyle/>
          <a:p>
            <a:r>
              <a:rPr lang="en-US">
                <a:solidFill>
                  <a:srgbClr val="FFFF66"/>
                </a:solidFill>
                <a:latin typeface="Arial Rounded MT Bold" pitchFamily="34" charset="0"/>
              </a:rPr>
              <a:t>Tumor Staging</a:t>
            </a:r>
          </a:p>
        </p:txBody>
      </p:sp>
      <p:sp>
        <p:nvSpPr>
          <p:cNvPr id="125955" name="Rectangle 3"/>
          <p:cNvSpPr>
            <a:spLocks noGrp="1" noChangeArrowheads="1"/>
          </p:cNvSpPr>
          <p:nvPr>
            <p:ph type="body" idx="1"/>
          </p:nvPr>
        </p:nvSpPr>
        <p:spPr>
          <a:xfrm>
            <a:off x="381000" y="1371600"/>
            <a:ext cx="8382000" cy="5257800"/>
          </a:xfrm>
        </p:spPr>
        <p:txBody>
          <a:bodyPr/>
          <a:lstStyle/>
          <a:p>
            <a:pPr>
              <a:lnSpc>
                <a:spcPct val="90000"/>
              </a:lnSpc>
              <a:buFont typeface="Wingdings" pitchFamily="2" charset="2"/>
              <a:buNone/>
            </a:pPr>
            <a:r>
              <a:rPr lang="en-US" sz="2800" dirty="0">
                <a:solidFill>
                  <a:srgbClr val="FFFF66"/>
                </a:solidFill>
                <a:latin typeface="Arial Rounded MT Bold" pitchFamily="34" charset="0"/>
              </a:rPr>
              <a:t>Staging</a:t>
            </a:r>
            <a:endParaRPr lang="en-US" sz="1000" dirty="0">
              <a:latin typeface="Arial Rounded MT Bold" pitchFamily="34" charset="0"/>
            </a:endParaRPr>
          </a:p>
          <a:p>
            <a:pPr>
              <a:lnSpc>
                <a:spcPct val="90000"/>
              </a:lnSpc>
              <a:buFont typeface="Wingdings" pitchFamily="2" charset="2"/>
              <a:buNone/>
            </a:pPr>
            <a:r>
              <a:rPr lang="en-US" sz="2400" dirty="0">
                <a:latin typeface="Arial Rounded MT Bold" pitchFamily="34" charset="0"/>
              </a:rPr>
              <a:t>	describes the primary tumor, the relation of the primary tumor with the organ of origin, with the adjacent organs and with the distant organs.</a:t>
            </a:r>
          </a:p>
          <a:p>
            <a:pPr>
              <a:lnSpc>
                <a:spcPct val="90000"/>
              </a:lnSpc>
              <a:buFont typeface="Wingdings" pitchFamily="2" charset="2"/>
              <a:buNone/>
            </a:pPr>
            <a:r>
              <a:rPr lang="en-US" sz="2800" dirty="0" smtClean="0">
                <a:solidFill>
                  <a:srgbClr val="FFFF66"/>
                </a:solidFill>
                <a:latin typeface="Arial Rounded MT Bold" pitchFamily="34" charset="0"/>
              </a:rPr>
              <a:t>Types </a:t>
            </a:r>
            <a:r>
              <a:rPr lang="en-US" sz="2800" dirty="0">
                <a:solidFill>
                  <a:srgbClr val="FFFF66"/>
                </a:solidFill>
                <a:latin typeface="Arial Rounded MT Bold" pitchFamily="34" charset="0"/>
              </a:rPr>
              <a:t>of Staging</a:t>
            </a:r>
          </a:p>
          <a:p>
            <a:pPr>
              <a:lnSpc>
                <a:spcPct val="90000"/>
              </a:lnSpc>
              <a:buFont typeface="Wingdings" pitchFamily="2" charset="2"/>
              <a:buNone/>
            </a:pPr>
            <a:r>
              <a:rPr lang="en-US" sz="2400" dirty="0">
                <a:latin typeface="Arial Rounded MT Bold" pitchFamily="34" charset="0"/>
              </a:rPr>
              <a:t>	</a:t>
            </a:r>
            <a:r>
              <a:rPr lang="en-US" sz="2400" u="sng" dirty="0">
                <a:latin typeface="Arial Rounded MT Bold" pitchFamily="34" charset="0"/>
              </a:rPr>
              <a:t>TNM Classification </a:t>
            </a:r>
            <a:r>
              <a:rPr lang="en-US" sz="2400" dirty="0" smtClean="0">
                <a:solidFill>
                  <a:srgbClr val="FF0000"/>
                </a:solidFill>
                <a:latin typeface="Arial Rounded MT Bold" pitchFamily="34" charset="0"/>
              </a:rPr>
              <a:t>:</a:t>
            </a:r>
            <a:r>
              <a:rPr lang="en-US" sz="1800" dirty="0" smtClean="0">
                <a:solidFill>
                  <a:srgbClr val="FF0000"/>
                </a:solidFill>
                <a:latin typeface="Arial Rounded MT Bold" pitchFamily="34" charset="0"/>
              </a:rPr>
              <a:t> a new system which is specific and detailed</a:t>
            </a:r>
          </a:p>
          <a:p>
            <a:pPr>
              <a:lnSpc>
                <a:spcPct val="90000"/>
              </a:lnSpc>
              <a:buFont typeface="Wingdings" pitchFamily="2" charset="2"/>
              <a:buNone/>
            </a:pPr>
            <a:r>
              <a:rPr lang="en-US" sz="1800" dirty="0">
                <a:latin typeface="Arial Rounded MT Bold" pitchFamily="34" charset="0"/>
              </a:rPr>
              <a:t>	</a:t>
            </a:r>
            <a:r>
              <a:rPr lang="en-US" sz="1800" dirty="0" smtClean="0">
                <a:latin typeface="Arial Rounded MT Bold" pitchFamily="34" charset="0"/>
              </a:rPr>
              <a:t>	</a:t>
            </a:r>
            <a:r>
              <a:rPr lang="en-US" sz="2400" dirty="0" smtClean="0">
                <a:latin typeface="Arial Rounded MT Bold" pitchFamily="34" charset="0"/>
              </a:rPr>
              <a:t>e.g</a:t>
            </a:r>
            <a:r>
              <a:rPr lang="en-US" sz="2400" dirty="0">
                <a:latin typeface="Arial Rounded MT Bold" pitchFamily="34" charset="0"/>
              </a:rPr>
              <a:t>. T</a:t>
            </a:r>
            <a:r>
              <a:rPr lang="en-US" sz="1600" dirty="0">
                <a:latin typeface="Arial Rounded MT Bold" pitchFamily="34" charset="0"/>
              </a:rPr>
              <a:t>1</a:t>
            </a:r>
            <a:r>
              <a:rPr lang="en-US" sz="2400" dirty="0">
                <a:latin typeface="Arial Rounded MT Bold" pitchFamily="34" charset="0"/>
              </a:rPr>
              <a:t>, N</a:t>
            </a:r>
            <a:r>
              <a:rPr lang="en-US" sz="1800" dirty="0">
                <a:latin typeface="Arial Rounded MT Bold" pitchFamily="34" charset="0"/>
              </a:rPr>
              <a:t>o</a:t>
            </a:r>
            <a:r>
              <a:rPr lang="en-US" sz="2400" dirty="0">
                <a:latin typeface="Arial Rounded MT Bold" pitchFamily="34" charset="0"/>
              </a:rPr>
              <a:t>, M</a:t>
            </a:r>
            <a:r>
              <a:rPr lang="en-US" sz="1800" dirty="0">
                <a:latin typeface="Arial Rounded MT Bold" pitchFamily="34" charset="0"/>
              </a:rPr>
              <a:t>o</a:t>
            </a:r>
            <a:r>
              <a:rPr lang="en-US" sz="2400" dirty="0">
                <a:latin typeface="Arial Rounded MT Bold" pitchFamily="34" charset="0"/>
              </a:rPr>
              <a:t>	</a:t>
            </a:r>
          </a:p>
          <a:p>
            <a:pPr>
              <a:lnSpc>
                <a:spcPct val="80000"/>
              </a:lnSpc>
              <a:buFont typeface="Wingdings" pitchFamily="2" charset="2"/>
              <a:buNone/>
            </a:pPr>
            <a:r>
              <a:rPr lang="en-US" sz="2400" dirty="0">
                <a:latin typeface="Arial Rounded MT Bold" pitchFamily="34" charset="0"/>
              </a:rPr>
              <a:t>		T – Tumor : </a:t>
            </a:r>
            <a:r>
              <a:rPr lang="en-US" sz="2400" dirty="0" smtClean="0">
                <a:latin typeface="Arial Rounded MT Bold" pitchFamily="34" charset="0"/>
              </a:rPr>
              <a:t> </a:t>
            </a:r>
            <a:r>
              <a:rPr lang="en-US" sz="1800" dirty="0" smtClean="0">
                <a:solidFill>
                  <a:srgbClr val="FF0000"/>
                </a:solidFill>
                <a:latin typeface="Arial Rounded MT Bold" pitchFamily="34" charset="0"/>
              </a:rPr>
              <a:t>describes the primary tumor only </a:t>
            </a:r>
            <a:r>
              <a:rPr lang="en-US" sz="1800" dirty="0" smtClean="0">
                <a:latin typeface="Arial Rounded MT Bold" pitchFamily="34" charset="0"/>
              </a:rPr>
              <a:t>				</a:t>
            </a:r>
            <a:r>
              <a:rPr lang="en-US" sz="2400" dirty="0" smtClean="0">
                <a:latin typeface="Arial Rounded MT Bold" pitchFamily="34" charset="0"/>
              </a:rPr>
              <a:t>T</a:t>
            </a:r>
            <a:r>
              <a:rPr lang="en-US" sz="1600" dirty="0" smtClean="0">
                <a:latin typeface="Arial Rounded MT Bold" pitchFamily="34" charset="0"/>
              </a:rPr>
              <a:t>1</a:t>
            </a:r>
            <a:r>
              <a:rPr lang="en-US" sz="2400" dirty="0" smtClean="0">
                <a:latin typeface="Arial Rounded MT Bold" pitchFamily="34" charset="0"/>
              </a:rPr>
              <a:t>,</a:t>
            </a:r>
            <a:r>
              <a:rPr lang="en-US" sz="1800" dirty="0" smtClean="0">
                <a:latin typeface="Arial Rounded MT Bold" pitchFamily="34" charset="0"/>
              </a:rPr>
              <a:t>2</a:t>
            </a:r>
            <a:r>
              <a:rPr lang="en-US" sz="2400" dirty="0" smtClean="0">
                <a:latin typeface="Arial Rounded MT Bold" pitchFamily="34" charset="0"/>
              </a:rPr>
              <a:t>,</a:t>
            </a:r>
            <a:r>
              <a:rPr lang="en-US" sz="1800" dirty="0" smtClean="0">
                <a:latin typeface="Arial Rounded MT Bold" pitchFamily="34" charset="0"/>
              </a:rPr>
              <a:t>3</a:t>
            </a:r>
            <a:r>
              <a:rPr lang="en-US" sz="2400" dirty="0">
                <a:latin typeface="Arial Rounded MT Bold" pitchFamily="34" charset="0"/>
              </a:rPr>
              <a:t>…., T</a:t>
            </a:r>
            <a:r>
              <a:rPr lang="en-US" sz="2000" dirty="0">
                <a:latin typeface="Arial Rounded MT Bold" pitchFamily="34" charset="0"/>
              </a:rPr>
              <a:t>is, T</a:t>
            </a:r>
            <a:r>
              <a:rPr lang="en-US" sz="1800" dirty="0">
                <a:latin typeface="Arial Rounded MT Bold" pitchFamily="34" charset="0"/>
              </a:rPr>
              <a:t>a, </a:t>
            </a:r>
            <a:r>
              <a:rPr lang="en-US" sz="2000" dirty="0">
                <a:latin typeface="Arial Rounded MT Bold" pitchFamily="34" charset="0"/>
              </a:rPr>
              <a:t>T</a:t>
            </a:r>
            <a:r>
              <a:rPr lang="en-US" sz="1800" dirty="0">
                <a:latin typeface="Arial Rounded MT Bold" pitchFamily="34" charset="0"/>
              </a:rPr>
              <a:t>b….</a:t>
            </a:r>
          </a:p>
          <a:p>
            <a:pPr>
              <a:lnSpc>
                <a:spcPct val="80000"/>
              </a:lnSpc>
              <a:buFont typeface="Wingdings" pitchFamily="2" charset="2"/>
              <a:buNone/>
            </a:pPr>
            <a:r>
              <a:rPr lang="en-US" sz="2400" dirty="0">
                <a:latin typeface="Arial Rounded MT Bold" pitchFamily="34" charset="0"/>
              </a:rPr>
              <a:t>		N – Node : N</a:t>
            </a:r>
            <a:r>
              <a:rPr lang="en-US" sz="1600" dirty="0">
                <a:latin typeface="Arial Rounded MT Bold" pitchFamily="34" charset="0"/>
              </a:rPr>
              <a:t>0, 1, 2, 3 ….</a:t>
            </a:r>
          </a:p>
          <a:p>
            <a:pPr>
              <a:lnSpc>
                <a:spcPct val="80000"/>
              </a:lnSpc>
              <a:buFont typeface="Wingdings" pitchFamily="2" charset="2"/>
              <a:buNone/>
            </a:pPr>
            <a:r>
              <a:rPr lang="en-US" sz="2400" dirty="0">
                <a:latin typeface="Arial Rounded MT Bold" pitchFamily="34" charset="0"/>
              </a:rPr>
              <a:t>		M – Metastasis : M</a:t>
            </a:r>
            <a:r>
              <a:rPr lang="en-US" sz="1800" dirty="0">
                <a:latin typeface="Arial Rounded MT Bold" pitchFamily="34" charset="0"/>
              </a:rPr>
              <a:t>0,1,2,3</a:t>
            </a:r>
            <a:r>
              <a:rPr lang="en-US" sz="1800" dirty="0" smtClean="0">
                <a:latin typeface="Arial Rounded MT Bold" pitchFamily="34" charset="0"/>
              </a:rPr>
              <a:t>…</a:t>
            </a:r>
          </a:p>
          <a:p>
            <a:pPr>
              <a:lnSpc>
                <a:spcPct val="80000"/>
              </a:lnSpc>
              <a:buNone/>
            </a:pPr>
            <a:r>
              <a:rPr lang="en-US" sz="2400" dirty="0" smtClean="0">
                <a:latin typeface="Arial Rounded MT Bold" pitchFamily="34" charset="0"/>
              </a:rPr>
              <a:t>	Classical </a:t>
            </a:r>
            <a:r>
              <a:rPr lang="en-US" sz="2400" dirty="0">
                <a:latin typeface="Arial Rounded MT Bold" pitchFamily="34" charset="0"/>
              </a:rPr>
              <a:t>staging</a:t>
            </a:r>
            <a:r>
              <a:rPr lang="en-US" sz="2400" dirty="0">
                <a:solidFill>
                  <a:schemeClr val="hlink"/>
                </a:solidFill>
                <a:latin typeface="Arial Rounded MT Bold" pitchFamily="34" charset="0"/>
              </a:rPr>
              <a:t> </a:t>
            </a:r>
            <a:r>
              <a:rPr lang="en-US" sz="2400" dirty="0" smtClean="0">
                <a:latin typeface="Arial Rounded MT Bold" pitchFamily="34" charset="0"/>
              </a:rPr>
              <a:t>: </a:t>
            </a:r>
            <a:r>
              <a:rPr lang="en-US" sz="1800" dirty="0" smtClean="0">
                <a:solidFill>
                  <a:srgbClr val="FF0000"/>
                </a:solidFill>
                <a:latin typeface="Arial Rounded MT Bold" pitchFamily="34" charset="0"/>
              </a:rPr>
              <a:t>is not specific and less detailed</a:t>
            </a:r>
          </a:p>
          <a:p>
            <a:pPr>
              <a:lnSpc>
                <a:spcPct val="80000"/>
              </a:lnSpc>
              <a:buNone/>
            </a:pPr>
            <a:r>
              <a:rPr lang="en-US" sz="1800" dirty="0">
                <a:latin typeface="Arial Rounded MT Bold" pitchFamily="34" charset="0"/>
              </a:rPr>
              <a:t>	</a:t>
            </a:r>
            <a:r>
              <a:rPr lang="en-US" sz="1800" dirty="0" smtClean="0">
                <a:latin typeface="Arial Rounded MT Bold" pitchFamily="34" charset="0"/>
              </a:rPr>
              <a:t>			     </a:t>
            </a:r>
            <a:r>
              <a:rPr lang="en-US" sz="2400" dirty="0" smtClean="0">
                <a:latin typeface="Arial Rounded MT Bold" pitchFamily="34" charset="0"/>
              </a:rPr>
              <a:t> </a:t>
            </a:r>
            <a:r>
              <a:rPr lang="en-US" sz="2400" dirty="0">
                <a:latin typeface="Arial Rounded MT Bold" pitchFamily="34" charset="0"/>
              </a:rPr>
              <a:t>e.g. stage I, II, III, IV</a:t>
            </a:r>
          </a:p>
          <a:p>
            <a:pPr>
              <a:lnSpc>
                <a:spcPct val="80000"/>
              </a:lnSpc>
              <a:buFont typeface="Wingdings" pitchFamily="2" charset="2"/>
              <a:buNone/>
            </a:pPr>
            <a:endParaRPr lang="en-US" sz="1800" dirty="0">
              <a:latin typeface="Arial Rounded MT Bold" pitchFamily="34" charset="0"/>
            </a:endParaRPr>
          </a:p>
          <a:p>
            <a:pPr>
              <a:lnSpc>
                <a:spcPct val="80000"/>
              </a:lnSpc>
              <a:buFont typeface="Wingdings" pitchFamily="2" charset="2"/>
              <a:buNone/>
            </a:pPr>
            <a:r>
              <a:rPr lang="en-US" sz="2400" dirty="0">
                <a:latin typeface="Arial Rounded MT Bold" pitchFamily="34" charset="0"/>
              </a:rPr>
              <a:t>			</a:t>
            </a:r>
          </a:p>
          <a:p>
            <a:pPr>
              <a:lnSpc>
                <a:spcPct val="80000"/>
              </a:lnSpc>
              <a:buFont typeface="Wingdings" pitchFamily="2" charset="2"/>
              <a:buNone/>
            </a:pPr>
            <a:endParaRPr lang="en-US" sz="2400" dirty="0">
              <a:latin typeface="Arial Rounded MT Bold" pitchFamily="34" charset="0"/>
            </a:endParaRPr>
          </a:p>
          <a:p>
            <a:pPr>
              <a:lnSpc>
                <a:spcPct val="80000"/>
              </a:lnSpc>
              <a:buFont typeface="Wingdings" pitchFamily="2" charset="2"/>
              <a:buNone/>
            </a:pPr>
            <a:endParaRPr lang="en-US" sz="2400" dirty="0">
              <a:latin typeface="Arial Rounded MT Bold" pitchFamily="34" charset="0"/>
            </a:endParaRPr>
          </a:p>
          <a:p>
            <a:pPr>
              <a:lnSpc>
                <a:spcPct val="80000"/>
              </a:lnSpc>
              <a:buFont typeface="Wingdings" pitchFamily="2" charset="2"/>
              <a:buNone/>
            </a:pPr>
            <a:endParaRPr lang="en-US" sz="2400" dirty="0">
              <a:latin typeface="Arial Rounded MT Bold" pitchFamily="34" charset="0"/>
            </a:endParaRPr>
          </a:p>
        </p:txBody>
      </p:sp>
      <p:sp>
        <p:nvSpPr>
          <p:cNvPr id="125956" name="Line 4"/>
          <p:cNvSpPr>
            <a:spLocks noChangeShapeType="1"/>
          </p:cNvSpPr>
          <p:nvPr/>
        </p:nvSpPr>
        <p:spPr bwMode="auto">
          <a:xfrm>
            <a:off x="533400" y="1219200"/>
            <a:ext cx="7924800" cy="0"/>
          </a:xfrm>
          <a:prstGeom prst="line">
            <a:avLst/>
          </a:prstGeom>
          <a:noFill/>
          <a:ln w="44450">
            <a:solidFill>
              <a:srgbClr val="FF0000"/>
            </a:solidFill>
            <a:round/>
            <a:headEnd/>
            <a:tailEnd/>
          </a:ln>
          <a:effectLst/>
        </p:spPr>
        <p:txBody>
          <a:bodyPr/>
          <a:lstStyle/>
          <a:p>
            <a:endParaRPr lang="en-US"/>
          </a:p>
        </p:txBody>
      </p:sp>
      <p:sp>
        <p:nvSpPr>
          <p:cNvPr id="5" name="Slide Number Placeholder 4"/>
          <p:cNvSpPr>
            <a:spLocks noGrp="1"/>
          </p:cNvSpPr>
          <p:nvPr>
            <p:ph type="sldNum" sz="quarter" idx="12"/>
          </p:nvPr>
        </p:nvSpPr>
        <p:spPr/>
        <p:txBody>
          <a:bodyPr/>
          <a:lstStyle/>
          <a:p>
            <a:fld id="{4A4739ED-C477-4059-8B23-C62EFCD36E89}" type="slidenum">
              <a:rPr lang="ar-SA" smtClean="0"/>
              <a:pPr/>
              <a:t>9</a:t>
            </a:fld>
            <a:endParaRPr lang="en-US"/>
          </a:p>
        </p:txBody>
      </p:sp>
      <p:sp>
        <p:nvSpPr>
          <p:cNvPr id="6" name="Footer Placeholder 5"/>
          <p:cNvSpPr>
            <a:spLocks noGrp="1"/>
          </p:cNvSpPr>
          <p:nvPr>
            <p:ph type="ftr" sz="quarter" idx="11"/>
          </p:nvPr>
        </p:nvSpPr>
        <p:spPr/>
        <p:txBody>
          <a:bodyPr/>
          <a:lstStyle/>
          <a:p>
            <a:r>
              <a:rPr lang="en-US" smtClean="0"/>
              <a:t>428 surgery team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606</TotalTime>
  <Words>597</Words>
  <Application>Microsoft Office PowerPoint</Application>
  <PresentationFormat>On-screen Show (4:3)</PresentationFormat>
  <Paragraphs>150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Globe</vt:lpstr>
      <vt:lpstr>Principles of Surgical Oncology</vt:lpstr>
      <vt:lpstr>Types of Tumors</vt:lpstr>
      <vt:lpstr>Slide 3</vt:lpstr>
      <vt:lpstr>Important Differences </vt:lpstr>
      <vt:lpstr>Tumor Grading &amp; Differentiation</vt:lpstr>
      <vt:lpstr>Spread of Malignant Tumor</vt:lpstr>
      <vt:lpstr>Local Invasion </vt:lpstr>
      <vt:lpstr>Distant Metastasis  tumors have the potential to metastasize to any organ in the body but they usually go to the liver, lung, or bone because of the high blood supply to those organs</vt:lpstr>
      <vt:lpstr>Tumor Staging</vt:lpstr>
      <vt:lpstr>Slide 10</vt:lpstr>
      <vt:lpstr>Why Do We Stage Malignant Tumors?</vt:lpstr>
      <vt:lpstr>Slide 12</vt:lpstr>
      <vt:lpstr>Presentation of Malignant Tumors</vt:lpstr>
      <vt:lpstr>Investigation of Malignant Tumors</vt:lpstr>
      <vt:lpstr>How we define the histology</vt:lpstr>
      <vt:lpstr>Cytology &amp; Biopsy</vt:lpstr>
      <vt:lpstr>Tumor Markers</vt:lpstr>
      <vt:lpstr>Hormones &amp; Cancer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Management of Renal Stones in the Past Two Decades</dc:title>
  <dc:creator>floor</dc:creator>
  <cp:lastModifiedBy>clab</cp:lastModifiedBy>
  <cp:revision>40</cp:revision>
  <dcterms:created xsi:type="dcterms:W3CDTF">2006-02-09T16:09:32Z</dcterms:created>
  <dcterms:modified xsi:type="dcterms:W3CDTF">2010-11-10T09:32:11Z</dcterms:modified>
</cp:coreProperties>
</file>