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sldIdLst>
    <p:sldId id="256" r:id="rId2"/>
    <p:sldId id="304" r:id="rId3"/>
    <p:sldId id="25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76" r:id="rId24"/>
    <p:sldId id="267" r:id="rId25"/>
    <p:sldId id="275" r:id="rId26"/>
    <p:sldId id="277" r:id="rId27"/>
    <p:sldId id="268" r:id="rId28"/>
    <p:sldId id="286" r:id="rId29"/>
    <p:sldId id="285" r:id="rId30"/>
    <p:sldId id="269" r:id="rId31"/>
    <p:sldId id="270" r:id="rId32"/>
    <p:sldId id="278" r:id="rId33"/>
    <p:sldId id="279" r:id="rId34"/>
    <p:sldId id="284" r:id="rId35"/>
    <p:sldId id="271" r:id="rId36"/>
    <p:sldId id="272" r:id="rId37"/>
    <p:sldId id="289" r:id="rId38"/>
    <p:sldId id="273" r:id="rId39"/>
    <p:sldId id="315" r:id="rId40"/>
    <p:sldId id="293" r:id="rId41"/>
    <p:sldId id="274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arabswell.com" initials="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5E19E-7E08-4531-A21A-81E984CD6163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BD95C-1757-49A8-9F4C-6C1AF714CD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F0E8C2-33A4-40E5-B4B0-0F0CD5DA8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3BB59-9F3C-45FF-BEA7-C33963328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A74D2-CF76-408D-BC15-D389A0AF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ACB3AE1-0259-44B7-AD68-7F79E97A3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034F-3DFF-45BC-99E6-50C6C5F08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E7FA6-C471-4DD0-AF8C-0595E2ED9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0DAFD-D5E7-4BBF-96F5-BB9BAE3E8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6C629-16BD-469C-A241-5F82DA75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1304-4BEC-40F6-BAEE-DD6F1043C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F170-8A04-4C76-8601-4839958F0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39140-E541-4BC0-9E45-A0E00F7A5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9F5C-3263-4655-991C-A591471FE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smtClean="0"/>
              <a:t>428 surgery team</a:t>
            </a: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8BBE90DE-2C54-4C75-990A-0056F468EB6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CONGENITAL HAND ANOMALIES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2927350"/>
            <a:ext cx="5562600" cy="1568450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sz="3200" b="1" dirty="0"/>
              <a:t>By Dr.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Jamaleldin</a:t>
            </a:r>
            <a:r>
              <a:rPr lang="en-US" sz="3200" b="1" dirty="0"/>
              <a:t> </a:t>
            </a:r>
            <a:r>
              <a:rPr lang="en-US" sz="3200" b="1" dirty="0" err="1" smtClean="0"/>
              <a:t>Hassanain</a:t>
            </a:r>
            <a:endParaRPr lang="en-US" sz="3200" b="1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2590800" y="5562600"/>
            <a:ext cx="5486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Done by : 428 surgery team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0E8C2-33A4-40E5-B4B0-0F0CD5DA8A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600200"/>
          </a:xfrm>
        </p:spPr>
        <p:txBody>
          <a:bodyPr/>
          <a:lstStyle/>
          <a:p>
            <a:r>
              <a:rPr lang="en-US" b="1"/>
              <a:t>	BONES OF THE HAND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209800"/>
            <a:ext cx="6248400" cy="3886200"/>
          </a:xfrm>
        </p:spPr>
        <p:txBody>
          <a:bodyPr/>
          <a:lstStyle/>
          <a:p>
            <a:r>
              <a:rPr lang="en-US" sz="4000" b="1"/>
              <a:t>5 Metacarpals</a:t>
            </a:r>
          </a:p>
          <a:p>
            <a:r>
              <a:rPr lang="en-US" sz="4000" b="1"/>
              <a:t>Thumb is no. 1</a:t>
            </a:r>
          </a:p>
          <a:p>
            <a:r>
              <a:rPr lang="en-US" sz="4000" b="1"/>
              <a:t>Little finger is no.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		BONY SKELETON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772400" cy="4495800"/>
          </a:xfrm>
        </p:spPr>
        <p:txBody>
          <a:bodyPr/>
          <a:lstStyle/>
          <a:p>
            <a:r>
              <a:rPr lang="en-US" sz="3600" b="1" dirty="0"/>
              <a:t>Wrist joint composed of multiple carpal bone articulating with the radius proximally and five metacarpals </a:t>
            </a:r>
            <a:r>
              <a:rPr lang="en-US" sz="3600" b="1" dirty="0" smtClean="0"/>
              <a:t>distally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Wrist is radio-</a:t>
            </a:r>
            <a:r>
              <a:rPr lang="en-US" sz="2400" b="1" dirty="0" err="1" smtClean="0">
                <a:solidFill>
                  <a:srgbClr val="C00000"/>
                </a:solidFill>
              </a:rPr>
              <a:t>carbal</a:t>
            </a:r>
            <a:r>
              <a:rPr lang="en-US" sz="2400" b="1" dirty="0" smtClean="0">
                <a:solidFill>
                  <a:srgbClr val="C00000"/>
                </a:solidFill>
              </a:rPr>
              <a:t> joint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Ulnar</a:t>
            </a:r>
            <a:r>
              <a:rPr lang="en-US" sz="2400" b="1" dirty="0" smtClean="0">
                <a:solidFill>
                  <a:srgbClr val="C00000"/>
                </a:solidFill>
              </a:rPr>
              <a:t> is not playing role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</a:t>
            </a:r>
            <a:r>
              <a:rPr lang="en-US" sz="4800" b="1"/>
              <a:t>PHALANGES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All fingers have 3 phalanges 						proximal							middle 							distal</a:t>
            </a:r>
          </a:p>
          <a:p>
            <a:r>
              <a:rPr lang="en-US" sz="3600" b="1"/>
              <a:t>Except thumb has 2 								proximal 						distal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of fingers percentage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Thumb alone 10%  ( function is go up &amp; down 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Thumb + other finger : 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50 (thumb) + 20 (any other finger) +10+10+10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Embryological failure are related to malformations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33CC33"/>
                </a:solidFill>
              </a:rPr>
              <a:t>Causes</a:t>
            </a:r>
          </a:p>
          <a:p>
            <a:r>
              <a:rPr lang="en-US" b="1" dirty="0" err="1" smtClean="0"/>
              <a:t>Teratogen</a:t>
            </a:r>
            <a:r>
              <a:rPr lang="en-US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(any agent that cause birth defect)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/>
              <a:t>Chromosomal </a:t>
            </a:r>
            <a:r>
              <a:rPr lang="en-US" b="1" dirty="0" smtClean="0"/>
              <a:t>abnormality </a:t>
            </a:r>
            <a:r>
              <a:rPr lang="en-US" sz="2000" b="1" dirty="0" smtClean="0">
                <a:solidFill>
                  <a:srgbClr val="C00000"/>
                </a:solidFill>
              </a:rPr>
              <a:t>(sex link ,single or </a:t>
            </a:r>
            <a:r>
              <a:rPr lang="en-US" sz="2000" b="1" dirty="0" err="1" smtClean="0">
                <a:solidFill>
                  <a:srgbClr val="C00000"/>
                </a:solidFill>
              </a:rPr>
              <a:t>multible</a:t>
            </a:r>
            <a:r>
              <a:rPr lang="en-US" sz="2000" b="1" dirty="0" smtClean="0">
                <a:solidFill>
                  <a:srgbClr val="C00000"/>
                </a:solidFill>
              </a:rPr>
              <a:t> gene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b="1" dirty="0"/>
              <a:t>Viruses</a:t>
            </a:r>
          </a:p>
          <a:p>
            <a:r>
              <a:rPr lang="en-US" b="1" dirty="0"/>
              <a:t>Toxic </a:t>
            </a:r>
            <a:r>
              <a:rPr lang="en-US" b="1" dirty="0" smtClean="0"/>
              <a:t>agent </a:t>
            </a:r>
            <a:endParaRPr lang="en-US" b="1" dirty="0"/>
          </a:p>
          <a:p>
            <a:r>
              <a:rPr lang="en-US" b="1" dirty="0"/>
              <a:t>Vascular </a:t>
            </a:r>
            <a:r>
              <a:rPr lang="en-US" b="1" dirty="0" smtClean="0"/>
              <a:t>events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haemangioma</a:t>
            </a:r>
            <a:r>
              <a:rPr lang="en-US" sz="2400" b="1" dirty="0" smtClean="0">
                <a:solidFill>
                  <a:srgbClr val="C00000"/>
                </a:solidFill>
              </a:rPr>
              <a:t> , </a:t>
            </a:r>
            <a:r>
              <a:rPr lang="en-US" sz="2400" b="1" dirty="0" err="1" smtClean="0">
                <a:solidFill>
                  <a:srgbClr val="C00000"/>
                </a:solidFill>
              </a:rPr>
              <a:t>lymphangioma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Trauma </a:t>
            </a:r>
            <a:r>
              <a:rPr lang="en-US" sz="2400" b="1" dirty="0" smtClean="0">
                <a:solidFill>
                  <a:srgbClr val="C00000"/>
                </a:solidFill>
              </a:rPr>
              <a:t>(tight band)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Most anomalies occur between 25</a:t>
            </a:r>
            <a:r>
              <a:rPr lang="en-US" b="1" baseline="30000" dirty="0"/>
              <a:t>th</a:t>
            </a:r>
            <a:r>
              <a:rPr lang="en-US" b="1" dirty="0"/>
              <a:t> –50</a:t>
            </a:r>
            <a:r>
              <a:rPr lang="en-US" b="1" baseline="30000" dirty="0"/>
              <a:t>th</a:t>
            </a:r>
            <a:r>
              <a:rPr lang="en-US" b="1" dirty="0"/>
              <a:t> day</a:t>
            </a:r>
            <a:r>
              <a:rPr lang="en-US" b="1" dirty="0" smtClean="0"/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Coz it’s the time for limbs formation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Any anomalies occurring after 7</a:t>
            </a:r>
            <a:r>
              <a:rPr lang="en-US" b="1" baseline="30000" dirty="0"/>
              <a:t>th</a:t>
            </a:r>
            <a:r>
              <a:rPr lang="en-US" b="1" dirty="0"/>
              <a:t> week occur as a result of </a:t>
            </a:r>
            <a:r>
              <a:rPr lang="en-US" b="1" u="sng" dirty="0">
                <a:solidFill>
                  <a:srgbClr val="00B0F0"/>
                </a:solidFill>
              </a:rPr>
              <a:t>extrinsic</a:t>
            </a:r>
            <a:r>
              <a:rPr lang="en-US" b="1" dirty="0"/>
              <a:t> compression upon uterine wall </a:t>
            </a:r>
            <a:r>
              <a:rPr lang="en-US" b="1" dirty="0" err="1"/>
              <a:t>eg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		ischemic events.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			mechanical influences (amniotic constriction band syndrome 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</a:t>
            </a:r>
            <a:r>
              <a:rPr lang="en-US" sz="4400"/>
              <a:t>	INCIDENCE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14600"/>
            <a:ext cx="4572000" cy="3810000"/>
          </a:xfrm>
        </p:spPr>
        <p:txBody>
          <a:bodyPr/>
          <a:lstStyle/>
          <a:p>
            <a:r>
              <a:rPr lang="en-US" sz="3200" b="1" dirty="0"/>
              <a:t>1 : 4000 Live births (Birch – Jensen 1944)</a:t>
            </a:r>
          </a:p>
          <a:p>
            <a:r>
              <a:rPr lang="en-US" sz="3200" b="1" dirty="0"/>
              <a:t>1 : 625 live births             (Conway &amp; Bowe 1956</a:t>
            </a:r>
            <a:r>
              <a:rPr lang="en-US" sz="3200" b="1" dirty="0" smtClean="0"/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due to better awareness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6085" name="Picture 5" descr="c:\Program Files\Common Files\Microsoft Shared\Clipart\cagcat50\bs0055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971800"/>
            <a:ext cx="3505200" cy="2133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3AE1-0259-44B7-AD68-7F79E97A3B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352800"/>
          </a:xfrm>
        </p:spPr>
        <p:txBody>
          <a:bodyPr/>
          <a:lstStyle/>
          <a:p>
            <a:r>
              <a:rPr lang="en-US" sz="3600" b="1" u="sng"/>
              <a:t>Congenital :</a:t>
            </a:r>
            <a:r>
              <a:rPr lang="en-US" sz="3600"/>
              <a:t> something present at birth</a:t>
            </a:r>
          </a:p>
          <a:p>
            <a:r>
              <a:rPr lang="en-US" sz="3600" b="1" u="sng"/>
              <a:t>Malformation :</a:t>
            </a:r>
            <a:r>
              <a:rPr lang="en-US" sz="3600"/>
              <a:t> gross structural anomalies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			</a:t>
            </a:r>
            <a:r>
              <a:rPr lang="en-US" sz="4400" dirty="0" smtClean="0"/>
              <a:t>Types of congenital anomalies</a:t>
            </a:r>
            <a:endParaRPr lang="en-US" sz="4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sz="3200" b="1" u="sng" dirty="0" smtClean="0">
                <a:solidFill>
                  <a:srgbClr val="33CC33"/>
                </a:solidFill>
              </a:rPr>
              <a:t>SYNDROMIC </a:t>
            </a:r>
            <a:r>
              <a:rPr lang="en-US" sz="3200" b="1" u="sng" dirty="0">
                <a:solidFill>
                  <a:srgbClr val="33CC33"/>
                </a:solidFill>
              </a:rPr>
              <a:t>:                      </a:t>
            </a:r>
            <a:r>
              <a:rPr lang="en-US" sz="3200" b="1" dirty="0"/>
              <a:t>Combination of anomalies ( 3- 4 )</a:t>
            </a:r>
          </a:p>
          <a:p>
            <a:r>
              <a:rPr lang="en-US" sz="3200" b="1" dirty="0"/>
              <a:t>Single gene</a:t>
            </a:r>
          </a:p>
          <a:p>
            <a:r>
              <a:rPr lang="en-US" sz="3200" b="1" dirty="0"/>
              <a:t>Multiple genes</a:t>
            </a:r>
          </a:p>
          <a:p>
            <a:r>
              <a:rPr lang="en-US" sz="3200" b="1" dirty="0"/>
              <a:t>Sex linked</a:t>
            </a:r>
            <a:endParaRPr lang="en-US" sz="3200" b="1" u="sng" dirty="0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b="1" u="sng" dirty="0">
              <a:solidFill>
                <a:srgbClr val="33CC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14400"/>
          </a:xfrm>
        </p:spPr>
        <p:txBody>
          <a:bodyPr/>
          <a:lstStyle/>
          <a:p>
            <a:r>
              <a:rPr lang="en-US"/>
              <a:t>  MALFORMATION SEQUENCE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4000" b="1" dirty="0"/>
              <a:t>Poor formation of tissue within the fetus e.g.. Radial </a:t>
            </a:r>
            <a:r>
              <a:rPr lang="en-US" sz="4000" b="1" dirty="0" smtClean="0"/>
              <a:t>dysplasia</a:t>
            </a:r>
          </a:p>
          <a:p>
            <a:pPr>
              <a:buNone/>
            </a:pPr>
            <a:endParaRPr lang="en-US" sz="4000" b="1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Dysplasia: one tissue changed from one form to another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362200"/>
            <a:ext cx="4114800" cy="3276600"/>
          </a:xfrm>
        </p:spPr>
        <p:txBody>
          <a:bodyPr/>
          <a:lstStyle/>
          <a:p>
            <a:r>
              <a:rPr lang="en-US" sz="3600" dirty="0" smtClean="0"/>
              <a:t>is </a:t>
            </a:r>
            <a:r>
              <a:rPr lang="en-US" sz="3600" dirty="0"/>
              <a:t>an important feature in humans over other primates who lack fine control and precision</a:t>
            </a:r>
          </a:p>
        </p:txBody>
      </p:sp>
      <p:pic>
        <p:nvPicPr>
          <p:cNvPr id="29702" name="Picture 6" descr="pe0200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057400"/>
            <a:ext cx="3200400" cy="3468688"/>
          </a:xfrm>
        </p:spPr>
      </p:pic>
      <p:sp>
        <p:nvSpPr>
          <p:cNvPr id="4" name="Rectangle 3"/>
          <p:cNvSpPr/>
          <p:nvPr/>
        </p:nvSpPr>
        <p:spPr>
          <a:xfrm>
            <a:off x="1600201" y="1066800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Hand function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3AE1-0259-44B7-AD68-7F79E97A3B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  DEFORMATION SEQUENCE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001000" cy="3886200"/>
          </a:xfrm>
        </p:spPr>
        <p:txBody>
          <a:bodyPr/>
          <a:lstStyle/>
          <a:p>
            <a:r>
              <a:rPr lang="en-US" sz="3200" b="1" dirty="0"/>
              <a:t>There is </a:t>
            </a:r>
            <a:r>
              <a:rPr lang="en-US" sz="3200" b="1" u="sng" dirty="0">
                <a:solidFill>
                  <a:srgbClr val="00B0F0"/>
                </a:solidFill>
              </a:rPr>
              <a:t>no intrinsic problem </a:t>
            </a:r>
            <a:r>
              <a:rPr lang="en-US" sz="3200" b="1" dirty="0"/>
              <a:t>with fetus but abnormal external mechanical or structural forces		 e.g..  Leaking of amniotic fluid</a:t>
            </a:r>
          </a:p>
          <a:p>
            <a:r>
              <a:rPr lang="en-US" sz="3200" b="1" dirty="0" err="1"/>
              <a:t>Bicornate</a:t>
            </a:r>
            <a:r>
              <a:rPr lang="en-US" sz="3200" b="1" dirty="0"/>
              <a:t> uterus e.g.. Amniotic constriction band syndrome</a:t>
            </a:r>
            <a:r>
              <a:rPr lang="en-US" dirty="0"/>
              <a:t> 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Deformation is not a genetic problem</a:t>
            </a:r>
            <a:r>
              <a:rPr lang="en-US" sz="2400" b="1" dirty="0">
                <a:solidFill>
                  <a:srgbClr val="C00000"/>
                </a:solidFill>
              </a:rPr>
              <a:t>		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0E8C2-33A4-40E5-B4B0-0F0CD5DA8AC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	</a:t>
            </a:r>
            <a:r>
              <a:rPr lang="en-US" sz="4000"/>
              <a:t>FAILURE OF FORMATION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( </a:t>
            </a:r>
            <a:r>
              <a:rPr lang="en-US" sz="2400" b="1" dirty="0"/>
              <a:t>A) Transverse arrest 						</a:t>
            </a:r>
            <a:r>
              <a:rPr lang="en-US" sz="2400" b="1" dirty="0" err="1"/>
              <a:t>i</a:t>
            </a:r>
            <a:r>
              <a:rPr lang="en-US" sz="2400" b="1" dirty="0"/>
              <a:t> -shoulder e.g. </a:t>
            </a:r>
            <a:r>
              <a:rPr lang="en-US" sz="2400" b="1" dirty="0" err="1"/>
              <a:t>amelia</a:t>
            </a:r>
            <a:r>
              <a:rPr lang="en-US" sz="2400" b="1" dirty="0"/>
              <a:t>	</a:t>
            </a:r>
            <a:r>
              <a:rPr lang="en-US" sz="2400" b="1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the whole limb is absent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			ii –upper arm 								   -long above elbow 					   -short above elbow		         	iii – elbow							Iv – forearm								   	 -long below elbow					  	  -short below elbow	 </a:t>
            </a:r>
            <a:r>
              <a:rPr lang="en-US" sz="2400" b="1" dirty="0" smtClean="0"/>
              <a:t>           </a:t>
            </a:r>
            <a:r>
              <a:rPr lang="en-US" sz="2400" b="1" dirty="0"/>
              <a:t>	</a:t>
            </a:r>
            <a:r>
              <a:rPr lang="en-US" sz="2400" b="1" dirty="0" smtClean="0"/>
              <a:t>              v- </a:t>
            </a:r>
            <a:r>
              <a:rPr lang="en-US" sz="2400" b="1" dirty="0"/>
              <a:t>wrist (</a:t>
            </a:r>
            <a:r>
              <a:rPr lang="en-US" sz="2400" b="1" dirty="0" err="1"/>
              <a:t>acheira</a:t>
            </a:r>
            <a:r>
              <a:rPr lang="en-US" sz="2400" b="1" dirty="0"/>
              <a:t> )	</a:t>
            </a:r>
            <a:r>
              <a:rPr lang="en-US" sz="2000" b="1" dirty="0" smtClean="0">
                <a:solidFill>
                  <a:srgbClr val="C00000"/>
                </a:solidFill>
              </a:rPr>
              <a:t>no wrist</a:t>
            </a:r>
            <a:r>
              <a:rPr lang="en-US" sz="2400" b="1" dirty="0"/>
              <a:t>	</a:t>
            </a:r>
            <a:endParaRPr lang="en-US" sz="2400" b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                    vi </a:t>
            </a:r>
            <a:r>
              <a:rPr lang="en-US" sz="2400" b="1" dirty="0"/>
              <a:t>–metacarpal (</a:t>
            </a:r>
            <a:r>
              <a:rPr lang="en-US" sz="2400" b="1" dirty="0" err="1"/>
              <a:t>adactyly</a:t>
            </a:r>
            <a:r>
              <a:rPr lang="en-US" sz="2400" b="1" dirty="0"/>
              <a:t>)	</a:t>
            </a:r>
            <a:r>
              <a:rPr lang="en-US" sz="2000" b="1" dirty="0" smtClean="0">
                <a:solidFill>
                  <a:srgbClr val="C00000"/>
                </a:solidFill>
              </a:rPr>
              <a:t> no finger</a:t>
            </a: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400" b="1" dirty="0"/>
              <a:t>	</a:t>
            </a:r>
            <a:r>
              <a:rPr lang="en-US" sz="2400" b="1" dirty="0" smtClean="0"/>
              <a:t>  vii -phalanges </a:t>
            </a:r>
            <a:r>
              <a:rPr lang="en-US" sz="2400" dirty="0"/>
              <a:t>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transverse ar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3886200" y="6396335"/>
            <a:ext cx="1617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 is </a:t>
            </a:r>
            <a:r>
              <a:rPr lang="en-US" dirty="0" err="1" smtClean="0">
                <a:solidFill>
                  <a:srgbClr val="C00000"/>
                </a:solidFill>
              </a:rPr>
              <a:t>acheira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B – LONGITUDINAL ARREST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8001000" cy="3200400"/>
          </a:xfrm>
        </p:spPr>
        <p:txBody>
          <a:bodyPr/>
          <a:lstStyle/>
          <a:p>
            <a:r>
              <a:rPr lang="en-US" sz="3600" b="1" dirty="0"/>
              <a:t>Radial ray ( pre-axial </a:t>
            </a:r>
            <a:r>
              <a:rPr lang="en-US" sz="36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no radius and no thumb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600" b="1" dirty="0" err="1"/>
              <a:t>Ulner</a:t>
            </a:r>
            <a:r>
              <a:rPr lang="en-US" sz="3600" b="1" dirty="0"/>
              <a:t> ray ( post-axial </a:t>
            </a:r>
            <a:r>
              <a:rPr lang="en-US" sz="36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elbow joint is affected but wrist joint is ok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600" b="1" dirty="0"/>
              <a:t>Central ray ( cleft hand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radial clu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4191000" y="6400800"/>
            <a:ext cx="259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It’s radial ray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ulnar club-polysndacty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4" name="مربع نص 3"/>
          <p:cNvSpPr txBox="1"/>
          <p:nvPr/>
        </p:nvSpPr>
        <p:spPr>
          <a:xfrm>
            <a:off x="3657600" y="6396335"/>
            <a:ext cx="259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It’s central ray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II – FAILURE OF DIFFERENTIATION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3600" b="1" dirty="0"/>
              <a:t>(a)- Soft tissues e.g.. </a:t>
            </a:r>
            <a:r>
              <a:rPr lang="en-US" sz="3600" b="1" dirty="0" err="1"/>
              <a:t>Cutaneous</a:t>
            </a:r>
            <a:r>
              <a:rPr lang="en-US" sz="3600" b="1" dirty="0"/>
              <a:t> </a:t>
            </a:r>
            <a:r>
              <a:rPr lang="en-US" sz="3600" b="1" dirty="0" err="1" smtClean="0"/>
              <a:t>syndactyly</a:t>
            </a: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skin is fused together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600" b="1" dirty="0"/>
              <a:t>(b)- skeletal involvement e.g.. Osseous </a:t>
            </a:r>
            <a:r>
              <a:rPr lang="en-US" sz="3600" b="1" dirty="0" err="1" smtClean="0"/>
              <a:t>syndactyly</a:t>
            </a: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bones are fused together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U have to take x-ray to differentiate between them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 sz="4000"/>
              <a:t>		EMBRYOLOGY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8001000" cy="3429000"/>
          </a:xfrm>
        </p:spPr>
        <p:txBody>
          <a:bodyPr/>
          <a:lstStyle/>
          <a:p>
            <a:r>
              <a:rPr lang="en-US" sz="4000" b="1"/>
              <a:t>Limb development and differentiation is a rapid process occurring between	 3-8 wk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 sz="4000"/>
              <a:t>Congenital tumorous condition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657600"/>
          </a:xfrm>
        </p:spPr>
        <p:txBody>
          <a:bodyPr/>
          <a:lstStyle/>
          <a:p>
            <a:r>
              <a:rPr lang="en-US" sz="3200" b="1"/>
              <a:t>Vascular e.g. heamongiomas portwine stain</a:t>
            </a:r>
          </a:p>
          <a:p>
            <a:r>
              <a:rPr lang="en-US" sz="3200" b="1"/>
              <a:t>Neurological  e.g. neurofibromas</a:t>
            </a:r>
          </a:p>
          <a:p>
            <a:r>
              <a:rPr lang="en-US" sz="3200" b="1"/>
              <a:t>Connective tissues e.g. juvenile aponeurotic fibroma</a:t>
            </a:r>
          </a:p>
          <a:p>
            <a:r>
              <a:rPr lang="en-US" sz="3200" b="1"/>
              <a:t>Skeletal e.g. osteochondromes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001000" cy="1143000"/>
          </a:xfrm>
        </p:spPr>
        <p:txBody>
          <a:bodyPr/>
          <a:lstStyle/>
          <a:p>
            <a:r>
              <a:rPr lang="en-US"/>
              <a:t>		</a:t>
            </a:r>
            <a:r>
              <a:rPr lang="en-US" sz="4800"/>
              <a:t>DUPLICATION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590800"/>
            <a:ext cx="6629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/>
              <a:t>Whole limb</a:t>
            </a:r>
          </a:p>
          <a:p>
            <a:pPr>
              <a:lnSpc>
                <a:spcPct val="90000"/>
              </a:lnSpc>
            </a:pPr>
            <a:r>
              <a:rPr lang="en-US" sz="4400" b="1"/>
              <a:t>Humerus</a:t>
            </a:r>
          </a:p>
          <a:p>
            <a:pPr>
              <a:lnSpc>
                <a:spcPct val="90000"/>
              </a:lnSpc>
            </a:pPr>
            <a:r>
              <a:rPr lang="en-US" sz="4400" b="1"/>
              <a:t>Radus </a:t>
            </a:r>
          </a:p>
          <a:p>
            <a:pPr>
              <a:lnSpc>
                <a:spcPct val="90000"/>
              </a:lnSpc>
            </a:pPr>
            <a:r>
              <a:rPr lang="en-US" sz="4400" b="1"/>
              <a:t>Ulna </a:t>
            </a:r>
          </a:p>
          <a:p>
            <a:pPr>
              <a:lnSpc>
                <a:spcPct val="90000"/>
              </a:lnSpc>
            </a:pPr>
            <a:r>
              <a:rPr lang="en-US" sz="4400" b="1"/>
              <a:t>Digit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ulnar p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3733800" y="6396335"/>
            <a:ext cx="289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Ulnar</a:t>
            </a:r>
            <a:r>
              <a:rPr lang="en-US" dirty="0" smtClean="0">
                <a:solidFill>
                  <a:srgbClr val="C00000"/>
                </a:solidFill>
              </a:rPr>
              <a:t> duplication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ial p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557353"/>
            <a:ext cx="4739773" cy="38533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SC0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3810000" y="6396335"/>
            <a:ext cx="381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Thumb </a:t>
            </a:r>
            <a:r>
              <a:rPr lang="en-US" dirty="0" err="1" smtClean="0">
                <a:solidFill>
                  <a:srgbClr val="C00000"/>
                </a:solidFill>
              </a:rPr>
              <a:t>dublication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	OVERGROWTH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001000" cy="3581400"/>
          </a:xfrm>
        </p:spPr>
        <p:txBody>
          <a:bodyPr/>
          <a:lstStyle/>
          <a:p>
            <a:r>
              <a:rPr lang="en-US" sz="3600" b="1"/>
              <a:t>Whole limb e.g. hemi hypertrophy</a:t>
            </a:r>
          </a:p>
          <a:p>
            <a:r>
              <a:rPr lang="en-US" sz="3600" b="1"/>
              <a:t>Partial limb e.g. associated vascular malformation</a:t>
            </a:r>
          </a:p>
          <a:p>
            <a:r>
              <a:rPr lang="en-US" sz="3600" b="1"/>
              <a:t>Digit macrodactyly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	UNDERGROWTH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667000"/>
            <a:ext cx="7010400" cy="3581400"/>
          </a:xfrm>
        </p:spPr>
        <p:txBody>
          <a:bodyPr/>
          <a:lstStyle/>
          <a:p>
            <a:r>
              <a:rPr lang="en-US" sz="3600" b="1"/>
              <a:t>Whole limb</a:t>
            </a:r>
          </a:p>
          <a:p>
            <a:r>
              <a:rPr lang="en-US" sz="3600" b="1"/>
              <a:t>Forearm &amp; Hand</a:t>
            </a:r>
          </a:p>
          <a:p>
            <a:r>
              <a:rPr lang="en-US" sz="3600" b="1"/>
              <a:t>Hand alone</a:t>
            </a:r>
          </a:p>
          <a:p>
            <a:r>
              <a:rPr lang="en-US" sz="3600" b="1"/>
              <a:t>Digit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SC02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3352800" y="6396335"/>
            <a:ext cx="3886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Digit </a:t>
            </a:r>
            <a:r>
              <a:rPr lang="en-US" dirty="0" err="1" smtClean="0">
                <a:solidFill>
                  <a:srgbClr val="C00000"/>
                </a:solidFill>
              </a:rPr>
              <a:t>macrodactylt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90600"/>
          </a:xfrm>
        </p:spPr>
        <p:txBody>
          <a:bodyPr/>
          <a:lstStyle/>
          <a:p>
            <a:r>
              <a:rPr lang="en-US"/>
              <a:t>CONSTRICTION RING SYNDROME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8001000" cy="3200400"/>
          </a:xfrm>
        </p:spPr>
        <p:txBody>
          <a:bodyPr/>
          <a:lstStyle/>
          <a:p>
            <a:r>
              <a:rPr lang="en-US" sz="3600" b="1" dirty="0"/>
              <a:t>Focal necrosis e.g. constriction band syndrome</a:t>
            </a:r>
          </a:p>
          <a:p>
            <a:r>
              <a:rPr lang="en-US" sz="3600" b="1" dirty="0"/>
              <a:t>Amputation intra </a:t>
            </a:r>
            <a:r>
              <a:rPr lang="en-US" sz="3600" b="1" dirty="0" smtClean="0"/>
              <a:t>uterine </a:t>
            </a:r>
            <a:r>
              <a:rPr lang="en-US" sz="2400" b="1" dirty="0" smtClean="0">
                <a:solidFill>
                  <a:srgbClr val="C00000"/>
                </a:solidFill>
              </a:rPr>
              <a:t>due to fingers ischemia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sverse ar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	EMBRYOLOGY OF THE 		UPPER LIMB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772400" cy="3505200"/>
          </a:xfrm>
        </p:spPr>
        <p:txBody>
          <a:bodyPr/>
          <a:lstStyle/>
          <a:p>
            <a:r>
              <a:rPr lang="en-US" sz="4000" b="1"/>
              <a:t>Limb buds first appear as small elevations on ventro lateral body end of fourth week</a:t>
            </a:r>
            <a:r>
              <a:rPr lang="en-US"/>
              <a:t>.</a:t>
            </a:r>
          </a:p>
          <a:p>
            <a:pPr>
              <a:buFont typeface="Symbol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CALLED ?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SC02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2362200"/>
            <a:ext cx="4978400" cy="3733800"/>
          </a:xfrm>
        </p:spPr>
      </p:pic>
      <p:sp>
        <p:nvSpPr>
          <p:cNvPr id="5" name="مربع نص 4"/>
          <p:cNvSpPr txBox="1"/>
          <p:nvPr/>
        </p:nvSpPr>
        <p:spPr>
          <a:xfrm>
            <a:off x="3733800" y="6396335"/>
            <a:ext cx="2819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Auto amputation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GENERALIZED ABNORMALITIES AND SYNDROMES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0E8C2-33A4-40E5-B4B0-0F0CD5DA8AC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THANK YOU FOR YOUR ATTENTION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295400"/>
            <a:ext cx="6934200" cy="2057400"/>
          </a:xfrm>
        </p:spPr>
        <p:txBody>
          <a:bodyPr/>
          <a:lstStyle/>
          <a:p>
            <a:r>
              <a:rPr lang="en-US" b="1"/>
              <a:t>Each limb bud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3200400"/>
            <a:ext cx="6400800" cy="2520950"/>
          </a:xfrm>
        </p:spPr>
        <p:txBody>
          <a:bodyPr/>
          <a:lstStyle/>
          <a:p>
            <a:r>
              <a:rPr lang="en-US" sz="3600" b="1"/>
              <a:t>Mesenchyme derived from somatic mesoderm which is covered by a layer of ectoderm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F0E8C2-33A4-40E5-B4B0-0F0CD5DA8A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/>
              <a:t>Distal end of bud form flipper like limbs</a:t>
            </a:r>
            <a:r>
              <a:rPr lang="en-US" sz="3600" b="1" dirty="0" smtClean="0"/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( to form fingers )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3600" b="1" dirty="0"/>
              <a:t>Later bones develop and </a:t>
            </a:r>
            <a:r>
              <a:rPr lang="en-US" sz="3600" b="1" dirty="0" err="1"/>
              <a:t>myoblast</a:t>
            </a:r>
            <a:r>
              <a:rPr lang="en-US" sz="3600" b="1" dirty="0"/>
              <a:t> aggregate to develop muscle mass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Upper limb rotates laterally 90 degrees</a:t>
            </a:r>
          </a:p>
          <a:p>
            <a:r>
              <a:rPr lang="en-US" sz="3600" b="1"/>
              <a:t>Specific dermatone ( which is skin area supplied by a single spinal nerve 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</a:t>
            </a:r>
            <a:r>
              <a:rPr lang="en-US" sz="5400" b="1"/>
              <a:t>ANATOMY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7315200" cy="4495800"/>
          </a:xfrm>
        </p:spPr>
        <p:txBody>
          <a:bodyPr/>
          <a:lstStyle/>
          <a:p>
            <a:r>
              <a:rPr lang="en-US" sz="4000" b="1"/>
              <a:t>Bony skeleton </a:t>
            </a:r>
          </a:p>
          <a:p>
            <a:r>
              <a:rPr lang="en-US" sz="4000" b="1"/>
              <a:t>Muscles and soft tissues</a:t>
            </a:r>
          </a:p>
          <a:p>
            <a:r>
              <a:rPr lang="en-US" sz="4000" b="1"/>
              <a:t>Vessels and nerves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162800" cy="3657600"/>
          </a:xfrm>
        </p:spPr>
        <p:txBody>
          <a:bodyPr/>
          <a:lstStyle/>
          <a:p>
            <a:r>
              <a:rPr lang="en-US" sz="3600" b="1" u="sng" dirty="0"/>
              <a:t>Proximal row of carpal bone</a:t>
            </a:r>
            <a:r>
              <a:rPr lang="en-US" sz="3600" dirty="0"/>
              <a:t>			 (radial to </a:t>
            </a:r>
            <a:r>
              <a:rPr lang="en-US" sz="3600" dirty="0" err="1"/>
              <a:t>ulnar</a:t>
            </a:r>
            <a:r>
              <a:rPr lang="en-US" sz="3600" dirty="0"/>
              <a:t>)			</a:t>
            </a:r>
            <a:r>
              <a:rPr lang="en-US" sz="3600" dirty="0" err="1"/>
              <a:t>scafoid</a:t>
            </a:r>
            <a:r>
              <a:rPr lang="en-US" sz="3600" dirty="0"/>
              <a:t> , </a:t>
            </a:r>
            <a:r>
              <a:rPr lang="en-US" sz="3600" dirty="0" err="1"/>
              <a:t>lunate</a:t>
            </a:r>
            <a:r>
              <a:rPr lang="en-US" sz="3600" dirty="0"/>
              <a:t> , </a:t>
            </a:r>
            <a:r>
              <a:rPr lang="en-US" sz="3600" dirty="0" err="1"/>
              <a:t>traquetral</a:t>
            </a:r>
            <a:r>
              <a:rPr lang="en-US" sz="3600" dirty="0"/>
              <a:t> , </a:t>
            </a:r>
            <a:r>
              <a:rPr lang="en-US" sz="3600" dirty="0" err="1" smtClean="0"/>
              <a:t>pisiform</a:t>
            </a:r>
            <a:endParaRPr lang="en-US" sz="3600" dirty="0" smtClean="0"/>
          </a:p>
          <a:p>
            <a:pPr algn="ctr">
              <a:buNone/>
            </a:pPr>
            <a:r>
              <a:rPr lang="ar-SA" sz="2000" b="1" dirty="0" smtClean="0">
                <a:solidFill>
                  <a:srgbClr val="C00000"/>
                </a:solidFill>
              </a:rPr>
              <a:t>سلمى لازم تلعب بوكر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3600" b="1" u="sng" dirty="0"/>
              <a:t>Distal row</a:t>
            </a:r>
            <a:r>
              <a:rPr lang="en-US" sz="3600" dirty="0"/>
              <a:t>						trapezium , </a:t>
            </a:r>
            <a:r>
              <a:rPr lang="en-US" sz="3600" dirty="0" err="1"/>
              <a:t>trapazoid</a:t>
            </a:r>
            <a:r>
              <a:rPr lang="en-US" sz="3600" dirty="0"/>
              <a:t> , </a:t>
            </a:r>
            <a:r>
              <a:rPr lang="en-US" sz="3600" dirty="0" err="1"/>
              <a:t>capitate</a:t>
            </a:r>
            <a:r>
              <a:rPr lang="en-US" sz="3600" dirty="0"/>
              <a:t> , </a:t>
            </a:r>
            <a:r>
              <a:rPr lang="en-US" sz="3600" dirty="0" err="1"/>
              <a:t>hamate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34F-3DFF-45BC-99E6-50C6C5F0842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428 surgery team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406</TotalTime>
  <Words>746</Words>
  <Application>Microsoft Office PowerPoint</Application>
  <PresentationFormat>On-screen Show (4:3)</PresentationFormat>
  <Paragraphs>209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Capsules</vt:lpstr>
      <vt:lpstr>CONGENITAL HAND ANOMALIES</vt:lpstr>
      <vt:lpstr>Slide 2</vt:lpstr>
      <vt:lpstr>  EMBRYOLOGY</vt:lpstr>
      <vt:lpstr> EMBRYOLOGY OF THE   UPPER LIMB</vt:lpstr>
      <vt:lpstr>Each limb bud :</vt:lpstr>
      <vt:lpstr>Slide 6</vt:lpstr>
      <vt:lpstr>Slide 7</vt:lpstr>
      <vt:lpstr>  ANATOMY</vt:lpstr>
      <vt:lpstr>Slide 9</vt:lpstr>
      <vt:lpstr> BONES OF THE HAND</vt:lpstr>
      <vt:lpstr>  BONY SKELETON</vt:lpstr>
      <vt:lpstr>  PHALANGES</vt:lpstr>
      <vt:lpstr>Role of fingers percentage</vt:lpstr>
      <vt:lpstr>Embryological failure are related to malformations </vt:lpstr>
      <vt:lpstr>Slide 15</vt:lpstr>
      <vt:lpstr>  INCIDENCE</vt:lpstr>
      <vt:lpstr>Slide 17</vt:lpstr>
      <vt:lpstr>   Types of congenital anomalies</vt:lpstr>
      <vt:lpstr>  MALFORMATION SEQUENCE</vt:lpstr>
      <vt:lpstr>   DEFORMATION SEQUENCE</vt:lpstr>
      <vt:lpstr>CLASSIFICATION</vt:lpstr>
      <vt:lpstr> FAILURE OF FORMATION</vt:lpstr>
      <vt:lpstr>WHAT IS CALLED ?</vt:lpstr>
      <vt:lpstr>B – LONGITUDINAL ARREST</vt:lpstr>
      <vt:lpstr>WHAT IS CALLED ? </vt:lpstr>
      <vt:lpstr>WHAT IS CALLED ?</vt:lpstr>
      <vt:lpstr>II – FAILURE OF DIFFERENTIATION</vt:lpstr>
      <vt:lpstr>Slide 28</vt:lpstr>
      <vt:lpstr>Slide 29</vt:lpstr>
      <vt:lpstr>Congenital tumorous condition</vt:lpstr>
      <vt:lpstr>  DUPLICATION</vt:lpstr>
      <vt:lpstr>WHAT IS CALLED ?</vt:lpstr>
      <vt:lpstr>Slide 33</vt:lpstr>
      <vt:lpstr>WHAT IS CALLED ? </vt:lpstr>
      <vt:lpstr> OVERGROWTH</vt:lpstr>
      <vt:lpstr> UNDERGROWTH</vt:lpstr>
      <vt:lpstr>WHAT IS CALLED ?</vt:lpstr>
      <vt:lpstr>CONSTRICTION RING SYNDROME</vt:lpstr>
      <vt:lpstr>Slide 39</vt:lpstr>
      <vt:lpstr>WHAT IS CALLED ? </vt:lpstr>
      <vt:lpstr>GENERALIZED ABNORMALITIES AND SYNDROMES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HAND ANOMALIES</dc:title>
  <dc:creator>DR JAMALELDIN M. HASSANAIN</dc:creator>
  <cp:lastModifiedBy>clab</cp:lastModifiedBy>
  <cp:revision>65</cp:revision>
  <cp:lastPrinted>1601-01-01T00:00:00Z</cp:lastPrinted>
  <dcterms:created xsi:type="dcterms:W3CDTF">2001-02-22T05:20:04Z</dcterms:created>
  <dcterms:modified xsi:type="dcterms:W3CDTF">2010-11-10T09:34:18Z</dcterms:modified>
</cp:coreProperties>
</file>