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128.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slideLayouts/slideLayout13.xml" ContentType="application/vnd.openxmlformats-officedocument.presentationml.slideLayout+xml"/>
  <Override PartName="/ppt/notesSlides/notesSlide89.xml" ContentType="application/vnd.openxmlformats-officedocument.presentationml.notesSlide+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116.xml" ContentType="application/vnd.openxmlformats-officedocument.presentationml.notes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notesSlides/notesSlide45.xml" ContentType="application/vnd.openxmlformats-officedocument.presentationml.notesSlide+xml"/>
  <Override PartName="/ppt/slides/slide64.xml" ContentType="application/vnd.openxmlformats-officedocument.presentationml.slide+xml"/>
  <Override PartName="/ppt/slides/slide126.xml" ContentType="application/vnd.openxmlformats-officedocument.presentationml.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87.xml" ContentType="application/vnd.openxmlformats-officedocument.presentationml.notesSlide+xml"/>
  <Override PartName="/ppt/notesSlides/notesSlide114.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108.xml" ContentType="application/vnd.openxmlformats-officedocument.presentationml.notesSlide+xml"/>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notesSlides/notesSlide43.xml" ContentType="application/vnd.openxmlformats-officedocument.presentationml.notesSlide+xml"/>
  <Override PartName="/ppt/slides/slide62.xml" ContentType="application/vnd.openxmlformats-officedocument.presentationml.slide+xml"/>
  <Override PartName="/ppt/slides/slide124.xml" ContentType="application/vnd.openxmlformats-officedocument.presentationml.slide+xml"/>
  <Override PartName="/ppt/notesSlides/notesSlide85.xml" ContentType="application/vnd.openxmlformats-officedocument.presentationml.notesSlide+xml"/>
  <Override PartName="/ppt/notesSlides/notesSlide112.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79.xml" ContentType="application/vnd.openxmlformats-officedocument.presentationml.notesSlide+xml"/>
  <Default Extension="jpeg" ContentType="image/jpeg"/>
  <Override PartName="/ppt/notesSlides/notesSlide106.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126.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104.xml" ContentType="application/vnd.openxmlformats-officedocument.presentationml.notesSlide+xml"/>
  <Override PartName="/ppt/notesSlides/notesSlide61.xml" ContentType="application/vnd.openxmlformats-officedocument.presentationml.notesSlide+xml"/>
  <Override PartName="/ppt/slides/slide80.xml" ContentType="application/vnd.openxmlformats-officedocument.presentationml.slide+xml"/>
  <Override PartName="/ppt/slides/slide129.xml" ContentType="application/vnd.openxmlformats-officedocument.presentationml.slide+xml"/>
  <Override PartName="/ppt/notesSlides/notesSlide55.xml" ContentType="application/vnd.openxmlformats-officedocument.presentationml.notes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notesSlides/notesSlide97.xml" ContentType="application/vnd.openxmlformats-officedocument.presentationml.notesSlide+xml"/>
  <Override PartName="/ppt/notesSlides/notesSlide124.xml" ContentType="application/vnd.openxmlformats-officedocument.presentationml.notesSlide+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81.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3.xml" ContentType="application/vnd.openxmlformats-officedocument.presentationml.slide+xml"/>
  <Override PartName="/ppt/notesSlides/notesSlide100.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93.xml" ContentType="application/vnd.openxmlformats-officedocument.presentationml.notesSlide+xml"/>
  <Override PartName="/ppt/notesSlides/notesSlide120.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11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s/slide115.xml" ContentType="application/vnd.openxmlformats-officedocument.presentationml.slide+xml"/>
  <Override PartName="/ppt/notesSlides/notesSlide119.xml" ContentType="application/vnd.openxmlformats-officedocument.presentationml.notes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slideLayouts/slideLayout14.xml" ContentType="application/vnd.openxmlformats-officedocument.presentationml.slideLayout+xml"/>
  <Override PartName="/ppt/notesSlides/notesSlide117.xml" ContentType="application/vnd.openxmlformats-officedocument.presentationml.notesSlide+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Override PartName="/ppt/notesSlides/notesSlide46.xml" ContentType="application/vnd.openxmlformats-officedocument.presentationml.notesSlide+xml"/>
  <Override PartName="/ppt/slides/slide127.xml" ContentType="application/vnd.openxmlformats-officedocument.presentationml.slide+xml"/>
  <Override PartName="/ppt/slides/slide65.xml" ContentType="application/vnd.openxmlformats-officedocument.presentationml.slide+xml"/>
  <Override PartName="/ppt/slides/slide111.xml" ContentType="application/vnd.openxmlformats-officedocument.presentationml.slide+xml"/>
  <Override PartName="/ppt/slideLayouts/slideLayout12.xml" ContentType="application/vnd.openxmlformats-officedocument.presentationml.slideLayout+xml"/>
  <Override PartName="/ppt/notesSlides/notesSlide88.xml" ContentType="application/vnd.openxmlformats-officedocument.presentationml.notesSlide+xml"/>
  <Override PartName="/ppt/notesSlides/notesSlide115.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109.xml" ContentType="application/vnd.openxmlformats-officedocument.presentationml.notes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slides/slide125.xml" ContentType="application/vnd.openxmlformats-officedocument.presentationml.slide+xml"/>
  <Default Extension="gif" ContentType="image/gif"/>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113.xml" ContentType="application/vnd.openxmlformats-officedocument.presentationml.notesSlide+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107.xml" ContentType="application/vnd.openxmlformats-officedocument.presentationml.notesSlide+xml"/>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notesSlides/notesSlide111.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notesSlides/notesSlide78.xml" ContentType="application/vnd.openxmlformats-officedocument.presentationml.notesSlide+xml"/>
  <Override PartName="/ppt/slides/slide8.xml" ContentType="application/vnd.openxmlformats-officedocument.presentationml.slide+xml"/>
  <Override PartName="/ppt/notesSlides/notesSlide105.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notesSlides/notesSlide40.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notesSlides/notesSlide98.xml" ContentType="application/vnd.openxmlformats-officedocument.presentationml.notesSlide+xml"/>
  <Override PartName="/ppt/notesSlides/notesSlide125.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notesSlides/notesSlide60.xml" ContentType="application/vnd.openxmlformats-officedocument.presentationml.notesSlide+xml"/>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notesSlides/notesSlide123.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9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21.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Override PartName="/ppt/slides/slide54.xml" ContentType="application/vnd.openxmlformats-officedocument.presentationml.slide+xml"/>
  <Override PartName="/ppt/slideLayouts/slideLayout17.xml" ContentType="application/vnd.openxmlformats-officedocument.presentationml.slideLayout+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90.xml" ContentType="application/vnd.openxmlformats-officedocument.presentationml.notesSlid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slideLayouts/slideLayout15.xml" ContentType="application/vnd.openxmlformats-officedocument.presentationml.slideLayout+xml"/>
  <Override PartName="/ppt/slides/slide114.xml" ContentType="application/vnd.openxmlformats-officedocument.presentationml.slide+xml"/>
  <Override PartName="/ppt/notesSlides/notesSlide118.xml" ContentType="application/vnd.openxmlformats-officedocument.presentationml.notes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33"/>
  </p:notesMasterIdLst>
  <p:handoutMasterIdLst>
    <p:handoutMasterId r:id="rId134"/>
  </p:handoutMasterIdLst>
  <p:sldIdLst>
    <p:sldId id="256" r:id="rId2"/>
    <p:sldId id="257" r:id="rId3"/>
    <p:sldId id="258" r:id="rId4"/>
    <p:sldId id="259" r:id="rId5"/>
    <p:sldId id="260" r:id="rId6"/>
    <p:sldId id="261" r:id="rId7"/>
    <p:sldId id="277" r:id="rId8"/>
    <p:sldId id="278" r:id="rId9"/>
    <p:sldId id="27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0" r:id="rId26"/>
    <p:sldId id="281" r:id="rId27"/>
    <p:sldId id="282" r:id="rId28"/>
    <p:sldId id="283" r:id="rId29"/>
    <p:sldId id="393"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 id="297" r:id="rId43"/>
    <p:sldId id="298" r:id="rId44"/>
    <p:sldId id="299" r:id="rId45"/>
    <p:sldId id="300" r:id="rId46"/>
    <p:sldId id="301" r:id="rId47"/>
    <p:sldId id="303" r:id="rId48"/>
    <p:sldId id="304" r:id="rId49"/>
    <p:sldId id="307" r:id="rId50"/>
    <p:sldId id="305"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4" r:id="rId86"/>
    <p:sldId id="345" r:id="rId87"/>
    <p:sldId id="347" r:id="rId88"/>
    <p:sldId id="343"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94"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90" r:id="rId118"/>
    <p:sldId id="377" r:id="rId119"/>
    <p:sldId id="378" r:id="rId120"/>
    <p:sldId id="379" r:id="rId121"/>
    <p:sldId id="380" r:id="rId122"/>
    <p:sldId id="381" r:id="rId123"/>
    <p:sldId id="382" r:id="rId124"/>
    <p:sldId id="383" r:id="rId125"/>
    <p:sldId id="384" r:id="rId126"/>
    <p:sldId id="385" r:id="rId127"/>
    <p:sldId id="387" r:id="rId128"/>
    <p:sldId id="389" r:id="rId129"/>
    <p:sldId id="388" r:id="rId130"/>
    <p:sldId id="391" r:id="rId131"/>
    <p:sldId id="392" r:id="rId1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92" d="100"/>
          <a:sy n="92" d="100"/>
        </p:scale>
        <p:origin x="-81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notesMaster" Target="notesMasters/notesMaster1.xml"/><Relationship Id="rId134" Type="http://schemas.openxmlformats.org/officeDocument/2006/relationships/handoutMaster" Target="handoutMasters/handoutMaster1.xml"/><Relationship Id="rId135" Type="http://schemas.openxmlformats.org/officeDocument/2006/relationships/printerSettings" Target="printerSettings/printerSettings1.bin"/><Relationship Id="rId136" Type="http://schemas.openxmlformats.org/officeDocument/2006/relationships/presProps" Target="presProps.xml"/><Relationship Id="rId137" Type="http://schemas.openxmlformats.org/officeDocument/2006/relationships/viewProps" Target="viewProps.xml"/><Relationship Id="rId138" Type="http://schemas.openxmlformats.org/officeDocument/2006/relationships/theme" Target="theme/theme1.xml"/><Relationship Id="rId13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9E1164-D06E-DC4C-A72E-803924545847}" type="datetimeFigureOut">
              <a:rPr lang="en-US" smtClean="0"/>
              <a:pPr/>
              <a:t>12/15/10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ED9A69-CAD2-7F49-9A71-1636C83A4F7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F4158D4A-C20E-7F4A-89CA-D50AB73D2471}" type="datetime1">
              <a:rPr lang="en-US"/>
              <a:pPr>
                <a:defRPr/>
              </a:pPr>
              <a:t>12/15/10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D39FEF17-BC8F-BC48-83D5-DD7425865B0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ln>
            <a:miter lim="800000"/>
            <a:headEnd/>
            <a:tailEnd/>
          </a:ln>
        </p:spPr>
        <p:txBody>
          <a:bodyPr/>
          <a:lstStyle/>
          <a:p>
            <a:fld id="{21AFA496-5601-1F4F-9153-13E4498CA8EF}"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noFill/>
          <a:ln>
            <a:miter lim="800000"/>
            <a:headEnd/>
            <a:tailEnd/>
          </a:ln>
        </p:spPr>
        <p:txBody>
          <a:bodyPr/>
          <a:lstStyle/>
          <a:p>
            <a:fld id="{7DECF721-1C03-7E41-B5B0-490A3125015F}" type="slidenum">
              <a:rPr lang="en-US"/>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a:lstStyle/>
          <a:p>
            <a:endParaRPr lang="en-US"/>
          </a:p>
        </p:txBody>
      </p:sp>
      <p:sp>
        <p:nvSpPr>
          <p:cNvPr id="224260" name="Slide Number Placeholder 3"/>
          <p:cNvSpPr>
            <a:spLocks noGrp="1"/>
          </p:cNvSpPr>
          <p:nvPr>
            <p:ph type="sldNum" sz="quarter" idx="5"/>
          </p:nvPr>
        </p:nvSpPr>
        <p:spPr bwMode="auto">
          <a:noFill/>
          <a:ln>
            <a:miter lim="800000"/>
            <a:headEnd/>
            <a:tailEnd/>
          </a:ln>
        </p:spPr>
        <p:txBody>
          <a:bodyPr/>
          <a:lstStyle/>
          <a:p>
            <a:fld id="{094970E3-3EB2-4141-A30D-E1314A21C02D}" type="slidenum">
              <a:rPr lang="en-US"/>
              <a:pPr/>
              <a:t>102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a:lstStyle/>
          <a:p>
            <a:endParaRPr lang="en-US"/>
          </a:p>
        </p:txBody>
      </p:sp>
      <p:sp>
        <p:nvSpPr>
          <p:cNvPr id="226308" name="Slide Number Placeholder 3"/>
          <p:cNvSpPr>
            <a:spLocks noGrp="1"/>
          </p:cNvSpPr>
          <p:nvPr>
            <p:ph type="sldNum" sz="quarter" idx="5"/>
          </p:nvPr>
        </p:nvSpPr>
        <p:spPr bwMode="auto">
          <a:noFill/>
          <a:ln>
            <a:miter lim="800000"/>
            <a:headEnd/>
            <a:tailEnd/>
          </a:ln>
        </p:spPr>
        <p:txBody>
          <a:bodyPr/>
          <a:lstStyle/>
          <a:p>
            <a:fld id="{ED857B93-1117-2442-B322-81F6744C0CE8}" type="slidenum">
              <a:rPr lang="en-US"/>
              <a:pPr/>
              <a:t>103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a:lstStyle/>
          <a:p>
            <a:endParaRPr lang="en-US"/>
          </a:p>
        </p:txBody>
      </p:sp>
      <p:sp>
        <p:nvSpPr>
          <p:cNvPr id="228356" name="Slide Number Placeholder 3"/>
          <p:cNvSpPr>
            <a:spLocks noGrp="1"/>
          </p:cNvSpPr>
          <p:nvPr>
            <p:ph type="sldNum" sz="quarter" idx="5"/>
          </p:nvPr>
        </p:nvSpPr>
        <p:spPr bwMode="auto">
          <a:noFill/>
          <a:ln>
            <a:miter lim="800000"/>
            <a:headEnd/>
            <a:tailEnd/>
          </a:ln>
        </p:spPr>
        <p:txBody>
          <a:bodyPr/>
          <a:lstStyle/>
          <a:p>
            <a:fld id="{2F9940CF-F296-2249-8F7B-4DCF56340530}" type="slidenum">
              <a:rPr lang="en-US"/>
              <a:pPr/>
              <a:t>104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a:lstStyle/>
          <a:p>
            <a:endParaRPr lang="en-US"/>
          </a:p>
        </p:txBody>
      </p:sp>
      <p:sp>
        <p:nvSpPr>
          <p:cNvPr id="230404" name="Slide Number Placeholder 3"/>
          <p:cNvSpPr>
            <a:spLocks noGrp="1"/>
          </p:cNvSpPr>
          <p:nvPr>
            <p:ph type="sldNum" sz="quarter" idx="5"/>
          </p:nvPr>
        </p:nvSpPr>
        <p:spPr bwMode="auto">
          <a:noFill/>
          <a:ln>
            <a:miter lim="800000"/>
            <a:headEnd/>
            <a:tailEnd/>
          </a:ln>
        </p:spPr>
        <p:txBody>
          <a:bodyPr/>
          <a:lstStyle/>
          <a:p>
            <a:fld id="{C8BD68F5-78E6-B14B-885F-74272C9CB3CF}" type="slidenum">
              <a:rPr lang="en-US"/>
              <a:pPr/>
              <a:t>105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a:lstStyle/>
          <a:p>
            <a:endParaRPr lang="en-US"/>
          </a:p>
        </p:txBody>
      </p:sp>
      <p:sp>
        <p:nvSpPr>
          <p:cNvPr id="232452" name="Slide Number Placeholder 3"/>
          <p:cNvSpPr>
            <a:spLocks noGrp="1"/>
          </p:cNvSpPr>
          <p:nvPr>
            <p:ph type="sldNum" sz="quarter" idx="5"/>
          </p:nvPr>
        </p:nvSpPr>
        <p:spPr bwMode="auto">
          <a:noFill/>
          <a:ln>
            <a:miter lim="800000"/>
            <a:headEnd/>
            <a:tailEnd/>
          </a:ln>
        </p:spPr>
        <p:txBody>
          <a:bodyPr/>
          <a:lstStyle/>
          <a:p>
            <a:fld id="{99F46981-CD1D-B246-8F90-48AFACEFFDE0}" type="slidenum">
              <a:rPr lang="en-US"/>
              <a:pPr/>
              <a:t>106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a:lstStyle/>
          <a:p>
            <a:endParaRPr lang="en-US"/>
          </a:p>
        </p:txBody>
      </p:sp>
      <p:sp>
        <p:nvSpPr>
          <p:cNvPr id="234500" name="Slide Number Placeholder 3"/>
          <p:cNvSpPr>
            <a:spLocks noGrp="1"/>
          </p:cNvSpPr>
          <p:nvPr>
            <p:ph type="sldNum" sz="quarter" idx="5"/>
          </p:nvPr>
        </p:nvSpPr>
        <p:spPr bwMode="auto">
          <a:noFill/>
          <a:ln>
            <a:miter lim="800000"/>
            <a:headEnd/>
            <a:tailEnd/>
          </a:ln>
        </p:spPr>
        <p:txBody>
          <a:bodyPr/>
          <a:lstStyle/>
          <a:p>
            <a:fld id="{D5E89E04-E4BF-7847-9102-901CA0CE8905}" type="slidenum">
              <a:rPr lang="en-US"/>
              <a:pPr/>
              <a:t>107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a:lstStyle/>
          <a:p>
            <a:endParaRPr lang="en-US"/>
          </a:p>
        </p:txBody>
      </p:sp>
      <p:sp>
        <p:nvSpPr>
          <p:cNvPr id="236548" name="Slide Number Placeholder 3"/>
          <p:cNvSpPr>
            <a:spLocks noGrp="1"/>
          </p:cNvSpPr>
          <p:nvPr>
            <p:ph type="sldNum" sz="quarter" idx="5"/>
          </p:nvPr>
        </p:nvSpPr>
        <p:spPr bwMode="auto">
          <a:noFill/>
          <a:ln>
            <a:miter lim="800000"/>
            <a:headEnd/>
            <a:tailEnd/>
          </a:ln>
        </p:spPr>
        <p:txBody>
          <a:bodyPr/>
          <a:lstStyle/>
          <a:p>
            <a:fld id="{78211695-7AA0-EB40-9AD2-B622DF039359}" type="slidenum">
              <a:rPr lang="en-US"/>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a:lstStyle/>
          <a:p>
            <a:endParaRPr lang="en-US"/>
          </a:p>
        </p:txBody>
      </p:sp>
      <p:sp>
        <p:nvSpPr>
          <p:cNvPr id="238596" name="Slide Number Placeholder 3"/>
          <p:cNvSpPr>
            <a:spLocks noGrp="1"/>
          </p:cNvSpPr>
          <p:nvPr>
            <p:ph type="sldNum" sz="quarter" idx="5"/>
          </p:nvPr>
        </p:nvSpPr>
        <p:spPr bwMode="auto">
          <a:noFill/>
          <a:ln>
            <a:miter lim="800000"/>
            <a:headEnd/>
            <a:tailEnd/>
          </a:ln>
        </p:spPr>
        <p:txBody>
          <a:bodyPr/>
          <a:lstStyle/>
          <a:p>
            <a:fld id="{AA3777C2-F327-FB4E-A473-3575BDCF518D}" type="slidenum">
              <a:rPr lang="en-US"/>
              <a:pPr/>
              <a:t>109</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a:lstStyle/>
          <a:p>
            <a:endParaRPr lang="en-US"/>
          </a:p>
        </p:txBody>
      </p:sp>
      <p:sp>
        <p:nvSpPr>
          <p:cNvPr id="240644" name="Slide Number Placeholder 3"/>
          <p:cNvSpPr>
            <a:spLocks noGrp="1"/>
          </p:cNvSpPr>
          <p:nvPr>
            <p:ph type="sldNum" sz="quarter" idx="5"/>
          </p:nvPr>
        </p:nvSpPr>
        <p:spPr bwMode="auto">
          <a:noFill/>
          <a:ln>
            <a:miter lim="800000"/>
            <a:headEnd/>
            <a:tailEnd/>
          </a:ln>
        </p:spPr>
        <p:txBody>
          <a:bodyPr/>
          <a:lstStyle/>
          <a:p>
            <a:fld id="{4C83970C-318E-B640-8E13-18C5813A539D}" type="slidenum">
              <a:rPr lang="en-US"/>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a:lstStyle/>
          <a:p>
            <a:endParaRPr lang="en-US"/>
          </a:p>
        </p:txBody>
      </p:sp>
      <p:sp>
        <p:nvSpPr>
          <p:cNvPr id="242692" name="Slide Number Placeholder 3"/>
          <p:cNvSpPr>
            <a:spLocks noGrp="1"/>
          </p:cNvSpPr>
          <p:nvPr>
            <p:ph type="sldNum" sz="quarter" idx="5"/>
          </p:nvPr>
        </p:nvSpPr>
        <p:spPr bwMode="auto">
          <a:noFill/>
          <a:ln>
            <a:miter lim="800000"/>
            <a:headEnd/>
            <a:tailEnd/>
          </a:ln>
        </p:spPr>
        <p:txBody>
          <a:bodyPr/>
          <a:lstStyle/>
          <a:p>
            <a:fld id="{94AEBFF0-9696-5C48-99E4-A1C7D8B9AFD8}" type="slidenum">
              <a:rPr lang="en-US"/>
              <a:pPr/>
              <a:t>111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a:lstStyle/>
          <a:p>
            <a:fld id="{1658AB0A-4FCD-6540-94CA-CB742F0E6257}" type="slidenum">
              <a:rPr lang="en-US"/>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a:lstStyle/>
          <a:p>
            <a:endParaRPr lang="en-US"/>
          </a:p>
        </p:txBody>
      </p:sp>
      <p:sp>
        <p:nvSpPr>
          <p:cNvPr id="244740" name="Slide Number Placeholder 3"/>
          <p:cNvSpPr>
            <a:spLocks noGrp="1"/>
          </p:cNvSpPr>
          <p:nvPr>
            <p:ph type="sldNum" sz="quarter" idx="5"/>
          </p:nvPr>
        </p:nvSpPr>
        <p:spPr bwMode="auto">
          <a:noFill/>
          <a:ln>
            <a:miter lim="800000"/>
            <a:headEnd/>
            <a:tailEnd/>
          </a:ln>
        </p:spPr>
        <p:txBody>
          <a:bodyPr/>
          <a:lstStyle/>
          <a:p>
            <a:fld id="{B8E01C82-E648-CB4A-98F0-39B17E93705C}" type="slidenum">
              <a:rPr lang="en-US"/>
              <a:pPr/>
              <a:t>112</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a:lstStyle/>
          <a:p>
            <a:endParaRPr lang="en-US"/>
          </a:p>
        </p:txBody>
      </p:sp>
      <p:sp>
        <p:nvSpPr>
          <p:cNvPr id="246788" name="Slide Number Placeholder 3"/>
          <p:cNvSpPr>
            <a:spLocks noGrp="1"/>
          </p:cNvSpPr>
          <p:nvPr>
            <p:ph type="sldNum" sz="quarter" idx="5"/>
          </p:nvPr>
        </p:nvSpPr>
        <p:spPr bwMode="auto">
          <a:noFill/>
          <a:ln>
            <a:miter lim="800000"/>
            <a:headEnd/>
            <a:tailEnd/>
          </a:ln>
        </p:spPr>
        <p:txBody>
          <a:bodyPr/>
          <a:lstStyle/>
          <a:p>
            <a:fld id="{C0895BB9-1322-AC43-BA12-409BF679E7DA}" type="slidenum">
              <a:rPr lang="en-US"/>
              <a:pPr/>
              <a:t>113</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a:lstStyle/>
          <a:p>
            <a:endParaRPr lang="en-US"/>
          </a:p>
        </p:txBody>
      </p:sp>
      <p:sp>
        <p:nvSpPr>
          <p:cNvPr id="248836" name="Slide Number Placeholder 3"/>
          <p:cNvSpPr>
            <a:spLocks noGrp="1"/>
          </p:cNvSpPr>
          <p:nvPr>
            <p:ph type="sldNum" sz="quarter" idx="5"/>
          </p:nvPr>
        </p:nvSpPr>
        <p:spPr bwMode="auto">
          <a:noFill/>
          <a:ln>
            <a:miter lim="800000"/>
            <a:headEnd/>
            <a:tailEnd/>
          </a:ln>
        </p:spPr>
        <p:txBody>
          <a:bodyPr/>
          <a:lstStyle/>
          <a:p>
            <a:fld id="{21A6B6A7-CDB4-A141-93E3-0A27C64D2FD2}" type="slidenum">
              <a:rPr lang="en-US"/>
              <a:pPr/>
              <a:t>114</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a:lstStyle/>
          <a:p>
            <a:endParaRPr lang="en-US"/>
          </a:p>
        </p:txBody>
      </p:sp>
      <p:sp>
        <p:nvSpPr>
          <p:cNvPr id="250884" name="Slide Number Placeholder 3"/>
          <p:cNvSpPr>
            <a:spLocks noGrp="1"/>
          </p:cNvSpPr>
          <p:nvPr>
            <p:ph type="sldNum" sz="quarter" idx="5"/>
          </p:nvPr>
        </p:nvSpPr>
        <p:spPr bwMode="auto">
          <a:noFill/>
          <a:ln>
            <a:miter lim="800000"/>
            <a:headEnd/>
            <a:tailEnd/>
          </a:ln>
        </p:spPr>
        <p:txBody>
          <a:bodyPr/>
          <a:lstStyle/>
          <a:p>
            <a:fld id="{9586332A-7580-D24D-9D98-2100E36E11CE}" type="slidenum">
              <a:rPr lang="en-US"/>
              <a:pPr/>
              <a:t>115</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a:lstStyle/>
          <a:p>
            <a:endParaRPr lang="en-US"/>
          </a:p>
        </p:txBody>
      </p:sp>
      <p:sp>
        <p:nvSpPr>
          <p:cNvPr id="252932" name="Slide Number Placeholder 3"/>
          <p:cNvSpPr>
            <a:spLocks noGrp="1"/>
          </p:cNvSpPr>
          <p:nvPr>
            <p:ph type="sldNum" sz="quarter" idx="5"/>
          </p:nvPr>
        </p:nvSpPr>
        <p:spPr bwMode="auto">
          <a:noFill/>
          <a:ln>
            <a:miter lim="800000"/>
            <a:headEnd/>
            <a:tailEnd/>
          </a:ln>
        </p:spPr>
        <p:txBody>
          <a:bodyPr/>
          <a:lstStyle/>
          <a:p>
            <a:fld id="{B958378C-0D92-C041-82A9-97CDF0A38163}" type="slidenum">
              <a:rPr lang="en-US"/>
              <a:pPr/>
              <a:t>116</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a:lstStyle/>
          <a:p>
            <a:endParaRPr lang="en-US"/>
          </a:p>
        </p:txBody>
      </p:sp>
      <p:sp>
        <p:nvSpPr>
          <p:cNvPr id="254980" name="Slide Number Placeholder 3"/>
          <p:cNvSpPr>
            <a:spLocks noGrp="1"/>
          </p:cNvSpPr>
          <p:nvPr>
            <p:ph type="sldNum" sz="quarter" idx="5"/>
          </p:nvPr>
        </p:nvSpPr>
        <p:spPr bwMode="auto">
          <a:noFill/>
          <a:ln>
            <a:miter lim="800000"/>
            <a:headEnd/>
            <a:tailEnd/>
          </a:ln>
        </p:spPr>
        <p:txBody>
          <a:bodyPr/>
          <a:lstStyle/>
          <a:p>
            <a:fld id="{D1D50E42-FEEB-7644-BC2B-E0BEB8DE811E}" type="slidenum">
              <a:rPr lang="en-US"/>
              <a:pPr/>
              <a:t>118</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a:lstStyle/>
          <a:p>
            <a:endParaRPr lang="en-US"/>
          </a:p>
        </p:txBody>
      </p:sp>
      <p:sp>
        <p:nvSpPr>
          <p:cNvPr id="257028" name="Slide Number Placeholder 3"/>
          <p:cNvSpPr>
            <a:spLocks noGrp="1"/>
          </p:cNvSpPr>
          <p:nvPr>
            <p:ph type="sldNum" sz="quarter" idx="5"/>
          </p:nvPr>
        </p:nvSpPr>
        <p:spPr bwMode="auto">
          <a:noFill/>
          <a:ln>
            <a:miter lim="800000"/>
            <a:headEnd/>
            <a:tailEnd/>
          </a:ln>
        </p:spPr>
        <p:txBody>
          <a:bodyPr/>
          <a:lstStyle/>
          <a:p>
            <a:fld id="{CA9CC056-B2E0-3342-900F-2C0AEC671A74}" type="slidenum">
              <a:rPr lang="en-US"/>
              <a:pPr/>
              <a:t>119</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a:lstStyle/>
          <a:p>
            <a:endParaRPr lang="en-US"/>
          </a:p>
        </p:txBody>
      </p:sp>
      <p:sp>
        <p:nvSpPr>
          <p:cNvPr id="259076" name="Slide Number Placeholder 3"/>
          <p:cNvSpPr>
            <a:spLocks noGrp="1"/>
          </p:cNvSpPr>
          <p:nvPr>
            <p:ph type="sldNum" sz="quarter" idx="5"/>
          </p:nvPr>
        </p:nvSpPr>
        <p:spPr bwMode="auto">
          <a:noFill/>
          <a:ln>
            <a:miter lim="800000"/>
            <a:headEnd/>
            <a:tailEnd/>
          </a:ln>
        </p:spPr>
        <p:txBody>
          <a:bodyPr/>
          <a:lstStyle/>
          <a:p>
            <a:fld id="{95DFA882-3590-2542-9D7F-337EBAE0DFEE}" type="slidenum">
              <a:rPr lang="en-US"/>
              <a:pPr/>
              <a:t>120</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a:lstStyle/>
          <a:p>
            <a:endParaRPr lang="en-US"/>
          </a:p>
        </p:txBody>
      </p:sp>
      <p:sp>
        <p:nvSpPr>
          <p:cNvPr id="261124" name="Slide Number Placeholder 3"/>
          <p:cNvSpPr>
            <a:spLocks noGrp="1"/>
          </p:cNvSpPr>
          <p:nvPr>
            <p:ph type="sldNum" sz="quarter" idx="5"/>
          </p:nvPr>
        </p:nvSpPr>
        <p:spPr bwMode="auto">
          <a:noFill/>
          <a:ln>
            <a:miter lim="800000"/>
            <a:headEnd/>
            <a:tailEnd/>
          </a:ln>
        </p:spPr>
        <p:txBody>
          <a:bodyPr/>
          <a:lstStyle/>
          <a:p>
            <a:fld id="{98ACBEAC-97D7-C04E-BDFF-52919E28E717}" type="slidenum">
              <a:rPr lang="en-US"/>
              <a:pPr/>
              <a:t>121</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a:lstStyle/>
          <a:p>
            <a:endParaRPr lang="en-US"/>
          </a:p>
        </p:txBody>
      </p:sp>
      <p:sp>
        <p:nvSpPr>
          <p:cNvPr id="263172" name="Slide Number Placeholder 3"/>
          <p:cNvSpPr>
            <a:spLocks noGrp="1"/>
          </p:cNvSpPr>
          <p:nvPr>
            <p:ph type="sldNum" sz="quarter" idx="5"/>
          </p:nvPr>
        </p:nvSpPr>
        <p:spPr bwMode="auto">
          <a:noFill/>
          <a:ln>
            <a:miter lim="800000"/>
            <a:headEnd/>
            <a:tailEnd/>
          </a:ln>
        </p:spPr>
        <p:txBody>
          <a:bodyPr/>
          <a:lstStyle/>
          <a:p>
            <a:fld id="{063A56C7-F0B3-094B-BFB9-530F4DF04BEB}" type="slidenum">
              <a:rPr lang="en-US"/>
              <a:pPr/>
              <a:t>122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a:lstStyle/>
          <a:p>
            <a:fld id="{20784C8F-72D5-004D-862A-C3185383F704}" type="slidenum">
              <a:rPr lang="en-US"/>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a:lstStyle/>
          <a:p>
            <a:endParaRPr lang="en-US"/>
          </a:p>
        </p:txBody>
      </p:sp>
      <p:sp>
        <p:nvSpPr>
          <p:cNvPr id="265220" name="Slide Number Placeholder 3"/>
          <p:cNvSpPr>
            <a:spLocks noGrp="1"/>
          </p:cNvSpPr>
          <p:nvPr>
            <p:ph type="sldNum" sz="quarter" idx="5"/>
          </p:nvPr>
        </p:nvSpPr>
        <p:spPr bwMode="auto">
          <a:noFill/>
          <a:ln>
            <a:miter lim="800000"/>
            <a:headEnd/>
            <a:tailEnd/>
          </a:ln>
        </p:spPr>
        <p:txBody>
          <a:bodyPr/>
          <a:lstStyle/>
          <a:p>
            <a:fld id="{C7DEEB83-17A1-DB48-960A-BCA2D684463F}" type="slidenum">
              <a:rPr lang="en-US"/>
              <a:pPr/>
              <a:t>123</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a:lstStyle/>
          <a:p>
            <a:endParaRPr lang="en-US"/>
          </a:p>
        </p:txBody>
      </p:sp>
      <p:sp>
        <p:nvSpPr>
          <p:cNvPr id="267268" name="Slide Number Placeholder 3"/>
          <p:cNvSpPr>
            <a:spLocks noGrp="1"/>
          </p:cNvSpPr>
          <p:nvPr>
            <p:ph type="sldNum" sz="quarter" idx="5"/>
          </p:nvPr>
        </p:nvSpPr>
        <p:spPr bwMode="auto">
          <a:noFill/>
          <a:ln>
            <a:miter lim="800000"/>
            <a:headEnd/>
            <a:tailEnd/>
          </a:ln>
        </p:spPr>
        <p:txBody>
          <a:bodyPr/>
          <a:lstStyle/>
          <a:p>
            <a:fld id="{68317D08-D53F-8942-A285-0F53813C0E66}" type="slidenum">
              <a:rPr lang="en-US"/>
              <a:pPr/>
              <a:t>124</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a:lstStyle/>
          <a:p>
            <a:endParaRPr lang="en-US"/>
          </a:p>
        </p:txBody>
      </p:sp>
      <p:sp>
        <p:nvSpPr>
          <p:cNvPr id="269316" name="Slide Number Placeholder 3"/>
          <p:cNvSpPr>
            <a:spLocks noGrp="1"/>
          </p:cNvSpPr>
          <p:nvPr>
            <p:ph type="sldNum" sz="quarter" idx="5"/>
          </p:nvPr>
        </p:nvSpPr>
        <p:spPr bwMode="auto">
          <a:noFill/>
          <a:ln>
            <a:miter lim="800000"/>
            <a:headEnd/>
            <a:tailEnd/>
          </a:ln>
        </p:spPr>
        <p:txBody>
          <a:bodyPr/>
          <a:lstStyle/>
          <a:p>
            <a:fld id="{C9D74D6F-D306-404F-9841-B19A3C8E013A}" type="slidenum">
              <a:rPr lang="en-US"/>
              <a:pPr/>
              <a:t>125</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a:lstStyle/>
          <a:p>
            <a:endParaRPr lang="en-US"/>
          </a:p>
        </p:txBody>
      </p:sp>
      <p:sp>
        <p:nvSpPr>
          <p:cNvPr id="271364" name="Slide Number Placeholder 3"/>
          <p:cNvSpPr>
            <a:spLocks noGrp="1"/>
          </p:cNvSpPr>
          <p:nvPr>
            <p:ph type="sldNum" sz="quarter" idx="5"/>
          </p:nvPr>
        </p:nvSpPr>
        <p:spPr bwMode="auto">
          <a:noFill/>
          <a:ln>
            <a:miter lim="800000"/>
            <a:headEnd/>
            <a:tailEnd/>
          </a:ln>
        </p:spPr>
        <p:txBody>
          <a:bodyPr/>
          <a:lstStyle/>
          <a:p>
            <a:fld id="{9049CC4D-811C-3E4F-A43F-4CB92F224D52}" type="slidenum">
              <a:rPr lang="en-US"/>
              <a:pPr/>
              <a:t>126</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a:lstStyle/>
          <a:p>
            <a:endParaRPr lang="en-US"/>
          </a:p>
        </p:txBody>
      </p:sp>
      <p:sp>
        <p:nvSpPr>
          <p:cNvPr id="273412" name="Slide Number Placeholder 3"/>
          <p:cNvSpPr>
            <a:spLocks noGrp="1"/>
          </p:cNvSpPr>
          <p:nvPr>
            <p:ph type="sldNum" sz="quarter" idx="5"/>
          </p:nvPr>
        </p:nvSpPr>
        <p:spPr bwMode="auto">
          <a:noFill/>
          <a:ln>
            <a:miter lim="800000"/>
            <a:headEnd/>
            <a:tailEnd/>
          </a:ln>
        </p:spPr>
        <p:txBody>
          <a:bodyPr/>
          <a:lstStyle/>
          <a:p>
            <a:fld id="{64D41666-44C0-4343-AC81-83D3586D77C5}" type="slidenum">
              <a:rPr lang="en-US"/>
              <a:pPr/>
              <a:t>127</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a:lstStyle/>
          <a:p>
            <a:endParaRPr lang="en-US"/>
          </a:p>
        </p:txBody>
      </p:sp>
      <p:sp>
        <p:nvSpPr>
          <p:cNvPr id="275460" name="Slide Number Placeholder 3"/>
          <p:cNvSpPr>
            <a:spLocks noGrp="1"/>
          </p:cNvSpPr>
          <p:nvPr>
            <p:ph type="sldNum" sz="quarter" idx="5"/>
          </p:nvPr>
        </p:nvSpPr>
        <p:spPr bwMode="auto">
          <a:noFill/>
          <a:ln>
            <a:miter lim="800000"/>
            <a:headEnd/>
            <a:tailEnd/>
          </a:ln>
        </p:spPr>
        <p:txBody>
          <a:bodyPr/>
          <a:lstStyle/>
          <a:p>
            <a:fld id="{92471122-C5F4-3648-ADA4-4AA7372558EE}" type="slidenum">
              <a:rPr lang="en-US"/>
              <a:pPr/>
              <a:t>128</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a:lstStyle/>
          <a:p>
            <a:endParaRPr lang="en-US"/>
          </a:p>
        </p:txBody>
      </p:sp>
      <p:sp>
        <p:nvSpPr>
          <p:cNvPr id="277508" name="Slide Number Placeholder 3"/>
          <p:cNvSpPr>
            <a:spLocks noGrp="1"/>
          </p:cNvSpPr>
          <p:nvPr>
            <p:ph type="sldNum" sz="quarter" idx="5"/>
          </p:nvPr>
        </p:nvSpPr>
        <p:spPr bwMode="auto">
          <a:noFill/>
          <a:ln>
            <a:miter lim="800000"/>
            <a:headEnd/>
            <a:tailEnd/>
          </a:ln>
        </p:spPr>
        <p:txBody>
          <a:bodyPr/>
          <a:lstStyle/>
          <a:p>
            <a:fld id="{CEF50B9B-237C-B345-A6FB-75235F2F6852}" type="slidenum">
              <a:rPr lang="en-US"/>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eaLnBrk="1" hangingPunct="1">
              <a:spcBef>
                <a:spcPct val="0"/>
              </a:spcBef>
            </a:pPr>
            <a:endParaRPr lang="en-US"/>
          </a:p>
        </p:txBody>
      </p:sp>
      <p:sp>
        <p:nvSpPr>
          <p:cNvPr id="46084" name="Slide Number Placeholder 3"/>
          <p:cNvSpPr>
            <a:spLocks noGrp="1"/>
          </p:cNvSpPr>
          <p:nvPr>
            <p:ph type="sldNum" sz="quarter" idx="5"/>
          </p:nvPr>
        </p:nvSpPr>
        <p:spPr bwMode="auto">
          <a:noFill/>
          <a:ln>
            <a:miter lim="800000"/>
            <a:headEnd/>
            <a:tailEnd/>
          </a:ln>
        </p:spPr>
        <p:txBody>
          <a:bodyPr/>
          <a:lstStyle/>
          <a:p>
            <a:fld id="{FEA88F46-9A3D-BD4A-990C-077BF1B57415}"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en-US"/>
          </a:p>
        </p:txBody>
      </p:sp>
      <p:sp>
        <p:nvSpPr>
          <p:cNvPr id="48132" name="Slide Number Placeholder 3"/>
          <p:cNvSpPr>
            <a:spLocks noGrp="1"/>
          </p:cNvSpPr>
          <p:nvPr>
            <p:ph type="sldNum" sz="quarter" idx="5"/>
          </p:nvPr>
        </p:nvSpPr>
        <p:spPr bwMode="auto">
          <a:noFill/>
          <a:ln>
            <a:miter lim="800000"/>
            <a:headEnd/>
            <a:tailEnd/>
          </a:ln>
        </p:spPr>
        <p:txBody>
          <a:bodyPr/>
          <a:lstStyle/>
          <a:p>
            <a:fld id="{FDCF7BB7-C8E1-014D-9439-CA417E3821B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a:lstStyle/>
          <a:p>
            <a:fld id="{75633C4D-FAC2-0B48-9F23-5AECCD8E4E8C}"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a:p>
        </p:txBody>
      </p:sp>
      <p:sp>
        <p:nvSpPr>
          <p:cNvPr id="52228" name="Slide Number Placeholder 3"/>
          <p:cNvSpPr>
            <a:spLocks noGrp="1"/>
          </p:cNvSpPr>
          <p:nvPr>
            <p:ph type="sldNum" sz="quarter" idx="5"/>
          </p:nvPr>
        </p:nvSpPr>
        <p:spPr bwMode="auto">
          <a:noFill/>
          <a:ln>
            <a:miter lim="800000"/>
            <a:headEnd/>
            <a:tailEnd/>
          </a:ln>
        </p:spPr>
        <p:txBody>
          <a:bodyPr/>
          <a:lstStyle/>
          <a:p>
            <a:fld id="{35D44AF0-F2F4-E44F-97FD-3A16A1376764}"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en-US"/>
          </a:p>
        </p:txBody>
      </p:sp>
      <p:sp>
        <p:nvSpPr>
          <p:cNvPr id="54276" name="Slide Number Placeholder 3"/>
          <p:cNvSpPr>
            <a:spLocks noGrp="1"/>
          </p:cNvSpPr>
          <p:nvPr>
            <p:ph type="sldNum" sz="quarter" idx="5"/>
          </p:nvPr>
        </p:nvSpPr>
        <p:spPr bwMode="auto">
          <a:noFill/>
          <a:ln>
            <a:miter lim="800000"/>
            <a:headEnd/>
            <a:tailEnd/>
          </a:ln>
        </p:spPr>
        <p:txBody>
          <a:bodyPr/>
          <a:lstStyle/>
          <a:p>
            <a:fld id="{C975BA8A-94E4-4749-9B71-7AA818C2D46D}"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noFill/>
          <a:ln>
            <a:miter lim="800000"/>
            <a:headEnd/>
            <a:tailEnd/>
          </a:ln>
        </p:spPr>
        <p:txBody>
          <a:bodyPr/>
          <a:lstStyle/>
          <a:p>
            <a:fld id="{A40EEC55-289B-8D44-A55E-B1EC45864A08}"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a:lstStyle/>
          <a:p>
            <a:fld id="{DF175457-8C1A-3740-8243-83AB4E7264B4}"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noFill/>
          <a:ln>
            <a:miter lim="800000"/>
            <a:headEnd/>
            <a:tailEnd/>
          </a:ln>
        </p:spPr>
        <p:txBody>
          <a:bodyPr/>
          <a:lstStyle/>
          <a:p>
            <a:fld id="{513D05FC-BFBC-AB44-9072-7C5432E5063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D37B39D0-ABC7-E646-B53B-78446357D224}"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FE96F45E-B52B-0C47-8217-65859AAB2D1B}"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endParaRPr lang="en-US"/>
          </a:p>
        </p:txBody>
      </p:sp>
      <p:sp>
        <p:nvSpPr>
          <p:cNvPr id="64516" name="Slide Number Placeholder 3"/>
          <p:cNvSpPr>
            <a:spLocks noGrp="1"/>
          </p:cNvSpPr>
          <p:nvPr>
            <p:ph type="sldNum" sz="quarter" idx="5"/>
          </p:nvPr>
        </p:nvSpPr>
        <p:spPr bwMode="auto">
          <a:noFill/>
          <a:ln>
            <a:miter lim="800000"/>
            <a:headEnd/>
            <a:tailEnd/>
          </a:ln>
        </p:spPr>
        <p:txBody>
          <a:bodyPr/>
          <a:lstStyle/>
          <a:p>
            <a:fld id="{37E84848-E524-194B-B6CB-494896C29FB4}"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eaLnBrk="1" hangingPunct="1"/>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9AC953FB-5745-9742-87BB-F1F63D2CE4BF}"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eaLnBrk="1" hangingPunct="1"/>
            <a:endParaRPr lang="en-US"/>
          </a:p>
        </p:txBody>
      </p:sp>
      <p:sp>
        <p:nvSpPr>
          <p:cNvPr id="68612" name="Slide Number Placeholder 3"/>
          <p:cNvSpPr>
            <a:spLocks noGrp="1"/>
          </p:cNvSpPr>
          <p:nvPr>
            <p:ph type="sldNum" sz="quarter" idx="5"/>
          </p:nvPr>
        </p:nvSpPr>
        <p:spPr bwMode="auto">
          <a:noFill/>
          <a:ln>
            <a:miter lim="800000"/>
            <a:headEnd/>
            <a:tailEnd/>
          </a:ln>
        </p:spPr>
        <p:txBody>
          <a:bodyPr/>
          <a:lstStyle/>
          <a:p>
            <a:fld id="{15C949BC-B3DD-B340-80F1-A5F49B4EBF6B}"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a:p>
        </p:txBody>
      </p:sp>
      <p:sp>
        <p:nvSpPr>
          <p:cNvPr id="70660" name="Slide Number Placeholder 3"/>
          <p:cNvSpPr>
            <a:spLocks noGrp="1"/>
          </p:cNvSpPr>
          <p:nvPr>
            <p:ph type="sldNum" sz="quarter" idx="5"/>
          </p:nvPr>
        </p:nvSpPr>
        <p:spPr bwMode="auto">
          <a:noFill/>
          <a:ln>
            <a:miter lim="800000"/>
            <a:headEnd/>
            <a:tailEnd/>
          </a:ln>
        </p:spPr>
        <p:txBody>
          <a:bodyPr/>
          <a:lstStyle/>
          <a:p>
            <a:fld id="{BF5FA448-0EAD-0F46-8835-EF4D2AF2BD5C}"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a:p>
        </p:txBody>
      </p:sp>
      <p:sp>
        <p:nvSpPr>
          <p:cNvPr id="72708" name="Slide Number Placeholder 3"/>
          <p:cNvSpPr>
            <a:spLocks noGrp="1"/>
          </p:cNvSpPr>
          <p:nvPr>
            <p:ph type="sldNum" sz="quarter" idx="5"/>
          </p:nvPr>
        </p:nvSpPr>
        <p:spPr bwMode="auto">
          <a:noFill/>
          <a:ln>
            <a:miter lim="800000"/>
            <a:headEnd/>
            <a:tailEnd/>
          </a:ln>
        </p:spPr>
        <p:txBody>
          <a:bodyPr/>
          <a:lstStyle/>
          <a:p>
            <a:fld id="{0A0A5AAF-B0DC-2541-842A-ABF7F3A89E15}"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1AAD3D38-AF3E-C943-A6A0-AE8B1711F512}"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29D1C316-7359-C940-9532-7AF3F2E6777C}"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8359E3FC-331C-FD44-9269-7F771AE81297}"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a:lstStyle/>
          <a:p>
            <a:fld id="{DAB7E978-06F1-F948-A561-82EAE91F2EDC}"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5563B96F-073E-7C49-BEFF-D5F927A48771}"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a:p>
        </p:txBody>
      </p:sp>
      <p:sp>
        <p:nvSpPr>
          <p:cNvPr id="82948" name="Slide Number Placeholder 3"/>
          <p:cNvSpPr>
            <a:spLocks noGrp="1"/>
          </p:cNvSpPr>
          <p:nvPr>
            <p:ph type="sldNum" sz="quarter" idx="5"/>
          </p:nvPr>
        </p:nvSpPr>
        <p:spPr bwMode="auto">
          <a:noFill/>
          <a:ln>
            <a:miter lim="800000"/>
            <a:headEnd/>
            <a:tailEnd/>
          </a:ln>
        </p:spPr>
        <p:txBody>
          <a:bodyPr/>
          <a:lstStyle/>
          <a:p>
            <a:fld id="{19ED2EA7-71AC-1845-830C-F0F182AE2488}" type="slidenum">
              <a:rPr lang="en-US"/>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endParaRPr lang="en-US"/>
          </a:p>
        </p:txBody>
      </p:sp>
      <p:sp>
        <p:nvSpPr>
          <p:cNvPr id="84996" name="Slide Number Placeholder 3"/>
          <p:cNvSpPr>
            <a:spLocks noGrp="1"/>
          </p:cNvSpPr>
          <p:nvPr>
            <p:ph type="sldNum" sz="quarter" idx="5"/>
          </p:nvPr>
        </p:nvSpPr>
        <p:spPr bwMode="auto">
          <a:noFill/>
          <a:ln>
            <a:miter lim="800000"/>
            <a:headEnd/>
            <a:tailEnd/>
          </a:ln>
        </p:spPr>
        <p:txBody>
          <a:bodyPr/>
          <a:lstStyle/>
          <a:p>
            <a:fld id="{7FE2475D-9B5E-2D4C-855B-6CF06D87CF88}" type="slidenum">
              <a:rPr lang="en-US"/>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endParaRPr lang="en-US"/>
          </a:p>
        </p:txBody>
      </p:sp>
      <p:sp>
        <p:nvSpPr>
          <p:cNvPr id="87044" name="Slide Number Placeholder 3"/>
          <p:cNvSpPr>
            <a:spLocks noGrp="1"/>
          </p:cNvSpPr>
          <p:nvPr>
            <p:ph type="sldNum" sz="quarter" idx="5"/>
          </p:nvPr>
        </p:nvSpPr>
        <p:spPr bwMode="auto">
          <a:noFill/>
          <a:ln>
            <a:miter lim="800000"/>
            <a:headEnd/>
            <a:tailEnd/>
          </a:ln>
        </p:spPr>
        <p:txBody>
          <a:bodyPr/>
          <a:lstStyle/>
          <a:p>
            <a:fld id="{2847B1E2-D2C1-674D-9A84-9A2AA6D7A619}" type="slidenum">
              <a:rPr lang="en-US"/>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endParaRPr lang="en-US"/>
          </a:p>
        </p:txBody>
      </p:sp>
      <p:sp>
        <p:nvSpPr>
          <p:cNvPr id="89092" name="Slide Number Placeholder 3"/>
          <p:cNvSpPr>
            <a:spLocks noGrp="1"/>
          </p:cNvSpPr>
          <p:nvPr>
            <p:ph type="sldNum" sz="quarter" idx="5"/>
          </p:nvPr>
        </p:nvSpPr>
        <p:spPr bwMode="auto">
          <a:noFill/>
          <a:ln>
            <a:miter lim="800000"/>
            <a:headEnd/>
            <a:tailEnd/>
          </a:ln>
        </p:spPr>
        <p:txBody>
          <a:bodyPr/>
          <a:lstStyle/>
          <a:p>
            <a:fld id="{BB34DEDE-B68A-3046-87D4-DB9FF447AC00}" type="slidenum">
              <a:rPr lang="en-US"/>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endParaRPr lang="en-US"/>
          </a:p>
        </p:txBody>
      </p:sp>
      <p:sp>
        <p:nvSpPr>
          <p:cNvPr id="91140" name="Slide Number Placeholder 3"/>
          <p:cNvSpPr>
            <a:spLocks noGrp="1"/>
          </p:cNvSpPr>
          <p:nvPr>
            <p:ph type="sldNum" sz="quarter" idx="5"/>
          </p:nvPr>
        </p:nvSpPr>
        <p:spPr bwMode="auto">
          <a:noFill/>
          <a:ln>
            <a:miter lim="800000"/>
            <a:headEnd/>
            <a:tailEnd/>
          </a:ln>
        </p:spPr>
        <p:txBody>
          <a:bodyPr/>
          <a:lstStyle/>
          <a:p>
            <a:fld id="{ECE0BF55-1A09-8240-9371-7EB3001C359E}" type="slidenum">
              <a:rPr lang="en-US"/>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endParaRPr lang="en-US"/>
          </a:p>
        </p:txBody>
      </p:sp>
      <p:sp>
        <p:nvSpPr>
          <p:cNvPr id="93188" name="Slide Number Placeholder 3"/>
          <p:cNvSpPr>
            <a:spLocks noGrp="1"/>
          </p:cNvSpPr>
          <p:nvPr>
            <p:ph type="sldNum" sz="quarter" idx="5"/>
          </p:nvPr>
        </p:nvSpPr>
        <p:spPr bwMode="auto">
          <a:noFill/>
          <a:ln>
            <a:miter lim="800000"/>
            <a:headEnd/>
            <a:tailEnd/>
          </a:ln>
        </p:spPr>
        <p:txBody>
          <a:bodyPr/>
          <a:lstStyle/>
          <a:p>
            <a:fld id="{F19CDB6A-D19A-114C-96B9-5498B96F4C91}" type="slidenum">
              <a:rPr lang="en-US"/>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endParaRPr lang="en-US"/>
          </a:p>
        </p:txBody>
      </p:sp>
      <p:sp>
        <p:nvSpPr>
          <p:cNvPr id="95236" name="Slide Number Placeholder 3"/>
          <p:cNvSpPr>
            <a:spLocks noGrp="1"/>
          </p:cNvSpPr>
          <p:nvPr>
            <p:ph type="sldNum" sz="quarter" idx="5"/>
          </p:nvPr>
        </p:nvSpPr>
        <p:spPr bwMode="auto">
          <a:noFill/>
          <a:ln>
            <a:miter lim="800000"/>
            <a:headEnd/>
            <a:tailEnd/>
          </a:ln>
        </p:spPr>
        <p:txBody>
          <a:bodyPr/>
          <a:lstStyle/>
          <a:p>
            <a:fld id="{BEA00E91-4BAC-2347-B3B0-79AEB474313D}" type="slidenum">
              <a:rPr lang="en-US"/>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endParaRPr lang="en-US"/>
          </a:p>
        </p:txBody>
      </p:sp>
      <p:sp>
        <p:nvSpPr>
          <p:cNvPr id="97284" name="Slide Number Placeholder 3"/>
          <p:cNvSpPr>
            <a:spLocks noGrp="1"/>
          </p:cNvSpPr>
          <p:nvPr>
            <p:ph type="sldNum" sz="quarter" idx="5"/>
          </p:nvPr>
        </p:nvSpPr>
        <p:spPr bwMode="auto">
          <a:noFill/>
          <a:ln>
            <a:miter lim="800000"/>
            <a:headEnd/>
            <a:tailEnd/>
          </a:ln>
        </p:spPr>
        <p:txBody>
          <a:bodyPr/>
          <a:lstStyle/>
          <a:p>
            <a:fld id="{FCAF2EF9-0ECC-3745-8975-1EE7D68F4C44}" type="slidenum">
              <a:rPr lang="en-US"/>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endParaRPr lang="en-US"/>
          </a:p>
        </p:txBody>
      </p:sp>
      <p:sp>
        <p:nvSpPr>
          <p:cNvPr id="99332" name="Slide Number Placeholder 3"/>
          <p:cNvSpPr>
            <a:spLocks noGrp="1"/>
          </p:cNvSpPr>
          <p:nvPr>
            <p:ph type="sldNum" sz="quarter" idx="5"/>
          </p:nvPr>
        </p:nvSpPr>
        <p:spPr bwMode="auto">
          <a:noFill/>
          <a:ln>
            <a:miter lim="800000"/>
            <a:headEnd/>
            <a:tailEnd/>
          </a:ln>
        </p:spPr>
        <p:txBody>
          <a:bodyPr/>
          <a:lstStyle/>
          <a:p>
            <a:fld id="{809C55A8-EA06-1C49-91A4-710A88D73FE5}"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a:lstStyle/>
          <a:p>
            <a:fld id="{095C23C3-9560-4449-A796-5DDA4C615657}"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endParaRPr lang="en-US"/>
          </a:p>
        </p:txBody>
      </p:sp>
      <p:sp>
        <p:nvSpPr>
          <p:cNvPr id="101380" name="Slide Number Placeholder 3"/>
          <p:cNvSpPr>
            <a:spLocks noGrp="1"/>
          </p:cNvSpPr>
          <p:nvPr>
            <p:ph type="sldNum" sz="quarter" idx="5"/>
          </p:nvPr>
        </p:nvSpPr>
        <p:spPr bwMode="auto">
          <a:noFill/>
          <a:ln>
            <a:miter lim="800000"/>
            <a:headEnd/>
            <a:tailEnd/>
          </a:ln>
        </p:spPr>
        <p:txBody>
          <a:bodyPr/>
          <a:lstStyle/>
          <a:p>
            <a:fld id="{BE1EBE44-C814-A44A-9892-41F73894A007}" type="slidenum">
              <a:rPr lang="en-US"/>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endParaRPr lang="en-US"/>
          </a:p>
        </p:txBody>
      </p:sp>
      <p:sp>
        <p:nvSpPr>
          <p:cNvPr id="103428" name="Slide Number Placeholder 3"/>
          <p:cNvSpPr>
            <a:spLocks noGrp="1"/>
          </p:cNvSpPr>
          <p:nvPr>
            <p:ph type="sldNum" sz="quarter" idx="5"/>
          </p:nvPr>
        </p:nvSpPr>
        <p:spPr bwMode="auto">
          <a:noFill/>
          <a:ln>
            <a:miter lim="800000"/>
            <a:headEnd/>
            <a:tailEnd/>
          </a:ln>
        </p:spPr>
        <p:txBody>
          <a:bodyPr/>
          <a:lstStyle/>
          <a:p>
            <a:fld id="{40F69503-B664-4147-8BD0-59064E0F04B5}" type="slidenum">
              <a:rPr lang="en-US"/>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endParaRPr lang="en-US"/>
          </a:p>
        </p:txBody>
      </p:sp>
      <p:sp>
        <p:nvSpPr>
          <p:cNvPr id="105476" name="Slide Number Placeholder 3"/>
          <p:cNvSpPr>
            <a:spLocks noGrp="1"/>
          </p:cNvSpPr>
          <p:nvPr>
            <p:ph type="sldNum" sz="quarter" idx="5"/>
          </p:nvPr>
        </p:nvSpPr>
        <p:spPr bwMode="auto">
          <a:noFill/>
          <a:ln>
            <a:miter lim="800000"/>
            <a:headEnd/>
            <a:tailEnd/>
          </a:ln>
        </p:spPr>
        <p:txBody>
          <a:bodyPr/>
          <a:lstStyle/>
          <a:p>
            <a:fld id="{25C3EB37-8B2B-194C-9F86-26FD418ED778}" type="slidenum">
              <a:rPr lang="en-US"/>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endParaRPr lang="en-US"/>
          </a:p>
        </p:txBody>
      </p:sp>
      <p:sp>
        <p:nvSpPr>
          <p:cNvPr id="107524" name="Slide Number Placeholder 3"/>
          <p:cNvSpPr>
            <a:spLocks noGrp="1"/>
          </p:cNvSpPr>
          <p:nvPr>
            <p:ph type="sldNum" sz="quarter" idx="5"/>
          </p:nvPr>
        </p:nvSpPr>
        <p:spPr bwMode="auto">
          <a:noFill/>
          <a:ln>
            <a:miter lim="800000"/>
            <a:headEnd/>
            <a:tailEnd/>
          </a:ln>
        </p:spPr>
        <p:txBody>
          <a:bodyPr/>
          <a:lstStyle/>
          <a:p>
            <a:fld id="{42D77700-1B3E-D741-8C6A-3674FB87441F}" type="slidenum">
              <a:rPr lang="en-US"/>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endParaRPr lang="en-US"/>
          </a:p>
        </p:txBody>
      </p:sp>
      <p:sp>
        <p:nvSpPr>
          <p:cNvPr id="109572" name="Slide Number Placeholder 3"/>
          <p:cNvSpPr>
            <a:spLocks noGrp="1"/>
          </p:cNvSpPr>
          <p:nvPr>
            <p:ph type="sldNum" sz="quarter" idx="5"/>
          </p:nvPr>
        </p:nvSpPr>
        <p:spPr bwMode="auto">
          <a:noFill/>
          <a:ln>
            <a:miter lim="800000"/>
            <a:headEnd/>
            <a:tailEnd/>
          </a:ln>
        </p:spPr>
        <p:txBody>
          <a:bodyPr/>
          <a:lstStyle/>
          <a:p>
            <a:fld id="{06661742-9C87-BF44-8989-A9CA91F9C4E2}" type="slidenum">
              <a:rPr lang="en-US"/>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endParaRPr lang="en-US"/>
          </a:p>
        </p:txBody>
      </p:sp>
      <p:sp>
        <p:nvSpPr>
          <p:cNvPr id="111620" name="Slide Number Placeholder 3"/>
          <p:cNvSpPr>
            <a:spLocks noGrp="1"/>
          </p:cNvSpPr>
          <p:nvPr>
            <p:ph type="sldNum" sz="quarter" idx="5"/>
          </p:nvPr>
        </p:nvSpPr>
        <p:spPr bwMode="auto">
          <a:noFill/>
          <a:ln>
            <a:miter lim="800000"/>
            <a:headEnd/>
            <a:tailEnd/>
          </a:ln>
        </p:spPr>
        <p:txBody>
          <a:bodyPr/>
          <a:lstStyle/>
          <a:p>
            <a:fld id="{B1A65C40-3BF2-6149-BE88-B154CCC92BB9}" type="slidenum">
              <a:rPr lang="en-US"/>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endParaRPr lang="en-US"/>
          </a:p>
        </p:txBody>
      </p:sp>
      <p:sp>
        <p:nvSpPr>
          <p:cNvPr id="113668" name="Slide Number Placeholder 3"/>
          <p:cNvSpPr>
            <a:spLocks noGrp="1"/>
          </p:cNvSpPr>
          <p:nvPr>
            <p:ph type="sldNum" sz="quarter" idx="5"/>
          </p:nvPr>
        </p:nvSpPr>
        <p:spPr bwMode="auto">
          <a:noFill/>
          <a:ln>
            <a:miter lim="800000"/>
            <a:headEnd/>
            <a:tailEnd/>
          </a:ln>
        </p:spPr>
        <p:txBody>
          <a:bodyPr/>
          <a:lstStyle/>
          <a:p>
            <a:fld id="{29FC6D49-289A-954F-88C3-7DAD3A6F7D6A}" type="slidenum">
              <a:rPr lang="en-US"/>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endParaRPr lang="en-US"/>
          </a:p>
        </p:txBody>
      </p:sp>
      <p:sp>
        <p:nvSpPr>
          <p:cNvPr id="115716" name="Slide Number Placeholder 3"/>
          <p:cNvSpPr>
            <a:spLocks noGrp="1"/>
          </p:cNvSpPr>
          <p:nvPr>
            <p:ph type="sldNum" sz="quarter" idx="5"/>
          </p:nvPr>
        </p:nvSpPr>
        <p:spPr bwMode="auto">
          <a:noFill/>
          <a:ln>
            <a:miter lim="800000"/>
            <a:headEnd/>
            <a:tailEnd/>
          </a:ln>
        </p:spPr>
        <p:txBody>
          <a:bodyPr/>
          <a:lstStyle/>
          <a:p>
            <a:fld id="{78BD2F24-D23E-0145-97D1-21E35FAD0542}" type="slidenum">
              <a:rPr lang="en-US"/>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en-US"/>
          </a:p>
        </p:txBody>
      </p:sp>
      <p:sp>
        <p:nvSpPr>
          <p:cNvPr id="117764" name="Slide Number Placeholder 3"/>
          <p:cNvSpPr>
            <a:spLocks noGrp="1"/>
          </p:cNvSpPr>
          <p:nvPr>
            <p:ph type="sldNum" sz="quarter" idx="5"/>
          </p:nvPr>
        </p:nvSpPr>
        <p:spPr bwMode="auto">
          <a:noFill/>
          <a:ln>
            <a:miter lim="800000"/>
            <a:headEnd/>
            <a:tailEnd/>
          </a:ln>
        </p:spPr>
        <p:txBody>
          <a:bodyPr/>
          <a:lstStyle/>
          <a:p>
            <a:fld id="{491B6DE1-B6A3-2A4B-ACE6-EAAAAD5D82D1}" type="slidenum">
              <a:rPr lang="en-US"/>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a:lstStyle/>
          <a:p>
            <a:endParaRPr lang="en-US"/>
          </a:p>
        </p:txBody>
      </p:sp>
      <p:sp>
        <p:nvSpPr>
          <p:cNvPr id="119812" name="Slide Number Placeholder 3"/>
          <p:cNvSpPr>
            <a:spLocks noGrp="1"/>
          </p:cNvSpPr>
          <p:nvPr>
            <p:ph type="sldNum" sz="quarter" idx="5"/>
          </p:nvPr>
        </p:nvSpPr>
        <p:spPr bwMode="auto">
          <a:noFill/>
          <a:ln>
            <a:miter lim="800000"/>
            <a:headEnd/>
            <a:tailEnd/>
          </a:ln>
        </p:spPr>
        <p:txBody>
          <a:bodyPr/>
          <a:lstStyle/>
          <a:p>
            <a:fld id="{7903B104-208B-9347-BDFC-557FDF472440}" type="slidenum">
              <a:rPr lang="en-US"/>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a:lstStyle/>
          <a:p>
            <a:fld id="{D05A4B86-BD38-1848-9B45-C36278AF4A09}"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121860" name="Slide Number Placeholder 3"/>
          <p:cNvSpPr>
            <a:spLocks noGrp="1"/>
          </p:cNvSpPr>
          <p:nvPr>
            <p:ph type="sldNum" sz="quarter" idx="5"/>
          </p:nvPr>
        </p:nvSpPr>
        <p:spPr bwMode="auto">
          <a:noFill/>
          <a:ln>
            <a:miter lim="800000"/>
            <a:headEnd/>
            <a:tailEnd/>
          </a:ln>
        </p:spPr>
        <p:txBody>
          <a:bodyPr/>
          <a:lstStyle/>
          <a:p>
            <a:fld id="{69F72168-1448-9647-B849-51504D33FBC5}" type="slidenum">
              <a:rPr lang="en-US"/>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endParaRPr lang="en-US"/>
          </a:p>
        </p:txBody>
      </p:sp>
      <p:sp>
        <p:nvSpPr>
          <p:cNvPr id="123908" name="Slide Number Placeholder 3"/>
          <p:cNvSpPr>
            <a:spLocks noGrp="1"/>
          </p:cNvSpPr>
          <p:nvPr>
            <p:ph type="sldNum" sz="quarter" idx="5"/>
          </p:nvPr>
        </p:nvSpPr>
        <p:spPr bwMode="auto">
          <a:noFill/>
          <a:ln>
            <a:miter lim="800000"/>
            <a:headEnd/>
            <a:tailEnd/>
          </a:ln>
        </p:spPr>
        <p:txBody>
          <a:bodyPr/>
          <a:lstStyle/>
          <a:p>
            <a:fld id="{AA404538-0037-9543-8F9E-BFFFBDB2CE5C}" type="slidenum">
              <a:rPr lang="en-US"/>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endParaRPr lang="en-US"/>
          </a:p>
        </p:txBody>
      </p:sp>
      <p:sp>
        <p:nvSpPr>
          <p:cNvPr id="125956" name="Slide Number Placeholder 3"/>
          <p:cNvSpPr>
            <a:spLocks noGrp="1"/>
          </p:cNvSpPr>
          <p:nvPr>
            <p:ph type="sldNum" sz="quarter" idx="5"/>
          </p:nvPr>
        </p:nvSpPr>
        <p:spPr bwMode="auto">
          <a:noFill/>
          <a:ln>
            <a:miter lim="800000"/>
            <a:headEnd/>
            <a:tailEnd/>
          </a:ln>
        </p:spPr>
        <p:txBody>
          <a:bodyPr/>
          <a:lstStyle/>
          <a:p>
            <a:fld id="{FD01FC84-3E10-5246-BC15-70722DDF4531}" type="slidenum">
              <a:rPr lang="en-US"/>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endParaRPr lang="en-US"/>
          </a:p>
        </p:txBody>
      </p:sp>
      <p:sp>
        <p:nvSpPr>
          <p:cNvPr id="128004" name="Slide Number Placeholder 3"/>
          <p:cNvSpPr>
            <a:spLocks noGrp="1"/>
          </p:cNvSpPr>
          <p:nvPr>
            <p:ph type="sldNum" sz="quarter" idx="5"/>
          </p:nvPr>
        </p:nvSpPr>
        <p:spPr bwMode="auto">
          <a:noFill/>
          <a:ln>
            <a:miter lim="800000"/>
            <a:headEnd/>
            <a:tailEnd/>
          </a:ln>
        </p:spPr>
        <p:txBody>
          <a:bodyPr/>
          <a:lstStyle/>
          <a:p>
            <a:fld id="{1B4B63F1-E9A1-9046-ABE3-242C81D4A532}" type="slidenum">
              <a:rPr lang="en-US"/>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endParaRPr lang="en-US"/>
          </a:p>
        </p:txBody>
      </p:sp>
      <p:sp>
        <p:nvSpPr>
          <p:cNvPr id="130052" name="Slide Number Placeholder 3"/>
          <p:cNvSpPr>
            <a:spLocks noGrp="1"/>
          </p:cNvSpPr>
          <p:nvPr>
            <p:ph type="sldNum" sz="quarter" idx="5"/>
          </p:nvPr>
        </p:nvSpPr>
        <p:spPr bwMode="auto">
          <a:noFill/>
          <a:ln>
            <a:miter lim="800000"/>
            <a:headEnd/>
            <a:tailEnd/>
          </a:ln>
        </p:spPr>
        <p:txBody>
          <a:bodyPr/>
          <a:lstStyle/>
          <a:p>
            <a:fld id="{4576D5FB-AD87-EC42-9465-6201CE32FDCF}" type="slidenum">
              <a:rPr lang="en-US"/>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endParaRPr lang="en-US"/>
          </a:p>
        </p:txBody>
      </p:sp>
      <p:sp>
        <p:nvSpPr>
          <p:cNvPr id="132100" name="Slide Number Placeholder 3"/>
          <p:cNvSpPr>
            <a:spLocks noGrp="1"/>
          </p:cNvSpPr>
          <p:nvPr>
            <p:ph type="sldNum" sz="quarter" idx="5"/>
          </p:nvPr>
        </p:nvSpPr>
        <p:spPr bwMode="auto">
          <a:noFill/>
          <a:ln>
            <a:miter lim="800000"/>
            <a:headEnd/>
            <a:tailEnd/>
          </a:ln>
        </p:spPr>
        <p:txBody>
          <a:bodyPr/>
          <a:lstStyle/>
          <a:p>
            <a:fld id="{26C9B380-E145-1240-8F76-67856DF8DCF6}" type="slidenum">
              <a:rPr lang="en-US"/>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endParaRPr lang="en-US"/>
          </a:p>
        </p:txBody>
      </p:sp>
      <p:sp>
        <p:nvSpPr>
          <p:cNvPr id="134148" name="Slide Number Placeholder 3"/>
          <p:cNvSpPr>
            <a:spLocks noGrp="1"/>
          </p:cNvSpPr>
          <p:nvPr>
            <p:ph type="sldNum" sz="quarter" idx="5"/>
          </p:nvPr>
        </p:nvSpPr>
        <p:spPr bwMode="auto">
          <a:noFill/>
          <a:ln>
            <a:miter lim="800000"/>
            <a:headEnd/>
            <a:tailEnd/>
          </a:ln>
        </p:spPr>
        <p:txBody>
          <a:bodyPr/>
          <a:lstStyle/>
          <a:p>
            <a:fld id="{10B107C1-A8E6-954D-A359-AE3042B3E56C}" type="slidenum">
              <a:rPr lang="en-US"/>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endParaRPr lang="en-US"/>
          </a:p>
        </p:txBody>
      </p:sp>
      <p:sp>
        <p:nvSpPr>
          <p:cNvPr id="136196" name="Slide Number Placeholder 3"/>
          <p:cNvSpPr>
            <a:spLocks noGrp="1"/>
          </p:cNvSpPr>
          <p:nvPr>
            <p:ph type="sldNum" sz="quarter" idx="5"/>
          </p:nvPr>
        </p:nvSpPr>
        <p:spPr bwMode="auto">
          <a:noFill/>
          <a:ln>
            <a:miter lim="800000"/>
            <a:headEnd/>
            <a:tailEnd/>
          </a:ln>
        </p:spPr>
        <p:txBody>
          <a:bodyPr/>
          <a:lstStyle/>
          <a:p>
            <a:fld id="{B4D75E5E-E8DF-514C-97EA-B730D66BBB60}" type="slidenum">
              <a:rPr lang="en-US"/>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endParaRPr lang="en-US"/>
          </a:p>
        </p:txBody>
      </p:sp>
      <p:sp>
        <p:nvSpPr>
          <p:cNvPr id="138244" name="Slide Number Placeholder 3"/>
          <p:cNvSpPr>
            <a:spLocks noGrp="1"/>
          </p:cNvSpPr>
          <p:nvPr>
            <p:ph type="sldNum" sz="quarter" idx="5"/>
          </p:nvPr>
        </p:nvSpPr>
        <p:spPr bwMode="auto">
          <a:noFill/>
          <a:ln>
            <a:miter lim="800000"/>
            <a:headEnd/>
            <a:tailEnd/>
          </a:ln>
        </p:spPr>
        <p:txBody>
          <a:bodyPr/>
          <a:lstStyle/>
          <a:p>
            <a:fld id="{5AD95073-3701-144A-9AE6-B23CBC1EE8C3}" type="slidenum">
              <a:rPr lang="en-US"/>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140292" name="Slide Number Placeholder 3"/>
          <p:cNvSpPr>
            <a:spLocks noGrp="1"/>
          </p:cNvSpPr>
          <p:nvPr>
            <p:ph type="sldNum" sz="quarter" idx="5"/>
          </p:nvPr>
        </p:nvSpPr>
        <p:spPr bwMode="auto">
          <a:noFill/>
          <a:ln>
            <a:miter lim="800000"/>
            <a:headEnd/>
            <a:tailEnd/>
          </a:ln>
        </p:spPr>
        <p:txBody>
          <a:bodyPr/>
          <a:lstStyle/>
          <a:p>
            <a:fld id="{0072851D-F9E8-A34D-BA53-94F9FCCECC69}" type="slidenum">
              <a:rPr lang="en-US"/>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noFill/>
          <a:ln>
            <a:miter lim="800000"/>
            <a:headEnd/>
            <a:tailEnd/>
          </a:ln>
        </p:spPr>
        <p:txBody>
          <a:bodyPr/>
          <a:lstStyle/>
          <a:p>
            <a:fld id="{B5F708B9-C480-7142-86C2-09F5D47529EA}" type="slidenum">
              <a:rPr lang="en-US"/>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en-US"/>
          </a:p>
        </p:txBody>
      </p:sp>
      <p:sp>
        <p:nvSpPr>
          <p:cNvPr id="142340" name="Slide Number Placeholder 3"/>
          <p:cNvSpPr>
            <a:spLocks noGrp="1"/>
          </p:cNvSpPr>
          <p:nvPr>
            <p:ph type="sldNum" sz="quarter" idx="5"/>
          </p:nvPr>
        </p:nvSpPr>
        <p:spPr bwMode="auto">
          <a:noFill/>
          <a:ln>
            <a:miter lim="800000"/>
            <a:headEnd/>
            <a:tailEnd/>
          </a:ln>
        </p:spPr>
        <p:txBody>
          <a:bodyPr/>
          <a:lstStyle/>
          <a:p>
            <a:fld id="{FAE4797F-352B-D846-A888-A692BB6975AB}" type="slidenum">
              <a:rPr lang="en-US"/>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EBBA4320-89F6-4B48-8E10-6E841DB1A17C}" type="slidenum">
              <a:rPr lang="en-US"/>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a:lstStyle/>
          <a:p>
            <a:endParaRPr lang="en-US"/>
          </a:p>
        </p:txBody>
      </p:sp>
      <p:sp>
        <p:nvSpPr>
          <p:cNvPr id="146436" name="Slide Number Placeholder 3"/>
          <p:cNvSpPr>
            <a:spLocks noGrp="1"/>
          </p:cNvSpPr>
          <p:nvPr>
            <p:ph type="sldNum" sz="quarter" idx="5"/>
          </p:nvPr>
        </p:nvSpPr>
        <p:spPr bwMode="auto">
          <a:noFill/>
          <a:ln>
            <a:miter lim="800000"/>
            <a:headEnd/>
            <a:tailEnd/>
          </a:ln>
        </p:spPr>
        <p:txBody>
          <a:bodyPr/>
          <a:lstStyle/>
          <a:p>
            <a:fld id="{9E00BA89-06A3-6F4A-B4F7-392C64B9FE7B}" type="slidenum">
              <a:rPr lang="en-US"/>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endParaRPr lang="en-US"/>
          </a:p>
        </p:txBody>
      </p:sp>
      <p:sp>
        <p:nvSpPr>
          <p:cNvPr id="148484" name="Slide Number Placeholder 3"/>
          <p:cNvSpPr>
            <a:spLocks noGrp="1"/>
          </p:cNvSpPr>
          <p:nvPr>
            <p:ph type="sldNum" sz="quarter" idx="5"/>
          </p:nvPr>
        </p:nvSpPr>
        <p:spPr bwMode="auto">
          <a:noFill/>
          <a:ln>
            <a:miter lim="800000"/>
            <a:headEnd/>
            <a:tailEnd/>
          </a:ln>
        </p:spPr>
        <p:txBody>
          <a:bodyPr/>
          <a:lstStyle/>
          <a:p>
            <a:fld id="{D0E82706-546C-204D-937A-63BE3E6CC3EA}" type="slidenum">
              <a:rPr lang="en-US"/>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endParaRPr lang="en-US"/>
          </a:p>
        </p:txBody>
      </p:sp>
      <p:sp>
        <p:nvSpPr>
          <p:cNvPr id="150532" name="Slide Number Placeholder 3"/>
          <p:cNvSpPr>
            <a:spLocks noGrp="1"/>
          </p:cNvSpPr>
          <p:nvPr>
            <p:ph type="sldNum" sz="quarter" idx="5"/>
          </p:nvPr>
        </p:nvSpPr>
        <p:spPr bwMode="auto">
          <a:noFill/>
          <a:ln>
            <a:miter lim="800000"/>
            <a:headEnd/>
            <a:tailEnd/>
          </a:ln>
        </p:spPr>
        <p:txBody>
          <a:bodyPr/>
          <a:lstStyle/>
          <a:p>
            <a:fld id="{D2CAF274-BA7B-FE48-BCE1-5813315232BF}" type="slidenum">
              <a:rPr lang="en-US"/>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endParaRPr lang="en-US"/>
          </a:p>
        </p:txBody>
      </p:sp>
      <p:sp>
        <p:nvSpPr>
          <p:cNvPr id="152580" name="Slide Number Placeholder 3"/>
          <p:cNvSpPr>
            <a:spLocks noGrp="1"/>
          </p:cNvSpPr>
          <p:nvPr>
            <p:ph type="sldNum" sz="quarter" idx="5"/>
          </p:nvPr>
        </p:nvSpPr>
        <p:spPr bwMode="auto">
          <a:noFill/>
          <a:ln>
            <a:miter lim="800000"/>
            <a:headEnd/>
            <a:tailEnd/>
          </a:ln>
        </p:spPr>
        <p:txBody>
          <a:bodyPr/>
          <a:lstStyle/>
          <a:p>
            <a:fld id="{91030155-145C-BA46-A30E-F2289A9F57B5}" type="slidenum">
              <a:rPr lang="en-US"/>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endParaRPr lang="en-US"/>
          </a:p>
        </p:txBody>
      </p:sp>
      <p:sp>
        <p:nvSpPr>
          <p:cNvPr id="154628" name="Slide Number Placeholder 3"/>
          <p:cNvSpPr>
            <a:spLocks noGrp="1"/>
          </p:cNvSpPr>
          <p:nvPr>
            <p:ph type="sldNum" sz="quarter" idx="5"/>
          </p:nvPr>
        </p:nvSpPr>
        <p:spPr bwMode="auto">
          <a:noFill/>
          <a:ln>
            <a:miter lim="800000"/>
            <a:headEnd/>
            <a:tailEnd/>
          </a:ln>
        </p:spPr>
        <p:txBody>
          <a:bodyPr/>
          <a:lstStyle/>
          <a:p>
            <a:fld id="{9F148775-0111-714B-8C13-737FFB946062}" type="slidenum">
              <a:rPr lang="en-US"/>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endParaRPr lang="en-US"/>
          </a:p>
        </p:txBody>
      </p:sp>
      <p:sp>
        <p:nvSpPr>
          <p:cNvPr id="156676" name="Slide Number Placeholder 3"/>
          <p:cNvSpPr>
            <a:spLocks noGrp="1"/>
          </p:cNvSpPr>
          <p:nvPr>
            <p:ph type="sldNum" sz="quarter" idx="5"/>
          </p:nvPr>
        </p:nvSpPr>
        <p:spPr bwMode="auto">
          <a:noFill/>
          <a:ln>
            <a:miter lim="800000"/>
            <a:headEnd/>
            <a:tailEnd/>
          </a:ln>
        </p:spPr>
        <p:txBody>
          <a:bodyPr/>
          <a:lstStyle/>
          <a:p>
            <a:fld id="{7EBEA5A6-2042-4347-A8BD-D378AC2CF07E}" type="slidenum">
              <a:rPr lang="en-US"/>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endParaRPr lang="en-US"/>
          </a:p>
        </p:txBody>
      </p:sp>
      <p:sp>
        <p:nvSpPr>
          <p:cNvPr id="158724" name="Slide Number Placeholder 3"/>
          <p:cNvSpPr>
            <a:spLocks noGrp="1"/>
          </p:cNvSpPr>
          <p:nvPr>
            <p:ph type="sldNum" sz="quarter" idx="5"/>
          </p:nvPr>
        </p:nvSpPr>
        <p:spPr bwMode="auto">
          <a:noFill/>
          <a:ln>
            <a:miter lim="800000"/>
            <a:headEnd/>
            <a:tailEnd/>
          </a:ln>
        </p:spPr>
        <p:txBody>
          <a:bodyPr/>
          <a:lstStyle/>
          <a:p>
            <a:fld id="{945B57D5-D0DA-2041-A24D-25F9CB3582FB}" type="slidenum">
              <a:rPr lang="en-US"/>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a:lstStyle/>
          <a:p>
            <a:endParaRPr lang="en-US"/>
          </a:p>
        </p:txBody>
      </p:sp>
      <p:sp>
        <p:nvSpPr>
          <p:cNvPr id="160772" name="Slide Number Placeholder 3"/>
          <p:cNvSpPr>
            <a:spLocks noGrp="1"/>
          </p:cNvSpPr>
          <p:nvPr>
            <p:ph type="sldNum" sz="quarter" idx="5"/>
          </p:nvPr>
        </p:nvSpPr>
        <p:spPr bwMode="auto">
          <a:noFill/>
          <a:ln>
            <a:miter lim="800000"/>
            <a:headEnd/>
            <a:tailEnd/>
          </a:ln>
        </p:spPr>
        <p:txBody>
          <a:bodyPr/>
          <a:lstStyle/>
          <a:p>
            <a:fld id="{E3FD8EC5-75AC-7848-ACC6-BFD552CA604F}" type="slidenum">
              <a:rPr lang="en-US"/>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endParaRPr lang="en-US"/>
          </a:p>
        </p:txBody>
      </p:sp>
      <p:sp>
        <p:nvSpPr>
          <p:cNvPr id="33796" name="Slide Number Placeholder 3"/>
          <p:cNvSpPr>
            <a:spLocks noGrp="1"/>
          </p:cNvSpPr>
          <p:nvPr>
            <p:ph type="sldNum" sz="quarter" idx="5"/>
          </p:nvPr>
        </p:nvSpPr>
        <p:spPr bwMode="auto">
          <a:noFill/>
          <a:ln>
            <a:miter lim="800000"/>
            <a:headEnd/>
            <a:tailEnd/>
          </a:ln>
        </p:spPr>
        <p:txBody>
          <a:bodyPr/>
          <a:lstStyle/>
          <a:p>
            <a:fld id="{15F5FD00-F557-AE42-B6A6-6C29C2490EB7}" type="slidenum">
              <a:rPr lang="en-US"/>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endParaRPr lang="en-US"/>
          </a:p>
        </p:txBody>
      </p:sp>
      <p:sp>
        <p:nvSpPr>
          <p:cNvPr id="162820" name="Slide Number Placeholder 3"/>
          <p:cNvSpPr>
            <a:spLocks noGrp="1"/>
          </p:cNvSpPr>
          <p:nvPr>
            <p:ph type="sldNum" sz="quarter" idx="5"/>
          </p:nvPr>
        </p:nvSpPr>
        <p:spPr bwMode="auto">
          <a:noFill/>
          <a:ln>
            <a:miter lim="800000"/>
            <a:headEnd/>
            <a:tailEnd/>
          </a:ln>
        </p:spPr>
        <p:txBody>
          <a:bodyPr/>
          <a:lstStyle/>
          <a:p>
            <a:fld id="{E4A11814-32AB-4B40-BB2F-8E14C17A8A33}" type="slidenum">
              <a:rPr lang="en-US"/>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a:lstStyle/>
          <a:p>
            <a:endParaRPr lang="en-US"/>
          </a:p>
        </p:txBody>
      </p:sp>
      <p:sp>
        <p:nvSpPr>
          <p:cNvPr id="164868" name="Slide Number Placeholder 3"/>
          <p:cNvSpPr>
            <a:spLocks noGrp="1"/>
          </p:cNvSpPr>
          <p:nvPr>
            <p:ph type="sldNum" sz="quarter" idx="5"/>
          </p:nvPr>
        </p:nvSpPr>
        <p:spPr bwMode="auto">
          <a:noFill/>
          <a:ln>
            <a:miter lim="800000"/>
            <a:headEnd/>
            <a:tailEnd/>
          </a:ln>
        </p:spPr>
        <p:txBody>
          <a:bodyPr/>
          <a:lstStyle/>
          <a:p>
            <a:fld id="{6FDA3C69-3A3F-6749-84B7-2FE19B7CDEE3}" type="slidenum">
              <a:rPr lang="en-US"/>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a:lstStyle/>
          <a:p>
            <a:endParaRPr lang="en-US"/>
          </a:p>
        </p:txBody>
      </p:sp>
      <p:sp>
        <p:nvSpPr>
          <p:cNvPr id="166916" name="Slide Number Placeholder 3"/>
          <p:cNvSpPr>
            <a:spLocks noGrp="1"/>
          </p:cNvSpPr>
          <p:nvPr>
            <p:ph type="sldNum" sz="quarter" idx="5"/>
          </p:nvPr>
        </p:nvSpPr>
        <p:spPr bwMode="auto">
          <a:noFill/>
          <a:ln>
            <a:miter lim="800000"/>
            <a:headEnd/>
            <a:tailEnd/>
          </a:ln>
        </p:spPr>
        <p:txBody>
          <a:bodyPr/>
          <a:lstStyle/>
          <a:p>
            <a:fld id="{315D601F-ECA5-0944-B29D-7F1949538D96}" type="slidenum">
              <a:rPr lang="en-US"/>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a:lstStyle/>
          <a:p>
            <a:endParaRPr lang="en-US"/>
          </a:p>
        </p:txBody>
      </p:sp>
      <p:sp>
        <p:nvSpPr>
          <p:cNvPr id="168964" name="Slide Number Placeholder 3"/>
          <p:cNvSpPr>
            <a:spLocks noGrp="1"/>
          </p:cNvSpPr>
          <p:nvPr>
            <p:ph type="sldNum" sz="quarter" idx="5"/>
          </p:nvPr>
        </p:nvSpPr>
        <p:spPr bwMode="auto">
          <a:noFill/>
          <a:ln>
            <a:miter lim="800000"/>
            <a:headEnd/>
            <a:tailEnd/>
          </a:ln>
        </p:spPr>
        <p:txBody>
          <a:bodyPr/>
          <a:lstStyle/>
          <a:p>
            <a:fld id="{0736F54C-57D7-994F-BC1C-0089F6F36CEF}" type="slidenum">
              <a:rPr lang="en-US"/>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a:lstStyle/>
          <a:p>
            <a:endParaRPr lang="en-US"/>
          </a:p>
        </p:txBody>
      </p:sp>
      <p:sp>
        <p:nvSpPr>
          <p:cNvPr id="171012" name="Slide Number Placeholder 3"/>
          <p:cNvSpPr>
            <a:spLocks noGrp="1"/>
          </p:cNvSpPr>
          <p:nvPr>
            <p:ph type="sldNum" sz="quarter" idx="5"/>
          </p:nvPr>
        </p:nvSpPr>
        <p:spPr bwMode="auto">
          <a:noFill/>
          <a:ln>
            <a:miter lim="800000"/>
            <a:headEnd/>
            <a:tailEnd/>
          </a:ln>
        </p:spPr>
        <p:txBody>
          <a:bodyPr/>
          <a:lstStyle/>
          <a:p>
            <a:fld id="{08E1644C-B11D-664C-BBF7-8DA6C4D98979}" type="slidenum">
              <a:rPr lang="en-US"/>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a:p>
        </p:txBody>
      </p:sp>
      <p:sp>
        <p:nvSpPr>
          <p:cNvPr id="173060" name="Slide Number Placeholder 3"/>
          <p:cNvSpPr>
            <a:spLocks noGrp="1"/>
          </p:cNvSpPr>
          <p:nvPr>
            <p:ph type="sldNum" sz="quarter" idx="5"/>
          </p:nvPr>
        </p:nvSpPr>
        <p:spPr bwMode="auto">
          <a:noFill/>
          <a:ln>
            <a:miter lim="800000"/>
            <a:headEnd/>
            <a:tailEnd/>
          </a:ln>
        </p:spPr>
        <p:txBody>
          <a:bodyPr/>
          <a:lstStyle/>
          <a:p>
            <a:fld id="{94DE80D6-FB1D-0048-891A-F22931C24F36}" type="slidenum">
              <a:rPr lang="en-US"/>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endParaRPr lang="en-US"/>
          </a:p>
        </p:txBody>
      </p:sp>
      <p:sp>
        <p:nvSpPr>
          <p:cNvPr id="175108" name="Slide Number Placeholder 3"/>
          <p:cNvSpPr>
            <a:spLocks noGrp="1"/>
          </p:cNvSpPr>
          <p:nvPr>
            <p:ph type="sldNum" sz="quarter" idx="5"/>
          </p:nvPr>
        </p:nvSpPr>
        <p:spPr bwMode="auto">
          <a:noFill/>
          <a:ln>
            <a:miter lim="800000"/>
            <a:headEnd/>
            <a:tailEnd/>
          </a:ln>
        </p:spPr>
        <p:txBody>
          <a:bodyPr/>
          <a:lstStyle/>
          <a:p>
            <a:fld id="{F364B621-53DA-D544-9EBB-F53FD8F4B804}" type="slidenum">
              <a:rPr lang="en-US"/>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endParaRPr lang="en-US"/>
          </a:p>
        </p:txBody>
      </p:sp>
      <p:sp>
        <p:nvSpPr>
          <p:cNvPr id="177156" name="Slide Number Placeholder 3"/>
          <p:cNvSpPr>
            <a:spLocks noGrp="1"/>
          </p:cNvSpPr>
          <p:nvPr>
            <p:ph type="sldNum" sz="quarter" idx="5"/>
          </p:nvPr>
        </p:nvSpPr>
        <p:spPr bwMode="auto">
          <a:noFill/>
          <a:ln>
            <a:miter lim="800000"/>
            <a:headEnd/>
            <a:tailEnd/>
          </a:ln>
        </p:spPr>
        <p:txBody>
          <a:bodyPr/>
          <a:lstStyle/>
          <a:p>
            <a:fld id="{7C6F4FD0-86B9-4241-984F-9F109B3BEC08}" type="slidenum">
              <a:rPr lang="en-US"/>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a:lstStyle/>
          <a:p>
            <a:endParaRPr lang="en-US"/>
          </a:p>
        </p:txBody>
      </p:sp>
      <p:sp>
        <p:nvSpPr>
          <p:cNvPr id="179204" name="Slide Number Placeholder 3"/>
          <p:cNvSpPr>
            <a:spLocks noGrp="1"/>
          </p:cNvSpPr>
          <p:nvPr>
            <p:ph type="sldNum" sz="quarter" idx="5"/>
          </p:nvPr>
        </p:nvSpPr>
        <p:spPr bwMode="auto">
          <a:noFill/>
          <a:ln>
            <a:miter lim="800000"/>
            <a:headEnd/>
            <a:tailEnd/>
          </a:ln>
        </p:spPr>
        <p:txBody>
          <a:bodyPr/>
          <a:lstStyle/>
          <a:p>
            <a:fld id="{C1FC16BB-FE3F-DD4D-AFFB-3A091A3B7A93}" type="slidenum">
              <a:rPr lang="en-US"/>
              <a:pPr/>
              <a:t>79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a:lstStyle/>
          <a:p>
            <a:endParaRPr lang="en-US"/>
          </a:p>
        </p:txBody>
      </p:sp>
      <p:sp>
        <p:nvSpPr>
          <p:cNvPr id="181252" name="Slide Number Placeholder 3"/>
          <p:cNvSpPr>
            <a:spLocks noGrp="1"/>
          </p:cNvSpPr>
          <p:nvPr>
            <p:ph type="sldNum" sz="quarter" idx="5"/>
          </p:nvPr>
        </p:nvSpPr>
        <p:spPr bwMode="auto">
          <a:noFill/>
          <a:ln>
            <a:miter lim="800000"/>
            <a:headEnd/>
            <a:tailEnd/>
          </a:ln>
        </p:spPr>
        <p:txBody>
          <a:bodyPr/>
          <a:lstStyle/>
          <a:p>
            <a:fld id="{E7B96E69-8AF4-D744-9370-3DC7BC910570}" type="slidenum">
              <a:rPr lang="en-US"/>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endParaRPr lang="en-US"/>
          </a:p>
        </p:txBody>
      </p:sp>
      <p:sp>
        <p:nvSpPr>
          <p:cNvPr id="35844" name="Slide Number Placeholder 3"/>
          <p:cNvSpPr>
            <a:spLocks noGrp="1"/>
          </p:cNvSpPr>
          <p:nvPr>
            <p:ph type="sldNum" sz="quarter" idx="5"/>
          </p:nvPr>
        </p:nvSpPr>
        <p:spPr bwMode="auto">
          <a:noFill/>
          <a:ln>
            <a:miter lim="800000"/>
            <a:headEnd/>
            <a:tailEnd/>
          </a:ln>
        </p:spPr>
        <p:txBody>
          <a:bodyPr/>
          <a:lstStyle/>
          <a:p>
            <a:fld id="{A0BB0B35-DB56-F540-940C-A36500CBF499}" type="slidenum">
              <a:rPr lang="en-US"/>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a:lstStyle/>
          <a:p>
            <a:endParaRPr lang="en-US"/>
          </a:p>
        </p:txBody>
      </p:sp>
      <p:sp>
        <p:nvSpPr>
          <p:cNvPr id="183300" name="Slide Number Placeholder 3"/>
          <p:cNvSpPr>
            <a:spLocks noGrp="1"/>
          </p:cNvSpPr>
          <p:nvPr>
            <p:ph type="sldNum" sz="quarter" idx="5"/>
          </p:nvPr>
        </p:nvSpPr>
        <p:spPr bwMode="auto">
          <a:noFill/>
          <a:ln>
            <a:miter lim="800000"/>
            <a:headEnd/>
            <a:tailEnd/>
          </a:ln>
        </p:spPr>
        <p:txBody>
          <a:bodyPr/>
          <a:lstStyle/>
          <a:p>
            <a:fld id="{523FB6BD-50D6-8643-B47E-BFF24EC23D63}" type="slidenum">
              <a:rPr lang="en-US"/>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a:lstStyle/>
          <a:p>
            <a:endParaRPr lang="en-US"/>
          </a:p>
        </p:txBody>
      </p:sp>
      <p:sp>
        <p:nvSpPr>
          <p:cNvPr id="185348" name="Slide Number Placeholder 3"/>
          <p:cNvSpPr>
            <a:spLocks noGrp="1"/>
          </p:cNvSpPr>
          <p:nvPr>
            <p:ph type="sldNum" sz="quarter" idx="5"/>
          </p:nvPr>
        </p:nvSpPr>
        <p:spPr bwMode="auto">
          <a:noFill/>
          <a:ln>
            <a:miter lim="800000"/>
            <a:headEnd/>
            <a:tailEnd/>
          </a:ln>
        </p:spPr>
        <p:txBody>
          <a:bodyPr/>
          <a:lstStyle/>
          <a:p>
            <a:fld id="{936B3DE4-1822-6242-85B8-04DE9EAAC922}" type="slidenum">
              <a:rPr lang="en-US"/>
              <a:pPr/>
              <a:t>82</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a:lstStyle/>
          <a:p>
            <a:endParaRPr lang="en-US"/>
          </a:p>
        </p:txBody>
      </p:sp>
      <p:sp>
        <p:nvSpPr>
          <p:cNvPr id="187396" name="Slide Number Placeholder 3"/>
          <p:cNvSpPr>
            <a:spLocks noGrp="1"/>
          </p:cNvSpPr>
          <p:nvPr>
            <p:ph type="sldNum" sz="quarter" idx="5"/>
          </p:nvPr>
        </p:nvSpPr>
        <p:spPr bwMode="auto">
          <a:noFill/>
          <a:ln>
            <a:miter lim="800000"/>
            <a:headEnd/>
            <a:tailEnd/>
          </a:ln>
        </p:spPr>
        <p:txBody>
          <a:bodyPr/>
          <a:lstStyle/>
          <a:p>
            <a:fld id="{14931AFD-101D-764A-9039-2D1D58495169}" type="slidenum">
              <a:rPr lang="en-US"/>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a:lstStyle/>
          <a:p>
            <a:endParaRPr lang="en-US"/>
          </a:p>
        </p:txBody>
      </p:sp>
      <p:sp>
        <p:nvSpPr>
          <p:cNvPr id="189444" name="Slide Number Placeholder 3"/>
          <p:cNvSpPr>
            <a:spLocks noGrp="1"/>
          </p:cNvSpPr>
          <p:nvPr>
            <p:ph type="sldNum" sz="quarter" idx="5"/>
          </p:nvPr>
        </p:nvSpPr>
        <p:spPr bwMode="auto">
          <a:noFill/>
          <a:ln>
            <a:miter lim="800000"/>
            <a:headEnd/>
            <a:tailEnd/>
          </a:ln>
        </p:spPr>
        <p:txBody>
          <a:bodyPr/>
          <a:lstStyle/>
          <a:p>
            <a:fld id="{B4251839-FBC3-D345-8312-B6DB97D57282}" type="slidenum">
              <a:rPr lang="en-US"/>
              <a:pPr/>
              <a:t>84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a:lstStyle/>
          <a:p>
            <a:endParaRPr lang="en-US"/>
          </a:p>
        </p:txBody>
      </p:sp>
      <p:sp>
        <p:nvSpPr>
          <p:cNvPr id="191492" name="Slide Number Placeholder 3"/>
          <p:cNvSpPr>
            <a:spLocks noGrp="1"/>
          </p:cNvSpPr>
          <p:nvPr>
            <p:ph type="sldNum" sz="quarter" idx="5"/>
          </p:nvPr>
        </p:nvSpPr>
        <p:spPr bwMode="auto">
          <a:noFill/>
          <a:ln>
            <a:miter lim="800000"/>
            <a:headEnd/>
            <a:tailEnd/>
          </a:ln>
        </p:spPr>
        <p:txBody>
          <a:bodyPr/>
          <a:lstStyle/>
          <a:p>
            <a:fld id="{AB8FF3B9-204B-DF42-9B2A-739694C26797}" type="slidenum">
              <a:rPr lang="en-US"/>
              <a:pPr/>
              <a:t>85</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a:lstStyle/>
          <a:p>
            <a:endParaRPr lang="en-US"/>
          </a:p>
        </p:txBody>
      </p:sp>
      <p:sp>
        <p:nvSpPr>
          <p:cNvPr id="193540" name="Slide Number Placeholder 3"/>
          <p:cNvSpPr>
            <a:spLocks noGrp="1"/>
          </p:cNvSpPr>
          <p:nvPr>
            <p:ph type="sldNum" sz="quarter" idx="5"/>
          </p:nvPr>
        </p:nvSpPr>
        <p:spPr bwMode="auto">
          <a:noFill/>
          <a:ln>
            <a:miter lim="800000"/>
            <a:headEnd/>
            <a:tailEnd/>
          </a:ln>
        </p:spPr>
        <p:txBody>
          <a:bodyPr/>
          <a:lstStyle/>
          <a:p>
            <a:fld id="{6AF66345-77B9-CD42-973F-AAF37F10F630}" type="slidenum">
              <a:rPr lang="en-US"/>
              <a:pPr/>
              <a:t>86</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a:lstStyle/>
          <a:p>
            <a:endParaRPr lang="en-US"/>
          </a:p>
        </p:txBody>
      </p:sp>
      <p:sp>
        <p:nvSpPr>
          <p:cNvPr id="195588" name="Slide Number Placeholder 3"/>
          <p:cNvSpPr>
            <a:spLocks noGrp="1"/>
          </p:cNvSpPr>
          <p:nvPr>
            <p:ph type="sldNum" sz="quarter" idx="5"/>
          </p:nvPr>
        </p:nvSpPr>
        <p:spPr bwMode="auto">
          <a:noFill/>
          <a:ln>
            <a:miter lim="800000"/>
            <a:headEnd/>
            <a:tailEnd/>
          </a:ln>
        </p:spPr>
        <p:txBody>
          <a:bodyPr/>
          <a:lstStyle/>
          <a:p>
            <a:fld id="{E44B3E10-4082-2841-A986-EB5791D287DB}" type="slidenum">
              <a:rPr lang="en-US"/>
              <a:pPr/>
              <a:t>87</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a:lstStyle/>
          <a:p>
            <a:endParaRPr lang="en-US"/>
          </a:p>
        </p:txBody>
      </p:sp>
      <p:sp>
        <p:nvSpPr>
          <p:cNvPr id="197636" name="Slide Number Placeholder 3"/>
          <p:cNvSpPr>
            <a:spLocks noGrp="1"/>
          </p:cNvSpPr>
          <p:nvPr>
            <p:ph type="sldNum" sz="quarter" idx="5"/>
          </p:nvPr>
        </p:nvSpPr>
        <p:spPr bwMode="auto">
          <a:noFill/>
          <a:ln>
            <a:miter lim="800000"/>
            <a:headEnd/>
            <a:tailEnd/>
          </a:ln>
        </p:spPr>
        <p:txBody>
          <a:bodyPr/>
          <a:lstStyle/>
          <a:p>
            <a:fld id="{445506ED-EDEB-D949-AD4A-08C7BCEDFB74}" type="slidenum">
              <a:rPr lang="en-US"/>
              <a:pPr/>
              <a:t>88</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a:lstStyle/>
          <a:p>
            <a:endParaRPr lang="en-US"/>
          </a:p>
        </p:txBody>
      </p:sp>
      <p:sp>
        <p:nvSpPr>
          <p:cNvPr id="199684" name="Slide Number Placeholder 3"/>
          <p:cNvSpPr>
            <a:spLocks noGrp="1"/>
          </p:cNvSpPr>
          <p:nvPr>
            <p:ph type="sldNum" sz="quarter" idx="5"/>
          </p:nvPr>
        </p:nvSpPr>
        <p:spPr bwMode="auto">
          <a:noFill/>
          <a:ln>
            <a:miter lim="800000"/>
            <a:headEnd/>
            <a:tailEnd/>
          </a:ln>
        </p:spPr>
        <p:txBody>
          <a:bodyPr/>
          <a:lstStyle/>
          <a:p>
            <a:fld id="{62DA45F6-2F86-A04E-80AE-E514F950CD73}" type="slidenum">
              <a:rPr lang="en-US"/>
              <a:pPr/>
              <a:t>89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a:lstStyle/>
          <a:p>
            <a:endParaRPr lang="en-US"/>
          </a:p>
        </p:txBody>
      </p:sp>
      <p:sp>
        <p:nvSpPr>
          <p:cNvPr id="201732" name="Slide Number Placeholder 3"/>
          <p:cNvSpPr>
            <a:spLocks noGrp="1"/>
          </p:cNvSpPr>
          <p:nvPr>
            <p:ph type="sldNum" sz="quarter" idx="5"/>
          </p:nvPr>
        </p:nvSpPr>
        <p:spPr bwMode="auto">
          <a:noFill/>
          <a:ln>
            <a:miter lim="800000"/>
            <a:headEnd/>
            <a:tailEnd/>
          </a:ln>
        </p:spPr>
        <p:txBody>
          <a:bodyPr/>
          <a:lstStyle/>
          <a:p>
            <a:fld id="{57638763-495B-A04C-B812-E4287F33676E}" type="slidenum">
              <a:rPr lang="en-US"/>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endParaRPr lang="en-US"/>
          </a:p>
        </p:txBody>
      </p:sp>
      <p:sp>
        <p:nvSpPr>
          <p:cNvPr id="37892" name="Slide Number Placeholder 3"/>
          <p:cNvSpPr>
            <a:spLocks noGrp="1"/>
          </p:cNvSpPr>
          <p:nvPr>
            <p:ph type="sldNum" sz="quarter" idx="5"/>
          </p:nvPr>
        </p:nvSpPr>
        <p:spPr bwMode="auto">
          <a:noFill/>
          <a:ln>
            <a:miter lim="800000"/>
            <a:headEnd/>
            <a:tailEnd/>
          </a:ln>
        </p:spPr>
        <p:txBody>
          <a:bodyPr/>
          <a:lstStyle/>
          <a:p>
            <a:fld id="{B193DD06-271B-1142-8C9D-1C953C772572}" type="slidenum">
              <a:rPr lang="en-US"/>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a:lstStyle/>
          <a:p>
            <a:endParaRPr lang="en-US"/>
          </a:p>
        </p:txBody>
      </p:sp>
      <p:sp>
        <p:nvSpPr>
          <p:cNvPr id="203780" name="Slide Number Placeholder 3"/>
          <p:cNvSpPr>
            <a:spLocks noGrp="1"/>
          </p:cNvSpPr>
          <p:nvPr>
            <p:ph type="sldNum" sz="quarter" idx="5"/>
          </p:nvPr>
        </p:nvSpPr>
        <p:spPr bwMode="auto">
          <a:noFill/>
          <a:ln>
            <a:miter lim="800000"/>
            <a:headEnd/>
            <a:tailEnd/>
          </a:ln>
        </p:spPr>
        <p:txBody>
          <a:bodyPr/>
          <a:lstStyle/>
          <a:p>
            <a:fld id="{C0E5670C-FDCC-DA4A-921F-B1E7FF489ED9}" type="slidenum">
              <a:rPr lang="en-US"/>
              <a:pPr/>
              <a:t>91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a:lstStyle/>
          <a:p>
            <a:endParaRPr lang="en-US"/>
          </a:p>
        </p:txBody>
      </p:sp>
      <p:sp>
        <p:nvSpPr>
          <p:cNvPr id="205828" name="Slide Number Placeholder 3"/>
          <p:cNvSpPr>
            <a:spLocks noGrp="1"/>
          </p:cNvSpPr>
          <p:nvPr>
            <p:ph type="sldNum" sz="quarter" idx="5"/>
          </p:nvPr>
        </p:nvSpPr>
        <p:spPr bwMode="auto">
          <a:noFill/>
          <a:ln>
            <a:miter lim="800000"/>
            <a:headEnd/>
            <a:tailEnd/>
          </a:ln>
        </p:spPr>
        <p:txBody>
          <a:bodyPr/>
          <a:lstStyle/>
          <a:p>
            <a:fld id="{6D897C08-B573-E543-913F-0F6408C7BE3B}" type="slidenum">
              <a:rPr lang="en-US"/>
              <a:pPr/>
              <a:t>92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a:p>
        </p:txBody>
      </p:sp>
      <p:sp>
        <p:nvSpPr>
          <p:cNvPr id="207876" name="Slide Number Placeholder 3"/>
          <p:cNvSpPr>
            <a:spLocks noGrp="1"/>
          </p:cNvSpPr>
          <p:nvPr>
            <p:ph type="sldNum" sz="quarter" idx="5"/>
          </p:nvPr>
        </p:nvSpPr>
        <p:spPr bwMode="auto">
          <a:noFill/>
          <a:ln>
            <a:miter lim="800000"/>
            <a:headEnd/>
            <a:tailEnd/>
          </a:ln>
        </p:spPr>
        <p:txBody>
          <a:bodyPr/>
          <a:lstStyle/>
          <a:p>
            <a:fld id="{3D35D1BF-B656-4E46-A824-C1D807DA7ACC}" type="slidenum">
              <a:rPr lang="en-US"/>
              <a:pPr/>
              <a:t>93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a:lstStyle/>
          <a:p>
            <a:endParaRPr lang="en-US"/>
          </a:p>
        </p:txBody>
      </p:sp>
      <p:sp>
        <p:nvSpPr>
          <p:cNvPr id="209924" name="Slide Number Placeholder 3"/>
          <p:cNvSpPr>
            <a:spLocks noGrp="1"/>
          </p:cNvSpPr>
          <p:nvPr>
            <p:ph type="sldNum" sz="quarter" idx="5"/>
          </p:nvPr>
        </p:nvSpPr>
        <p:spPr bwMode="auto">
          <a:noFill/>
          <a:ln>
            <a:miter lim="800000"/>
            <a:headEnd/>
            <a:tailEnd/>
          </a:ln>
        </p:spPr>
        <p:txBody>
          <a:bodyPr/>
          <a:lstStyle/>
          <a:p>
            <a:fld id="{8F57E1EB-FE6D-CA46-B52F-6A94772FB3B9}" type="slidenum">
              <a:rPr lang="en-US"/>
              <a:pPr/>
              <a:t>94</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a:lstStyle/>
          <a:p>
            <a:endParaRPr lang="en-US"/>
          </a:p>
        </p:txBody>
      </p:sp>
      <p:sp>
        <p:nvSpPr>
          <p:cNvPr id="211972" name="Slide Number Placeholder 3"/>
          <p:cNvSpPr>
            <a:spLocks noGrp="1"/>
          </p:cNvSpPr>
          <p:nvPr>
            <p:ph type="sldNum" sz="quarter" idx="5"/>
          </p:nvPr>
        </p:nvSpPr>
        <p:spPr bwMode="auto">
          <a:noFill/>
          <a:ln>
            <a:miter lim="800000"/>
            <a:headEnd/>
            <a:tailEnd/>
          </a:ln>
        </p:spPr>
        <p:txBody>
          <a:bodyPr/>
          <a:lstStyle/>
          <a:p>
            <a:fld id="{E77AB5E3-BE35-7144-AA67-5647EB430DD5}" type="slidenum">
              <a:rPr lang="en-US"/>
              <a:pPr/>
              <a:t>95</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a:lstStyle/>
          <a:p>
            <a:endParaRPr lang="en-US"/>
          </a:p>
        </p:txBody>
      </p:sp>
      <p:sp>
        <p:nvSpPr>
          <p:cNvPr id="214020" name="Slide Number Placeholder 3"/>
          <p:cNvSpPr>
            <a:spLocks noGrp="1"/>
          </p:cNvSpPr>
          <p:nvPr>
            <p:ph type="sldNum" sz="quarter" idx="5"/>
          </p:nvPr>
        </p:nvSpPr>
        <p:spPr bwMode="auto">
          <a:noFill/>
          <a:ln>
            <a:miter lim="800000"/>
            <a:headEnd/>
            <a:tailEnd/>
          </a:ln>
        </p:spPr>
        <p:txBody>
          <a:bodyPr/>
          <a:lstStyle/>
          <a:p>
            <a:fld id="{A1B9DE62-3CE5-684A-9CEE-0406BBA90DF3}" type="slidenum">
              <a:rPr lang="en-US"/>
              <a:pPr/>
              <a:t>96</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a:lstStyle/>
          <a:p>
            <a:endParaRPr lang="en-US"/>
          </a:p>
        </p:txBody>
      </p:sp>
      <p:sp>
        <p:nvSpPr>
          <p:cNvPr id="216068" name="Slide Number Placeholder 3"/>
          <p:cNvSpPr>
            <a:spLocks noGrp="1"/>
          </p:cNvSpPr>
          <p:nvPr>
            <p:ph type="sldNum" sz="quarter" idx="5"/>
          </p:nvPr>
        </p:nvSpPr>
        <p:spPr bwMode="auto">
          <a:noFill/>
          <a:ln>
            <a:miter lim="800000"/>
            <a:headEnd/>
            <a:tailEnd/>
          </a:ln>
        </p:spPr>
        <p:txBody>
          <a:bodyPr/>
          <a:lstStyle/>
          <a:p>
            <a:fld id="{B1528B71-39CD-2C47-9EE3-A8495DC70E52}" type="slidenum">
              <a:rPr lang="en-US"/>
              <a:pPr/>
              <a:t>97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a:lstStyle/>
          <a:p>
            <a:endParaRPr lang="en-US"/>
          </a:p>
        </p:txBody>
      </p:sp>
      <p:sp>
        <p:nvSpPr>
          <p:cNvPr id="218116" name="Slide Number Placeholder 3"/>
          <p:cNvSpPr>
            <a:spLocks noGrp="1"/>
          </p:cNvSpPr>
          <p:nvPr>
            <p:ph type="sldNum" sz="quarter" idx="5"/>
          </p:nvPr>
        </p:nvSpPr>
        <p:spPr bwMode="auto">
          <a:noFill/>
          <a:ln>
            <a:miter lim="800000"/>
            <a:headEnd/>
            <a:tailEnd/>
          </a:ln>
        </p:spPr>
        <p:txBody>
          <a:bodyPr/>
          <a:lstStyle/>
          <a:p>
            <a:fld id="{6CB5E0B0-CF0C-E649-9F57-392CA483950D}" type="slidenum">
              <a:rPr lang="en-US"/>
              <a:pPr/>
              <a:t>98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a:lstStyle/>
          <a:p>
            <a:endParaRPr lang="en-US"/>
          </a:p>
        </p:txBody>
      </p:sp>
      <p:sp>
        <p:nvSpPr>
          <p:cNvPr id="220164" name="Slide Number Placeholder 3"/>
          <p:cNvSpPr>
            <a:spLocks noGrp="1"/>
          </p:cNvSpPr>
          <p:nvPr>
            <p:ph type="sldNum" sz="quarter" idx="5"/>
          </p:nvPr>
        </p:nvSpPr>
        <p:spPr bwMode="auto">
          <a:noFill/>
          <a:ln>
            <a:miter lim="800000"/>
            <a:headEnd/>
            <a:tailEnd/>
          </a:ln>
        </p:spPr>
        <p:txBody>
          <a:bodyPr/>
          <a:lstStyle/>
          <a:p>
            <a:fld id="{4504DA31-5DA3-1945-A284-D088E4357A36}" type="slidenum">
              <a:rPr lang="en-US"/>
              <a:pPr/>
              <a:t>99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a:lstStyle/>
          <a:p>
            <a:endParaRPr lang="en-US"/>
          </a:p>
        </p:txBody>
      </p:sp>
      <p:sp>
        <p:nvSpPr>
          <p:cNvPr id="222212" name="Slide Number Placeholder 3"/>
          <p:cNvSpPr>
            <a:spLocks noGrp="1"/>
          </p:cNvSpPr>
          <p:nvPr>
            <p:ph type="sldNum" sz="quarter" idx="5"/>
          </p:nvPr>
        </p:nvSpPr>
        <p:spPr bwMode="auto">
          <a:noFill/>
          <a:ln>
            <a:miter lim="800000"/>
            <a:headEnd/>
            <a:tailEnd/>
          </a:ln>
        </p:spPr>
        <p:txBody>
          <a:bodyPr/>
          <a:lstStyle/>
          <a:p>
            <a:fld id="{93316873-6A91-EA4E-BB38-48DDDD9CE916}" type="slidenum">
              <a:rPr lang="en-US"/>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sz="4400">
                <a:solidFill>
                  <a:schemeClr val="accent1"/>
                </a:solidFill>
                <a:latin typeface="Wingdings" pitchFamily="2" charset="2"/>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1E587561-C4C2-9F46-BC86-7A771B6B9D8D}" type="datetime1">
              <a:rPr lang="en-US" smtClean="0"/>
              <a:pPr>
                <a:defRPr/>
              </a:pPr>
              <a:t>12/15/10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7" name="Slide Number Placeholder 5"/>
          <p:cNvSpPr>
            <a:spLocks noGrp="1"/>
          </p:cNvSpPr>
          <p:nvPr>
            <p:ph type="sldNum" sz="quarter" idx="12"/>
          </p:nvPr>
        </p:nvSpPr>
        <p:spPr/>
        <p:txBody>
          <a:bodyPr/>
          <a:lstStyle>
            <a:lvl1pPr>
              <a:defRPr/>
            </a:lvl1pPr>
          </a:lstStyle>
          <a:p>
            <a:pPr>
              <a:defRPr/>
            </a:pPr>
            <a:fld id="{21C19FE8-AAE3-B04D-A197-F40F0CBAC3B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D94AE4B-DFA7-8942-A1F8-C67C5F05FA24}" type="datetime1">
              <a:rPr lang="en-US" smtClean="0"/>
              <a:pPr>
                <a:defRPr/>
              </a:pPr>
              <a:t>12/15/10</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4" name="Slide Number Placeholder 3"/>
          <p:cNvSpPr>
            <a:spLocks noGrp="1"/>
          </p:cNvSpPr>
          <p:nvPr>
            <p:ph type="sldNum" sz="quarter" idx="12"/>
          </p:nvPr>
        </p:nvSpPr>
        <p:spPr/>
        <p:txBody>
          <a:bodyPr/>
          <a:lstStyle>
            <a:lvl1pPr>
              <a:defRPr/>
            </a:lvl1pPr>
          </a:lstStyle>
          <a:p>
            <a:pPr>
              <a:defRPr/>
            </a:pPr>
            <a:fld id="{F3886663-7C9C-B040-947D-089D389745D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solidFill>
                  <a:schemeClr val="bg1"/>
                </a:solidFill>
              </a:defRPr>
            </a:lvl1pPr>
          </a:lstStyle>
          <a:p>
            <a:pPr>
              <a:defRPr/>
            </a:pPr>
            <a:fld id="{E8B69076-6A9B-0E4D-8D18-C1B9B8820D47}" type="datetime1">
              <a:rPr lang="en-US" smtClean="0"/>
              <a:pPr>
                <a:defRPr/>
              </a:pPr>
              <a:t>12/15/10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7" name="Slide Number Placeholder 6"/>
          <p:cNvSpPr>
            <a:spLocks noGrp="1"/>
          </p:cNvSpPr>
          <p:nvPr>
            <p:ph type="sldNum" sz="quarter" idx="12"/>
          </p:nvPr>
        </p:nvSpPr>
        <p:spPr/>
        <p:txBody>
          <a:bodyPr/>
          <a:lstStyle>
            <a:lvl1pPr>
              <a:defRPr/>
            </a:lvl1pPr>
          </a:lstStyle>
          <a:p>
            <a:pPr>
              <a:defRPr/>
            </a:pPr>
            <a:fld id="{E049119A-D792-414B-8348-B59FFB9967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Click icon to add picture</a:t>
            </a:r>
            <a:endParaRPr noProof="0"/>
          </a:p>
        </p:txBody>
      </p:sp>
      <p:sp>
        <p:nvSpPr>
          <p:cNvPr id="5" name="Date Placeholder 4"/>
          <p:cNvSpPr>
            <a:spLocks noGrp="1"/>
          </p:cNvSpPr>
          <p:nvPr>
            <p:ph type="dt" sz="half" idx="14"/>
          </p:nvPr>
        </p:nvSpPr>
        <p:spPr/>
        <p:txBody>
          <a:bodyPr/>
          <a:lstStyle>
            <a:lvl1pPr>
              <a:defRPr smtClean="0">
                <a:solidFill>
                  <a:schemeClr val="bg1"/>
                </a:solidFill>
              </a:defRPr>
            </a:lvl1pPr>
          </a:lstStyle>
          <a:p>
            <a:pPr>
              <a:defRPr/>
            </a:pPr>
            <a:fld id="{D3313D00-D7E5-9D4A-A9C3-CE2C9F28F2EE}" type="datetime1">
              <a:rPr lang="en-US" smtClean="0"/>
              <a:pPr>
                <a:defRPr/>
              </a:pPr>
              <a:t>12/15/10</a:t>
            </a:fld>
            <a:endParaRPr lang="en-US"/>
          </a:p>
        </p:txBody>
      </p:sp>
      <p:sp>
        <p:nvSpPr>
          <p:cNvPr id="6" name="Footer Placeholder 5"/>
          <p:cNvSpPr>
            <a:spLocks noGrp="1"/>
          </p:cNvSpPr>
          <p:nvPr>
            <p:ph type="ftr" sz="quarter" idx="15"/>
          </p:nvPr>
        </p:nvSpPr>
        <p:spPr/>
        <p:txBody>
          <a:bodyPr/>
          <a:lstStyle>
            <a:lvl1pPr>
              <a:defRPr/>
            </a:lvl1pPr>
          </a:lstStyle>
          <a:p>
            <a:pPr>
              <a:defRPr/>
            </a:pPr>
            <a:r>
              <a:rPr lang="en-US" smtClean="0"/>
              <a:t>428 surgery team</a:t>
            </a:r>
            <a:endParaRPr lang="en-US"/>
          </a:p>
        </p:txBody>
      </p:sp>
      <p:sp>
        <p:nvSpPr>
          <p:cNvPr id="7" name="Slide Number Placeholder 6"/>
          <p:cNvSpPr>
            <a:spLocks noGrp="1"/>
          </p:cNvSpPr>
          <p:nvPr>
            <p:ph type="sldNum" sz="quarter" idx="16"/>
          </p:nvPr>
        </p:nvSpPr>
        <p:spPr/>
        <p:txBody>
          <a:bodyPr/>
          <a:lstStyle>
            <a:lvl1pPr>
              <a:defRPr/>
            </a:lvl1pPr>
          </a:lstStyle>
          <a:p>
            <a:pPr>
              <a:defRPr/>
            </a:pPr>
            <a:fld id="{54D1268D-EE42-1F49-8708-830E832054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Click icon to add picture</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smtClean="0"/>
              <a:t>Click icon to add picture</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smtClean="0"/>
              <a:t>Click icon to add picture</a:t>
            </a:r>
            <a:endParaRPr noProof="0"/>
          </a:p>
        </p:txBody>
      </p:sp>
      <p:sp>
        <p:nvSpPr>
          <p:cNvPr id="7" name="Date Placeholder 4"/>
          <p:cNvSpPr>
            <a:spLocks noGrp="1"/>
          </p:cNvSpPr>
          <p:nvPr>
            <p:ph type="dt" sz="half" idx="16"/>
          </p:nvPr>
        </p:nvSpPr>
        <p:spPr/>
        <p:txBody>
          <a:bodyPr/>
          <a:lstStyle>
            <a:lvl1pPr>
              <a:defRPr smtClean="0">
                <a:solidFill>
                  <a:schemeClr val="bg1"/>
                </a:solidFill>
              </a:defRPr>
            </a:lvl1pPr>
          </a:lstStyle>
          <a:p>
            <a:pPr>
              <a:defRPr/>
            </a:pPr>
            <a:fld id="{7E2432BD-8795-EE45-B8E4-11046C6F6011}" type="datetime1">
              <a:rPr lang="en-US" smtClean="0"/>
              <a:pPr>
                <a:defRPr/>
              </a:pPr>
              <a:t>12/15/10</a:t>
            </a:fld>
            <a:endParaRPr lang="en-US"/>
          </a:p>
        </p:txBody>
      </p:sp>
      <p:sp>
        <p:nvSpPr>
          <p:cNvPr id="11" name="Footer Placeholder 5"/>
          <p:cNvSpPr>
            <a:spLocks noGrp="1"/>
          </p:cNvSpPr>
          <p:nvPr>
            <p:ph type="ftr" sz="quarter" idx="17"/>
          </p:nvPr>
        </p:nvSpPr>
        <p:spPr/>
        <p:txBody>
          <a:bodyPr/>
          <a:lstStyle>
            <a:lvl1pPr>
              <a:defRPr/>
            </a:lvl1pPr>
          </a:lstStyle>
          <a:p>
            <a:pPr>
              <a:defRPr/>
            </a:pPr>
            <a:r>
              <a:rPr lang="en-US" smtClean="0"/>
              <a:t>428 surgery team</a:t>
            </a:r>
            <a:endParaRPr lang="en-US"/>
          </a:p>
        </p:txBody>
      </p:sp>
      <p:sp>
        <p:nvSpPr>
          <p:cNvPr id="12" name="Slide Number Placeholder 6"/>
          <p:cNvSpPr>
            <a:spLocks noGrp="1"/>
          </p:cNvSpPr>
          <p:nvPr>
            <p:ph type="sldNum" sz="quarter" idx="18"/>
          </p:nvPr>
        </p:nvSpPr>
        <p:spPr/>
        <p:txBody>
          <a:bodyPr/>
          <a:lstStyle>
            <a:lvl1pPr>
              <a:defRPr/>
            </a:lvl1pPr>
          </a:lstStyle>
          <a:p>
            <a:pPr>
              <a:defRPr/>
            </a:pPr>
            <a:fld id="{498FA514-8270-224B-9698-2EF766B4C8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72DF23A-B4AD-B048-9D19-563732EECC50}" type="datetime1">
              <a:rPr lang="en-US" smtClean="0"/>
              <a:pPr>
                <a:defRPr/>
              </a:pPr>
              <a:t>12/15/10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6" name="Slide Number Placeholder 5"/>
          <p:cNvSpPr>
            <a:spLocks noGrp="1"/>
          </p:cNvSpPr>
          <p:nvPr>
            <p:ph type="sldNum" sz="quarter" idx="12"/>
          </p:nvPr>
        </p:nvSpPr>
        <p:spPr/>
        <p:txBody>
          <a:bodyPr/>
          <a:lstStyle>
            <a:lvl1pPr>
              <a:defRPr/>
            </a:lvl1pPr>
          </a:lstStyle>
          <a:p>
            <a:pPr>
              <a:defRPr/>
            </a:pPr>
            <a:fld id="{9FCDC39B-5E03-B24F-AFB0-32D2D72C161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D58B3427-A2E4-5349-8AB2-536BDF4DFBD6}" type="datetime1">
              <a:rPr lang="en-US" smtClean="0"/>
              <a:pPr>
                <a:defRPr/>
              </a:pPr>
              <a:t>12/15/10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6" name="Slide Number Placeholder 5"/>
          <p:cNvSpPr>
            <a:spLocks noGrp="1"/>
          </p:cNvSpPr>
          <p:nvPr>
            <p:ph type="sldNum" sz="quarter" idx="12"/>
          </p:nvPr>
        </p:nvSpPr>
        <p:spPr/>
        <p:txBody>
          <a:bodyPr/>
          <a:lstStyle>
            <a:lvl1pPr>
              <a:defRPr/>
            </a:lvl1pPr>
          </a:lstStyle>
          <a:p>
            <a:pPr>
              <a:defRPr/>
            </a:pPr>
            <a:fld id="{B8AC0FB0-2517-0648-B563-C1A4A840EC3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1760304-8C1C-8149-8343-C6EE04A0F8BA}" type="datetime1">
              <a:rPr lang="en-US" smtClean="0"/>
              <a:pPr>
                <a:defRPr/>
              </a:pPr>
              <a:t>12/15/10</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4" name="Slide Number Placeholder 4"/>
          <p:cNvSpPr>
            <a:spLocks noGrp="1"/>
          </p:cNvSpPr>
          <p:nvPr>
            <p:ph type="sldNum" sz="quarter" idx="12"/>
          </p:nvPr>
        </p:nvSpPr>
        <p:spPr/>
        <p:txBody>
          <a:bodyPr/>
          <a:lstStyle>
            <a:lvl1pPr>
              <a:defRPr/>
            </a:lvl1pPr>
          </a:lstStyle>
          <a:p>
            <a:pPr>
              <a:defRPr/>
            </a:pPr>
            <a:fld id="{D840BF9A-F869-0042-A82E-7750E6D929B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p:txBody>
          <a:bodyPr/>
          <a:lstStyle>
            <a:lvl1pPr>
              <a:defRPr/>
            </a:lvl1pPr>
          </a:lstStyle>
          <a:p>
            <a:pPr>
              <a:defRPr/>
            </a:pPr>
            <a:fld id="{BB19B870-628B-D946-B062-211DBA97F94A}" type="datetime1">
              <a:rPr lang="en-US" smtClean="0"/>
              <a:pPr>
                <a:defRPr/>
              </a:pPr>
              <a:t>12/15/10</a:t>
            </a:fld>
            <a:endParaRPr lang="en-US"/>
          </a:p>
        </p:txBody>
      </p:sp>
      <p:sp>
        <p:nvSpPr>
          <p:cNvPr id="6" name="Rectangle 45"/>
          <p:cNvSpPr>
            <a:spLocks noGrp="1" noChangeArrowheads="1"/>
          </p:cNvSpPr>
          <p:nvPr>
            <p:ph type="ftr" sz="quarter" idx="11"/>
          </p:nvPr>
        </p:nvSpPr>
        <p:spPr/>
        <p:txBody>
          <a:bodyPr/>
          <a:lstStyle>
            <a:lvl1pPr>
              <a:defRPr/>
            </a:lvl1pPr>
          </a:lstStyle>
          <a:p>
            <a:pPr>
              <a:defRPr/>
            </a:pPr>
            <a:r>
              <a:rPr lang="en-US" smtClean="0"/>
              <a:t>428 surgery team</a:t>
            </a:r>
            <a:endParaRPr lang="en-US"/>
          </a:p>
        </p:txBody>
      </p:sp>
      <p:sp>
        <p:nvSpPr>
          <p:cNvPr id="7" name="Rectangle 46"/>
          <p:cNvSpPr>
            <a:spLocks noGrp="1" noChangeArrowheads="1"/>
          </p:cNvSpPr>
          <p:nvPr>
            <p:ph type="sldNum" sz="quarter" idx="12"/>
          </p:nvPr>
        </p:nvSpPr>
        <p:spPr/>
        <p:txBody>
          <a:bodyPr/>
          <a:lstStyle>
            <a:lvl1pPr>
              <a:defRPr/>
            </a:lvl1pPr>
          </a:lstStyle>
          <a:p>
            <a:pPr>
              <a:defRPr/>
            </a:pPr>
            <a:fld id="{6A1BEC8C-31B4-E143-8A21-BD41F756D8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8164F78-6566-ED43-97BA-558E27DDDA3A}" type="datetime1">
              <a:rPr lang="en-US" smtClean="0"/>
              <a:pPr>
                <a:defRPr/>
              </a:pPr>
              <a:t>12/15/10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6" name="Slide Number Placeholder 5"/>
          <p:cNvSpPr>
            <a:spLocks noGrp="1"/>
          </p:cNvSpPr>
          <p:nvPr>
            <p:ph type="sldNum" sz="quarter" idx="12"/>
          </p:nvPr>
        </p:nvSpPr>
        <p:spPr/>
        <p:txBody>
          <a:bodyPr/>
          <a:lstStyle>
            <a:lvl1pPr>
              <a:defRPr/>
            </a:lvl1pPr>
          </a:lstStyle>
          <a:p>
            <a:pPr>
              <a:defRPr/>
            </a:pPr>
            <a:fld id="{4048672B-DD09-2B4C-B688-128C6F6D7E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sz="4400">
                <a:solidFill>
                  <a:schemeClr val="accent1"/>
                </a:solidFill>
                <a:latin typeface="Wingdings" pitchFamily="2" charset="2"/>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solidFill>
                  <a:schemeClr val="bg1"/>
                </a:solidFill>
              </a:defRPr>
            </a:lvl1pPr>
          </a:lstStyle>
          <a:p>
            <a:pPr>
              <a:defRPr/>
            </a:pPr>
            <a:fld id="{8E1FFCEB-02DC-BE45-954F-0A31F666F6F7}" type="datetime1">
              <a:rPr lang="en-US" smtClean="0"/>
              <a:pPr>
                <a:defRPr/>
              </a:pPr>
              <a:t>12/15/10</a:t>
            </a:fld>
            <a:endParaRPr lang="en-US"/>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pPr>
              <a:defRPr/>
            </a:pPr>
            <a:r>
              <a:rPr lang="en-US" smtClean="0"/>
              <a:t>428 surgery team</a:t>
            </a:r>
            <a:endParaRPr lang="en-US"/>
          </a:p>
        </p:txBody>
      </p:sp>
      <p:sp>
        <p:nvSpPr>
          <p:cNvPr id="7" name="Slide Number Placeholder 5"/>
          <p:cNvSpPr>
            <a:spLocks noGrp="1"/>
          </p:cNvSpPr>
          <p:nvPr>
            <p:ph type="sldNum" sz="quarter" idx="12"/>
          </p:nvPr>
        </p:nvSpPr>
        <p:spPr/>
        <p:txBody>
          <a:bodyPr/>
          <a:lstStyle>
            <a:lvl1pPr>
              <a:defRPr smtClean="0">
                <a:solidFill>
                  <a:schemeClr val="bg1"/>
                </a:solidFill>
              </a:defRPr>
            </a:lvl1pPr>
          </a:lstStyle>
          <a:p>
            <a:pPr>
              <a:defRPr/>
            </a:pPr>
            <a:fld id="{18188B33-3889-F34B-99D1-E6CFB48F1D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FA7863AB-E88B-8344-A68D-2DCEAE9E7F63}" type="datetime1">
              <a:rPr lang="en-US" smtClean="0"/>
              <a:pPr>
                <a:defRPr/>
              </a:pPr>
              <a:t>12/15/10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7" name="Slide Number Placeholder 5"/>
          <p:cNvSpPr>
            <a:spLocks noGrp="1"/>
          </p:cNvSpPr>
          <p:nvPr>
            <p:ph type="sldNum" sz="quarter" idx="12"/>
          </p:nvPr>
        </p:nvSpPr>
        <p:spPr/>
        <p:txBody>
          <a:bodyPr/>
          <a:lstStyle>
            <a:lvl1pPr>
              <a:defRPr/>
            </a:lvl1pPr>
          </a:lstStyle>
          <a:p>
            <a:pPr>
              <a:defRPr/>
            </a:pPr>
            <a:fld id="{A6A7A0D7-0920-5F41-926C-647F843522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365B1F2B-7A90-0347-B529-642118F33F5A}" type="datetime1">
              <a:rPr lang="en-US" smtClean="0"/>
              <a:pPr>
                <a:defRPr/>
              </a:pPr>
              <a:t>12/15/10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9" name="Slide Number Placeholder 5"/>
          <p:cNvSpPr>
            <a:spLocks noGrp="1"/>
          </p:cNvSpPr>
          <p:nvPr>
            <p:ph type="sldNum" sz="quarter" idx="12"/>
          </p:nvPr>
        </p:nvSpPr>
        <p:spPr/>
        <p:txBody>
          <a:bodyPr/>
          <a:lstStyle>
            <a:lvl1pPr>
              <a:defRPr/>
            </a:lvl1pPr>
          </a:lstStyle>
          <a:p>
            <a:pPr>
              <a:defRPr/>
            </a:pPr>
            <a:fld id="{4223737D-95C3-CF45-ACE4-A84972966D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93949297-C790-C14D-8434-4625120C9F5C}" type="datetime1">
              <a:rPr lang="en-US" smtClean="0"/>
              <a:pPr>
                <a:defRPr/>
              </a:pPr>
              <a:t>12/15/10</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smtClean="0"/>
              <a:t>428 surgery team</a:t>
            </a:r>
            <a:endParaRPr lang="en-US"/>
          </a:p>
        </p:txBody>
      </p:sp>
      <p:sp>
        <p:nvSpPr>
          <p:cNvPr id="7" name="Slide Number Placeholder 5"/>
          <p:cNvSpPr>
            <a:spLocks noGrp="1"/>
          </p:cNvSpPr>
          <p:nvPr>
            <p:ph type="sldNum" sz="quarter" idx="16"/>
          </p:nvPr>
        </p:nvSpPr>
        <p:spPr/>
        <p:txBody>
          <a:bodyPr/>
          <a:lstStyle>
            <a:lvl1pPr>
              <a:defRPr/>
            </a:lvl1pPr>
          </a:lstStyle>
          <a:p>
            <a:pPr>
              <a:defRPr/>
            </a:pPr>
            <a:fld id="{E22AEB4D-5667-B34F-8BB9-897EAE4515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pPr>
              <a:defRPr/>
            </a:pPr>
            <a:fld id="{CDB61B53-1FB3-C34E-87C4-101DE303CFBB}" type="datetime1">
              <a:rPr lang="en-US" smtClean="0"/>
              <a:pPr>
                <a:defRPr/>
              </a:pPr>
              <a:t>12/15/10</a:t>
            </a:fld>
            <a:endParaRPr lang="en-US"/>
          </a:p>
        </p:txBody>
      </p:sp>
      <p:sp>
        <p:nvSpPr>
          <p:cNvPr id="7" name="Footer Placeholder 4"/>
          <p:cNvSpPr>
            <a:spLocks noGrp="1"/>
          </p:cNvSpPr>
          <p:nvPr>
            <p:ph type="ftr" sz="quarter" idx="16"/>
          </p:nvPr>
        </p:nvSpPr>
        <p:spPr/>
        <p:txBody>
          <a:bodyPr/>
          <a:lstStyle>
            <a:lvl1pPr>
              <a:defRPr/>
            </a:lvl1pPr>
          </a:lstStyle>
          <a:p>
            <a:pPr>
              <a:defRPr/>
            </a:pPr>
            <a:r>
              <a:rPr lang="en-US" smtClean="0"/>
              <a:t>428 surgery team</a:t>
            </a:r>
            <a:endParaRPr lang="en-US"/>
          </a:p>
        </p:txBody>
      </p:sp>
      <p:sp>
        <p:nvSpPr>
          <p:cNvPr id="10" name="Slide Number Placeholder 5"/>
          <p:cNvSpPr>
            <a:spLocks noGrp="1"/>
          </p:cNvSpPr>
          <p:nvPr>
            <p:ph type="sldNum" sz="quarter" idx="17"/>
          </p:nvPr>
        </p:nvSpPr>
        <p:spPr/>
        <p:txBody>
          <a:bodyPr/>
          <a:lstStyle>
            <a:lvl1pPr>
              <a:defRPr/>
            </a:lvl1pPr>
          </a:lstStyle>
          <a:p>
            <a:pPr>
              <a:defRPr/>
            </a:pPr>
            <a:fld id="{7CFC5904-9850-C64E-B4C4-ECE02A6B79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FCBE361D-2B24-DE44-978F-2E0CF5F482B3}" type="datetime1">
              <a:rPr lang="en-US" smtClean="0"/>
              <a:pPr>
                <a:defRPr/>
              </a:pPr>
              <a:t>12/15/10</a:t>
            </a:fld>
            <a:endParaRPr lang="en-US"/>
          </a:p>
        </p:txBody>
      </p:sp>
      <p:sp>
        <p:nvSpPr>
          <p:cNvPr id="9" name="Footer Placeholder 4"/>
          <p:cNvSpPr>
            <a:spLocks noGrp="1"/>
          </p:cNvSpPr>
          <p:nvPr>
            <p:ph type="ftr" sz="quarter" idx="17"/>
          </p:nvPr>
        </p:nvSpPr>
        <p:spPr/>
        <p:txBody>
          <a:bodyPr/>
          <a:lstStyle>
            <a:lvl1pPr>
              <a:defRPr/>
            </a:lvl1pPr>
          </a:lstStyle>
          <a:p>
            <a:pPr>
              <a:defRPr/>
            </a:pPr>
            <a:r>
              <a:rPr lang="en-US" smtClean="0"/>
              <a:t>428 surgery team</a:t>
            </a:r>
            <a:endParaRPr lang="en-US"/>
          </a:p>
        </p:txBody>
      </p:sp>
      <p:sp>
        <p:nvSpPr>
          <p:cNvPr id="12" name="Slide Number Placeholder 5"/>
          <p:cNvSpPr>
            <a:spLocks noGrp="1"/>
          </p:cNvSpPr>
          <p:nvPr>
            <p:ph type="sldNum" sz="quarter" idx="18"/>
          </p:nvPr>
        </p:nvSpPr>
        <p:spPr/>
        <p:txBody>
          <a:bodyPr/>
          <a:lstStyle>
            <a:lvl1pPr>
              <a:defRPr/>
            </a:lvl1pPr>
          </a:lstStyle>
          <a:p>
            <a:pPr>
              <a:defRPr/>
            </a:pPr>
            <a:fld id="{11D2524D-ADEE-1B46-AF8D-7C49E87D9E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2AF1D633-FAB1-4745-ACE9-3633284F1549}" type="datetime1">
              <a:rPr lang="en-US" smtClean="0"/>
              <a:pPr>
                <a:defRPr/>
              </a:pPr>
              <a:t>12/15/10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428 surgery team</a:t>
            </a:r>
            <a:endParaRPr lang="en-US"/>
          </a:p>
        </p:txBody>
      </p:sp>
      <p:sp>
        <p:nvSpPr>
          <p:cNvPr id="5" name="Slide Number Placeholder 5"/>
          <p:cNvSpPr>
            <a:spLocks noGrp="1"/>
          </p:cNvSpPr>
          <p:nvPr>
            <p:ph type="sldNum" sz="quarter" idx="12"/>
          </p:nvPr>
        </p:nvSpPr>
        <p:spPr/>
        <p:txBody>
          <a:bodyPr/>
          <a:lstStyle>
            <a:lvl1pPr>
              <a:defRPr/>
            </a:lvl1pPr>
          </a:lstStyle>
          <a:p>
            <a:pPr>
              <a:defRPr/>
            </a:pPr>
            <a:fld id="{77C0E6D8-CD10-274D-ABEB-9EE430F3D5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smtClean="0">
                <a:solidFill>
                  <a:schemeClr val="tx1">
                    <a:lumMod val="50000"/>
                    <a:lumOff val="50000"/>
                  </a:schemeClr>
                </a:solidFill>
              </a:defRPr>
            </a:lvl1pPr>
          </a:lstStyle>
          <a:p>
            <a:pPr>
              <a:defRPr/>
            </a:pPr>
            <a:fld id="{4DE08162-48B8-4440-8B53-02422FD2B466}" type="datetime1">
              <a:rPr lang="en-US" smtClean="0"/>
              <a:pPr>
                <a:defRPr/>
              </a:pPr>
              <a:t>12/15/10</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r>
              <a:rPr lang="en-US" smtClean="0"/>
              <a:t>428 surgery team</a:t>
            </a: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smtClean="0">
                <a:solidFill>
                  <a:schemeClr val="tx1">
                    <a:lumMod val="50000"/>
                    <a:lumOff val="50000"/>
                  </a:schemeClr>
                </a:solidFill>
              </a:defRPr>
            </a:lvl1pPr>
          </a:lstStyle>
          <a:p>
            <a:pPr>
              <a:defRPr/>
            </a:pPr>
            <a:fld id="{E5850D14-E06E-CF4B-A21A-C9FF469F84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Lst>
  <p:hf hdr="0" dt="0"/>
  <p:txStyles>
    <p:titleStyle>
      <a:lvl1pPr algn="ctr" rtl="0" fontAlgn="base">
        <a:spcBef>
          <a:spcPct val="0"/>
        </a:spcBef>
        <a:spcAft>
          <a:spcPct val="0"/>
        </a:spcAft>
        <a:defRPr sz="4600" kern="1200">
          <a:solidFill>
            <a:schemeClr val="bg1"/>
          </a:solidFill>
          <a:latin typeface="+mj-lt"/>
          <a:ea typeface="ＭＳ Ｐゴシック" charset="-128"/>
          <a:cs typeface="ＭＳ Ｐゴシック" charset="-128"/>
        </a:defRPr>
      </a:lvl1pPr>
      <a:lvl2pPr algn="ctr" rtl="0" fontAlgn="base">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fontAlgn="base">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fontAlgn="base">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fontAlgn="base">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fontAlgn="base">
        <a:spcBef>
          <a:spcPts val="2000"/>
        </a:spcBef>
        <a:spcAft>
          <a:spcPct val="0"/>
        </a:spcAft>
        <a:buClr>
          <a:schemeClr val="accent1"/>
        </a:buClr>
        <a:buSzPct val="90000"/>
        <a:buFont typeface="Wingdings" charset="2"/>
        <a:buChar char="S"/>
        <a:defRPr sz="2200" kern="1200">
          <a:solidFill>
            <a:srgbClr val="595959"/>
          </a:solidFill>
          <a:latin typeface="+mn-lt"/>
          <a:ea typeface="ＭＳ Ｐゴシック" charset="-128"/>
          <a:cs typeface="ＭＳ Ｐゴシック" charset="-128"/>
        </a:defRPr>
      </a:lvl1pPr>
      <a:lvl2pPr marL="685800" indent="-336550" algn="l" rtl="0" fontAlgn="base">
        <a:spcBef>
          <a:spcPts val="600"/>
        </a:spcBef>
        <a:spcAft>
          <a:spcPct val="0"/>
        </a:spcAft>
        <a:buClr>
          <a:srgbClr val="C1F944"/>
        </a:buClr>
        <a:buSzPct val="90000"/>
        <a:buFont typeface="Wingdings" charset="2"/>
        <a:buChar char="S"/>
        <a:defRPr sz="2000" kern="1200">
          <a:solidFill>
            <a:srgbClr val="595959"/>
          </a:solidFill>
          <a:latin typeface="+mn-lt"/>
          <a:ea typeface="ＭＳ Ｐゴシック" charset="-128"/>
          <a:cs typeface="+mn-cs"/>
        </a:defRPr>
      </a:lvl2pPr>
      <a:lvl3pPr marL="1035050" indent="-349250" algn="l" rtl="0" fontAlgn="base">
        <a:spcBef>
          <a:spcPts val="600"/>
        </a:spcBef>
        <a:spcAft>
          <a:spcPct val="0"/>
        </a:spcAft>
        <a:buClr>
          <a:schemeClr val="accent1"/>
        </a:buClr>
        <a:buSzPct val="90000"/>
        <a:buFont typeface="Wingdings" charset="2"/>
        <a:buChar char="S"/>
        <a:defRPr kern="1200">
          <a:solidFill>
            <a:srgbClr val="595959"/>
          </a:solidFill>
          <a:latin typeface="+mn-lt"/>
          <a:ea typeface="ＭＳ Ｐゴシック" charset="-128"/>
          <a:cs typeface="+mn-cs"/>
        </a:defRPr>
      </a:lvl3pPr>
      <a:lvl4pPr marL="1371600" indent="-336550" algn="l" rtl="0" fontAlgn="base">
        <a:spcBef>
          <a:spcPts val="600"/>
        </a:spcBef>
        <a:spcAft>
          <a:spcPct val="0"/>
        </a:spcAft>
        <a:buClr>
          <a:srgbClr val="C1F944"/>
        </a:buClr>
        <a:buSzPct val="90000"/>
        <a:buFont typeface="Wingdings" charset="2"/>
        <a:buChar char="S"/>
        <a:defRPr kern="1200">
          <a:solidFill>
            <a:srgbClr val="595959"/>
          </a:solidFill>
          <a:latin typeface="+mn-lt"/>
          <a:ea typeface="ＭＳ Ｐゴシック" charset="-128"/>
          <a:cs typeface="+mn-cs"/>
        </a:defRPr>
      </a:lvl4pPr>
      <a:lvl5pPr marL="1720850" indent="-349250" algn="l" rtl="0" fontAlgn="base">
        <a:spcBef>
          <a:spcPts val="600"/>
        </a:spcBef>
        <a:spcAft>
          <a:spcPct val="0"/>
        </a:spcAft>
        <a:buClr>
          <a:schemeClr val="accent1"/>
        </a:buClr>
        <a:buSzPct val="90000"/>
        <a:buFont typeface="Wingdings" charset="2"/>
        <a:buChar char="S"/>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9.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30.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3.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4.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57200" y="1295400"/>
            <a:ext cx="8228013" cy="1927225"/>
          </a:xfrm>
        </p:spPr>
        <p:txBody>
          <a:bodyPr/>
          <a:lstStyle/>
          <a:p>
            <a:r>
              <a:rPr lang="en-US"/>
              <a:t>Benign Esophageal Diseases</a:t>
            </a:r>
          </a:p>
        </p:txBody>
      </p:sp>
      <p:sp>
        <p:nvSpPr>
          <p:cNvPr id="3" name="Subtitle 2"/>
          <p:cNvSpPr>
            <a:spLocks noGrp="1"/>
          </p:cNvSpPr>
          <p:nvPr>
            <p:ph type="subTitle" idx="1"/>
          </p:nvPr>
        </p:nvSpPr>
        <p:spPr>
          <a:xfrm>
            <a:off x="457200" y="3308350"/>
            <a:ext cx="8228013" cy="1066800"/>
          </a:xfrm>
        </p:spPr>
        <p:txBody>
          <a:bodyPr rtlCol="0">
            <a:normAutofit/>
          </a:bodyPr>
          <a:lstStyle/>
          <a:p>
            <a:pPr fontAlgn="auto">
              <a:spcAft>
                <a:spcPts val="0"/>
              </a:spcAft>
              <a:defRPr/>
            </a:pPr>
            <a:r>
              <a:rPr lang="en-US" dirty="0" err="1">
                <a:ea typeface="+mn-ea"/>
                <a:cs typeface="+mn-cs"/>
              </a:rPr>
              <a:t>Dr.Sami</a:t>
            </a:r>
            <a:r>
              <a:rPr lang="en-US" dirty="0">
                <a:ea typeface="+mn-ea"/>
                <a:cs typeface="+mn-cs"/>
              </a:rPr>
              <a:t> </a:t>
            </a:r>
            <a:r>
              <a:rPr lang="en-US" dirty="0" err="1">
                <a:ea typeface="+mn-ea"/>
                <a:cs typeface="+mn-cs"/>
              </a:rPr>
              <a:t>Alnassar</a:t>
            </a:r>
            <a:r>
              <a:rPr lang="en-US" dirty="0">
                <a:ea typeface="+mn-ea"/>
                <a:cs typeface="+mn-cs"/>
              </a:rPr>
              <a:t> MD, FRCSC</a:t>
            </a:r>
          </a:p>
        </p:txBody>
      </p:sp>
      <p:sp>
        <p:nvSpPr>
          <p:cNvPr id="4" name="Slide Number Placeholder 3"/>
          <p:cNvSpPr>
            <a:spLocks noGrp="1"/>
          </p:cNvSpPr>
          <p:nvPr>
            <p:ph type="sldNum" sz="quarter" idx="12"/>
          </p:nvPr>
        </p:nvSpPr>
        <p:spPr/>
        <p:txBody>
          <a:bodyPr/>
          <a:lstStyle/>
          <a:p>
            <a:pPr>
              <a:defRPr/>
            </a:pPr>
            <a:fld id="{21C19FE8-AAE3-B04D-A197-F40F0CBAC3B8}"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
        <p:nvSpPr>
          <p:cNvPr id="6" name="TextBox 5"/>
          <p:cNvSpPr txBox="1"/>
          <p:nvPr/>
        </p:nvSpPr>
        <p:spPr>
          <a:xfrm>
            <a:off x="3200400" y="5791200"/>
            <a:ext cx="3033102" cy="369332"/>
          </a:xfrm>
          <a:prstGeom prst="rect">
            <a:avLst/>
          </a:prstGeom>
          <a:noFill/>
        </p:spPr>
        <p:txBody>
          <a:bodyPr wrap="none" rtlCol="0">
            <a:spAutoFit/>
          </a:bodyPr>
          <a:lstStyle/>
          <a:p>
            <a:r>
              <a:rPr lang="en-US" dirty="0" smtClean="0">
                <a:solidFill>
                  <a:srgbClr val="CC0000"/>
                </a:solidFill>
              </a:rPr>
              <a:t>Done by : 428 surgery team</a:t>
            </a:r>
            <a:endParaRPr lang="en-US" dirty="0">
              <a:solidFill>
                <a:srgbClr val="CC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t>Diagnosis</a:t>
            </a:r>
          </a:p>
        </p:txBody>
      </p:sp>
      <p:sp>
        <p:nvSpPr>
          <p:cNvPr id="38915" name="Content Placeholder 2"/>
          <p:cNvSpPr>
            <a:spLocks noGrp="1"/>
          </p:cNvSpPr>
          <p:nvPr>
            <p:ph idx="1"/>
          </p:nvPr>
        </p:nvSpPr>
        <p:spPr/>
        <p:txBody>
          <a:bodyPr/>
          <a:lstStyle/>
          <a:p>
            <a:r>
              <a:rPr lang="en-CA" b="1" dirty="0" err="1"/>
              <a:t>Esophageal</a:t>
            </a:r>
            <a:r>
              <a:rPr lang="en-CA" b="1" dirty="0"/>
              <a:t> </a:t>
            </a:r>
            <a:r>
              <a:rPr lang="en-CA" b="1" dirty="0" err="1"/>
              <a:t>manometry</a:t>
            </a:r>
            <a:r>
              <a:rPr lang="en-CA" b="1" dirty="0"/>
              <a:t> has the </a:t>
            </a:r>
            <a:r>
              <a:rPr lang="en-CA" b="1" dirty="0">
                <a:solidFill>
                  <a:srgbClr val="CC0000"/>
                </a:solidFill>
              </a:rPr>
              <a:t>highest sensitivity </a:t>
            </a:r>
            <a:r>
              <a:rPr lang="en-CA" b="1" dirty="0"/>
              <a:t>for the diagnosis of </a:t>
            </a:r>
            <a:r>
              <a:rPr lang="en-CA" b="1" dirty="0" err="1"/>
              <a:t>achalasia</a:t>
            </a:r>
            <a:r>
              <a:rPr lang="en-CA" b="1" dirty="0"/>
              <a:t> :</a:t>
            </a:r>
          </a:p>
          <a:p>
            <a:pPr lvl="3"/>
            <a:r>
              <a:rPr lang="en-CA" b="1" dirty="0" err="1"/>
              <a:t>aperistalsis</a:t>
            </a:r>
            <a:r>
              <a:rPr lang="en-CA" b="1" dirty="0"/>
              <a:t> of the distal </a:t>
            </a:r>
            <a:r>
              <a:rPr lang="en-CA" b="1" dirty="0" err="1"/>
              <a:t>esophageal</a:t>
            </a:r>
            <a:r>
              <a:rPr lang="en-CA" b="1" dirty="0"/>
              <a:t> body</a:t>
            </a:r>
          </a:p>
          <a:p>
            <a:pPr lvl="3"/>
            <a:r>
              <a:rPr lang="fr-FR" b="1" dirty="0" err="1"/>
              <a:t>incomplete</a:t>
            </a:r>
            <a:r>
              <a:rPr lang="fr-FR" b="1" dirty="0"/>
              <a:t> or absent LES relaxation</a:t>
            </a:r>
          </a:p>
          <a:p>
            <a:pPr lvl="3"/>
            <a:r>
              <a:rPr lang="en-US" b="1" dirty="0"/>
              <a:t>hypertensive LES</a:t>
            </a:r>
          </a:p>
          <a:p>
            <a:r>
              <a:rPr lang="en-CA" b="1" dirty="0" err="1"/>
              <a:t>Manometric</a:t>
            </a:r>
            <a:r>
              <a:rPr lang="en-CA" b="1" dirty="0"/>
              <a:t> variants of </a:t>
            </a:r>
            <a:r>
              <a:rPr lang="en-CA" b="1" dirty="0" err="1"/>
              <a:t>achalasia</a:t>
            </a:r>
            <a:r>
              <a:rPr lang="en-CA" b="1" dirty="0"/>
              <a:t> exist</a:t>
            </a:r>
          </a:p>
          <a:p>
            <a:pPr lvl="3"/>
            <a:r>
              <a:rPr lang="en-CA" b="1" dirty="0"/>
              <a:t>The best known is </a:t>
            </a:r>
            <a:r>
              <a:rPr lang="en-CA" b="1" dirty="0">
                <a:solidFill>
                  <a:schemeClr val="accent6">
                    <a:lumMod val="75000"/>
                  </a:schemeClr>
                </a:solidFill>
              </a:rPr>
              <a:t>vigorous </a:t>
            </a:r>
            <a:r>
              <a:rPr lang="en-CA" b="1" dirty="0" err="1">
                <a:solidFill>
                  <a:schemeClr val="accent6">
                    <a:lumMod val="75000"/>
                  </a:schemeClr>
                </a:solidFill>
              </a:rPr>
              <a:t>achalasia</a:t>
            </a:r>
            <a:endParaRPr lang="en-CA" b="1" dirty="0">
              <a:solidFill>
                <a:schemeClr val="accent6">
                  <a:lumMod val="75000"/>
                </a:schemeClr>
              </a:solidFill>
            </a:endParaRPr>
          </a:p>
          <a:p>
            <a:pPr lvl="3"/>
            <a:r>
              <a:rPr lang="en-CA" b="1" dirty="0"/>
              <a:t>defined by the presence of normal to high amplitude </a:t>
            </a:r>
            <a:r>
              <a:rPr lang="en-CA" b="1" dirty="0" err="1"/>
              <a:t>esophageal</a:t>
            </a:r>
            <a:r>
              <a:rPr lang="en-CA" b="1" dirty="0"/>
              <a:t> body contractions in the presence of a </a:t>
            </a:r>
            <a:r>
              <a:rPr lang="en-CA" b="1" dirty="0" err="1"/>
              <a:t>nonrelaxing</a:t>
            </a:r>
            <a:r>
              <a:rPr lang="en-CA" b="1" dirty="0"/>
              <a:t> LES</a:t>
            </a:r>
          </a:p>
          <a:p>
            <a:pPr lvl="3"/>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r>
              <a:rPr lang="en-US" sz="3600"/>
              <a:t>CARCINOMA OF THE ESOPHAGUS</a:t>
            </a:r>
          </a:p>
        </p:txBody>
      </p:sp>
      <p:sp>
        <p:nvSpPr>
          <p:cNvPr id="221187" name="Content Placeholder 2"/>
          <p:cNvSpPr>
            <a:spLocks noGrp="1"/>
          </p:cNvSpPr>
          <p:nvPr>
            <p:ph idx="1"/>
          </p:nvPr>
        </p:nvSpPr>
        <p:spPr/>
        <p:txBody>
          <a:bodyPr/>
          <a:lstStyle/>
          <a:p>
            <a:r>
              <a:rPr lang="en-CA" b="1"/>
              <a:t>There are a number of factors that are responsible for this shift in cell type:</a:t>
            </a:r>
          </a:p>
          <a:p>
            <a:pPr lvl="2"/>
            <a:r>
              <a:rPr lang="en-US" b="1"/>
              <a:t>Increasing incidence of GERD</a:t>
            </a:r>
          </a:p>
          <a:p>
            <a:pPr lvl="2"/>
            <a:r>
              <a:rPr lang="en-US" b="1"/>
              <a:t>Western diet</a:t>
            </a:r>
          </a:p>
          <a:p>
            <a:pPr lvl="2"/>
            <a:r>
              <a:rPr lang="en-CA" b="1"/>
              <a:t>Increased use of acid-suppression medications</a:t>
            </a:r>
          </a:p>
          <a:p>
            <a:pPr lvl="2"/>
            <a:endParaRPr lang="en-CA" b="1"/>
          </a:p>
          <a:p>
            <a:r>
              <a:rPr lang="en-CA" b="1"/>
              <a:t>Intake of caffeine, fats, and acidic and spicy foods all lead to decreased tone in the LES and an increase in reflux</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hilly_pepper.jpg"/>
          <p:cNvPicPr>
            <a:picLocks noGrp="1" noChangeAspect="1"/>
          </p:cNvPicPr>
          <p:nvPr>
            <p:ph idx="1"/>
          </p:nvPr>
        </p:nvPicPr>
        <p:blipFill>
          <a:blip r:embed="rId2"/>
          <a:stretch>
            <a:fillRect/>
          </a:stretch>
        </p:blipFill>
        <p:spPr>
          <a:xfrm>
            <a:off x="609600" y="2590800"/>
            <a:ext cx="2667000" cy="1496568"/>
          </a:xfrm>
        </p:spPr>
      </p:pic>
      <p:pic>
        <p:nvPicPr>
          <p:cNvPr id="5" name="Picture 4" descr="301932122_e985f00372.jpg"/>
          <p:cNvPicPr>
            <a:picLocks noChangeAspect="1"/>
          </p:cNvPicPr>
          <p:nvPr/>
        </p:nvPicPr>
        <p:blipFill>
          <a:blip r:embed="rId3"/>
          <a:stretch>
            <a:fillRect/>
          </a:stretch>
        </p:blipFill>
        <p:spPr>
          <a:xfrm>
            <a:off x="609600" y="4648200"/>
            <a:ext cx="2590800" cy="1752600"/>
          </a:xfrm>
          <a:prstGeom prst="rect">
            <a:avLst/>
          </a:prstGeom>
        </p:spPr>
      </p:pic>
      <p:pic>
        <p:nvPicPr>
          <p:cNvPr id="6" name="Picture 5" descr="lemon-slice.jpg"/>
          <p:cNvPicPr>
            <a:picLocks noChangeAspect="1"/>
          </p:cNvPicPr>
          <p:nvPr/>
        </p:nvPicPr>
        <p:blipFill>
          <a:blip r:embed="rId4"/>
          <a:stretch>
            <a:fillRect/>
          </a:stretch>
        </p:blipFill>
        <p:spPr>
          <a:xfrm>
            <a:off x="6096000" y="2590800"/>
            <a:ext cx="2743200" cy="1600200"/>
          </a:xfrm>
          <a:prstGeom prst="rect">
            <a:avLst/>
          </a:prstGeom>
        </p:spPr>
      </p:pic>
      <p:pic>
        <p:nvPicPr>
          <p:cNvPr id="7" name="Picture 6" descr="قهوة.jpg"/>
          <p:cNvPicPr>
            <a:picLocks noChangeAspect="1"/>
          </p:cNvPicPr>
          <p:nvPr/>
        </p:nvPicPr>
        <p:blipFill>
          <a:blip r:embed="rId5"/>
          <a:stretch>
            <a:fillRect/>
          </a:stretch>
        </p:blipFill>
        <p:spPr>
          <a:xfrm>
            <a:off x="6096000" y="4724400"/>
            <a:ext cx="2743200" cy="1676400"/>
          </a:xfrm>
          <a:prstGeom prst="rect">
            <a:avLst/>
          </a:prstGeom>
        </p:spPr>
      </p:pic>
      <p:sp>
        <p:nvSpPr>
          <p:cNvPr id="8" name="Rectangle 7"/>
          <p:cNvSpPr/>
          <p:nvPr/>
        </p:nvSpPr>
        <p:spPr>
          <a:xfrm>
            <a:off x="3581400" y="3124200"/>
            <a:ext cx="2133600" cy="2743200"/>
          </a:xfrm>
          <a:prstGeom prst="rect">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these could lead to cancer by decreasing LES tone</a:t>
            </a:r>
            <a:endParaRPr lang="en-US" dirty="0"/>
          </a:p>
        </p:txBody>
      </p:sp>
      <p:sp>
        <p:nvSpPr>
          <p:cNvPr id="9" name="Slide Number Placeholder 8"/>
          <p:cNvSpPr>
            <a:spLocks noGrp="1"/>
          </p:cNvSpPr>
          <p:nvPr>
            <p:ph type="sldNum" sz="quarter" idx="12"/>
          </p:nvPr>
        </p:nvSpPr>
        <p:spPr/>
        <p:txBody>
          <a:bodyPr/>
          <a:lstStyle/>
          <a:p>
            <a:pPr>
              <a:defRPr/>
            </a:pPr>
            <a:fld id="{4048672B-DD09-2B4C-B688-128C6F6D7E98}" type="slidenum">
              <a:rPr lang="en-US" smtClean="0"/>
              <a:pPr>
                <a:defRPr/>
              </a:pPr>
              <a:t>101</a:t>
            </a:fld>
            <a:endParaRPr lang="en-US"/>
          </a:p>
        </p:txBody>
      </p:sp>
      <p:sp>
        <p:nvSpPr>
          <p:cNvPr id="10" name="Footer Placeholder 9"/>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sz="3600"/>
              <a:t>CARCINOMA OF THE ESOPHAGUS</a:t>
            </a:r>
          </a:p>
        </p:txBody>
      </p:sp>
      <p:sp>
        <p:nvSpPr>
          <p:cNvPr id="223235" name="Content Placeholder 2"/>
          <p:cNvSpPr>
            <a:spLocks noGrp="1"/>
          </p:cNvSpPr>
          <p:nvPr>
            <p:ph idx="1"/>
          </p:nvPr>
        </p:nvSpPr>
        <p:spPr/>
        <p:txBody>
          <a:bodyPr/>
          <a:lstStyle/>
          <a:p>
            <a:r>
              <a:rPr lang="en-CA" b="1" dirty="0"/>
              <a:t>As an adaptive measure, the </a:t>
            </a:r>
            <a:r>
              <a:rPr lang="en-CA" b="1" dirty="0" err="1"/>
              <a:t>squamous</a:t>
            </a:r>
            <a:r>
              <a:rPr lang="en-CA" b="1" dirty="0"/>
              <a:t>-lined distal </a:t>
            </a:r>
            <a:r>
              <a:rPr lang="en-CA" b="1" dirty="0" err="1"/>
              <a:t>esophagus</a:t>
            </a:r>
            <a:r>
              <a:rPr lang="en-CA" b="1" dirty="0"/>
              <a:t> changes to become lined with </a:t>
            </a:r>
            <a:r>
              <a:rPr lang="en-CA" b="1" dirty="0" err="1"/>
              <a:t>metaplastic</a:t>
            </a:r>
            <a:r>
              <a:rPr lang="en-CA" b="1" dirty="0"/>
              <a:t> columnar epithelium (Barrett's </a:t>
            </a:r>
            <a:r>
              <a:rPr lang="en-CA" b="1" dirty="0" err="1"/>
              <a:t>esophagus</a:t>
            </a:r>
            <a:r>
              <a:rPr lang="en-CA" b="1" dirty="0"/>
              <a:t>)</a:t>
            </a:r>
          </a:p>
          <a:p>
            <a:r>
              <a:rPr lang="en-CA" b="1" dirty="0"/>
              <a:t>Progressive changes from </a:t>
            </a:r>
            <a:r>
              <a:rPr lang="en-CA" b="1" dirty="0" err="1"/>
              <a:t>metaplastic</a:t>
            </a:r>
            <a:r>
              <a:rPr lang="en-CA" b="1" dirty="0"/>
              <a:t> (Barrett's </a:t>
            </a:r>
            <a:r>
              <a:rPr lang="en-CA" b="1" dirty="0" err="1"/>
              <a:t>esophagus</a:t>
            </a:r>
            <a:r>
              <a:rPr lang="en-CA" b="1" dirty="0"/>
              <a:t>) to </a:t>
            </a:r>
            <a:r>
              <a:rPr lang="en-CA" b="1" dirty="0" err="1"/>
              <a:t>dysplastic</a:t>
            </a:r>
            <a:r>
              <a:rPr lang="en-CA" b="1" dirty="0"/>
              <a:t> cells may lead to the development of </a:t>
            </a:r>
            <a:r>
              <a:rPr lang="en-CA" b="1" dirty="0" err="1"/>
              <a:t>esophageal</a:t>
            </a:r>
            <a:r>
              <a:rPr lang="en-CA" b="1" dirty="0"/>
              <a:t> </a:t>
            </a:r>
            <a:r>
              <a:rPr lang="en-CA" b="1" dirty="0" err="1" smtClean="0">
                <a:solidFill>
                  <a:srgbClr val="CC0000"/>
                </a:solidFill>
              </a:rPr>
              <a:t>adenocarcinoma</a:t>
            </a:r>
            <a:r>
              <a:rPr lang="en-CA" b="1" dirty="0" smtClean="0">
                <a:solidFill>
                  <a:srgbClr val="CC0000"/>
                </a:solidFill>
              </a:rPr>
              <a:t> </a:t>
            </a:r>
            <a:r>
              <a:rPr lang="en-CA" b="1" dirty="0" smtClean="0">
                <a:solidFill>
                  <a:schemeClr val="accent1"/>
                </a:solidFill>
              </a:rPr>
              <a:t>( NOT </a:t>
            </a:r>
            <a:r>
              <a:rPr lang="en-CA" b="1" dirty="0" err="1" smtClean="0">
                <a:solidFill>
                  <a:schemeClr val="accent1"/>
                </a:solidFill>
              </a:rPr>
              <a:t>squamous</a:t>
            </a:r>
            <a:r>
              <a:rPr lang="en-CA" b="1" dirty="0" smtClean="0">
                <a:solidFill>
                  <a:schemeClr val="accent1"/>
                </a:solidFill>
              </a:rPr>
              <a:t> cell carcinoma )</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r>
              <a:rPr lang="en-US" b="1"/>
              <a:t>Symptoms</a:t>
            </a:r>
            <a:endParaRPr lang="en-US"/>
          </a:p>
        </p:txBody>
      </p:sp>
      <p:sp>
        <p:nvSpPr>
          <p:cNvPr id="225283" name="Content Placeholder 2"/>
          <p:cNvSpPr>
            <a:spLocks noGrp="1"/>
          </p:cNvSpPr>
          <p:nvPr>
            <p:ph idx="1"/>
          </p:nvPr>
        </p:nvSpPr>
        <p:spPr/>
        <p:txBody>
          <a:bodyPr/>
          <a:lstStyle/>
          <a:p>
            <a:r>
              <a:rPr lang="en-CA" b="1" dirty="0"/>
              <a:t>Early-stage cancers may be asymptomatic or mimic symptoms of GERD</a:t>
            </a:r>
          </a:p>
          <a:p>
            <a:r>
              <a:rPr lang="en-CA" b="1" dirty="0"/>
              <a:t>Most patients with </a:t>
            </a:r>
            <a:r>
              <a:rPr lang="en-CA" b="1" dirty="0" err="1"/>
              <a:t>esophageal</a:t>
            </a:r>
            <a:r>
              <a:rPr lang="en-CA" b="1" dirty="0"/>
              <a:t> cancer present with </a:t>
            </a:r>
            <a:r>
              <a:rPr lang="en-CA" b="1" dirty="0" err="1"/>
              <a:t>dysphagia</a:t>
            </a:r>
            <a:r>
              <a:rPr lang="en-CA" b="1" dirty="0"/>
              <a:t> and weight loss</a:t>
            </a:r>
          </a:p>
          <a:p>
            <a:r>
              <a:rPr lang="en-CA" b="1" dirty="0"/>
              <a:t>Because of the </a:t>
            </a:r>
            <a:r>
              <a:rPr lang="en-CA" b="1" dirty="0" err="1"/>
              <a:t>distensibility</a:t>
            </a:r>
            <a:r>
              <a:rPr lang="en-CA" b="1" dirty="0"/>
              <a:t> of the </a:t>
            </a:r>
            <a:r>
              <a:rPr lang="en-CA" b="1" dirty="0" err="1"/>
              <a:t>esophagus</a:t>
            </a:r>
            <a:r>
              <a:rPr lang="en-CA" b="1" dirty="0"/>
              <a:t>, a mass can obstruct two thirds of the lumen before symptoms of </a:t>
            </a:r>
            <a:r>
              <a:rPr lang="en-CA" b="1" dirty="0" err="1"/>
              <a:t>dysphagia</a:t>
            </a:r>
            <a:r>
              <a:rPr lang="en-CA" b="1" dirty="0"/>
              <a:t> are </a:t>
            </a:r>
            <a:r>
              <a:rPr lang="en-CA" b="1" dirty="0" smtClean="0"/>
              <a:t>noted</a:t>
            </a:r>
          </a:p>
          <a:p>
            <a:pPr>
              <a:buNone/>
            </a:pPr>
            <a:r>
              <a:rPr lang="en-CA" b="1" dirty="0" smtClean="0"/>
              <a:t> </a:t>
            </a:r>
            <a:r>
              <a:rPr lang="en-CA" b="1" dirty="0" smtClean="0">
                <a:solidFill>
                  <a:schemeClr val="accent1"/>
                </a:solidFill>
              </a:rPr>
              <a:t>(symptoms start to appear when 2/3</a:t>
            </a:r>
            <a:r>
              <a:rPr lang="en-CA" b="1" baseline="30000" dirty="0" smtClean="0">
                <a:solidFill>
                  <a:schemeClr val="accent1"/>
                </a:solidFill>
              </a:rPr>
              <a:t>rd</a:t>
            </a:r>
            <a:r>
              <a:rPr lang="en-CA" b="1" dirty="0" smtClean="0">
                <a:solidFill>
                  <a:schemeClr val="accent1"/>
                </a:solidFill>
              </a:rPr>
              <a:t> of lumen obstructed  That’s why we don’t see the symptoms in early stage)</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US" b="1"/>
              <a:t>Symptoms</a:t>
            </a:r>
            <a:endParaRPr lang="en-US"/>
          </a:p>
        </p:txBody>
      </p:sp>
      <p:sp>
        <p:nvSpPr>
          <p:cNvPr id="227331" name="Content Placeholder 2"/>
          <p:cNvSpPr>
            <a:spLocks noGrp="1"/>
          </p:cNvSpPr>
          <p:nvPr>
            <p:ph idx="1"/>
          </p:nvPr>
        </p:nvSpPr>
        <p:spPr/>
        <p:txBody>
          <a:bodyPr/>
          <a:lstStyle/>
          <a:p>
            <a:r>
              <a:rPr lang="en-CA" b="1"/>
              <a:t>Choking, coughing, and aspiration from a tracheoesophageal fistula, as well as hoarseness and vocal cord paralysis from direct invasion into the recurrent laryngeal nerve, are ominous signs of advanced disease</a:t>
            </a:r>
          </a:p>
          <a:p>
            <a:r>
              <a:rPr lang="en-CA" b="1"/>
              <a:t>Systemic metastases to liver, bone, and lung can present with jaundice, excessive pain, and respiratory symptoms.</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US" b="1"/>
              <a:t>Diagnosis</a:t>
            </a:r>
            <a:endParaRPr lang="en-US"/>
          </a:p>
        </p:txBody>
      </p:sp>
      <p:sp>
        <p:nvSpPr>
          <p:cNvPr id="229379" name="Content Placeholder 2"/>
          <p:cNvSpPr>
            <a:spLocks noGrp="1"/>
          </p:cNvSpPr>
          <p:nvPr>
            <p:ph idx="1"/>
          </p:nvPr>
        </p:nvSpPr>
        <p:spPr/>
        <p:txBody>
          <a:bodyPr/>
          <a:lstStyle/>
          <a:p>
            <a:r>
              <a:rPr lang="en-CA" b="1" dirty="0"/>
              <a:t>There are a </a:t>
            </a:r>
            <a:r>
              <a:rPr lang="en-CA" b="1" dirty="0" smtClean="0"/>
              <a:t>plethora (many) </a:t>
            </a:r>
            <a:r>
              <a:rPr lang="en-CA" b="1" dirty="0"/>
              <a:t>of modalities available to diagnose and stage </a:t>
            </a:r>
            <a:r>
              <a:rPr lang="en-CA" b="1" dirty="0" err="1"/>
              <a:t>esophageal</a:t>
            </a:r>
            <a:r>
              <a:rPr lang="en-CA" b="1" dirty="0"/>
              <a:t> cancer</a:t>
            </a:r>
          </a:p>
          <a:p>
            <a:r>
              <a:rPr lang="en-CA" b="1" dirty="0"/>
              <a:t>Radiologic tests, endoscopic procedures, and minimally invasive surgical techniques all add value to a solid staging workup in a patient with </a:t>
            </a:r>
            <a:r>
              <a:rPr lang="en-CA" b="1" dirty="0" err="1"/>
              <a:t>esophageal</a:t>
            </a:r>
            <a:r>
              <a:rPr lang="en-CA" b="1" dirty="0"/>
              <a:t> cancer.</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r>
              <a:rPr lang="en-US"/>
              <a:t>Esophagram</a:t>
            </a:r>
          </a:p>
        </p:txBody>
      </p:sp>
      <p:sp>
        <p:nvSpPr>
          <p:cNvPr id="231427" name="Content Placeholder 2"/>
          <p:cNvSpPr>
            <a:spLocks noGrp="1"/>
          </p:cNvSpPr>
          <p:nvPr>
            <p:ph idx="1"/>
          </p:nvPr>
        </p:nvSpPr>
        <p:spPr/>
        <p:txBody>
          <a:bodyPr/>
          <a:lstStyle/>
          <a:p>
            <a:r>
              <a:rPr lang="en-CA" b="1"/>
              <a:t>A barium esophagram is recommended for any patient presenting with dysphagia</a:t>
            </a:r>
          </a:p>
          <a:p>
            <a:r>
              <a:rPr lang="en-CA" b="1"/>
              <a:t>is able to differentiate intraluminal from intramural lesions and to discriminate between intrinsic (from a mass protruding into the lumen) and extrinsic (from compression of a structures outside the esophagus) compression</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r>
              <a:rPr lang="en-US"/>
              <a:t>Esophagram</a:t>
            </a:r>
          </a:p>
        </p:txBody>
      </p:sp>
      <p:sp>
        <p:nvSpPr>
          <p:cNvPr id="233475" name="Content Placeholder 2"/>
          <p:cNvSpPr>
            <a:spLocks noGrp="1"/>
          </p:cNvSpPr>
          <p:nvPr>
            <p:ph idx="1"/>
          </p:nvPr>
        </p:nvSpPr>
        <p:spPr/>
        <p:txBody>
          <a:bodyPr/>
          <a:lstStyle/>
          <a:p>
            <a:r>
              <a:rPr lang="en-CA" b="1"/>
              <a:t>The classic finding of an apple-core lesion in patients with esophageal cancer is recognized easily</a:t>
            </a:r>
          </a:p>
          <a:p>
            <a:r>
              <a:rPr lang="en-CA" b="1"/>
              <a:t>Although the esophagram will not be specific for cancer, it is a good first test to perform in patients presenting with dysphagia and a suspicion of esophageal cancer</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lstStyle/>
          <a:p>
            <a:endParaRPr lang="en-US"/>
          </a:p>
        </p:txBody>
      </p:sp>
      <p:pic>
        <p:nvPicPr>
          <p:cNvPr id="235523" name="Content Placeholder 3" descr="esophageal cancer.jpg"/>
          <p:cNvPicPr>
            <a:picLocks noGrp="1" noChangeAspect="1"/>
          </p:cNvPicPr>
          <p:nvPr>
            <p:ph idx="1"/>
          </p:nvPr>
        </p:nvPicPr>
        <p:blipFill>
          <a:blip r:embed="rId3"/>
          <a:srcRect/>
          <a:stretch>
            <a:fillRect/>
          </a:stretch>
        </p:blipFill>
        <p:spPr>
          <a:xfrm>
            <a:off x="2500313" y="285750"/>
            <a:ext cx="4286250" cy="657225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r>
              <a:rPr lang="en-US"/>
              <a:t>Endoscopy</a:t>
            </a:r>
          </a:p>
        </p:txBody>
      </p:sp>
      <p:sp>
        <p:nvSpPr>
          <p:cNvPr id="237571" name="Content Placeholder 2"/>
          <p:cNvSpPr>
            <a:spLocks noGrp="1"/>
          </p:cNvSpPr>
          <p:nvPr>
            <p:ph idx="1"/>
          </p:nvPr>
        </p:nvSpPr>
        <p:spPr/>
        <p:txBody>
          <a:bodyPr/>
          <a:lstStyle/>
          <a:p>
            <a:r>
              <a:rPr lang="en-CA" b="1"/>
              <a:t>The diagnosis of esophageal cancer is made best from an endoscopic biopsy</a:t>
            </a:r>
          </a:p>
          <a:p>
            <a:r>
              <a:rPr lang="en-CA" b="1"/>
              <a:t>any patient undergoing surgery for esophageal cancer must have an endoscopy performed by the operating surgeon before entering the operating room for a definitive resection</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109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Diagnosis</a:t>
            </a:r>
          </a:p>
        </p:txBody>
      </p:sp>
      <p:sp>
        <p:nvSpPr>
          <p:cNvPr id="40963" name="Content Placeholder 2"/>
          <p:cNvSpPr>
            <a:spLocks noGrp="1"/>
          </p:cNvSpPr>
          <p:nvPr>
            <p:ph idx="1"/>
          </p:nvPr>
        </p:nvSpPr>
        <p:spPr/>
        <p:txBody>
          <a:bodyPr/>
          <a:lstStyle/>
          <a:p>
            <a:r>
              <a:rPr lang="en-CA" b="1"/>
              <a:t>Manometric variants of achalasia exist</a:t>
            </a:r>
          </a:p>
          <a:p>
            <a:pPr lvl="3"/>
            <a:r>
              <a:rPr lang="en-CA" b="1"/>
              <a:t>vigorous achalasia may represent an early stage of achalasia</a:t>
            </a:r>
          </a:p>
          <a:p>
            <a:r>
              <a:rPr lang="en-CA" b="1"/>
              <a:t>Chagas' disease is a parasitic infection caused by </a:t>
            </a:r>
            <a:r>
              <a:rPr lang="en-CA" b="1" i="1"/>
              <a:t>Trypanosoma cruzi which can cause secondary achalasia</a:t>
            </a:r>
          </a:p>
          <a:p>
            <a:r>
              <a:rPr lang="en-CA" b="1"/>
              <a:t>The most concerning secondary etiology is cancer, which can present as achalasia through mechanical obstruction of the GEJ</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r>
              <a:rPr lang="en-US"/>
              <a:t>Computed Tomography</a:t>
            </a:r>
          </a:p>
        </p:txBody>
      </p:sp>
      <p:sp>
        <p:nvSpPr>
          <p:cNvPr id="239619" name="Content Placeholder 2"/>
          <p:cNvSpPr>
            <a:spLocks noGrp="1"/>
          </p:cNvSpPr>
          <p:nvPr>
            <p:ph idx="1"/>
          </p:nvPr>
        </p:nvSpPr>
        <p:spPr/>
        <p:txBody>
          <a:bodyPr/>
          <a:lstStyle/>
          <a:p>
            <a:r>
              <a:rPr lang="en-CA" b="1"/>
              <a:t>CT scan of the chest and abdomen is important to assess the length of the tumor, thickness of the esophagus and stomach, regional lymph node status   and distant disease to the liver and lungs</a:t>
            </a:r>
          </a:p>
          <a:p>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r>
              <a:rPr lang="en-US"/>
              <a:t>Positron Emission Tomography</a:t>
            </a:r>
          </a:p>
        </p:txBody>
      </p:sp>
      <p:sp>
        <p:nvSpPr>
          <p:cNvPr id="241667" name="Content Placeholder 2"/>
          <p:cNvSpPr>
            <a:spLocks noGrp="1"/>
          </p:cNvSpPr>
          <p:nvPr>
            <p:ph idx="1"/>
          </p:nvPr>
        </p:nvSpPr>
        <p:spPr/>
        <p:txBody>
          <a:bodyPr/>
          <a:lstStyle/>
          <a:p>
            <a:r>
              <a:rPr lang="en-CA" b="1"/>
              <a:t>PET scan evaluates the primary mass, regional lymph nodes, and distant disease</a:t>
            </a:r>
          </a:p>
          <a:p>
            <a:r>
              <a:rPr lang="en-CA" b="1"/>
              <a:t> Its sensitivity and specificity slightly exceed those of CT; however, they remain low for definitive staging</a:t>
            </a:r>
          </a:p>
          <a:p>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r>
              <a:rPr lang="en-US"/>
              <a:t>Endoscopic Ultrasound</a:t>
            </a:r>
          </a:p>
        </p:txBody>
      </p:sp>
      <p:sp>
        <p:nvSpPr>
          <p:cNvPr id="243715" name="Content Placeholder 2"/>
          <p:cNvSpPr>
            <a:spLocks noGrp="1"/>
          </p:cNvSpPr>
          <p:nvPr>
            <p:ph idx="1"/>
          </p:nvPr>
        </p:nvSpPr>
        <p:spPr/>
        <p:txBody>
          <a:bodyPr/>
          <a:lstStyle/>
          <a:p>
            <a:r>
              <a:rPr lang="en-CA" b="1"/>
              <a:t>EUS is the most critical component of esophageal cancer staging.</a:t>
            </a:r>
          </a:p>
          <a:p>
            <a:r>
              <a:rPr lang="en-CA" b="1"/>
              <a:t>The information obtained from EUS will help guide both medical and surgical therapy</a:t>
            </a:r>
          </a:p>
          <a:p>
            <a:r>
              <a:rPr lang="en-CA" b="1"/>
              <a:t>biopsy samples can be obtained of the mass and lymph nodes in the paratracheal, subcarinal, paraesophageal, celiac  region</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r>
              <a:rPr lang="en-US" b="1"/>
              <a:t>Treatment</a:t>
            </a:r>
            <a:endParaRPr lang="en-US"/>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Wingdings" pitchFamily="2" charset="2"/>
              <a:buChar char="S"/>
              <a:defRPr/>
            </a:pPr>
            <a:r>
              <a:rPr lang="en-US">
                <a:solidFill>
                  <a:schemeClr val="tx1">
                    <a:lumMod val="65000"/>
                    <a:lumOff val="35000"/>
                  </a:schemeClr>
                </a:solidFill>
                <a:ea typeface="+mn-ea"/>
                <a:cs typeface="+mn-cs"/>
              </a:rPr>
              <a:t>Chemotherpay</a:t>
            </a:r>
          </a:p>
          <a:p>
            <a:pPr fontAlgn="auto">
              <a:spcAft>
                <a:spcPts val="0"/>
              </a:spcAft>
              <a:buFont typeface="Wingdings" charset="2"/>
              <a:buNone/>
              <a:defRPr/>
            </a:pPr>
            <a:endParaRPr lang="en-US">
              <a:solidFill>
                <a:schemeClr val="tx1">
                  <a:lumMod val="65000"/>
                  <a:lumOff val="35000"/>
                </a:schemeClr>
              </a:solidFill>
              <a:ea typeface="+mn-ea"/>
              <a:cs typeface="+mn-cs"/>
            </a:endParaRPr>
          </a:p>
          <a:p>
            <a:pPr fontAlgn="auto">
              <a:spcAft>
                <a:spcPts val="0"/>
              </a:spcAft>
              <a:buFont typeface="Wingdings" pitchFamily="2" charset="2"/>
              <a:buChar char="S"/>
              <a:defRPr/>
            </a:pPr>
            <a:r>
              <a:rPr lang="en-US">
                <a:solidFill>
                  <a:schemeClr val="tx1">
                    <a:lumMod val="65000"/>
                    <a:lumOff val="35000"/>
                  </a:schemeClr>
                </a:solidFill>
                <a:ea typeface="+mn-ea"/>
                <a:cs typeface="+mn-cs"/>
              </a:rPr>
              <a:t>Radiation therap</a:t>
            </a:r>
          </a:p>
          <a:p>
            <a:pPr fontAlgn="auto">
              <a:spcAft>
                <a:spcPts val="0"/>
              </a:spcAft>
              <a:buFont typeface="Wingdings" pitchFamily="2" charset="2"/>
              <a:buChar char="S"/>
              <a:defRPr/>
            </a:pPr>
            <a:endParaRPr lang="en-US">
              <a:solidFill>
                <a:schemeClr val="tx1">
                  <a:lumMod val="65000"/>
                  <a:lumOff val="35000"/>
                </a:schemeClr>
              </a:solidFill>
              <a:ea typeface="+mn-ea"/>
              <a:cs typeface="+mn-cs"/>
            </a:endParaRPr>
          </a:p>
          <a:p>
            <a:pPr fontAlgn="auto">
              <a:spcAft>
                <a:spcPts val="0"/>
              </a:spcAft>
              <a:buFont typeface="Wingdings" pitchFamily="2" charset="2"/>
              <a:buChar char="S"/>
              <a:defRPr/>
            </a:pPr>
            <a:r>
              <a:rPr lang="en-US">
                <a:solidFill>
                  <a:schemeClr val="tx1">
                    <a:lumMod val="65000"/>
                    <a:lumOff val="35000"/>
                  </a:schemeClr>
                </a:solidFill>
                <a:ea typeface="+mn-ea"/>
                <a:cs typeface="+mn-cs"/>
              </a:rPr>
              <a:t>Chemo-radiotherap</a:t>
            </a:r>
          </a:p>
          <a:p>
            <a:pPr fontAlgn="auto">
              <a:spcAft>
                <a:spcPts val="0"/>
              </a:spcAft>
              <a:buFont typeface="Wingdings" charset="2"/>
              <a:buNone/>
              <a:defRPr/>
            </a:pPr>
            <a:endParaRPr lang="en-US">
              <a:solidFill>
                <a:schemeClr val="tx1">
                  <a:lumMod val="65000"/>
                  <a:lumOff val="35000"/>
                </a:schemeClr>
              </a:solidFill>
              <a:ea typeface="+mn-ea"/>
              <a:cs typeface="+mn-cs"/>
            </a:endParaRPr>
          </a:p>
          <a:p>
            <a:pPr fontAlgn="auto">
              <a:spcAft>
                <a:spcPts val="0"/>
              </a:spcAft>
              <a:buFont typeface="Wingdings" pitchFamily="2" charset="2"/>
              <a:buChar char="S"/>
              <a:defRPr/>
            </a:pPr>
            <a:r>
              <a:rPr lang="en-US">
                <a:solidFill>
                  <a:schemeClr val="tx1">
                    <a:lumMod val="65000"/>
                    <a:lumOff val="35000"/>
                  </a:schemeClr>
                </a:solidFill>
                <a:ea typeface="+mn-ea"/>
                <a:cs typeface="+mn-cs"/>
              </a:rPr>
              <a:t>Surgical resection</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r>
              <a:rPr lang="en-US" sz="3200"/>
              <a:t>GASTROESOPHAGEAL REFLUX DISEASE</a:t>
            </a:r>
          </a:p>
        </p:txBody>
      </p:sp>
      <p:sp>
        <p:nvSpPr>
          <p:cNvPr id="247811" name="Content Placeholder 2"/>
          <p:cNvSpPr>
            <a:spLocks noGrp="1"/>
          </p:cNvSpPr>
          <p:nvPr>
            <p:ph idx="1"/>
          </p:nvPr>
        </p:nvSpPr>
        <p:spPr/>
        <p:txBody>
          <a:bodyPr/>
          <a:lstStyle/>
          <a:p>
            <a:r>
              <a:rPr lang="en-CA" b="1" dirty="0"/>
              <a:t>LES has the primary role of preventing reflux of the gastric contents into the </a:t>
            </a:r>
            <a:r>
              <a:rPr lang="en-CA" b="1" dirty="0" err="1"/>
              <a:t>esophagus</a:t>
            </a:r>
            <a:endParaRPr lang="en-CA" b="1" dirty="0"/>
          </a:p>
          <a:p>
            <a:r>
              <a:rPr lang="en-CA" b="1" dirty="0"/>
              <a:t>GERD may occur when the pressure of the high-pressure zone in the distal </a:t>
            </a:r>
            <a:r>
              <a:rPr lang="en-CA" b="1" dirty="0" err="1"/>
              <a:t>esophagus</a:t>
            </a:r>
            <a:r>
              <a:rPr lang="en-CA" b="1" dirty="0"/>
              <a:t> is too low to prevent gastric contents from entering the </a:t>
            </a:r>
            <a:r>
              <a:rPr lang="en-CA" b="1" dirty="0" err="1" smtClean="0"/>
              <a:t>esophagus</a:t>
            </a:r>
            <a:r>
              <a:rPr lang="en-CA" b="1" dirty="0" smtClean="0"/>
              <a:t> </a:t>
            </a:r>
            <a:r>
              <a:rPr lang="en-CA" b="1" dirty="0" smtClean="0">
                <a:solidFill>
                  <a:schemeClr val="accent1"/>
                </a:solidFill>
              </a:rPr>
              <a:t>( when the LES is NOT contracting well )  </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Title 1"/>
          <p:cNvSpPr>
            <a:spLocks noGrp="1"/>
          </p:cNvSpPr>
          <p:nvPr>
            <p:ph type="title"/>
          </p:nvPr>
        </p:nvSpPr>
        <p:spPr>
          <a:xfrm>
            <a:off x="457200" y="277813"/>
            <a:ext cx="8229600" cy="1365250"/>
          </a:xfrm>
        </p:spPr>
        <p:txBody>
          <a:bodyPr/>
          <a:lstStyle/>
          <a:p>
            <a:r>
              <a:rPr lang="en-US" sz="3200"/>
              <a:t>GASTROESOPHAGEAL REFLUX DISEASE</a:t>
            </a:r>
          </a:p>
        </p:txBody>
      </p:sp>
      <p:sp>
        <p:nvSpPr>
          <p:cNvPr id="3" name="Content Placeholder 2"/>
          <p:cNvSpPr>
            <a:spLocks noGrp="1"/>
          </p:cNvSpPr>
          <p:nvPr>
            <p:ph idx="1"/>
          </p:nvPr>
        </p:nvSpPr>
        <p:spPr>
          <a:xfrm>
            <a:off x="500063" y="1643063"/>
            <a:ext cx="8229600" cy="4929187"/>
          </a:xfrm>
        </p:spPr>
        <p:txBody>
          <a:bodyPr rtlCol="0">
            <a:normAutofit fontScale="77500" lnSpcReduction="20000"/>
          </a:bodyPr>
          <a:lstStyle/>
          <a:p>
            <a:pPr fontAlgn="auto">
              <a:spcAft>
                <a:spcPts val="0"/>
              </a:spcAft>
              <a:buFont typeface="Wingdings" pitchFamily="2" charset="2"/>
              <a:buChar char="S"/>
              <a:defRPr/>
            </a:pPr>
            <a:endParaRPr lang="en-CA" sz="2800" b="1" dirty="0" smtClean="0">
              <a:solidFill>
                <a:schemeClr val="tx1">
                  <a:lumMod val="65000"/>
                  <a:lumOff val="35000"/>
                </a:schemeClr>
              </a:solidFill>
              <a:ea typeface="+mn-ea"/>
              <a:cs typeface="+mn-cs"/>
            </a:endParaRPr>
          </a:p>
          <a:p>
            <a:pPr fontAlgn="auto">
              <a:spcAft>
                <a:spcPts val="0"/>
              </a:spcAft>
              <a:buFont typeface="Wingdings" pitchFamily="2" charset="2"/>
              <a:buChar char="S"/>
              <a:defRPr/>
            </a:pPr>
            <a:r>
              <a:rPr lang="en-CA" sz="2800" b="1" dirty="0" smtClean="0">
                <a:solidFill>
                  <a:schemeClr val="tx1">
                    <a:lumMod val="65000"/>
                    <a:lumOff val="35000"/>
                  </a:schemeClr>
                </a:solidFill>
                <a:ea typeface="+mn-ea"/>
                <a:cs typeface="+mn-cs"/>
              </a:rPr>
              <a:t>GERD </a:t>
            </a:r>
            <a:r>
              <a:rPr lang="en-CA" sz="2800" b="1" dirty="0">
                <a:solidFill>
                  <a:schemeClr val="tx1">
                    <a:lumMod val="65000"/>
                    <a:lumOff val="35000"/>
                  </a:schemeClr>
                </a:solidFill>
                <a:ea typeface="+mn-ea"/>
                <a:cs typeface="+mn-cs"/>
              </a:rPr>
              <a:t>is often associated with a </a:t>
            </a:r>
            <a:r>
              <a:rPr lang="en-CA" sz="2800" b="1" dirty="0" err="1">
                <a:solidFill>
                  <a:schemeClr val="tx1">
                    <a:lumMod val="65000"/>
                    <a:lumOff val="35000"/>
                  </a:schemeClr>
                </a:solidFill>
                <a:ea typeface="+mn-ea"/>
                <a:cs typeface="+mn-cs"/>
              </a:rPr>
              <a:t>hiatal</a:t>
            </a:r>
            <a:r>
              <a:rPr lang="en-CA" sz="2800" b="1" dirty="0">
                <a:solidFill>
                  <a:schemeClr val="tx1">
                    <a:lumMod val="65000"/>
                    <a:lumOff val="35000"/>
                  </a:schemeClr>
                </a:solidFill>
                <a:ea typeface="+mn-ea"/>
                <a:cs typeface="+mn-cs"/>
              </a:rPr>
              <a:t> hernia</a:t>
            </a:r>
          </a:p>
          <a:p>
            <a:pPr fontAlgn="auto">
              <a:spcAft>
                <a:spcPts val="0"/>
              </a:spcAft>
              <a:buFont typeface="Wingdings" charset="2"/>
              <a:buNone/>
              <a:defRPr/>
            </a:pPr>
            <a:endParaRPr lang="en-CA" sz="2800" b="1"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CA" sz="2800" b="1" dirty="0">
                <a:solidFill>
                  <a:schemeClr val="tx1">
                    <a:lumMod val="65000"/>
                    <a:lumOff val="35000"/>
                  </a:schemeClr>
                </a:solidFill>
                <a:ea typeface="+mn-ea"/>
                <a:cs typeface="+mn-cs"/>
              </a:rPr>
              <a:t>the </a:t>
            </a:r>
            <a:r>
              <a:rPr lang="en-CA" sz="2800" b="1" dirty="0">
                <a:solidFill>
                  <a:srgbClr val="CC0000"/>
                </a:solidFill>
                <a:ea typeface="+mn-ea"/>
                <a:cs typeface="+mn-cs"/>
              </a:rPr>
              <a:t>most common </a:t>
            </a:r>
            <a:r>
              <a:rPr lang="en-CA" sz="2800" b="1" dirty="0">
                <a:solidFill>
                  <a:schemeClr val="tx1">
                    <a:lumMod val="65000"/>
                    <a:lumOff val="35000"/>
                  </a:schemeClr>
                </a:solidFill>
                <a:ea typeface="+mn-ea"/>
                <a:cs typeface="+mn-cs"/>
              </a:rPr>
              <a:t>is the type I hernia, also called a </a:t>
            </a:r>
            <a:r>
              <a:rPr lang="en-CA" sz="2800" b="1" i="1" dirty="0">
                <a:solidFill>
                  <a:schemeClr val="tx1">
                    <a:lumMod val="65000"/>
                    <a:lumOff val="35000"/>
                  </a:schemeClr>
                </a:solidFill>
                <a:ea typeface="+mn-ea"/>
                <a:cs typeface="+mn-cs"/>
              </a:rPr>
              <a:t>sliding </a:t>
            </a:r>
            <a:r>
              <a:rPr lang="en-CA" sz="2800" b="1" i="1" dirty="0" err="1">
                <a:solidFill>
                  <a:schemeClr val="tx1">
                    <a:lumMod val="65000"/>
                    <a:lumOff val="35000"/>
                  </a:schemeClr>
                </a:solidFill>
                <a:ea typeface="+mn-ea"/>
                <a:cs typeface="+mn-cs"/>
              </a:rPr>
              <a:t>hiatal</a:t>
            </a:r>
            <a:r>
              <a:rPr lang="en-CA" sz="2800" b="1" i="1" dirty="0">
                <a:solidFill>
                  <a:schemeClr val="tx1">
                    <a:lumMod val="65000"/>
                    <a:lumOff val="35000"/>
                  </a:schemeClr>
                </a:solidFill>
                <a:ea typeface="+mn-ea"/>
                <a:cs typeface="+mn-cs"/>
              </a:rPr>
              <a:t> hernia</a:t>
            </a:r>
          </a:p>
          <a:p>
            <a:pPr fontAlgn="auto">
              <a:spcAft>
                <a:spcPts val="0"/>
              </a:spcAft>
              <a:buFont typeface="Wingdings" charset="2"/>
              <a:buNone/>
              <a:defRPr/>
            </a:pPr>
            <a:endParaRPr lang="en-CA" sz="2800" b="1" i="1"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CA" sz="2800" b="1" dirty="0">
                <a:solidFill>
                  <a:schemeClr val="tx1">
                    <a:lumMod val="65000"/>
                    <a:lumOff val="35000"/>
                  </a:schemeClr>
                </a:solidFill>
                <a:ea typeface="+mn-ea"/>
                <a:cs typeface="+mn-cs"/>
              </a:rPr>
              <a:t>Type II and III </a:t>
            </a:r>
            <a:r>
              <a:rPr lang="en-CA" sz="2800" b="1" dirty="0" err="1">
                <a:solidFill>
                  <a:schemeClr val="tx1">
                    <a:lumMod val="65000"/>
                    <a:lumOff val="35000"/>
                  </a:schemeClr>
                </a:solidFill>
                <a:ea typeface="+mn-ea"/>
                <a:cs typeface="+mn-cs"/>
              </a:rPr>
              <a:t>hiatal</a:t>
            </a:r>
            <a:r>
              <a:rPr lang="en-CA" sz="2800" b="1" dirty="0">
                <a:solidFill>
                  <a:schemeClr val="tx1">
                    <a:lumMod val="65000"/>
                    <a:lumOff val="35000"/>
                  </a:schemeClr>
                </a:solidFill>
                <a:ea typeface="+mn-ea"/>
                <a:cs typeface="+mn-cs"/>
              </a:rPr>
              <a:t> hernias are often referred to as </a:t>
            </a:r>
            <a:r>
              <a:rPr lang="en-CA" sz="2800" b="1" i="1" dirty="0" err="1">
                <a:solidFill>
                  <a:schemeClr val="tx1">
                    <a:lumMod val="65000"/>
                    <a:lumOff val="35000"/>
                  </a:schemeClr>
                </a:solidFill>
                <a:ea typeface="+mn-ea"/>
                <a:cs typeface="+mn-cs"/>
              </a:rPr>
              <a:t>paraesophageal</a:t>
            </a:r>
            <a:r>
              <a:rPr lang="en-CA" sz="2800" b="1" i="1" dirty="0">
                <a:solidFill>
                  <a:schemeClr val="tx1">
                    <a:lumMod val="65000"/>
                    <a:lumOff val="35000"/>
                  </a:schemeClr>
                </a:solidFill>
                <a:ea typeface="+mn-ea"/>
                <a:cs typeface="+mn-cs"/>
              </a:rPr>
              <a:t> hernias</a:t>
            </a:r>
            <a:r>
              <a:rPr lang="en-CA" sz="2800" b="1" dirty="0">
                <a:solidFill>
                  <a:schemeClr val="tx1">
                    <a:lumMod val="65000"/>
                    <a:lumOff val="35000"/>
                  </a:schemeClr>
                </a:solidFill>
                <a:ea typeface="+mn-ea"/>
                <a:cs typeface="+mn-cs"/>
              </a:rPr>
              <a:t> and they may be associated with GERD</a:t>
            </a:r>
          </a:p>
          <a:p>
            <a:pPr fontAlgn="auto">
              <a:spcAft>
                <a:spcPts val="0"/>
              </a:spcAft>
              <a:buFont typeface="Wingdings" pitchFamily="2" charset="2"/>
              <a:buChar char="S"/>
              <a:defRPr/>
            </a:pPr>
            <a:r>
              <a:rPr lang="en-CA" sz="2800" b="1" dirty="0">
                <a:solidFill>
                  <a:schemeClr val="tx1">
                    <a:lumMod val="65000"/>
                    <a:lumOff val="35000"/>
                  </a:schemeClr>
                </a:solidFill>
                <a:ea typeface="+mn-ea"/>
                <a:cs typeface="+mn-cs"/>
              </a:rPr>
              <a:t>Type IV when there is other organ herniated into the chest (Spleen ,Colon)</a:t>
            </a:r>
            <a:endParaRPr lang="en-CA" sz="2800" b="1" i="1" dirty="0">
              <a:solidFill>
                <a:schemeClr val="tx1">
                  <a:lumMod val="65000"/>
                  <a:lumOff val="35000"/>
                </a:schemeClr>
              </a:solidFill>
              <a:ea typeface="+mn-ea"/>
              <a:cs typeface="+mn-cs"/>
            </a:endParaRPr>
          </a:p>
          <a:p>
            <a:pPr fontAlgn="auto">
              <a:spcAft>
                <a:spcPts val="0"/>
              </a:spcAft>
              <a:buFont typeface="Wingdings" charset="2"/>
              <a:buNone/>
              <a:defRPr/>
            </a:pPr>
            <a:endParaRPr lang="en-US" dirty="0">
              <a:solidFill>
                <a:schemeClr val="tx1">
                  <a:lumMod val="65000"/>
                  <a:lumOff val="35000"/>
                </a:schemeClr>
              </a:solidFill>
              <a:ea typeface="+mn-ea"/>
              <a:cs typeface="+mn-cs"/>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r>
              <a:rPr lang="en-US"/>
              <a:t>  </a:t>
            </a:r>
          </a:p>
        </p:txBody>
      </p:sp>
      <p:pic>
        <p:nvPicPr>
          <p:cNvPr id="251907" name="Content Placeholder 3" descr="types of hiatal hernia.jpg"/>
          <p:cNvPicPr>
            <a:picLocks noGrp="1" noChangeAspect="1"/>
          </p:cNvPicPr>
          <p:nvPr>
            <p:ph idx="1"/>
          </p:nvPr>
        </p:nvPicPr>
        <p:blipFill>
          <a:blip r:embed="rId3"/>
          <a:srcRect/>
          <a:stretch>
            <a:fillRect/>
          </a:stretch>
        </p:blipFill>
        <p:spPr>
          <a:xfrm>
            <a:off x="642938" y="785813"/>
            <a:ext cx="8072437" cy="542925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hiatus hernia</a:t>
            </a:r>
            <a:endParaRPr lang="en-US" dirty="0"/>
          </a:p>
        </p:txBody>
      </p:sp>
      <p:sp>
        <p:nvSpPr>
          <p:cNvPr id="3" name="Content Placeholder 2"/>
          <p:cNvSpPr>
            <a:spLocks noGrp="1"/>
          </p:cNvSpPr>
          <p:nvPr>
            <p:ph idx="1"/>
          </p:nvPr>
        </p:nvSpPr>
        <p:spPr/>
        <p:txBody>
          <a:bodyPr/>
          <a:lstStyle/>
          <a:p>
            <a:r>
              <a:rPr lang="en-US" dirty="0" smtClean="0"/>
              <a:t>Type I when Gastro-esophageal junction is above the diaphragm</a:t>
            </a:r>
          </a:p>
          <a:p>
            <a:r>
              <a:rPr lang="en-US" dirty="0" smtClean="0"/>
              <a:t>Type II when GE junction is normal in position </a:t>
            </a:r>
            <a:r>
              <a:rPr lang="en-US" dirty="0" smtClean="0">
                <a:solidFill>
                  <a:srgbClr val="CC0000"/>
                </a:solidFill>
              </a:rPr>
              <a:t>BUT</a:t>
            </a:r>
            <a:r>
              <a:rPr lang="en-US" dirty="0" smtClean="0"/>
              <a:t> part of the stomach herniated above the diaphragm</a:t>
            </a:r>
          </a:p>
          <a:p>
            <a:r>
              <a:rPr lang="en-US" dirty="0" smtClean="0"/>
              <a:t>Type III when GE junction is above the diaphragm and part of stomach too</a:t>
            </a:r>
          </a:p>
          <a:p>
            <a:r>
              <a:rPr lang="en-US" dirty="0" smtClean="0"/>
              <a:t>Type IIII when another organ herniated into the chest         </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3600">
                <a:ea typeface="+mj-ea"/>
                <a:cs typeface="+mj-cs"/>
              </a:rPr>
              <a:t>GASTROESOPHAGEAL REFLUX DISEASE</a:t>
            </a:r>
          </a:p>
        </p:txBody>
      </p:sp>
      <p:sp>
        <p:nvSpPr>
          <p:cNvPr id="253955" name="Content Placeholder 2"/>
          <p:cNvSpPr>
            <a:spLocks noGrp="1"/>
          </p:cNvSpPr>
          <p:nvPr>
            <p:ph idx="1"/>
          </p:nvPr>
        </p:nvSpPr>
        <p:spPr/>
        <p:txBody>
          <a:bodyPr/>
          <a:lstStyle/>
          <a:p>
            <a:r>
              <a:rPr lang="en-US" dirty="0" err="1"/>
              <a:t>Defintion</a:t>
            </a:r>
            <a:r>
              <a:rPr lang="en-US" dirty="0"/>
              <a:t> :</a:t>
            </a:r>
          </a:p>
          <a:p>
            <a:pPr>
              <a:buFont typeface="Wingdings" charset="2"/>
              <a:buNone/>
            </a:pPr>
            <a:endParaRPr lang="en-US" dirty="0"/>
          </a:p>
          <a:p>
            <a:pPr lvl="2"/>
            <a:r>
              <a:rPr lang="en-US" dirty="0"/>
              <a:t>Symptoms OR mucosal damage produced by the abnormal reflux of gastric contents into the esophagus</a:t>
            </a:r>
          </a:p>
          <a:p>
            <a:pPr lvl="2"/>
            <a:r>
              <a:rPr lang="en-US" dirty="0"/>
              <a:t>Often chronic and relapsing</a:t>
            </a:r>
          </a:p>
          <a:p>
            <a:pPr lvl="2"/>
            <a:r>
              <a:rPr lang="en-US" dirty="0"/>
              <a:t>May see complications of GERD in patients who lack typical </a:t>
            </a:r>
            <a:r>
              <a:rPr lang="en-US" dirty="0" smtClean="0"/>
              <a:t>symptoms  </a:t>
            </a:r>
            <a:r>
              <a:rPr lang="en-US" dirty="0" smtClean="0">
                <a:solidFill>
                  <a:schemeClr val="accent1"/>
                </a:solidFill>
              </a:rPr>
              <a:t>( some times it comes with another symptom ) </a:t>
            </a:r>
          </a:p>
          <a:p>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r>
              <a:rPr lang="en-US" sz="3200"/>
              <a:t>GASTROESOPHAGEAL REFLUX DISEASE</a:t>
            </a:r>
          </a:p>
        </p:txBody>
      </p:sp>
      <p:sp>
        <p:nvSpPr>
          <p:cNvPr id="256003" name="Content Placeholder 2"/>
          <p:cNvSpPr>
            <a:spLocks noGrp="1"/>
          </p:cNvSpPr>
          <p:nvPr>
            <p:ph idx="1"/>
          </p:nvPr>
        </p:nvSpPr>
        <p:spPr/>
        <p:txBody>
          <a:bodyPr/>
          <a:lstStyle/>
          <a:p>
            <a:r>
              <a:rPr lang="en-US"/>
              <a:t>Epidemiology :</a:t>
            </a:r>
          </a:p>
          <a:p>
            <a:pPr>
              <a:buFont typeface="Wingdings" charset="2"/>
              <a:buNone/>
            </a:pPr>
            <a:endParaRPr lang="en-US"/>
          </a:p>
          <a:p>
            <a:pPr lvl="2"/>
            <a:r>
              <a:rPr lang="en-US"/>
              <a:t>About 44% of the US adult population have heartburn at least once a month</a:t>
            </a:r>
          </a:p>
          <a:p>
            <a:pPr lvl="2">
              <a:buFont typeface="Wingdings" charset="2"/>
              <a:buNone/>
            </a:pPr>
            <a:endParaRPr lang="en-US"/>
          </a:p>
          <a:p>
            <a:pPr lvl="2"/>
            <a:r>
              <a:rPr lang="en-US"/>
              <a:t>14% of Americans have symptoms weekly</a:t>
            </a:r>
          </a:p>
          <a:p>
            <a:pPr lvl="2">
              <a:buFont typeface="Wingdings" charset="2"/>
              <a:buNone/>
            </a:pPr>
            <a:endParaRPr lang="en-US"/>
          </a:p>
          <a:p>
            <a:pPr lvl="2"/>
            <a:r>
              <a:rPr lang="en-US"/>
              <a:t>7% have symptoms daily</a:t>
            </a:r>
          </a:p>
          <a:p>
            <a:pPr lvl="2"/>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119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Diagnosis</a:t>
            </a:r>
          </a:p>
        </p:txBody>
      </p:sp>
      <p:sp>
        <p:nvSpPr>
          <p:cNvPr id="43011" name="Content Placeholder 2"/>
          <p:cNvSpPr>
            <a:spLocks noGrp="1"/>
          </p:cNvSpPr>
          <p:nvPr>
            <p:ph idx="1"/>
          </p:nvPr>
        </p:nvSpPr>
        <p:spPr/>
        <p:txBody>
          <a:bodyPr/>
          <a:lstStyle/>
          <a:p>
            <a:r>
              <a:rPr lang="en-CA" b="1" dirty="0"/>
              <a:t>Additional secondary forms of </a:t>
            </a:r>
            <a:r>
              <a:rPr lang="en-CA" b="1" dirty="0" err="1"/>
              <a:t>achalasia</a:t>
            </a:r>
            <a:r>
              <a:rPr lang="en-CA" b="1" dirty="0"/>
              <a:t> exist</a:t>
            </a:r>
          </a:p>
          <a:p>
            <a:pPr lvl="1"/>
            <a:r>
              <a:rPr lang="en-CA" b="1" dirty="0"/>
              <a:t>An increasingly recognized </a:t>
            </a:r>
            <a:r>
              <a:rPr lang="en-CA" b="1" dirty="0" err="1"/>
              <a:t>etiology</a:t>
            </a:r>
            <a:r>
              <a:rPr lang="en-CA" b="1" dirty="0"/>
              <a:t> is post </a:t>
            </a:r>
            <a:r>
              <a:rPr lang="en-CA" b="1" dirty="0" err="1" smtClean="0"/>
              <a:t>fundoplication</a:t>
            </a:r>
            <a:r>
              <a:rPr lang="en-CA" b="1" dirty="0" smtClean="0"/>
              <a:t> </a:t>
            </a:r>
            <a:r>
              <a:rPr lang="en-CA" b="1" dirty="0" smtClean="0">
                <a:solidFill>
                  <a:schemeClr val="accent1"/>
                </a:solidFill>
              </a:rPr>
              <a:t>(surgery that done for GERD patients) </a:t>
            </a:r>
            <a:r>
              <a:rPr lang="en-CA" b="1" dirty="0" err="1"/>
              <a:t>achalasia</a:t>
            </a:r>
            <a:r>
              <a:rPr lang="en-CA" b="1" dirty="0"/>
              <a:t> caused by mechanical obstruction of the GEJ by the </a:t>
            </a:r>
            <a:r>
              <a:rPr lang="en-CA" b="1" dirty="0" err="1"/>
              <a:t>fundoplication</a:t>
            </a:r>
            <a:r>
              <a:rPr lang="en-CA" b="1" dirty="0"/>
              <a:t> or diaphragmatic </a:t>
            </a:r>
            <a:r>
              <a:rPr lang="en-CA" b="1" dirty="0" err="1"/>
              <a:t>crural</a:t>
            </a:r>
            <a:r>
              <a:rPr lang="en-CA" b="1" dirty="0"/>
              <a:t> closure</a:t>
            </a:r>
          </a:p>
          <a:p>
            <a:pPr lvl="1"/>
            <a:r>
              <a:rPr lang="en-CA" b="1" dirty="0"/>
              <a:t>Similar cases have been described following bariatric surgery using a gastric band device which constricts the proximal stomach a few </a:t>
            </a:r>
            <a:r>
              <a:rPr lang="en-CA" b="1" dirty="0" err="1"/>
              <a:t>centimeters</a:t>
            </a:r>
            <a:r>
              <a:rPr lang="en-CA" b="1" dirty="0"/>
              <a:t> below the </a:t>
            </a:r>
            <a:r>
              <a:rPr lang="en-CA" b="1" dirty="0" smtClean="0"/>
              <a:t>LES</a:t>
            </a:r>
          </a:p>
          <a:p>
            <a:pPr lvl="1"/>
            <a:r>
              <a:rPr lang="en-CA" b="1" dirty="0" smtClean="0"/>
              <a:t>Some types of surgery could cause </a:t>
            </a:r>
            <a:r>
              <a:rPr lang="en-CA" b="1" dirty="0" err="1" smtClean="0"/>
              <a:t>achalesia</a:t>
            </a:r>
            <a:r>
              <a:rPr lang="en-CA" b="1" dirty="0" smtClean="0"/>
              <a:t> by reducing the LES diameter  </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Title 1"/>
          <p:cNvSpPr>
            <a:spLocks noGrp="1"/>
          </p:cNvSpPr>
          <p:nvPr>
            <p:ph type="title"/>
          </p:nvPr>
        </p:nvSpPr>
        <p:spPr/>
        <p:txBody>
          <a:bodyPr/>
          <a:lstStyle/>
          <a:p>
            <a:r>
              <a:rPr lang="en-US"/>
              <a:t>Clinical Presentations of GERD</a:t>
            </a:r>
          </a:p>
        </p:txBody>
      </p:sp>
      <p:sp>
        <p:nvSpPr>
          <p:cNvPr id="258051" name="Content Placeholder 2"/>
          <p:cNvSpPr>
            <a:spLocks noGrp="1"/>
          </p:cNvSpPr>
          <p:nvPr>
            <p:ph idx="1"/>
          </p:nvPr>
        </p:nvSpPr>
        <p:spPr/>
        <p:txBody>
          <a:bodyPr/>
          <a:lstStyle/>
          <a:p>
            <a:r>
              <a:rPr lang="en-US"/>
              <a:t>Classic GERD </a:t>
            </a:r>
          </a:p>
          <a:p>
            <a:pPr>
              <a:buFont typeface="Wingdings" charset="2"/>
              <a:buNone/>
            </a:pPr>
            <a:endParaRPr lang="en-US"/>
          </a:p>
          <a:p>
            <a:r>
              <a:rPr lang="en-US"/>
              <a:t>Extraesophageal/Atypical GERD</a:t>
            </a:r>
          </a:p>
          <a:p>
            <a:pPr>
              <a:buFont typeface="Wingdings" charset="2"/>
              <a:buNone/>
            </a:pPr>
            <a:endParaRPr lang="en-US"/>
          </a:p>
          <a:p>
            <a:r>
              <a:rPr lang="en-US"/>
              <a:t>Complicated GERD</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Title 1"/>
          <p:cNvSpPr>
            <a:spLocks noGrp="1"/>
          </p:cNvSpPr>
          <p:nvPr>
            <p:ph type="title"/>
          </p:nvPr>
        </p:nvSpPr>
        <p:spPr/>
        <p:txBody>
          <a:bodyPr/>
          <a:lstStyle/>
          <a:p>
            <a:r>
              <a:rPr lang="en-US"/>
              <a:t>Clinical Presentations of GERD</a:t>
            </a:r>
          </a:p>
        </p:txBody>
      </p:sp>
      <p:sp>
        <p:nvSpPr>
          <p:cNvPr id="260099" name="Content Placeholder 2"/>
          <p:cNvSpPr>
            <a:spLocks noGrp="1"/>
          </p:cNvSpPr>
          <p:nvPr>
            <p:ph idx="1"/>
          </p:nvPr>
        </p:nvSpPr>
        <p:spPr/>
        <p:txBody>
          <a:bodyPr/>
          <a:lstStyle/>
          <a:p>
            <a:r>
              <a:rPr lang="en-US"/>
              <a:t>Classic GERD  :</a:t>
            </a:r>
          </a:p>
          <a:p>
            <a:pPr lvl="2"/>
            <a:r>
              <a:rPr lang="en-US"/>
              <a:t>Substernal burning and or regurgitation</a:t>
            </a:r>
          </a:p>
          <a:p>
            <a:pPr lvl="2">
              <a:buFont typeface="Wingdings" charset="2"/>
              <a:buNone/>
            </a:pPr>
            <a:endParaRPr lang="en-US"/>
          </a:p>
          <a:p>
            <a:pPr lvl="2"/>
            <a:r>
              <a:rPr lang="en-US"/>
              <a:t>Postprandial</a:t>
            </a:r>
          </a:p>
          <a:p>
            <a:pPr lvl="2">
              <a:buFont typeface="Wingdings" charset="2"/>
              <a:buNone/>
            </a:pPr>
            <a:endParaRPr lang="en-US"/>
          </a:p>
          <a:p>
            <a:pPr lvl="2"/>
            <a:r>
              <a:rPr lang="en-US"/>
              <a:t>Aggravated by change of position</a:t>
            </a:r>
          </a:p>
          <a:p>
            <a:pPr lvl="2">
              <a:buFont typeface="Wingdings" charset="2"/>
              <a:buNone/>
            </a:pPr>
            <a:endParaRPr lang="en-US"/>
          </a:p>
          <a:p>
            <a:pPr lvl="2"/>
            <a:r>
              <a:rPr lang="en-US"/>
              <a:t>Prompt relief by antacid</a:t>
            </a:r>
          </a:p>
          <a:p>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a:ea typeface="+mj-ea"/>
                <a:cs typeface="+mj-cs"/>
              </a:rPr>
              <a:t>Extraesophageal Manifestations of GERD</a:t>
            </a:r>
          </a:p>
        </p:txBody>
      </p:sp>
      <p:sp>
        <p:nvSpPr>
          <p:cNvPr id="4" name="Content Placeholder 3"/>
          <p:cNvSpPr>
            <a:spLocks noGrp="1"/>
          </p:cNvSpPr>
          <p:nvPr>
            <p:ph sz="half" idx="1"/>
          </p:nvPr>
        </p:nvSpPr>
        <p:spPr>
          <a:xfrm>
            <a:off x="741363" y="2784475"/>
            <a:ext cx="3767137" cy="3252788"/>
          </a:xfrm>
        </p:spPr>
        <p:txBody>
          <a:bodyPr rtlCol="0">
            <a:normAutofit fontScale="85000" lnSpcReduction="20000"/>
          </a:bodyPr>
          <a:lstStyle/>
          <a:p>
            <a:pPr fontAlgn="auto">
              <a:lnSpc>
                <a:spcPct val="90000"/>
              </a:lnSpc>
              <a:spcAft>
                <a:spcPts val="0"/>
              </a:spcAft>
              <a:buFontTx/>
              <a:buNone/>
              <a:defRPr/>
            </a:pPr>
            <a:r>
              <a:rPr lang="en-US" sz="2400" b="1" u="sng">
                <a:solidFill>
                  <a:schemeClr val="tx1">
                    <a:lumMod val="65000"/>
                    <a:lumOff val="35000"/>
                  </a:schemeClr>
                </a:solidFill>
                <a:ea typeface="+mn-ea"/>
                <a:cs typeface="+mn-cs"/>
              </a:rPr>
              <a:t>Pulmonary</a:t>
            </a:r>
            <a:r>
              <a:rPr lang="en-US" sz="2400">
                <a:solidFill>
                  <a:schemeClr val="tx1">
                    <a:lumMod val="65000"/>
                    <a:lumOff val="35000"/>
                  </a:schemeClr>
                </a:solidFill>
                <a:ea typeface="+mn-ea"/>
                <a:cs typeface="+mn-cs"/>
              </a:rPr>
              <a:t>	</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Asthma</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Aspiration pneumonia</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Chronic bronchitis</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Pulmonary fibrosis</a:t>
            </a:r>
          </a:p>
          <a:p>
            <a:pPr lvl="1" fontAlgn="auto">
              <a:lnSpc>
                <a:spcPct val="90000"/>
              </a:lnSpc>
              <a:spcAft>
                <a:spcPts val="0"/>
              </a:spcAft>
              <a:buClr>
                <a:schemeClr val="accent1">
                  <a:lumMod val="60000"/>
                  <a:lumOff val="40000"/>
                </a:schemeClr>
              </a:buClr>
              <a:buFont typeface="Wingdings" pitchFamily="2" charset="2"/>
              <a:buChar char="S"/>
              <a:defRPr/>
            </a:pPr>
            <a:endParaRPr lang="en-US">
              <a:solidFill>
                <a:schemeClr val="tx1">
                  <a:lumMod val="65000"/>
                  <a:lumOff val="35000"/>
                </a:schemeClr>
              </a:solidFill>
              <a:ea typeface="+mn-ea"/>
            </a:endParaRPr>
          </a:p>
          <a:p>
            <a:pPr fontAlgn="auto">
              <a:lnSpc>
                <a:spcPct val="90000"/>
              </a:lnSpc>
              <a:spcAft>
                <a:spcPts val="0"/>
              </a:spcAft>
              <a:buFont typeface="Wingdings" pitchFamily="2" charset="2"/>
              <a:buChar char="S"/>
              <a:defRPr/>
            </a:pPr>
            <a:endParaRPr lang="en-US" sz="2400">
              <a:solidFill>
                <a:schemeClr val="tx1">
                  <a:lumMod val="65000"/>
                  <a:lumOff val="35000"/>
                </a:schemeClr>
              </a:solidFill>
              <a:ea typeface="+mn-ea"/>
              <a:cs typeface="+mn-cs"/>
            </a:endParaRPr>
          </a:p>
          <a:p>
            <a:pPr fontAlgn="auto">
              <a:lnSpc>
                <a:spcPct val="90000"/>
              </a:lnSpc>
              <a:spcAft>
                <a:spcPts val="0"/>
              </a:spcAft>
              <a:buFontTx/>
              <a:buNone/>
              <a:defRPr/>
            </a:pPr>
            <a:r>
              <a:rPr lang="en-US" sz="2400">
                <a:solidFill>
                  <a:schemeClr val="tx1">
                    <a:lumMod val="65000"/>
                    <a:lumOff val="35000"/>
                  </a:schemeClr>
                </a:solidFill>
                <a:ea typeface="+mn-ea"/>
                <a:cs typeface="+mn-cs"/>
              </a:rPr>
              <a:t>		</a:t>
            </a:r>
            <a:r>
              <a:rPr lang="en-US" sz="2400" b="1" u="sng">
                <a:solidFill>
                  <a:schemeClr val="tx1">
                    <a:lumMod val="65000"/>
                    <a:lumOff val="35000"/>
                  </a:schemeClr>
                </a:solidFill>
                <a:ea typeface="+mn-ea"/>
                <a:cs typeface="+mn-cs"/>
              </a:rPr>
              <a:t>Other</a:t>
            </a:r>
            <a:endParaRPr lang="en-US" sz="2400">
              <a:solidFill>
                <a:schemeClr val="tx1">
                  <a:lumMod val="65000"/>
                  <a:lumOff val="35000"/>
                </a:schemeClr>
              </a:solidFill>
              <a:ea typeface="+mn-ea"/>
              <a:cs typeface="+mn-cs"/>
            </a:endParaRP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  Chest pain</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  Dental erosion</a:t>
            </a:r>
          </a:p>
          <a:p>
            <a:pPr fontAlgn="auto">
              <a:spcAft>
                <a:spcPts val="0"/>
              </a:spcAft>
              <a:buFont typeface="Wingdings" pitchFamily="2" charset="2"/>
              <a:buChar char="S"/>
              <a:defRPr/>
            </a:pPr>
            <a:endParaRPr lang="en-US">
              <a:solidFill>
                <a:schemeClr val="tx1">
                  <a:lumMod val="65000"/>
                  <a:lumOff val="35000"/>
                </a:schemeClr>
              </a:solidFill>
              <a:ea typeface="+mn-ea"/>
              <a:cs typeface="+mn-cs"/>
            </a:endParaRPr>
          </a:p>
        </p:txBody>
      </p:sp>
      <p:sp>
        <p:nvSpPr>
          <p:cNvPr id="5" name="Content Placeholder 4"/>
          <p:cNvSpPr>
            <a:spLocks noGrp="1"/>
          </p:cNvSpPr>
          <p:nvPr>
            <p:ph sz="half" idx="2"/>
          </p:nvPr>
        </p:nvSpPr>
        <p:spPr>
          <a:xfrm>
            <a:off x="4635500" y="2784475"/>
            <a:ext cx="3767138" cy="3252788"/>
          </a:xfrm>
        </p:spPr>
        <p:txBody>
          <a:bodyPr rtlCol="0">
            <a:normAutofit fontScale="85000" lnSpcReduction="20000"/>
          </a:bodyPr>
          <a:lstStyle/>
          <a:p>
            <a:pPr fontAlgn="auto">
              <a:lnSpc>
                <a:spcPct val="90000"/>
              </a:lnSpc>
              <a:spcAft>
                <a:spcPts val="0"/>
              </a:spcAft>
              <a:buFontTx/>
              <a:buNone/>
              <a:defRPr/>
            </a:pPr>
            <a:r>
              <a:rPr lang="en-US" sz="2400" b="1" u="sng">
                <a:solidFill>
                  <a:schemeClr val="tx1">
                    <a:lumMod val="65000"/>
                    <a:lumOff val="35000"/>
                  </a:schemeClr>
                </a:solidFill>
                <a:ea typeface="+mn-ea"/>
                <a:cs typeface="+mn-cs"/>
              </a:rPr>
              <a:t>ENT</a:t>
            </a:r>
            <a:endParaRPr lang="en-US" sz="2400">
              <a:solidFill>
                <a:schemeClr val="tx1">
                  <a:lumMod val="65000"/>
                  <a:lumOff val="35000"/>
                </a:schemeClr>
              </a:solidFill>
              <a:ea typeface="+mn-ea"/>
              <a:cs typeface="+mn-cs"/>
            </a:endParaRP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Hoarseness</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Laryngitis</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Pharyngitis</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Chronic cough</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Globus sensation</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Dysphonia</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Sinusitis</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Subglottic stenosis</a:t>
            </a:r>
          </a:p>
          <a:p>
            <a:pPr lvl="1" fontAlgn="auto">
              <a:lnSpc>
                <a:spcPct val="90000"/>
              </a:lnSpc>
              <a:spcAft>
                <a:spcPts val="0"/>
              </a:spcAft>
              <a:buClr>
                <a:schemeClr val="accent1">
                  <a:lumMod val="60000"/>
                  <a:lumOff val="40000"/>
                </a:schemeClr>
              </a:buClr>
              <a:buFontTx/>
              <a:buNone/>
              <a:defRPr/>
            </a:pPr>
            <a:r>
              <a:rPr lang="en-US">
                <a:solidFill>
                  <a:schemeClr val="tx1">
                    <a:lumMod val="65000"/>
                    <a:lumOff val="35000"/>
                  </a:schemeClr>
                </a:solidFill>
                <a:ea typeface="+mn-ea"/>
              </a:rPr>
              <a:t>Laryngeal cancer</a:t>
            </a:r>
          </a:p>
          <a:p>
            <a:pPr fontAlgn="auto">
              <a:spcAft>
                <a:spcPts val="0"/>
              </a:spcAft>
              <a:buFont typeface="Wingdings" charset="2"/>
              <a:buNone/>
              <a:defRPr/>
            </a:pPr>
            <a:endParaRPr lang="en-US">
              <a:solidFill>
                <a:schemeClr val="tx1">
                  <a:lumMod val="65000"/>
                  <a:lumOff val="35000"/>
                </a:schemeClr>
              </a:solidFill>
              <a:ea typeface="+mn-ea"/>
              <a:cs typeface="+mn-cs"/>
            </a:endParaRPr>
          </a:p>
        </p:txBody>
      </p:sp>
      <p:sp>
        <p:nvSpPr>
          <p:cNvPr id="6" name="Slide Number Placeholder 5"/>
          <p:cNvSpPr>
            <a:spLocks noGrp="1"/>
          </p:cNvSpPr>
          <p:nvPr>
            <p:ph type="sldNum" sz="quarter" idx="12"/>
          </p:nvPr>
        </p:nvSpPr>
        <p:spPr/>
        <p:txBody>
          <a:bodyPr/>
          <a:lstStyle/>
          <a:p>
            <a:pPr>
              <a:defRPr/>
            </a:pPr>
            <a:fld id="{A6A7A0D7-0920-5F41-926C-647F84352215}" type="slidenum">
              <a:rPr lang="en-US" smtClean="0"/>
              <a:pPr>
                <a:defRPr/>
              </a:pPr>
              <a:t>122</a:t>
            </a:fld>
            <a:endParaRPr lang="en-US"/>
          </a:p>
        </p:txBody>
      </p:sp>
      <p:sp>
        <p:nvSpPr>
          <p:cNvPr id="7" name="Footer Placeholder 6"/>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Title 4"/>
          <p:cNvSpPr>
            <a:spLocks noGrp="1"/>
          </p:cNvSpPr>
          <p:nvPr>
            <p:ph type="title"/>
          </p:nvPr>
        </p:nvSpPr>
        <p:spPr/>
        <p:txBody>
          <a:bodyPr/>
          <a:lstStyle/>
          <a:p>
            <a:r>
              <a:rPr lang="en-US"/>
              <a:t>Clinical Presentations of GERD</a:t>
            </a:r>
          </a:p>
        </p:txBody>
      </p:sp>
      <p:sp>
        <p:nvSpPr>
          <p:cNvPr id="264195" name="Content Placeholder 5"/>
          <p:cNvSpPr>
            <a:spLocks noGrp="1"/>
          </p:cNvSpPr>
          <p:nvPr>
            <p:ph idx="1"/>
          </p:nvPr>
        </p:nvSpPr>
        <p:spPr/>
        <p:txBody>
          <a:bodyPr/>
          <a:lstStyle/>
          <a:p>
            <a:r>
              <a:rPr lang="en-US"/>
              <a:t>Symptoms of Complicated GERD :</a:t>
            </a:r>
          </a:p>
          <a:p>
            <a:pPr lvl="2"/>
            <a:r>
              <a:rPr lang="en-US"/>
              <a:t>Dysphagia</a:t>
            </a:r>
          </a:p>
          <a:p>
            <a:pPr lvl="3"/>
            <a:r>
              <a:rPr lang="en-US"/>
              <a:t>Difficulty swallowing: food sticks or hangs up</a:t>
            </a:r>
          </a:p>
          <a:p>
            <a:pPr lvl="3">
              <a:buFontTx/>
              <a:buNone/>
            </a:pPr>
            <a:endParaRPr lang="en-US"/>
          </a:p>
          <a:p>
            <a:pPr lvl="2"/>
            <a:r>
              <a:rPr lang="en-US"/>
              <a:t>Odynophagia</a:t>
            </a:r>
          </a:p>
          <a:p>
            <a:pPr lvl="3"/>
            <a:r>
              <a:rPr lang="en-US"/>
              <a:t>Retrosternal pain with swallowing</a:t>
            </a:r>
          </a:p>
          <a:p>
            <a:pPr lvl="2"/>
            <a:endParaRPr lang="en-US"/>
          </a:p>
          <a:p>
            <a:pPr lvl="2"/>
            <a:r>
              <a:rPr lang="en-US"/>
              <a:t>Bleeding</a:t>
            </a:r>
          </a:p>
          <a:p>
            <a:pPr lvl="3"/>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Title 1"/>
          <p:cNvSpPr>
            <a:spLocks noGrp="1"/>
          </p:cNvSpPr>
          <p:nvPr>
            <p:ph type="title"/>
          </p:nvPr>
        </p:nvSpPr>
        <p:spPr/>
        <p:txBody>
          <a:bodyPr/>
          <a:lstStyle/>
          <a:p>
            <a:r>
              <a:rPr lang="en-US"/>
              <a:t>Diagnostic Tests for GERD</a:t>
            </a:r>
          </a:p>
        </p:txBody>
      </p:sp>
      <p:sp>
        <p:nvSpPr>
          <p:cNvPr id="3" name="Content Placeholder 2"/>
          <p:cNvSpPr>
            <a:spLocks noGrp="1"/>
          </p:cNvSpPr>
          <p:nvPr>
            <p:ph idx="1"/>
          </p:nvPr>
        </p:nvSpPr>
        <p:spPr>
          <a:xfrm>
            <a:off x="762000" y="2362200"/>
            <a:ext cx="7662863" cy="4343400"/>
          </a:xfrm>
        </p:spPr>
        <p:txBody>
          <a:bodyPr rtlCol="0">
            <a:normAutofit fontScale="70000" lnSpcReduction="20000"/>
          </a:bodyPr>
          <a:lstStyle/>
          <a:p>
            <a:pPr fontAlgn="auto">
              <a:spcAft>
                <a:spcPts val="0"/>
              </a:spcAft>
              <a:buFont typeface="Wingdings" pitchFamily="2" charset="2"/>
              <a:buChar char="S"/>
              <a:defRPr/>
            </a:pPr>
            <a:r>
              <a:rPr lang="en-US" dirty="0">
                <a:solidFill>
                  <a:schemeClr val="tx1">
                    <a:lumMod val="65000"/>
                    <a:lumOff val="35000"/>
                  </a:schemeClr>
                </a:solidFill>
                <a:ea typeface="+mn-ea"/>
                <a:cs typeface="+mn-cs"/>
              </a:rPr>
              <a:t>Barium </a:t>
            </a:r>
            <a:r>
              <a:rPr lang="en-US" dirty="0" smtClean="0">
                <a:solidFill>
                  <a:schemeClr val="tx1">
                    <a:lumMod val="65000"/>
                    <a:lumOff val="35000"/>
                  </a:schemeClr>
                </a:solidFill>
                <a:ea typeface="+mn-ea"/>
                <a:cs typeface="+mn-cs"/>
              </a:rPr>
              <a:t>swallow </a:t>
            </a:r>
            <a:r>
              <a:rPr lang="en-US" dirty="0" smtClean="0">
                <a:solidFill>
                  <a:schemeClr val="accent1"/>
                </a:solidFill>
                <a:ea typeface="+mn-ea"/>
                <a:cs typeface="+mn-cs"/>
              </a:rPr>
              <a:t>(to confirm the diagnosis)</a:t>
            </a:r>
          </a:p>
          <a:p>
            <a:pPr fontAlgn="auto">
              <a:spcAft>
                <a:spcPts val="0"/>
              </a:spcAft>
              <a:buFont typeface="Wingdings" charset="2"/>
              <a:buNone/>
              <a:defRPr/>
            </a:pPr>
            <a:endParaRPr lang="en-US"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US" dirty="0" err="1" smtClean="0">
                <a:solidFill>
                  <a:schemeClr val="tx1">
                    <a:lumMod val="65000"/>
                    <a:lumOff val="35000"/>
                  </a:schemeClr>
                </a:solidFill>
                <a:ea typeface="+mn-ea"/>
                <a:cs typeface="+mn-cs"/>
              </a:rPr>
              <a:t>Endoscopy</a:t>
            </a:r>
            <a:r>
              <a:rPr lang="en-US" dirty="0" smtClean="0">
                <a:solidFill>
                  <a:schemeClr val="tx1">
                    <a:lumMod val="65000"/>
                    <a:lumOff val="35000"/>
                  </a:schemeClr>
                </a:solidFill>
                <a:ea typeface="+mn-ea"/>
                <a:cs typeface="+mn-cs"/>
              </a:rPr>
              <a:t>  </a:t>
            </a:r>
            <a:r>
              <a:rPr lang="en-US" dirty="0" smtClean="0">
                <a:solidFill>
                  <a:schemeClr val="accent1"/>
                </a:solidFill>
                <a:ea typeface="+mn-ea"/>
                <a:cs typeface="+mn-cs"/>
              </a:rPr>
              <a:t>(important to see the </a:t>
            </a:r>
            <a:r>
              <a:rPr lang="en-US" dirty="0" smtClean="0">
                <a:solidFill>
                  <a:srgbClr val="CC0000"/>
                </a:solidFill>
                <a:ea typeface="+mn-ea"/>
                <a:cs typeface="+mn-cs"/>
              </a:rPr>
              <a:t>complication </a:t>
            </a:r>
            <a:r>
              <a:rPr lang="en-US" dirty="0" smtClean="0">
                <a:solidFill>
                  <a:schemeClr val="accent1"/>
                </a:solidFill>
                <a:ea typeface="+mn-ea"/>
                <a:cs typeface="+mn-cs"/>
              </a:rPr>
              <a:t>of GERD)</a:t>
            </a:r>
          </a:p>
          <a:p>
            <a:pPr fontAlgn="auto">
              <a:spcAft>
                <a:spcPts val="0"/>
              </a:spcAft>
              <a:buFont typeface="Wingdings" charset="2"/>
              <a:buNone/>
              <a:defRPr/>
            </a:pPr>
            <a:endParaRPr lang="en-US"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US" dirty="0">
                <a:solidFill>
                  <a:schemeClr val="tx1">
                    <a:lumMod val="65000"/>
                    <a:lumOff val="35000"/>
                  </a:schemeClr>
                </a:solidFill>
                <a:ea typeface="+mn-ea"/>
                <a:cs typeface="+mn-cs"/>
              </a:rPr>
              <a:t>Ambulatory pH </a:t>
            </a:r>
            <a:r>
              <a:rPr lang="en-US" dirty="0" smtClean="0">
                <a:solidFill>
                  <a:schemeClr val="tx1">
                    <a:lumMod val="65000"/>
                    <a:lumOff val="35000"/>
                  </a:schemeClr>
                </a:solidFill>
                <a:ea typeface="+mn-ea"/>
                <a:cs typeface="+mn-cs"/>
              </a:rPr>
              <a:t>monitoring </a:t>
            </a:r>
            <a:r>
              <a:rPr lang="en-US" dirty="0" smtClean="0">
                <a:solidFill>
                  <a:schemeClr val="accent1"/>
                </a:solidFill>
                <a:ea typeface="+mn-ea"/>
                <a:cs typeface="+mn-cs"/>
              </a:rPr>
              <a:t>(the gold standard and most accurate)</a:t>
            </a:r>
          </a:p>
          <a:p>
            <a:pPr fontAlgn="auto">
              <a:spcAft>
                <a:spcPts val="0"/>
              </a:spcAft>
              <a:buFont typeface="Wingdings" charset="2"/>
              <a:buNone/>
              <a:defRPr/>
            </a:pPr>
            <a:endParaRPr lang="en-US"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US" dirty="0">
                <a:solidFill>
                  <a:schemeClr val="tx1">
                    <a:lumMod val="65000"/>
                    <a:lumOff val="35000"/>
                  </a:schemeClr>
                </a:solidFill>
                <a:ea typeface="+mn-ea"/>
                <a:cs typeface="+mn-cs"/>
              </a:rPr>
              <a:t>Esophageal </a:t>
            </a:r>
            <a:r>
              <a:rPr lang="en-US" dirty="0" err="1" smtClean="0">
                <a:solidFill>
                  <a:schemeClr val="tx1">
                    <a:lumMod val="65000"/>
                    <a:lumOff val="35000"/>
                  </a:schemeClr>
                </a:solidFill>
                <a:ea typeface="+mn-ea"/>
                <a:cs typeface="+mn-cs"/>
              </a:rPr>
              <a:t>manometr</a:t>
            </a:r>
            <a:endParaRPr lang="en-US" dirty="0" smtClean="0">
              <a:solidFill>
                <a:schemeClr val="tx1">
                  <a:lumMod val="65000"/>
                  <a:lumOff val="35000"/>
                </a:schemeClr>
              </a:solidFill>
              <a:ea typeface="+mn-ea"/>
              <a:cs typeface="+mn-cs"/>
            </a:endParaRPr>
          </a:p>
          <a:p>
            <a:pPr fontAlgn="auto">
              <a:spcAft>
                <a:spcPts val="0"/>
              </a:spcAft>
              <a:buFont typeface="Wingdings" pitchFamily="2" charset="2"/>
              <a:buChar char="S"/>
              <a:defRPr/>
            </a:pPr>
            <a:endParaRPr lang="en-US" dirty="0" smtClean="0">
              <a:solidFill>
                <a:schemeClr val="tx1">
                  <a:lumMod val="65000"/>
                  <a:lumOff val="35000"/>
                </a:schemeClr>
              </a:solidFill>
              <a:ea typeface="+mn-ea"/>
              <a:cs typeface="+mn-cs"/>
            </a:endParaRPr>
          </a:p>
          <a:p>
            <a:pPr fontAlgn="auto">
              <a:spcAft>
                <a:spcPts val="0"/>
              </a:spcAft>
              <a:buFont typeface="Wingdings" pitchFamily="2" charset="2"/>
              <a:buChar char="S"/>
              <a:defRPr/>
            </a:pPr>
            <a:r>
              <a:rPr lang="en-US" dirty="0" smtClean="0">
                <a:solidFill>
                  <a:schemeClr val="tx1">
                    <a:lumMod val="65000"/>
                    <a:lumOff val="35000"/>
                  </a:schemeClr>
                </a:solidFill>
                <a:ea typeface="+mn-ea"/>
                <a:cs typeface="+mn-cs"/>
              </a:rPr>
              <a:t>Bravo capsule is a capsule that receive the PH massages for 24 hours</a:t>
            </a:r>
            <a:endParaRPr lang="en-US" dirty="0">
              <a:solidFill>
                <a:schemeClr val="tx1">
                  <a:lumMod val="65000"/>
                  <a:lumOff val="35000"/>
                </a:schemeClr>
              </a:solidFill>
              <a:ea typeface="+mn-ea"/>
              <a:cs typeface="+mn-cs"/>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Title 1"/>
          <p:cNvSpPr>
            <a:spLocks noGrp="1"/>
          </p:cNvSpPr>
          <p:nvPr>
            <p:ph type="title"/>
          </p:nvPr>
        </p:nvSpPr>
        <p:spPr/>
        <p:txBody>
          <a:bodyPr/>
          <a:lstStyle/>
          <a:p>
            <a:r>
              <a:rPr lang="en-US" b="1"/>
              <a:t>Treatment</a:t>
            </a:r>
            <a:endParaRPr lang="en-US"/>
          </a:p>
        </p:txBody>
      </p:sp>
      <p:sp>
        <p:nvSpPr>
          <p:cNvPr id="3" name="Content Placeholder 2"/>
          <p:cNvSpPr>
            <a:spLocks noGrp="1"/>
          </p:cNvSpPr>
          <p:nvPr>
            <p:ph idx="1"/>
          </p:nvPr>
        </p:nvSpPr>
        <p:spPr>
          <a:xfrm>
            <a:off x="739775" y="2362200"/>
            <a:ext cx="7662863" cy="4038600"/>
          </a:xfrm>
        </p:spPr>
        <p:txBody>
          <a:bodyPr rtlCol="0">
            <a:normAutofit fontScale="92500" lnSpcReduction="20000"/>
          </a:bodyPr>
          <a:lstStyle/>
          <a:p>
            <a:pPr fontAlgn="auto">
              <a:spcAft>
                <a:spcPts val="0"/>
              </a:spcAft>
              <a:buFont typeface="Wingdings" pitchFamily="2" charset="2"/>
              <a:buChar char="S"/>
              <a:defRPr/>
            </a:pPr>
            <a:r>
              <a:rPr lang="en-US" dirty="0">
                <a:solidFill>
                  <a:schemeClr val="tx1">
                    <a:lumMod val="65000"/>
                    <a:lumOff val="35000"/>
                  </a:schemeClr>
                </a:solidFill>
                <a:ea typeface="+mn-ea"/>
                <a:cs typeface="+mn-cs"/>
              </a:rPr>
              <a:t>Lifestyle </a:t>
            </a:r>
            <a:r>
              <a:rPr lang="en-US" dirty="0" smtClean="0">
                <a:solidFill>
                  <a:schemeClr val="tx1">
                    <a:lumMod val="65000"/>
                    <a:lumOff val="35000"/>
                  </a:schemeClr>
                </a:solidFill>
                <a:ea typeface="+mn-ea"/>
                <a:cs typeface="+mn-cs"/>
              </a:rPr>
              <a:t>Modifications </a:t>
            </a:r>
            <a:r>
              <a:rPr lang="en-US" dirty="0" smtClean="0">
                <a:solidFill>
                  <a:schemeClr val="accent1"/>
                </a:solidFill>
                <a:ea typeface="+mn-ea"/>
                <a:cs typeface="+mn-cs"/>
              </a:rPr>
              <a:t>(decrease weight, stop smoking, stop drinking, avoid sleeping after meals)  </a:t>
            </a:r>
            <a:r>
              <a:rPr lang="en-US" dirty="0" smtClean="0">
                <a:solidFill>
                  <a:srgbClr val="CC0000"/>
                </a:solidFill>
                <a:ea typeface="+mn-ea"/>
                <a:cs typeface="+mn-cs"/>
              </a:rPr>
              <a:t>most important</a:t>
            </a:r>
          </a:p>
          <a:p>
            <a:pPr fontAlgn="auto">
              <a:spcAft>
                <a:spcPts val="0"/>
              </a:spcAft>
              <a:buFont typeface="Wingdings" charset="2"/>
              <a:buNone/>
              <a:defRPr/>
            </a:pPr>
            <a:endParaRPr lang="en-US"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US" dirty="0">
                <a:solidFill>
                  <a:schemeClr val="tx1">
                    <a:lumMod val="65000"/>
                    <a:lumOff val="35000"/>
                  </a:schemeClr>
                </a:solidFill>
                <a:ea typeface="+mn-ea"/>
                <a:cs typeface="+mn-cs"/>
              </a:rPr>
              <a:t>Acid Suppression Therapy</a:t>
            </a:r>
          </a:p>
          <a:p>
            <a:pPr fontAlgn="auto">
              <a:spcAft>
                <a:spcPts val="0"/>
              </a:spcAft>
              <a:buFont typeface="Wingdings" charset="2"/>
              <a:buNone/>
              <a:defRPr/>
            </a:pPr>
            <a:endParaRPr lang="en-US"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US" dirty="0">
                <a:solidFill>
                  <a:schemeClr val="tx1">
                    <a:lumMod val="65000"/>
                    <a:lumOff val="35000"/>
                  </a:schemeClr>
                </a:solidFill>
                <a:ea typeface="+mn-ea"/>
                <a:cs typeface="+mn-cs"/>
              </a:rPr>
              <a:t>Anti-Reflux Surgery</a:t>
            </a:r>
          </a:p>
          <a:p>
            <a:pPr fontAlgn="auto">
              <a:spcAft>
                <a:spcPts val="0"/>
              </a:spcAft>
              <a:buFont typeface="Wingdings" charset="2"/>
              <a:buNone/>
              <a:defRPr/>
            </a:pPr>
            <a:endParaRPr lang="en-US" dirty="0">
              <a:solidFill>
                <a:schemeClr val="tx1">
                  <a:lumMod val="65000"/>
                  <a:lumOff val="35000"/>
                </a:schemeClr>
              </a:solidFill>
              <a:ea typeface="+mn-ea"/>
              <a:cs typeface="+mn-cs"/>
            </a:endParaRPr>
          </a:p>
          <a:p>
            <a:pPr fontAlgn="auto">
              <a:spcAft>
                <a:spcPts val="0"/>
              </a:spcAft>
              <a:buFont typeface="Wingdings" pitchFamily="2" charset="2"/>
              <a:buChar char="S"/>
              <a:defRPr/>
            </a:pPr>
            <a:r>
              <a:rPr lang="en-US" dirty="0">
                <a:solidFill>
                  <a:schemeClr val="tx1">
                    <a:lumMod val="65000"/>
                    <a:lumOff val="35000"/>
                  </a:schemeClr>
                </a:solidFill>
                <a:ea typeface="+mn-ea"/>
                <a:cs typeface="+mn-cs"/>
              </a:rPr>
              <a:t>Endoscopic GERD Therapy </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r>
              <a:rPr lang="en-US" b="1"/>
              <a:t>Treatment</a:t>
            </a:r>
            <a:endParaRPr lang="en-US"/>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Wingdings" pitchFamily="2" charset="2"/>
              <a:buChar char="S"/>
              <a:defRPr/>
            </a:pPr>
            <a:r>
              <a:rPr lang="en-US" dirty="0">
                <a:solidFill>
                  <a:schemeClr val="tx1">
                    <a:lumMod val="65000"/>
                    <a:lumOff val="35000"/>
                  </a:schemeClr>
                </a:solidFill>
                <a:ea typeface="+mn-ea"/>
                <a:cs typeface="+mn-cs"/>
              </a:rPr>
              <a:t>Lifestyle Modifications</a:t>
            </a:r>
          </a:p>
          <a:p>
            <a:pPr lvl="2" fontAlgn="auto">
              <a:spcAft>
                <a:spcPts val="0"/>
              </a:spcAft>
              <a:buFont typeface="Wingdings" pitchFamily="2" charset="2"/>
              <a:buChar char="S"/>
              <a:defRPr/>
            </a:pPr>
            <a:r>
              <a:rPr lang="en-US" dirty="0">
                <a:solidFill>
                  <a:schemeClr val="tx1">
                    <a:lumMod val="65000"/>
                    <a:lumOff val="35000"/>
                  </a:schemeClr>
                </a:solidFill>
                <a:ea typeface="+mn-ea"/>
              </a:rPr>
              <a:t>Elevate head of bed 4-6 inches </a:t>
            </a:r>
          </a:p>
          <a:p>
            <a:pPr lvl="2" fontAlgn="auto">
              <a:spcAft>
                <a:spcPts val="0"/>
              </a:spcAft>
              <a:buFont typeface="Wingdings" pitchFamily="2" charset="2"/>
              <a:buChar char="S"/>
              <a:defRPr/>
            </a:pPr>
            <a:r>
              <a:rPr lang="en-US" dirty="0">
                <a:solidFill>
                  <a:schemeClr val="tx1">
                    <a:lumMod val="65000"/>
                    <a:lumOff val="35000"/>
                  </a:schemeClr>
                </a:solidFill>
                <a:ea typeface="+mn-ea"/>
              </a:rPr>
              <a:t>Avoid eating within 2-3 hours of bedtime</a:t>
            </a:r>
          </a:p>
          <a:p>
            <a:pPr lvl="2" fontAlgn="auto">
              <a:spcAft>
                <a:spcPts val="0"/>
              </a:spcAft>
              <a:buFont typeface="Wingdings" pitchFamily="2" charset="2"/>
              <a:buChar char="S"/>
              <a:defRPr/>
            </a:pPr>
            <a:r>
              <a:rPr lang="en-US" dirty="0">
                <a:solidFill>
                  <a:schemeClr val="tx1">
                    <a:lumMod val="65000"/>
                    <a:lumOff val="35000"/>
                  </a:schemeClr>
                </a:solidFill>
                <a:ea typeface="+mn-ea"/>
              </a:rPr>
              <a:t>Lose weight if overweight</a:t>
            </a:r>
          </a:p>
          <a:p>
            <a:pPr lvl="2" fontAlgn="auto">
              <a:spcAft>
                <a:spcPts val="0"/>
              </a:spcAft>
              <a:buFont typeface="Wingdings" pitchFamily="2" charset="2"/>
              <a:buChar char="S"/>
              <a:defRPr/>
            </a:pPr>
            <a:r>
              <a:rPr lang="en-US" dirty="0">
                <a:solidFill>
                  <a:schemeClr val="tx1">
                    <a:lumMod val="65000"/>
                    <a:lumOff val="35000"/>
                  </a:schemeClr>
                </a:solidFill>
                <a:ea typeface="+mn-ea"/>
              </a:rPr>
              <a:t>Stop smoking</a:t>
            </a:r>
          </a:p>
          <a:p>
            <a:pPr lvl="2" fontAlgn="auto">
              <a:spcAft>
                <a:spcPts val="0"/>
              </a:spcAft>
              <a:buFont typeface="Wingdings" pitchFamily="2" charset="2"/>
              <a:buChar char="S"/>
              <a:defRPr/>
            </a:pPr>
            <a:r>
              <a:rPr lang="en-US" dirty="0">
                <a:solidFill>
                  <a:schemeClr val="tx1">
                    <a:lumMod val="65000"/>
                    <a:lumOff val="35000"/>
                  </a:schemeClr>
                </a:solidFill>
                <a:ea typeface="+mn-ea"/>
              </a:rPr>
              <a:t>Modify </a:t>
            </a:r>
            <a:r>
              <a:rPr lang="en-US" dirty="0" smtClean="0">
                <a:solidFill>
                  <a:schemeClr val="tx1">
                    <a:lumMod val="65000"/>
                    <a:lumOff val="35000"/>
                  </a:schemeClr>
                </a:solidFill>
                <a:ea typeface="+mn-ea"/>
              </a:rPr>
              <a:t>diet</a:t>
            </a:r>
          </a:p>
          <a:p>
            <a:pPr lvl="3" fontAlgn="auto">
              <a:spcAft>
                <a:spcPts val="0"/>
              </a:spcAft>
              <a:buClr>
                <a:schemeClr val="accent1">
                  <a:lumMod val="60000"/>
                  <a:lumOff val="40000"/>
                </a:schemeClr>
              </a:buClr>
              <a:buFont typeface="Wingdings" pitchFamily="2" charset="2"/>
              <a:buChar char="S"/>
              <a:defRPr/>
            </a:pPr>
            <a:r>
              <a:rPr lang="en-US" sz="2400" dirty="0">
                <a:solidFill>
                  <a:schemeClr val="tx1">
                    <a:lumMod val="65000"/>
                    <a:lumOff val="35000"/>
                  </a:schemeClr>
                </a:solidFill>
                <a:ea typeface="+mn-ea"/>
              </a:rPr>
              <a:t>Eat more frequent but smaller meals</a:t>
            </a:r>
          </a:p>
          <a:p>
            <a:pPr lvl="3" fontAlgn="auto">
              <a:spcAft>
                <a:spcPts val="0"/>
              </a:spcAft>
              <a:buClr>
                <a:schemeClr val="accent1">
                  <a:lumMod val="60000"/>
                  <a:lumOff val="40000"/>
                </a:schemeClr>
              </a:buClr>
              <a:buFont typeface="Wingdings" pitchFamily="2" charset="2"/>
              <a:buChar char="S"/>
              <a:defRPr/>
            </a:pPr>
            <a:r>
              <a:rPr lang="en-US" sz="2400" dirty="0">
                <a:solidFill>
                  <a:schemeClr val="tx1">
                    <a:lumMod val="65000"/>
                    <a:lumOff val="35000"/>
                  </a:schemeClr>
                </a:solidFill>
                <a:ea typeface="+mn-ea"/>
              </a:rPr>
              <a:t>Avoid fatty/fried food, peppermint, chocolate, alcohol, carbonated beverages, coffee and tea</a:t>
            </a:r>
          </a:p>
          <a:p>
            <a:pPr lvl="2" fontAlgn="auto">
              <a:spcAft>
                <a:spcPts val="0"/>
              </a:spcAft>
              <a:buFont typeface="Wingdings" pitchFamily="2" charset="2"/>
              <a:buChar char="S"/>
              <a:defRPr/>
            </a:pPr>
            <a:r>
              <a:rPr lang="en-US" dirty="0">
                <a:solidFill>
                  <a:schemeClr val="tx1">
                    <a:lumMod val="65000"/>
                    <a:lumOff val="35000"/>
                  </a:schemeClr>
                </a:solidFill>
                <a:ea typeface="+mn-ea"/>
              </a:rPr>
              <a:t>OTC medications </a:t>
            </a:r>
            <a:r>
              <a:rPr lang="en-US" dirty="0" err="1">
                <a:solidFill>
                  <a:schemeClr val="tx1">
                    <a:lumMod val="65000"/>
                    <a:lumOff val="35000"/>
                  </a:schemeClr>
                </a:solidFill>
                <a:ea typeface="+mn-ea"/>
              </a:rPr>
              <a:t>prn</a:t>
            </a:r>
            <a:endParaRPr lang="en-US" dirty="0">
              <a:solidFill>
                <a:schemeClr val="tx1">
                  <a:lumMod val="65000"/>
                  <a:lumOff val="35000"/>
                </a:schemeClr>
              </a:solidFill>
              <a:ea typeface="+mn-ea"/>
            </a:endParaRPr>
          </a:p>
          <a:p>
            <a:pPr lvl="4" fontAlgn="auto">
              <a:spcAft>
                <a:spcPts val="0"/>
              </a:spcAft>
              <a:buFont typeface="Wingdings" charset="2"/>
              <a:buNone/>
              <a:defRPr/>
            </a:pPr>
            <a:endParaRPr lang="en-US" dirty="0">
              <a:solidFill>
                <a:schemeClr val="tx1">
                  <a:lumMod val="65000"/>
                  <a:lumOff val="35000"/>
                </a:schemeClr>
              </a:solidFill>
              <a:ea typeface="+mn-ea"/>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a:ea typeface="+mj-ea"/>
                <a:cs typeface="+mj-cs"/>
              </a:rPr>
              <a:t>Acid Suppression Therapy for GERD</a:t>
            </a:r>
          </a:p>
        </p:txBody>
      </p:sp>
      <p:sp>
        <p:nvSpPr>
          <p:cNvPr id="3" name="Content Placeholder 2"/>
          <p:cNvSpPr>
            <a:spLocks noGrp="1"/>
          </p:cNvSpPr>
          <p:nvPr>
            <p:ph sz="half" idx="1"/>
          </p:nvPr>
        </p:nvSpPr>
        <p:spPr>
          <a:xfrm>
            <a:off x="741363" y="2784475"/>
            <a:ext cx="3767137" cy="3252788"/>
          </a:xfrm>
        </p:spPr>
        <p:txBody>
          <a:bodyPr rtlCol="0">
            <a:normAutofit fontScale="47500" lnSpcReduction="20000"/>
          </a:bodyPr>
          <a:lstStyle/>
          <a:p>
            <a:pPr fontAlgn="auto">
              <a:spcAft>
                <a:spcPts val="0"/>
              </a:spcAft>
              <a:buFontTx/>
              <a:buNone/>
              <a:defRPr/>
            </a:pPr>
            <a:r>
              <a:rPr lang="en-US" dirty="0">
                <a:solidFill>
                  <a:schemeClr val="tx1">
                    <a:lumMod val="65000"/>
                    <a:lumOff val="35000"/>
                  </a:schemeClr>
                </a:solidFill>
                <a:ea typeface="+mn-ea"/>
                <a:cs typeface="+mn-cs"/>
              </a:rPr>
              <a:t> </a:t>
            </a:r>
            <a:r>
              <a:rPr lang="en-US" sz="2400" dirty="0">
                <a:solidFill>
                  <a:schemeClr val="tx1">
                    <a:lumMod val="65000"/>
                    <a:lumOff val="35000"/>
                  </a:schemeClr>
                </a:solidFill>
                <a:ea typeface="+mn-ea"/>
                <a:cs typeface="+mn-cs"/>
              </a:rPr>
              <a:t>H</a:t>
            </a:r>
            <a:r>
              <a:rPr lang="en-US" sz="2400" baseline="-25000" dirty="0">
                <a:solidFill>
                  <a:schemeClr val="tx1">
                    <a:lumMod val="65000"/>
                    <a:lumOff val="35000"/>
                  </a:schemeClr>
                </a:solidFill>
                <a:ea typeface="+mn-ea"/>
                <a:cs typeface="+mn-cs"/>
              </a:rPr>
              <a:t>2</a:t>
            </a:r>
            <a:r>
              <a:rPr lang="en-US" sz="2400" dirty="0">
                <a:solidFill>
                  <a:schemeClr val="tx1">
                    <a:lumMod val="65000"/>
                    <a:lumOff val="35000"/>
                  </a:schemeClr>
                </a:solidFill>
                <a:ea typeface="+mn-ea"/>
                <a:cs typeface="+mn-cs"/>
              </a:rPr>
              <a:t>-Receptor Antagonists</a:t>
            </a:r>
          </a:p>
          <a:p>
            <a:pPr fontAlgn="auto">
              <a:spcAft>
                <a:spcPts val="0"/>
              </a:spcAft>
              <a:buFontTx/>
              <a:buNone/>
              <a:defRPr/>
            </a:pPr>
            <a:r>
              <a:rPr lang="en-US" sz="2400" dirty="0">
                <a:solidFill>
                  <a:schemeClr val="tx1">
                    <a:lumMod val="65000"/>
                    <a:lumOff val="35000"/>
                  </a:schemeClr>
                </a:solidFill>
                <a:ea typeface="+mn-ea"/>
                <a:cs typeface="+mn-cs"/>
              </a:rPr>
              <a:t>		   (H</a:t>
            </a:r>
            <a:r>
              <a:rPr lang="en-US" sz="2400" baseline="-25000" dirty="0">
                <a:solidFill>
                  <a:schemeClr val="tx1">
                    <a:lumMod val="65000"/>
                    <a:lumOff val="35000"/>
                  </a:schemeClr>
                </a:solidFill>
                <a:ea typeface="+mn-ea"/>
                <a:cs typeface="+mn-cs"/>
              </a:rPr>
              <a:t>2</a:t>
            </a:r>
            <a:r>
              <a:rPr lang="en-US" sz="2400" dirty="0">
                <a:solidFill>
                  <a:schemeClr val="tx1">
                    <a:lumMod val="65000"/>
                    <a:lumOff val="35000"/>
                  </a:schemeClr>
                </a:solidFill>
                <a:ea typeface="+mn-ea"/>
                <a:cs typeface="+mn-cs"/>
              </a:rPr>
              <a:t>RAs)</a:t>
            </a:r>
          </a:p>
          <a:p>
            <a:pPr fontAlgn="auto">
              <a:spcAft>
                <a:spcPts val="0"/>
              </a:spcAft>
              <a:buFontTx/>
              <a:buNone/>
              <a:defRPr/>
            </a:pPr>
            <a:endParaRPr lang="en-US" sz="2400" dirty="0">
              <a:solidFill>
                <a:schemeClr val="tx1">
                  <a:lumMod val="65000"/>
                  <a:lumOff val="35000"/>
                </a:schemeClr>
              </a:solidFill>
              <a:ea typeface="+mn-ea"/>
              <a:cs typeface="+mn-cs"/>
            </a:endParaRPr>
          </a:p>
          <a:p>
            <a:pPr fontAlgn="auto">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Cime</a:t>
            </a:r>
            <a:r>
              <a:rPr lang="en-US" sz="2400" dirty="0" err="1">
                <a:solidFill>
                  <a:srgbClr val="FF6600"/>
                </a:solidFill>
                <a:ea typeface="+mn-ea"/>
                <a:cs typeface="+mn-cs"/>
              </a:rPr>
              <a:t>tidine</a:t>
            </a:r>
            <a:r>
              <a:rPr lang="en-US" sz="2400" dirty="0">
                <a:solidFill>
                  <a:srgbClr val="FF6600"/>
                </a:solidFill>
                <a:ea typeface="+mn-ea"/>
                <a:cs typeface="+mn-cs"/>
              </a:rPr>
              <a:t> </a:t>
            </a:r>
            <a:r>
              <a:rPr lang="en-US" sz="2400" dirty="0">
                <a:solidFill>
                  <a:schemeClr val="tx1">
                    <a:lumMod val="65000"/>
                    <a:lumOff val="35000"/>
                  </a:schemeClr>
                </a:solidFill>
                <a:ea typeface="+mn-ea"/>
                <a:cs typeface="+mn-cs"/>
              </a:rPr>
              <a:t>(</a:t>
            </a:r>
            <a:r>
              <a:rPr lang="en-US" sz="2400" dirty="0" err="1">
                <a:solidFill>
                  <a:schemeClr val="tx1">
                    <a:lumMod val="65000"/>
                    <a:lumOff val="35000"/>
                  </a:schemeClr>
                </a:solidFill>
                <a:ea typeface="+mn-ea"/>
                <a:cs typeface="+mn-cs"/>
              </a:rPr>
              <a:t>Tagamet</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fontAlgn="auto">
              <a:spcAft>
                <a:spcPts val="0"/>
              </a:spcAft>
              <a:buFontTx/>
              <a:buNone/>
              <a:defRPr/>
            </a:pPr>
            <a:r>
              <a:rPr lang="en-US" sz="2400" dirty="0">
                <a:solidFill>
                  <a:schemeClr val="tx1">
                    <a:lumMod val="65000"/>
                    <a:lumOff val="35000"/>
                  </a:schemeClr>
                </a:solidFill>
                <a:ea typeface="+mn-ea"/>
                <a:cs typeface="+mn-cs"/>
              </a:rPr>
              <a:t>	Rani</a:t>
            </a:r>
            <a:r>
              <a:rPr lang="en-US" sz="2400" dirty="0">
                <a:solidFill>
                  <a:srgbClr val="FF6600"/>
                </a:solidFill>
                <a:ea typeface="+mn-ea"/>
                <a:cs typeface="+mn-cs"/>
              </a:rPr>
              <a:t>tidine</a:t>
            </a:r>
            <a:r>
              <a:rPr lang="en-US" sz="2400" dirty="0">
                <a:solidFill>
                  <a:schemeClr val="tx1">
                    <a:lumMod val="65000"/>
                    <a:lumOff val="35000"/>
                  </a:schemeClr>
                </a:solidFill>
                <a:ea typeface="+mn-ea"/>
                <a:cs typeface="+mn-cs"/>
              </a:rPr>
              <a:t> (Zantac</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fontAlgn="auto">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Famo</a:t>
            </a:r>
            <a:r>
              <a:rPr lang="en-US" sz="2400" dirty="0" err="1">
                <a:solidFill>
                  <a:srgbClr val="FF6600"/>
                </a:solidFill>
                <a:ea typeface="+mn-ea"/>
                <a:cs typeface="+mn-cs"/>
              </a:rPr>
              <a:t>tidine</a:t>
            </a: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Pepcid</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fontAlgn="auto">
              <a:spcAft>
                <a:spcPts val="0"/>
              </a:spcAft>
              <a:buFontTx/>
              <a:buNone/>
              <a:defRPr/>
            </a:pPr>
            <a:r>
              <a:rPr lang="en-US" sz="2400" dirty="0">
                <a:solidFill>
                  <a:schemeClr val="tx1">
                    <a:lumMod val="65000"/>
                    <a:lumOff val="35000"/>
                  </a:schemeClr>
                </a:solidFill>
                <a:ea typeface="+mn-ea"/>
                <a:cs typeface="+mn-cs"/>
              </a:rPr>
              <a:t>	</a:t>
            </a:r>
            <a:r>
              <a:rPr lang="en-US" sz="2400" dirty="0" err="1" smtClean="0">
                <a:solidFill>
                  <a:schemeClr val="tx1">
                    <a:lumMod val="65000"/>
                    <a:lumOff val="35000"/>
                  </a:schemeClr>
                </a:solidFill>
                <a:ea typeface="+mn-ea"/>
                <a:cs typeface="+mn-cs"/>
              </a:rPr>
              <a:t>Niza</a:t>
            </a:r>
            <a:r>
              <a:rPr lang="en-US" sz="2400" dirty="0" err="1" smtClean="0">
                <a:solidFill>
                  <a:srgbClr val="FF6600"/>
                </a:solidFill>
                <a:ea typeface="+mn-ea"/>
                <a:cs typeface="+mn-cs"/>
              </a:rPr>
              <a:t>tidine</a:t>
            </a:r>
            <a:r>
              <a:rPr lang="en-US" sz="2400" dirty="0" smtClean="0">
                <a:solidFill>
                  <a:srgbClr val="FF6600"/>
                </a:solidFill>
                <a:ea typeface="+mn-ea"/>
                <a:cs typeface="+mn-cs"/>
              </a:rPr>
              <a:t> </a:t>
            </a:r>
            <a:r>
              <a:rPr lang="en-US" sz="2400" dirty="0">
                <a:solidFill>
                  <a:schemeClr val="tx1">
                    <a:lumMod val="65000"/>
                    <a:lumOff val="35000"/>
                  </a:schemeClr>
                </a:solidFill>
                <a:ea typeface="+mn-ea"/>
                <a:cs typeface="+mn-cs"/>
              </a:rPr>
              <a:t>(</a:t>
            </a:r>
            <a:r>
              <a:rPr lang="en-US" sz="2400" dirty="0" err="1">
                <a:solidFill>
                  <a:schemeClr val="tx1">
                    <a:lumMod val="65000"/>
                    <a:lumOff val="35000"/>
                  </a:schemeClr>
                </a:solidFill>
                <a:ea typeface="+mn-ea"/>
                <a:cs typeface="+mn-cs"/>
              </a:rPr>
              <a:t>Axid</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lvl="1" fontAlgn="auto">
              <a:spcAft>
                <a:spcPts val="0"/>
              </a:spcAft>
              <a:buClr>
                <a:schemeClr val="accent1">
                  <a:lumMod val="60000"/>
                  <a:lumOff val="40000"/>
                </a:schemeClr>
              </a:buClr>
              <a:buFont typeface="Wingdings" pitchFamily="2" charset="2"/>
              <a:buChar char="S"/>
              <a:defRPr/>
            </a:pPr>
            <a:endParaRPr lang="en-US" dirty="0">
              <a:solidFill>
                <a:schemeClr val="tx1">
                  <a:lumMod val="65000"/>
                  <a:lumOff val="35000"/>
                </a:schemeClr>
              </a:solidFill>
              <a:ea typeface="+mn-ea"/>
            </a:endParaRPr>
          </a:p>
        </p:txBody>
      </p:sp>
      <p:sp>
        <p:nvSpPr>
          <p:cNvPr id="5" name="Content Placeholder 4"/>
          <p:cNvSpPr>
            <a:spLocks noGrp="1"/>
          </p:cNvSpPr>
          <p:nvPr>
            <p:ph sz="half" idx="2"/>
          </p:nvPr>
        </p:nvSpPr>
        <p:spPr>
          <a:xfrm>
            <a:off x="4635500" y="2784475"/>
            <a:ext cx="3767138" cy="3252788"/>
          </a:xfrm>
        </p:spPr>
        <p:txBody>
          <a:bodyPr rtlCol="0">
            <a:normAutofit fontScale="47500" lnSpcReduction="20000"/>
          </a:bodyPr>
          <a:lstStyle/>
          <a:p>
            <a:pPr fontAlgn="auto">
              <a:lnSpc>
                <a:spcPct val="90000"/>
              </a:lnSpc>
              <a:spcAft>
                <a:spcPts val="0"/>
              </a:spcAft>
              <a:buFontTx/>
              <a:buNone/>
              <a:defRPr/>
            </a:pPr>
            <a:r>
              <a:rPr lang="en-US" sz="2400" dirty="0">
                <a:solidFill>
                  <a:schemeClr val="tx1">
                    <a:lumMod val="65000"/>
                    <a:lumOff val="35000"/>
                  </a:schemeClr>
                </a:solidFill>
                <a:ea typeface="+mn-ea"/>
                <a:cs typeface="+mn-cs"/>
              </a:rPr>
              <a:t>Proton Pump Inhibitors</a:t>
            </a:r>
          </a:p>
          <a:p>
            <a:pPr fontAlgn="auto">
              <a:lnSpc>
                <a:spcPct val="90000"/>
              </a:lnSpc>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PPIs</a:t>
            </a:r>
            <a:r>
              <a:rPr lang="en-US" sz="2400" dirty="0">
                <a:solidFill>
                  <a:schemeClr val="tx1">
                    <a:lumMod val="65000"/>
                    <a:lumOff val="35000"/>
                  </a:schemeClr>
                </a:solidFill>
                <a:ea typeface="+mn-ea"/>
                <a:cs typeface="+mn-cs"/>
              </a:rPr>
              <a:t>)</a:t>
            </a:r>
          </a:p>
          <a:p>
            <a:pPr fontAlgn="auto">
              <a:lnSpc>
                <a:spcPct val="90000"/>
              </a:lnSpc>
              <a:spcAft>
                <a:spcPts val="0"/>
              </a:spcAft>
              <a:buFontTx/>
              <a:buNone/>
              <a:defRPr/>
            </a:pPr>
            <a:endParaRPr lang="en-US" sz="2400" dirty="0">
              <a:solidFill>
                <a:schemeClr val="tx1">
                  <a:lumMod val="65000"/>
                  <a:lumOff val="35000"/>
                </a:schemeClr>
              </a:solidFill>
              <a:ea typeface="+mn-ea"/>
              <a:cs typeface="+mn-cs"/>
            </a:endParaRPr>
          </a:p>
          <a:p>
            <a:pPr fontAlgn="auto">
              <a:lnSpc>
                <a:spcPct val="90000"/>
              </a:lnSpc>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Ome</a:t>
            </a:r>
            <a:r>
              <a:rPr lang="en-US" sz="2400" dirty="0" err="1">
                <a:solidFill>
                  <a:srgbClr val="CC0000"/>
                </a:solidFill>
                <a:ea typeface="+mn-ea"/>
                <a:cs typeface="+mn-cs"/>
              </a:rPr>
              <a:t>prazole</a:t>
            </a: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Prilosec</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fontAlgn="auto">
              <a:lnSpc>
                <a:spcPct val="90000"/>
              </a:lnSpc>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Lanso</a:t>
            </a:r>
            <a:r>
              <a:rPr lang="en-US" sz="2400" dirty="0" err="1">
                <a:solidFill>
                  <a:srgbClr val="CC0000"/>
                </a:solidFill>
                <a:ea typeface="+mn-ea"/>
                <a:cs typeface="+mn-cs"/>
              </a:rPr>
              <a:t>prazole</a:t>
            </a: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Prevacid</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fontAlgn="auto">
              <a:lnSpc>
                <a:spcPct val="90000"/>
              </a:lnSpc>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Rabe</a:t>
            </a:r>
            <a:r>
              <a:rPr lang="en-US" sz="2400" dirty="0" err="1">
                <a:solidFill>
                  <a:srgbClr val="CC0000"/>
                </a:solidFill>
                <a:ea typeface="+mn-ea"/>
                <a:cs typeface="+mn-cs"/>
              </a:rPr>
              <a:t>prazole</a:t>
            </a: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Aciphex</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fontAlgn="auto">
              <a:lnSpc>
                <a:spcPct val="90000"/>
              </a:lnSpc>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Panto</a:t>
            </a:r>
            <a:r>
              <a:rPr lang="en-US" sz="2400" dirty="0" err="1">
                <a:solidFill>
                  <a:srgbClr val="CC0000"/>
                </a:solidFill>
                <a:ea typeface="+mn-ea"/>
                <a:cs typeface="+mn-cs"/>
              </a:rPr>
              <a:t>prazole</a:t>
            </a: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Protonix</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a:t>
            </a:r>
          </a:p>
          <a:p>
            <a:pPr fontAlgn="auto">
              <a:lnSpc>
                <a:spcPct val="90000"/>
              </a:lnSpc>
              <a:spcAft>
                <a:spcPts val="0"/>
              </a:spcAft>
              <a:buFontTx/>
              <a:buNone/>
              <a:defRPr/>
            </a:pP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Esome</a:t>
            </a:r>
            <a:r>
              <a:rPr lang="en-US" sz="2400" dirty="0" err="1">
                <a:solidFill>
                  <a:srgbClr val="CC0000"/>
                </a:solidFill>
                <a:ea typeface="+mn-ea"/>
                <a:cs typeface="+mn-cs"/>
              </a:rPr>
              <a:t>prazole</a:t>
            </a:r>
            <a:r>
              <a:rPr lang="en-US" sz="2400" dirty="0">
                <a:solidFill>
                  <a:schemeClr val="tx1">
                    <a:lumMod val="65000"/>
                    <a:lumOff val="35000"/>
                  </a:schemeClr>
                </a:solidFill>
                <a:ea typeface="+mn-ea"/>
                <a:cs typeface="+mn-cs"/>
              </a:rPr>
              <a:t> (</a:t>
            </a:r>
            <a:r>
              <a:rPr lang="en-US" sz="2400" dirty="0" err="1">
                <a:solidFill>
                  <a:schemeClr val="tx1">
                    <a:lumMod val="65000"/>
                    <a:lumOff val="35000"/>
                  </a:schemeClr>
                </a:solidFill>
                <a:ea typeface="+mn-ea"/>
                <a:cs typeface="+mn-cs"/>
              </a:rPr>
              <a:t>Nexium</a:t>
            </a:r>
            <a:r>
              <a:rPr lang="en-US" sz="2400" dirty="0">
                <a:solidFill>
                  <a:schemeClr val="tx1">
                    <a:lumMod val="65000"/>
                    <a:lumOff val="35000"/>
                  </a:schemeClr>
                </a:solidFill>
                <a:ea typeface="+mn-ea"/>
                <a:cs typeface="+mn-cs"/>
              </a:rPr>
              <a:t> </a:t>
            </a:r>
            <a:r>
              <a:rPr lang="en-US" sz="2400" dirty="0">
                <a:solidFill>
                  <a:schemeClr val="tx1">
                    <a:lumMod val="65000"/>
                    <a:lumOff val="35000"/>
                  </a:schemeClr>
                </a:solidFill>
                <a:ea typeface="Times New Roman" charset="0"/>
                <a:cs typeface="Times New Roman" charset="0"/>
              </a:rPr>
              <a:t>®</a:t>
            </a:r>
            <a:r>
              <a:rPr lang="en-US" sz="2400" dirty="0">
                <a:solidFill>
                  <a:schemeClr val="tx1">
                    <a:lumMod val="65000"/>
                    <a:lumOff val="35000"/>
                  </a:schemeClr>
                </a:solidFill>
                <a:ea typeface="+mn-ea"/>
                <a:cs typeface="+mn-cs"/>
              </a:rPr>
              <a:t>) 	</a:t>
            </a:r>
          </a:p>
          <a:p>
            <a:pPr fontAlgn="auto">
              <a:spcAft>
                <a:spcPts val="0"/>
              </a:spcAft>
              <a:buFont typeface="Wingdings" pitchFamily="2" charset="2"/>
              <a:buChar char="S"/>
              <a:defRPr/>
            </a:pPr>
            <a:endParaRPr lang="en-US" dirty="0">
              <a:solidFill>
                <a:schemeClr val="tx1">
                  <a:lumMod val="65000"/>
                  <a:lumOff val="35000"/>
                </a:schemeClr>
              </a:solidFill>
              <a:ea typeface="+mn-ea"/>
              <a:cs typeface="+mn-cs"/>
            </a:endParaRPr>
          </a:p>
        </p:txBody>
      </p:sp>
      <p:sp>
        <p:nvSpPr>
          <p:cNvPr id="6" name="Slide Number Placeholder 5"/>
          <p:cNvSpPr>
            <a:spLocks noGrp="1"/>
          </p:cNvSpPr>
          <p:nvPr>
            <p:ph type="sldNum" sz="quarter" idx="12"/>
          </p:nvPr>
        </p:nvSpPr>
        <p:spPr/>
        <p:txBody>
          <a:bodyPr/>
          <a:lstStyle/>
          <a:p>
            <a:pPr>
              <a:defRPr/>
            </a:pPr>
            <a:fld id="{A6A7A0D7-0920-5F41-926C-647F84352215}" type="slidenum">
              <a:rPr lang="en-US" smtClean="0"/>
              <a:pPr>
                <a:defRPr/>
              </a:pPr>
              <a:t>127</a:t>
            </a:fld>
            <a:endParaRPr lang="en-US"/>
          </a:p>
        </p:txBody>
      </p:sp>
      <p:sp>
        <p:nvSpPr>
          <p:cNvPr id="7" name="Footer Placeholder 6"/>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Title 4"/>
          <p:cNvSpPr>
            <a:spLocks noGrp="1"/>
          </p:cNvSpPr>
          <p:nvPr>
            <p:ph type="title"/>
          </p:nvPr>
        </p:nvSpPr>
        <p:spPr/>
        <p:txBody>
          <a:bodyPr/>
          <a:lstStyle/>
          <a:p>
            <a:r>
              <a:rPr lang="en-US"/>
              <a:t>Anti-Reflux Surgery</a:t>
            </a:r>
            <a:br>
              <a:rPr lang="en-US"/>
            </a:br>
            <a:endParaRPr lang="en-US"/>
          </a:p>
        </p:txBody>
      </p:sp>
      <p:sp>
        <p:nvSpPr>
          <p:cNvPr id="274435" name="Content Placeholder 5"/>
          <p:cNvSpPr>
            <a:spLocks noGrp="1"/>
          </p:cNvSpPr>
          <p:nvPr>
            <p:ph idx="1"/>
          </p:nvPr>
        </p:nvSpPr>
        <p:spPr>
          <a:xfrm>
            <a:off x="457200" y="2133600"/>
            <a:ext cx="8229600" cy="5286375"/>
          </a:xfrm>
        </p:spPr>
        <p:txBody>
          <a:bodyPr/>
          <a:lstStyle/>
          <a:p>
            <a:r>
              <a:rPr lang="en-US" dirty="0"/>
              <a:t>Indication for Surgery :</a:t>
            </a:r>
          </a:p>
          <a:p>
            <a:pPr lvl="2"/>
            <a:r>
              <a:rPr lang="en-US" dirty="0"/>
              <a:t>have failed medical management</a:t>
            </a:r>
          </a:p>
          <a:p>
            <a:pPr lvl="2"/>
            <a:r>
              <a:rPr lang="en-CA" dirty="0"/>
              <a:t>opt for surgery despite successful medical management (due to life style considerations including age, time or expense of medications, etc)</a:t>
            </a:r>
          </a:p>
          <a:p>
            <a:pPr lvl="2"/>
            <a:r>
              <a:rPr lang="en-CA" dirty="0"/>
              <a:t>have complications of GERD (e.g. Barrett's </a:t>
            </a:r>
            <a:r>
              <a:rPr lang="en-CA" dirty="0" err="1"/>
              <a:t>esophagus</a:t>
            </a:r>
            <a:r>
              <a:rPr lang="en-CA" dirty="0"/>
              <a:t>; grade III or IV </a:t>
            </a:r>
            <a:r>
              <a:rPr lang="en-CA" dirty="0" err="1"/>
              <a:t>esophagitis</a:t>
            </a:r>
            <a:r>
              <a:rPr lang="en-CA" dirty="0"/>
              <a:t>)</a:t>
            </a:r>
          </a:p>
          <a:p>
            <a:pPr lvl="2"/>
            <a:r>
              <a:rPr lang="en-CA" dirty="0"/>
              <a:t>have medical complications attributable to a large </a:t>
            </a:r>
            <a:r>
              <a:rPr lang="en-CA" dirty="0" err="1"/>
              <a:t>hiatal</a:t>
            </a:r>
            <a:r>
              <a:rPr lang="en-CA" dirty="0"/>
              <a:t> hernia. (e.g. bleeding, </a:t>
            </a:r>
            <a:r>
              <a:rPr lang="en-CA" dirty="0" err="1"/>
              <a:t>dysphagia</a:t>
            </a:r>
            <a:r>
              <a:rPr lang="en-CA" dirty="0"/>
              <a:t>)</a:t>
            </a:r>
          </a:p>
          <a:p>
            <a:pPr lvl="2"/>
            <a:r>
              <a:rPr lang="en-CA" dirty="0"/>
              <a:t>have "atypical" symptoms (asthma, hoarseness, cough, chest pain, aspiration) and reflux documented on 24 hour pH monitoring</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Title 4"/>
          <p:cNvSpPr>
            <a:spLocks noGrp="1"/>
          </p:cNvSpPr>
          <p:nvPr>
            <p:ph type="title"/>
          </p:nvPr>
        </p:nvSpPr>
        <p:spPr/>
        <p:txBody>
          <a:bodyPr/>
          <a:lstStyle/>
          <a:p>
            <a:r>
              <a:rPr lang="en-US"/>
              <a:t>Endoscopic GERD Therapy </a:t>
            </a:r>
          </a:p>
        </p:txBody>
      </p:sp>
      <p:sp>
        <p:nvSpPr>
          <p:cNvPr id="276483" name="Content Placeholder 5"/>
          <p:cNvSpPr>
            <a:spLocks noGrp="1"/>
          </p:cNvSpPr>
          <p:nvPr>
            <p:ph idx="1"/>
          </p:nvPr>
        </p:nvSpPr>
        <p:spPr/>
        <p:txBody>
          <a:bodyPr/>
          <a:lstStyle/>
          <a:p>
            <a:r>
              <a:rPr lang="en-US"/>
              <a:t>Endoscopic antireflux therapies</a:t>
            </a:r>
          </a:p>
          <a:p>
            <a:pPr lvl="1"/>
            <a:r>
              <a:rPr lang="en-US"/>
              <a:t>Radiofrequency energy delivered to the LES</a:t>
            </a:r>
          </a:p>
          <a:p>
            <a:pPr lvl="2"/>
            <a:r>
              <a:rPr lang="en-US" sz="2800"/>
              <a:t>Stretta procedure</a:t>
            </a:r>
          </a:p>
          <a:p>
            <a:pPr lvl="1"/>
            <a:r>
              <a:rPr lang="en-US"/>
              <a:t>Suture ligation of the cardia</a:t>
            </a:r>
          </a:p>
          <a:p>
            <a:pPr lvl="2"/>
            <a:r>
              <a:rPr lang="en-US" sz="2800"/>
              <a:t>Endoscopic plication</a:t>
            </a:r>
          </a:p>
          <a:p>
            <a:pPr lvl="1"/>
            <a:r>
              <a:rPr lang="en-US"/>
              <a:t>Submucosal implantation of inert material in the region of the lower esophageal sphincter</a:t>
            </a:r>
          </a:p>
          <a:p>
            <a:pPr lvl="2"/>
            <a:r>
              <a:rPr lang="en-US" sz="2800"/>
              <a:t>Enteryx</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129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t>Treatment</a:t>
            </a:r>
            <a:r>
              <a:rPr lang="en-US" b="1"/>
              <a:t> </a:t>
            </a:r>
            <a:endParaRPr lang="en-US"/>
          </a:p>
        </p:txBody>
      </p:sp>
      <p:sp>
        <p:nvSpPr>
          <p:cNvPr id="45059" name="Content Placeholder 2"/>
          <p:cNvSpPr>
            <a:spLocks noGrp="1"/>
          </p:cNvSpPr>
          <p:nvPr>
            <p:ph idx="1"/>
          </p:nvPr>
        </p:nvSpPr>
        <p:spPr>
          <a:xfrm>
            <a:off x="457200" y="2057400"/>
            <a:ext cx="8229600" cy="5143500"/>
          </a:xfrm>
        </p:spPr>
        <p:txBody>
          <a:bodyPr/>
          <a:lstStyle/>
          <a:p>
            <a:r>
              <a:rPr lang="en-CA" b="1" dirty="0"/>
              <a:t>The primary therapeutic goal in </a:t>
            </a:r>
            <a:r>
              <a:rPr lang="en-CA" b="1" dirty="0" err="1"/>
              <a:t>achalasia</a:t>
            </a:r>
            <a:r>
              <a:rPr lang="en-CA" b="1" dirty="0"/>
              <a:t> is to reduce the LES basal pressure</a:t>
            </a:r>
          </a:p>
          <a:p>
            <a:r>
              <a:rPr lang="en-CA" b="1" dirty="0"/>
              <a:t>Treatment options include medical therapy, </a:t>
            </a:r>
            <a:r>
              <a:rPr lang="en-CA" b="1" dirty="0" err="1"/>
              <a:t>botulinum</a:t>
            </a:r>
            <a:r>
              <a:rPr lang="en-CA" b="1" dirty="0"/>
              <a:t> toxin injection, pneumatic dilation, and surgical </a:t>
            </a:r>
            <a:r>
              <a:rPr lang="en-CA" b="1" dirty="0" err="1"/>
              <a:t>myotomy</a:t>
            </a:r>
            <a:endParaRPr lang="en-CA" b="1" dirty="0"/>
          </a:p>
          <a:p>
            <a:r>
              <a:rPr lang="en-CA" b="1" dirty="0"/>
              <a:t>Symptom relief, particularly relief of </a:t>
            </a:r>
            <a:r>
              <a:rPr lang="en-CA" b="1" dirty="0" err="1"/>
              <a:t>dysphagia</a:t>
            </a:r>
            <a:r>
              <a:rPr lang="en-CA" b="1" dirty="0"/>
              <a:t>, is accepted as the primary desired outcome</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GERD</a:t>
            </a:r>
            <a:endParaRPr lang="en-US" dirty="0"/>
          </a:p>
        </p:txBody>
      </p:sp>
      <p:sp>
        <p:nvSpPr>
          <p:cNvPr id="3" name="Content Placeholder 2"/>
          <p:cNvSpPr>
            <a:spLocks noGrp="1"/>
          </p:cNvSpPr>
          <p:nvPr>
            <p:ph idx="1"/>
          </p:nvPr>
        </p:nvSpPr>
        <p:spPr>
          <a:xfrm>
            <a:off x="739775" y="2770188"/>
            <a:ext cx="7662863" cy="3783012"/>
          </a:xfrm>
        </p:spPr>
        <p:txBody>
          <a:bodyPr/>
          <a:lstStyle/>
          <a:p>
            <a:r>
              <a:rPr lang="en-US" dirty="0" smtClean="0"/>
              <a:t>It comes because of low LES pressure that makes the acids coming back to the esophagus </a:t>
            </a:r>
          </a:p>
          <a:p>
            <a:r>
              <a:rPr lang="en-US" dirty="0" smtClean="0"/>
              <a:t>Symptoms of GERD </a:t>
            </a:r>
            <a:r>
              <a:rPr lang="en-US" dirty="0" smtClean="0"/>
              <a:t>:</a:t>
            </a:r>
          </a:p>
          <a:p>
            <a:r>
              <a:rPr lang="en-US" dirty="0" smtClean="0"/>
              <a:t> </a:t>
            </a:r>
            <a:r>
              <a:rPr lang="en-US" dirty="0" smtClean="0"/>
              <a:t>1) sore throat  </a:t>
            </a:r>
            <a:r>
              <a:rPr lang="en-US" dirty="0" smtClean="0"/>
              <a:t>                                           </a:t>
            </a:r>
            <a:r>
              <a:rPr lang="en-US" dirty="0" smtClean="0"/>
              <a:t>2)epigastric pain</a:t>
            </a:r>
            <a:endParaRPr lang="en-US" dirty="0" smtClean="0"/>
          </a:p>
          <a:p>
            <a:pPr>
              <a:buNone/>
            </a:pPr>
            <a:r>
              <a:rPr lang="en-US" dirty="0" smtClean="0"/>
              <a:t>     3</a:t>
            </a:r>
            <a:r>
              <a:rPr lang="en-US" dirty="0" smtClean="0"/>
              <a:t>) sub-</a:t>
            </a:r>
            <a:r>
              <a:rPr lang="en-US" dirty="0" err="1" smtClean="0"/>
              <a:t>sternal</a:t>
            </a:r>
            <a:r>
              <a:rPr lang="en-US" dirty="0" smtClean="0"/>
              <a:t> burning         </a:t>
            </a:r>
            <a:r>
              <a:rPr lang="en-US" dirty="0" smtClean="0"/>
              <a:t>                       </a:t>
            </a:r>
            <a:r>
              <a:rPr lang="en-US" dirty="0" smtClean="0"/>
              <a:t>4) hoarseness</a:t>
            </a:r>
          </a:p>
          <a:p>
            <a:pPr>
              <a:buNone/>
            </a:pPr>
            <a:endParaRPr lang="en-US" dirty="0" smtClean="0"/>
          </a:p>
          <a:p>
            <a:pPr>
              <a:buNone/>
            </a:pPr>
            <a:r>
              <a:rPr lang="en-US" dirty="0" smtClean="0">
                <a:solidFill>
                  <a:schemeClr val="tx1">
                    <a:lumMod val="65000"/>
                    <a:lumOff val="35000"/>
                  </a:schemeClr>
                </a:solidFill>
              </a:rPr>
              <a:t>Mainly comes post-</a:t>
            </a:r>
            <a:r>
              <a:rPr lang="en-US" dirty="0" err="1" smtClean="0">
                <a:solidFill>
                  <a:schemeClr val="tx1">
                    <a:lumMod val="65000"/>
                    <a:lumOff val="35000"/>
                  </a:schemeClr>
                </a:solidFill>
              </a:rPr>
              <a:t>prandial</a:t>
            </a:r>
            <a:r>
              <a:rPr lang="en-US" dirty="0" smtClean="0">
                <a:solidFill>
                  <a:schemeClr val="tx1">
                    <a:lumMod val="65000"/>
                    <a:lumOff val="35000"/>
                  </a:schemeClr>
                </a:solidFill>
              </a:rPr>
              <a:t> and with change the position</a:t>
            </a:r>
          </a:p>
          <a:p>
            <a:pPr>
              <a:buNone/>
            </a:pPr>
            <a:r>
              <a:rPr lang="en-US" dirty="0" smtClean="0"/>
              <a:t> </a:t>
            </a:r>
          </a:p>
          <a:p>
            <a:pPr>
              <a:buNone/>
            </a:pPr>
            <a:endParaRPr lang="en-US" dirty="0" smtClean="0"/>
          </a:p>
          <a:p>
            <a:pPr>
              <a:buNone/>
            </a:pPr>
            <a:r>
              <a:rPr lang="en-US" dirty="0" smtClean="0"/>
              <a:t> </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130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GERD</a:t>
            </a:r>
            <a:endParaRPr lang="en-US" dirty="0"/>
          </a:p>
        </p:txBody>
      </p:sp>
      <p:sp>
        <p:nvSpPr>
          <p:cNvPr id="3" name="Content Placeholder 2"/>
          <p:cNvSpPr>
            <a:spLocks noGrp="1"/>
          </p:cNvSpPr>
          <p:nvPr>
            <p:ph idx="1"/>
          </p:nvPr>
        </p:nvSpPr>
        <p:spPr/>
        <p:txBody>
          <a:bodyPr/>
          <a:lstStyle/>
          <a:p>
            <a:r>
              <a:rPr lang="en-US" dirty="0" smtClean="0"/>
              <a:t>Barium swallow to confirm the diagnosis</a:t>
            </a:r>
          </a:p>
          <a:p>
            <a:r>
              <a:rPr lang="en-US" dirty="0" smtClean="0"/>
              <a:t>Endoscope to see the complication</a:t>
            </a:r>
          </a:p>
          <a:p>
            <a:r>
              <a:rPr lang="en-US" dirty="0" smtClean="0"/>
              <a:t>PH monitor is the most accurate one</a:t>
            </a:r>
          </a:p>
          <a:p>
            <a:r>
              <a:rPr lang="en-US" dirty="0" smtClean="0"/>
              <a:t>Chronic GERD mainly followed by Barrett’s esophagus which is pre-malignant sign</a:t>
            </a:r>
          </a:p>
          <a:p>
            <a:r>
              <a:rPr lang="en-US" dirty="0" smtClean="0"/>
              <a:t>Mainly the symptoms relieved after using antacids    </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131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b="1"/>
              <a:t>Medical Therapy </a:t>
            </a:r>
            <a:endParaRPr lang="en-US"/>
          </a:p>
        </p:txBody>
      </p:sp>
      <p:sp>
        <p:nvSpPr>
          <p:cNvPr id="47107" name="Content Placeholder 2"/>
          <p:cNvSpPr>
            <a:spLocks noGrp="1"/>
          </p:cNvSpPr>
          <p:nvPr>
            <p:ph idx="1"/>
          </p:nvPr>
        </p:nvSpPr>
        <p:spPr/>
        <p:txBody>
          <a:bodyPr/>
          <a:lstStyle/>
          <a:p>
            <a:r>
              <a:rPr lang="en-CA" b="1"/>
              <a:t>is inconvenient, only modestly effective, and frequently associated with side effects</a:t>
            </a:r>
          </a:p>
          <a:p>
            <a:r>
              <a:rPr lang="en-CA" b="1"/>
              <a:t>it is reserved for patients who are awaiting or unable to tolerate more invasive treatment modalities</a:t>
            </a:r>
          </a:p>
          <a:p>
            <a:r>
              <a:rPr lang="en-CA" b="1"/>
              <a:t>Pharmacologic therapies attempt to decrease the LES pressure by causing smooth muscle relaxation </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b="1"/>
              <a:t>Medical Therapy </a:t>
            </a:r>
            <a:endParaRPr lang="en-US"/>
          </a:p>
        </p:txBody>
      </p:sp>
      <p:sp>
        <p:nvSpPr>
          <p:cNvPr id="49155" name="Content Placeholder 2"/>
          <p:cNvSpPr>
            <a:spLocks noGrp="1"/>
          </p:cNvSpPr>
          <p:nvPr>
            <p:ph idx="1"/>
          </p:nvPr>
        </p:nvSpPr>
        <p:spPr/>
        <p:txBody>
          <a:bodyPr/>
          <a:lstStyle/>
          <a:p>
            <a:r>
              <a:rPr lang="en-CA" b="1"/>
              <a:t>Nitrates were first recognized as an effective treatment of achalasia </a:t>
            </a:r>
          </a:p>
          <a:p>
            <a:pPr lvl="2"/>
            <a:r>
              <a:rPr lang="en-CA" b="1"/>
              <a:t>their systemic vasodilatory effects and headaches limit their tolerability by patients</a:t>
            </a:r>
          </a:p>
          <a:p>
            <a:r>
              <a:rPr lang="en-CA" b="1"/>
              <a:t>Calcium channel antagonists have a better side-effect profile when compared with nitrates </a:t>
            </a:r>
          </a:p>
          <a:p>
            <a:pPr lvl="2"/>
            <a:r>
              <a:rPr lang="en-CA" b="1"/>
              <a:t>30% of patients report adverse side effects including peripheral edema, hypotension, and headache</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b="1"/>
              <a:t>Botulinum Toxin  </a:t>
            </a:r>
            <a:endParaRPr lang="en-US"/>
          </a:p>
        </p:txBody>
      </p:sp>
      <p:sp>
        <p:nvSpPr>
          <p:cNvPr id="51203" name="Content Placeholder 2"/>
          <p:cNvSpPr>
            <a:spLocks noGrp="1"/>
          </p:cNvSpPr>
          <p:nvPr>
            <p:ph idx="1"/>
          </p:nvPr>
        </p:nvSpPr>
        <p:spPr/>
        <p:txBody>
          <a:bodyPr/>
          <a:lstStyle/>
          <a:p>
            <a:r>
              <a:rPr lang="en-US" b="1" dirty="0"/>
              <a:t> </a:t>
            </a:r>
            <a:r>
              <a:rPr lang="en-CA" b="1" dirty="0"/>
              <a:t>injected into the LES targets the excitatory, acetylcholine-releasing neurons that generate LES basal muscle </a:t>
            </a:r>
            <a:r>
              <a:rPr lang="en-CA" b="1" dirty="0" smtClean="0"/>
              <a:t>tone</a:t>
            </a:r>
          </a:p>
          <a:p>
            <a:pPr>
              <a:buNone/>
            </a:pPr>
            <a:r>
              <a:rPr lang="en-CA" b="1" dirty="0" smtClean="0">
                <a:solidFill>
                  <a:schemeClr val="accent1"/>
                </a:solidFill>
              </a:rPr>
              <a:t>(</a:t>
            </a:r>
            <a:r>
              <a:rPr lang="en-CA" b="1" dirty="0" err="1" smtClean="0">
                <a:solidFill>
                  <a:schemeClr val="accent1"/>
                </a:solidFill>
              </a:rPr>
              <a:t>botulinum</a:t>
            </a:r>
            <a:r>
              <a:rPr lang="en-CA" b="1" dirty="0" smtClean="0">
                <a:solidFill>
                  <a:schemeClr val="accent1"/>
                </a:solidFill>
              </a:rPr>
              <a:t> toxin is an acetylcholine releasing inhibitor </a:t>
            </a:r>
            <a:r>
              <a:rPr lang="en-CA" b="1" dirty="0" err="1" smtClean="0">
                <a:solidFill>
                  <a:schemeClr val="accent1"/>
                </a:solidFill>
              </a:rPr>
              <a:t>th</a:t>
            </a:r>
            <a:r>
              <a:rPr lang="en-US" b="1" dirty="0" smtClean="0">
                <a:solidFill>
                  <a:schemeClr val="accent1"/>
                </a:solidFill>
              </a:rPr>
              <a:t>at</a:t>
            </a:r>
            <a:r>
              <a:rPr lang="en-CA" b="1" dirty="0" smtClean="0">
                <a:solidFill>
                  <a:schemeClr val="accent1"/>
                </a:solidFill>
              </a:rPr>
              <a:t> will reduce the LES innervations)   </a:t>
            </a:r>
          </a:p>
          <a:p>
            <a:r>
              <a:rPr lang="en-CA" b="1" dirty="0"/>
              <a:t>is easy to administer and associated with relatively few side effects  </a:t>
            </a:r>
          </a:p>
          <a:p>
            <a:r>
              <a:rPr lang="en-CA" b="1" dirty="0"/>
              <a:t>It is apparent that, with repeated injections, the response rates reported are similar or lower to that achieved with the initial </a:t>
            </a:r>
            <a:r>
              <a:rPr lang="en-CA" b="1" dirty="0" smtClean="0"/>
              <a:t>injection </a:t>
            </a:r>
            <a:r>
              <a:rPr lang="en-CA" b="1" dirty="0" smtClean="0">
                <a:solidFill>
                  <a:schemeClr val="accent1"/>
                </a:solidFill>
              </a:rPr>
              <a:t>(more time using .. Less effectiveness)</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b="1"/>
              <a:t>Botulinum Toxin </a:t>
            </a:r>
            <a:endParaRPr lang="en-US"/>
          </a:p>
        </p:txBody>
      </p:sp>
      <p:sp>
        <p:nvSpPr>
          <p:cNvPr id="53251" name="Content Placeholder 2"/>
          <p:cNvSpPr>
            <a:spLocks noGrp="1"/>
          </p:cNvSpPr>
          <p:nvPr>
            <p:ph idx="1"/>
          </p:nvPr>
        </p:nvSpPr>
        <p:spPr/>
        <p:txBody>
          <a:bodyPr/>
          <a:lstStyle/>
          <a:p>
            <a:r>
              <a:rPr lang="en-CA" b="1" dirty="0"/>
              <a:t>Response rates at 1 month following administration average 78%  , By 6 months, the clinical response rate drops to 58%  and by 12 months to 49%</a:t>
            </a:r>
          </a:p>
          <a:p>
            <a:r>
              <a:rPr lang="en-CA" b="1" dirty="0"/>
              <a:t>  Given the limitations of the efficacy and durability of response, </a:t>
            </a:r>
            <a:r>
              <a:rPr lang="en-CA" b="1" dirty="0" err="1"/>
              <a:t>botulinum</a:t>
            </a:r>
            <a:r>
              <a:rPr lang="en-CA" b="1" dirty="0"/>
              <a:t> toxin is generally reserved for use in patients who are </a:t>
            </a:r>
            <a:r>
              <a:rPr lang="en-CA" b="1" u="heavy" dirty="0"/>
              <a:t>not candidates </a:t>
            </a:r>
            <a:r>
              <a:rPr lang="en-CA" b="1" dirty="0"/>
              <a:t>for more invasive treatments</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b="1"/>
              <a:t>Pneumatic Dilation </a:t>
            </a:r>
            <a:endParaRPr lang="en-US"/>
          </a:p>
        </p:txBody>
      </p:sp>
      <p:sp>
        <p:nvSpPr>
          <p:cNvPr id="55299" name="Content Placeholder 2"/>
          <p:cNvSpPr>
            <a:spLocks noGrp="1"/>
          </p:cNvSpPr>
          <p:nvPr>
            <p:ph idx="1"/>
          </p:nvPr>
        </p:nvSpPr>
        <p:spPr>
          <a:xfrm>
            <a:off x="381000" y="2133600"/>
            <a:ext cx="8229600" cy="5286375"/>
          </a:xfrm>
        </p:spPr>
        <p:txBody>
          <a:bodyPr/>
          <a:lstStyle/>
          <a:p>
            <a:r>
              <a:rPr lang="en-CA" b="1" dirty="0"/>
              <a:t>pneumatic dilation remains one of the most effective first-line therapies for </a:t>
            </a:r>
            <a:r>
              <a:rPr lang="en-CA" b="1" dirty="0" err="1" smtClean="0"/>
              <a:t>achalasia</a:t>
            </a:r>
            <a:r>
              <a:rPr lang="en-CA" b="1" dirty="0" smtClean="0"/>
              <a:t> </a:t>
            </a:r>
          </a:p>
          <a:p>
            <a:r>
              <a:rPr lang="en-CA" b="1" dirty="0"/>
              <a:t>Long-term follow-up studies reported significant symptom relapse of 50% at 10 years</a:t>
            </a:r>
          </a:p>
          <a:p>
            <a:r>
              <a:rPr lang="en-CA" b="1" dirty="0"/>
              <a:t>Complications of pneumatic dilation exist :</a:t>
            </a:r>
          </a:p>
          <a:p>
            <a:pPr lvl="3"/>
            <a:r>
              <a:rPr lang="en-US" sz="1600" b="1" dirty="0"/>
              <a:t> </a:t>
            </a:r>
            <a:r>
              <a:rPr lang="en-US" sz="1600" b="1" dirty="0" err="1"/>
              <a:t>Gastroesophageal</a:t>
            </a:r>
            <a:r>
              <a:rPr lang="en-US" sz="1600" b="1" dirty="0"/>
              <a:t> reflux 25-35%</a:t>
            </a:r>
          </a:p>
          <a:p>
            <a:pPr lvl="3"/>
            <a:endParaRPr lang="en-US" sz="1600" b="1" dirty="0"/>
          </a:p>
          <a:p>
            <a:pPr lvl="3"/>
            <a:r>
              <a:rPr lang="en-US" sz="1600" b="1" dirty="0"/>
              <a:t> Esophageal perforation  3 %</a:t>
            </a:r>
            <a:endParaRPr lang="en-CA" sz="1600" b="1"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b="1"/>
              <a:t>Surgical Therapy</a:t>
            </a:r>
            <a:endParaRPr lang="en-US"/>
          </a:p>
        </p:txBody>
      </p:sp>
      <p:sp>
        <p:nvSpPr>
          <p:cNvPr id="57347" name="Content Placeholder 2"/>
          <p:cNvSpPr>
            <a:spLocks noGrp="1"/>
          </p:cNvSpPr>
          <p:nvPr>
            <p:ph idx="1"/>
          </p:nvPr>
        </p:nvSpPr>
        <p:spPr/>
        <p:txBody>
          <a:bodyPr/>
          <a:lstStyle/>
          <a:p>
            <a:r>
              <a:rPr lang="en-US" dirty="0"/>
              <a:t>has success rates in excess of 90% with hospital stays averaging only a few days</a:t>
            </a:r>
          </a:p>
          <a:p>
            <a:r>
              <a:rPr lang="en-US" dirty="0"/>
              <a:t>acid exposure is a known complication of surgical intervention for </a:t>
            </a:r>
            <a:r>
              <a:rPr lang="en-US" dirty="0" err="1" smtClean="0"/>
              <a:t>achalasia</a:t>
            </a:r>
            <a:r>
              <a:rPr lang="en-US" dirty="0" smtClean="0"/>
              <a:t>  </a:t>
            </a:r>
          </a:p>
          <a:p>
            <a:r>
              <a:rPr lang="en-US" dirty="0"/>
              <a:t>Even with a successful </a:t>
            </a:r>
            <a:r>
              <a:rPr lang="en-US" dirty="0" err="1"/>
              <a:t>myotomy</a:t>
            </a:r>
            <a:r>
              <a:rPr lang="en-US" dirty="0"/>
              <a:t>, it is expected that patients will have some degree of </a:t>
            </a:r>
            <a:r>
              <a:rPr lang="en-US" dirty="0" err="1"/>
              <a:t>dysphagia</a:t>
            </a:r>
            <a:r>
              <a:rPr lang="en-US" dirty="0"/>
              <a:t> as a consequence of esophageal peristaltic </a:t>
            </a:r>
            <a:r>
              <a:rPr lang="en-US" dirty="0" smtClean="0"/>
              <a:t>dysfunction</a:t>
            </a:r>
          </a:p>
          <a:p>
            <a:r>
              <a:rPr lang="en-US" u="heavy" dirty="0" smtClean="0">
                <a:solidFill>
                  <a:schemeClr val="accent1"/>
                </a:solidFill>
              </a:rPr>
              <a:t>Standard to manage </a:t>
            </a:r>
            <a:r>
              <a:rPr lang="en-US" u="heavy" dirty="0" err="1" smtClean="0">
                <a:solidFill>
                  <a:schemeClr val="accent1"/>
                </a:solidFill>
              </a:rPr>
              <a:t>achalasia</a:t>
            </a:r>
            <a:r>
              <a:rPr lang="en-US" u="heavy" dirty="0" smtClean="0">
                <a:solidFill>
                  <a:schemeClr val="accent1"/>
                </a:solidFill>
              </a:rPr>
              <a:t> is surgical </a:t>
            </a:r>
            <a:r>
              <a:rPr lang="en-US" u="heavy" dirty="0" err="1" smtClean="0">
                <a:solidFill>
                  <a:schemeClr val="accent1"/>
                </a:solidFill>
              </a:rPr>
              <a:t>myotomy</a:t>
            </a:r>
            <a:r>
              <a:rPr lang="en-US" u="heavy" dirty="0" smtClean="0">
                <a:solidFill>
                  <a:schemeClr val="accent1"/>
                </a:solidFill>
              </a:rPr>
              <a:t>  </a:t>
            </a:r>
            <a:endParaRPr lang="en-US" u="heavy"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a:t>Achalasia</a:t>
            </a:r>
            <a:endParaRPr lang="en-US"/>
          </a:p>
        </p:txBody>
      </p:sp>
      <p:sp>
        <p:nvSpPr>
          <p:cNvPr id="22531" name="Content Placeholder 2"/>
          <p:cNvSpPr>
            <a:spLocks noGrp="1"/>
          </p:cNvSpPr>
          <p:nvPr>
            <p:ph idx="1"/>
          </p:nvPr>
        </p:nvSpPr>
        <p:spPr/>
        <p:txBody>
          <a:bodyPr/>
          <a:lstStyle/>
          <a:p>
            <a:r>
              <a:rPr lang="en-CA" b="1" dirty="0" err="1"/>
              <a:t>Achalasia</a:t>
            </a:r>
            <a:r>
              <a:rPr lang="en-CA" b="1" dirty="0"/>
              <a:t> is an uncommon    disease  of </a:t>
            </a:r>
            <a:r>
              <a:rPr lang="en-CA" b="1" dirty="0" err="1"/>
              <a:t>esophageal</a:t>
            </a:r>
            <a:r>
              <a:rPr lang="en-CA" b="1" dirty="0"/>
              <a:t> motility disorder</a:t>
            </a:r>
          </a:p>
          <a:p>
            <a:r>
              <a:rPr lang="en-CA" b="1" dirty="0"/>
              <a:t>It is characterized by degeneration of the </a:t>
            </a:r>
            <a:r>
              <a:rPr lang="en-CA" b="1" dirty="0" err="1"/>
              <a:t>myenteric</a:t>
            </a:r>
            <a:r>
              <a:rPr lang="en-CA" b="1" dirty="0"/>
              <a:t> neurons that innervate  LES and </a:t>
            </a:r>
            <a:r>
              <a:rPr lang="en-CA" b="1" dirty="0" err="1"/>
              <a:t>esophageal</a:t>
            </a:r>
            <a:r>
              <a:rPr lang="en-CA" b="1" dirty="0"/>
              <a:t> </a:t>
            </a:r>
            <a:r>
              <a:rPr lang="en-CA" b="1" dirty="0" smtClean="0"/>
              <a:t>body </a:t>
            </a:r>
            <a:r>
              <a:rPr lang="en-CA" b="1" dirty="0" smtClean="0">
                <a:solidFill>
                  <a:schemeClr val="accent1"/>
                </a:solidFill>
              </a:rPr>
              <a:t>(severe contraction of LES that leads to prevention of passing of food &amp; liquids )</a:t>
            </a:r>
          </a:p>
          <a:p>
            <a:r>
              <a:rPr lang="en-US" b="1" dirty="0"/>
              <a:t>the pathogenesis  :</a:t>
            </a:r>
          </a:p>
          <a:p>
            <a:pPr lvl="2"/>
            <a:r>
              <a:rPr lang="en-US" b="1" dirty="0"/>
              <a:t>autoimmune  ?</a:t>
            </a:r>
          </a:p>
          <a:p>
            <a:pPr lvl="2"/>
            <a:r>
              <a:rPr lang="en-US" b="1" dirty="0"/>
              <a:t>Viral                ?</a:t>
            </a:r>
          </a:p>
          <a:p>
            <a:pPr lvl="2"/>
            <a:r>
              <a:rPr lang="en-US" b="1" dirty="0"/>
              <a:t>Familial           ?</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b="1"/>
              <a:t>Surgical Therapy</a:t>
            </a:r>
            <a:endParaRPr lang="en-US"/>
          </a:p>
        </p:txBody>
      </p:sp>
      <p:sp>
        <p:nvSpPr>
          <p:cNvPr id="59395" name="Content Placeholder 2"/>
          <p:cNvSpPr>
            <a:spLocks noGrp="1"/>
          </p:cNvSpPr>
          <p:nvPr>
            <p:ph idx="1"/>
          </p:nvPr>
        </p:nvSpPr>
        <p:spPr/>
        <p:txBody>
          <a:bodyPr/>
          <a:lstStyle/>
          <a:p>
            <a:r>
              <a:rPr lang="en-US"/>
              <a:t>Delayed recurrence of postoperative dysphagia is most commonly caused by development of a recurrent high pressure zone at the LES or a peptic stricture complicating acid reflux</a:t>
            </a:r>
          </a:p>
          <a:p>
            <a:r>
              <a:rPr lang="en-US"/>
              <a:t>laparoscopic Heller myotomy demonstrated excellent results, with 98% of patients reporting symptomatic improvement at 5.3 years</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3200" b="1"/>
              <a:t>Surgery Versus Pneumatic Dilation</a:t>
            </a:r>
            <a:r>
              <a:rPr lang="en-US" sz="3200"/>
              <a:t> </a:t>
            </a:r>
            <a:r>
              <a:rPr lang="en-US"/>
              <a:t/>
            </a:r>
            <a:br>
              <a:rPr lang="en-US"/>
            </a:br>
            <a:endParaRPr lang="en-US"/>
          </a:p>
        </p:txBody>
      </p:sp>
      <p:sp>
        <p:nvSpPr>
          <p:cNvPr id="61443" name="Content Placeholder 2"/>
          <p:cNvSpPr>
            <a:spLocks noGrp="1"/>
          </p:cNvSpPr>
          <p:nvPr>
            <p:ph idx="1"/>
          </p:nvPr>
        </p:nvSpPr>
        <p:spPr>
          <a:xfrm>
            <a:off x="457200" y="2133600"/>
            <a:ext cx="8229600" cy="5357813"/>
          </a:xfrm>
        </p:spPr>
        <p:txBody>
          <a:bodyPr/>
          <a:lstStyle/>
          <a:p>
            <a:r>
              <a:rPr lang="en-US" sz="2400" dirty="0"/>
              <a:t>Several retrospective and prospective studies have reported superior success rates for surgery when compared with pneumatic dilation</a:t>
            </a:r>
          </a:p>
          <a:p>
            <a:pPr>
              <a:buFont typeface="Wingdings" charset="2"/>
              <a:buNone/>
            </a:pPr>
            <a:endParaRPr lang="en-US" sz="2400" dirty="0"/>
          </a:p>
          <a:p>
            <a:r>
              <a:rPr lang="en-US" sz="2400" dirty="0"/>
              <a:t>a study of outcomes of 1181 patients treated with pneumatic dilation with that of 280 patients treated with Heller </a:t>
            </a:r>
            <a:r>
              <a:rPr lang="en-US" sz="2400" dirty="0" err="1"/>
              <a:t>myotomy</a:t>
            </a:r>
            <a:r>
              <a:rPr lang="en-US" sz="2400" dirty="0"/>
              <a:t> as initial therapy showed that  the risk of subsequent therapeutic intervention at 10 years was significantly higher with dilation (64%) when compared with surgery (38%)</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b="1"/>
              <a:t>Refractory Achalasia</a:t>
            </a:r>
            <a:r>
              <a:rPr lang="en-US"/>
              <a:t> </a:t>
            </a:r>
            <a:br>
              <a:rPr lang="en-US"/>
            </a:br>
            <a:endParaRPr lang="en-US"/>
          </a:p>
        </p:txBody>
      </p:sp>
      <p:sp>
        <p:nvSpPr>
          <p:cNvPr id="63491" name="Content Placeholder 2"/>
          <p:cNvSpPr>
            <a:spLocks noGrp="1"/>
          </p:cNvSpPr>
          <p:nvPr>
            <p:ph idx="1"/>
          </p:nvPr>
        </p:nvSpPr>
        <p:spPr/>
        <p:txBody>
          <a:bodyPr/>
          <a:lstStyle/>
          <a:p>
            <a:r>
              <a:rPr lang="en-US"/>
              <a:t>In patients with achalasia that is refractory to therapy with Heller myotomy, options are limited</a:t>
            </a:r>
          </a:p>
          <a:p>
            <a:r>
              <a:rPr lang="en-US"/>
              <a:t>Although esophagectomy is considered in patients with marked dilation and sigmoid deformity, such patients may respond to Heller myotomy</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t>Complications </a:t>
            </a:r>
            <a:br>
              <a:rPr lang="en-US"/>
            </a:br>
            <a:endParaRPr lang="en-US"/>
          </a:p>
        </p:txBody>
      </p:sp>
      <p:sp>
        <p:nvSpPr>
          <p:cNvPr id="65539" name="Content Placeholder 2"/>
          <p:cNvSpPr>
            <a:spLocks noGrp="1"/>
          </p:cNvSpPr>
          <p:nvPr>
            <p:ph idx="1"/>
          </p:nvPr>
        </p:nvSpPr>
        <p:spPr/>
        <p:txBody>
          <a:bodyPr/>
          <a:lstStyle/>
          <a:p>
            <a:r>
              <a:rPr lang="en-US" dirty="0"/>
              <a:t>The primary complications of </a:t>
            </a:r>
            <a:r>
              <a:rPr lang="en-US" dirty="0" err="1"/>
              <a:t>achalasia</a:t>
            </a:r>
            <a:r>
              <a:rPr lang="en-US" dirty="0"/>
              <a:t> are related to the functional obstruction rendered by the </a:t>
            </a:r>
            <a:r>
              <a:rPr lang="en-US" dirty="0" err="1"/>
              <a:t>nonrelaxing</a:t>
            </a:r>
            <a:r>
              <a:rPr lang="en-US" dirty="0"/>
              <a:t> LES and include progressive malnutrition and aspiration.</a:t>
            </a:r>
          </a:p>
          <a:p>
            <a:r>
              <a:rPr lang="en-US" dirty="0"/>
              <a:t>Uncommon but important secondary complications of </a:t>
            </a:r>
            <a:r>
              <a:rPr lang="en-US" dirty="0" err="1"/>
              <a:t>achalasia</a:t>
            </a:r>
            <a:r>
              <a:rPr lang="en-US" dirty="0"/>
              <a:t> include the formation of </a:t>
            </a:r>
            <a:r>
              <a:rPr lang="en-US" u="heavy" dirty="0" err="1"/>
              <a:t>epiphrenic</a:t>
            </a:r>
            <a:r>
              <a:rPr lang="en-US" u="heavy" dirty="0"/>
              <a:t> </a:t>
            </a:r>
            <a:r>
              <a:rPr lang="en-US" u="heavy" dirty="0" err="1"/>
              <a:t>diverticula</a:t>
            </a:r>
            <a:r>
              <a:rPr lang="en-US" u="heavy" dirty="0"/>
              <a:t> </a:t>
            </a:r>
            <a:r>
              <a:rPr lang="en-US" dirty="0"/>
              <a:t>and </a:t>
            </a:r>
            <a:r>
              <a:rPr lang="en-US" u="heavy" dirty="0"/>
              <a:t>esophageal cancer</a:t>
            </a:r>
            <a:r>
              <a:rPr lang="en-US" dirty="0"/>
              <a:t>.</a:t>
            </a: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t>Complications</a:t>
            </a:r>
          </a:p>
        </p:txBody>
      </p:sp>
      <p:sp>
        <p:nvSpPr>
          <p:cNvPr id="67587" name="Content Placeholder 2"/>
          <p:cNvSpPr>
            <a:spLocks noGrp="1"/>
          </p:cNvSpPr>
          <p:nvPr>
            <p:ph idx="1"/>
          </p:nvPr>
        </p:nvSpPr>
        <p:spPr/>
        <p:txBody>
          <a:bodyPr/>
          <a:lstStyle/>
          <a:p>
            <a:r>
              <a:rPr lang="en-US"/>
              <a:t>There is an established link between achalasia and esophageal cancer, most commonly squamous cell carcinom</a:t>
            </a:r>
          </a:p>
          <a:p>
            <a:r>
              <a:rPr lang="en-US"/>
              <a:t>The overall prevalence of esophageal cancer in achalasia is approximately 3% with an incidence of approximately 197 cases per 100,000 persons per year</a:t>
            </a:r>
          </a:p>
          <a:p>
            <a:pPr>
              <a:buFont typeface="Wingdings" charset="2"/>
              <a:buNone/>
            </a:pP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t>Esophageal </a:t>
            </a:r>
            <a:r>
              <a:rPr lang="en-US" b="1"/>
              <a:t>Diverticula</a:t>
            </a:r>
            <a:endParaRPr lang="en-US"/>
          </a:p>
        </p:txBody>
      </p:sp>
      <p:sp>
        <p:nvSpPr>
          <p:cNvPr id="69635" name="Content Placeholder 2"/>
          <p:cNvSpPr>
            <a:spLocks noGrp="1"/>
          </p:cNvSpPr>
          <p:nvPr>
            <p:ph idx="1"/>
          </p:nvPr>
        </p:nvSpPr>
        <p:spPr/>
        <p:txBody>
          <a:bodyPr/>
          <a:lstStyle/>
          <a:p>
            <a:r>
              <a:rPr lang="en-CA" b="1"/>
              <a:t>most diverticula are a result of a primary motor disturbance or an abnormality of the UES or LES</a:t>
            </a:r>
          </a:p>
          <a:p>
            <a:r>
              <a:rPr lang="en-CA" b="1"/>
              <a:t>can occur in several places along the esophagus</a:t>
            </a:r>
          </a:p>
          <a:p>
            <a:r>
              <a:rPr lang="en-US" b="1"/>
              <a:t>The three most common sites of occurrence are pharyngoesophageal (Zenker's), parabronchial (midesophageal), and epiphrenic </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t>Esophageal </a:t>
            </a:r>
            <a:r>
              <a:rPr lang="en-US" b="1"/>
              <a:t>Diverticula</a:t>
            </a:r>
            <a:endParaRPr lang="en-US"/>
          </a:p>
        </p:txBody>
      </p:sp>
      <p:sp>
        <p:nvSpPr>
          <p:cNvPr id="71683" name="Content Placeholder 2"/>
          <p:cNvSpPr>
            <a:spLocks noGrp="1"/>
          </p:cNvSpPr>
          <p:nvPr>
            <p:ph idx="1"/>
          </p:nvPr>
        </p:nvSpPr>
        <p:spPr/>
        <p:txBody>
          <a:bodyPr/>
          <a:lstStyle/>
          <a:p>
            <a:r>
              <a:rPr lang="en-CA" b="1" dirty="0"/>
              <a:t>True </a:t>
            </a:r>
            <a:r>
              <a:rPr lang="en-CA" b="1" dirty="0" err="1"/>
              <a:t>diverticula</a:t>
            </a:r>
            <a:r>
              <a:rPr lang="en-CA" b="1" dirty="0"/>
              <a:t> involve all layers of the </a:t>
            </a:r>
            <a:r>
              <a:rPr lang="en-CA" b="1" dirty="0" err="1"/>
              <a:t>esophageal</a:t>
            </a:r>
            <a:r>
              <a:rPr lang="en-CA" b="1" dirty="0"/>
              <a:t> wall, including mucosa, </a:t>
            </a:r>
            <a:r>
              <a:rPr lang="en-CA" b="1" dirty="0" err="1"/>
              <a:t>submucosa</a:t>
            </a:r>
            <a:r>
              <a:rPr lang="en-CA" b="1" dirty="0"/>
              <a:t>, and </a:t>
            </a:r>
            <a:r>
              <a:rPr lang="en-CA" b="1" dirty="0" err="1"/>
              <a:t>muscularis</a:t>
            </a:r>
            <a:endParaRPr lang="en-CA" b="1" dirty="0"/>
          </a:p>
          <a:p>
            <a:r>
              <a:rPr lang="en-CA" b="1" dirty="0"/>
              <a:t>A false </a:t>
            </a:r>
            <a:r>
              <a:rPr lang="en-CA" b="1" dirty="0" err="1"/>
              <a:t>diverticulum</a:t>
            </a:r>
            <a:r>
              <a:rPr lang="en-CA" b="1" dirty="0"/>
              <a:t> consists of mucosa and </a:t>
            </a:r>
            <a:r>
              <a:rPr lang="en-CA" b="1" dirty="0" err="1"/>
              <a:t>submucosa</a:t>
            </a:r>
            <a:r>
              <a:rPr lang="en-CA" b="1" dirty="0"/>
              <a:t> only</a:t>
            </a:r>
          </a:p>
          <a:p>
            <a:r>
              <a:rPr lang="en-CA" b="1" dirty="0" err="1">
                <a:solidFill>
                  <a:srgbClr val="CC0000"/>
                </a:solidFill>
              </a:rPr>
              <a:t>Pulsion</a:t>
            </a:r>
            <a:r>
              <a:rPr lang="en-CA" b="1" dirty="0">
                <a:solidFill>
                  <a:srgbClr val="CC0000"/>
                </a:solidFill>
              </a:rPr>
              <a:t> </a:t>
            </a:r>
            <a:r>
              <a:rPr lang="en-CA" b="1" dirty="0" err="1"/>
              <a:t>diverticula</a:t>
            </a:r>
            <a:r>
              <a:rPr lang="en-CA" b="1" dirty="0"/>
              <a:t> are false </a:t>
            </a:r>
            <a:r>
              <a:rPr lang="en-CA" b="1" dirty="0" err="1"/>
              <a:t>diverticula</a:t>
            </a:r>
            <a:r>
              <a:rPr lang="en-CA" b="1" dirty="0"/>
              <a:t> that occur because of elevated </a:t>
            </a:r>
            <a:r>
              <a:rPr lang="en-CA" b="1" dirty="0" err="1">
                <a:solidFill>
                  <a:srgbClr val="CC0000"/>
                </a:solidFill>
              </a:rPr>
              <a:t>intraluminal</a:t>
            </a:r>
            <a:r>
              <a:rPr lang="en-CA" b="1" dirty="0"/>
              <a:t> pressures generated from abnormal motility disorders</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Esophageal </a:t>
            </a:r>
            <a:r>
              <a:rPr lang="en-US" b="1"/>
              <a:t>Diverticula</a:t>
            </a:r>
            <a:endParaRPr lang="en-US"/>
          </a:p>
        </p:txBody>
      </p:sp>
      <p:sp>
        <p:nvSpPr>
          <p:cNvPr id="73731" name="Content Placeholder 2"/>
          <p:cNvSpPr>
            <a:spLocks noGrp="1"/>
          </p:cNvSpPr>
          <p:nvPr>
            <p:ph idx="1"/>
          </p:nvPr>
        </p:nvSpPr>
        <p:spPr/>
        <p:txBody>
          <a:bodyPr/>
          <a:lstStyle/>
          <a:p>
            <a:r>
              <a:rPr lang="en-CA" b="1"/>
              <a:t>Zenker's diverticulum and an epiphrenic diverticulum fall under the category of false, pulsion diverticula.</a:t>
            </a:r>
          </a:p>
          <a:p>
            <a:r>
              <a:rPr lang="en-CA" b="1"/>
              <a:t>Traction, or true, diverticula result from external inflammatory mediastinal lymph nodes adhering to the esophagus</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77813"/>
            <a:ext cx="8229600" cy="1365250"/>
          </a:xfrm>
        </p:spPr>
        <p:txBody>
          <a:bodyPr/>
          <a:lstStyle/>
          <a:p>
            <a:r>
              <a:rPr lang="en-US" sz="3200" dirty="0"/>
              <a:t/>
            </a:r>
            <a:br>
              <a:rPr lang="en-US" sz="3200" dirty="0"/>
            </a:br>
            <a:r>
              <a:rPr lang="en-US" sz="3200" dirty="0"/>
              <a:t> </a:t>
            </a:r>
            <a:r>
              <a:rPr lang="en-US" sz="3200" dirty="0" err="1"/>
              <a:t>Pharyngoesophageal</a:t>
            </a:r>
            <a:r>
              <a:rPr lang="en-US" sz="3200" dirty="0"/>
              <a:t> (</a:t>
            </a:r>
            <a:r>
              <a:rPr lang="en-US" sz="3200" dirty="0" err="1"/>
              <a:t>Zenker's</a:t>
            </a:r>
            <a:r>
              <a:rPr lang="en-US" sz="3200" dirty="0"/>
              <a:t>) </a:t>
            </a:r>
            <a:r>
              <a:rPr lang="en-US" sz="3200" dirty="0" err="1"/>
              <a:t>Diverticulum</a:t>
            </a:r>
            <a:r>
              <a:rPr lang="en-US" sz="3200" dirty="0"/>
              <a:t> </a:t>
            </a:r>
            <a:br>
              <a:rPr lang="en-US" sz="3200" dirty="0"/>
            </a:br>
            <a:endParaRPr lang="en-US" sz="3200" dirty="0"/>
          </a:p>
        </p:txBody>
      </p:sp>
      <p:sp>
        <p:nvSpPr>
          <p:cNvPr id="75779" name="Content Placeholder 2"/>
          <p:cNvSpPr>
            <a:spLocks noGrp="1"/>
          </p:cNvSpPr>
          <p:nvPr>
            <p:ph idx="1"/>
          </p:nvPr>
        </p:nvSpPr>
        <p:spPr>
          <a:xfrm>
            <a:off x="457200" y="2209800"/>
            <a:ext cx="8229600" cy="4857750"/>
          </a:xfrm>
        </p:spPr>
        <p:txBody>
          <a:bodyPr/>
          <a:lstStyle/>
          <a:p>
            <a:r>
              <a:rPr lang="en-US" dirty="0"/>
              <a:t> </a:t>
            </a:r>
            <a:r>
              <a:rPr lang="en-CA" b="1" dirty="0"/>
              <a:t>is the most common </a:t>
            </a:r>
            <a:r>
              <a:rPr lang="en-CA" b="1" dirty="0" err="1"/>
              <a:t>esophageal</a:t>
            </a:r>
            <a:r>
              <a:rPr lang="en-CA" b="1" dirty="0"/>
              <a:t> </a:t>
            </a:r>
            <a:r>
              <a:rPr lang="en-CA" b="1" dirty="0" err="1"/>
              <a:t>diverticulum</a:t>
            </a:r>
            <a:r>
              <a:rPr lang="en-CA" b="1" dirty="0"/>
              <a:t> found today</a:t>
            </a:r>
          </a:p>
          <a:p>
            <a:r>
              <a:rPr lang="en-CA" b="1" dirty="0"/>
              <a:t>It usually presents in older patients in the 7th decade of life</a:t>
            </a:r>
          </a:p>
          <a:p>
            <a:r>
              <a:rPr lang="en-CA" b="1" dirty="0"/>
              <a:t>found </a:t>
            </a:r>
            <a:r>
              <a:rPr lang="en-CA" b="1" dirty="0" err="1"/>
              <a:t>herniating</a:t>
            </a:r>
            <a:r>
              <a:rPr lang="en-CA" b="1" dirty="0"/>
              <a:t> into </a:t>
            </a:r>
            <a:r>
              <a:rPr lang="en-CA" b="1" dirty="0">
                <a:solidFill>
                  <a:srgbClr val="CC0000"/>
                </a:solidFill>
              </a:rPr>
              <a:t>Killian's triangle</a:t>
            </a:r>
            <a:r>
              <a:rPr lang="en-CA" b="1" dirty="0"/>
              <a:t>, between the oblique </a:t>
            </a:r>
            <a:r>
              <a:rPr lang="en-CA" b="1" dirty="0" err="1"/>
              <a:t>fibers</a:t>
            </a:r>
            <a:r>
              <a:rPr lang="en-CA" b="1" dirty="0"/>
              <a:t> of the </a:t>
            </a:r>
            <a:r>
              <a:rPr lang="en-CA" b="1" dirty="0" err="1"/>
              <a:t>thyropharyngeus</a:t>
            </a:r>
            <a:r>
              <a:rPr lang="en-CA" b="1" dirty="0"/>
              <a:t> muscle and the horizontal </a:t>
            </a:r>
            <a:r>
              <a:rPr lang="en-CA" b="1" dirty="0" err="1"/>
              <a:t>fibers</a:t>
            </a:r>
            <a:r>
              <a:rPr lang="en-CA" b="1" dirty="0"/>
              <a:t> of the </a:t>
            </a:r>
            <a:r>
              <a:rPr lang="en-CA" b="1" dirty="0" err="1"/>
              <a:t>cricopharyngeus</a:t>
            </a:r>
            <a:r>
              <a:rPr lang="en-CA" b="1" dirty="0"/>
              <a:t> muscle</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zenker diverticulum"/>
          <p:cNvPicPr>
            <a:picLocks noGrp="1" noChangeAspect="1"/>
          </p:cNvPicPr>
          <p:nvPr>
            <p:ph idx="1"/>
          </p:nvPr>
        </p:nvPicPr>
        <p:blipFill>
          <a:blip r:embed="rId2"/>
          <a:stretch>
            <a:fillRect/>
          </a:stretch>
        </p:blipFill>
        <p:spPr>
          <a:xfrm>
            <a:off x="1295400" y="2438400"/>
            <a:ext cx="5029200" cy="4038600"/>
          </a:xfrm>
        </p:spPr>
      </p:pic>
      <p:sp>
        <p:nvSpPr>
          <p:cNvPr id="8" name="Right Arrow 7"/>
          <p:cNvSpPr/>
          <p:nvPr/>
        </p:nvSpPr>
        <p:spPr>
          <a:xfrm>
            <a:off x="4267200" y="4191000"/>
            <a:ext cx="533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43400" y="4343400"/>
            <a:ext cx="2362200" cy="1905000"/>
          </a:xfrm>
          <a:prstGeom prst="ellipse">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sp3d/>
          </a:bodyPr>
          <a:lstStyle/>
          <a:p>
            <a:pPr algn="ctr"/>
            <a:r>
              <a:rPr lang="en-US" dirty="0" smtClean="0"/>
              <a:t>Here where the </a:t>
            </a:r>
            <a:r>
              <a:rPr lang="en-US" dirty="0" err="1" smtClean="0"/>
              <a:t>zenker’s</a:t>
            </a:r>
            <a:r>
              <a:rPr lang="en-US" dirty="0" smtClean="0"/>
              <a:t> </a:t>
            </a:r>
            <a:r>
              <a:rPr lang="en-US" dirty="0" err="1" smtClean="0"/>
              <a:t>diverticulum</a:t>
            </a:r>
            <a:r>
              <a:rPr lang="en-US" dirty="0" smtClean="0"/>
              <a:t> occurs</a:t>
            </a:r>
            <a:endParaRPr lang="en-US" dirty="0"/>
          </a:p>
        </p:txBody>
      </p:sp>
      <p:sp>
        <p:nvSpPr>
          <p:cNvPr id="7" name="Slide Number Placeholder 6"/>
          <p:cNvSpPr>
            <a:spLocks noGrp="1"/>
          </p:cNvSpPr>
          <p:nvPr>
            <p:ph type="sldNum" sz="quarter" idx="12"/>
          </p:nvPr>
        </p:nvSpPr>
        <p:spPr/>
        <p:txBody>
          <a:bodyPr/>
          <a:lstStyle/>
          <a:p>
            <a:pPr>
              <a:defRPr/>
            </a:pPr>
            <a:fld id="{4048672B-DD09-2B4C-B688-128C6F6D7E98}" type="slidenum">
              <a:rPr lang="en-US" smtClean="0"/>
              <a:pPr>
                <a:defRPr/>
              </a:pPr>
              <a:t>29</a:t>
            </a:fld>
            <a:endParaRPr lang="en-US"/>
          </a:p>
        </p:txBody>
      </p:sp>
      <p:sp>
        <p:nvSpPr>
          <p:cNvPr id="10" name="Footer Placeholder 9"/>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Clinical features</a:t>
            </a:r>
          </a:p>
        </p:txBody>
      </p:sp>
      <p:sp>
        <p:nvSpPr>
          <p:cNvPr id="24579" name="Content Placeholder 2"/>
          <p:cNvSpPr>
            <a:spLocks noGrp="1"/>
          </p:cNvSpPr>
          <p:nvPr>
            <p:ph idx="1"/>
          </p:nvPr>
        </p:nvSpPr>
        <p:spPr/>
        <p:txBody>
          <a:bodyPr/>
          <a:lstStyle/>
          <a:p>
            <a:r>
              <a:rPr lang="en-CA" b="1"/>
              <a:t>most commonly presents in patients between the ages of 25 and 60 years</a:t>
            </a:r>
          </a:p>
          <a:p>
            <a:r>
              <a:rPr lang="en-CA" b="1"/>
              <a:t>an equal male-to-female gender distribution</a:t>
            </a:r>
          </a:p>
          <a:p>
            <a:r>
              <a:rPr lang="en-CA" b="1"/>
              <a:t>Dysphagia to solids and liquids is the most common presenting symptom, experienced by greater than 90% of patients</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b="1"/>
              <a:t>Symptoms and Diagnosis</a:t>
            </a:r>
            <a:r>
              <a:rPr lang="en-US"/>
              <a:t/>
            </a:r>
            <a:br>
              <a:rPr lang="en-US"/>
            </a:br>
            <a:endParaRPr lang="en-US"/>
          </a:p>
        </p:txBody>
      </p:sp>
      <p:sp>
        <p:nvSpPr>
          <p:cNvPr id="77827" name="Content Placeholder 2"/>
          <p:cNvSpPr>
            <a:spLocks noGrp="1"/>
          </p:cNvSpPr>
          <p:nvPr>
            <p:ph idx="1"/>
          </p:nvPr>
        </p:nvSpPr>
        <p:spPr/>
        <p:txBody>
          <a:bodyPr/>
          <a:lstStyle/>
          <a:p>
            <a:r>
              <a:rPr lang="en-CA" b="1" dirty="0"/>
              <a:t>Commonly, patients complain of a sticking in the throat.</a:t>
            </a:r>
          </a:p>
          <a:p>
            <a:r>
              <a:rPr lang="en-CA" b="1" dirty="0"/>
              <a:t>nagging cough, excessive salivation, and intermittent </a:t>
            </a:r>
            <a:r>
              <a:rPr lang="en-CA" b="1" dirty="0" err="1"/>
              <a:t>dysphagia</a:t>
            </a:r>
            <a:r>
              <a:rPr lang="en-CA" b="1" dirty="0"/>
              <a:t> often are signs of progressive disease</a:t>
            </a:r>
          </a:p>
          <a:p>
            <a:r>
              <a:rPr lang="en-CA" b="1" dirty="0"/>
              <a:t>As the sac increases in size, regurgitation of foul-smelling, undigested material is </a:t>
            </a:r>
            <a:r>
              <a:rPr lang="en-CA" b="1" dirty="0" smtClean="0"/>
              <a:t>common </a:t>
            </a:r>
            <a:r>
              <a:rPr lang="en-CA" b="1" dirty="0" smtClean="0">
                <a:solidFill>
                  <a:schemeClr val="accent1"/>
                </a:solidFill>
              </a:rPr>
              <a:t>(because of fermentation of food)</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b="1"/>
              <a:t>Symptoms and Diagnosis</a:t>
            </a:r>
            <a:r>
              <a:rPr lang="en-US"/>
              <a:t/>
            </a:r>
            <a:br>
              <a:rPr lang="en-US"/>
            </a:br>
            <a:endParaRPr lang="en-US"/>
          </a:p>
        </p:txBody>
      </p:sp>
      <p:sp>
        <p:nvSpPr>
          <p:cNvPr id="79875" name="Content Placeholder 2"/>
          <p:cNvSpPr>
            <a:spLocks noGrp="1"/>
          </p:cNvSpPr>
          <p:nvPr>
            <p:ph idx="1"/>
          </p:nvPr>
        </p:nvSpPr>
        <p:spPr/>
        <p:txBody>
          <a:bodyPr/>
          <a:lstStyle/>
          <a:p>
            <a:r>
              <a:rPr lang="en-CA" b="1" dirty="0" smtClean="0"/>
              <a:t>Halitosis (bad mouth smell), </a:t>
            </a:r>
            <a:r>
              <a:rPr lang="en-CA" b="1" dirty="0"/>
              <a:t>voice changes, </a:t>
            </a:r>
            <a:r>
              <a:rPr lang="en-CA" b="1" dirty="0" err="1"/>
              <a:t>retrosternal</a:t>
            </a:r>
            <a:r>
              <a:rPr lang="en-CA" b="1" dirty="0"/>
              <a:t> pain, and respiratory infections are especially common in the elderly population</a:t>
            </a:r>
          </a:p>
          <a:p>
            <a:r>
              <a:rPr lang="en-CA" b="1" dirty="0"/>
              <a:t>The most serious complication from an untreated </a:t>
            </a:r>
            <a:r>
              <a:rPr lang="en-CA" b="1" dirty="0" err="1"/>
              <a:t>Zenker's</a:t>
            </a:r>
            <a:r>
              <a:rPr lang="en-CA" b="1" dirty="0"/>
              <a:t> </a:t>
            </a:r>
            <a:r>
              <a:rPr lang="en-CA" b="1" dirty="0" err="1"/>
              <a:t>diverticulum</a:t>
            </a:r>
            <a:r>
              <a:rPr lang="en-CA" b="1" dirty="0"/>
              <a:t> is </a:t>
            </a:r>
            <a:r>
              <a:rPr lang="en-CA" b="1" dirty="0">
                <a:solidFill>
                  <a:srgbClr val="CC0000"/>
                </a:solidFill>
              </a:rPr>
              <a:t>aspiration pneumonia</a:t>
            </a:r>
            <a:r>
              <a:rPr lang="en-CA" b="1" dirty="0"/>
              <a:t> or </a:t>
            </a:r>
            <a:r>
              <a:rPr lang="en-CA" b="1" dirty="0">
                <a:solidFill>
                  <a:srgbClr val="CC0000"/>
                </a:solidFill>
              </a:rPr>
              <a:t>lung abscess</a:t>
            </a:r>
            <a:endParaRPr lang="en-US" dirty="0">
              <a:solidFill>
                <a:srgbClr val="CC0000"/>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b="1"/>
              <a:t>Symptoms and Diagnosis</a:t>
            </a:r>
            <a:r>
              <a:rPr lang="en-US"/>
              <a:t/>
            </a:r>
            <a:br>
              <a:rPr lang="en-US"/>
            </a:br>
            <a:endParaRPr lang="en-US"/>
          </a:p>
        </p:txBody>
      </p:sp>
      <p:sp>
        <p:nvSpPr>
          <p:cNvPr id="81923" name="Content Placeholder 2"/>
          <p:cNvSpPr>
            <a:spLocks noGrp="1"/>
          </p:cNvSpPr>
          <p:nvPr>
            <p:ph idx="1"/>
          </p:nvPr>
        </p:nvSpPr>
        <p:spPr/>
        <p:txBody>
          <a:bodyPr/>
          <a:lstStyle/>
          <a:p>
            <a:r>
              <a:rPr lang="en-CA" b="1" dirty="0"/>
              <a:t>Diagnosis is made by barium </a:t>
            </a:r>
            <a:r>
              <a:rPr lang="en-CA" b="1" dirty="0" err="1" smtClean="0"/>
              <a:t>esophagram</a:t>
            </a:r>
            <a:r>
              <a:rPr lang="en-CA" b="1" dirty="0" smtClean="0"/>
              <a:t> </a:t>
            </a:r>
            <a:r>
              <a:rPr lang="en-CA" b="1" u="heavy" dirty="0" smtClean="0">
                <a:solidFill>
                  <a:srgbClr val="CC0000"/>
                </a:solidFill>
              </a:rPr>
              <a:t>ONLY</a:t>
            </a:r>
            <a:r>
              <a:rPr lang="en-CA" b="1" dirty="0" smtClean="0"/>
              <a:t> </a:t>
            </a:r>
            <a:endParaRPr lang="en-CA" b="1" dirty="0"/>
          </a:p>
          <a:p>
            <a:r>
              <a:rPr lang="en-CA" b="1" dirty="0"/>
              <a:t>Neither </a:t>
            </a:r>
            <a:r>
              <a:rPr lang="en-CA" b="1" dirty="0" err="1"/>
              <a:t>esophageal</a:t>
            </a:r>
            <a:r>
              <a:rPr lang="en-CA" b="1" dirty="0"/>
              <a:t> </a:t>
            </a:r>
            <a:r>
              <a:rPr lang="en-CA" b="1" dirty="0" err="1"/>
              <a:t>manometry</a:t>
            </a:r>
            <a:r>
              <a:rPr lang="en-CA" b="1" dirty="0"/>
              <a:t> nor </a:t>
            </a:r>
            <a:r>
              <a:rPr lang="en-CA" b="1" dirty="0" err="1"/>
              <a:t>endoscopy</a:t>
            </a:r>
            <a:r>
              <a:rPr lang="en-CA" b="1" dirty="0"/>
              <a:t> is needed to make a diagnosis of </a:t>
            </a:r>
            <a:r>
              <a:rPr lang="en-CA" b="1" dirty="0" err="1"/>
              <a:t>Zenker's</a:t>
            </a:r>
            <a:r>
              <a:rPr lang="en-CA" b="1" dirty="0"/>
              <a:t> </a:t>
            </a:r>
            <a:r>
              <a:rPr lang="en-CA" b="1" dirty="0" err="1"/>
              <a:t>diverticulum</a:t>
            </a:r>
            <a:r>
              <a:rPr lang="en-CA" b="1" dirty="0" smtClean="0"/>
              <a:t>.</a:t>
            </a:r>
          </a:p>
          <a:p>
            <a:pPr>
              <a:buNone/>
            </a:pPr>
            <a:r>
              <a:rPr lang="en-CA" b="1" dirty="0" smtClean="0"/>
              <a:t>  </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a:p>
        </p:txBody>
      </p:sp>
      <p:pic>
        <p:nvPicPr>
          <p:cNvPr id="83971" name="Content Placeholder 3" descr="Zinckers Divertuculum.jpg"/>
          <p:cNvPicPr>
            <a:picLocks noGrp="1" noChangeAspect="1"/>
          </p:cNvPicPr>
          <p:nvPr>
            <p:ph idx="1"/>
          </p:nvPr>
        </p:nvPicPr>
        <p:blipFill>
          <a:blip r:embed="rId3"/>
          <a:srcRect/>
          <a:stretch>
            <a:fillRect/>
          </a:stretch>
        </p:blipFill>
        <p:spPr>
          <a:xfrm>
            <a:off x="1500188" y="214313"/>
            <a:ext cx="5500687" cy="6643687"/>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b="1"/>
              <a:t>Treatment</a:t>
            </a:r>
            <a:endParaRPr lang="en-US"/>
          </a:p>
        </p:txBody>
      </p:sp>
      <p:sp>
        <p:nvSpPr>
          <p:cNvPr id="86019" name="Content Placeholder 2"/>
          <p:cNvSpPr>
            <a:spLocks noGrp="1"/>
          </p:cNvSpPr>
          <p:nvPr>
            <p:ph idx="1"/>
          </p:nvPr>
        </p:nvSpPr>
        <p:spPr/>
        <p:txBody>
          <a:bodyPr/>
          <a:lstStyle/>
          <a:p>
            <a:r>
              <a:rPr lang="en-CA" b="1" dirty="0"/>
              <a:t>Surgical or </a:t>
            </a:r>
            <a:r>
              <a:rPr lang="en-CA" b="1" dirty="0">
                <a:solidFill>
                  <a:srgbClr val="CC0000"/>
                </a:solidFill>
              </a:rPr>
              <a:t>endoscopic repair </a:t>
            </a:r>
            <a:r>
              <a:rPr lang="en-CA" b="1" dirty="0"/>
              <a:t>of a </a:t>
            </a:r>
            <a:r>
              <a:rPr lang="en-CA" b="1" dirty="0" err="1"/>
              <a:t>Zenker's</a:t>
            </a:r>
            <a:r>
              <a:rPr lang="en-CA" b="1" dirty="0"/>
              <a:t> </a:t>
            </a:r>
            <a:r>
              <a:rPr lang="en-CA" b="1" dirty="0" err="1"/>
              <a:t>diverticulum</a:t>
            </a:r>
            <a:r>
              <a:rPr lang="en-CA" b="1" dirty="0"/>
              <a:t> is the gold standard of </a:t>
            </a:r>
            <a:r>
              <a:rPr lang="en-CA" b="1" dirty="0">
                <a:solidFill>
                  <a:srgbClr val="CC0000"/>
                </a:solidFill>
              </a:rPr>
              <a:t>treatment</a:t>
            </a:r>
          </a:p>
          <a:p>
            <a:r>
              <a:rPr lang="en-CA" b="1" dirty="0"/>
              <a:t>Open repair involve :</a:t>
            </a:r>
          </a:p>
          <a:p>
            <a:pPr lvl="2"/>
            <a:r>
              <a:rPr lang="en-CA" b="1" dirty="0"/>
              <a:t> </a:t>
            </a:r>
            <a:r>
              <a:rPr lang="en-CA" b="1" dirty="0" err="1"/>
              <a:t>myotomy</a:t>
            </a:r>
            <a:r>
              <a:rPr lang="en-CA" b="1" dirty="0"/>
              <a:t>  of the proximal and distal </a:t>
            </a:r>
            <a:r>
              <a:rPr lang="en-CA" b="1" dirty="0" err="1"/>
              <a:t>thyropharyngeus</a:t>
            </a:r>
            <a:r>
              <a:rPr lang="en-CA" b="1" dirty="0"/>
              <a:t> and </a:t>
            </a:r>
            <a:r>
              <a:rPr lang="en-CA" b="1" dirty="0" err="1"/>
              <a:t>cricopharyngeus</a:t>
            </a:r>
            <a:r>
              <a:rPr lang="en-CA" b="1" dirty="0"/>
              <a:t> muscles</a:t>
            </a:r>
          </a:p>
          <a:p>
            <a:pPr lvl="2"/>
            <a:r>
              <a:rPr lang="en-CA" b="1" dirty="0" err="1"/>
              <a:t>diverticulectomy</a:t>
            </a:r>
            <a:r>
              <a:rPr lang="en-CA" b="1" dirty="0"/>
              <a:t> or </a:t>
            </a:r>
            <a:r>
              <a:rPr lang="en-CA" b="1" dirty="0" err="1"/>
              <a:t>diverticulopexy</a:t>
            </a:r>
            <a:r>
              <a:rPr lang="en-CA" b="1" dirty="0"/>
              <a:t> are performed through an incision in the left neck</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b="1"/>
              <a:t>Treatment</a:t>
            </a:r>
            <a:endParaRPr lang="en-US"/>
          </a:p>
        </p:txBody>
      </p:sp>
      <p:sp>
        <p:nvSpPr>
          <p:cNvPr id="88067" name="Content Placeholder 2"/>
          <p:cNvSpPr>
            <a:spLocks noGrp="1"/>
          </p:cNvSpPr>
          <p:nvPr>
            <p:ph idx="1"/>
          </p:nvPr>
        </p:nvSpPr>
        <p:spPr/>
        <p:txBody>
          <a:bodyPr/>
          <a:lstStyle/>
          <a:p>
            <a:r>
              <a:rPr lang="en-CA" b="1"/>
              <a:t>An alternative to open surgical repair is the endoscopic Dohlman procedure</a:t>
            </a:r>
          </a:p>
          <a:p>
            <a:r>
              <a:rPr lang="en-CA" b="1"/>
              <a:t>Endoscopic division of the common wall between the esophagus and the diverticulum using a laser or stapler has also been successful</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b="1"/>
              <a:t>Diffuse Esophageal Spasm</a:t>
            </a:r>
            <a:endParaRPr lang="en-US"/>
          </a:p>
        </p:txBody>
      </p:sp>
      <p:sp>
        <p:nvSpPr>
          <p:cNvPr id="90115" name="Content Placeholder 2"/>
          <p:cNvSpPr>
            <a:spLocks noGrp="1"/>
          </p:cNvSpPr>
          <p:nvPr>
            <p:ph idx="1"/>
          </p:nvPr>
        </p:nvSpPr>
        <p:spPr/>
        <p:txBody>
          <a:bodyPr/>
          <a:lstStyle/>
          <a:p>
            <a:r>
              <a:rPr lang="en-CA" b="1" dirty="0"/>
              <a:t>DES is a  </a:t>
            </a:r>
            <a:r>
              <a:rPr lang="en-CA" b="1" dirty="0" err="1"/>
              <a:t>hypermotility</a:t>
            </a:r>
            <a:r>
              <a:rPr lang="en-CA" b="1" dirty="0"/>
              <a:t> disorder of the </a:t>
            </a:r>
            <a:r>
              <a:rPr lang="en-CA" b="1" dirty="0" err="1"/>
              <a:t>esophagus</a:t>
            </a:r>
            <a:r>
              <a:rPr lang="en-CA" b="1" dirty="0" smtClean="0"/>
              <a:t> </a:t>
            </a:r>
            <a:r>
              <a:rPr lang="en-CA" b="1" dirty="0" smtClean="0">
                <a:solidFill>
                  <a:schemeClr val="accent1"/>
                </a:solidFill>
              </a:rPr>
              <a:t>(non-peristalsis disorder)</a:t>
            </a:r>
            <a:r>
              <a:rPr lang="en-CA" b="1" dirty="0" smtClean="0">
                <a:solidFill>
                  <a:schemeClr val="accent2"/>
                </a:solidFill>
              </a:rPr>
              <a:t> </a:t>
            </a:r>
          </a:p>
          <a:p>
            <a:r>
              <a:rPr lang="en-CA" b="1" dirty="0"/>
              <a:t>is seen most often in women and is often found in patients with multiple complaints</a:t>
            </a:r>
          </a:p>
          <a:p>
            <a:r>
              <a:rPr lang="en-CA" b="1" dirty="0"/>
              <a:t>The basic pathology is related to a motor abnormality of the </a:t>
            </a:r>
            <a:r>
              <a:rPr lang="en-CA" b="1" dirty="0" err="1"/>
              <a:t>esophageal</a:t>
            </a:r>
            <a:r>
              <a:rPr lang="en-CA" b="1" dirty="0"/>
              <a:t> body that is most notable in the </a:t>
            </a:r>
            <a:r>
              <a:rPr lang="en-CA" b="1" u="heavy" dirty="0"/>
              <a:t>lower two thirds</a:t>
            </a:r>
            <a:r>
              <a:rPr lang="en-CA" b="1" dirty="0"/>
              <a:t> of the </a:t>
            </a:r>
            <a:r>
              <a:rPr lang="en-CA" b="1" dirty="0" err="1"/>
              <a:t>esophagus</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b="1"/>
              <a:t>Diffuse Esophageal Spasm</a:t>
            </a:r>
            <a:endParaRPr lang="en-US"/>
          </a:p>
        </p:txBody>
      </p:sp>
      <p:sp>
        <p:nvSpPr>
          <p:cNvPr id="92163" name="Content Placeholder 2"/>
          <p:cNvSpPr>
            <a:spLocks noGrp="1"/>
          </p:cNvSpPr>
          <p:nvPr>
            <p:ph idx="1"/>
          </p:nvPr>
        </p:nvSpPr>
        <p:spPr/>
        <p:txBody>
          <a:bodyPr/>
          <a:lstStyle/>
          <a:p>
            <a:r>
              <a:rPr lang="en-CA" b="1"/>
              <a:t>the esophageal contractions are repetitive, simultaneous, and of high amplitude</a:t>
            </a:r>
          </a:p>
          <a:p>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t>Symptoms and Diagnosis</a:t>
            </a:r>
          </a:p>
        </p:txBody>
      </p:sp>
      <p:sp>
        <p:nvSpPr>
          <p:cNvPr id="94211" name="Content Placeholder 2"/>
          <p:cNvSpPr>
            <a:spLocks noGrp="1"/>
          </p:cNvSpPr>
          <p:nvPr>
            <p:ph idx="1"/>
          </p:nvPr>
        </p:nvSpPr>
        <p:spPr/>
        <p:txBody>
          <a:bodyPr/>
          <a:lstStyle/>
          <a:p>
            <a:r>
              <a:rPr lang="en-CA" b="1" dirty="0"/>
              <a:t>The clinical presentation of DES is typically that of chest pain and </a:t>
            </a:r>
            <a:r>
              <a:rPr lang="en-CA" b="1" dirty="0" err="1"/>
              <a:t>dysphagia</a:t>
            </a:r>
            <a:endParaRPr lang="en-CA" b="1" dirty="0"/>
          </a:p>
          <a:p>
            <a:r>
              <a:rPr lang="en-CA" b="1" dirty="0"/>
              <a:t>These symptoms may be related to eating or exertion and may mimic angina</a:t>
            </a:r>
            <a:r>
              <a:rPr lang="en-CA" b="1" dirty="0" smtClean="0"/>
              <a:t> </a:t>
            </a:r>
            <a:r>
              <a:rPr lang="en-CA" b="1" dirty="0" smtClean="0">
                <a:solidFill>
                  <a:schemeClr val="accent1"/>
                </a:solidFill>
              </a:rPr>
              <a:t>(DES could </a:t>
            </a:r>
            <a:r>
              <a:rPr lang="en-CA" b="1" dirty="0" err="1" smtClean="0">
                <a:solidFill>
                  <a:schemeClr val="accent1"/>
                </a:solidFill>
              </a:rPr>
              <a:t>mis</a:t>
            </a:r>
            <a:r>
              <a:rPr lang="en-CA" b="1" dirty="0" smtClean="0">
                <a:solidFill>
                  <a:schemeClr val="accent1"/>
                </a:solidFill>
              </a:rPr>
              <a:t>-diagnosed with angina pectoris)</a:t>
            </a:r>
            <a:r>
              <a:rPr lang="en-CA" b="1" dirty="0" smtClean="0">
                <a:solidFill>
                  <a:schemeClr val="accent2"/>
                </a:solidFill>
              </a:rPr>
              <a:t> </a:t>
            </a:r>
          </a:p>
          <a:p>
            <a:r>
              <a:rPr lang="en-CA" b="1" dirty="0"/>
              <a:t>Patients will complain of a squeezing pressure in the chest that may radiate to the jaw, arms, and upper back</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t>Symptoms and Diagnosis</a:t>
            </a:r>
          </a:p>
        </p:txBody>
      </p:sp>
      <p:sp>
        <p:nvSpPr>
          <p:cNvPr id="96259" name="Content Placeholder 2"/>
          <p:cNvSpPr>
            <a:spLocks noGrp="1"/>
          </p:cNvSpPr>
          <p:nvPr>
            <p:ph idx="1"/>
          </p:nvPr>
        </p:nvSpPr>
        <p:spPr/>
        <p:txBody>
          <a:bodyPr/>
          <a:lstStyle/>
          <a:p>
            <a:r>
              <a:rPr lang="en-CA" b="1" dirty="0"/>
              <a:t>The symptoms are often pronounced during times of heightened emotional stress</a:t>
            </a:r>
          </a:p>
          <a:p>
            <a:r>
              <a:rPr lang="en-CA" b="1" dirty="0"/>
              <a:t>Regurgitation of </a:t>
            </a:r>
            <a:r>
              <a:rPr lang="en-CA" b="1" dirty="0" err="1"/>
              <a:t>esophageal</a:t>
            </a:r>
            <a:r>
              <a:rPr lang="en-CA" b="1" dirty="0"/>
              <a:t> contents and saliva is common, but acid reflux is not</a:t>
            </a:r>
          </a:p>
          <a:p>
            <a:r>
              <a:rPr lang="en-CA" b="1" dirty="0"/>
              <a:t>acid reflux can aggravate the symptoms, as can cold </a:t>
            </a:r>
            <a:r>
              <a:rPr lang="en-CA" b="1" dirty="0" smtClean="0"/>
              <a:t>liquids</a:t>
            </a:r>
            <a:endParaRPr lang="en-US" b="1" dirty="0" smtClean="0"/>
          </a:p>
        </p:txBody>
      </p:sp>
      <p:sp>
        <p:nvSpPr>
          <p:cNvPr id="4" name="Action Button: Custom 3">
            <a:hlinkClick r:id="" action="ppaction://noaction" highlightClick="1"/>
          </p:cNvPr>
          <p:cNvSpPr/>
          <p:nvPr/>
        </p:nvSpPr>
        <p:spPr>
          <a:xfrm>
            <a:off x="609600" y="5815584"/>
            <a:ext cx="8077200" cy="1042416"/>
          </a:xfrm>
          <a:prstGeom prst="actionButtonBlank">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Mainly DES comes salivation without acids </a:t>
            </a:r>
            <a:r>
              <a:rPr lang="en-US" b="1" dirty="0" smtClean="0">
                <a:solidFill>
                  <a:srgbClr val="CC0000"/>
                </a:solidFill>
              </a:rPr>
              <a:t>BUT </a:t>
            </a:r>
            <a:r>
              <a:rPr lang="en-US" b="1" dirty="0" smtClean="0"/>
              <a:t>when it comes with acids the symptoms become more severe</a:t>
            </a:r>
            <a:endParaRPr lang="en-CA" b="1" dirty="0" smtClean="0"/>
          </a:p>
        </p:txBody>
      </p:sp>
      <p:sp>
        <p:nvSpPr>
          <p:cNvPr id="5" name="Slide Number Placeholder 4"/>
          <p:cNvSpPr>
            <a:spLocks noGrp="1"/>
          </p:cNvSpPr>
          <p:nvPr>
            <p:ph type="sldNum" sz="quarter" idx="12"/>
          </p:nvPr>
        </p:nvSpPr>
        <p:spPr/>
        <p:txBody>
          <a:bodyPr/>
          <a:lstStyle/>
          <a:p>
            <a:pPr>
              <a:defRPr/>
            </a:pPr>
            <a:fld id="{4048672B-DD09-2B4C-B688-128C6F6D7E98}" type="slidenum">
              <a:rPr lang="en-US" smtClean="0"/>
              <a:pPr>
                <a:defRPr/>
              </a:pPr>
              <a:t>39</a:t>
            </a:fld>
            <a:endParaRPr lang="en-US"/>
          </a:p>
        </p:txBody>
      </p:sp>
      <p:sp>
        <p:nvSpPr>
          <p:cNvPr id="6" name="Footer Placeholder 5"/>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Clinical features</a:t>
            </a:r>
          </a:p>
        </p:txBody>
      </p:sp>
      <p:sp>
        <p:nvSpPr>
          <p:cNvPr id="26627" name="Content Placeholder 2"/>
          <p:cNvSpPr>
            <a:spLocks noGrp="1"/>
          </p:cNvSpPr>
          <p:nvPr>
            <p:ph idx="1"/>
          </p:nvPr>
        </p:nvSpPr>
        <p:spPr/>
        <p:txBody>
          <a:bodyPr/>
          <a:lstStyle/>
          <a:p>
            <a:r>
              <a:rPr lang="en-CA" b="1"/>
              <a:t>Regurgitation is the second most common symptom, occurring in approximately 60% of patients </a:t>
            </a:r>
          </a:p>
          <a:p>
            <a:r>
              <a:rPr lang="en-CA" b="1"/>
              <a:t>Nocturnal regurgitation of esophageal contents can lead to nighttime cough and aspiration</a:t>
            </a:r>
          </a:p>
          <a:p>
            <a:r>
              <a:rPr lang="en-CA" b="1"/>
              <a:t>Weight loss occurs in end-stage disease </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t>Symptoms and Diagnosis</a:t>
            </a:r>
          </a:p>
        </p:txBody>
      </p:sp>
      <p:sp>
        <p:nvSpPr>
          <p:cNvPr id="98307" name="Content Placeholder 2"/>
          <p:cNvSpPr>
            <a:spLocks noGrp="1"/>
          </p:cNvSpPr>
          <p:nvPr>
            <p:ph idx="1"/>
          </p:nvPr>
        </p:nvSpPr>
        <p:spPr/>
        <p:txBody>
          <a:bodyPr/>
          <a:lstStyle/>
          <a:p>
            <a:r>
              <a:rPr lang="en-CA" b="1" dirty="0"/>
              <a:t>irritable bowel syndrome and pyloric spasm, </a:t>
            </a:r>
            <a:r>
              <a:rPr lang="en-CA" b="1" u="heavy" dirty="0"/>
              <a:t>may accompany </a:t>
            </a:r>
            <a:r>
              <a:rPr lang="en-CA" b="1" dirty="0" smtClean="0"/>
              <a:t>DES</a:t>
            </a:r>
          </a:p>
          <a:p>
            <a:r>
              <a:rPr lang="en-CA" b="1" dirty="0" smtClean="0"/>
              <a:t> </a:t>
            </a:r>
            <a:r>
              <a:rPr lang="en-CA" b="1" dirty="0"/>
              <a:t>whereas other gastrointestinal problems, such as gallstones, peptic ulcer disease, and </a:t>
            </a:r>
            <a:r>
              <a:rPr lang="en-CA" b="1" dirty="0" err="1"/>
              <a:t>pancreatitis</a:t>
            </a:r>
            <a:r>
              <a:rPr lang="en-CA" b="1" dirty="0"/>
              <a:t>, </a:t>
            </a:r>
            <a:r>
              <a:rPr lang="en-CA" b="1" u="heavy" dirty="0"/>
              <a:t>all trigger DES</a:t>
            </a:r>
          </a:p>
          <a:p>
            <a:r>
              <a:rPr lang="en-CA" b="1" dirty="0"/>
              <a:t>The diagnosis of DES is made by an </a:t>
            </a:r>
            <a:r>
              <a:rPr lang="en-CA" b="1" dirty="0" err="1"/>
              <a:t>esophagram</a:t>
            </a:r>
            <a:r>
              <a:rPr lang="en-CA" b="1" dirty="0"/>
              <a:t> and </a:t>
            </a:r>
            <a:r>
              <a:rPr lang="en-CA" b="1" dirty="0" err="1"/>
              <a:t>manometric</a:t>
            </a:r>
            <a:r>
              <a:rPr lang="en-CA" b="1" dirty="0"/>
              <a:t> studies</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endParaRPr lang="en-US"/>
          </a:p>
        </p:txBody>
      </p:sp>
      <p:pic>
        <p:nvPicPr>
          <p:cNvPr id="100355" name="Content Placeholder 3" descr="diffuse esophageal spasm.jpg"/>
          <p:cNvPicPr>
            <a:picLocks noGrp="1" noChangeAspect="1"/>
          </p:cNvPicPr>
          <p:nvPr>
            <p:ph idx="1"/>
          </p:nvPr>
        </p:nvPicPr>
        <p:blipFill>
          <a:blip r:embed="rId3"/>
          <a:srcRect/>
          <a:stretch>
            <a:fillRect/>
          </a:stretch>
        </p:blipFill>
        <p:spPr>
          <a:xfrm>
            <a:off x="2071688" y="0"/>
            <a:ext cx="4786312" cy="6858000"/>
          </a:xfrm>
        </p:spPr>
      </p:pic>
      <p:sp>
        <p:nvSpPr>
          <p:cNvPr id="4" name="Action Button: Custom 3">
            <a:hlinkClick r:id="" action="ppaction://noaction" highlightClick="1"/>
          </p:cNvPr>
          <p:cNvSpPr/>
          <p:nvPr/>
        </p:nvSpPr>
        <p:spPr>
          <a:xfrm>
            <a:off x="2514600" y="5715000"/>
            <a:ext cx="4114800" cy="838200"/>
          </a:xfrm>
          <a:prstGeom prst="actionButtonBlank">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Corckscrew</a:t>
            </a:r>
            <a:r>
              <a:rPr lang="en-US" dirty="0" smtClean="0"/>
              <a:t> appearance</a:t>
            </a:r>
            <a:endParaRPr lang="en-US" dirty="0"/>
          </a:p>
        </p:txBody>
      </p:sp>
      <p:sp>
        <p:nvSpPr>
          <p:cNvPr id="5" name="Slide Number Placeholder 4"/>
          <p:cNvSpPr>
            <a:spLocks noGrp="1"/>
          </p:cNvSpPr>
          <p:nvPr>
            <p:ph type="sldNum" sz="quarter" idx="12"/>
          </p:nvPr>
        </p:nvSpPr>
        <p:spPr/>
        <p:txBody>
          <a:bodyPr/>
          <a:lstStyle/>
          <a:p>
            <a:pPr>
              <a:defRPr/>
            </a:pPr>
            <a:fld id="{4048672B-DD09-2B4C-B688-128C6F6D7E98}" type="slidenum">
              <a:rPr lang="en-US" smtClean="0"/>
              <a:pPr>
                <a:defRPr/>
              </a:pPr>
              <a:t>41</a:t>
            </a:fld>
            <a:endParaRPr lang="en-US"/>
          </a:p>
        </p:txBody>
      </p:sp>
      <p:sp>
        <p:nvSpPr>
          <p:cNvPr id="6" name="Footer Placeholder 5"/>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t>Treatment</a:t>
            </a:r>
          </a:p>
        </p:txBody>
      </p:sp>
      <p:sp>
        <p:nvSpPr>
          <p:cNvPr id="102403" name="Content Placeholder 2"/>
          <p:cNvSpPr>
            <a:spLocks noGrp="1"/>
          </p:cNvSpPr>
          <p:nvPr>
            <p:ph idx="1"/>
          </p:nvPr>
        </p:nvSpPr>
        <p:spPr/>
        <p:txBody>
          <a:bodyPr/>
          <a:lstStyle/>
          <a:p>
            <a:r>
              <a:rPr lang="en-CA" b="1" dirty="0"/>
              <a:t>the mainstay of treatment for DES is </a:t>
            </a:r>
            <a:r>
              <a:rPr lang="en-CA" b="1" dirty="0">
                <a:solidFill>
                  <a:srgbClr val="CC0000"/>
                </a:solidFill>
              </a:rPr>
              <a:t>nonsurgical</a:t>
            </a:r>
            <a:r>
              <a:rPr lang="en-CA" b="1" dirty="0"/>
              <a:t>, and pharmacologic or endoscopic intervention is preferred</a:t>
            </a:r>
          </a:p>
          <a:p>
            <a:r>
              <a:rPr lang="en-CA" b="1" dirty="0"/>
              <a:t>Surgery is reserved for patients with recurrent incapacitating episodes of </a:t>
            </a:r>
            <a:r>
              <a:rPr lang="en-CA" b="1" dirty="0" err="1"/>
              <a:t>dysphagia</a:t>
            </a:r>
            <a:r>
              <a:rPr lang="en-CA" b="1" dirty="0"/>
              <a:t> and chest pain who do not respond to medical treatment</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b="1"/>
              <a:t>Barrett's Esophagus</a:t>
            </a:r>
            <a:endParaRPr lang="en-US"/>
          </a:p>
        </p:txBody>
      </p:sp>
      <p:sp>
        <p:nvSpPr>
          <p:cNvPr id="104451" name="Content Placeholder 2"/>
          <p:cNvSpPr>
            <a:spLocks noGrp="1"/>
          </p:cNvSpPr>
          <p:nvPr>
            <p:ph idx="1"/>
          </p:nvPr>
        </p:nvSpPr>
        <p:spPr/>
        <p:txBody>
          <a:bodyPr/>
          <a:lstStyle/>
          <a:p>
            <a:r>
              <a:rPr lang="en-CA" b="1" dirty="0"/>
              <a:t>Barrett's </a:t>
            </a:r>
            <a:r>
              <a:rPr lang="en-CA" b="1" dirty="0" err="1"/>
              <a:t>esophagus</a:t>
            </a:r>
            <a:r>
              <a:rPr lang="en-CA" b="1" dirty="0"/>
              <a:t> is a condition whereby an intestinal, columnar epithelium replaces the stratified </a:t>
            </a:r>
            <a:r>
              <a:rPr lang="en-CA" b="1" dirty="0" err="1"/>
              <a:t>squamous</a:t>
            </a:r>
            <a:r>
              <a:rPr lang="en-CA" b="1" dirty="0"/>
              <a:t> epithelium that normally lines the distal </a:t>
            </a:r>
            <a:r>
              <a:rPr lang="en-CA" b="1" dirty="0" err="1"/>
              <a:t>esophagus</a:t>
            </a:r>
            <a:endParaRPr lang="en-CA" b="1" dirty="0"/>
          </a:p>
          <a:p>
            <a:r>
              <a:rPr lang="en-CA" b="1" dirty="0"/>
              <a:t>Chronic </a:t>
            </a:r>
            <a:r>
              <a:rPr lang="en-CA" b="1" dirty="0" err="1"/>
              <a:t>gastroesophageal</a:t>
            </a:r>
            <a:r>
              <a:rPr lang="en-CA" b="1" dirty="0"/>
              <a:t> reflux is the factor that both injures the </a:t>
            </a:r>
            <a:r>
              <a:rPr lang="en-CA" b="1" dirty="0" err="1"/>
              <a:t>squamous</a:t>
            </a:r>
            <a:r>
              <a:rPr lang="en-CA" b="1" dirty="0"/>
              <a:t> epithelium and promotes repair through columnar </a:t>
            </a:r>
            <a:r>
              <a:rPr lang="en-CA" b="1" dirty="0" err="1"/>
              <a:t>metaplasia</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b="1"/>
              <a:t>Barrett's Esophagus</a:t>
            </a:r>
            <a:endParaRPr lang="en-US"/>
          </a:p>
        </p:txBody>
      </p:sp>
      <p:sp>
        <p:nvSpPr>
          <p:cNvPr id="106499" name="Content Placeholder 2"/>
          <p:cNvSpPr>
            <a:spLocks noGrp="1"/>
          </p:cNvSpPr>
          <p:nvPr>
            <p:ph idx="1"/>
          </p:nvPr>
        </p:nvSpPr>
        <p:spPr/>
        <p:txBody>
          <a:bodyPr/>
          <a:lstStyle/>
          <a:p>
            <a:r>
              <a:rPr lang="en-CA" b="1" dirty="0"/>
              <a:t>Although these </a:t>
            </a:r>
            <a:r>
              <a:rPr lang="en-CA" b="1" dirty="0" err="1"/>
              <a:t>metaplastic</a:t>
            </a:r>
            <a:r>
              <a:rPr lang="en-CA" b="1" dirty="0"/>
              <a:t> cells may be more resistant to injury from reflux, they also are more prone to </a:t>
            </a:r>
            <a:r>
              <a:rPr lang="en-CA" b="1" dirty="0" smtClean="0"/>
              <a:t>malignancy </a:t>
            </a:r>
            <a:r>
              <a:rPr lang="en-CA" b="1" dirty="0" smtClean="0">
                <a:solidFill>
                  <a:schemeClr val="accent1"/>
                </a:solidFill>
              </a:rPr>
              <a:t>(Barrett’s </a:t>
            </a:r>
            <a:r>
              <a:rPr lang="en-CA" b="1" dirty="0" err="1" smtClean="0">
                <a:solidFill>
                  <a:schemeClr val="accent1"/>
                </a:solidFill>
              </a:rPr>
              <a:t>esophagus</a:t>
            </a:r>
            <a:r>
              <a:rPr lang="en-CA" b="1" dirty="0" smtClean="0">
                <a:solidFill>
                  <a:schemeClr val="accent1"/>
                </a:solidFill>
              </a:rPr>
              <a:t> is pre-malignant sign)</a:t>
            </a:r>
          </a:p>
          <a:p>
            <a:r>
              <a:rPr lang="en-CA" b="1" dirty="0"/>
              <a:t>Ten percent of patients with GERD develop Barrett's </a:t>
            </a:r>
            <a:r>
              <a:rPr lang="en-CA" b="1" dirty="0" err="1" smtClean="0"/>
              <a:t>esophagus</a:t>
            </a:r>
            <a:r>
              <a:rPr lang="en-CA" b="1" dirty="0" smtClean="0"/>
              <a:t> </a:t>
            </a:r>
            <a:r>
              <a:rPr lang="en-CA" b="1" dirty="0" smtClean="0">
                <a:solidFill>
                  <a:schemeClr val="accent1"/>
                </a:solidFill>
              </a:rPr>
              <a:t>(mainly patients with GERD for long time develop Barrett’s </a:t>
            </a:r>
            <a:r>
              <a:rPr lang="en-CA" b="1" dirty="0" err="1" smtClean="0">
                <a:solidFill>
                  <a:schemeClr val="accent1"/>
                </a:solidFill>
              </a:rPr>
              <a:t>esophagus</a:t>
            </a:r>
            <a:r>
              <a:rPr lang="en-CA" b="1" dirty="0" smtClean="0">
                <a:solidFill>
                  <a:schemeClr val="accent1"/>
                </a:solidFill>
              </a:rPr>
              <a:t>) </a:t>
            </a:r>
          </a:p>
          <a:p>
            <a:r>
              <a:rPr lang="en-CA" b="1" dirty="0"/>
              <a:t>the 40-fold increase in risk for developing </a:t>
            </a:r>
            <a:r>
              <a:rPr lang="en-CA" b="1" dirty="0" err="1"/>
              <a:t>esophageal</a:t>
            </a:r>
            <a:r>
              <a:rPr lang="en-CA" b="1" dirty="0"/>
              <a:t> carcinoma in patients with Barrett's </a:t>
            </a:r>
            <a:r>
              <a:rPr lang="en-CA" b="1" dirty="0" err="1"/>
              <a:t>esophagus</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b="1"/>
              <a:t>Barrett's Esophagus</a:t>
            </a:r>
            <a:endParaRPr lang="en-US"/>
          </a:p>
        </p:txBody>
      </p:sp>
      <p:sp>
        <p:nvSpPr>
          <p:cNvPr id="108547" name="Content Placeholder 2"/>
          <p:cNvSpPr>
            <a:spLocks noGrp="1"/>
          </p:cNvSpPr>
          <p:nvPr>
            <p:ph idx="1"/>
          </p:nvPr>
        </p:nvSpPr>
        <p:spPr/>
        <p:txBody>
          <a:bodyPr/>
          <a:lstStyle/>
          <a:p>
            <a:r>
              <a:rPr lang="en-CA" b="1" dirty="0"/>
              <a:t>With continued exposure to the  reflux </a:t>
            </a:r>
            <a:r>
              <a:rPr lang="en-CA" b="1" dirty="0" err="1"/>
              <a:t>disaese</a:t>
            </a:r>
            <a:r>
              <a:rPr lang="en-CA" b="1" dirty="0"/>
              <a:t>, </a:t>
            </a:r>
            <a:r>
              <a:rPr lang="en-CA" b="1" dirty="0" err="1"/>
              <a:t>metaplastic</a:t>
            </a:r>
            <a:r>
              <a:rPr lang="en-CA" b="1" dirty="0"/>
              <a:t> cells undergo cellular transformation to low- and high-grade </a:t>
            </a:r>
            <a:r>
              <a:rPr lang="en-CA" b="1" dirty="0" err="1" smtClean="0"/>
              <a:t>dysplasia</a:t>
            </a:r>
            <a:endParaRPr lang="en-CA" b="1" dirty="0" smtClean="0"/>
          </a:p>
          <a:p>
            <a:r>
              <a:rPr lang="en-CA" b="1" dirty="0" smtClean="0"/>
              <a:t>these </a:t>
            </a:r>
            <a:r>
              <a:rPr lang="en-CA" b="1" dirty="0" err="1"/>
              <a:t>dysplastic</a:t>
            </a:r>
            <a:r>
              <a:rPr lang="en-CA" b="1" dirty="0"/>
              <a:t> cells may evolve to </a:t>
            </a:r>
            <a:r>
              <a:rPr lang="en-CA" b="1" dirty="0" smtClean="0"/>
              <a:t>cancer</a:t>
            </a:r>
          </a:p>
          <a:p>
            <a:r>
              <a:rPr lang="en-CA" b="1" dirty="0" smtClean="0">
                <a:solidFill>
                  <a:schemeClr val="accent1"/>
                </a:solidFill>
              </a:rPr>
              <a:t>Low grade </a:t>
            </a:r>
            <a:r>
              <a:rPr lang="en-CA" b="1" dirty="0" err="1" smtClean="0">
                <a:solidFill>
                  <a:schemeClr val="accent1"/>
                </a:solidFill>
              </a:rPr>
              <a:t>dysplasia</a:t>
            </a:r>
            <a:r>
              <a:rPr lang="en-CA" b="1" dirty="0" smtClean="0">
                <a:solidFill>
                  <a:schemeClr val="accent1"/>
                </a:solidFill>
              </a:rPr>
              <a:t> only affecting mucosa and has a risk of cancer</a:t>
            </a:r>
          </a:p>
          <a:p>
            <a:r>
              <a:rPr lang="en-CA" b="1" dirty="0" smtClean="0">
                <a:solidFill>
                  <a:schemeClr val="accent1"/>
                </a:solidFill>
              </a:rPr>
              <a:t>High grade </a:t>
            </a:r>
            <a:r>
              <a:rPr lang="en-CA" b="1" dirty="0" err="1" smtClean="0">
                <a:solidFill>
                  <a:schemeClr val="accent1"/>
                </a:solidFill>
              </a:rPr>
              <a:t>dysplasia</a:t>
            </a:r>
            <a:r>
              <a:rPr lang="en-CA" b="1" dirty="0" smtClean="0">
                <a:solidFill>
                  <a:schemeClr val="accent1"/>
                </a:solidFill>
              </a:rPr>
              <a:t> the patient for sure has carcinoma in situ</a:t>
            </a:r>
            <a:r>
              <a:rPr lang="en-CA" b="1" dirty="0" smtClean="0"/>
              <a:t> </a:t>
            </a:r>
          </a:p>
          <a:p>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b="1"/>
              <a:t>Barrett's Esophagus</a:t>
            </a:r>
            <a:endParaRPr lang="en-US"/>
          </a:p>
        </p:txBody>
      </p:sp>
      <p:sp>
        <p:nvSpPr>
          <p:cNvPr id="110595" name="Content Placeholder 2"/>
          <p:cNvSpPr>
            <a:spLocks noGrp="1"/>
          </p:cNvSpPr>
          <p:nvPr>
            <p:ph idx="1"/>
          </p:nvPr>
        </p:nvSpPr>
        <p:spPr/>
        <p:txBody>
          <a:bodyPr/>
          <a:lstStyle/>
          <a:p>
            <a:r>
              <a:rPr lang="en-CA" b="1" dirty="0"/>
              <a:t>70% of patients are men aged 55 to 63 years</a:t>
            </a:r>
          </a:p>
          <a:p>
            <a:r>
              <a:rPr lang="en-CA" b="1" dirty="0"/>
              <a:t>Men have a 15-fold increased incidence over women of </a:t>
            </a:r>
            <a:r>
              <a:rPr lang="en-CA" b="1" dirty="0" err="1">
                <a:solidFill>
                  <a:srgbClr val="CC0000"/>
                </a:solidFill>
              </a:rPr>
              <a:t>adenocarcinoma</a:t>
            </a:r>
            <a:r>
              <a:rPr lang="en-CA" b="1" dirty="0">
                <a:solidFill>
                  <a:srgbClr val="CC0000"/>
                </a:solidFill>
              </a:rPr>
              <a:t> </a:t>
            </a:r>
            <a:r>
              <a:rPr lang="en-CA" b="1" dirty="0"/>
              <a:t>of the </a:t>
            </a:r>
            <a:r>
              <a:rPr lang="en-CA" b="1" dirty="0" err="1"/>
              <a:t>esophagus</a:t>
            </a:r>
            <a:r>
              <a:rPr lang="en-CA" b="1" dirty="0"/>
              <a:t>, but women with Barrett's </a:t>
            </a:r>
            <a:r>
              <a:rPr lang="en-CA" b="1" dirty="0" err="1"/>
              <a:t>esophagus</a:t>
            </a:r>
            <a:r>
              <a:rPr lang="en-CA" b="1" dirty="0"/>
              <a:t> are increasing in number as the differences in the Western lifestyle between men and women </a:t>
            </a:r>
            <a:r>
              <a:rPr lang="en-CA" b="1" dirty="0" smtClean="0"/>
              <a:t>diminish</a:t>
            </a:r>
          </a:p>
          <a:p>
            <a:r>
              <a:rPr lang="en-CA" b="1" dirty="0" smtClean="0">
                <a:solidFill>
                  <a:schemeClr val="accent1"/>
                </a:solidFill>
              </a:rPr>
              <a:t>(Barrett’s </a:t>
            </a:r>
            <a:r>
              <a:rPr lang="en-CA" b="1" dirty="0" err="1" smtClean="0">
                <a:solidFill>
                  <a:schemeClr val="accent1"/>
                </a:solidFill>
              </a:rPr>
              <a:t>esophagus</a:t>
            </a:r>
            <a:r>
              <a:rPr lang="en-CA" b="1" dirty="0" smtClean="0">
                <a:solidFill>
                  <a:schemeClr val="accent1"/>
                </a:solidFill>
              </a:rPr>
              <a:t> = </a:t>
            </a:r>
            <a:r>
              <a:rPr lang="en-CA" b="1" dirty="0" err="1" smtClean="0">
                <a:solidFill>
                  <a:schemeClr val="accent1"/>
                </a:solidFill>
              </a:rPr>
              <a:t>adenocarcinoma</a:t>
            </a:r>
            <a:r>
              <a:rPr lang="en-CA" b="1" dirty="0" smtClean="0">
                <a:solidFill>
                  <a:schemeClr val="accent1"/>
                </a:solidFill>
              </a:rPr>
              <a:t> </a:t>
            </a:r>
            <a:r>
              <a:rPr lang="en-CA" b="1" dirty="0" smtClean="0">
                <a:solidFill>
                  <a:srgbClr val="CC0000"/>
                </a:solidFill>
              </a:rPr>
              <a:t>NOT</a:t>
            </a:r>
            <a:r>
              <a:rPr lang="en-CA" b="1" dirty="0" smtClean="0">
                <a:solidFill>
                  <a:schemeClr val="accent1"/>
                </a:solidFill>
              </a:rPr>
              <a:t> </a:t>
            </a:r>
            <a:r>
              <a:rPr lang="en-CA" b="1" dirty="0" err="1" smtClean="0">
                <a:solidFill>
                  <a:schemeClr val="accent1"/>
                </a:solidFill>
              </a:rPr>
              <a:t>squamous</a:t>
            </a:r>
            <a:r>
              <a:rPr lang="en-CA" b="1" dirty="0" smtClean="0">
                <a:solidFill>
                  <a:schemeClr val="accent1"/>
                </a:solidFill>
              </a:rPr>
              <a:t> cell carcinoma)</a:t>
            </a:r>
            <a:endParaRPr lang="en-US" b="1" dirty="0" smtClean="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t>Symptoms and Diagnosis</a:t>
            </a:r>
          </a:p>
        </p:txBody>
      </p:sp>
      <p:sp>
        <p:nvSpPr>
          <p:cNvPr id="112643" name="Content Placeholder 2"/>
          <p:cNvSpPr>
            <a:spLocks noGrp="1"/>
          </p:cNvSpPr>
          <p:nvPr>
            <p:ph idx="1"/>
          </p:nvPr>
        </p:nvSpPr>
        <p:spPr/>
        <p:txBody>
          <a:bodyPr/>
          <a:lstStyle/>
          <a:p>
            <a:r>
              <a:rPr lang="en-CA" b="1"/>
              <a:t>Many patients harboring intestinal metaplasia in their distal esophagus are asymptomatic</a:t>
            </a:r>
          </a:p>
          <a:p>
            <a:r>
              <a:rPr lang="en-CA" b="1"/>
              <a:t>Most patients present with symptoms of GERD. Heartburn, regurgitation, acid or bitter taste in the mouth, excessive belching, and indigestion are some of the common symptoms associated with GERD</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t>Symptoms and Diagnosis</a:t>
            </a:r>
          </a:p>
        </p:txBody>
      </p:sp>
      <p:sp>
        <p:nvSpPr>
          <p:cNvPr id="114691" name="Content Placeholder 2"/>
          <p:cNvSpPr>
            <a:spLocks noGrp="1"/>
          </p:cNvSpPr>
          <p:nvPr>
            <p:ph idx="1"/>
          </p:nvPr>
        </p:nvSpPr>
        <p:spPr/>
        <p:txBody>
          <a:bodyPr/>
          <a:lstStyle/>
          <a:p>
            <a:r>
              <a:rPr lang="en-CA" b="1"/>
              <a:t>Recurrent respiratory infections, adult asthma, and infections in the head and neck also are common complaints.</a:t>
            </a:r>
          </a:p>
          <a:p>
            <a:r>
              <a:rPr lang="en-CA" b="1"/>
              <a:t>The diagnosis of BE is made by endoscopy and pathology</a:t>
            </a:r>
          </a:p>
          <a:p>
            <a:r>
              <a:rPr lang="en-CA" b="1"/>
              <a:t>The presence of any endoscopically visible segment of columnar mucosa within the esophagus  that on pathology identifies intestinal metaplasia defines BE</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Title 3"/>
          <p:cNvSpPr>
            <a:spLocks noGrp="1"/>
          </p:cNvSpPr>
          <p:nvPr>
            <p:ph type="title"/>
          </p:nvPr>
        </p:nvSpPr>
        <p:spPr/>
        <p:txBody>
          <a:bodyPr/>
          <a:lstStyle/>
          <a:p>
            <a:endParaRPr lang="en-US"/>
          </a:p>
        </p:txBody>
      </p:sp>
      <p:sp>
        <p:nvSpPr>
          <p:cNvPr id="116739" name="Text Placeholder 4"/>
          <p:cNvSpPr>
            <a:spLocks noGrp="1"/>
          </p:cNvSpPr>
          <p:nvPr>
            <p:ph type="body" idx="1"/>
          </p:nvPr>
        </p:nvSpPr>
        <p:spPr>
          <a:xfrm>
            <a:off x="741363" y="2232025"/>
            <a:ext cx="3767137" cy="762000"/>
          </a:xfrm>
        </p:spPr>
        <p:txBody>
          <a:bodyPr/>
          <a:lstStyle/>
          <a:p>
            <a:endParaRPr lang="en-US"/>
          </a:p>
        </p:txBody>
      </p:sp>
      <p:pic>
        <p:nvPicPr>
          <p:cNvPr id="116740" name="Content Placeholder 8" descr="Barrett's Esophagus.jpg"/>
          <p:cNvPicPr>
            <a:picLocks noGrp="1" noChangeAspect="1"/>
          </p:cNvPicPr>
          <p:nvPr>
            <p:ph sz="half" idx="2"/>
          </p:nvPr>
        </p:nvPicPr>
        <p:blipFill>
          <a:blip r:embed="rId3"/>
          <a:srcRect/>
          <a:stretch>
            <a:fillRect/>
          </a:stretch>
        </p:blipFill>
        <p:spPr>
          <a:xfrm>
            <a:off x="1849438" y="3900488"/>
            <a:ext cx="1549400" cy="1409700"/>
          </a:xfrm>
        </p:spPr>
      </p:pic>
      <p:sp>
        <p:nvSpPr>
          <p:cNvPr id="116741" name="Text Placeholder 6"/>
          <p:cNvSpPr>
            <a:spLocks noGrp="1"/>
          </p:cNvSpPr>
          <p:nvPr>
            <p:ph type="body" sz="quarter" idx="3"/>
          </p:nvPr>
        </p:nvSpPr>
        <p:spPr>
          <a:xfrm>
            <a:off x="4632325" y="2232025"/>
            <a:ext cx="3767138" cy="762000"/>
          </a:xfrm>
        </p:spPr>
        <p:txBody>
          <a:bodyPr/>
          <a:lstStyle/>
          <a:p>
            <a:endParaRPr lang="en-US"/>
          </a:p>
        </p:txBody>
      </p:sp>
      <p:pic>
        <p:nvPicPr>
          <p:cNvPr id="116742" name="Content Placeholder 9" descr="Examples-of-Barrett's-Esophagus--3.jpg"/>
          <p:cNvPicPr>
            <a:picLocks noGrp="1" noChangeAspect="1"/>
          </p:cNvPicPr>
          <p:nvPr>
            <p:ph sz="quarter" idx="4"/>
          </p:nvPr>
        </p:nvPicPr>
        <p:blipFill>
          <a:blip r:embed="rId4"/>
          <a:srcRect/>
          <a:stretch>
            <a:fillRect/>
          </a:stretch>
        </p:blipFill>
        <p:spPr>
          <a:xfrm>
            <a:off x="5576888" y="3640138"/>
            <a:ext cx="1879600" cy="1930400"/>
          </a:xfrm>
        </p:spPr>
      </p:pic>
      <p:sp>
        <p:nvSpPr>
          <p:cNvPr id="7" name="Slide Number Placeholder 6"/>
          <p:cNvSpPr>
            <a:spLocks noGrp="1"/>
          </p:cNvSpPr>
          <p:nvPr>
            <p:ph type="sldNum" sz="quarter" idx="12"/>
          </p:nvPr>
        </p:nvSpPr>
        <p:spPr/>
        <p:txBody>
          <a:bodyPr/>
          <a:lstStyle/>
          <a:p>
            <a:pPr>
              <a:defRPr/>
            </a:pPr>
            <a:fld id="{4223737D-95C3-CF45-ACE4-A84972966D70}" type="slidenum">
              <a:rPr lang="en-US" smtClean="0"/>
              <a:pPr>
                <a:defRPr/>
              </a:pPr>
              <a:t>49</a:t>
            </a:fld>
            <a:endParaRPr lang="en-US"/>
          </a:p>
        </p:txBody>
      </p:sp>
      <p:sp>
        <p:nvSpPr>
          <p:cNvPr id="8" name="Footer Placeholder 7"/>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Clinical features</a:t>
            </a:r>
          </a:p>
        </p:txBody>
      </p:sp>
      <p:sp>
        <p:nvSpPr>
          <p:cNvPr id="28675" name="Content Placeholder 2"/>
          <p:cNvSpPr>
            <a:spLocks noGrp="1"/>
          </p:cNvSpPr>
          <p:nvPr>
            <p:ph idx="1"/>
          </p:nvPr>
        </p:nvSpPr>
        <p:spPr>
          <a:xfrm>
            <a:off x="457200" y="2514600"/>
            <a:ext cx="8229600" cy="5072063"/>
          </a:xfrm>
        </p:spPr>
        <p:txBody>
          <a:bodyPr/>
          <a:lstStyle/>
          <a:p>
            <a:r>
              <a:rPr lang="en-CA" b="1" dirty="0"/>
              <a:t>Chest pain is reported in 20% to 60% of patients</a:t>
            </a:r>
          </a:p>
          <a:p>
            <a:r>
              <a:rPr lang="en-CA" b="1" dirty="0"/>
              <a:t>Heartburn is reported in a large number of patients with </a:t>
            </a:r>
            <a:r>
              <a:rPr lang="en-CA" b="1" dirty="0" err="1"/>
              <a:t>achalasia</a:t>
            </a:r>
            <a:r>
              <a:rPr lang="en-CA" b="1" dirty="0"/>
              <a:t> (</a:t>
            </a:r>
            <a:r>
              <a:rPr lang="en-US" b="1" dirty="0"/>
              <a:t>30% of </a:t>
            </a:r>
            <a:r>
              <a:rPr lang="en-US" b="1" dirty="0" err="1"/>
              <a:t>achalasia</a:t>
            </a:r>
            <a:r>
              <a:rPr lang="en-US" b="1" dirty="0"/>
              <a:t> patients )</a:t>
            </a:r>
            <a:endParaRPr lang="en-US" b="1" dirty="0" smtClean="0"/>
          </a:p>
          <a:p>
            <a:r>
              <a:rPr lang="en-US" b="1" dirty="0" smtClean="0"/>
              <a:t>we don’t know what is the main cause of heartburn but </a:t>
            </a:r>
            <a:r>
              <a:rPr lang="en-CA" b="1" dirty="0" smtClean="0"/>
              <a:t>may </a:t>
            </a:r>
            <a:r>
              <a:rPr lang="en-CA" b="1" dirty="0"/>
              <a:t>be related to direct irritation of the </a:t>
            </a:r>
            <a:r>
              <a:rPr lang="en-CA" b="1" dirty="0" err="1"/>
              <a:t>esophageal</a:t>
            </a:r>
            <a:r>
              <a:rPr lang="en-CA" b="1" dirty="0"/>
              <a:t> lining by retained food, pills, or acidic </a:t>
            </a:r>
            <a:r>
              <a:rPr lang="en-CA" b="1" dirty="0" err="1"/>
              <a:t>byproducts</a:t>
            </a:r>
            <a:r>
              <a:rPr lang="en-CA" b="1" dirty="0"/>
              <a:t> of bacterial metabolism of retained </a:t>
            </a:r>
            <a:r>
              <a:rPr lang="en-CA" b="1" dirty="0" smtClean="0"/>
              <a:t>food</a:t>
            </a:r>
            <a:endParaRPr lang="en-CA" b="1"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t>Treatment</a:t>
            </a:r>
          </a:p>
        </p:txBody>
      </p:sp>
      <p:sp>
        <p:nvSpPr>
          <p:cNvPr id="118787" name="Content Placeholder 2"/>
          <p:cNvSpPr>
            <a:spLocks noGrp="1"/>
          </p:cNvSpPr>
          <p:nvPr>
            <p:ph idx="1"/>
          </p:nvPr>
        </p:nvSpPr>
        <p:spPr/>
        <p:txBody>
          <a:bodyPr/>
          <a:lstStyle/>
          <a:p>
            <a:r>
              <a:rPr lang="en-CA" b="1"/>
              <a:t>Yearly surveillance endoscopy is recommended in all patients with a diagnosis of Barrett's esophagus</a:t>
            </a:r>
          </a:p>
          <a:p>
            <a:r>
              <a:rPr lang="en-CA" b="1"/>
              <a:t>For patients with low-grade dysplasia, surveillance endoscopy is performed at 6-month intervals for the first year and then yearly thereafter if there has been no change</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t>Treatment</a:t>
            </a:r>
          </a:p>
        </p:txBody>
      </p:sp>
      <p:sp>
        <p:nvSpPr>
          <p:cNvPr id="120835" name="Content Placeholder 2"/>
          <p:cNvSpPr>
            <a:spLocks noGrp="1"/>
          </p:cNvSpPr>
          <p:nvPr>
            <p:ph idx="1"/>
          </p:nvPr>
        </p:nvSpPr>
        <p:spPr/>
        <p:txBody>
          <a:bodyPr/>
          <a:lstStyle/>
          <a:p>
            <a:r>
              <a:rPr lang="en-CA" b="1"/>
              <a:t>Patients undergoing surveillance are placed on acid suppression medication and monitored for changes in their reflux symptoms.</a:t>
            </a:r>
          </a:p>
          <a:p>
            <a:r>
              <a:rPr lang="en-CA" b="1"/>
              <a:t>Controversy surrounds the benefits of antireflux surgery in patients with Barrett's esophagus</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t>Treatment</a:t>
            </a:r>
          </a:p>
        </p:txBody>
      </p:sp>
      <p:sp>
        <p:nvSpPr>
          <p:cNvPr id="122883" name="Content Placeholder 2"/>
          <p:cNvSpPr>
            <a:spLocks noGrp="1"/>
          </p:cNvSpPr>
          <p:nvPr>
            <p:ph idx="1"/>
          </p:nvPr>
        </p:nvSpPr>
        <p:spPr/>
        <p:txBody>
          <a:bodyPr/>
          <a:lstStyle/>
          <a:p>
            <a:r>
              <a:rPr lang="en-CA" b="1"/>
              <a:t>Those in favour of surgery argue that medical therapy and endoscopic surveillance may treat the symptoms but fail to address the problem</a:t>
            </a:r>
          </a:p>
          <a:p>
            <a:r>
              <a:rPr lang="en-CA" b="1"/>
              <a:t>The problem is the functional impairment of the LES that leads to chronic reflux and metaplastic transformation of the lower esophageal mucosa</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t>Treatment</a:t>
            </a:r>
          </a:p>
        </p:txBody>
      </p:sp>
      <p:sp>
        <p:nvSpPr>
          <p:cNvPr id="124931" name="Content Placeholder 2"/>
          <p:cNvSpPr>
            <a:spLocks noGrp="1"/>
          </p:cNvSpPr>
          <p:nvPr>
            <p:ph idx="1"/>
          </p:nvPr>
        </p:nvSpPr>
        <p:spPr/>
        <p:txBody>
          <a:bodyPr/>
          <a:lstStyle/>
          <a:p>
            <a:r>
              <a:rPr lang="en-CA" b="1"/>
              <a:t>Surgery renders the LES competent and restores the barrier to reflux</a:t>
            </a:r>
          </a:p>
          <a:p>
            <a:pPr>
              <a:buFont typeface="Wingdings" charset="2"/>
              <a:buNone/>
            </a:pPr>
            <a:endParaRPr lang="en-CA" b="1"/>
          </a:p>
          <a:p>
            <a:r>
              <a:rPr lang="en-CA" b="1"/>
              <a:t>Studies have demonstrated regression of metaplasia to normal mucosa up to 57% of the time</a:t>
            </a:r>
            <a:r>
              <a:rPr lang="en-CA" b="1" baseline="30000"/>
              <a:t> </a:t>
            </a:r>
            <a:r>
              <a:rPr lang="en-CA" b="1"/>
              <a:t>in patients who have undergone antireflux surgery</a:t>
            </a:r>
          </a:p>
          <a:p>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t>Treatment</a:t>
            </a:r>
          </a:p>
        </p:txBody>
      </p:sp>
      <p:sp>
        <p:nvSpPr>
          <p:cNvPr id="126979" name="Content Placeholder 2"/>
          <p:cNvSpPr>
            <a:spLocks noGrp="1"/>
          </p:cNvSpPr>
          <p:nvPr>
            <p:ph idx="1"/>
          </p:nvPr>
        </p:nvSpPr>
        <p:spPr/>
        <p:txBody>
          <a:bodyPr/>
          <a:lstStyle/>
          <a:p>
            <a:r>
              <a:rPr lang="en-CA" b="1"/>
              <a:t>Photodynamic therapy (PDT) is the most common ablative method used to treat BE</a:t>
            </a:r>
          </a:p>
          <a:p>
            <a:r>
              <a:rPr lang="en-CA" b="1"/>
              <a:t>Endoscopic mucosal resection (EMR) is gaining favor for the treatment of Barrett's esophagus with low-grade dysplasia.</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t>Treatment</a:t>
            </a:r>
          </a:p>
        </p:txBody>
      </p:sp>
      <p:sp>
        <p:nvSpPr>
          <p:cNvPr id="129027" name="Content Placeholder 2"/>
          <p:cNvSpPr>
            <a:spLocks noGrp="1"/>
          </p:cNvSpPr>
          <p:nvPr>
            <p:ph idx="1"/>
          </p:nvPr>
        </p:nvSpPr>
        <p:spPr/>
        <p:txBody>
          <a:bodyPr/>
          <a:lstStyle/>
          <a:p>
            <a:r>
              <a:rPr lang="en-CA" b="1"/>
              <a:t>Esophageal resection for Barrett's esophagus is recommended only for patients in whom high-grade dysplasia is found</a:t>
            </a:r>
          </a:p>
          <a:p>
            <a:r>
              <a:rPr lang="en-CA" b="1"/>
              <a:t>Pathologic data on surgical specimens demonstrate a 40% risk for adenocarcinoma within a focus of high-grade dysplasia</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b="1"/>
              <a:t>Caustic Injury</a:t>
            </a:r>
            <a:endParaRPr lang="en-US"/>
          </a:p>
        </p:txBody>
      </p:sp>
      <p:sp>
        <p:nvSpPr>
          <p:cNvPr id="131075" name="Content Placeholder 2"/>
          <p:cNvSpPr>
            <a:spLocks noGrp="1"/>
          </p:cNvSpPr>
          <p:nvPr>
            <p:ph idx="1"/>
          </p:nvPr>
        </p:nvSpPr>
        <p:spPr/>
        <p:txBody>
          <a:bodyPr/>
          <a:lstStyle/>
          <a:p>
            <a:r>
              <a:rPr lang="en-US" b="1"/>
              <a:t>the best cure for this condition is an ounce of prevention</a:t>
            </a:r>
          </a:p>
          <a:p>
            <a:r>
              <a:rPr lang="en-US" b="1"/>
              <a:t>In children, ingestion of caustic materials is accidental and tends to be in small quantities</a:t>
            </a:r>
          </a:p>
          <a:p>
            <a:r>
              <a:rPr lang="en-US" b="1"/>
              <a:t>In teenagers and adults, however, ingestion usually is deliberate during suicide attempts, and much larger quantities of caustic liquids are consumed</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b="1"/>
              <a:t>Caustic Injury</a:t>
            </a:r>
            <a:endParaRPr lang="en-US"/>
          </a:p>
        </p:txBody>
      </p:sp>
      <p:sp>
        <p:nvSpPr>
          <p:cNvPr id="133123" name="Content Placeholder 2"/>
          <p:cNvSpPr>
            <a:spLocks noGrp="1"/>
          </p:cNvSpPr>
          <p:nvPr>
            <p:ph idx="1"/>
          </p:nvPr>
        </p:nvSpPr>
        <p:spPr/>
        <p:txBody>
          <a:bodyPr/>
          <a:lstStyle/>
          <a:p>
            <a:r>
              <a:rPr lang="en-US" b="1"/>
              <a:t>Alkali ingestion is more common than acid ingestion because of its lack of immediate symptoms</a:t>
            </a:r>
          </a:p>
          <a:p>
            <a:r>
              <a:rPr lang="en-US" b="1"/>
              <a:t>alkali ingestion are much more devastating and almost always lead to significant de-struction of the esophagus</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b="1"/>
              <a:t>Caustic Injury</a:t>
            </a:r>
            <a:endParaRPr lang="en-US"/>
          </a:p>
        </p:txBody>
      </p:sp>
      <p:pic>
        <p:nvPicPr>
          <p:cNvPr id="135171" name="Picture 2"/>
          <p:cNvPicPr>
            <a:picLocks noGrp="1" noChangeAspect="1" noChangeArrowheads="1"/>
          </p:cNvPicPr>
          <p:nvPr>
            <p:ph idx="1"/>
          </p:nvPr>
        </p:nvPicPr>
        <p:blipFill>
          <a:blip r:embed="rId3"/>
          <a:stretch>
            <a:fillRect/>
          </a:stretch>
        </p:blipFill>
        <p:spPr>
          <a:xfrm>
            <a:off x="1371600" y="2286000"/>
            <a:ext cx="6629400" cy="388620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t>Symptoms and Diagnosis</a:t>
            </a:r>
          </a:p>
        </p:txBody>
      </p:sp>
      <p:sp>
        <p:nvSpPr>
          <p:cNvPr id="137219" name="Content Placeholder 2"/>
          <p:cNvSpPr>
            <a:spLocks noGrp="1"/>
          </p:cNvSpPr>
          <p:nvPr>
            <p:ph idx="1"/>
          </p:nvPr>
        </p:nvSpPr>
        <p:spPr/>
        <p:txBody>
          <a:bodyPr/>
          <a:lstStyle/>
          <a:p>
            <a:r>
              <a:rPr lang="en-US" b="1"/>
              <a:t>During phase one, patients may complain of oral and substernal pain, hypersalivation, odynophagia and dysphagia, hematemesis, and vomiting</a:t>
            </a:r>
          </a:p>
          <a:p>
            <a:r>
              <a:rPr lang="en-US" b="1"/>
              <a:t>During stage two, these symptoms may disappear only to see dysphagia reappear as fibrosis and scarring begin to narrow the esophagus throughout stage three</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59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Diagnosis</a:t>
            </a:r>
          </a:p>
        </p:txBody>
      </p:sp>
      <p:sp>
        <p:nvSpPr>
          <p:cNvPr id="30723" name="Content Placeholder 2"/>
          <p:cNvSpPr>
            <a:spLocks noGrp="1"/>
          </p:cNvSpPr>
          <p:nvPr>
            <p:ph idx="1"/>
          </p:nvPr>
        </p:nvSpPr>
        <p:spPr>
          <a:xfrm>
            <a:off x="457200" y="2057400"/>
            <a:ext cx="8229600" cy="5000625"/>
          </a:xfrm>
        </p:spPr>
        <p:txBody>
          <a:bodyPr/>
          <a:lstStyle/>
          <a:p>
            <a:r>
              <a:rPr lang="en-CA" b="1" dirty="0"/>
              <a:t>CXR  may show air-fluid level</a:t>
            </a:r>
          </a:p>
          <a:p>
            <a:r>
              <a:rPr lang="en-CA" b="1" dirty="0"/>
              <a:t>Barium study quite dilated, and an air-fluid level may be secondary to retained secretions. The classic finding is a gradual tapering at the end of the </a:t>
            </a:r>
            <a:r>
              <a:rPr lang="en-CA" b="1" dirty="0" err="1"/>
              <a:t>esophagus</a:t>
            </a:r>
            <a:r>
              <a:rPr lang="en-CA" b="1" dirty="0"/>
              <a:t>, similar to a bird's </a:t>
            </a:r>
            <a:r>
              <a:rPr lang="en-CA" b="1" dirty="0" smtClean="0"/>
              <a:t>beak </a:t>
            </a:r>
            <a:r>
              <a:rPr lang="en-CA" b="1" dirty="0" smtClean="0">
                <a:solidFill>
                  <a:schemeClr val="accent1"/>
                </a:solidFill>
              </a:rPr>
              <a:t>(rat tail)</a:t>
            </a:r>
          </a:p>
          <a:p>
            <a:r>
              <a:rPr lang="en-CA" b="1" dirty="0"/>
              <a:t>Upper </a:t>
            </a:r>
            <a:r>
              <a:rPr lang="en-CA" b="1" dirty="0" err="1"/>
              <a:t>endoscopy</a:t>
            </a:r>
            <a:r>
              <a:rPr lang="en-CA" b="1" dirty="0"/>
              <a:t> is the next diagnostic test in a patient with </a:t>
            </a:r>
            <a:r>
              <a:rPr lang="en-CA" b="1" dirty="0" err="1"/>
              <a:t>dysphagia</a:t>
            </a:r>
            <a:r>
              <a:rPr lang="en-CA" b="1" dirty="0"/>
              <a:t> or suspected </a:t>
            </a:r>
            <a:r>
              <a:rPr lang="en-CA" b="1" dirty="0" err="1" smtClean="0"/>
              <a:t>achalasia</a:t>
            </a:r>
            <a:r>
              <a:rPr lang="en-CA" b="1" dirty="0" smtClean="0"/>
              <a:t> </a:t>
            </a:r>
            <a:r>
              <a:rPr lang="en-CA" b="1" dirty="0" smtClean="0">
                <a:solidFill>
                  <a:schemeClr val="accent1"/>
                </a:solidFill>
              </a:rPr>
              <a:t>( to know if the </a:t>
            </a:r>
            <a:r>
              <a:rPr lang="en-CA" b="1" dirty="0" err="1" smtClean="0">
                <a:solidFill>
                  <a:schemeClr val="accent1"/>
                </a:solidFill>
              </a:rPr>
              <a:t>dysphagea</a:t>
            </a:r>
            <a:r>
              <a:rPr lang="en-CA" b="1" dirty="0" smtClean="0">
                <a:solidFill>
                  <a:schemeClr val="accent1"/>
                </a:solidFill>
              </a:rPr>
              <a:t> caused by </a:t>
            </a:r>
            <a:r>
              <a:rPr lang="en-CA" b="1" dirty="0" err="1" smtClean="0">
                <a:solidFill>
                  <a:schemeClr val="accent1"/>
                </a:solidFill>
              </a:rPr>
              <a:t>achalesia</a:t>
            </a:r>
            <a:r>
              <a:rPr lang="en-CA" b="1" dirty="0" smtClean="0">
                <a:solidFill>
                  <a:schemeClr val="accent1"/>
                </a:solidFill>
              </a:rPr>
              <a:t> or caused by </a:t>
            </a:r>
            <a:r>
              <a:rPr lang="en-CA" b="1" dirty="0" err="1" smtClean="0">
                <a:solidFill>
                  <a:schemeClr val="accent1"/>
                </a:solidFill>
              </a:rPr>
              <a:t>tumor</a:t>
            </a:r>
            <a:r>
              <a:rPr lang="en-CA" b="1" dirty="0" smtClean="0">
                <a:solidFill>
                  <a:schemeClr val="accent1"/>
                </a:solidFill>
              </a:rPr>
              <a:t> )</a:t>
            </a:r>
            <a:endParaRPr lang="en-US" b="1" dirty="0" smtClean="0">
              <a:solidFill>
                <a:schemeClr val="accent1"/>
              </a:solidFill>
            </a:endParaRPr>
          </a:p>
          <a:p>
            <a:pPr lvl="3"/>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t>Symptoms and Diagnosis</a:t>
            </a:r>
          </a:p>
        </p:txBody>
      </p:sp>
      <p:sp>
        <p:nvSpPr>
          <p:cNvPr id="139267" name="Content Placeholder 2"/>
          <p:cNvSpPr>
            <a:spLocks noGrp="1"/>
          </p:cNvSpPr>
          <p:nvPr>
            <p:ph idx="1"/>
          </p:nvPr>
        </p:nvSpPr>
        <p:spPr/>
        <p:txBody>
          <a:bodyPr/>
          <a:lstStyle/>
          <a:p>
            <a:r>
              <a:rPr lang="en-US" b="1" dirty="0"/>
              <a:t>Symptoms of respiratory distress, such as hoarseness, </a:t>
            </a:r>
            <a:r>
              <a:rPr lang="en-US" b="1" dirty="0" err="1"/>
              <a:t>stridor</a:t>
            </a:r>
            <a:r>
              <a:rPr lang="en-US" b="1" dirty="0"/>
              <a:t>, and </a:t>
            </a:r>
            <a:r>
              <a:rPr lang="en-US" b="1" dirty="0" err="1"/>
              <a:t>dyspnea</a:t>
            </a:r>
            <a:r>
              <a:rPr lang="en-US" b="1" dirty="0"/>
              <a:t>, suggest upper airway edema and are usually </a:t>
            </a:r>
            <a:r>
              <a:rPr lang="en-US" b="1" dirty="0">
                <a:solidFill>
                  <a:srgbClr val="CC0000"/>
                </a:solidFill>
              </a:rPr>
              <a:t>worse with acid ingestion</a:t>
            </a:r>
          </a:p>
          <a:p>
            <a:r>
              <a:rPr lang="en-US" b="1" dirty="0"/>
              <a:t>Pain in the back and chest may indicate a perforation of the </a:t>
            </a:r>
            <a:r>
              <a:rPr lang="en-US" b="1" dirty="0" err="1"/>
              <a:t>mediastinal</a:t>
            </a:r>
            <a:r>
              <a:rPr lang="en-US" b="1" dirty="0"/>
              <a:t> esophagus, whereas abdominal pain may indicate abdominal visceral perforation</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t>Symptoms and Diagnosis</a:t>
            </a:r>
          </a:p>
        </p:txBody>
      </p:sp>
      <p:sp>
        <p:nvSpPr>
          <p:cNvPr id="141315" name="Content Placeholder 2"/>
          <p:cNvSpPr>
            <a:spLocks noGrp="1"/>
          </p:cNvSpPr>
          <p:nvPr>
            <p:ph idx="1"/>
          </p:nvPr>
        </p:nvSpPr>
        <p:spPr/>
        <p:txBody>
          <a:bodyPr/>
          <a:lstStyle/>
          <a:p>
            <a:r>
              <a:rPr lang="en-US" b="1"/>
              <a:t>Diagnosis is initiated with a physical exam specifically evaluating the mouth, airway, chest, and abdomen</a:t>
            </a:r>
          </a:p>
          <a:p>
            <a:r>
              <a:rPr lang="en-US" b="1"/>
              <a:t>Careful inspection of the lips, palate, pharynx, and larynx is done</a:t>
            </a:r>
          </a:p>
          <a:p>
            <a:r>
              <a:rPr lang="en-US" b="1"/>
              <a:t>The abdomen is examined for signs of perforation</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t>Symptoms and Diagnosis</a:t>
            </a:r>
          </a:p>
        </p:txBody>
      </p:sp>
      <p:sp>
        <p:nvSpPr>
          <p:cNvPr id="143363" name="Content Placeholder 2"/>
          <p:cNvSpPr>
            <a:spLocks noGrp="1"/>
          </p:cNvSpPr>
          <p:nvPr>
            <p:ph idx="1"/>
          </p:nvPr>
        </p:nvSpPr>
        <p:spPr/>
        <p:txBody>
          <a:bodyPr/>
          <a:lstStyle/>
          <a:p>
            <a:r>
              <a:rPr lang="en-US" b="1"/>
              <a:t>Early endoscopy is recommended 12 to 24 hours after ingestion to identify the grade of the burn</a:t>
            </a:r>
          </a:p>
          <a:p>
            <a:r>
              <a:rPr lang="en-US" b="1"/>
              <a:t>Serial chest and abdominal radiographs are indicated to follow patients with questionable chest and abdominal exams</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endParaRPr lang="en-US"/>
          </a:p>
        </p:txBody>
      </p:sp>
      <p:pic>
        <p:nvPicPr>
          <p:cNvPr id="145411" name="Picture 2"/>
          <p:cNvPicPr>
            <a:picLocks noGrp="1" noChangeAspect="1" noChangeArrowheads="1"/>
          </p:cNvPicPr>
          <p:nvPr>
            <p:ph idx="1"/>
          </p:nvPr>
        </p:nvPicPr>
        <p:blipFill>
          <a:blip r:embed="rId3"/>
          <a:srcRect l="26349" t="41940" r="20436" b="12334"/>
          <a:stretch>
            <a:fillRect/>
          </a:stretch>
        </p:blipFill>
        <p:spPr>
          <a:xfrm>
            <a:off x="357188" y="285750"/>
            <a:ext cx="8286750" cy="628650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a:t>Treatment</a:t>
            </a:r>
          </a:p>
        </p:txBody>
      </p:sp>
      <p:sp>
        <p:nvSpPr>
          <p:cNvPr id="147459" name="Content Placeholder 2"/>
          <p:cNvSpPr>
            <a:spLocks noGrp="1"/>
          </p:cNvSpPr>
          <p:nvPr>
            <p:ph idx="1"/>
          </p:nvPr>
        </p:nvSpPr>
        <p:spPr/>
        <p:txBody>
          <a:bodyPr/>
          <a:lstStyle/>
          <a:p>
            <a:r>
              <a:rPr lang="en-US" b="1" dirty="0"/>
              <a:t>Management of the acute phase is aimed at limiting and identifying the extent of the injury</a:t>
            </a:r>
          </a:p>
          <a:p>
            <a:r>
              <a:rPr lang="en-US" b="1" dirty="0"/>
              <a:t>It begins with neutralization of the ingested substance</a:t>
            </a:r>
          </a:p>
          <a:p>
            <a:r>
              <a:rPr lang="en-US" b="1" dirty="0"/>
              <a:t> Alkalis (including lye) are neutralized with half-strength vinegar or citrus </a:t>
            </a:r>
            <a:r>
              <a:rPr lang="en-US" b="1" dirty="0" smtClean="0"/>
              <a:t>juice</a:t>
            </a:r>
            <a:r>
              <a:rPr lang="en-US" b="1" dirty="0" smtClean="0">
                <a:solidFill>
                  <a:schemeClr val="accent1"/>
                </a:solidFill>
              </a:rPr>
              <a:t> (we give them an acids to compensate alkaline solution)</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t>Treatment</a:t>
            </a:r>
          </a:p>
        </p:txBody>
      </p:sp>
      <p:sp>
        <p:nvSpPr>
          <p:cNvPr id="149507" name="Content Placeholder 2"/>
          <p:cNvSpPr>
            <a:spLocks noGrp="1"/>
          </p:cNvSpPr>
          <p:nvPr>
            <p:ph idx="1"/>
          </p:nvPr>
        </p:nvSpPr>
        <p:spPr/>
        <p:txBody>
          <a:bodyPr/>
          <a:lstStyle/>
          <a:p>
            <a:r>
              <a:rPr lang="en-US" b="1" dirty="0"/>
              <a:t>Acids are neutralized with milk, egg whites, or antacids</a:t>
            </a:r>
          </a:p>
          <a:p>
            <a:r>
              <a:rPr lang="en-US" b="1" dirty="0"/>
              <a:t>Emetics and sodium bicarbonate need to be avoided because they can increase the </a:t>
            </a:r>
            <a:r>
              <a:rPr lang="en-US" b="1" dirty="0">
                <a:solidFill>
                  <a:srgbClr val="CC0000"/>
                </a:solidFill>
              </a:rPr>
              <a:t>chance of perforation</a:t>
            </a:r>
          </a:p>
          <a:p>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a:t>Treatment</a:t>
            </a:r>
          </a:p>
        </p:txBody>
      </p:sp>
      <p:sp>
        <p:nvSpPr>
          <p:cNvPr id="151555" name="Content Placeholder 2"/>
          <p:cNvSpPr>
            <a:spLocks noGrp="1"/>
          </p:cNvSpPr>
          <p:nvPr>
            <p:ph idx="1"/>
          </p:nvPr>
        </p:nvSpPr>
        <p:spPr/>
        <p:txBody>
          <a:bodyPr/>
          <a:lstStyle/>
          <a:p>
            <a:r>
              <a:rPr lang="en-US"/>
              <a:t>First-Degree Burn :</a:t>
            </a:r>
          </a:p>
          <a:p>
            <a:pPr lvl="2"/>
            <a:r>
              <a:rPr lang="en-US" b="1"/>
              <a:t>48 hours of observation is indicated</a:t>
            </a:r>
          </a:p>
          <a:p>
            <a:pPr lvl="2">
              <a:buFont typeface="Wingdings" charset="2"/>
              <a:buNone/>
            </a:pPr>
            <a:endParaRPr lang="en-US" b="1"/>
          </a:p>
          <a:p>
            <a:pPr lvl="2"/>
            <a:r>
              <a:rPr lang="en-US" b="1"/>
              <a:t>Oral nutrition can be resumed when a patient can painlessly swallow saliva</a:t>
            </a:r>
          </a:p>
          <a:p>
            <a:pPr lvl="2">
              <a:buFont typeface="Wingdings" charset="2"/>
              <a:buNone/>
            </a:pPr>
            <a:endParaRPr lang="en-US" b="1"/>
          </a:p>
          <a:p>
            <a:pPr lvl="2"/>
            <a:r>
              <a:rPr lang="en-US" b="1"/>
              <a:t>A repeat endoscopy and barium esophagram are done in follow-up at intervals of 1, 2, and 8 months</a:t>
            </a:r>
          </a:p>
          <a:p>
            <a:pPr lvl="2">
              <a:buFont typeface="Wingdings" charset="2"/>
              <a:buNone/>
            </a:pPr>
            <a:endParaRPr lang="en-US" b="1"/>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t>Treatment</a:t>
            </a:r>
          </a:p>
        </p:txBody>
      </p:sp>
      <p:sp>
        <p:nvSpPr>
          <p:cNvPr id="153603" name="Content Placeholder 2"/>
          <p:cNvSpPr>
            <a:spLocks noGrp="1"/>
          </p:cNvSpPr>
          <p:nvPr>
            <p:ph idx="1"/>
          </p:nvPr>
        </p:nvSpPr>
        <p:spPr/>
        <p:txBody>
          <a:bodyPr/>
          <a:lstStyle/>
          <a:p>
            <a:r>
              <a:rPr lang="en-US" dirty="0"/>
              <a:t>Second- and Third-Degree Burns :</a:t>
            </a:r>
          </a:p>
          <a:p>
            <a:pPr lvl="2"/>
            <a:r>
              <a:rPr lang="en-US" b="1" dirty="0"/>
              <a:t>Resuscitation is aggressively pursued</a:t>
            </a:r>
          </a:p>
          <a:p>
            <a:pPr lvl="2"/>
            <a:r>
              <a:rPr lang="en-US" b="1" dirty="0"/>
              <a:t>The patient is monitored in the intensive care unit </a:t>
            </a:r>
          </a:p>
          <a:p>
            <a:pPr lvl="2"/>
            <a:r>
              <a:rPr lang="en-US" b="1" dirty="0"/>
              <a:t>kept  (NPO) with IV fluids. IV antibiotics and a proton pump inhibitor are started</a:t>
            </a:r>
          </a:p>
          <a:p>
            <a:pPr lvl="2"/>
            <a:r>
              <a:rPr lang="en-US" b="1" dirty="0" err="1"/>
              <a:t>Fiberoptic</a:t>
            </a:r>
            <a:r>
              <a:rPr lang="en-US" b="1" dirty="0"/>
              <a:t> intubation may be needed and must be </a:t>
            </a:r>
            <a:r>
              <a:rPr lang="en-US" b="1" dirty="0" smtClean="0"/>
              <a:t>available</a:t>
            </a:r>
          </a:p>
          <a:p>
            <a:pPr lvl="2"/>
            <a:endParaRPr lang="en-US" b="1" dirty="0" smtClean="0"/>
          </a:p>
          <a:p>
            <a:pPr lvl="2"/>
            <a:endParaRPr lang="en-US" b="1" dirty="0" smtClean="0"/>
          </a:p>
          <a:p>
            <a:pPr lvl="2">
              <a:buNone/>
            </a:pPr>
            <a:r>
              <a:rPr lang="en-US" b="1" dirty="0" smtClean="0"/>
              <a:t>NPO : nothing by mouth</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b="1"/>
              <a:t>Esophageal Perforation</a:t>
            </a:r>
            <a:endParaRPr lang="en-US"/>
          </a:p>
        </p:txBody>
      </p:sp>
      <p:sp>
        <p:nvSpPr>
          <p:cNvPr id="155651" name="Content Placeholder 2"/>
          <p:cNvSpPr>
            <a:spLocks noGrp="1"/>
          </p:cNvSpPr>
          <p:nvPr>
            <p:ph idx="1"/>
          </p:nvPr>
        </p:nvSpPr>
        <p:spPr/>
        <p:txBody>
          <a:bodyPr/>
          <a:lstStyle/>
          <a:p>
            <a:r>
              <a:rPr lang="en-US" b="1"/>
              <a:t>Perforation of the esophagus is a surgical emergency</a:t>
            </a:r>
          </a:p>
          <a:p>
            <a:r>
              <a:rPr lang="en-US" b="1"/>
              <a:t>Early detection and surgical repair within the first 24 hours results in 80% to 90% survival</a:t>
            </a:r>
          </a:p>
          <a:p>
            <a:r>
              <a:rPr lang="en-US" b="1"/>
              <a:t>after 24 hours, survival decreases to less than 50%</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b="1"/>
              <a:t>Esophageal Perforation</a:t>
            </a:r>
            <a:endParaRPr lang="en-US"/>
          </a:p>
        </p:txBody>
      </p:sp>
      <p:sp>
        <p:nvSpPr>
          <p:cNvPr id="157699" name="Content Placeholder 2"/>
          <p:cNvSpPr>
            <a:spLocks noGrp="1"/>
          </p:cNvSpPr>
          <p:nvPr>
            <p:ph idx="1"/>
          </p:nvPr>
        </p:nvSpPr>
        <p:spPr/>
        <p:txBody>
          <a:bodyPr/>
          <a:lstStyle/>
          <a:p>
            <a:r>
              <a:rPr lang="en-US" b="1" dirty="0"/>
              <a:t>Perforation from forceful vomiting (</a:t>
            </a:r>
            <a:r>
              <a:rPr lang="en-US" b="1" dirty="0" err="1"/>
              <a:t>Boerhaave's</a:t>
            </a:r>
            <a:r>
              <a:rPr lang="en-US" b="1" dirty="0"/>
              <a:t> syndrome), foreign body ingestion, or trauma accounts for 15%, 14%, and 10% of cases, respectively</a:t>
            </a:r>
          </a:p>
          <a:p>
            <a:r>
              <a:rPr lang="en-US" b="1" dirty="0"/>
              <a:t>Most esophageal perforations occur after endoscopic instrumentation for a diagnostic or therapeutic </a:t>
            </a:r>
            <a:r>
              <a:rPr lang="en-US" b="1" dirty="0" smtClean="0"/>
              <a:t>procedure </a:t>
            </a:r>
            <a:r>
              <a:rPr lang="en-US" b="1" dirty="0" smtClean="0">
                <a:solidFill>
                  <a:schemeClr val="accent1"/>
                </a:solidFill>
              </a:rPr>
              <a:t>(Mainly after </a:t>
            </a:r>
            <a:r>
              <a:rPr lang="en-US" b="1" dirty="0" err="1" smtClean="0">
                <a:solidFill>
                  <a:schemeClr val="accent1"/>
                </a:solidFill>
              </a:rPr>
              <a:t>endoscopy</a:t>
            </a:r>
            <a:r>
              <a:rPr lang="en-US" b="1" dirty="0" smtClean="0">
                <a:solidFill>
                  <a:schemeClr val="accent1"/>
                </a:solidFill>
              </a:rPr>
              <a:t> )</a:t>
            </a:r>
            <a:endParaRPr lang="en-US" dirty="0" smtClean="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69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Diagnosis</a:t>
            </a:r>
          </a:p>
        </p:txBody>
      </p:sp>
      <p:sp>
        <p:nvSpPr>
          <p:cNvPr id="32771" name="Content Placeholder 2"/>
          <p:cNvSpPr>
            <a:spLocks noGrp="1"/>
          </p:cNvSpPr>
          <p:nvPr>
            <p:ph idx="1"/>
          </p:nvPr>
        </p:nvSpPr>
        <p:spPr/>
        <p:txBody>
          <a:bodyPr/>
          <a:lstStyle/>
          <a:p>
            <a:r>
              <a:rPr lang="en-US" b="1" dirty="0"/>
              <a:t>Findings can include :</a:t>
            </a:r>
          </a:p>
          <a:p>
            <a:pPr lvl="3"/>
            <a:r>
              <a:rPr lang="en-US" b="1" dirty="0"/>
              <a:t>dilated esophagus </a:t>
            </a:r>
            <a:r>
              <a:rPr lang="en-CA" b="1" dirty="0"/>
              <a:t>with retained food or secretions</a:t>
            </a:r>
          </a:p>
          <a:p>
            <a:pPr lvl="3"/>
            <a:r>
              <a:rPr lang="en-CA" b="1" dirty="0"/>
              <a:t>normal in as many as 44% of patients with </a:t>
            </a:r>
            <a:r>
              <a:rPr lang="en-CA" b="1" dirty="0" err="1"/>
              <a:t>achalasia</a:t>
            </a:r>
            <a:endParaRPr lang="en-CA" b="1" dirty="0"/>
          </a:p>
          <a:p>
            <a:r>
              <a:rPr lang="en-CA" b="1" dirty="0"/>
              <a:t>Difficulty traversing the GEJ should raise suspicion for </a:t>
            </a:r>
            <a:r>
              <a:rPr lang="en-CA" b="1" dirty="0" err="1"/>
              <a:t>pseudoachalasia</a:t>
            </a:r>
            <a:r>
              <a:rPr lang="en-CA" b="1" dirty="0"/>
              <a:t> due to </a:t>
            </a:r>
            <a:r>
              <a:rPr lang="en-CA" b="1" dirty="0" err="1"/>
              <a:t>neoplastic</a:t>
            </a:r>
            <a:r>
              <a:rPr lang="en-CA" b="1" dirty="0"/>
              <a:t> infiltration of the distal </a:t>
            </a:r>
            <a:r>
              <a:rPr lang="en-CA" b="1" dirty="0" err="1" smtClean="0"/>
              <a:t>esophagus</a:t>
            </a:r>
            <a:r>
              <a:rPr lang="en-CA" b="1" dirty="0" smtClean="0"/>
              <a:t> </a:t>
            </a:r>
            <a:r>
              <a:rPr lang="en-CA" b="1" dirty="0" smtClean="0">
                <a:solidFill>
                  <a:schemeClr val="accent1"/>
                </a:solidFill>
              </a:rPr>
              <a:t>(sometimes the </a:t>
            </a:r>
            <a:r>
              <a:rPr lang="en-CA" b="1" dirty="0" err="1" smtClean="0">
                <a:solidFill>
                  <a:schemeClr val="accent1"/>
                </a:solidFill>
              </a:rPr>
              <a:t>tumor</a:t>
            </a:r>
            <a:r>
              <a:rPr lang="en-CA" b="1" dirty="0" smtClean="0">
                <a:solidFill>
                  <a:schemeClr val="accent1"/>
                </a:solidFill>
              </a:rPr>
              <a:t> could cause the same symptom of </a:t>
            </a:r>
            <a:r>
              <a:rPr lang="en-CA" b="1" dirty="0" err="1" smtClean="0">
                <a:solidFill>
                  <a:schemeClr val="accent1"/>
                </a:solidFill>
              </a:rPr>
              <a:t>achalesia</a:t>
            </a:r>
            <a:r>
              <a:rPr lang="en-CA" b="1" dirty="0" smtClean="0">
                <a:solidFill>
                  <a:schemeClr val="accent1"/>
                </a:solidFill>
              </a:rPr>
              <a:t> and we </a:t>
            </a:r>
            <a:r>
              <a:rPr lang="en-CA" b="1" dirty="0" err="1" smtClean="0">
                <a:solidFill>
                  <a:schemeClr val="accent1"/>
                </a:solidFill>
              </a:rPr>
              <a:t>mis</a:t>
            </a:r>
            <a:r>
              <a:rPr lang="en-CA" b="1" dirty="0" smtClean="0">
                <a:solidFill>
                  <a:schemeClr val="accent1"/>
                </a:solidFill>
              </a:rPr>
              <a:t>-diagnose it)</a:t>
            </a:r>
            <a:r>
              <a:rPr lang="en-CA" b="1" dirty="0" smtClean="0"/>
              <a:t>  </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b="1"/>
              <a:t>Symptoms and Diagnosis</a:t>
            </a:r>
            <a:endParaRPr lang="en-US"/>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Wingdings" pitchFamily="2" charset="2"/>
              <a:buChar char="S"/>
              <a:defRPr/>
            </a:pPr>
            <a:r>
              <a:rPr lang="en-US" sz="2800" b="1" dirty="0">
                <a:solidFill>
                  <a:schemeClr val="tx1">
                    <a:lumMod val="65000"/>
                    <a:lumOff val="35000"/>
                  </a:schemeClr>
                </a:solidFill>
                <a:ea typeface="+mn-ea"/>
                <a:cs typeface="+mn-cs"/>
              </a:rPr>
              <a:t>Symptoms of neck, </a:t>
            </a:r>
            <a:r>
              <a:rPr lang="en-US" sz="2800" b="1" dirty="0" err="1">
                <a:solidFill>
                  <a:schemeClr val="tx1">
                    <a:lumMod val="65000"/>
                    <a:lumOff val="35000"/>
                  </a:schemeClr>
                </a:solidFill>
                <a:ea typeface="+mn-ea"/>
                <a:cs typeface="+mn-cs"/>
              </a:rPr>
              <a:t>substernal</a:t>
            </a:r>
            <a:r>
              <a:rPr lang="en-US" sz="2800" b="1" dirty="0">
                <a:solidFill>
                  <a:schemeClr val="tx1">
                    <a:lumMod val="65000"/>
                    <a:lumOff val="35000"/>
                  </a:schemeClr>
                </a:solidFill>
                <a:ea typeface="+mn-ea"/>
                <a:cs typeface="+mn-cs"/>
              </a:rPr>
              <a:t>, or </a:t>
            </a:r>
            <a:r>
              <a:rPr lang="en-US" sz="2800" b="1" dirty="0" err="1">
                <a:solidFill>
                  <a:schemeClr val="tx1">
                    <a:lumMod val="65000"/>
                    <a:lumOff val="35000"/>
                  </a:schemeClr>
                </a:solidFill>
                <a:ea typeface="+mn-ea"/>
                <a:cs typeface="+mn-cs"/>
              </a:rPr>
              <a:t>epigastric</a:t>
            </a:r>
            <a:r>
              <a:rPr lang="en-US" sz="2800" b="1" dirty="0">
                <a:solidFill>
                  <a:schemeClr val="tx1">
                    <a:lumMod val="65000"/>
                    <a:lumOff val="35000"/>
                  </a:schemeClr>
                </a:solidFill>
                <a:ea typeface="+mn-ea"/>
                <a:cs typeface="+mn-cs"/>
              </a:rPr>
              <a:t> pain are consistently associated with esophageal perforation </a:t>
            </a:r>
          </a:p>
          <a:p>
            <a:pPr fontAlgn="auto">
              <a:spcAft>
                <a:spcPts val="0"/>
              </a:spcAft>
              <a:buFont typeface="Wingdings" pitchFamily="2" charset="2"/>
              <a:buChar char="S"/>
              <a:defRPr/>
            </a:pPr>
            <a:r>
              <a:rPr lang="en-US" sz="2800" b="1" dirty="0">
                <a:solidFill>
                  <a:schemeClr val="tx1">
                    <a:lumMod val="65000"/>
                    <a:lumOff val="35000"/>
                  </a:schemeClr>
                </a:solidFill>
                <a:ea typeface="+mn-ea"/>
                <a:cs typeface="+mn-cs"/>
              </a:rPr>
              <a:t>Vomiting, </a:t>
            </a:r>
            <a:r>
              <a:rPr lang="en-US" sz="2800" b="1" dirty="0" err="1">
                <a:solidFill>
                  <a:schemeClr val="tx1">
                    <a:lumMod val="65000"/>
                    <a:lumOff val="35000"/>
                  </a:schemeClr>
                </a:solidFill>
                <a:ea typeface="+mn-ea"/>
                <a:cs typeface="+mn-cs"/>
              </a:rPr>
              <a:t>hematemesis</a:t>
            </a:r>
            <a:r>
              <a:rPr lang="en-US" sz="2800" b="1" dirty="0">
                <a:solidFill>
                  <a:schemeClr val="tx1">
                    <a:lumMod val="65000"/>
                    <a:lumOff val="35000"/>
                  </a:schemeClr>
                </a:solidFill>
                <a:ea typeface="+mn-ea"/>
                <a:cs typeface="+mn-cs"/>
              </a:rPr>
              <a:t>, or </a:t>
            </a:r>
            <a:r>
              <a:rPr lang="en-US" sz="2800" b="1" dirty="0" err="1">
                <a:solidFill>
                  <a:schemeClr val="tx1">
                    <a:lumMod val="65000"/>
                    <a:lumOff val="35000"/>
                  </a:schemeClr>
                </a:solidFill>
                <a:ea typeface="+mn-ea"/>
                <a:cs typeface="+mn-cs"/>
              </a:rPr>
              <a:t>dysphagia</a:t>
            </a:r>
            <a:r>
              <a:rPr lang="en-US" sz="2800" b="1" dirty="0">
                <a:solidFill>
                  <a:schemeClr val="tx1">
                    <a:lumMod val="65000"/>
                    <a:lumOff val="35000"/>
                  </a:schemeClr>
                </a:solidFill>
                <a:ea typeface="+mn-ea"/>
                <a:cs typeface="+mn-cs"/>
              </a:rPr>
              <a:t> also may accompany </a:t>
            </a:r>
            <a:r>
              <a:rPr lang="en-US" sz="2800" b="1" dirty="0" smtClean="0">
                <a:solidFill>
                  <a:schemeClr val="tx1">
                    <a:lumMod val="65000"/>
                    <a:lumOff val="35000"/>
                  </a:schemeClr>
                </a:solidFill>
                <a:ea typeface="+mn-ea"/>
                <a:cs typeface="+mn-cs"/>
              </a:rPr>
              <a:t>them </a:t>
            </a:r>
            <a:r>
              <a:rPr lang="en-US" sz="2800" b="1" dirty="0" smtClean="0">
                <a:solidFill>
                  <a:schemeClr val="accent1"/>
                </a:solidFill>
                <a:ea typeface="+mn-ea"/>
                <a:cs typeface="+mn-cs"/>
              </a:rPr>
              <a:t>(there is severe </a:t>
            </a:r>
            <a:r>
              <a:rPr lang="en-US" sz="2800" b="1" dirty="0" err="1" smtClean="0">
                <a:solidFill>
                  <a:schemeClr val="accent1"/>
                </a:solidFill>
                <a:ea typeface="+mn-ea"/>
                <a:cs typeface="+mn-cs"/>
              </a:rPr>
              <a:t>dysphagia..the</a:t>
            </a:r>
            <a:r>
              <a:rPr lang="en-US" sz="2800" b="1" dirty="0" smtClean="0">
                <a:solidFill>
                  <a:schemeClr val="accent1"/>
                </a:solidFill>
                <a:ea typeface="+mn-ea"/>
                <a:cs typeface="+mn-cs"/>
              </a:rPr>
              <a:t> patient can NOT swallow his saliva)</a:t>
            </a:r>
          </a:p>
          <a:p>
            <a:pPr fontAlgn="auto">
              <a:spcAft>
                <a:spcPts val="0"/>
              </a:spcAft>
              <a:buFont typeface="Wingdings" pitchFamily="2" charset="2"/>
              <a:buChar char="S"/>
              <a:defRPr/>
            </a:pPr>
            <a:r>
              <a:rPr lang="en-US" sz="2800" b="1" dirty="0">
                <a:solidFill>
                  <a:schemeClr val="tx1">
                    <a:lumMod val="65000"/>
                    <a:lumOff val="35000"/>
                  </a:schemeClr>
                </a:solidFill>
                <a:ea typeface="+mn-ea"/>
                <a:cs typeface="+mn-cs"/>
              </a:rPr>
              <a:t>history of trauma, advanced esophageal cancer, violent </a:t>
            </a:r>
            <a:r>
              <a:rPr lang="en-US" sz="2800" b="1" dirty="0" err="1">
                <a:solidFill>
                  <a:schemeClr val="tx1">
                    <a:lumMod val="65000"/>
                    <a:lumOff val="35000"/>
                  </a:schemeClr>
                </a:solidFill>
                <a:ea typeface="+mn-ea"/>
                <a:cs typeface="+mn-cs"/>
              </a:rPr>
              <a:t>wretching</a:t>
            </a:r>
            <a:r>
              <a:rPr lang="en-US" sz="2800" b="1" dirty="0">
                <a:solidFill>
                  <a:schemeClr val="tx1">
                    <a:lumMod val="65000"/>
                    <a:lumOff val="35000"/>
                  </a:schemeClr>
                </a:solidFill>
                <a:ea typeface="+mn-ea"/>
                <a:cs typeface="+mn-cs"/>
              </a:rPr>
              <a:t> as seen in </a:t>
            </a:r>
            <a:r>
              <a:rPr lang="en-US" sz="2800" b="1" dirty="0" err="1">
                <a:solidFill>
                  <a:schemeClr val="tx1">
                    <a:lumMod val="65000"/>
                    <a:lumOff val="35000"/>
                  </a:schemeClr>
                </a:solidFill>
                <a:ea typeface="+mn-ea"/>
                <a:cs typeface="+mn-cs"/>
              </a:rPr>
              <a:t>Boerhaave's</a:t>
            </a:r>
            <a:r>
              <a:rPr lang="en-US" sz="2800" b="1" dirty="0">
                <a:solidFill>
                  <a:schemeClr val="tx1">
                    <a:lumMod val="65000"/>
                    <a:lumOff val="35000"/>
                  </a:schemeClr>
                </a:solidFill>
                <a:ea typeface="+mn-ea"/>
                <a:cs typeface="+mn-cs"/>
              </a:rPr>
              <a:t> syndrome, swallowing of a foreign body, or recent instrumentation must raise the question of esophageal perforation</a:t>
            </a:r>
            <a:endParaRPr lang="en-US" sz="2800" dirty="0">
              <a:solidFill>
                <a:schemeClr val="tx1">
                  <a:lumMod val="65000"/>
                  <a:lumOff val="35000"/>
                </a:schemeClr>
              </a:solidFill>
              <a:ea typeface="+mn-ea"/>
              <a:cs typeface="+mn-cs"/>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b="1"/>
              <a:t>Symptoms and Diagnosis</a:t>
            </a:r>
            <a:endParaRPr lang="en-US"/>
          </a:p>
        </p:txBody>
      </p:sp>
      <p:sp>
        <p:nvSpPr>
          <p:cNvPr id="161795" name="Content Placeholder 2"/>
          <p:cNvSpPr>
            <a:spLocks noGrp="1"/>
          </p:cNvSpPr>
          <p:nvPr>
            <p:ph idx="1"/>
          </p:nvPr>
        </p:nvSpPr>
        <p:spPr/>
        <p:txBody>
          <a:bodyPr/>
          <a:lstStyle/>
          <a:p>
            <a:r>
              <a:rPr lang="en-US" b="1" dirty="0"/>
              <a:t>Cervical perforations may present with neck ache and stiffness due to contamination of the </a:t>
            </a:r>
            <a:r>
              <a:rPr lang="en-US" b="1" dirty="0" err="1"/>
              <a:t>prevertebral</a:t>
            </a:r>
            <a:r>
              <a:rPr lang="en-US" b="1" dirty="0"/>
              <a:t> space</a:t>
            </a:r>
          </a:p>
          <a:p>
            <a:r>
              <a:rPr lang="en-US" b="1" dirty="0"/>
              <a:t>Thoracic perforations present with shortness of breath and </a:t>
            </a:r>
            <a:r>
              <a:rPr lang="en-US" b="1" dirty="0" err="1"/>
              <a:t>retrosternal</a:t>
            </a:r>
            <a:r>
              <a:rPr lang="en-US" b="1" dirty="0"/>
              <a:t> chest pain lateralizing to the side of </a:t>
            </a:r>
            <a:r>
              <a:rPr lang="en-US" b="1" dirty="0" smtClean="0"/>
              <a:t>perforation</a:t>
            </a:r>
          </a:p>
          <a:p>
            <a:pPr eaLnBrk="1" hangingPunct="1"/>
            <a:r>
              <a:rPr lang="en-US" b="1" dirty="0" smtClean="0">
                <a:solidFill>
                  <a:schemeClr val="accent1"/>
                </a:solidFill>
              </a:rPr>
              <a:t>Cervical perforations could cause subcutaneous emphysema </a:t>
            </a:r>
          </a:p>
          <a:p>
            <a:pPr eaLnBrk="1" hangingPunct="1"/>
            <a:r>
              <a:rPr lang="en-US" b="1" dirty="0" smtClean="0">
                <a:solidFill>
                  <a:schemeClr val="accent1"/>
                </a:solidFill>
              </a:rPr>
              <a:t>Thoracic perforations could cause </a:t>
            </a:r>
            <a:r>
              <a:rPr lang="en-US" b="1" dirty="0" err="1" smtClean="0">
                <a:solidFill>
                  <a:schemeClr val="accent1"/>
                </a:solidFill>
              </a:rPr>
              <a:t>pneumothorax</a:t>
            </a:r>
            <a:r>
              <a:rPr lang="en-US" b="1" dirty="0" smtClean="0">
                <a:solidFill>
                  <a:schemeClr val="accent1"/>
                </a:solidFill>
              </a:rPr>
              <a:t>  </a:t>
            </a:r>
            <a:endParaRPr lang="en-US" dirty="0" smtClean="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b="1"/>
              <a:t>Symptoms and Diagnosis</a:t>
            </a:r>
            <a:endParaRPr lang="en-US"/>
          </a:p>
        </p:txBody>
      </p:sp>
      <p:sp>
        <p:nvSpPr>
          <p:cNvPr id="163843" name="Content Placeholder 2"/>
          <p:cNvSpPr>
            <a:spLocks noGrp="1"/>
          </p:cNvSpPr>
          <p:nvPr>
            <p:ph idx="1"/>
          </p:nvPr>
        </p:nvSpPr>
        <p:spPr/>
        <p:txBody>
          <a:bodyPr/>
          <a:lstStyle/>
          <a:p>
            <a:r>
              <a:rPr lang="en-US" b="1" dirty="0"/>
              <a:t> Abdominal perforations present with </a:t>
            </a:r>
            <a:r>
              <a:rPr lang="en-US" b="1" u="heavy" dirty="0" err="1">
                <a:solidFill>
                  <a:srgbClr val="CC0000"/>
                </a:solidFill>
              </a:rPr>
              <a:t>epigastric</a:t>
            </a:r>
            <a:r>
              <a:rPr lang="en-US" b="1" u="heavy" dirty="0">
                <a:solidFill>
                  <a:srgbClr val="CC0000"/>
                </a:solidFill>
              </a:rPr>
              <a:t> pain </a:t>
            </a:r>
            <a:r>
              <a:rPr lang="en-US" b="1" dirty="0"/>
              <a:t>that radiates to the back if the perforation is posterior</a:t>
            </a:r>
          </a:p>
          <a:p>
            <a:r>
              <a:rPr lang="en-US" b="1" dirty="0"/>
              <a:t>On examination , patient may present with </a:t>
            </a:r>
            <a:r>
              <a:rPr lang="en-US" b="1" dirty="0" err="1"/>
              <a:t>tachypnea</a:t>
            </a:r>
            <a:r>
              <a:rPr lang="en-US" b="1" dirty="0"/>
              <a:t>, tachycardia, and a low-grade fever but have no other overt signs of </a:t>
            </a:r>
            <a:r>
              <a:rPr lang="en-US" b="1" dirty="0" smtClean="0"/>
              <a:t>perforation</a:t>
            </a:r>
          </a:p>
          <a:p>
            <a:r>
              <a:rPr lang="en-US" b="1" dirty="0" smtClean="0">
                <a:solidFill>
                  <a:schemeClr val="accent1"/>
                </a:solidFill>
              </a:rPr>
              <a:t>Patients with esophageal perforation mainly comes with fever and </a:t>
            </a:r>
            <a:r>
              <a:rPr lang="en-US" b="1" dirty="0" err="1" smtClean="0">
                <a:solidFill>
                  <a:schemeClr val="accent1"/>
                </a:solidFill>
              </a:rPr>
              <a:t>dysphagia</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b="1"/>
              <a:t>Symptoms and Diagnosis</a:t>
            </a:r>
            <a:endParaRPr lang="en-US"/>
          </a:p>
        </p:txBody>
      </p:sp>
      <p:sp>
        <p:nvSpPr>
          <p:cNvPr id="165891" name="Content Placeholder 2"/>
          <p:cNvSpPr>
            <a:spLocks noGrp="1"/>
          </p:cNvSpPr>
          <p:nvPr>
            <p:ph idx="1"/>
          </p:nvPr>
        </p:nvSpPr>
        <p:spPr>
          <a:xfrm>
            <a:off x="381000" y="2133600"/>
            <a:ext cx="8229600" cy="5214937"/>
          </a:xfrm>
        </p:spPr>
        <p:txBody>
          <a:bodyPr/>
          <a:lstStyle/>
          <a:p>
            <a:r>
              <a:rPr lang="en-US" sz="2800" b="1" dirty="0"/>
              <a:t>With increased </a:t>
            </a:r>
            <a:r>
              <a:rPr lang="en-US" sz="2800" b="1" dirty="0" err="1"/>
              <a:t>mediastinal</a:t>
            </a:r>
            <a:r>
              <a:rPr lang="en-US" sz="2800" b="1" dirty="0"/>
              <a:t> and pleural contamination, patients progress toward </a:t>
            </a:r>
            <a:r>
              <a:rPr lang="en-US" sz="2800" b="1" dirty="0">
                <a:solidFill>
                  <a:srgbClr val="CC0000"/>
                </a:solidFill>
              </a:rPr>
              <a:t>hemodynamic instability </a:t>
            </a:r>
            <a:r>
              <a:rPr lang="en-US" sz="2800" b="1" dirty="0">
                <a:solidFill>
                  <a:schemeClr val="accent1"/>
                </a:solidFill>
              </a:rPr>
              <a:t>(shock)  </a:t>
            </a:r>
          </a:p>
          <a:p>
            <a:r>
              <a:rPr lang="en-US" sz="2800" b="1" dirty="0"/>
              <a:t>On exam, subcutaneous air in the neck or chest, shallow decreased breath sounds, or a tender abdomen are all suggestive of perforation</a:t>
            </a:r>
          </a:p>
          <a:p>
            <a:r>
              <a:rPr lang="en-US" sz="2800" b="1" dirty="0"/>
              <a:t>Laboratory values of significance are an elevated white blood cell count and an elevated salivary amylase in the blood or pleural fluid.</a:t>
            </a:r>
            <a:endParaRPr lang="en-US" sz="2800"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b="1"/>
              <a:t>Symptoms and Diagnosis</a:t>
            </a:r>
            <a:endParaRPr lang="en-US"/>
          </a:p>
        </p:txBody>
      </p:sp>
      <p:sp>
        <p:nvSpPr>
          <p:cNvPr id="167939" name="Content Placeholder 2"/>
          <p:cNvSpPr>
            <a:spLocks noGrp="1"/>
          </p:cNvSpPr>
          <p:nvPr>
            <p:ph idx="1"/>
          </p:nvPr>
        </p:nvSpPr>
        <p:spPr/>
        <p:txBody>
          <a:bodyPr/>
          <a:lstStyle/>
          <a:p>
            <a:r>
              <a:rPr lang="en-US" b="1"/>
              <a:t>Diagnosis of an esophageal perforation may be made radiographically</a:t>
            </a:r>
          </a:p>
          <a:p>
            <a:r>
              <a:rPr lang="en-US" b="1"/>
              <a:t>A chest roentgenogram may demonstrate a hydropneumothorax</a:t>
            </a:r>
          </a:p>
          <a:p>
            <a:r>
              <a:rPr lang="en-US" b="1"/>
              <a:t>A contrast esophagram is done using barium for a suspected thoracic perforation and Gastrografin for an abdominal perforation.</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b="1"/>
              <a:t>Symptoms and Diagnosis</a:t>
            </a:r>
            <a:endParaRPr lang="en-US"/>
          </a:p>
        </p:txBody>
      </p:sp>
      <p:sp>
        <p:nvSpPr>
          <p:cNvPr id="169987" name="Content Placeholder 2"/>
          <p:cNvSpPr>
            <a:spLocks noGrp="1"/>
          </p:cNvSpPr>
          <p:nvPr>
            <p:ph idx="1"/>
          </p:nvPr>
        </p:nvSpPr>
        <p:spPr/>
        <p:txBody>
          <a:bodyPr/>
          <a:lstStyle/>
          <a:p>
            <a:r>
              <a:rPr lang="en-US" b="1"/>
              <a:t>Most perforations are found above the GEJ on the left lateral wall of the esophagus which results in a 10% false-negative rate in the contrast esophagram if the patient is not placed in the lateral decubitus position</a:t>
            </a:r>
          </a:p>
          <a:p>
            <a:r>
              <a:rPr lang="en-US" b="1"/>
              <a:t>Chest CT shows mediastinal air and fluid at the site of perforation </a:t>
            </a:r>
          </a:p>
          <a:p>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b="1"/>
              <a:t>Symptoms and Diagnosis</a:t>
            </a:r>
            <a:endParaRPr lang="en-US"/>
          </a:p>
        </p:txBody>
      </p:sp>
      <p:sp>
        <p:nvSpPr>
          <p:cNvPr id="172035" name="Content Placeholder 2"/>
          <p:cNvSpPr>
            <a:spLocks noGrp="1"/>
          </p:cNvSpPr>
          <p:nvPr>
            <p:ph idx="1"/>
          </p:nvPr>
        </p:nvSpPr>
        <p:spPr/>
        <p:txBody>
          <a:bodyPr/>
          <a:lstStyle/>
          <a:p>
            <a:r>
              <a:rPr lang="en-US" b="1"/>
              <a:t>A surgical endoscopy needs to be performed if the esophagram is negative or if operative intervention is planned.</a:t>
            </a:r>
          </a:p>
          <a:p>
            <a:r>
              <a:rPr lang="en-US" b="1"/>
              <a:t>Mucosal injury is suggested if blood, mucosal hematoma, or a flap is seen or if the esophagus is difficult to insufflate.</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endParaRPr lang="en-US"/>
          </a:p>
        </p:txBody>
      </p:sp>
      <p:pic>
        <p:nvPicPr>
          <p:cNvPr id="174083" name="Content Placeholder 3" descr="case1.jpg"/>
          <p:cNvPicPr>
            <a:picLocks noGrp="1" noChangeAspect="1"/>
          </p:cNvPicPr>
          <p:nvPr>
            <p:ph idx="1"/>
          </p:nvPr>
        </p:nvPicPr>
        <p:blipFill>
          <a:blip r:embed="rId3"/>
          <a:srcRect/>
          <a:stretch>
            <a:fillRect/>
          </a:stretch>
        </p:blipFill>
        <p:spPr>
          <a:xfrm>
            <a:off x="1214438" y="357188"/>
            <a:ext cx="5713412" cy="6215062"/>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endParaRPr lang="en-US"/>
          </a:p>
        </p:txBody>
      </p:sp>
      <p:pic>
        <p:nvPicPr>
          <p:cNvPr id="176131" name="Content Placeholder 5" descr="pict 2.jpg"/>
          <p:cNvPicPr>
            <a:picLocks noGrp="1" noChangeAspect="1"/>
          </p:cNvPicPr>
          <p:nvPr>
            <p:ph idx="1"/>
          </p:nvPr>
        </p:nvPicPr>
        <p:blipFill>
          <a:blip r:embed="rId3"/>
          <a:srcRect/>
          <a:stretch>
            <a:fillRect/>
          </a:stretch>
        </p:blipFill>
        <p:spPr>
          <a:xfrm>
            <a:off x="1000125" y="214313"/>
            <a:ext cx="5476875" cy="6500812"/>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endParaRPr lang="en-US"/>
          </a:p>
        </p:txBody>
      </p:sp>
      <p:pic>
        <p:nvPicPr>
          <p:cNvPr id="178179" name="Content Placeholder 3" descr="Pneumomediastinum 1.jpg"/>
          <p:cNvPicPr>
            <a:picLocks noGrp="1" noChangeAspect="1"/>
          </p:cNvPicPr>
          <p:nvPr>
            <p:ph idx="1"/>
          </p:nvPr>
        </p:nvPicPr>
        <p:blipFill>
          <a:blip r:embed="rId3"/>
          <a:srcRect/>
          <a:stretch>
            <a:fillRect/>
          </a:stretch>
        </p:blipFill>
        <p:spPr>
          <a:xfrm>
            <a:off x="785813" y="0"/>
            <a:ext cx="6713537" cy="685800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79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r>
              <a:rPr lang="en-US"/>
              <a:t> </a:t>
            </a:r>
          </a:p>
        </p:txBody>
      </p:sp>
      <p:sp>
        <p:nvSpPr>
          <p:cNvPr id="34819" name="Text Placeholder 5"/>
          <p:cNvSpPr>
            <a:spLocks noGrp="1"/>
          </p:cNvSpPr>
          <p:nvPr>
            <p:ph type="body" sz="half" idx="1"/>
          </p:nvPr>
        </p:nvSpPr>
        <p:spPr>
          <a:xfrm>
            <a:off x="457200" y="1600200"/>
            <a:ext cx="3757613" cy="4530725"/>
          </a:xfrm>
        </p:spPr>
        <p:txBody>
          <a:bodyPr/>
          <a:lstStyle/>
          <a:p>
            <a:endParaRPr lang="en-US"/>
          </a:p>
        </p:txBody>
      </p:sp>
      <p:pic>
        <p:nvPicPr>
          <p:cNvPr id="34820" name="Content Placeholder 3" descr="Achalasis 4.jpg"/>
          <p:cNvPicPr>
            <a:picLocks noGrp="1" noChangeAspect="1"/>
          </p:cNvPicPr>
          <p:nvPr>
            <p:ph sz="half" idx="2"/>
          </p:nvPr>
        </p:nvPicPr>
        <p:blipFill>
          <a:blip r:embed="rId3"/>
          <a:srcRect/>
          <a:stretch>
            <a:fillRect/>
          </a:stretch>
        </p:blipFill>
        <p:spPr>
          <a:xfrm>
            <a:off x="4429125" y="1571625"/>
            <a:ext cx="3451225" cy="4500563"/>
          </a:xfrm>
        </p:spPr>
      </p:pic>
      <p:pic>
        <p:nvPicPr>
          <p:cNvPr id="34821" name="Picture 6" descr="Achalasia 2.jpg"/>
          <p:cNvPicPr>
            <a:picLocks noChangeAspect="1"/>
          </p:cNvPicPr>
          <p:nvPr/>
        </p:nvPicPr>
        <p:blipFill>
          <a:blip r:embed="rId4"/>
          <a:srcRect/>
          <a:stretch>
            <a:fillRect/>
          </a:stretch>
        </p:blipFill>
        <p:spPr bwMode="auto">
          <a:xfrm>
            <a:off x="1428750" y="1643063"/>
            <a:ext cx="2143125" cy="438943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A1BEC8C-31B4-E143-8A21-BD41F756D89F}"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endParaRPr lang="en-US"/>
          </a:p>
        </p:txBody>
      </p:sp>
      <p:pic>
        <p:nvPicPr>
          <p:cNvPr id="180227" name="Content Placeholder 3" descr="esophageal perforation.bmp"/>
          <p:cNvPicPr>
            <a:picLocks noGrp="1" noChangeAspect="1"/>
          </p:cNvPicPr>
          <p:nvPr>
            <p:ph idx="1"/>
          </p:nvPr>
        </p:nvPicPr>
        <p:blipFill>
          <a:blip r:embed="rId3"/>
          <a:srcRect/>
          <a:stretch>
            <a:fillRect/>
          </a:stretch>
        </p:blipFill>
        <p:spPr>
          <a:xfrm>
            <a:off x="2214563" y="0"/>
            <a:ext cx="4286250" cy="685800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b="1"/>
              <a:t>Treatment</a:t>
            </a:r>
            <a:endParaRPr lang="en-US"/>
          </a:p>
        </p:txBody>
      </p:sp>
      <p:sp>
        <p:nvSpPr>
          <p:cNvPr id="182275" name="Content Placeholder 2"/>
          <p:cNvSpPr>
            <a:spLocks noGrp="1"/>
          </p:cNvSpPr>
          <p:nvPr>
            <p:ph idx="1"/>
          </p:nvPr>
        </p:nvSpPr>
        <p:spPr/>
        <p:txBody>
          <a:bodyPr/>
          <a:lstStyle/>
          <a:p>
            <a:r>
              <a:rPr lang="en-CA" b="1"/>
              <a:t>Patients with an esophageal perforation can progress rapidly to hemodynamic instability and shock</a:t>
            </a:r>
          </a:p>
          <a:p>
            <a:r>
              <a:rPr lang="en-CA" b="1"/>
              <a:t>perforation is suspected, appropriate resuscitation measures with the placement of large-bore peripheral IV catheters, a urinary catheter, and a secured airway are undertaken before the patient is sent for diagnostic testing</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b="1"/>
              <a:t>Treatment</a:t>
            </a:r>
            <a:endParaRPr lang="en-US"/>
          </a:p>
        </p:txBody>
      </p:sp>
      <p:sp>
        <p:nvSpPr>
          <p:cNvPr id="184323" name="Content Placeholder 2"/>
          <p:cNvSpPr>
            <a:spLocks noGrp="1"/>
          </p:cNvSpPr>
          <p:nvPr>
            <p:ph idx="1"/>
          </p:nvPr>
        </p:nvSpPr>
        <p:spPr/>
        <p:txBody>
          <a:bodyPr/>
          <a:lstStyle/>
          <a:p>
            <a:r>
              <a:rPr lang="en-CA" b="1"/>
              <a:t>IV fluids and broad-spectrum antibiotics are started immediately, and the patient is monitored in an ICU</a:t>
            </a:r>
          </a:p>
          <a:p>
            <a:pPr>
              <a:buFont typeface="Wingdings" charset="2"/>
              <a:buNone/>
            </a:pPr>
            <a:endParaRPr lang="en-CA" b="1"/>
          </a:p>
          <a:p>
            <a:r>
              <a:rPr lang="en-CA" b="1"/>
              <a:t>The patient is kept NPO, and nutritional access needs are assessed</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b="1"/>
              <a:t>Treatment</a:t>
            </a:r>
            <a:endParaRPr lang="en-US"/>
          </a:p>
        </p:txBody>
      </p:sp>
      <p:sp>
        <p:nvSpPr>
          <p:cNvPr id="186371" name="Content Placeholder 2"/>
          <p:cNvSpPr>
            <a:spLocks noGrp="1"/>
          </p:cNvSpPr>
          <p:nvPr>
            <p:ph idx="1"/>
          </p:nvPr>
        </p:nvSpPr>
        <p:spPr/>
        <p:txBody>
          <a:bodyPr/>
          <a:lstStyle/>
          <a:p>
            <a:r>
              <a:rPr lang="en-CA" b="1"/>
              <a:t>Surgery is not indicated for every patient with a perforation of the esophagus</a:t>
            </a:r>
          </a:p>
          <a:p>
            <a:r>
              <a:rPr lang="en-CA" b="1"/>
              <a:t>management is dependent on several variables: stability of the patient, extent of contamination, degree of inflammation, underlying esophageal disease, and location of perforation</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endParaRPr lang="en-US"/>
          </a:p>
        </p:txBody>
      </p:sp>
      <p:pic>
        <p:nvPicPr>
          <p:cNvPr id="188419" name="Content Placeholder 3" descr="esophageal perforation table.jpg"/>
          <p:cNvPicPr>
            <a:picLocks noGrp="1" noChangeAspect="1"/>
          </p:cNvPicPr>
          <p:nvPr>
            <p:ph idx="1"/>
          </p:nvPr>
        </p:nvPicPr>
        <p:blipFill>
          <a:blip r:embed="rId3"/>
          <a:srcRect/>
          <a:stretch>
            <a:fillRect/>
          </a:stretch>
        </p:blipFill>
        <p:spPr>
          <a:xfrm>
            <a:off x="785813" y="285750"/>
            <a:ext cx="7429500" cy="6286500"/>
          </a:xfrm>
        </p:spPr>
      </p:pic>
      <p:sp>
        <p:nvSpPr>
          <p:cNvPr id="6" name="Rectangle 5"/>
          <p:cNvSpPr/>
          <p:nvPr/>
        </p:nvSpPr>
        <p:spPr bwMode="auto">
          <a:xfrm>
            <a:off x="4419600" y="2133600"/>
            <a:ext cx="2590800" cy="609600"/>
          </a:xfrm>
          <a:prstGeom prst="rect">
            <a:avLst/>
          </a:prstGeom>
          <a:solidFill>
            <a:srgbClr val="CC0000">
              <a:alpha val="20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w="139700" h="139700" prst="divot"/>
          </a:sp3d>
        </p:spPr>
        <p:txBody>
          <a:bodyPr>
            <a:prstTxWarp prst="textNoShape">
              <a:avLst/>
            </a:prstTxWarp>
          </a:bodyPr>
          <a:lstStyle/>
          <a:p>
            <a:pPr eaLnBrk="0" hangingPunct="0">
              <a:defRPr/>
            </a:pPr>
            <a:endParaRPr lang="en-US"/>
          </a:p>
        </p:txBody>
      </p:sp>
      <p:sp>
        <p:nvSpPr>
          <p:cNvPr id="5" name="Slide Number Placeholder 4"/>
          <p:cNvSpPr>
            <a:spLocks noGrp="1"/>
          </p:cNvSpPr>
          <p:nvPr>
            <p:ph type="sldNum" sz="quarter" idx="12"/>
          </p:nvPr>
        </p:nvSpPr>
        <p:spPr/>
        <p:txBody>
          <a:bodyPr/>
          <a:lstStyle/>
          <a:p>
            <a:pPr>
              <a:defRPr/>
            </a:pPr>
            <a:fld id="{4048672B-DD09-2B4C-B688-128C6F6D7E98}" type="slidenum">
              <a:rPr lang="en-US" smtClean="0"/>
              <a:pPr>
                <a:defRPr/>
              </a:pPr>
              <a:t>84</a:t>
            </a:fld>
            <a:endParaRPr lang="en-US"/>
          </a:p>
        </p:txBody>
      </p:sp>
      <p:sp>
        <p:nvSpPr>
          <p:cNvPr id="7" name="Footer Placeholder 6"/>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US" b="1"/>
              <a:t>Treatment</a:t>
            </a:r>
            <a:endParaRPr lang="en-US"/>
          </a:p>
        </p:txBody>
      </p:sp>
      <p:sp>
        <p:nvSpPr>
          <p:cNvPr id="190467" name="Content Placeholder 2"/>
          <p:cNvSpPr>
            <a:spLocks noGrp="1"/>
          </p:cNvSpPr>
          <p:nvPr>
            <p:ph idx="1"/>
          </p:nvPr>
        </p:nvSpPr>
        <p:spPr/>
        <p:txBody>
          <a:bodyPr/>
          <a:lstStyle/>
          <a:p>
            <a:r>
              <a:rPr lang="en-CA" b="1"/>
              <a:t>The most critical variable that determines the surgical management of an esophageal perforation is </a:t>
            </a:r>
            <a:r>
              <a:rPr lang="en-CA" b="1">
                <a:solidFill>
                  <a:srgbClr val="CC0000"/>
                </a:solidFill>
              </a:rPr>
              <a:t>the degree of inflammation surrounding the perforation.</a:t>
            </a:r>
          </a:p>
          <a:p>
            <a:r>
              <a:rPr lang="en-CA" b="1"/>
              <a:t>When patients present within 24 hours of perforation, inflammation is generally minimal, and primary surgical repair is recommended</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b="1"/>
              <a:t>Treatment</a:t>
            </a:r>
            <a:endParaRPr lang="en-US"/>
          </a:p>
        </p:txBody>
      </p:sp>
      <p:sp>
        <p:nvSpPr>
          <p:cNvPr id="192515" name="Content Placeholder 2"/>
          <p:cNvSpPr>
            <a:spLocks noGrp="1"/>
          </p:cNvSpPr>
          <p:nvPr>
            <p:ph idx="1"/>
          </p:nvPr>
        </p:nvSpPr>
        <p:spPr/>
        <p:txBody>
          <a:bodyPr/>
          <a:lstStyle/>
          <a:p>
            <a:r>
              <a:rPr lang="en-CA" b="1"/>
              <a:t>With time, inflammation progresses, and tissues become friable and may not be amenable to primary repair.</a:t>
            </a:r>
          </a:p>
          <a:p>
            <a:r>
              <a:rPr lang="en-CA" b="1"/>
              <a:t>The final variable to consider in the surgical management of esophageal perforations is the location of the perforation</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endParaRPr lang="en-US"/>
          </a:p>
        </p:txBody>
      </p:sp>
      <p:pic>
        <p:nvPicPr>
          <p:cNvPr id="194563" name="Content Placeholder 3" descr="esophageal perforation table 2.jpg"/>
          <p:cNvPicPr>
            <a:picLocks noGrp="1" noChangeAspect="1"/>
          </p:cNvPicPr>
          <p:nvPr>
            <p:ph idx="1"/>
          </p:nvPr>
        </p:nvPicPr>
        <p:blipFill>
          <a:blip r:embed="rId3"/>
          <a:srcRect/>
          <a:stretch>
            <a:fillRect/>
          </a:stretch>
        </p:blipFill>
        <p:spPr>
          <a:xfrm>
            <a:off x="714375" y="285750"/>
            <a:ext cx="7358063" cy="628650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b="1"/>
              <a:t>Leiomyoma</a:t>
            </a:r>
            <a:endParaRPr lang="en-US"/>
          </a:p>
        </p:txBody>
      </p:sp>
      <p:sp>
        <p:nvSpPr>
          <p:cNvPr id="196611" name="Content Placeholder 2"/>
          <p:cNvSpPr>
            <a:spLocks noGrp="1"/>
          </p:cNvSpPr>
          <p:nvPr>
            <p:ph idx="1"/>
          </p:nvPr>
        </p:nvSpPr>
        <p:spPr/>
        <p:txBody>
          <a:bodyPr/>
          <a:lstStyle/>
          <a:p>
            <a:r>
              <a:rPr lang="en-CA" b="1" dirty="0" err="1"/>
              <a:t>Leiomyomas</a:t>
            </a:r>
            <a:r>
              <a:rPr lang="en-CA" b="1" dirty="0"/>
              <a:t> constitute 60% of all </a:t>
            </a:r>
            <a:r>
              <a:rPr lang="en-CA" b="1" dirty="0">
                <a:solidFill>
                  <a:srgbClr val="CC0000"/>
                </a:solidFill>
              </a:rPr>
              <a:t>benign </a:t>
            </a:r>
            <a:r>
              <a:rPr lang="en-CA" b="1" dirty="0" err="1">
                <a:solidFill>
                  <a:srgbClr val="CC0000"/>
                </a:solidFill>
              </a:rPr>
              <a:t>esophageal</a:t>
            </a:r>
            <a:r>
              <a:rPr lang="en-CA" b="1" dirty="0">
                <a:solidFill>
                  <a:srgbClr val="CC0000"/>
                </a:solidFill>
              </a:rPr>
              <a:t> </a:t>
            </a:r>
            <a:r>
              <a:rPr lang="en-CA" b="1" dirty="0" err="1">
                <a:solidFill>
                  <a:srgbClr val="CC0000"/>
                </a:solidFill>
              </a:rPr>
              <a:t>tumors</a:t>
            </a:r>
            <a:endParaRPr lang="en-CA" b="1" dirty="0">
              <a:solidFill>
                <a:srgbClr val="CC0000"/>
              </a:solidFill>
            </a:endParaRPr>
          </a:p>
          <a:p>
            <a:r>
              <a:rPr lang="en-CA" b="1" dirty="0"/>
              <a:t>They are found in men slightly more often than women and tend to present in the 4th and 5th decades</a:t>
            </a:r>
          </a:p>
          <a:p>
            <a:r>
              <a:rPr lang="en-CA" b="1" dirty="0"/>
              <a:t>They are found in the distal two thirds of the </a:t>
            </a:r>
            <a:r>
              <a:rPr lang="en-CA" b="1" dirty="0" err="1"/>
              <a:t>esophagus</a:t>
            </a:r>
            <a:r>
              <a:rPr lang="en-CA" b="1" dirty="0"/>
              <a:t> more than 80% of the time</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b="1"/>
              <a:t>Leiomyoma</a:t>
            </a:r>
            <a:endParaRPr lang="en-US"/>
          </a:p>
        </p:txBody>
      </p:sp>
      <p:sp>
        <p:nvSpPr>
          <p:cNvPr id="198659" name="Content Placeholder 2"/>
          <p:cNvSpPr>
            <a:spLocks noGrp="1"/>
          </p:cNvSpPr>
          <p:nvPr>
            <p:ph idx="1"/>
          </p:nvPr>
        </p:nvSpPr>
        <p:spPr/>
        <p:txBody>
          <a:bodyPr/>
          <a:lstStyle/>
          <a:p>
            <a:r>
              <a:rPr lang="en-CA" b="1"/>
              <a:t>They are usually solitary and remain intramural, causing symptoms as they enlarge.</a:t>
            </a:r>
          </a:p>
          <a:p>
            <a:r>
              <a:rPr lang="en-CA" b="1"/>
              <a:t>Recently, they have been classified as a gastrointestinal stromal tumor (GIST)</a:t>
            </a:r>
          </a:p>
          <a:p>
            <a:r>
              <a:rPr lang="en-CA" b="1"/>
              <a:t>GIST tumors are the most common mesenchymal tumors of the gastrointestinal tract and can be benign or malignant</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89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 </a:t>
            </a:r>
          </a:p>
        </p:txBody>
      </p:sp>
      <p:sp>
        <p:nvSpPr>
          <p:cNvPr id="36867" name="Text Placeholder 2"/>
          <p:cNvSpPr>
            <a:spLocks noGrp="1"/>
          </p:cNvSpPr>
          <p:nvPr>
            <p:ph type="body" sz="half" idx="1"/>
          </p:nvPr>
        </p:nvSpPr>
        <p:spPr/>
        <p:txBody>
          <a:bodyPr/>
          <a:lstStyle/>
          <a:p>
            <a:pPr>
              <a:buFont typeface="Wingdings" charset="2"/>
              <a:buNone/>
            </a:pPr>
            <a:endParaRPr lang="en-US"/>
          </a:p>
        </p:txBody>
      </p:sp>
      <p:pic>
        <p:nvPicPr>
          <p:cNvPr id="36868" name="Content Placeholder 4" descr="achalasia 5.jpg"/>
          <p:cNvPicPr>
            <a:picLocks noGrp="1" noChangeAspect="1"/>
          </p:cNvPicPr>
          <p:nvPr>
            <p:ph sz="half" idx="2"/>
          </p:nvPr>
        </p:nvPicPr>
        <p:blipFill>
          <a:blip r:embed="rId3"/>
          <a:srcRect/>
          <a:stretch>
            <a:fillRect/>
          </a:stretch>
        </p:blipFill>
        <p:spPr>
          <a:xfrm>
            <a:off x="1643063" y="500063"/>
            <a:ext cx="5072062" cy="5643562"/>
          </a:xfrm>
        </p:spPr>
      </p:pic>
      <p:sp>
        <p:nvSpPr>
          <p:cNvPr id="5" name="Slide Number Placeholder 4"/>
          <p:cNvSpPr>
            <a:spLocks noGrp="1"/>
          </p:cNvSpPr>
          <p:nvPr>
            <p:ph type="sldNum" sz="quarter" idx="12"/>
          </p:nvPr>
        </p:nvSpPr>
        <p:spPr/>
        <p:txBody>
          <a:bodyPr/>
          <a:lstStyle/>
          <a:p>
            <a:pPr>
              <a:defRPr/>
            </a:pPr>
            <a:fld id="{6A1BEC8C-31B4-E143-8A21-BD41F756D89F}"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b="1"/>
              <a:t>Leiomyoma</a:t>
            </a:r>
            <a:endParaRPr lang="en-US"/>
          </a:p>
        </p:txBody>
      </p:sp>
      <p:sp>
        <p:nvSpPr>
          <p:cNvPr id="200707" name="Content Placeholder 2"/>
          <p:cNvSpPr>
            <a:spLocks noGrp="1"/>
          </p:cNvSpPr>
          <p:nvPr>
            <p:ph idx="1"/>
          </p:nvPr>
        </p:nvSpPr>
        <p:spPr/>
        <p:txBody>
          <a:bodyPr/>
          <a:lstStyle/>
          <a:p>
            <a:r>
              <a:rPr lang="en-CA" b="1" dirty="0"/>
              <a:t>Nearly all GIST </a:t>
            </a:r>
            <a:r>
              <a:rPr lang="en-CA" b="1" dirty="0" err="1"/>
              <a:t>tumors</a:t>
            </a:r>
            <a:r>
              <a:rPr lang="en-CA" b="1" dirty="0"/>
              <a:t> occur from mutations of the </a:t>
            </a:r>
            <a:r>
              <a:rPr lang="en-CA" b="1" dirty="0" err="1"/>
              <a:t>c</a:t>
            </a:r>
            <a:r>
              <a:rPr lang="en-CA" b="1" i="1" dirty="0"/>
              <a:t>-KIT</a:t>
            </a:r>
            <a:r>
              <a:rPr lang="en-CA" b="1" dirty="0"/>
              <a:t> </a:t>
            </a:r>
            <a:r>
              <a:rPr lang="en-CA" b="1" dirty="0" err="1"/>
              <a:t>oncogene</a:t>
            </a:r>
            <a:r>
              <a:rPr lang="en-CA" b="1" dirty="0"/>
              <a:t>, which codes for the expression of </a:t>
            </a:r>
            <a:r>
              <a:rPr lang="en-CA" b="1" dirty="0" err="1"/>
              <a:t>c</a:t>
            </a:r>
            <a:r>
              <a:rPr lang="en-CA" b="1" i="1" dirty="0"/>
              <a:t>-KIT</a:t>
            </a:r>
            <a:r>
              <a:rPr lang="en-CA" b="1" dirty="0"/>
              <a:t> (CD117). </a:t>
            </a:r>
          </a:p>
          <a:p>
            <a:r>
              <a:rPr lang="en-CA" b="1" dirty="0"/>
              <a:t>All </a:t>
            </a:r>
            <a:r>
              <a:rPr lang="en-CA" b="1" dirty="0" err="1"/>
              <a:t>leiomyomas</a:t>
            </a:r>
            <a:r>
              <a:rPr lang="en-CA" b="1" dirty="0"/>
              <a:t> are benign with malignant transformation being </a:t>
            </a:r>
            <a:r>
              <a:rPr lang="en-CA" b="1" dirty="0" err="1"/>
              <a:t>ra</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90</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t>Symptoms and Diagnosis</a:t>
            </a:r>
          </a:p>
        </p:txBody>
      </p:sp>
      <p:sp>
        <p:nvSpPr>
          <p:cNvPr id="202755" name="Content Placeholder 2"/>
          <p:cNvSpPr>
            <a:spLocks noGrp="1"/>
          </p:cNvSpPr>
          <p:nvPr>
            <p:ph idx="1"/>
          </p:nvPr>
        </p:nvSpPr>
        <p:spPr/>
        <p:txBody>
          <a:bodyPr/>
          <a:lstStyle/>
          <a:p>
            <a:r>
              <a:rPr lang="en-US" b="1"/>
              <a:t>Many leiomyomas are asymptomatic</a:t>
            </a:r>
          </a:p>
          <a:p>
            <a:r>
              <a:rPr lang="en-CA" b="1"/>
              <a:t>Dysphagia and pain are the most common symptoms and can result from even the smallest tumors</a:t>
            </a:r>
          </a:p>
          <a:p>
            <a:r>
              <a:rPr lang="en-CA" b="1"/>
              <a:t>A chest radiograph is not usually helpful to diagnose a leiomyoma, but on barium esophagram, a leiomyoma has a characteristic appearance.</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91</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endParaRPr lang="en-US"/>
          </a:p>
        </p:txBody>
      </p:sp>
      <p:pic>
        <p:nvPicPr>
          <p:cNvPr id="204803" name="Content Placeholder 3" descr="leiomyoma.jpg"/>
          <p:cNvPicPr>
            <a:picLocks noGrp="1" noChangeAspect="1"/>
          </p:cNvPicPr>
          <p:nvPr>
            <p:ph idx="1"/>
          </p:nvPr>
        </p:nvPicPr>
        <p:blipFill>
          <a:blip r:embed="rId3"/>
          <a:srcRect/>
          <a:stretch>
            <a:fillRect/>
          </a:stretch>
        </p:blipFill>
        <p:spPr>
          <a:xfrm>
            <a:off x="0" y="0"/>
            <a:ext cx="8696325" cy="6858000"/>
          </a:xfrm>
        </p:spPr>
      </p:pic>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92</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b="1"/>
              <a:t>Leiomyoma</a:t>
            </a:r>
            <a:endParaRPr lang="en-US"/>
          </a:p>
        </p:txBody>
      </p:sp>
      <p:sp>
        <p:nvSpPr>
          <p:cNvPr id="206851" name="Content Placeholder 2"/>
          <p:cNvSpPr>
            <a:spLocks noGrp="1"/>
          </p:cNvSpPr>
          <p:nvPr>
            <p:ph idx="1"/>
          </p:nvPr>
        </p:nvSpPr>
        <p:spPr/>
        <p:txBody>
          <a:bodyPr/>
          <a:lstStyle/>
          <a:p>
            <a:r>
              <a:rPr lang="en-CA" b="1"/>
              <a:t>During endoscopy, extrinsic compression is seen, and the overlying mucosa is noted to be intact</a:t>
            </a:r>
          </a:p>
          <a:p>
            <a:r>
              <a:rPr lang="en-CA" b="1"/>
              <a:t>Diagnosis also can be made by an endoscopic ultrasound (EUS), which will demonstrate a hypoechoic mass in the submucosa or muscularis propria</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93</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US"/>
              <a:t>Treatment</a:t>
            </a:r>
          </a:p>
        </p:txBody>
      </p:sp>
      <p:sp>
        <p:nvSpPr>
          <p:cNvPr id="208899" name="Content Placeholder 2"/>
          <p:cNvSpPr>
            <a:spLocks noGrp="1"/>
          </p:cNvSpPr>
          <p:nvPr>
            <p:ph idx="1"/>
          </p:nvPr>
        </p:nvSpPr>
        <p:spPr/>
        <p:txBody>
          <a:bodyPr/>
          <a:lstStyle/>
          <a:p>
            <a:r>
              <a:rPr lang="en-CA" b="1"/>
              <a:t>Leiomyomas are slow-growing tumors with rare malignant potential that will continue to grow and become progressively symptomatic with time</a:t>
            </a:r>
          </a:p>
          <a:p>
            <a:r>
              <a:rPr lang="en-CA" b="1"/>
              <a:t>Although observation is acceptable in patients with small (&lt;2 cm) asymptomatic tumors or other significant comorbid conditions, in most patients, surgical resection is advocated</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94</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US"/>
              <a:t>Treatment</a:t>
            </a:r>
          </a:p>
        </p:txBody>
      </p:sp>
      <p:sp>
        <p:nvSpPr>
          <p:cNvPr id="210947" name="Content Placeholder 2"/>
          <p:cNvSpPr>
            <a:spLocks noGrp="1"/>
          </p:cNvSpPr>
          <p:nvPr>
            <p:ph idx="1"/>
          </p:nvPr>
        </p:nvSpPr>
        <p:spPr/>
        <p:txBody>
          <a:bodyPr/>
          <a:lstStyle/>
          <a:p>
            <a:r>
              <a:rPr lang="en-CA" b="1"/>
              <a:t>Surgical enucleation of the tumor remains the standard of care and is performed through a thoracotomy or with video or robotic assistance</a:t>
            </a:r>
          </a:p>
          <a:p>
            <a:r>
              <a:rPr lang="en-CA" b="1"/>
              <a:t>The mortality rate is less than 2%, and success in relieving dysphagia approaches 100%</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95</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000">
                <a:ea typeface="+mj-ea"/>
                <a:cs typeface="+mj-cs"/>
              </a:rPr>
              <a:t>CARCINOMA OF THE ESOPHAGUS</a:t>
            </a:r>
          </a:p>
        </p:txBody>
      </p:sp>
      <p:sp>
        <p:nvSpPr>
          <p:cNvPr id="212995" name="Content Placeholder 2"/>
          <p:cNvSpPr>
            <a:spLocks noGrp="1"/>
          </p:cNvSpPr>
          <p:nvPr>
            <p:ph idx="1"/>
          </p:nvPr>
        </p:nvSpPr>
        <p:spPr>
          <a:xfrm>
            <a:off x="457200" y="1600200"/>
            <a:ext cx="8229600" cy="5114925"/>
          </a:xfrm>
        </p:spPr>
        <p:txBody>
          <a:bodyPr/>
          <a:lstStyle/>
          <a:p>
            <a:endParaRPr lang="en-CA" b="1" dirty="0" smtClean="0"/>
          </a:p>
          <a:p>
            <a:endParaRPr lang="en-CA" b="1" dirty="0" smtClean="0"/>
          </a:p>
          <a:p>
            <a:r>
              <a:rPr lang="en-CA" b="1" dirty="0" err="1" smtClean="0"/>
              <a:t>Esophageal</a:t>
            </a:r>
            <a:r>
              <a:rPr lang="en-CA" b="1" dirty="0" smtClean="0"/>
              <a:t> </a:t>
            </a:r>
            <a:r>
              <a:rPr lang="en-CA" b="1" dirty="0"/>
              <a:t>cancer is the fastest growing cancer in the western countries</a:t>
            </a:r>
          </a:p>
          <a:p>
            <a:r>
              <a:rPr lang="en-CA" b="1" dirty="0" err="1"/>
              <a:t>Squamous</a:t>
            </a:r>
            <a:r>
              <a:rPr lang="en-CA" b="1" dirty="0"/>
              <a:t> cell carcinoma still accounts for most </a:t>
            </a:r>
            <a:r>
              <a:rPr lang="en-CA" b="1" dirty="0" err="1"/>
              <a:t>esophageal</a:t>
            </a:r>
            <a:r>
              <a:rPr lang="en-CA" b="1" dirty="0"/>
              <a:t> cancers </a:t>
            </a:r>
            <a:r>
              <a:rPr lang="en-CA" b="1" dirty="0" smtClean="0"/>
              <a:t>diagnosed </a:t>
            </a:r>
            <a:r>
              <a:rPr lang="en-CA" b="1" dirty="0" smtClean="0">
                <a:solidFill>
                  <a:schemeClr val="accent1"/>
                </a:solidFill>
              </a:rPr>
              <a:t>( the main </a:t>
            </a:r>
            <a:r>
              <a:rPr lang="en-CA" b="1" dirty="0" err="1" smtClean="0">
                <a:solidFill>
                  <a:schemeClr val="accent1"/>
                </a:solidFill>
              </a:rPr>
              <a:t>esophageal</a:t>
            </a:r>
            <a:r>
              <a:rPr lang="en-CA" b="1" dirty="0" smtClean="0">
                <a:solidFill>
                  <a:schemeClr val="accent1"/>
                </a:solidFill>
              </a:rPr>
              <a:t> cancer ever )</a:t>
            </a:r>
          </a:p>
          <a:p>
            <a:r>
              <a:rPr lang="en-CA" b="1" dirty="0"/>
              <a:t>However, in the US, </a:t>
            </a:r>
            <a:r>
              <a:rPr lang="en-CA" b="1" dirty="0" err="1"/>
              <a:t>esophageal</a:t>
            </a:r>
            <a:r>
              <a:rPr lang="en-CA" b="1" dirty="0"/>
              <a:t> </a:t>
            </a:r>
            <a:r>
              <a:rPr lang="en-CA" b="1" dirty="0" err="1"/>
              <a:t>adenocarcinoma</a:t>
            </a:r>
            <a:r>
              <a:rPr lang="en-CA" b="1" dirty="0"/>
              <a:t> is noted in up to 70% of patients presenting with </a:t>
            </a:r>
            <a:r>
              <a:rPr lang="en-CA" b="1" dirty="0" err="1"/>
              <a:t>esophageal</a:t>
            </a:r>
            <a:r>
              <a:rPr lang="en-CA" b="1" dirty="0"/>
              <a:t> cancer</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96</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sz="3600"/>
              <a:t>CARCINOMA OF THE ESOPHAGUS</a:t>
            </a:r>
          </a:p>
        </p:txBody>
      </p:sp>
      <p:sp>
        <p:nvSpPr>
          <p:cNvPr id="215043" name="Content Placeholder 2"/>
          <p:cNvSpPr>
            <a:spLocks noGrp="1"/>
          </p:cNvSpPr>
          <p:nvPr>
            <p:ph idx="1"/>
          </p:nvPr>
        </p:nvSpPr>
        <p:spPr/>
        <p:txBody>
          <a:bodyPr/>
          <a:lstStyle/>
          <a:p>
            <a:r>
              <a:rPr lang="en-CA" b="1" dirty="0" err="1"/>
              <a:t>Squamous</a:t>
            </a:r>
            <a:r>
              <a:rPr lang="en-CA" b="1" dirty="0"/>
              <a:t> cell carcinomas arise from the </a:t>
            </a:r>
            <a:r>
              <a:rPr lang="en-CA" b="1" dirty="0" err="1"/>
              <a:t>squamous</a:t>
            </a:r>
            <a:r>
              <a:rPr lang="en-CA" b="1" dirty="0"/>
              <a:t> mucosa that is native to the </a:t>
            </a:r>
            <a:r>
              <a:rPr lang="en-CA" b="1" dirty="0" err="1"/>
              <a:t>esophagus</a:t>
            </a:r>
            <a:r>
              <a:rPr lang="en-CA" b="1" dirty="0"/>
              <a:t> and is found in the </a:t>
            </a:r>
            <a:r>
              <a:rPr lang="en-CA" b="1" dirty="0">
                <a:solidFill>
                  <a:srgbClr val="CC0000"/>
                </a:solidFill>
              </a:rPr>
              <a:t>upper and middle third </a:t>
            </a:r>
            <a:r>
              <a:rPr lang="en-CA" b="1" dirty="0"/>
              <a:t>of the </a:t>
            </a:r>
            <a:r>
              <a:rPr lang="en-CA" b="1" dirty="0" err="1"/>
              <a:t>esophagus</a:t>
            </a:r>
            <a:r>
              <a:rPr lang="en-CA" b="1" dirty="0"/>
              <a:t> 70% of the time</a:t>
            </a:r>
          </a:p>
          <a:p>
            <a:r>
              <a:rPr lang="en-CA" b="1" dirty="0"/>
              <a:t>Smoking and alcohol both increase the risk for foregut cancers by 5-fold. Combined</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97</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US" sz="3600"/>
              <a:t>CARCINOMA OF THE ESOPHAGUS</a:t>
            </a:r>
          </a:p>
        </p:txBody>
      </p:sp>
      <p:sp>
        <p:nvSpPr>
          <p:cNvPr id="217091" name="Content Placeholder 2"/>
          <p:cNvSpPr>
            <a:spLocks noGrp="1"/>
          </p:cNvSpPr>
          <p:nvPr>
            <p:ph idx="1"/>
          </p:nvPr>
        </p:nvSpPr>
        <p:spPr/>
        <p:txBody>
          <a:bodyPr/>
          <a:lstStyle/>
          <a:p>
            <a:r>
              <a:rPr lang="en-CA" b="1" dirty="0"/>
              <a:t>Food additives, including nitrosamines found in pickled and smoked foods, long-term ingestion of hot liquids </a:t>
            </a:r>
          </a:p>
          <a:p>
            <a:r>
              <a:rPr lang="en-US" b="1" dirty="0"/>
              <a:t>caustic ingestion, </a:t>
            </a:r>
            <a:r>
              <a:rPr lang="en-US" b="1" dirty="0" err="1"/>
              <a:t>achalasia</a:t>
            </a:r>
            <a:r>
              <a:rPr lang="en-US" b="1" dirty="0"/>
              <a:t>, bulimia, </a:t>
            </a:r>
            <a:r>
              <a:rPr lang="en-US" b="1" dirty="0" err="1"/>
              <a:t>tylosis</a:t>
            </a:r>
            <a:r>
              <a:rPr lang="en-US" b="1" dirty="0"/>
              <a:t> (an inherited </a:t>
            </a:r>
            <a:r>
              <a:rPr lang="en-US" b="1" dirty="0" err="1"/>
              <a:t>autosomal</a:t>
            </a:r>
            <a:r>
              <a:rPr lang="en-US" b="1" dirty="0"/>
              <a:t> dominant trait), Plummer-Vinson syndrome, external-beam radiation, and esophageal </a:t>
            </a:r>
            <a:r>
              <a:rPr lang="en-US" b="1" dirty="0" err="1"/>
              <a:t>diverticula</a:t>
            </a:r>
            <a:r>
              <a:rPr lang="en-US" b="1" dirty="0"/>
              <a:t> all have known associations with </a:t>
            </a:r>
            <a:r>
              <a:rPr lang="en-US" b="1" dirty="0" err="1"/>
              <a:t>squamous</a:t>
            </a:r>
            <a:r>
              <a:rPr lang="en-US" b="1" dirty="0"/>
              <a:t> cell cancer.</a:t>
            </a:r>
            <a:endParaRPr lang="en-US" dirty="0"/>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98</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US" sz="3600"/>
              <a:t>CARCINOMA OF THE ESOPHAGUS</a:t>
            </a:r>
          </a:p>
        </p:txBody>
      </p:sp>
      <p:sp>
        <p:nvSpPr>
          <p:cNvPr id="219139" name="Content Placeholder 2"/>
          <p:cNvSpPr>
            <a:spLocks noGrp="1"/>
          </p:cNvSpPr>
          <p:nvPr>
            <p:ph idx="1"/>
          </p:nvPr>
        </p:nvSpPr>
        <p:spPr/>
        <p:txBody>
          <a:bodyPr/>
          <a:lstStyle/>
          <a:p>
            <a:r>
              <a:rPr lang="en-CA" b="1"/>
              <a:t>The 5-year survival rate varies but can be as good as 70% with polypoid lesions and as poor as 15% with advanced tumors.</a:t>
            </a:r>
          </a:p>
          <a:p>
            <a:r>
              <a:rPr lang="en-CA" b="1"/>
              <a:t>esophageal adenocarcinoma now accounts for nearly 70% of all esophageal carcinomas diagnosed in    Western countries</a:t>
            </a:r>
            <a:endParaRPr lang="en-US"/>
          </a:p>
        </p:txBody>
      </p:sp>
      <p:sp>
        <p:nvSpPr>
          <p:cNvPr id="4" name="Slide Number Placeholder 3"/>
          <p:cNvSpPr>
            <a:spLocks noGrp="1"/>
          </p:cNvSpPr>
          <p:nvPr>
            <p:ph type="sldNum" sz="quarter" idx="12"/>
          </p:nvPr>
        </p:nvSpPr>
        <p:spPr/>
        <p:txBody>
          <a:bodyPr/>
          <a:lstStyle/>
          <a:p>
            <a:pPr>
              <a:defRPr/>
            </a:pPr>
            <a:fld id="{4048672B-DD09-2B4C-B688-128C6F6D7E98}" type="slidenum">
              <a:rPr lang="en-US" smtClean="0"/>
              <a:pPr>
                <a:defRPr/>
              </a:pPr>
              <a:t>99</a:t>
            </a:fld>
            <a:endParaRPr lang="en-US"/>
          </a:p>
        </p:txBody>
      </p:sp>
      <p:sp>
        <p:nvSpPr>
          <p:cNvPr id="5" name="Footer Placeholder 4"/>
          <p:cNvSpPr>
            <a:spLocks noGrp="1"/>
          </p:cNvSpPr>
          <p:nvPr>
            <p:ph type="ftr" sz="quarter" idx="11"/>
          </p:nvPr>
        </p:nvSpPr>
        <p:spPr/>
        <p:txBody>
          <a:bodyPr/>
          <a:lstStyle/>
          <a:p>
            <a:pPr>
              <a:defRPr/>
            </a:pPr>
            <a:r>
              <a:rPr lang="en-US" smtClean="0"/>
              <a:t>428 surgery team</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7386</TotalTime>
  <Words>6014</Words>
  <Application>Microsoft Office PowerPoint</Application>
  <PresentationFormat>On-screen Show (4:3)</PresentationFormat>
  <Paragraphs>920</Paragraphs>
  <Slides>131</Slides>
  <Notes>126</Notes>
  <HiddenSlides>0</HiddenSlides>
  <MMClips>0</MMClips>
  <ScaleCrop>false</ScaleCrop>
  <HeadingPairs>
    <vt:vector size="4" baseType="variant">
      <vt:variant>
        <vt:lpstr>Design Template</vt:lpstr>
      </vt:variant>
      <vt:variant>
        <vt:i4>1</vt:i4>
      </vt:variant>
      <vt:variant>
        <vt:lpstr>Slide Titles</vt:lpstr>
      </vt:variant>
      <vt:variant>
        <vt:i4>131</vt:i4>
      </vt:variant>
    </vt:vector>
  </HeadingPairs>
  <TitlesOfParts>
    <vt:vector size="132" baseType="lpstr">
      <vt:lpstr>Genesis</vt:lpstr>
      <vt:lpstr>Benign Esophageal Diseases</vt:lpstr>
      <vt:lpstr>Achalasia</vt:lpstr>
      <vt:lpstr>Clinical features</vt:lpstr>
      <vt:lpstr>Clinical features</vt:lpstr>
      <vt:lpstr>Clinical features</vt:lpstr>
      <vt:lpstr>Diagnosis</vt:lpstr>
      <vt:lpstr>Diagnosis</vt:lpstr>
      <vt:lpstr> </vt:lpstr>
      <vt:lpstr> </vt:lpstr>
      <vt:lpstr>Diagnosis</vt:lpstr>
      <vt:lpstr>Diagnosis</vt:lpstr>
      <vt:lpstr>Diagnosis</vt:lpstr>
      <vt:lpstr>Treatment </vt:lpstr>
      <vt:lpstr>Medical Therapy </vt:lpstr>
      <vt:lpstr>Medical Therapy </vt:lpstr>
      <vt:lpstr>Botulinum Toxin  </vt:lpstr>
      <vt:lpstr>Botulinum Toxin </vt:lpstr>
      <vt:lpstr>Pneumatic Dilation </vt:lpstr>
      <vt:lpstr>Surgical Therapy</vt:lpstr>
      <vt:lpstr>Surgical Therapy</vt:lpstr>
      <vt:lpstr>Surgery Versus Pneumatic Dilation  </vt:lpstr>
      <vt:lpstr>Refractory Achalasia  </vt:lpstr>
      <vt:lpstr>Complications  </vt:lpstr>
      <vt:lpstr>Complications</vt:lpstr>
      <vt:lpstr>Esophageal Diverticula</vt:lpstr>
      <vt:lpstr>Esophageal Diverticula</vt:lpstr>
      <vt:lpstr>Esophageal Diverticula</vt:lpstr>
      <vt:lpstr>  Pharyngoesophageal (Zenker's) Diverticulum  </vt:lpstr>
      <vt:lpstr>Slide 29</vt:lpstr>
      <vt:lpstr>Symptoms and Diagnosis </vt:lpstr>
      <vt:lpstr>Symptoms and Diagnosis </vt:lpstr>
      <vt:lpstr>Symptoms and Diagnosis </vt:lpstr>
      <vt:lpstr>Slide 33</vt:lpstr>
      <vt:lpstr>Treatment</vt:lpstr>
      <vt:lpstr>Treatment</vt:lpstr>
      <vt:lpstr>Diffuse Esophageal Spasm</vt:lpstr>
      <vt:lpstr>Diffuse Esophageal Spasm</vt:lpstr>
      <vt:lpstr>Symptoms and Diagnosis</vt:lpstr>
      <vt:lpstr>Symptoms and Diagnosis</vt:lpstr>
      <vt:lpstr>Symptoms and Diagnosis</vt:lpstr>
      <vt:lpstr>Slide 41</vt:lpstr>
      <vt:lpstr>Treatment</vt:lpstr>
      <vt:lpstr>Barrett's Esophagus</vt:lpstr>
      <vt:lpstr>Barrett's Esophagus</vt:lpstr>
      <vt:lpstr>Barrett's Esophagus</vt:lpstr>
      <vt:lpstr>Barrett's Esophagus</vt:lpstr>
      <vt:lpstr>Symptoms and Diagnosis</vt:lpstr>
      <vt:lpstr>Symptoms and Diagnosis</vt:lpstr>
      <vt:lpstr>Slide 49</vt:lpstr>
      <vt:lpstr>Treatment</vt:lpstr>
      <vt:lpstr>Treatment</vt:lpstr>
      <vt:lpstr>Treatment</vt:lpstr>
      <vt:lpstr>Treatment</vt:lpstr>
      <vt:lpstr>Treatment</vt:lpstr>
      <vt:lpstr>Treatment</vt:lpstr>
      <vt:lpstr>Caustic Injury</vt:lpstr>
      <vt:lpstr>Caustic Injury</vt:lpstr>
      <vt:lpstr>Caustic Injury</vt:lpstr>
      <vt:lpstr>Symptoms and Diagnosis</vt:lpstr>
      <vt:lpstr>Symptoms and Diagnosis</vt:lpstr>
      <vt:lpstr>Symptoms and Diagnosis</vt:lpstr>
      <vt:lpstr>Symptoms and Diagnosis</vt:lpstr>
      <vt:lpstr>Slide 63</vt:lpstr>
      <vt:lpstr>Treatment</vt:lpstr>
      <vt:lpstr>Treatment</vt:lpstr>
      <vt:lpstr>Treatment</vt:lpstr>
      <vt:lpstr>Treatment</vt:lpstr>
      <vt:lpstr>Esophageal Perforation</vt:lpstr>
      <vt:lpstr>Esophageal Perforation</vt:lpstr>
      <vt:lpstr>Symptoms and Diagnosis</vt:lpstr>
      <vt:lpstr>Symptoms and Diagnosis</vt:lpstr>
      <vt:lpstr>Symptoms and Diagnosis</vt:lpstr>
      <vt:lpstr>Symptoms and Diagnosis</vt:lpstr>
      <vt:lpstr>Symptoms and Diagnosis</vt:lpstr>
      <vt:lpstr>Symptoms and Diagnosis</vt:lpstr>
      <vt:lpstr>Symptoms and Diagnosis</vt:lpstr>
      <vt:lpstr>Slide 77</vt:lpstr>
      <vt:lpstr>Slide 78</vt:lpstr>
      <vt:lpstr>Slide 79</vt:lpstr>
      <vt:lpstr>Slide 80</vt:lpstr>
      <vt:lpstr>Treatment</vt:lpstr>
      <vt:lpstr>Treatment</vt:lpstr>
      <vt:lpstr>Treatment</vt:lpstr>
      <vt:lpstr>Slide 84</vt:lpstr>
      <vt:lpstr>Treatment</vt:lpstr>
      <vt:lpstr>Treatment</vt:lpstr>
      <vt:lpstr>Slide 87</vt:lpstr>
      <vt:lpstr>Leiomyoma</vt:lpstr>
      <vt:lpstr>Leiomyoma</vt:lpstr>
      <vt:lpstr>Leiomyoma</vt:lpstr>
      <vt:lpstr>Symptoms and Diagnosis</vt:lpstr>
      <vt:lpstr>Slide 92</vt:lpstr>
      <vt:lpstr>Leiomyoma</vt:lpstr>
      <vt:lpstr>Treatment</vt:lpstr>
      <vt:lpstr>Treatment</vt:lpstr>
      <vt:lpstr>CARCINOMA OF THE ESOPHAGUS</vt:lpstr>
      <vt:lpstr>CARCINOMA OF THE ESOPHAGUS</vt:lpstr>
      <vt:lpstr>CARCINOMA OF THE ESOPHAGUS</vt:lpstr>
      <vt:lpstr>CARCINOMA OF THE ESOPHAGUS</vt:lpstr>
      <vt:lpstr>CARCINOMA OF THE ESOPHAGUS</vt:lpstr>
      <vt:lpstr>Slide 101</vt:lpstr>
      <vt:lpstr>CARCINOMA OF THE ESOPHAGUS</vt:lpstr>
      <vt:lpstr>Symptoms</vt:lpstr>
      <vt:lpstr>Symptoms</vt:lpstr>
      <vt:lpstr>Diagnosis</vt:lpstr>
      <vt:lpstr>Esophagram</vt:lpstr>
      <vt:lpstr>Esophagram</vt:lpstr>
      <vt:lpstr>Slide 108</vt:lpstr>
      <vt:lpstr>Endoscopy</vt:lpstr>
      <vt:lpstr>Computed Tomography</vt:lpstr>
      <vt:lpstr>Positron Emission Tomography</vt:lpstr>
      <vt:lpstr>Endoscopic Ultrasound</vt:lpstr>
      <vt:lpstr>Treatment</vt:lpstr>
      <vt:lpstr>GASTROESOPHAGEAL REFLUX DISEASE</vt:lpstr>
      <vt:lpstr>GASTROESOPHAGEAL REFLUX DISEASE</vt:lpstr>
      <vt:lpstr>  </vt:lpstr>
      <vt:lpstr>Types of hiatus hernia</vt:lpstr>
      <vt:lpstr>GASTROESOPHAGEAL REFLUX DISEASE</vt:lpstr>
      <vt:lpstr>GASTROESOPHAGEAL REFLUX DISEASE</vt:lpstr>
      <vt:lpstr>Clinical Presentations of GERD</vt:lpstr>
      <vt:lpstr>Clinical Presentations of GERD</vt:lpstr>
      <vt:lpstr>Extraesophageal Manifestations of GERD</vt:lpstr>
      <vt:lpstr>Clinical Presentations of GERD</vt:lpstr>
      <vt:lpstr>Diagnostic Tests for GERD</vt:lpstr>
      <vt:lpstr>Treatment</vt:lpstr>
      <vt:lpstr>Treatment</vt:lpstr>
      <vt:lpstr>Acid Suppression Therapy for GERD</vt:lpstr>
      <vt:lpstr>Anti-Reflux Surgery </vt:lpstr>
      <vt:lpstr>Endoscopic GERD Therapy </vt:lpstr>
      <vt:lpstr>Summary of GERD</vt:lpstr>
      <vt:lpstr>Summary of GERD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Benging esophgeal disease</dc:title>
  <dc:creator>Sami Alnassar</dc:creator>
  <cp:lastModifiedBy>MAC</cp:lastModifiedBy>
  <cp:revision>444</cp:revision>
  <dcterms:created xsi:type="dcterms:W3CDTF">2010-12-15T09:16:29Z</dcterms:created>
  <dcterms:modified xsi:type="dcterms:W3CDTF">2010-12-15T09:22:27Z</dcterms:modified>
</cp:coreProperties>
</file>