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Default Extension="jpeg" ContentType="image/jpeg"/>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Default Extension="gif" ContentType="image/gi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tl="1" saveSubsetFonts="1">
  <p:sldMasterIdLst>
    <p:sldMasterId r:id="rId1"/>
  </p:sldMasterIdLst>
  <p:notesMasterIdLst>
    <p:notesMasterId r:id="rId47"/>
  </p:notesMasterIdLst>
  <p:handoutMasterIdLst>
    <p:handoutMasterId r:id="rId48"/>
  </p:handoutMasterIdLst>
  <p:sldIdLst>
    <p:sldId id="256" r:id="rId2"/>
    <p:sldId id="257" r:id="rId3"/>
    <p:sldId id="259" r:id="rId4"/>
    <p:sldId id="260" r:id="rId5"/>
    <p:sldId id="301"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302"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Lst>
  <p:sldSz cx="9144000" cy="6858000" type="screen4x3"/>
  <p:notesSz cx="6858000" cy="9144000"/>
  <p:defaultText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C0000"/>
    <a:srgbClr val="CC00CC"/>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83830" autoAdjust="0"/>
    <p:restoredTop sz="93369" autoAdjust="0"/>
  </p:normalViewPr>
  <p:slideViewPr>
    <p:cSldViewPr>
      <p:cViewPr varScale="1">
        <p:scale>
          <a:sx n="30" d="100"/>
          <a:sy n="30" d="100"/>
        </p:scale>
        <p:origin x="-120" y="-14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A48E3D-886F-AC42-B082-441D065E1626}" type="datetimeFigureOut">
              <a:rPr lang="en-US" smtClean="0"/>
              <a:pPr/>
              <a:t>3/2/11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C4AB5C-CF72-D34F-92B2-0A8AA72A69A3}"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C85AB5-4AF3-6C45-89A0-3B871E80C26F}" type="datetimeFigureOut">
              <a:rPr lang="en-US" smtClean="0"/>
              <a:pPr/>
              <a:t>3/2/11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429816-5DC3-D241-8F0C-8E226160F859}"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x-none"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x-none"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893038A4-75F5-9847-962D-BC4EC2C22B19}" type="datetime1">
              <a:rPr lang="en-US" smtClean="0"/>
              <a:pPr/>
              <a:t>3/2/11</a:t>
            </a:fld>
            <a:endParaRPr lang="x-none"/>
          </a:p>
        </p:txBody>
      </p:sp>
      <p:sp>
        <p:nvSpPr>
          <p:cNvPr id="17" name="عنصر نائب للتذييل 16"/>
          <p:cNvSpPr>
            <a:spLocks noGrp="1"/>
          </p:cNvSpPr>
          <p:nvPr>
            <p:ph type="ftr" sz="quarter" idx="11"/>
          </p:nvPr>
        </p:nvSpPr>
        <p:spPr>
          <a:xfrm>
            <a:off x="5410200" y="4205288"/>
            <a:ext cx="1295400" cy="457200"/>
          </a:xfrm>
        </p:spPr>
        <p:txBody>
          <a:bodyPr/>
          <a:lstStyle/>
          <a:p>
            <a:r>
              <a:rPr lang="x-none" smtClean="0"/>
              <a:t>428 surgery team</a:t>
            </a:r>
            <a:endParaRPr lang="x-none"/>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8569F5F-2006-4223-894E-DDDF2FC6E649}" type="slidenum">
              <a:rPr lang="x-none" smtClean="0"/>
              <a:pPr/>
              <a:t>‹#›</a:t>
            </a:fld>
            <a:endParaRPr 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4" name="عنصر نائب للتاريخ 3"/>
          <p:cNvSpPr>
            <a:spLocks noGrp="1"/>
          </p:cNvSpPr>
          <p:nvPr>
            <p:ph type="dt" sz="half" idx="10"/>
          </p:nvPr>
        </p:nvSpPr>
        <p:spPr/>
        <p:txBody>
          <a:bodyPr/>
          <a:lstStyle/>
          <a:p>
            <a:fld id="{4A526DF4-911E-0F42-8F50-3BCC8A3B4617}" type="datetime1">
              <a:rPr lang="en-US" smtClean="0"/>
              <a:pPr/>
              <a:t>3/2/11</a:t>
            </a:fld>
            <a:endParaRPr lang="x-none"/>
          </a:p>
        </p:txBody>
      </p:sp>
      <p:sp>
        <p:nvSpPr>
          <p:cNvPr id="5" name="عنصر نائب للتذييل 4"/>
          <p:cNvSpPr>
            <a:spLocks noGrp="1"/>
          </p:cNvSpPr>
          <p:nvPr>
            <p:ph type="ftr" sz="quarter" idx="11"/>
          </p:nvPr>
        </p:nvSpPr>
        <p:spPr/>
        <p:txBody>
          <a:bodyPr/>
          <a:lstStyle/>
          <a:p>
            <a:r>
              <a:rPr lang="x-none" smtClean="0"/>
              <a:t>428 surgery team</a:t>
            </a:r>
            <a:endParaRPr lang="x-none"/>
          </a:p>
        </p:txBody>
      </p:sp>
      <p:sp>
        <p:nvSpPr>
          <p:cNvPr id="6" name="عنصر نائب لرقم الشريحة 5"/>
          <p:cNvSpPr>
            <a:spLocks noGrp="1"/>
          </p:cNvSpPr>
          <p:nvPr>
            <p:ph type="sldNum" sz="quarter" idx="12"/>
          </p:nvPr>
        </p:nvSpPr>
        <p:spPr/>
        <p:txBody>
          <a:bodyPr/>
          <a:lstStyle/>
          <a:p>
            <a:fld id="{38569F5F-2006-4223-894E-DDDF2FC6E649}"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x-none"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4" name="عنصر نائب للتاريخ 3"/>
          <p:cNvSpPr>
            <a:spLocks noGrp="1"/>
          </p:cNvSpPr>
          <p:nvPr>
            <p:ph type="dt" sz="half" idx="10"/>
          </p:nvPr>
        </p:nvSpPr>
        <p:spPr/>
        <p:txBody>
          <a:bodyPr/>
          <a:lstStyle/>
          <a:p>
            <a:fld id="{41CC0584-4E26-8F4E-B72C-9BF2E61A0A38}" type="datetime1">
              <a:rPr lang="en-US" smtClean="0"/>
              <a:pPr/>
              <a:t>3/2/11</a:t>
            </a:fld>
            <a:endParaRPr lang="x-none"/>
          </a:p>
        </p:txBody>
      </p:sp>
      <p:sp>
        <p:nvSpPr>
          <p:cNvPr id="5" name="عنصر نائب للتذييل 4"/>
          <p:cNvSpPr>
            <a:spLocks noGrp="1"/>
          </p:cNvSpPr>
          <p:nvPr>
            <p:ph type="ftr" sz="quarter" idx="11"/>
          </p:nvPr>
        </p:nvSpPr>
        <p:spPr/>
        <p:txBody>
          <a:bodyPr/>
          <a:lstStyle/>
          <a:p>
            <a:r>
              <a:rPr lang="x-none" smtClean="0"/>
              <a:t>428 surgery team</a:t>
            </a:r>
            <a:endParaRPr lang="x-none"/>
          </a:p>
        </p:txBody>
      </p:sp>
      <p:sp>
        <p:nvSpPr>
          <p:cNvPr id="6" name="عنصر نائب لرقم الشريحة 5"/>
          <p:cNvSpPr>
            <a:spLocks noGrp="1"/>
          </p:cNvSpPr>
          <p:nvPr>
            <p:ph type="sldNum" sz="quarter" idx="12"/>
          </p:nvPr>
        </p:nvSpPr>
        <p:spPr/>
        <p:txBody>
          <a:bodyPr/>
          <a:lstStyle/>
          <a:p>
            <a:fld id="{38569F5F-2006-4223-894E-DDDF2FC6E649}"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4" name="عنصر نائب للتاريخ 3"/>
          <p:cNvSpPr>
            <a:spLocks noGrp="1"/>
          </p:cNvSpPr>
          <p:nvPr>
            <p:ph type="dt" sz="half" idx="10"/>
          </p:nvPr>
        </p:nvSpPr>
        <p:spPr/>
        <p:txBody>
          <a:bodyPr/>
          <a:lstStyle/>
          <a:p>
            <a:fld id="{BF7A8321-0549-9347-B6DD-28DD693799AE}" type="datetime1">
              <a:rPr lang="en-US" smtClean="0"/>
              <a:pPr/>
              <a:t>3/2/11</a:t>
            </a:fld>
            <a:endParaRPr lang="x-none"/>
          </a:p>
        </p:txBody>
      </p:sp>
      <p:sp>
        <p:nvSpPr>
          <p:cNvPr id="5" name="عنصر نائب للتذييل 4"/>
          <p:cNvSpPr>
            <a:spLocks noGrp="1"/>
          </p:cNvSpPr>
          <p:nvPr>
            <p:ph type="ftr" sz="quarter" idx="11"/>
          </p:nvPr>
        </p:nvSpPr>
        <p:spPr/>
        <p:txBody>
          <a:bodyPr/>
          <a:lstStyle/>
          <a:p>
            <a:r>
              <a:rPr lang="x-none" smtClean="0"/>
              <a:t>428 surgery team</a:t>
            </a:r>
            <a:endParaRPr lang="x-none"/>
          </a:p>
        </p:txBody>
      </p:sp>
      <p:sp>
        <p:nvSpPr>
          <p:cNvPr id="6" name="عنصر نائب لرقم الشريحة 5"/>
          <p:cNvSpPr>
            <a:spLocks noGrp="1"/>
          </p:cNvSpPr>
          <p:nvPr>
            <p:ph type="sldNum" sz="quarter" idx="12"/>
          </p:nvPr>
        </p:nvSpPr>
        <p:spPr/>
        <p:txBody>
          <a:bodyPr/>
          <a:lstStyle/>
          <a:p>
            <a:fld id="{38569F5F-2006-4223-894E-DDDF2FC6E649}"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x-none"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x-none" smtClean="0"/>
              <a:t>انقر لتحرير أنماط النص الرئيسي</a:t>
            </a:r>
          </a:p>
        </p:txBody>
      </p:sp>
      <p:sp>
        <p:nvSpPr>
          <p:cNvPr id="4" name="عنصر نائب للتاريخ 3"/>
          <p:cNvSpPr>
            <a:spLocks noGrp="1"/>
          </p:cNvSpPr>
          <p:nvPr>
            <p:ph type="dt" sz="half" idx="10"/>
          </p:nvPr>
        </p:nvSpPr>
        <p:spPr/>
        <p:txBody>
          <a:bodyPr/>
          <a:lstStyle/>
          <a:p>
            <a:fld id="{255A208B-9679-8D4F-8A94-F4CE16F6FEC5}" type="datetime1">
              <a:rPr lang="en-US" smtClean="0"/>
              <a:pPr/>
              <a:t>3/2/11</a:t>
            </a:fld>
            <a:endParaRPr lang="x-none"/>
          </a:p>
        </p:txBody>
      </p:sp>
      <p:sp>
        <p:nvSpPr>
          <p:cNvPr id="5" name="عنصر نائب للتذييل 4"/>
          <p:cNvSpPr>
            <a:spLocks noGrp="1"/>
          </p:cNvSpPr>
          <p:nvPr>
            <p:ph type="ftr" sz="quarter" idx="11"/>
          </p:nvPr>
        </p:nvSpPr>
        <p:spPr/>
        <p:txBody>
          <a:bodyPr/>
          <a:lstStyle/>
          <a:p>
            <a:r>
              <a:rPr lang="x-none" smtClean="0"/>
              <a:t>428 surgery team</a:t>
            </a:r>
            <a:endParaRPr lang="x-none"/>
          </a:p>
        </p:txBody>
      </p:sp>
      <p:sp>
        <p:nvSpPr>
          <p:cNvPr id="6" name="عنصر نائب لرقم الشريحة 5"/>
          <p:cNvSpPr>
            <a:spLocks noGrp="1"/>
          </p:cNvSpPr>
          <p:nvPr>
            <p:ph type="sldNum" sz="quarter" idx="12"/>
          </p:nvPr>
        </p:nvSpPr>
        <p:spPr/>
        <p:txBody>
          <a:bodyPr/>
          <a:lstStyle/>
          <a:p>
            <a:fld id="{38569F5F-2006-4223-894E-DDDF2FC6E649}" type="slidenum">
              <a:rPr lang="x-none" smtClean="0"/>
              <a:pPr/>
              <a:t>‹#›</a:t>
            </a:fld>
            <a:endParaRPr lang="x-non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x-none"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5" name="عنصر نائب للتاريخ 4"/>
          <p:cNvSpPr>
            <a:spLocks noGrp="1"/>
          </p:cNvSpPr>
          <p:nvPr>
            <p:ph type="dt" sz="half" idx="10"/>
          </p:nvPr>
        </p:nvSpPr>
        <p:spPr/>
        <p:txBody>
          <a:bodyPr/>
          <a:lstStyle/>
          <a:p>
            <a:fld id="{BCC45A93-A2E6-A74C-880A-E3ADAF113357}" type="datetime1">
              <a:rPr lang="en-US" smtClean="0"/>
              <a:pPr/>
              <a:t>3/2/11</a:t>
            </a:fld>
            <a:endParaRPr lang="x-none"/>
          </a:p>
        </p:txBody>
      </p:sp>
      <p:sp>
        <p:nvSpPr>
          <p:cNvPr id="6" name="عنصر نائب للتذييل 5"/>
          <p:cNvSpPr>
            <a:spLocks noGrp="1"/>
          </p:cNvSpPr>
          <p:nvPr>
            <p:ph type="ftr" sz="quarter" idx="11"/>
          </p:nvPr>
        </p:nvSpPr>
        <p:spPr/>
        <p:txBody>
          <a:bodyPr/>
          <a:lstStyle/>
          <a:p>
            <a:r>
              <a:rPr lang="x-none" smtClean="0"/>
              <a:t>428 surgery team</a:t>
            </a:r>
            <a:endParaRPr lang="x-none"/>
          </a:p>
        </p:txBody>
      </p:sp>
      <p:sp>
        <p:nvSpPr>
          <p:cNvPr id="7" name="عنصر نائب لرقم الشريحة 6"/>
          <p:cNvSpPr>
            <a:spLocks noGrp="1"/>
          </p:cNvSpPr>
          <p:nvPr>
            <p:ph type="sldNum" sz="quarter" idx="12"/>
          </p:nvPr>
        </p:nvSpPr>
        <p:spPr/>
        <p:txBody>
          <a:bodyPr/>
          <a:lstStyle/>
          <a:p>
            <a:fld id="{38569F5F-2006-4223-894E-DDDF2FC6E649}"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x-none"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x-none"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x-none"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12673B7E-8D0C-B948-8588-0A4ABA285890}" type="datetime1">
              <a:rPr lang="en-US" smtClean="0"/>
              <a:pPr/>
              <a:t>3/2/11</a:t>
            </a:fld>
            <a:endParaRPr lang="x-none"/>
          </a:p>
        </p:txBody>
      </p:sp>
      <p:sp>
        <p:nvSpPr>
          <p:cNvPr id="27" name="عنصر نائب لرقم الشريحة 26"/>
          <p:cNvSpPr>
            <a:spLocks noGrp="1"/>
          </p:cNvSpPr>
          <p:nvPr>
            <p:ph type="sldNum" sz="quarter" idx="11"/>
          </p:nvPr>
        </p:nvSpPr>
        <p:spPr/>
        <p:txBody>
          <a:bodyPr rtlCol="0"/>
          <a:lstStyle/>
          <a:p>
            <a:fld id="{38569F5F-2006-4223-894E-DDDF2FC6E649}" type="slidenum">
              <a:rPr lang="x-none" smtClean="0"/>
              <a:pPr/>
              <a:t>‹#›</a:t>
            </a:fld>
            <a:endParaRPr lang="x-none"/>
          </a:p>
        </p:txBody>
      </p:sp>
      <p:sp>
        <p:nvSpPr>
          <p:cNvPr id="28" name="عنصر نائب للتذييل 27"/>
          <p:cNvSpPr>
            <a:spLocks noGrp="1"/>
          </p:cNvSpPr>
          <p:nvPr>
            <p:ph type="ftr" sz="quarter" idx="12"/>
          </p:nvPr>
        </p:nvSpPr>
        <p:spPr/>
        <p:txBody>
          <a:bodyPr rtlCol="0"/>
          <a:lstStyle/>
          <a:p>
            <a:r>
              <a:rPr lang="x-none" smtClean="0"/>
              <a:t>428 surgery team</a:t>
            </a:r>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x-none"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2F9B352C-5C46-8D43-B8EB-78F19D94341B}" type="datetime1">
              <a:rPr lang="en-US" smtClean="0"/>
              <a:pPr/>
              <a:t>3/2/11</a:t>
            </a:fld>
            <a:endParaRPr lang="x-none"/>
          </a:p>
        </p:txBody>
      </p:sp>
      <p:sp>
        <p:nvSpPr>
          <p:cNvPr id="4" name="عنصر نائب للتذييل 3"/>
          <p:cNvSpPr>
            <a:spLocks noGrp="1"/>
          </p:cNvSpPr>
          <p:nvPr>
            <p:ph type="ftr" sz="quarter" idx="11"/>
          </p:nvPr>
        </p:nvSpPr>
        <p:spPr>
          <a:xfrm>
            <a:off x="5257800" y="612648"/>
            <a:ext cx="1325880" cy="457200"/>
          </a:xfrm>
        </p:spPr>
        <p:txBody>
          <a:bodyPr/>
          <a:lstStyle/>
          <a:p>
            <a:r>
              <a:rPr lang="x-none" smtClean="0"/>
              <a:t>428 surgery team</a:t>
            </a:r>
            <a:endParaRPr lang="x-none"/>
          </a:p>
        </p:txBody>
      </p:sp>
      <p:sp>
        <p:nvSpPr>
          <p:cNvPr id="5" name="عنصر نائب لرقم الشريحة 4"/>
          <p:cNvSpPr>
            <a:spLocks noGrp="1"/>
          </p:cNvSpPr>
          <p:nvPr>
            <p:ph type="sldNum" sz="quarter" idx="12"/>
          </p:nvPr>
        </p:nvSpPr>
        <p:spPr>
          <a:xfrm>
            <a:off x="8174736" y="2272"/>
            <a:ext cx="762000" cy="365760"/>
          </a:xfrm>
        </p:spPr>
        <p:txBody>
          <a:bodyPr/>
          <a:lstStyle/>
          <a:p>
            <a:fld id="{38569F5F-2006-4223-894E-DDDF2FC6E649}"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F507122-0C9A-DE4B-856F-E2BC21C76E74}" type="datetime1">
              <a:rPr lang="en-US" smtClean="0"/>
              <a:pPr/>
              <a:t>3/2/11</a:t>
            </a:fld>
            <a:endParaRPr lang="x-none"/>
          </a:p>
        </p:txBody>
      </p:sp>
      <p:sp>
        <p:nvSpPr>
          <p:cNvPr id="3" name="عنصر نائب للتذييل 2"/>
          <p:cNvSpPr>
            <a:spLocks noGrp="1"/>
          </p:cNvSpPr>
          <p:nvPr>
            <p:ph type="ftr" sz="quarter" idx="11"/>
          </p:nvPr>
        </p:nvSpPr>
        <p:spPr/>
        <p:txBody>
          <a:bodyPr/>
          <a:lstStyle/>
          <a:p>
            <a:r>
              <a:rPr lang="x-none" smtClean="0"/>
              <a:t>428 surgery team</a:t>
            </a:r>
            <a:endParaRPr lang="x-none"/>
          </a:p>
        </p:txBody>
      </p:sp>
      <p:sp>
        <p:nvSpPr>
          <p:cNvPr id="4" name="عنصر نائب لرقم الشريحة 3"/>
          <p:cNvSpPr>
            <a:spLocks noGrp="1"/>
          </p:cNvSpPr>
          <p:nvPr>
            <p:ph type="sldNum" sz="quarter" idx="12"/>
          </p:nvPr>
        </p:nvSpPr>
        <p:spPr/>
        <p:txBody>
          <a:bodyPr/>
          <a:lstStyle/>
          <a:p>
            <a:fld id="{38569F5F-2006-4223-894E-DDDF2FC6E649}"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x-none"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x-none"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x-none" smtClean="0"/>
              <a:t>انقر لتحرير أنماط النص الرئيسي</a:t>
            </a:r>
          </a:p>
          <a:p>
            <a:pPr lvl="1" eaLnBrk="1" latinLnBrk="0" hangingPunct="1"/>
            <a:r>
              <a:rPr lang="x-none" smtClean="0"/>
              <a:t>المستوى الثاني</a:t>
            </a:r>
          </a:p>
          <a:p>
            <a:pPr lvl="2" eaLnBrk="1" latinLnBrk="0" hangingPunct="1"/>
            <a:r>
              <a:rPr lang="x-none" smtClean="0"/>
              <a:t>المستوى الثالث</a:t>
            </a:r>
          </a:p>
          <a:p>
            <a:pPr lvl="3" eaLnBrk="1" latinLnBrk="0" hangingPunct="1"/>
            <a:r>
              <a:rPr lang="x-none" smtClean="0"/>
              <a:t>المستوى الرابع</a:t>
            </a:r>
          </a:p>
          <a:p>
            <a:pPr lvl="4" eaLnBrk="1" latinLnBrk="0" hangingPunct="1"/>
            <a:r>
              <a:rPr lang="x-none" smtClean="0"/>
              <a:t>المستوى الخامس</a:t>
            </a:r>
            <a:endParaRPr kumimoji="0" lang="en-US"/>
          </a:p>
        </p:txBody>
      </p:sp>
      <p:sp>
        <p:nvSpPr>
          <p:cNvPr id="5" name="عنصر نائب للتاريخ 4"/>
          <p:cNvSpPr>
            <a:spLocks noGrp="1"/>
          </p:cNvSpPr>
          <p:nvPr>
            <p:ph type="dt" sz="half" idx="10"/>
          </p:nvPr>
        </p:nvSpPr>
        <p:spPr/>
        <p:txBody>
          <a:bodyPr/>
          <a:lstStyle/>
          <a:p>
            <a:fld id="{2AE5384D-7220-2E47-BAFB-0DFBE08EC07F}" type="datetime1">
              <a:rPr lang="en-US" smtClean="0"/>
              <a:pPr/>
              <a:t>3/2/11</a:t>
            </a:fld>
            <a:endParaRPr lang="x-none"/>
          </a:p>
        </p:txBody>
      </p:sp>
      <p:sp>
        <p:nvSpPr>
          <p:cNvPr id="6" name="عنصر نائب للتذييل 5"/>
          <p:cNvSpPr>
            <a:spLocks noGrp="1"/>
          </p:cNvSpPr>
          <p:nvPr>
            <p:ph type="ftr" sz="quarter" idx="11"/>
          </p:nvPr>
        </p:nvSpPr>
        <p:spPr/>
        <p:txBody>
          <a:bodyPr/>
          <a:lstStyle/>
          <a:p>
            <a:r>
              <a:rPr lang="x-none" smtClean="0"/>
              <a:t>428 surgery team</a:t>
            </a:r>
            <a:endParaRPr lang="x-none"/>
          </a:p>
        </p:txBody>
      </p:sp>
      <p:sp>
        <p:nvSpPr>
          <p:cNvPr id="7" name="عنصر نائب لرقم الشريحة 6"/>
          <p:cNvSpPr>
            <a:spLocks noGrp="1"/>
          </p:cNvSpPr>
          <p:nvPr>
            <p:ph type="sldNum" sz="quarter" idx="12"/>
          </p:nvPr>
        </p:nvSpPr>
        <p:spPr/>
        <p:txBody>
          <a:bodyPr/>
          <a:lstStyle/>
          <a:p>
            <a:fld id="{38569F5F-2006-4223-894E-DDDF2FC6E649}" type="slidenum">
              <a:rPr lang="x-none" smtClean="0"/>
              <a:pPr/>
              <a:t>‹#›</a:t>
            </a:fld>
            <a:endParaRPr lang="x-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x-none"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x-none"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x-none" smtClean="0"/>
              <a:t>انقر لتحرير أنماط النص الرئيسي</a:t>
            </a:r>
          </a:p>
        </p:txBody>
      </p:sp>
      <p:sp>
        <p:nvSpPr>
          <p:cNvPr id="5" name="عنصر نائب للتاريخ 4"/>
          <p:cNvSpPr>
            <a:spLocks noGrp="1"/>
          </p:cNvSpPr>
          <p:nvPr>
            <p:ph type="dt" sz="half" idx="10"/>
          </p:nvPr>
        </p:nvSpPr>
        <p:spPr/>
        <p:txBody>
          <a:bodyPr/>
          <a:lstStyle/>
          <a:p>
            <a:fld id="{D6337B14-36F9-E244-98A5-8031183FB280}" type="datetime1">
              <a:rPr lang="en-US" smtClean="0"/>
              <a:pPr/>
              <a:t>3/2/11</a:t>
            </a:fld>
            <a:endParaRPr lang="x-none"/>
          </a:p>
        </p:txBody>
      </p:sp>
      <p:sp>
        <p:nvSpPr>
          <p:cNvPr id="6" name="عنصر نائب للتذييل 5"/>
          <p:cNvSpPr>
            <a:spLocks noGrp="1"/>
          </p:cNvSpPr>
          <p:nvPr>
            <p:ph type="ftr" sz="quarter" idx="11"/>
          </p:nvPr>
        </p:nvSpPr>
        <p:spPr/>
        <p:txBody>
          <a:bodyPr/>
          <a:lstStyle/>
          <a:p>
            <a:r>
              <a:rPr lang="x-none" smtClean="0"/>
              <a:t>428 surgery team</a:t>
            </a:r>
            <a:endParaRPr lang="x-none"/>
          </a:p>
        </p:txBody>
      </p:sp>
      <p:sp>
        <p:nvSpPr>
          <p:cNvPr id="7" name="عنصر نائب لرقم الشريحة 6"/>
          <p:cNvSpPr>
            <a:spLocks noGrp="1"/>
          </p:cNvSpPr>
          <p:nvPr>
            <p:ph type="sldNum" sz="quarter" idx="12"/>
          </p:nvPr>
        </p:nvSpPr>
        <p:spPr/>
        <p:txBody>
          <a:bodyPr/>
          <a:lstStyle/>
          <a:p>
            <a:fld id="{38569F5F-2006-4223-894E-DDDF2FC6E649}" type="slidenum">
              <a:rPr lang="x-none" smtClean="0"/>
              <a:pPr/>
              <a:t>‹#›</a:t>
            </a:fld>
            <a:endParaRPr lang="x-non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x-none"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x-none" smtClean="0"/>
              <a:t>انقر لتحرير أنماط النص الرئيسي</a:t>
            </a:r>
          </a:p>
          <a:p>
            <a:pPr lvl="1" eaLnBrk="1" latinLnBrk="0" hangingPunct="1"/>
            <a:r>
              <a:rPr kumimoji="0" lang="x-none" smtClean="0"/>
              <a:t>المستوى الثاني</a:t>
            </a:r>
          </a:p>
          <a:p>
            <a:pPr lvl="2" eaLnBrk="1" latinLnBrk="0" hangingPunct="1"/>
            <a:r>
              <a:rPr kumimoji="0" lang="x-none" smtClean="0"/>
              <a:t>المستوى الثالث</a:t>
            </a:r>
          </a:p>
          <a:p>
            <a:pPr lvl="3" eaLnBrk="1" latinLnBrk="0" hangingPunct="1"/>
            <a:r>
              <a:rPr kumimoji="0" lang="x-none" smtClean="0"/>
              <a:t>المستوى الرابع</a:t>
            </a:r>
          </a:p>
          <a:p>
            <a:pPr lvl="4" eaLnBrk="1" latinLnBrk="0" hangingPunct="1"/>
            <a:r>
              <a:rPr kumimoji="0" lang="x-none"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2D2DDD7-2BCF-6B48-817C-E906A434ED3E}" type="datetime1">
              <a:rPr lang="en-US" smtClean="0"/>
              <a:pPr/>
              <a:t>3/2/11</a:t>
            </a:fld>
            <a:endParaRPr lang="x-none"/>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x-none" smtClean="0"/>
              <a:t>428 surgery team</a:t>
            </a:r>
            <a:endParaRPr lang="x-none"/>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8569F5F-2006-4223-894E-DDDF2FC6E649}" type="slidenum">
              <a:rPr lang="x-none" smtClean="0"/>
              <a:pPr/>
              <a:t>‹#›</a:t>
            </a:fld>
            <a:endParaRPr lang="x-none"/>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File:Endotracheal_tube_colored.png" TargetMode="External"/><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image" Target="../media/image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en.wikipedia.org/wiki/File:Traqueostomia.png" TargetMode="Externa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x-none" dirty="0" smtClean="0"/>
              <a:t> </a:t>
            </a:r>
            <a:endParaRPr lang="x-none" dirty="0"/>
          </a:p>
        </p:txBody>
      </p:sp>
      <p:sp>
        <p:nvSpPr>
          <p:cNvPr id="3" name="عنوان فرعي 2"/>
          <p:cNvSpPr>
            <a:spLocks noGrp="1"/>
          </p:cNvSpPr>
          <p:nvPr>
            <p:ph type="subTitle" idx="1"/>
          </p:nvPr>
        </p:nvSpPr>
        <p:spPr>
          <a:xfrm>
            <a:off x="1403648" y="0"/>
            <a:ext cx="6400800" cy="4946104"/>
          </a:xfrm>
        </p:spPr>
        <p:txBody>
          <a:bodyPr/>
          <a:lstStyle/>
          <a:p>
            <a:pPr algn="ctr"/>
            <a:r>
              <a:rPr lang="en-US" sz="3200" b="1" dirty="0" smtClean="0">
                <a:solidFill>
                  <a:schemeClr val="bg1"/>
                </a:solidFill>
              </a:rPr>
              <a:t>INTRODUCTION  TO  MECHANISMS  OF TRAUMA AND TREATMENT PRIORITIES</a:t>
            </a:r>
          </a:p>
          <a:p>
            <a:pPr algn="ctr"/>
            <a:endParaRPr lang="en-US" dirty="0" smtClean="0">
              <a:solidFill>
                <a:schemeClr val="bg1"/>
              </a:solidFill>
            </a:endParaRPr>
          </a:p>
          <a:p>
            <a:pPr algn="ctr"/>
            <a:r>
              <a:rPr lang="en-US" dirty="0" smtClean="0">
                <a:solidFill>
                  <a:schemeClr val="bg1"/>
                </a:solidFill>
              </a:rPr>
              <a:t>DR. HAMAD ALQAHTANI</a:t>
            </a:r>
          </a:p>
          <a:p>
            <a:pPr algn="ctr"/>
            <a:r>
              <a:rPr lang="en-US" dirty="0" smtClean="0">
                <a:solidFill>
                  <a:schemeClr val="bg1"/>
                </a:solidFill>
              </a:rPr>
              <a:t>ASSISTANT PROFESSOR  &amp; CONSULTANT HEPATOBILIARY SURGEON</a:t>
            </a:r>
            <a:endParaRPr lang="x-none" dirty="0">
              <a:solidFill>
                <a:schemeClr val="bg1"/>
              </a:solidFill>
            </a:endParaRPr>
          </a:p>
        </p:txBody>
      </p:sp>
      <p:sp>
        <p:nvSpPr>
          <p:cNvPr id="4" name="Slide Number Placeholder 3"/>
          <p:cNvSpPr>
            <a:spLocks noGrp="1"/>
          </p:cNvSpPr>
          <p:nvPr>
            <p:ph type="sldNum" sz="quarter" idx="12"/>
          </p:nvPr>
        </p:nvSpPr>
        <p:spPr/>
        <p:txBody>
          <a:bodyPr/>
          <a:lstStyle/>
          <a:p>
            <a:fld id="{38569F5F-2006-4223-894E-DDDF2FC6E649}" type="slidenum">
              <a:rPr lang="x-none" smtClean="0"/>
              <a:pPr/>
              <a:t>1</a:t>
            </a:fld>
            <a:endParaRPr lang="x-none"/>
          </a:p>
        </p:txBody>
      </p:sp>
      <p:sp>
        <p:nvSpPr>
          <p:cNvPr id="5" name="Footer Placeholder 4"/>
          <p:cNvSpPr>
            <a:spLocks noGrp="1"/>
          </p:cNvSpPr>
          <p:nvPr>
            <p:ph type="ftr" sz="quarter" idx="11"/>
          </p:nvPr>
        </p:nvSpPr>
        <p:spPr>
          <a:xfrm>
            <a:off x="3505200" y="5867400"/>
            <a:ext cx="1295400" cy="457200"/>
          </a:xfrm>
        </p:spPr>
        <p:txBody>
          <a:bodyPr/>
          <a:lstStyle/>
          <a:p>
            <a:r>
              <a:rPr lang="x-none" smtClean="0"/>
              <a:t>428 surgery team</a:t>
            </a:r>
            <a:endParaRPr lang="x-none"/>
          </a:p>
        </p:txBody>
      </p:sp>
      <p:sp>
        <p:nvSpPr>
          <p:cNvPr id="6" name="TextBox 5"/>
          <p:cNvSpPr txBox="1"/>
          <p:nvPr/>
        </p:nvSpPr>
        <p:spPr>
          <a:xfrm>
            <a:off x="3276600" y="4343400"/>
            <a:ext cx="2995682" cy="369332"/>
          </a:xfrm>
          <a:prstGeom prst="rect">
            <a:avLst/>
          </a:prstGeom>
          <a:noFill/>
        </p:spPr>
        <p:txBody>
          <a:bodyPr wrap="square" rtlCol="0">
            <a:spAutoFit/>
          </a:bodyPr>
          <a:lstStyle/>
          <a:p>
            <a:r>
              <a:rPr lang="en-US" dirty="0" smtClean="0">
                <a:solidFill>
                  <a:schemeClr val="accent2">
                    <a:lumMod val="75000"/>
                  </a:schemeClr>
                </a:solidFill>
              </a:rPr>
              <a:t>Done by : 428 surgery team</a:t>
            </a:r>
            <a:endParaRPr lang="en-US"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79512" y="1614572"/>
            <a:ext cx="860444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Options for </a:t>
            </a:r>
            <a:r>
              <a:rPr kumimoji="0" lang="en-US" sz="3600" b="0" i="0" strike="noStrike" cap="none" normalizeH="0" baseline="0" dirty="0" err="1" smtClean="0">
                <a:ln>
                  <a:noFill/>
                </a:ln>
                <a:solidFill>
                  <a:schemeClr val="accent2">
                    <a:lumMod val="75000"/>
                  </a:schemeClr>
                </a:solidFill>
                <a:effectLst/>
                <a:latin typeface="Arial" pitchFamily="34" charset="0"/>
                <a:ea typeface="Times New Roman" pitchFamily="18" charset="0"/>
                <a:cs typeface="Arial" pitchFamily="34" charset="0"/>
              </a:rPr>
              <a:t>Endotracheal</a:t>
            </a:r>
            <a:r>
              <a:rPr kumimoji="0" lang="en-US" sz="3600" b="0"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Intubation Include</a:t>
            </a:r>
            <a:endParaRPr kumimoji="0" lang="en-US" sz="3600" b="0" i="0"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10</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755576" y="1484784"/>
            <a:ext cx="80638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914400" algn="l"/>
              </a:tabLst>
            </a:pP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1) </a:t>
            </a:r>
            <a:r>
              <a:rPr kumimoji="0" lang="en-US" sz="2400" b="0" i="0" u="none" strike="noStrike" cap="none" normalizeH="0" baseline="0" dirty="0" err="1" smtClean="0">
                <a:ln>
                  <a:noFill/>
                </a:ln>
                <a:solidFill>
                  <a:schemeClr val="accent2">
                    <a:lumMod val="75000"/>
                  </a:schemeClr>
                </a:solidFill>
                <a:effectLst/>
                <a:latin typeface="Arial" pitchFamily="34" charset="0"/>
                <a:ea typeface="Times New Roman" pitchFamily="18" charset="0"/>
                <a:cs typeface="Arial" pitchFamily="34" charset="0"/>
              </a:rPr>
              <a:t>Nasotracheal</a:t>
            </a: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contraindicated in  extensive </a:t>
            </a:r>
            <a:r>
              <a:rPr kumimoji="0" lang="en-US" sz="2400" b="0" i="0" u="heavy" strike="noStrike" cap="none" normalizeH="0" baseline="0" dirty="0" smtClean="0">
                <a:ln>
                  <a:noFill/>
                </a:ln>
                <a:solidFill>
                  <a:schemeClr val="tx1"/>
                </a:solidFill>
                <a:effectLst/>
                <a:latin typeface="Arial" pitchFamily="34" charset="0"/>
                <a:ea typeface="Times New Roman" pitchFamily="18" charset="0"/>
                <a:cs typeface="Arial" pitchFamily="34" charset="0"/>
              </a:rPr>
              <a:t>maxillofacial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injuries.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Because </a:t>
            </a:r>
            <a:r>
              <a:rPr lang="en-US" sz="2400" dirty="0" smtClean="0">
                <a:solidFill>
                  <a:srgbClr val="C00000"/>
                </a:solidFill>
                <a:latin typeface="Arial" pitchFamily="34" charset="0"/>
                <a:ea typeface="Times New Roman" pitchFamily="18" charset="0"/>
                <a:cs typeface="Arial" pitchFamily="34" charset="0"/>
              </a:rPr>
              <a:t>it m</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ay make more injuries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 pos="914400" algn="l"/>
              </a:tabLst>
            </a:pPr>
            <a:endParaRPr lang="en-US" sz="2400" dirty="0" smtClean="0">
              <a:latin typeface="Arial" pitchFamily="34"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9144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914400" algn="l"/>
              </a:tabLst>
            </a:pPr>
            <a:endParaRPr lang="en-US" sz="2400" dirty="0" smtClean="0">
              <a:latin typeface="Arial" pitchFamily="34"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9144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9144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4818" name="Picture 2" descr="http://www.indexedvisuals.com/images/spacer.gif"/>
          <p:cNvPicPr>
            <a:picLocks noChangeAspect="1" noChangeArrowheads="1"/>
          </p:cNvPicPr>
          <p:nvPr/>
        </p:nvPicPr>
        <p:blipFill>
          <a:blip r:embed="rId2"/>
          <a:srcRect/>
          <a:stretch>
            <a:fillRect/>
          </a:stretch>
        </p:blipFill>
        <p:spPr bwMode="auto">
          <a:xfrm>
            <a:off x="8456613" y="-1150938"/>
            <a:ext cx="2400300" cy="2400301"/>
          </a:xfrm>
          <a:prstGeom prst="rect">
            <a:avLst/>
          </a:prstGeom>
          <a:noFill/>
        </p:spPr>
      </p:pic>
      <p:pic>
        <p:nvPicPr>
          <p:cNvPr id="34820" name="Picture 4" descr="http://www.indexedvisuals.com/images/spacer.gif"/>
          <p:cNvPicPr>
            <a:picLocks noChangeAspect="1" noChangeArrowheads="1"/>
          </p:cNvPicPr>
          <p:nvPr/>
        </p:nvPicPr>
        <p:blipFill>
          <a:blip r:embed="rId2"/>
          <a:srcRect/>
          <a:stretch>
            <a:fillRect/>
          </a:stretch>
        </p:blipFill>
        <p:spPr bwMode="auto">
          <a:xfrm>
            <a:off x="8456613" y="-1150938"/>
            <a:ext cx="2400300" cy="2400301"/>
          </a:xfrm>
          <a:prstGeom prst="rect">
            <a:avLst/>
          </a:prstGeom>
          <a:noFill/>
        </p:spPr>
      </p:pic>
      <p:pic>
        <p:nvPicPr>
          <p:cNvPr id="34822" name="Picture 6" descr="http://www.indexedvisuals.com/images/spacer.gif"/>
          <p:cNvPicPr>
            <a:picLocks noChangeAspect="1" noChangeArrowheads="1"/>
          </p:cNvPicPr>
          <p:nvPr/>
        </p:nvPicPr>
        <p:blipFill>
          <a:blip r:embed="rId2"/>
          <a:srcRect/>
          <a:stretch>
            <a:fillRect/>
          </a:stretch>
        </p:blipFill>
        <p:spPr bwMode="auto">
          <a:xfrm>
            <a:off x="8456613" y="-1150938"/>
            <a:ext cx="2400300" cy="2400301"/>
          </a:xfrm>
          <a:prstGeom prst="rect">
            <a:avLst/>
          </a:prstGeom>
          <a:noFill/>
        </p:spPr>
      </p:pic>
      <p:pic>
        <p:nvPicPr>
          <p:cNvPr id="34824" name="Picture 8" descr="Diagram of an endotracheal tube that has been inserted into the airway">
            <a:hlinkClick r:id="rId3"/>
          </p:cNvPr>
          <p:cNvPicPr>
            <a:picLocks noChangeAspect="1" noChangeArrowheads="1"/>
          </p:cNvPicPr>
          <p:nvPr/>
        </p:nvPicPr>
        <p:blipFill>
          <a:blip r:embed="rId4" cstate="print"/>
          <a:srcRect/>
          <a:stretch>
            <a:fillRect/>
          </a:stretch>
        </p:blipFill>
        <p:spPr bwMode="auto">
          <a:xfrm>
            <a:off x="2483768" y="3068960"/>
            <a:ext cx="3810000" cy="2295526"/>
          </a:xfrm>
          <a:prstGeom prst="rect">
            <a:avLst/>
          </a:prstGeom>
          <a:noFill/>
        </p:spPr>
      </p:pic>
      <p:sp>
        <p:nvSpPr>
          <p:cNvPr id="7" name="Slide Number Placeholder 6"/>
          <p:cNvSpPr>
            <a:spLocks noGrp="1"/>
          </p:cNvSpPr>
          <p:nvPr>
            <p:ph type="sldNum" sz="quarter" idx="12"/>
          </p:nvPr>
        </p:nvSpPr>
        <p:spPr/>
        <p:txBody>
          <a:bodyPr/>
          <a:lstStyle/>
          <a:p>
            <a:fld id="{38569F5F-2006-4223-894E-DDDF2FC6E649}" type="slidenum">
              <a:rPr lang="x-none" smtClean="0"/>
              <a:pPr/>
              <a:t>11</a:t>
            </a:fld>
            <a:endParaRPr lang="x-none"/>
          </a:p>
        </p:txBody>
      </p:sp>
      <p:sp>
        <p:nvSpPr>
          <p:cNvPr id="8" name="Footer Placeholder 7"/>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892793"/>
            <a:ext cx="8640960"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2) </a:t>
            </a:r>
            <a:r>
              <a:rPr kumimoji="0" lang="en-US" sz="2400" b="0" i="0" u="none" strike="noStrike" cap="none" normalizeH="0" baseline="0" dirty="0" err="1" smtClean="0">
                <a:ln>
                  <a:noFill/>
                </a:ln>
                <a:solidFill>
                  <a:schemeClr val="accent2">
                    <a:lumMod val="75000"/>
                  </a:schemeClr>
                </a:solidFill>
                <a:effectLst/>
                <a:latin typeface="Arial" pitchFamily="34" charset="0"/>
                <a:ea typeface="Times New Roman" pitchFamily="18" charset="0"/>
                <a:cs typeface="Arial" pitchFamily="34" charset="0"/>
              </a:rPr>
              <a:t>Orotracheal</a:t>
            </a: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is </a:t>
            </a:r>
            <a:r>
              <a:rPr kumimoji="0" lang="en-US" sz="2400"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the most common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technique used to establish a definitive airway.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Because all patients are presumed to have cervical spine 		injuries, manual in-line cervical immobilization is              essential</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2" pitchFamily="18" charset="2"/>
              </a:rPr>
              <a:t>especially in unconscious pts we</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2" pitchFamily="18" charset="2"/>
              </a:rPr>
              <a:t> should protect the cervical spines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Correct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2" pitchFamily="18" charset="2"/>
              </a:rPr>
              <a:t>endotracheal</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placement is verified with:</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2"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2" pitchFamily="18"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Direct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laryngoscopy</a:t>
            </a:r>
            <a:r>
              <a:rPr lang="en-US" sz="2400" dirty="0" smtClean="0">
                <a:latin typeface="Times New Roman" pitchFamily="18" charset="0"/>
                <a:ea typeface="Times New Roman" pitchFamily="18" charset="0"/>
                <a:cs typeface="Arial" pitchFamily="34" charset="0"/>
                <a:sym typeface="Wingdings" pitchFamily="2" charset="2"/>
              </a:rPr>
              <a:t>, </a:t>
            </a:r>
            <a:r>
              <a:rPr lang="en-US" sz="2000" dirty="0" smtClean="0">
                <a:solidFill>
                  <a:srgbClr val="C00000"/>
                </a:solidFill>
                <a:latin typeface="Times New Roman" pitchFamily="18" charset="0"/>
                <a:ea typeface="Times New Roman" pitchFamily="18" charset="0"/>
                <a:cs typeface="Arial" pitchFamily="34" charset="0"/>
                <a:sym typeface="Wingdings" pitchFamily="2" charset="2"/>
              </a:rPr>
              <a:t>you see the tube going to the vocal cords.</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Capnography</a:t>
            </a:r>
            <a:r>
              <a:rPr lang="en-US" sz="2400" dirty="0" smtClean="0">
                <a:latin typeface="Times New Roman" pitchFamily="18" charset="0"/>
                <a:ea typeface="Times New Roman" pitchFamily="18" charset="0"/>
                <a:cs typeface="Arial" pitchFamily="34" charset="0"/>
                <a:sym typeface="Wingdings" pitchFamily="2" charset="2"/>
              </a:rPr>
              <a:t>, </a:t>
            </a:r>
            <a:r>
              <a:rPr lang="en-US" dirty="0" smtClean="0">
                <a:solidFill>
                  <a:srgbClr val="C00000"/>
                </a:solidFill>
                <a:latin typeface="Times New Roman" pitchFamily="18" charset="0"/>
                <a:ea typeface="Times New Roman" pitchFamily="18" charset="0"/>
                <a:cs typeface="Arial" pitchFamily="34" charset="0"/>
                <a:sym typeface="Wingdings" pitchFamily="2" charset="2"/>
              </a:rPr>
              <a:t>if u connect the pt. on the ventilator you will see high CO2..&lt;&lt; at least it’s in the trachea.</a:t>
            </a:r>
            <a:endParaRPr kumimoji="0" lang="en-US"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err="1" smtClean="0">
                <a:ln>
                  <a:noFill/>
                </a:ln>
                <a:solidFill>
                  <a:srgbClr val="CC0000"/>
                </a:solidFill>
                <a:effectLst/>
                <a:latin typeface="Times New Roman" pitchFamily="18" charset="0"/>
                <a:ea typeface="Times New Roman" pitchFamily="18" charset="0"/>
                <a:cs typeface="Arial" pitchFamily="34" charset="0"/>
                <a:sym typeface="Wingdings" pitchFamily="2" charset="2"/>
              </a:rPr>
              <a:t>clinicaly</a:t>
            </a:r>
            <a:r>
              <a:rPr kumimoji="0" lang="en-US" sz="2400" b="0" i="0" u="none" strike="noStrike" cap="none" normalizeH="0" baseline="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C00CC"/>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Audibility of bilateral breath sounds,</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0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by auscultation.</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And finally Chest X-Ray,</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only</a:t>
            </a:r>
            <a:r>
              <a:rPr kumimoji="0" lang="en-US" sz="20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when the pt. is stable.</a:t>
            </a: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12</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8568952"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x-none"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3) Surgical Routes:</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914400" marR="0" lvl="1" indent="-457200" algn="l" defTabSz="914400" rtl="0" eaLnBrk="0" fontAlgn="base" latinLnBrk="0" hangingPunct="0">
              <a:lnSpc>
                <a:spcPct val="100000"/>
              </a:lnSpc>
              <a:spcBef>
                <a:spcPct val="0"/>
              </a:spcBef>
              <a:spcAft>
                <a:spcPct val="0"/>
              </a:spcAft>
              <a:buClrTx/>
              <a:buSzTx/>
              <a:buAutoNum type="alphaLcParenR"/>
              <a:tabLst>
                <a:tab pos="457200" algn="l"/>
                <a:tab pos="1257300" algn="l"/>
              </a:tabLst>
            </a:pP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Cricothyroidotomy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Patients in whom attempts at intubation have failed or who are precluded from intubation due to extensive facial injuries.</a:t>
            </a:r>
          </a:p>
          <a:p>
            <a:pPr marL="914400" marR="0" lvl="1" indent="-457200" algn="l" defTabSz="914400" rtl="0" eaLnBrk="0" fontAlgn="base" latinLnBrk="0" hangingPunct="0">
              <a:lnSpc>
                <a:spcPct val="100000"/>
              </a:lnSpc>
              <a:spcBef>
                <a:spcPct val="0"/>
              </a:spcBef>
              <a:spcAft>
                <a:spcPct val="0"/>
              </a:spcAft>
              <a:buClrTx/>
              <a:buSzTx/>
              <a:tabLst>
                <a:tab pos="457200" algn="l"/>
                <a:tab pos="1257300" algn="l"/>
              </a:tabLst>
            </a:pPr>
            <a:r>
              <a:rPr lang="en-US" dirty="0" smtClean="0">
                <a:solidFill>
                  <a:srgbClr val="CC0000"/>
                </a:solidFill>
                <a:latin typeface="Arial" pitchFamily="34" charset="0"/>
                <a:ea typeface="Times New Roman" pitchFamily="18" charset="0"/>
                <a:cs typeface="Arial" pitchFamily="34" charset="0"/>
              </a:rPr>
              <a:t>no complication that affect the vessels  </a:t>
            </a:r>
            <a:r>
              <a:rPr lang="en-US" dirty="0" err="1" smtClean="0">
                <a:solidFill>
                  <a:srgbClr val="CC0000"/>
                </a:solidFill>
                <a:latin typeface="Arial" pitchFamily="34" charset="0"/>
                <a:ea typeface="Times New Roman" pitchFamily="18" charset="0"/>
                <a:cs typeface="Arial" pitchFamily="34" charset="0"/>
              </a:rPr>
              <a:t>cuz</a:t>
            </a:r>
            <a:r>
              <a:rPr lang="en-US" dirty="0" smtClean="0">
                <a:solidFill>
                  <a:srgbClr val="CC0000"/>
                </a:solidFill>
                <a:latin typeface="Arial" pitchFamily="34" charset="0"/>
                <a:ea typeface="Times New Roman" pitchFamily="18" charset="0"/>
                <a:cs typeface="Arial" pitchFamily="34" charset="0"/>
              </a:rPr>
              <a:t> u go to the membrane directly</a:t>
            </a:r>
            <a:r>
              <a:rPr lang="en-US" dirty="0" smtClean="0">
                <a:solidFill>
                  <a:srgbClr val="CC0000"/>
                </a:solidFill>
                <a:latin typeface="Arial" pitchFamily="34" charset="0"/>
                <a:ea typeface="Times New Roman" pitchFamily="18" charset="0"/>
                <a:cs typeface="Arial" pitchFamily="34" charset="0"/>
              </a:rPr>
              <a:t> </a:t>
            </a:r>
            <a:r>
              <a:rPr lang="en-US" dirty="0" smtClean="0">
                <a:solidFill>
                  <a:srgbClr val="CC0000"/>
                </a:solidFill>
                <a:latin typeface="Arial" pitchFamily="34" charset="0"/>
                <a:ea typeface="Times New Roman" pitchFamily="18" charset="0"/>
                <a:cs typeface="Arial" pitchFamily="34" charset="0"/>
              </a:rPr>
              <a:t>&gt;&gt; </a:t>
            </a:r>
            <a:r>
              <a:rPr lang="en-US" dirty="0" smtClean="0">
                <a:solidFill>
                  <a:srgbClr val="CC0000"/>
                </a:solidFill>
                <a:latin typeface="Arial" pitchFamily="34" charset="0"/>
                <a:ea typeface="Times New Roman" pitchFamily="18" charset="0"/>
                <a:cs typeface="Arial" pitchFamily="34" charset="0"/>
              </a:rPr>
              <a:t>no </a:t>
            </a:r>
            <a:r>
              <a:rPr lang="en-US" dirty="0" err="1" smtClean="0">
                <a:solidFill>
                  <a:srgbClr val="CC0000"/>
                </a:solidFill>
                <a:latin typeface="Arial" pitchFamily="34" charset="0"/>
                <a:ea typeface="Times New Roman" pitchFamily="18" charset="0"/>
                <a:cs typeface="Arial" pitchFamily="34" charset="0"/>
              </a:rPr>
              <a:t>stenosis</a:t>
            </a:r>
            <a:r>
              <a:rPr lang="en-US" dirty="0" smtClean="0">
                <a:solidFill>
                  <a:srgbClr val="CC0000"/>
                </a:solidFill>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tabLst>
                <a:tab pos="457200" algn="l"/>
                <a:tab pos="12573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b) Emergent </a:t>
            </a:r>
            <a:r>
              <a:rPr kumimoji="0" lang="en-US" sz="2400" b="0" i="0" u="none" strike="noStrike" cap="none" normalizeH="0" baseline="0" dirty="0" err="1" smtClean="0">
                <a:ln>
                  <a:noFill/>
                </a:ln>
                <a:solidFill>
                  <a:srgbClr val="002060"/>
                </a:solidFill>
                <a:effectLst/>
                <a:latin typeface="Arial" pitchFamily="34" charset="0"/>
                <a:ea typeface="Times New Roman" pitchFamily="18" charset="0"/>
                <a:cs typeface="Arial" pitchFamily="34" charset="0"/>
              </a:rPr>
              <a:t>Tracheostomy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a patient with extensive laryngeal injury  </a:t>
            </a:r>
            <a:r>
              <a:rPr kumimoji="0" lang="en-US"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it</a:t>
            </a:r>
            <a:r>
              <a:rPr kumimoji="0" lang="en-US" b="0" i="0" u="none" strike="noStrike" cap="none" normalizeH="0" dirty="0" smtClean="0">
                <a:ln>
                  <a:noFill/>
                </a:ln>
                <a:solidFill>
                  <a:srgbClr val="CC0000"/>
                </a:solidFill>
                <a:effectLst/>
                <a:latin typeface="Arial" pitchFamily="34" charset="0"/>
                <a:ea typeface="Times New Roman" pitchFamily="18" charset="0"/>
                <a:cs typeface="Arial" pitchFamily="34" charset="0"/>
              </a:rPr>
              <a:t> may cause </a:t>
            </a:r>
            <a:r>
              <a:rPr kumimoji="0" lang="en-US"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complications that damage the </a:t>
            </a:r>
            <a:r>
              <a:rPr kumimoji="0" lang="en-US"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vessels</a:t>
            </a:r>
            <a:r>
              <a:rPr kumimoji="0" lang="en-US" b="0" i="0" u="none" strike="noStrike" cap="none" normalizeH="0" dirty="0" smtClean="0">
                <a:ln>
                  <a:noFill/>
                </a:ln>
                <a:solidFill>
                  <a:srgbClr val="CC0000"/>
                </a:solidFill>
                <a:effectLst/>
                <a:latin typeface="Arial" pitchFamily="34" charset="0"/>
                <a:ea typeface="Times New Roman" pitchFamily="18" charset="0"/>
                <a:cs typeface="Arial" pitchFamily="34" charset="0"/>
              </a:rPr>
              <a:t> &gt;&gt;</a:t>
            </a:r>
            <a:r>
              <a:rPr kumimoji="0" lang="en-US" b="0" i="0" u="none" strike="noStrike" cap="none" normalizeH="0" baseline="0" dirty="0" err="1" smtClean="0">
                <a:ln>
                  <a:noFill/>
                </a:ln>
                <a:solidFill>
                  <a:srgbClr val="CC0000"/>
                </a:solidFill>
                <a:effectLst/>
                <a:latin typeface="Arial" pitchFamily="34" charset="0"/>
                <a:ea typeface="Times New Roman" pitchFamily="18" charset="0"/>
                <a:cs typeface="Arial" pitchFamily="34" charset="0"/>
              </a:rPr>
              <a:t>Stenosis</a:t>
            </a:r>
            <a:r>
              <a:rPr kumimoji="0" lang="en-US"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 </a:t>
            </a:r>
            <a:r>
              <a:rPr kumimoji="0" lang="en-US" b="0" i="0" u="none" strike="noStrike" cap="none" normalizeH="0" dirty="0" smtClean="0">
                <a:ln>
                  <a:noFill/>
                </a:ln>
                <a:solidFill>
                  <a:srgbClr val="CC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2770" name="Picture 2" descr="Diagram of a tracheostomy tube in the trachea">
            <a:hlinkClick r:id="rId2"/>
          </p:cNvPr>
          <p:cNvPicPr>
            <a:picLocks noChangeAspect="1" noChangeArrowheads="1"/>
          </p:cNvPicPr>
          <p:nvPr/>
        </p:nvPicPr>
        <p:blipFill>
          <a:blip r:embed="rId3" cstate="print"/>
          <a:srcRect/>
          <a:stretch>
            <a:fillRect/>
          </a:stretch>
        </p:blipFill>
        <p:spPr bwMode="auto">
          <a:xfrm>
            <a:off x="7524328" y="4365104"/>
            <a:ext cx="1296144" cy="2404895"/>
          </a:xfrm>
          <a:prstGeom prst="rect">
            <a:avLst/>
          </a:prstGeom>
          <a:noFill/>
        </p:spPr>
      </p:pic>
      <p:sp>
        <p:nvSpPr>
          <p:cNvPr id="4" name="Slide Number Placeholder 3"/>
          <p:cNvSpPr>
            <a:spLocks noGrp="1"/>
          </p:cNvSpPr>
          <p:nvPr>
            <p:ph type="sldNum" sz="quarter" idx="12"/>
          </p:nvPr>
        </p:nvSpPr>
        <p:spPr/>
        <p:txBody>
          <a:bodyPr/>
          <a:lstStyle/>
          <a:p>
            <a:fld id="{38569F5F-2006-4223-894E-DDDF2FC6E649}" type="slidenum">
              <a:rPr lang="x-none" smtClean="0"/>
              <a:pPr/>
              <a:t>13</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2121387"/>
            <a:ext cx="831641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sz="4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a:t>
            </a:r>
            <a:r>
              <a:rPr kumimoji="0" lang="en-US" sz="40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accent2">
                    <a:lumMod val="75000"/>
                  </a:schemeClr>
                </a:solidFill>
                <a:effectLst/>
                <a:latin typeface="Elephant" pitchFamily="18" charset="0"/>
                <a:ea typeface="Times New Roman" pitchFamily="18" charset="0"/>
                <a:cs typeface="Arial" pitchFamily="34" charset="0"/>
              </a:rPr>
              <a:t>Breathing and Ventilation</a:t>
            </a:r>
            <a:endParaRPr kumimoji="0" lang="en-US" sz="40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14</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529458"/>
            <a:ext cx="828092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Once a secure airway is obtained, adequate oxygenation and ventilation must be assured.  All injured patients should receive supplemental oxygen and be monitored by pulse </a:t>
            </a:r>
            <a:r>
              <a:rPr kumimoji="0" lang="en-US" sz="2400" b="0" i="0" u="none" strike="noStrike" cap="none" normalizeH="0" baseline="0" dirty="0" err="1" smtClean="0">
                <a:ln>
                  <a:noFill/>
                </a:ln>
                <a:effectLst/>
                <a:latin typeface="Arial" pitchFamily="34" charset="0"/>
                <a:ea typeface="Times New Roman" pitchFamily="18" charset="0"/>
                <a:cs typeface="Arial" pitchFamily="34" charset="0"/>
              </a:rPr>
              <a:t>oximetry</a:t>
            </a:r>
            <a:r>
              <a:rPr kumimoji="0" lang="en-US" sz="2400" b="0" i="0" u="none" strike="noStrike" cap="none" normalizeH="0" baseline="0" dirty="0" smtClean="0">
                <a:ln>
                  <a:noFill/>
                </a:ln>
                <a:effectLst/>
                <a:latin typeface="Arial" pitchFamily="34" charset="0"/>
                <a:ea typeface="Times New Roman" pitchFamily="18" charset="0"/>
                <a:cs typeface="Arial" pitchFamily="34" charset="0"/>
              </a:rPr>
              <a:t>.</a:t>
            </a:r>
          </a:p>
          <a:p>
            <a:pPr marL="0" marR="0" lvl="0" indent="0" algn="l" defTabSz="914400" rtl="1" eaLnBrk="1" fontAlgn="base" latinLnBrk="0" hangingPunct="1">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The following conditions constitute an </a:t>
            </a:r>
            <a:r>
              <a:rPr kumimoji="0" lang="en-US" sz="2400" b="0" i="0" u="heavy" strike="noStrike" cap="none" normalizeH="0" baseline="0" dirty="0" smtClean="0">
                <a:ln>
                  <a:noFill/>
                </a:ln>
                <a:solidFill>
                  <a:srgbClr val="CC0000"/>
                </a:solidFill>
                <a:effectLst/>
                <a:latin typeface="Arial" pitchFamily="34" charset="0"/>
                <a:ea typeface="Times New Roman" pitchFamily="18" charset="0"/>
                <a:cs typeface="Arial" pitchFamily="34" charset="0"/>
              </a:rPr>
              <a:t>immediate threat </a:t>
            </a: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to life due to inadequate ventilation and should be recognized during the primary </a:t>
            </a: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survey</a:t>
            </a:r>
            <a:r>
              <a:rPr lang="ar-sa" sz="2400" dirty="0" smtClean="0">
                <a:solidFill>
                  <a:srgbClr val="002060"/>
                </a:solidFill>
                <a:latin typeface="Arial" pitchFamily="34" charset="0"/>
                <a:ea typeface="Times New Roman" pitchFamily="18" charset="0"/>
                <a:cs typeface="Arial" pitchFamily="34" charset="0"/>
              </a:rPr>
              <a:t>..</a:t>
            </a:r>
            <a:r>
              <a:rPr kumimoji="0" lang="ar-sa"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accent5">
                    <a:lumMod val="50000"/>
                  </a:schemeClr>
                </a:solidFill>
                <a:effectLst/>
                <a:latin typeface="Arial" pitchFamily="34" charset="0"/>
                <a:ea typeface="Times New Roman" pitchFamily="18" charset="0"/>
                <a:cs typeface="Arial" pitchFamily="34" charset="0"/>
              </a:rPr>
              <a:t>the main 3 conditions that you </a:t>
            </a:r>
            <a:r>
              <a:rPr kumimoji="0" lang="en-US" sz="2400" b="0" i="0" u="none" strike="noStrike" cap="none" normalizeH="0" baseline="0" dirty="0" err="1" smtClean="0">
                <a:ln>
                  <a:noFill/>
                </a:ln>
                <a:solidFill>
                  <a:schemeClr val="accent5">
                    <a:lumMod val="50000"/>
                  </a:schemeClr>
                </a:solidFill>
                <a:effectLst/>
                <a:latin typeface="Arial" pitchFamily="34" charset="0"/>
                <a:ea typeface="Times New Roman" pitchFamily="18" charset="0"/>
                <a:cs typeface="Arial" pitchFamily="34" charset="0"/>
              </a:rPr>
              <a:t>sould</a:t>
            </a:r>
            <a:r>
              <a:rPr kumimoji="0" lang="en-US" sz="2400" b="0" i="0" u="none" strike="noStrike" cap="none" normalizeH="0" baseline="0" dirty="0" smtClean="0">
                <a:ln>
                  <a:noFill/>
                </a:ln>
                <a:solidFill>
                  <a:schemeClr val="accent5">
                    <a:lumMod val="50000"/>
                  </a:schemeClr>
                </a:solidFill>
                <a:effectLst/>
                <a:latin typeface="Arial" pitchFamily="34" charset="0"/>
                <a:ea typeface="Times New Roman" pitchFamily="18" charset="0"/>
                <a:cs typeface="Arial" pitchFamily="34" charset="0"/>
              </a:rPr>
              <a:t> take care of it </a:t>
            </a:r>
            <a:r>
              <a:rPr lang="en-US" sz="2400" dirty="0" smtClean="0">
                <a:solidFill>
                  <a:schemeClr val="accent5">
                    <a:lumMod val="50000"/>
                  </a:schemeClr>
                </a:solidFill>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accent5">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Open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pneumothorax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Flail chest with underlying pulmonary contusion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15</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مستطيل 1"/>
          <p:cNvSpPr/>
          <p:nvPr/>
        </p:nvSpPr>
        <p:spPr>
          <a:xfrm>
            <a:off x="452710" y="3284984"/>
            <a:ext cx="8511778" cy="769441"/>
          </a:xfrm>
          <a:prstGeom prst="rect">
            <a:avLst/>
          </a:prstGeom>
        </p:spPr>
        <p:txBody>
          <a:bodyPr wrap="square">
            <a:spAutoFit/>
          </a:bodyPr>
          <a:lstStyle/>
          <a:p>
            <a:pPr algn="ctr"/>
            <a:r>
              <a:rPr lang="en-US" sz="4400" b="1" dirty="0" smtClean="0">
                <a:solidFill>
                  <a:schemeClr val="accent2">
                    <a:lumMod val="75000"/>
                  </a:schemeClr>
                </a:solidFill>
              </a:rPr>
              <a:t>1.  Tension Pneumothorax</a:t>
            </a:r>
            <a:endParaRPr lang="x-none" sz="4400" b="1"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16</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95536" y="1628800"/>
            <a:ext cx="849694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eaLnBrk="1" fontAlgn="base" latinLnBrk="0" hangingPunct="1">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sng" strike="noStrike" cap="none" normalizeH="0" baseline="0" dirty="0" smtClean="0">
                <a:ln>
                  <a:noFill/>
                </a:ln>
                <a:solidFill>
                  <a:srgbClr val="C00000"/>
                </a:solidFill>
                <a:effectLst/>
                <a:latin typeface="Arial" pitchFamily="34" charset="0"/>
                <a:ea typeface="Times New Roman" pitchFamily="18" charset="0"/>
                <a:cs typeface="Arial" pitchFamily="34" charset="0"/>
              </a:rPr>
              <a:t>Diagnosis</a:t>
            </a: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Respiratory distress and hypotension in combination with any of the following physical</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signs in </a:t>
            </a:r>
          </a:p>
          <a:p>
            <a:pPr marL="0" marR="0" lvl="0" indent="0" algn="l" defTabSz="914400" eaLnBrk="1" fontAlgn="base" latinLnBrk="0" hangingPunct="1">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chest trauma.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x-none"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Tracheal deviation away from the affected side </a:t>
            </a:r>
            <a:r>
              <a:rPr kumimoji="0" lang="en-US" sz="2000" b="0" i="0" u="none" strike="noStrike" cap="none" normalizeH="0" baseline="0" dirty="0" err="1" smtClean="0">
                <a:ln>
                  <a:noFill/>
                </a:ln>
                <a:solidFill>
                  <a:srgbClr val="CC0000"/>
                </a:solidFill>
                <a:effectLst/>
                <a:latin typeface="Times New Roman" pitchFamily="18" charset="0"/>
                <a:ea typeface="Times New Roman" pitchFamily="18" charset="0"/>
                <a:cs typeface="Arial" pitchFamily="34" charset="0"/>
                <a:sym typeface="Wingdings" pitchFamily="2" charset="2"/>
              </a:rPr>
              <a:t>e.g</a:t>
            </a:r>
            <a:r>
              <a:rPr kumimoji="0" lang="en-US" sz="2000" b="0" i="0" u="none" strike="noStrike" cap="none" normalizeH="0" baseline="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 </a:t>
            </a:r>
            <a:r>
              <a:rPr kumimoji="0" lang="en-US" sz="2000" b="0" i="0" u="none" strike="noStrike" cap="none" normalizeH="0" baseline="0" dirty="0" err="1" smtClean="0">
                <a:ln>
                  <a:noFill/>
                </a:ln>
                <a:solidFill>
                  <a:srgbClr val="CC0000"/>
                </a:solidFill>
                <a:effectLst/>
                <a:latin typeface="Times New Roman" pitchFamily="18" charset="0"/>
                <a:ea typeface="Times New Roman" pitchFamily="18" charset="0"/>
                <a:cs typeface="Arial" pitchFamily="34" charset="0"/>
                <a:sym typeface="Wingdings" pitchFamily="2" charset="2"/>
              </a:rPr>
              <a:t>accumlulation</a:t>
            </a:r>
            <a:r>
              <a:rPr kumimoji="0" lang="en-US" sz="2000" b="0" i="0" u="none" strike="noStrike" cap="none" normalizeH="0" baseline="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 of air in the</a:t>
            </a:r>
            <a:r>
              <a:rPr kumimoji="0" lang="en-US" sz="2000" b="0" i="0" u="none" strike="noStrike" cap="none" normalizeH="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 </a:t>
            </a:r>
            <a:r>
              <a:rPr kumimoji="0" lang="en-US" sz="2000" b="0" i="0" u="none" strike="noStrike" cap="none" normalizeH="0" dirty="0" err="1" smtClean="0">
                <a:ln>
                  <a:noFill/>
                </a:ln>
                <a:solidFill>
                  <a:srgbClr val="CC0000"/>
                </a:solidFill>
                <a:effectLst/>
                <a:latin typeface="Times New Roman" pitchFamily="18" charset="0"/>
                <a:ea typeface="Times New Roman" pitchFamily="18" charset="0"/>
                <a:cs typeface="Arial" pitchFamily="34" charset="0"/>
                <a:sym typeface="Wingdings" pitchFamily="2" charset="2"/>
              </a:rPr>
              <a:t>rt</a:t>
            </a:r>
            <a:r>
              <a:rPr kumimoji="0" lang="en-US" sz="2000" b="0" i="0" u="none" strike="noStrike" cap="none" normalizeH="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 lung will </a:t>
            </a:r>
            <a:r>
              <a:rPr kumimoji="0" lang="en-US" sz="2000" b="0" i="0" u="none" strike="noStrike" cap="none" normalizeH="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deviate</a:t>
            </a:r>
            <a:r>
              <a:rPr lang="en-US" sz="2000" dirty="0" smtClean="0">
                <a:solidFill>
                  <a:srgbClr val="CC0000"/>
                </a:solidFill>
                <a:latin typeface="Times New Roman" pitchFamily="18" charset="0"/>
                <a:ea typeface="Times New Roman" pitchFamily="18" charset="0"/>
                <a:cs typeface="Arial" pitchFamily="34" charset="0"/>
                <a:sym typeface="Wingdings" pitchFamily="2" charset="2"/>
              </a:rPr>
              <a:t> the trachea</a:t>
            </a:r>
            <a:r>
              <a:rPr kumimoji="0" lang="en-US" sz="2000" b="0" i="0" u="none" strike="noStrike" cap="none" normalizeH="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 </a:t>
            </a:r>
            <a:r>
              <a:rPr kumimoji="0" lang="en-US" sz="2000" b="0" i="0" u="none" strike="noStrike" cap="none" normalizeH="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to the opposite side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endParaRPr kumimoji="0" lang="en-US" sz="20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Lack or decreased breath sounds on the affected side </a:t>
            </a:r>
            <a:r>
              <a:rPr kumimoji="0" lang="en-US" sz="2000" b="0" i="0" u="none" strike="noStrike" cap="none" normalizeH="0" baseline="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this</a:t>
            </a:r>
            <a:r>
              <a:rPr kumimoji="0" lang="en-US" sz="2000" b="0" i="0" u="none" strike="noStrike" cap="none" normalizeH="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 is </a:t>
            </a:r>
            <a:r>
              <a:rPr kumimoji="0" lang="en-US" sz="2000" b="0" i="0" u="none" strike="noStrike" cap="none" normalizeH="0" baseline="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 most IMP</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0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Subcutaneous emphysema on the affected side </a:t>
            </a:r>
            <a:endParaRPr kumimoji="0" lang="en-US" sz="2000" b="0" i="0" u="none" strike="noStrike" cap="none" normalizeH="0" baseline="0" dirty="0" smtClean="0">
              <a:ln>
                <a:noFill/>
              </a:ln>
              <a:solidFill>
                <a:srgbClr val="CC00CC"/>
              </a:solidFill>
              <a:effectLst/>
              <a:latin typeface="Times New Roman" pitchFamily="18" charset="0"/>
              <a:cs typeface="Arial" pitchFamily="34" charset="0"/>
              <a:sym typeface="Wingdings" pitchFamily="2" charset="2"/>
            </a:endParaRPr>
          </a:p>
          <a:p>
            <a:pPr marL="0" marR="0" lvl="0" indent="0" algn="l" defTabSz="91440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Distended neck veins due to impendence of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superiorvena</a:t>
            </a:r>
            <a:endParaRPr kumimoji="0" lang="en-US" sz="20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cava, but the neck veins may be flat due to systemic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hypovolemia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eaLnBrk="0" fontAlgn="base" latinLnBrk="0" hangingPunct="0">
              <a:lnSpc>
                <a:spcPct val="100000"/>
              </a:lnSpc>
              <a:spcBef>
                <a:spcPct val="0"/>
              </a:spcBef>
              <a:spcAft>
                <a:spcPct val="0"/>
              </a:spcAft>
              <a:buClrTx/>
              <a:buSzTx/>
              <a:buFontTx/>
              <a:buNone/>
              <a:tabLst>
                <a:tab pos="457200" algn="l"/>
              </a:tabLst>
            </a:pPr>
            <a:endParaRPr lang="en-US" sz="2000" dirty="0" smtClean="0">
              <a:solidFill>
                <a:srgbClr val="000090"/>
              </a:solidFill>
              <a:latin typeface="Times New Roman" pitchFamily="18" charset="0"/>
              <a:ea typeface="Times New Roman" pitchFamily="18" charset="0"/>
              <a:cs typeface="Arial" pitchFamily="34" charset="0"/>
              <a:sym typeface="Wingdings" pitchFamily="2" charset="2"/>
            </a:endParaRPr>
          </a:p>
          <a:p>
            <a:pPr marL="0" marR="0" lvl="0" indent="0" algn="l" defTabSz="914400" eaLnBrk="0" fontAlgn="base" latinLnBrk="0" hangingPunct="0">
              <a:lnSpc>
                <a:spcPct val="100000"/>
              </a:lnSpc>
              <a:spcBef>
                <a:spcPct val="0"/>
              </a:spcBef>
              <a:spcAft>
                <a:spcPct val="0"/>
              </a:spcAft>
              <a:buClrTx/>
              <a:buSzTx/>
              <a:buFontTx/>
              <a:buNone/>
              <a:tabLst>
                <a:tab pos="457200" algn="l"/>
              </a:tabLst>
            </a:pPr>
            <a:endParaRPr lang="en-US" sz="2000" dirty="0" smtClean="0">
              <a:solidFill>
                <a:srgbClr val="000090"/>
              </a:solidFill>
              <a:latin typeface="Times New Roman" pitchFamily="18" charset="0"/>
              <a:ea typeface="Times New Roman" pitchFamily="18" charset="0"/>
              <a:cs typeface="Arial" pitchFamily="34" charset="0"/>
              <a:sym typeface="Wingdings" pitchFamily="2" charset="2"/>
            </a:endParaRPr>
          </a:p>
          <a:p>
            <a:pPr marL="0" marR="0" lvl="0" indent="0" algn="l" defTabSz="914400" eaLnBrk="0" fontAlgn="base" latinLnBrk="0" hangingPunct="0">
              <a:lnSpc>
                <a:spcPct val="100000"/>
              </a:lnSpc>
              <a:spcBef>
                <a:spcPct val="0"/>
              </a:spcBef>
              <a:spcAft>
                <a:spcPct val="0"/>
              </a:spcAft>
              <a:buClrTx/>
              <a:buSzTx/>
              <a:buFontTx/>
              <a:buNone/>
              <a:tabLst>
                <a:tab pos="457200" algn="l"/>
              </a:tabLst>
            </a:pPr>
            <a:r>
              <a:rPr lang="en-US" sz="2000" dirty="0" err="1" smtClean="0">
                <a:solidFill>
                  <a:srgbClr val="000090"/>
                </a:solidFill>
                <a:latin typeface="Times New Roman" pitchFamily="18" charset="0"/>
                <a:ea typeface="Times New Roman" pitchFamily="18" charset="0"/>
                <a:cs typeface="Arial" pitchFamily="34" charset="0"/>
                <a:sym typeface="Wingdings" pitchFamily="2" charset="2"/>
              </a:rPr>
              <a:t>e,g</a:t>
            </a:r>
            <a:r>
              <a:rPr lang="en-US" sz="2000" dirty="0" smtClean="0">
                <a:solidFill>
                  <a:srgbClr val="000090"/>
                </a:solidFill>
                <a:latin typeface="Times New Roman" pitchFamily="18" charset="0"/>
                <a:ea typeface="Times New Roman" pitchFamily="18" charset="0"/>
                <a:cs typeface="Arial" pitchFamily="34" charset="0"/>
                <a:sym typeface="Wingdings" pitchFamily="2" charset="2"/>
              </a:rPr>
              <a:t>. if there is a tension </a:t>
            </a:r>
            <a:r>
              <a:rPr lang="en-US" sz="2000" dirty="0" err="1" smtClean="0">
                <a:solidFill>
                  <a:srgbClr val="000090"/>
                </a:solidFill>
                <a:latin typeface="Times New Roman" pitchFamily="18" charset="0"/>
                <a:ea typeface="Times New Roman" pitchFamily="18" charset="0"/>
                <a:cs typeface="Arial" pitchFamily="34" charset="0"/>
                <a:sym typeface="Wingdings" pitchFamily="2" charset="2"/>
              </a:rPr>
              <a:t>pneumothorax</a:t>
            </a:r>
            <a:r>
              <a:rPr lang="en-US" sz="2000" dirty="0" smtClean="0">
                <a:solidFill>
                  <a:srgbClr val="000090"/>
                </a:solidFill>
                <a:latin typeface="Times New Roman" pitchFamily="18" charset="0"/>
                <a:ea typeface="Times New Roman" pitchFamily="18" charset="0"/>
                <a:cs typeface="Arial" pitchFamily="34" charset="0"/>
                <a:sym typeface="Wingdings" pitchFamily="2" charset="2"/>
              </a:rPr>
              <a:t> on the right side, this will push the heart to the left and twist the SVC and then congestion of the face and upper limbs and distension of neck veins b/c there is obstruction of venous return. But if the pt. is </a:t>
            </a:r>
            <a:r>
              <a:rPr lang="en-US" sz="2000" dirty="0" err="1" smtClean="0">
                <a:solidFill>
                  <a:srgbClr val="000090"/>
                </a:solidFill>
                <a:latin typeface="Times New Roman" pitchFamily="18" charset="0"/>
                <a:ea typeface="Times New Roman" pitchFamily="18" charset="0"/>
                <a:cs typeface="Arial" pitchFamily="34" charset="0"/>
                <a:sym typeface="Wingdings" pitchFamily="2" charset="2"/>
              </a:rPr>
              <a:t>hypovolemic</a:t>
            </a:r>
            <a:r>
              <a:rPr lang="en-US" sz="2000" dirty="0" smtClean="0">
                <a:solidFill>
                  <a:srgbClr val="000090"/>
                </a:solidFill>
                <a:latin typeface="Times New Roman" pitchFamily="18" charset="0"/>
                <a:ea typeface="Times New Roman" pitchFamily="18" charset="0"/>
                <a:cs typeface="Arial" pitchFamily="34" charset="0"/>
                <a:sym typeface="Wingdings" pitchFamily="2" charset="2"/>
              </a:rPr>
              <a:t>, the veins will not distended because of  losing of  blood ..</a:t>
            </a:r>
            <a:endParaRPr kumimoji="0" lang="en-US" sz="2000" b="0" i="0" u="none" strike="noStrike" cap="none" normalizeH="0" baseline="0" dirty="0" smtClean="0">
              <a:ln>
                <a:noFill/>
              </a:ln>
              <a:solidFill>
                <a:srgbClr val="000090"/>
              </a:solidFill>
              <a:effectLst/>
              <a:latin typeface="Times New Roman" pitchFamily="18" charset="0"/>
              <a:ea typeface="Times New Roman" pitchFamily="18" charset="0"/>
              <a:cs typeface="Arial" pitchFamily="34" charset="0"/>
              <a:sym typeface="Wingdings" pitchFamily="2" charset="2"/>
            </a:endParaRPr>
          </a:p>
        </p:txBody>
      </p:sp>
      <p:sp>
        <p:nvSpPr>
          <p:cNvPr id="4" name="TextBox 3"/>
          <p:cNvSpPr txBox="1"/>
          <p:nvPr/>
        </p:nvSpPr>
        <p:spPr>
          <a:xfrm>
            <a:off x="611560" y="692696"/>
            <a:ext cx="8280920" cy="1015663"/>
          </a:xfrm>
          <a:prstGeom prst="rect">
            <a:avLst/>
          </a:prstGeom>
          <a:noFill/>
          <a:ln>
            <a:noFill/>
          </a:ln>
        </p:spPr>
        <p:txBody>
          <a:bodyPr wrap="square" rtlCol="0">
            <a:spAutoFit/>
          </a:bodyPr>
          <a:lstStyle/>
          <a:p>
            <a:pPr algn="just" rtl="0"/>
            <a:r>
              <a:rPr lang="en-US" sz="2000" dirty="0" smtClean="0">
                <a:solidFill>
                  <a:srgbClr val="C00000"/>
                </a:solidFill>
              </a:rPr>
              <a:t>Tension </a:t>
            </a:r>
            <a:r>
              <a:rPr lang="en-US" sz="2000" dirty="0" err="1" smtClean="0">
                <a:solidFill>
                  <a:srgbClr val="C00000"/>
                </a:solidFill>
              </a:rPr>
              <a:t>pneumothorax</a:t>
            </a:r>
            <a:r>
              <a:rPr lang="en-US" sz="2000" dirty="0" smtClean="0">
                <a:solidFill>
                  <a:srgbClr val="C00000"/>
                </a:solidFill>
              </a:rPr>
              <a:t>: is the accumulation of air in the pleural cavity with lung making like 1-way valve ,allowing the air to enter without going out..</a:t>
            </a:r>
            <a:endParaRPr lang="en-US" sz="2000" dirty="0">
              <a:solidFill>
                <a:srgbClr val="C00000"/>
              </a:solidFill>
            </a:endParaRPr>
          </a:p>
        </p:txBody>
      </p:sp>
      <p:sp>
        <p:nvSpPr>
          <p:cNvPr id="5" name="Slide Number Placeholder 4"/>
          <p:cNvSpPr>
            <a:spLocks noGrp="1"/>
          </p:cNvSpPr>
          <p:nvPr>
            <p:ph type="sldNum" sz="quarter" idx="12"/>
          </p:nvPr>
        </p:nvSpPr>
        <p:spPr/>
        <p:txBody>
          <a:bodyPr/>
          <a:lstStyle/>
          <a:p>
            <a:fld id="{38569F5F-2006-4223-894E-DDDF2FC6E649}" type="slidenum">
              <a:rPr lang="x-none" smtClean="0"/>
              <a:pPr/>
              <a:t>17</a:t>
            </a:fld>
            <a:endParaRPr lang="x-none"/>
          </a:p>
        </p:txBody>
      </p:sp>
      <p:sp>
        <p:nvSpPr>
          <p:cNvPr id="6" name="Footer Placeholder 5"/>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79512" y="808251"/>
            <a:ext cx="878497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marR="0" lvl="2" indent="0" algn="just" defTabSz="914400" rtl="1" eaLnBrk="1" fontAlgn="base" latinLnBrk="0" hangingPunct="1">
              <a:lnSpc>
                <a:spcPct val="100000"/>
              </a:lnSpc>
              <a:spcBef>
                <a:spcPct val="0"/>
              </a:spcBef>
              <a:spcAft>
                <a:spcPct val="0"/>
              </a:spcAft>
              <a:buClrTx/>
              <a:buSzTx/>
              <a:buFontTx/>
              <a:buAutoNum type="alphaLcPeriod"/>
              <a:tabLst>
                <a:tab pos="1143000" algn="l"/>
                <a:tab pos="1485900" algn="l"/>
              </a:tabLst>
            </a:pPr>
            <a:endParaRPr kumimoji="0" lang="x-none"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914400" marR="0" lvl="2" indent="0" algn="just" defTabSz="914400" rtl="1" eaLnBrk="1" fontAlgn="base" latinLnBrk="0" hangingPunct="1">
              <a:lnSpc>
                <a:spcPct val="100000"/>
              </a:lnSpc>
              <a:spcBef>
                <a:spcPct val="0"/>
              </a:spcBef>
              <a:spcAft>
                <a:spcPct val="0"/>
              </a:spcAft>
              <a:buClrTx/>
              <a:buSzTx/>
              <a:tabLst>
                <a:tab pos="1143000" algn="l"/>
                <a:tab pos="14859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In cases of tension </a:t>
            </a:r>
            <a:r>
              <a:rPr kumimoji="0" lang="en-US" sz="2400"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pneumothorax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parenchymal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tear in the lung act as a one-way valve, with each inhalation allowing additional air to accumulate in the pleural space. The normally negative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intrapleural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pressure becomes positive which depresses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ipsilateral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hemidiapgragm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shift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mediastinal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structures into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chest. Subsequently the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contralateral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lung is compressed and the heart rotates about the superior and inferior vena cava, this decreases venous return and ultimately </a:t>
            </a:r>
            <a:r>
              <a:rPr kumimoji="0" lang="en-US" sz="24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decreases</a:t>
            </a:r>
            <a:r>
              <a:rPr kumimoji="0" lang="en-US" sz="2400" b="0" i="0" u="none" strike="noStrike" cap="none" normalizeH="0" dirty="0" smtClean="0">
                <a:ln>
                  <a:noFill/>
                </a:ln>
                <a:solidFill>
                  <a:schemeClr val="tx1">
                    <a:lumMod val="95000"/>
                    <a:lumOff val="5000"/>
                  </a:schemeClr>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output which results in cardiovascular collapse.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18</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51520" y="376935"/>
            <a:ext cx="8352928" cy="5632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143000" algn="l"/>
              </a:tabLst>
            </a:pPr>
            <a:r>
              <a:rPr kumimoji="0" lang="en-US" sz="2400" b="0" i="0" u="sng"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x-none" sz="2400" b="0" i="0" u="none" strike="noStrike" cap="none" normalizeH="0" baseline="0" dirty="0" smtClean="0">
                <a:ln>
                  <a:noFill/>
                </a:ln>
                <a:solidFill>
                  <a:srgbClr val="00206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Immediate needle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decompression with a 	14 gauge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angiocatheter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in the second intercostal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midclavicular</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a:t>
            </a:r>
            <a:r>
              <a:rPr kumimoji="0" lang="en-US" sz="2400" b="0" i="0" u="none" strike="noStrike" cap="none" normalizeH="0" baseline="0" dirty="0" smtClean="0">
                <a:ln>
                  <a:noFill/>
                </a:ln>
                <a:solidFill>
                  <a:srgbClr val="CC00CC"/>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rgbClr val="C00000"/>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(chest tube)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the fifth intercostal space in the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midaxillary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line immediately in the emergency department  before the chest radiograph.</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tabLst>
                <a:tab pos="11430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endParaRPr lang="en-US" sz="2400" dirty="0" smtClean="0">
              <a:latin typeface="Times New Roman" pitchFamily="18" charset="0"/>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p:txBody>
      </p:sp>
      <p:pic>
        <p:nvPicPr>
          <p:cNvPr id="26626" name="Picture 2" descr="http://www.nejm.org/na102/home/ACS/publisher/mms/journals/content/nejm/2007/nejm_2007.357.issue-15/nejmvcm071974/production/images/nejmvcm071974_preview.gif"/>
          <p:cNvPicPr>
            <a:picLocks noChangeAspect="1" noChangeArrowheads="1"/>
          </p:cNvPicPr>
          <p:nvPr/>
        </p:nvPicPr>
        <p:blipFill>
          <a:blip r:embed="rId2" cstate="print"/>
          <a:srcRect/>
          <a:stretch>
            <a:fillRect/>
          </a:stretch>
        </p:blipFill>
        <p:spPr bwMode="auto">
          <a:xfrm>
            <a:off x="4419600" y="3581400"/>
            <a:ext cx="1057275" cy="1057276"/>
          </a:xfrm>
          <a:prstGeom prst="rect">
            <a:avLst/>
          </a:prstGeom>
          <a:noFill/>
        </p:spPr>
      </p:pic>
      <p:sp>
        <p:nvSpPr>
          <p:cNvPr id="4" name="Slide Number Placeholder 3"/>
          <p:cNvSpPr>
            <a:spLocks noGrp="1"/>
          </p:cNvSpPr>
          <p:nvPr>
            <p:ph type="sldNum" sz="quarter" idx="12"/>
          </p:nvPr>
        </p:nvSpPr>
        <p:spPr/>
        <p:txBody>
          <a:bodyPr/>
          <a:lstStyle/>
          <a:p>
            <a:fld id="{38569F5F-2006-4223-894E-DDDF2FC6E649}" type="slidenum">
              <a:rPr lang="x-none" smtClean="0"/>
              <a:pPr/>
              <a:t>19</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1688232"/>
          </a:xfrm>
        </p:spPr>
        <p:txBody>
          <a:bodyPr/>
          <a:lstStyle/>
          <a:p>
            <a:r>
              <a:rPr lang="x-none" dirty="0" smtClean="0"/>
              <a:t> </a:t>
            </a:r>
            <a:endParaRPr lang="x-none" dirty="0"/>
          </a:p>
        </p:txBody>
      </p:sp>
      <p:graphicFrame>
        <p:nvGraphicFramePr>
          <p:cNvPr id="6" name="عنصر نائب للمحتوى 5"/>
          <p:cNvGraphicFramePr>
            <a:graphicFrameLocks noGrp="1"/>
          </p:cNvGraphicFramePr>
          <p:nvPr>
            <p:ph idx="1"/>
          </p:nvPr>
        </p:nvGraphicFramePr>
        <p:xfrm>
          <a:off x="622718" y="625759"/>
          <a:ext cx="8053738" cy="5669411"/>
        </p:xfrm>
        <a:graphic>
          <a:graphicData uri="http://schemas.openxmlformats.org/drawingml/2006/table">
            <a:tbl>
              <a:tblPr rtl="1" firstRow="1" bandRow="1">
                <a:tableStyleId>{21E4AEA4-8DFA-4A89-87EB-49C32662AFE0}</a:tableStyleId>
              </a:tblPr>
              <a:tblGrid>
                <a:gridCol w="4032387"/>
                <a:gridCol w="4021351"/>
              </a:tblGrid>
              <a:tr h="434949">
                <a:tc gridSpan="2">
                  <a:txBody>
                    <a:bodyPr/>
                    <a:lstStyle/>
                    <a:p>
                      <a:pPr algn="ctr" rtl="1"/>
                      <a:r>
                        <a:rPr kumimoji="0" lang="en-US" sz="2400" kern="1200" dirty="0" smtClean="0"/>
                        <a:t>Mechanisms and Patterns of Injury   “</a:t>
                      </a:r>
                      <a:r>
                        <a:rPr kumimoji="0" lang="en-US" sz="2400" kern="1200" dirty="0" smtClean="0">
                          <a:solidFill>
                            <a:srgbClr val="CC0000"/>
                          </a:solidFill>
                        </a:rPr>
                        <a:t>MCQs</a:t>
                      </a:r>
                      <a:r>
                        <a:rPr kumimoji="0" lang="en-US" sz="2400" kern="1200" dirty="0" smtClean="0"/>
                        <a:t>”</a:t>
                      </a:r>
                      <a:endParaRPr lang="x-none" sz="2400" dirty="0">
                        <a:solidFill>
                          <a:schemeClr val="tx1"/>
                        </a:solidFill>
                      </a:endParaRPr>
                    </a:p>
                  </a:txBody>
                  <a:tcPr/>
                </a:tc>
                <a:tc hMerge="1">
                  <a:txBody>
                    <a:bodyPr/>
                    <a:lstStyle/>
                    <a:p>
                      <a:pPr rtl="1"/>
                      <a:endParaRPr lang="x-none"/>
                    </a:p>
                  </a:txBody>
                  <a:tcPr/>
                </a:tc>
              </a:tr>
              <a:tr h="381780">
                <a:tc>
                  <a:txBody>
                    <a:bodyPr/>
                    <a:lstStyle/>
                    <a:p>
                      <a:pPr algn="l" rtl="1"/>
                      <a:r>
                        <a:rPr kumimoji="0" lang="en-US" sz="2000" kern="1200" dirty="0" smtClean="0"/>
                        <a:t>PENETRATING</a:t>
                      </a:r>
                      <a:r>
                        <a:rPr kumimoji="0" lang="x-none" sz="2000" kern="1200" dirty="0" smtClean="0"/>
                        <a:t> </a:t>
                      </a:r>
                      <a:endParaRPr lang="x-none" sz="2000" dirty="0"/>
                    </a:p>
                  </a:txBody>
                  <a:tcPr/>
                </a:tc>
                <a:tc>
                  <a:txBody>
                    <a:bodyPr/>
                    <a:lstStyle/>
                    <a:p>
                      <a:pPr algn="l" rtl="1"/>
                      <a:r>
                        <a:rPr kumimoji="0" lang="en-US" sz="2000" kern="1200" dirty="0" smtClean="0"/>
                        <a:t>BLUNT</a:t>
                      </a:r>
                      <a:endParaRPr lang="x-none" sz="2000" dirty="0"/>
                    </a:p>
                  </a:txBody>
                  <a:tcPr/>
                </a:tc>
              </a:tr>
              <a:tr h="4813431">
                <a:tc>
                  <a:txBody>
                    <a:bodyPr/>
                    <a:lstStyle/>
                    <a:p>
                      <a:pPr algn="l">
                        <a:spcAft>
                          <a:spcPts val="0"/>
                        </a:spcAft>
                        <a:tabLst>
                          <a:tab pos="228600" algn="l"/>
                        </a:tabLst>
                      </a:pPr>
                      <a:endParaRPr lang="x-none" sz="2400" dirty="0" smtClean="0"/>
                    </a:p>
                    <a:p>
                      <a:pPr algn="l">
                        <a:spcAft>
                          <a:spcPts val="0"/>
                        </a:spcAft>
                        <a:tabLst>
                          <a:tab pos="228600" algn="l"/>
                        </a:tabLst>
                      </a:pPr>
                      <a:r>
                        <a:rPr lang="en-US" sz="2400" dirty="0" smtClean="0"/>
                        <a:t>Classified </a:t>
                      </a:r>
                      <a:r>
                        <a:rPr lang="en-US" sz="2400" dirty="0"/>
                        <a:t>into</a:t>
                      </a:r>
                      <a:r>
                        <a:rPr lang="en-US" sz="2400" dirty="0" smtClean="0"/>
                        <a:t>:</a:t>
                      </a:r>
                      <a:endParaRPr lang="x-none" sz="2400" dirty="0" smtClean="0"/>
                    </a:p>
                    <a:p>
                      <a:pPr algn="l">
                        <a:spcAft>
                          <a:spcPts val="0"/>
                        </a:spcAft>
                        <a:tabLst>
                          <a:tab pos="228600" algn="l"/>
                        </a:tabLst>
                      </a:pPr>
                      <a:endParaRPr lang="en-US" sz="2400" dirty="0"/>
                    </a:p>
                    <a:p>
                      <a:pPr algn="l">
                        <a:spcAft>
                          <a:spcPts val="0"/>
                        </a:spcAft>
                        <a:tabLst>
                          <a:tab pos="228600" algn="l"/>
                        </a:tabLst>
                      </a:pPr>
                      <a:r>
                        <a:rPr lang="en-US" sz="2400" dirty="0"/>
                        <a:t>1.  Stab wound</a:t>
                      </a:r>
                    </a:p>
                    <a:p>
                      <a:pPr algn="l">
                        <a:spcAft>
                          <a:spcPts val="0"/>
                        </a:spcAft>
                        <a:tabLst>
                          <a:tab pos="228600" algn="l"/>
                        </a:tabLst>
                      </a:pPr>
                      <a:r>
                        <a:rPr lang="en-US" sz="2400" dirty="0"/>
                        <a:t>2.  Gunshot wound</a:t>
                      </a:r>
                    </a:p>
                    <a:p>
                      <a:pPr algn="l">
                        <a:spcAft>
                          <a:spcPts val="0"/>
                        </a:spcAft>
                        <a:tabLst>
                          <a:tab pos="228600" algn="l"/>
                        </a:tabLst>
                      </a:pPr>
                      <a:r>
                        <a:rPr lang="en-US" sz="2400" dirty="0" smtClean="0"/>
                        <a:t>3</a:t>
                      </a:r>
                      <a:r>
                        <a:rPr lang="en-US" sz="2400" dirty="0"/>
                        <a:t>.  Shotgun</a:t>
                      </a:r>
                    </a:p>
                    <a:p>
                      <a:pPr algn="l">
                        <a:spcAft>
                          <a:spcPts val="0"/>
                        </a:spcAft>
                        <a:tabLst>
                          <a:tab pos="228600" algn="l"/>
                        </a:tabLst>
                      </a:pPr>
                      <a:endParaRPr lang="en-US" sz="2400" dirty="0" smtClean="0">
                        <a:sym typeface="Webdings"/>
                      </a:endParaRPr>
                    </a:p>
                    <a:p>
                      <a:pPr algn="l">
                        <a:spcAft>
                          <a:spcPts val="0"/>
                        </a:spcAft>
                        <a:tabLst>
                          <a:tab pos="228600" algn="l"/>
                        </a:tabLst>
                      </a:pPr>
                      <a:endParaRPr lang="en-US" sz="2400" dirty="0" smtClean="0">
                        <a:sym typeface="Webdings"/>
                      </a:endParaRPr>
                    </a:p>
                    <a:p>
                      <a:pPr algn="l">
                        <a:spcAft>
                          <a:spcPts val="0"/>
                        </a:spcAft>
                        <a:tabLst>
                          <a:tab pos="228600" algn="l"/>
                        </a:tabLst>
                      </a:pPr>
                      <a:r>
                        <a:rPr lang="en-US" sz="2400" dirty="0" smtClean="0">
                          <a:sym typeface="Webdings"/>
                        </a:rPr>
                        <a:t></a:t>
                      </a:r>
                      <a:r>
                        <a:rPr lang="en-US" sz="2400" dirty="0" smtClean="0"/>
                        <a:t>Damage </a:t>
                      </a:r>
                      <a:r>
                        <a:rPr lang="en-US" sz="2400" dirty="0"/>
                        <a:t>is localized to the path of the bullet or knife.</a:t>
                      </a:r>
                      <a:endParaRPr lang="en-US" sz="2400" dirty="0">
                        <a:latin typeface="Times New Roman"/>
                        <a:ea typeface="Times New Roman"/>
                        <a:cs typeface="Arial"/>
                      </a:endParaRPr>
                    </a:p>
                  </a:txBody>
                  <a:tcPr marL="68580" marR="68580" marT="0" marB="0"/>
                </a:tc>
                <a:tc>
                  <a:txBody>
                    <a:bodyPr/>
                    <a:lstStyle/>
                    <a:p>
                      <a:pPr algn="l"/>
                      <a:endParaRPr kumimoji="0" lang="x-none" sz="2000" kern="1200" dirty="0" smtClean="0"/>
                    </a:p>
                    <a:p>
                      <a:pPr algn="l"/>
                      <a:r>
                        <a:rPr kumimoji="0" lang="en-US" sz="2400" kern="1200" dirty="0" smtClean="0"/>
                        <a:t>Classified into:</a:t>
                      </a:r>
                    </a:p>
                    <a:p>
                      <a:pPr algn="l"/>
                      <a:r>
                        <a:rPr kumimoji="0" lang="en-US" sz="2400" kern="1200" dirty="0" smtClean="0"/>
                        <a:t> </a:t>
                      </a:r>
                    </a:p>
                    <a:p>
                      <a:pPr algn="l"/>
                      <a:r>
                        <a:rPr kumimoji="0" lang="en-US" sz="2400" kern="1200" dirty="0" smtClean="0"/>
                        <a:t>1.  High energy transfer</a:t>
                      </a:r>
                    </a:p>
                    <a:p>
                      <a:pPr algn="l"/>
                      <a:r>
                        <a:rPr kumimoji="0" lang="en-US" sz="2400" kern="1200" dirty="0" smtClean="0"/>
                        <a:t>     e.g. Car Accident</a:t>
                      </a:r>
                    </a:p>
                    <a:p>
                      <a:pPr algn="l"/>
                      <a:r>
                        <a:rPr kumimoji="0" lang="en-US" sz="2400" kern="1200" dirty="0" smtClean="0"/>
                        <a:t>2.  Low energy transfer</a:t>
                      </a:r>
                    </a:p>
                    <a:p>
                      <a:pPr algn="l"/>
                      <a:r>
                        <a:rPr kumimoji="0" lang="en-US" sz="2400" kern="1200" dirty="0" smtClean="0"/>
                        <a:t>     e.g. Fall from a bicycle</a:t>
                      </a:r>
                    </a:p>
                    <a:p>
                      <a:pPr algn="l"/>
                      <a:r>
                        <a:rPr kumimoji="0" lang="en-US" sz="2400" kern="1200" dirty="0" smtClean="0"/>
                        <a:t> </a:t>
                      </a:r>
                    </a:p>
                    <a:p>
                      <a:pPr algn="l"/>
                      <a:r>
                        <a:rPr kumimoji="0" lang="en-US" sz="2400" kern="1200" dirty="0" smtClean="0">
                          <a:sym typeface="Webdings"/>
                        </a:rPr>
                        <a:t></a:t>
                      </a:r>
                      <a:r>
                        <a:rPr kumimoji="0" lang="en-US" sz="2400" kern="1200" dirty="0" smtClean="0"/>
                        <a:t>Associated with multiple widely distributed injuries because the energy is transferred over a wider area during blunt trauma</a:t>
                      </a:r>
                      <a:r>
                        <a:rPr kumimoji="0" lang="en-US" sz="2000" kern="1200" dirty="0" smtClean="0"/>
                        <a:t>.</a:t>
                      </a:r>
                    </a:p>
                    <a:p>
                      <a:pPr rtl="1"/>
                      <a:r>
                        <a:rPr lang="x-none" dirty="0" smtClean="0"/>
                        <a:t> </a:t>
                      </a:r>
                      <a:endParaRPr lang="x-none" dirty="0"/>
                    </a:p>
                  </a:txBody>
                  <a:tcPr/>
                </a:tc>
              </a:tr>
            </a:tbl>
          </a:graphicData>
        </a:graphic>
      </p:graphicFrame>
      <p:sp>
        <p:nvSpPr>
          <p:cNvPr id="4" name="Slide Number Placeholder 3"/>
          <p:cNvSpPr>
            <a:spLocks noGrp="1"/>
          </p:cNvSpPr>
          <p:nvPr>
            <p:ph type="sldNum" sz="quarter" idx="12"/>
          </p:nvPr>
        </p:nvSpPr>
        <p:spPr/>
        <p:txBody>
          <a:bodyPr/>
          <a:lstStyle/>
          <a:p>
            <a:fld id="{38569F5F-2006-4223-894E-DDDF2FC6E649}" type="slidenum">
              <a:rPr lang="x-none" smtClean="0"/>
              <a:pPr/>
              <a:t>2</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59632" y="2348880"/>
            <a:ext cx="658822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sz="36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2.  Open Pneumothorax (or sucking chest wound).</a:t>
            </a:r>
            <a:endParaRPr kumimoji="0" lang="en-US" sz="3600" b="1"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20</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966136"/>
            <a:ext cx="87129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This occurs with full-thickness loss of the chest wall, permitting free communication  between the pleural space and the  atmosphere. This compromises ventilation due to</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equilibration of atmospheric  and pleural pressures which prevents lung inflation and alveolar ventilation and result in  hypoxia</a:t>
            </a:r>
            <a:r>
              <a:rPr lang="en-US" sz="2400" dirty="0" smtClean="0">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400" dirty="0" smtClean="0">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Hypercarbia</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high</a:t>
            </a:r>
            <a:r>
              <a:rPr kumimoji="0" lang="en-US" sz="2000" b="0" i="0" u="none" strike="noStrike" cap="none" normalizeH="0" dirty="0" smtClean="0">
                <a:ln>
                  <a:noFill/>
                </a:ln>
                <a:solidFill>
                  <a:schemeClr val="tx1"/>
                </a:solidFill>
                <a:effectLst/>
                <a:latin typeface="Arial" pitchFamily="34" charset="0"/>
                <a:ea typeface="Times New Roman" pitchFamily="18" charset="0"/>
                <a:cs typeface="Arial" pitchFamily="34" charset="0"/>
              </a:rPr>
              <a:t> level of CO2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sz="2000" dirty="0" smtClean="0">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21</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2155449"/>
            <a:ext cx="856895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sng"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Treatment</a:t>
            </a: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11430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Closure of the chest wall defect </a:t>
            </a:r>
            <a:r>
              <a:rPr kumimoji="0" lang="en-US" sz="2400"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if its’ small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tube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thoracostomy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if it’s large defect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22</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594600"/>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endParaRPr lang="en-US" sz="4400" dirty="0" smtClean="0">
              <a:solidFill>
                <a:schemeClr val="accent2">
                  <a:lumMod val="75000"/>
                </a:schemeClr>
              </a:solidFill>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endParaRPr kumimoji="0" lang="en-US" sz="44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3.  Flail Chest.</a:t>
            </a: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endParaRPr lang="en-US" sz="4400" b="1" dirty="0" smtClean="0">
              <a:solidFill>
                <a:schemeClr val="accent2">
                  <a:lumMod val="75000"/>
                </a:schemeClr>
              </a:solidFill>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endParaRPr kumimoji="0" lang="en-US" sz="4400" b="1"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457200" algn="l"/>
              </a:tabLst>
            </a:pPr>
            <a:endParaRPr kumimoji="0" lang="en-US" sz="4400" b="1"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23</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51520" y="764704"/>
            <a:ext cx="828092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It occurs when three or more contiguous ribs are fractured in at least to locations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just" defTabSz="914400" rtl="1" eaLnBrk="1" fontAlgn="base" latinLnBrk="0" hangingPunct="1">
              <a:lnSpc>
                <a:spcPct val="100000"/>
              </a:lnSpc>
              <a:spcBef>
                <a:spcPct val="0"/>
              </a:spcBef>
              <a:spcAft>
                <a:spcPct val="0"/>
              </a:spcAft>
              <a:buClrTx/>
              <a:buSzTx/>
              <a:buFontTx/>
              <a:buNone/>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Paradoxical</a:t>
            </a:r>
            <a:r>
              <a:rPr kumimoji="0" lang="en-US" sz="2400" b="0" i="0" u="none" strike="noStrike" cap="none" normalizeH="0" baseline="0" dirty="0" smtClean="0">
                <a:ln>
                  <a:noFill/>
                </a:ln>
                <a:solidFill>
                  <a:srgbClr val="CC00CC"/>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movement of this free-floating segment of</a:t>
            </a:r>
            <a:r>
              <a:rPr lang="en-US" sz="2400" dirty="0" smtClean="0">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wall  .</a:t>
            </a:r>
          </a:p>
          <a:p>
            <a:pPr marL="0" marR="0" lvl="0" indent="0" algn="just" defTabSz="914400" rtl="0" eaLnBrk="0" fontAlgn="base" latinLnBrk="0" hangingPunct="0">
              <a:lnSpc>
                <a:spcPct val="100000"/>
              </a:lnSpc>
              <a:spcBef>
                <a:spcPct val="0"/>
              </a:spcBef>
              <a:spcAft>
                <a:spcPct val="0"/>
              </a:spcAft>
              <a:buClrTx/>
              <a:buSzTx/>
              <a:tabLst>
                <a:tab pos="11430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Rarely the additional work of breathing and chest wall pain caused by the flail</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segment is</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sufficient to </a:t>
            </a:r>
            <a:r>
              <a:rPr kumimoji="0" lang="en-US" sz="2400" b="0" i="0" u="heavy"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compromise   ventilation.</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just" defTabSz="914400" rtl="0" eaLnBrk="0" fontAlgn="base" latinLnBrk="0" hangingPunct="0">
              <a:lnSpc>
                <a:spcPct val="100000"/>
              </a:lnSpc>
              <a:spcBef>
                <a:spcPct val="0"/>
              </a:spcBef>
              <a:spcAft>
                <a:spcPct val="0"/>
              </a:spcAft>
              <a:buClrTx/>
              <a:buSzTx/>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a:buChar char="l"/>
              <a:tabLst>
                <a:tab pos="11430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Resultant hypoventilation and hypoxemia may require 	 intubation and mechanical ventilation.</a:t>
            </a:r>
          </a:p>
          <a:p>
            <a:pPr marL="0" marR="0" lvl="0" indent="0" algn="just" defTabSz="914400" rtl="0" eaLnBrk="0" fontAlgn="base" latinLnBrk="0" hangingPunct="0">
              <a:lnSpc>
                <a:spcPct val="100000"/>
              </a:lnSpc>
              <a:spcBef>
                <a:spcPct val="0"/>
              </a:spcBef>
              <a:spcAft>
                <a:spcPct val="0"/>
              </a:spcAft>
              <a:buClrTx/>
              <a:buSzTx/>
              <a:buFont typeface="Wingdings"/>
              <a:buChar char="l"/>
              <a:tabLst>
                <a:tab pos="1143000" algn="l"/>
              </a:tabLst>
            </a:pPr>
            <a:endParaRPr lang="en-US" sz="2400" dirty="0" smtClean="0">
              <a:solidFill>
                <a:srgbClr val="C00000"/>
              </a:solidFill>
              <a:latin typeface="Times New Roman" pitchFamily="18" charset="0"/>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buFont typeface="Wingdings"/>
              <a:buChar char="l"/>
              <a:tabLst>
                <a:tab pos="11430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This flail chest most of the time it associated with contusion of the lung</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underlying the trauma..</a:t>
            </a: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24</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مربع نص 1"/>
          <p:cNvSpPr txBox="1"/>
          <p:nvPr/>
        </p:nvSpPr>
        <p:spPr>
          <a:xfrm>
            <a:off x="323528" y="1700808"/>
            <a:ext cx="8496944" cy="3693319"/>
          </a:xfrm>
          <a:prstGeom prst="rect">
            <a:avLst/>
          </a:prstGeom>
          <a:noFill/>
        </p:spPr>
        <p:txBody>
          <a:bodyPr wrap="square" rtlCol="1">
            <a:spAutoFit/>
          </a:bodyPr>
          <a:lstStyle/>
          <a:p>
            <a:pPr lvl="0" algn="l" fontAlgn="base">
              <a:spcBef>
                <a:spcPct val="0"/>
              </a:spcBef>
              <a:spcAft>
                <a:spcPct val="0"/>
              </a:spcAft>
              <a:tabLst>
                <a:tab pos="457200" algn="l"/>
              </a:tabLst>
            </a:pPr>
            <a:r>
              <a:rPr lang="en-US" sz="3600" b="1" dirty="0" smtClean="0">
                <a:solidFill>
                  <a:schemeClr val="accent2">
                    <a:lumMod val="75000"/>
                  </a:schemeClr>
                </a:solidFill>
                <a:latin typeface="Arial" pitchFamily="34" charset="0"/>
                <a:ea typeface="Times New Roman" pitchFamily="18" charset="0"/>
                <a:cs typeface="Arial" pitchFamily="34" charset="0"/>
              </a:rPr>
              <a:t>Note</a:t>
            </a:r>
          </a:p>
          <a:p>
            <a:pPr lvl="0" algn="l" fontAlgn="base">
              <a:spcBef>
                <a:spcPct val="0"/>
              </a:spcBef>
              <a:spcAft>
                <a:spcPct val="0"/>
              </a:spcAft>
              <a:tabLst>
                <a:tab pos="457200" algn="l"/>
              </a:tabLst>
            </a:pPr>
            <a:endParaRPr lang="x-none" sz="3600" b="1" dirty="0" smtClean="0">
              <a:solidFill>
                <a:schemeClr val="tx2">
                  <a:lumMod val="75000"/>
                </a:schemeClr>
              </a:solidFill>
              <a:latin typeface="Arial" pitchFamily="34" charset="0"/>
              <a:ea typeface="Times New Roman" pitchFamily="18" charset="0"/>
              <a:cs typeface="Arial" pitchFamily="34" charset="0"/>
            </a:endParaRPr>
          </a:p>
          <a:p>
            <a:pPr lvl="0" algn="l" fontAlgn="base">
              <a:spcBef>
                <a:spcPct val="0"/>
              </a:spcBef>
              <a:spcAft>
                <a:spcPct val="0"/>
              </a:spcAft>
              <a:tabLst>
                <a:tab pos="457200" algn="l"/>
              </a:tabLst>
            </a:pPr>
            <a:r>
              <a:rPr lang="en-US" dirty="0" smtClean="0">
                <a:solidFill>
                  <a:schemeClr val="tx2">
                    <a:lumMod val="75000"/>
                  </a:schemeClr>
                </a:solidFill>
              </a:rPr>
              <a:t>It occurs when multiple adjacent ribs are broken in multiple places, separating a segment, so a part of the chest wall moves independently. The number of ribs that must be broken varies by differing definitions: some sources say at least two adjacent ribs are broken in at least two places, some require three or more ribs in two or more places. The flail segment moves in the opposite direction as the rest of the chest wall: because of the ambient pressure in comparison to the pressure inside the lungs</a:t>
            </a:r>
            <a:r>
              <a:rPr lang="en-US" dirty="0" smtClean="0">
                <a:solidFill>
                  <a:schemeClr val="tx2"/>
                </a:solidFill>
              </a:rPr>
              <a:t> ,  </a:t>
            </a:r>
            <a:r>
              <a:rPr lang="en-US" u="heavy" dirty="0" smtClean="0">
                <a:solidFill>
                  <a:srgbClr val="CC0000"/>
                </a:solidFill>
              </a:rPr>
              <a:t>it goes in while the rest of the chest is moving out</a:t>
            </a:r>
            <a:r>
              <a:rPr lang="en-US" dirty="0" smtClean="0">
                <a:solidFill>
                  <a:schemeClr val="tx2">
                    <a:lumMod val="75000"/>
                  </a:schemeClr>
                </a:solidFill>
              </a:rPr>
              <a:t>, and vice versa. This so-called </a:t>
            </a:r>
            <a:r>
              <a:rPr lang="en-US" dirty="0" smtClean="0">
                <a:solidFill>
                  <a:srgbClr val="CC0000"/>
                </a:solidFill>
              </a:rPr>
              <a:t>"paradoxical motion"</a:t>
            </a:r>
            <a:r>
              <a:rPr lang="en-US" dirty="0" smtClean="0">
                <a:solidFill>
                  <a:schemeClr val="tx2">
                    <a:lumMod val="75000"/>
                  </a:schemeClr>
                </a:solidFill>
              </a:rPr>
              <a:t> can increase the work and pain involved in breathing</a:t>
            </a:r>
            <a:endParaRPr lang="en-US" sz="5400" b="1" dirty="0" smtClean="0">
              <a:solidFill>
                <a:schemeClr val="tx2">
                  <a:lumMod val="75000"/>
                </a:schemeClr>
              </a:solidFill>
              <a:latin typeface="Arial" pitchFamily="34" charset="0"/>
              <a:ea typeface="Times New Roman" pitchFamily="18"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25</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79512" y="1529443"/>
            <a:ext cx="8784976"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chemeClr val="accent2">
                    <a:lumMod val="75000"/>
                  </a:schemeClr>
                </a:solidFill>
                <a:effectLst/>
                <a:latin typeface="Elephant" pitchFamily="18" charset="0"/>
                <a:ea typeface="Times New Roman" pitchFamily="18" charset="0"/>
                <a:cs typeface="Arial" pitchFamily="34" charset="0"/>
              </a:rPr>
              <a:t>(</a:t>
            </a:r>
            <a:r>
              <a:rPr kumimoji="0" lang="en-US" sz="4400" b="1" i="0" u="none" strike="noStrike" cap="none" normalizeH="0" baseline="0" dirty="0" smtClean="0">
                <a:ln>
                  <a:noFill/>
                </a:ln>
                <a:solidFill>
                  <a:srgbClr val="FF0000"/>
                </a:solidFill>
                <a:effectLst/>
                <a:latin typeface="Elephant" pitchFamily="18" charset="0"/>
                <a:ea typeface="Times New Roman" pitchFamily="18" charset="0"/>
                <a:cs typeface="Arial" pitchFamily="34" charset="0"/>
              </a:rPr>
              <a:t>C</a:t>
            </a:r>
            <a:r>
              <a:rPr kumimoji="0" lang="en-US" sz="4400" b="0" i="0" u="none" strike="noStrike" cap="none" normalizeH="0" baseline="0" dirty="0" smtClean="0">
                <a:ln>
                  <a:noFill/>
                </a:ln>
                <a:solidFill>
                  <a:schemeClr val="accent2">
                    <a:lumMod val="75000"/>
                  </a:schemeClr>
                </a:solidFill>
                <a:effectLst/>
                <a:latin typeface="Elephant" pitchFamily="18" charset="0"/>
                <a:ea typeface="Times New Roman" pitchFamily="18"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tabLst>
                <a:tab pos="457200" algn="l"/>
              </a:tabLst>
            </a:pPr>
            <a:r>
              <a:rPr kumimoji="0" lang="en-US" sz="4400" b="0" i="0" u="none" strike="noStrike" cap="none" normalizeH="0" baseline="0" dirty="0" smtClean="0">
                <a:ln>
                  <a:noFill/>
                </a:ln>
                <a:solidFill>
                  <a:schemeClr val="accent2">
                    <a:lumMod val="75000"/>
                  </a:schemeClr>
                </a:solidFill>
                <a:effectLst/>
                <a:latin typeface="Elephant" pitchFamily="18" charset="0"/>
                <a:ea typeface="Times New Roman" pitchFamily="18" charset="0"/>
                <a:cs typeface="Arial" pitchFamily="34" charset="0"/>
              </a:rPr>
              <a:t>Circulation with Hemorrhage Control. </a:t>
            </a:r>
            <a:endParaRPr kumimoji="0" lang="en-US" sz="4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457200" algn="l"/>
              </a:tabLst>
            </a:pPr>
            <a:r>
              <a:rPr kumimoji="0" lang="en-US" sz="4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a:t>
            </a:r>
            <a:endParaRPr kumimoji="0" lang="en-US" sz="44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26</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51520" y="982756"/>
            <a:ext cx="835292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0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pressure and pulse should be measured manually at least </a:t>
            </a:r>
            <a:r>
              <a:rPr kumimoji="0" lang="en-US" sz="2000" b="0" i="0" u="heavy" strike="noStrike" cap="none" normalizeH="0" baseline="0" dirty="0" smtClean="0">
                <a:ln>
                  <a:noFill/>
                </a:ln>
                <a:solidFill>
                  <a:schemeClr val="tx1"/>
                </a:solidFill>
                <a:effectLst/>
                <a:latin typeface="Arial" pitchFamily="34" charset="0"/>
                <a:ea typeface="Times New Roman" pitchFamily="18" charset="0"/>
                <a:cs typeface="Arial" pitchFamily="34" charset="0"/>
              </a:rPr>
              <a:t>every 5 minutes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patient with significant blood loss until </a:t>
            </a:r>
            <a:endParaRPr kumimoji="0" lang="x-none"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normal vital signs values are restored.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Two peripheral catheters, </a:t>
            </a:r>
            <a:r>
              <a:rPr kumimoji="0" lang="en-US" sz="2000" b="0" i="0" u="none" strike="noStrike" cap="none" normalizeH="0" baseline="0" dirty="0" smtClean="0">
                <a:ln>
                  <a:noFill/>
                </a:ln>
                <a:effectLst/>
                <a:latin typeface="Arial" pitchFamily="34" charset="0"/>
                <a:ea typeface="Times New Roman" pitchFamily="18" charset="0"/>
                <a:cs typeface="Arial" pitchFamily="34" charset="0"/>
              </a:rPr>
              <a:t>15- 16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gauge or larger in adults.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Fluid resuscitation. </a:t>
            </a: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We</a:t>
            </a:r>
            <a:r>
              <a:rPr kumimoji="0" lang="en-US" sz="2000" b="0" i="0" u="none" strike="noStrike" cap="none" normalizeH="0" dirty="0" smtClean="0">
                <a:ln>
                  <a:noFill/>
                </a:ln>
                <a:solidFill>
                  <a:srgbClr val="C00000"/>
                </a:solidFill>
                <a:effectLst/>
                <a:latin typeface="Arial" pitchFamily="34" charset="0"/>
                <a:ea typeface="Times New Roman" pitchFamily="18" charset="0"/>
                <a:cs typeface="Arial" pitchFamily="34" charset="0"/>
              </a:rPr>
              <a:t> start with crystalloids like normal saline or </a:t>
            </a:r>
            <a:r>
              <a:rPr kumimoji="0" lang="en-US" sz="2000" b="0" i="0" u="none" strike="noStrike" cap="none" normalizeH="0" dirty="0" err="1" smtClean="0">
                <a:ln>
                  <a:noFill/>
                </a:ln>
                <a:solidFill>
                  <a:srgbClr val="C00000"/>
                </a:solidFill>
                <a:effectLst/>
                <a:latin typeface="Arial" pitchFamily="34" charset="0"/>
                <a:ea typeface="Times New Roman" pitchFamily="18" charset="0"/>
                <a:cs typeface="Arial" pitchFamily="34" charset="0"/>
              </a:rPr>
              <a:t>renger’s</a:t>
            </a:r>
            <a:r>
              <a:rPr kumimoji="0" lang="en-US" sz="2000" b="0" i="0" u="none" strike="noStrike" cap="none" normalizeH="0" dirty="0" smtClean="0">
                <a:ln>
                  <a:noFill/>
                </a:ln>
                <a:solidFill>
                  <a:srgbClr val="C00000"/>
                </a:solidFill>
                <a:effectLst/>
                <a:latin typeface="Arial" pitchFamily="34" charset="0"/>
                <a:ea typeface="Times New Roman" pitchFamily="18" charset="0"/>
                <a:cs typeface="Arial" pitchFamily="34" charset="0"/>
              </a:rPr>
              <a:t> but </a:t>
            </a:r>
            <a:r>
              <a:rPr kumimoji="0" lang="en-US" sz="2000" b="0" i="0" u="none" strike="noStrike" cap="none" normalizeH="0" dirty="0" err="1" smtClean="0">
                <a:ln>
                  <a:noFill/>
                </a:ln>
                <a:solidFill>
                  <a:srgbClr val="C00000"/>
                </a:solidFill>
                <a:effectLst/>
                <a:latin typeface="Arial" pitchFamily="34" charset="0"/>
                <a:ea typeface="Times New Roman" pitchFamily="18" charset="0"/>
                <a:cs typeface="Arial" pitchFamily="34" charset="0"/>
              </a:rPr>
              <a:t>renger</a:t>
            </a:r>
            <a:r>
              <a:rPr lang="en-US" sz="2000" dirty="0" err="1" smtClean="0">
                <a:solidFill>
                  <a:srgbClr val="C00000"/>
                </a:solidFill>
                <a:latin typeface="Arial" pitchFamily="34" charset="0"/>
                <a:ea typeface="Times New Roman" pitchFamily="18" charset="0"/>
                <a:cs typeface="Arial" pitchFamily="34" charset="0"/>
              </a:rPr>
              <a:t>s</a:t>
            </a:r>
            <a:r>
              <a:rPr lang="en-US" sz="2000" dirty="0" smtClean="0">
                <a:solidFill>
                  <a:srgbClr val="C00000"/>
                </a:solidFill>
                <a:latin typeface="Arial" pitchFamily="34" charset="0"/>
                <a:ea typeface="Times New Roman" pitchFamily="18" charset="0"/>
                <a:cs typeface="Arial" pitchFamily="34" charset="0"/>
              </a:rPr>
              <a:t> is better b/c the normal saline contains large amount of </a:t>
            </a:r>
            <a:r>
              <a:rPr lang="en-US" sz="2000" dirty="0" err="1" smtClean="0">
                <a:solidFill>
                  <a:srgbClr val="C00000"/>
                </a:solidFill>
                <a:latin typeface="Arial" pitchFamily="34" charset="0"/>
                <a:ea typeface="Times New Roman" pitchFamily="18" charset="0"/>
                <a:cs typeface="Arial" pitchFamily="34" charset="0"/>
              </a:rPr>
              <a:t>Cl</a:t>
            </a:r>
            <a:r>
              <a:rPr lang="en-US" sz="2000" dirty="0" smtClean="0">
                <a:solidFill>
                  <a:srgbClr val="C00000"/>
                </a:solidFill>
                <a:latin typeface="Arial" pitchFamily="34" charset="0"/>
                <a:ea typeface="Times New Roman" pitchFamily="18" charset="0"/>
                <a:cs typeface="Arial" pitchFamily="34" charset="0"/>
              </a:rPr>
              <a:t>- &gt;&gt; can lead to more </a:t>
            </a:r>
            <a:r>
              <a:rPr lang="en-US" sz="2000" dirty="0" err="1" smtClean="0">
                <a:solidFill>
                  <a:srgbClr val="C00000"/>
                </a:solidFill>
                <a:latin typeface="Arial" pitchFamily="34" charset="0"/>
                <a:ea typeface="Times New Roman" pitchFamily="18" charset="0"/>
                <a:cs typeface="Arial" pitchFamily="34" charset="0"/>
              </a:rPr>
              <a:t>hyperchloremic</a:t>
            </a:r>
            <a:r>
              <a:rPr lang="en-US" sz="2000" dirty="0" smtClean="0">
                <a:solidFill>
                  <a:srgbClr val="C00000"/>
                </a:solidFill>
                <a:latin typeface="Arial" pitchFamily="34" charset="0"/>
                <a:ea typeface="Times New Roman" pitchFamily="18" charset="0"/>
                <a:cs typeface="Arial" pitchFamily="34" charset="0"/>
              </a:rPr>
              <a:t> metabolic acidosis and the pt. is already has metabolic acidosis..</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Blood should be drawn simultaneously and send for measurement of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hematocrit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level, as well as for typing and cross-matching for possible blood transfusion in patient with evidence of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hypovolemia</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0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5)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 peripheral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angiocatheter</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access is difficult,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saphenous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cutdown</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the ankle provide excellent access.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27</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750229"/>
            <a:ext cx="871296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Additional venous access through femoral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subclavian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vein(can be used for CVP</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Intraosseous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needle can be placed in the proximal tibia (preferred) or distal femur of 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unfractured</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extremity for fluid resuscitation in patient </a:t>
            </a:r>
            <a:r>
              <a:rPr kumimoji="0" lang="en-US" sz="2400" b="0" i="0" u="heavy" strike="noStrike" cap="none" normalizeH="0" baseline="0" dirty="0" smtClean="0">
                <a:ln>
                  <a:noFill/>
                </a:ln>
                <a:solidFill>
                  <a:schemeClr val="tx1"/>
                </a:solidFill>
                <a:effectLst/>
                <a:latin typeface="Arial" pitchFamily="34" charset="0"/>
                <a:ea typeface="Times New Roman" pitchFamily="18" charset="0"/>
                <a:cs typeface="Arial" pitchFamily="34" charset="0"/>
              </a:rPr>
              <a:t>under 6 years of age .</a:t>
            </a:r>
            <a:endParaRPr kumimoji="0" lang="en-US" sz="2400" b="0" i="0" u="heavy"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endParaRPr lang="en-US" sz="2400" dirty="0" smtClean="0">
              <a:solidFill>
                <a:srgbClr val="C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 pos="74295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External control of hemorrhage should be achieved promptly while circulating volume is restored.  Manual compression of open wounds with ongoing bleeding should be done with a single 4 x 4 gauze and a gloved hand.  Blind clamping of bleeding vessels should be avoided </a:t>
            </a:r>
            <a:r>
              <a:rPr lang="en-US" sz="2400" dirty="0" smtClean="0">
                <a:solidFill>
                  <a:schemeClr val="tx1">
                    <a:lumMod val="95000"/>
                    <a:lumOff val="5000"/>
                  </a:schemeClr>
                </a:solidFill>
                <a:latin typeface="Arial" pitchFamily="34" charset="0"/>
                <a:ea typeface="Times New Roman" pitchFamily="18" charset="0"/>
                <a:cs typeface="Arial" pitchFamily="34" charset="0"/>
              </a:rPr>
              <a:t>because</a:t>
            </a:r>
            <a:r>
              <a:rPr kumimoji="0" lang="en-US" sz="2400" b="0" i="0" u="none" strike="noStrike" cap="none" normalizeH="0" dirty="0" smtClean="0">
                <a:ln>
                  <a:noFill/>
                </a:ln>
                <a:solidFill>
                  <a:schemeClr val="tx1">
                    <a:lumMod val="95000"/>
                    <a:lumOff val="5000"/>
                  </a:schemeClr>
                </a:solidFill>
                <a:effectLst/>
                <a:latin typeface="Arial" pitchFamily="34" charset="0"/>
                <a:ea typeface="Times New Roman" pitchFamily="18" charset="0"/>
                <a:cs typeface="Arial" pitchFamily="34" charset="0"/>
              </a:rPr>
              <a:t> u may damage the vessels </a:t>
            </a:r>
            <a:r>
              <a:rPr kumimoji="0" lang="en-US" sz="24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MOST </a:t>
            </a:r>
            <a:r>
              <a:rPr lang="en-US" sz="2400" dirty="0" smtClean="0">
                <a:solidFill>
                  <a:srgbClr val="CC0000"/>
                </a:solidFill>
                <a:latin typeface="Arial" pitchFamily="34" charset="0"/>
                <a:ea typeface="Times New Roman" pitchFamily="18" charset="0"/>
                <a:cs typeface="Arial" pitchFamily="34" charset="0"/>
              </a:rPr>
              <a:t>IMP </a:t>
            </a:r>
            <a:endParaRPr kumimoji="0" lang="en-US" sz="2400" b="0" i="0" u="none" strike="noStrike" cap="none" normalizeH="0" baseline="0" dirty="0" smtClean="0">
              <a:ln>
                <a:noFill/>
              </a:ln>
              <a:solidFill>
                <a:srgbClr val="CC0000"/>
              </a:solidFill>
              <a:effectLst/>
              <a:latin typeface="Arial" pitchFamily="34" charset="0"/>
              <a:cs typeface="Arial" pitchFamily="34" charset="0"/>
            </a:endParaRPr>
          </a:p>
        </p:txBody>
      </p:sp>
      <p:sp>
        <p:nvSpPr>
          <p:cNvPr id="3" name="TextBox 2"/>
          <p:cNvSpPr txBox="1"/>
          <p:nvPr/>
        </p:nvSpPr>
        <p:spPr>
          <a:xfrm>
            <a:off x="467544" y="5949280"/>
            <a:ext cx="2524345" cy="369332"/>
          </a:xfrm>
          <a:prstGeom prst="rect">
            <a:avLst/>
          </a:prstGeom>
          <a:noFill/>
        </p:spPr>
        <p:txBody>
          <a:bodyPr wrap="none" rtlCol="0">
            <a:spAutoFit/>
          </a:bodyPr>
          <a:lstStyle/>
          <a:p>
            <a:r>
              <a:rPr lang="en-US" dirty="0" smtClean="0">
                <a:solidFill>
                  <a:srgbClr val="C00000"/>
                </a:solidFill>
              </a:rPr>
              <a:t>*Central Venous Pressure.</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38569F5F-2006-4223-894E-DDDF2FC6E649}" type="slidenum">
              <a:rPr lang="x-none" smtClean="0"/>
              <a:pPr/>
              <a:t>28</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79512" y="985027"/>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During the circulation section of the primary survey</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FOUR </a:t>
            </a:r>
            <a:r>
              <a:rPr lang="en-US" sz="2400" dirty="0" smtClean="0">
                <a:latin typeface="Arial" pitchFamily="34" charset="0"/>
                <a:ea typeface="Times New Roman" pitchFamily="18" charset="0"/>
                <a:cs typeface="Arial" pitchFamily="34" charset="0"/>
              </a:rPr>
              <a:t>l</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ife-threatening injuries   must be identified.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hemothorax</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“bleeding in the thorax”</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lvl="0" algn="l" rtl="0" eaLnBrk="0" fontAlgn="base" hangingPunct="0">
              <a:spcBef>
                <a:spcPct val="0"/>
              </a:spcBef>
              <a:spcAft>
                <a:spcPct val="0"/>
              </a:spcAft>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Cardiac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tamponade</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dirty="0" smtClean="0">
                <a:solidFill>
                  <a:srgbClr val="C00000"/>
                </a:solidFill>
                <a:latin typeface="Arial" pitchFamily="34" charset="0"/>
                <a:ea typeface="Times New Roman" pitchFamily="18" charset="0"/>
                <a:cs typeface="Arial" pitchFamily="34" charset="0"/>
              </a:rPr>
              <a:t>“bleeding in the myocardium”</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hemoperitoneum</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dirty="0" smtClean="0">
                <a:solidFill>
                  <a:srgbClr val="C00000"/>
                </a:solidFill>
                <a:latin typeface="Arial" pitchFamily="34" charset="0"/>
                <a:ea typeface="Times New Roman" pitchFamily="18" charset="0"/>
                <a:cs typeface="Arial" pitchFamily="34" charset="0"/>
              </a:rPr>
              <a:t>“bleeding in the abdomen”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d)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Mechanically unstable pelvic fracture </a:t>
            </a:r>
            <a:r>
              <a:rPr lang="en-US" dirty="0" smtClean="0">
                <a:solidFill>
                  <a:srgbClr val="C00000"/>
                </a:solidFill>
                <a:latin typeface="Arial" pitchFamily="34" charset="0"/>
                <a:ea typeface="Times New Roman" pitchFamily="18" charset="0"/>
                <a:cs typeface="Arial" pitchFamily="34" charset="0"/>
              </a:rPr>
              <a:t>“bleeding in the pelvis”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899592" y="4653136"/>
            <a:ext cx="7488832" cy="954107"/>
          </a:xfrm>
          <a:prstGeom prst="rect">
            <a:avLst/>
          </a:prstGeom>
          <a:noFill/>
          <a:ln>
            <a:noFill/>
          </a:ln>
        </p:spPr>
        <p:txBody>
          <a:bodyPr wrap="square" rtlCol="0">
            <a:spAutoFit/>
          </a:bodyPr>
          <a:lstStyle/>
          <a:p>
            <a:pPr algn="ctr"/>
            <a:r>
              <a:rPr lang="en-US" sz="2800" dirty="0" smtClean="0">
                <a:solidFill>
                  <a:srgbClr val="C00000"/>
                </a:solidFill>
              </a:rPr>
              <a:t>These are the causes of massive hypotension in traumatic pts.</a:t>
            </a:r>
            <a:endParaRPr lang="en-US" sz="2800" dirty="0">
              <a:solidFill>
                <a:srgbClr val="C00000"/>
              </a:solidFill>
            </a:endParaRPr>
          </a:p>
        </p:txBody>
      </p:sp>
      <p:sp>
        <p:nvSpPr>
          <p:cNvPr id="4" name="Slide Number Placeholder 3"/>
          <p:cNvSpPr>
            <a:spLocks noGrp="1"/>
          </p:cNvSpPr>
          <p:nvPr>
            <p:ph type="sldNum" sz="quarter" idx="12"/>
          </p:nvPr>
        </p:nvSpPr>
        <p:spPr/>
        <p:txBody>
          <a:bodyPr/>
          <a:lstStyle/>
          <a:p>
            <a:fld id="{38569F5F-2006-4223-894E-DDDF2FC6E649}" type="slidenum">
              <a:rPr lang="x-none" smtClean="0"/>
              <a:pPr/>
              <a:t>29</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251520" y="977517"/>
            <a:ext cx="864096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Pre Hospital Care:</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objective of pre-hospital care is to prevent further injury, initiate resuscitation and transport the patient safely and rapidly to the most appropriate hospital.</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lang="en-US" sz="2400" dirty="0" smtClean="0">
                <a:latin typeface="Arial" pitchFamily="34" charset="0"/>
                <a:cs typeface="Arial" pitchFamily="34" charset="0"/>
              </a:rPr>
              <a:t>Most important things in pre hospital care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Airway control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Fluid resuscitation</a:t>
            </a:r>
          </a:p>
          <a:p>
            <a:pPr marL="0" marR="0" lvl="0" indent="0" algn="l" defTabSz="914400" rtl="0" eaLnBrk="0" fontAlgn="base" latinLnBrk="0" hangingPunct="0">
              <a:lnSpc>
                <a:spcPct val="100000"/>
              </a:lnSpc>
              <a:spcBef>
                <a:spcPct val="0"/>
              </a:spcBef>
              <a:spcAft>
                <a:spcPct val="0"/>
              </a:spcAft>
              <a:buClrTx/>
              <a:buSzTx/>
              <a:tabLst>
                <a:tab pos="228600" algn="l"/>
              </a:tabLst>
            </a:pPr>
            <a:endParaRPr lang="en-US" sz="2400" dirty="0">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 typeface="Webdings" pitchFamily="18" charset="2"/>
              <a:buChar char="="/>
              <a:tabLst>
                <a:tab pos="228600" algn="l"/>
              </a:tabLst>
            </a:pP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1"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Arial" pitchFamily="34" charset="0"/>
                <a:sym typeface="Webdings" pitchFamily="18" charset="2"/>
              </a:rPr>
              <a:t>Transportation either by:</a:t>
            </a:r>
            <a:endParaRPr kumimoji="0" lang="en-US" sz="2400" b="0" i="0" u="none" strike="noStrike" cap="none" normalizeH="0" baseline="0" dirty="0" smtClean="0">
              <a:ln>
                <a:noFill/>
              </a:ln>
              <a:solidFill>
                <a:schemeClr val="accent2">
                  <a:lumMod val="75000"/>
                </a:schemeClr>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Ground Ambulance ,or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ebdings"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ebdings" pitchFamily="18" charset="2"/>
              </a:rPr>
              <a:t>Helicopter</a:t>
            </a:r>
          </a:p>
        </p:txBody>
      </p:sp>
      <p:sp>
        <p:nvSpPr>
          <p:cNvPr id="3" name="Slide Number Placeholder 2"/>
          <p:cNvSpPr>
            <a:spLocks noGrp="1"/>
          </p:cNvSpPr>
          <p:nvPr>
            <p:ph type="sldNum" sz="quarter" idx="12"/>
          </p:nvPr>
        </p:nvSpPr>
        <p:spPr/>
        <p:txBody>
          <a:bodyPr/>
          <a:lstStyle/>
          <a:p>
            <a:fld id="{38569F5F-2006-4223-894E-DDDF2FC6E649}" type="slidenum">
              <a:rPr lang="x-none" smtClean="0"/>
              <a:pPr/>
              <a:t>3</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916938"/>
            <a:ext cx="8640960" cy="4647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THREE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critical tools used to differentiate these in multisystem trauma patient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Chest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b)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Pelvis radiograph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lphaLcParenR" startAt="3"/>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Focused Abdominal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Sonography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Trauma(FAST)</a:t>
            </a:r>
            <a:endParaRPr lang="en-US" sz="2400" dirty="0" smtClean="0">
              <a:latin typeface="Arial" pitchFamily="34" charset="0"/>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457200" indent="-457200" algn="l" rtl="0" eaLnBrk="0" fontAlgn="base" hangingPunct="0">
              <a:spcBef>
                <a:spcPct val="0"/>
              </a:spcBef>
              <a:spcAft>
                <a:spcPct val="0"/>
              </a:spcAft>
              <a:tabLst>
                <a:tab pos="457200" algn="l"/>
              </a:tabLst>
            </a:pPr>
            <a:endParaRPr lang="en-US" sz="1600" b="1" u="sng" dirty="0" smtClean="0">
              <a:solidFill>
                <a:srgbClr val="CC00CC"/>
              </a:solidFill>
            </a:endParaRPr>
          </a:p>
          <a:p>
            <a:pPr marL="457200" indent="-457200" algn="l" rtl="0" eaLnBrk="0" fontAlgn="base" hangingPunct="0">
              <a:spcBef>
                <a:spcPct val="0"/>
              </a:spcBef>
              <a:spcAft>
                <a:spcPct val="0"/>
              </a:spcAft>
              <a:tabLst>
                <a:tab pos="457200" algn="l"/>
              </a:tabLst>
            </a:pPr>
            <a:endParaRPr lang="en-US" sz="1600" b="1" u="sng" dirty="0" smtClean="0">
              <a:solidFill>
                <a:srgbClr val="CC00CC"/>
              </a:solidFill>
            </a:endParaRPr>
          </a:p>
          <a:p>
            <a:pPr marL="457200" indent="-457200" algn="l" rtl="0" eaLnBrk="0" fontAlgn="base" hangingPunct="0">
              <a:spcBef>
                <a:spcPct val="0"/>
              </a:spcBef>
              <a:spcAft>
                <a:spcPct val="0"/>
              </a:spcAft>
              <a:tabLst>
                <a:tab pos="457200" algn="l"/>
              </a:tabLst>
            </a:pPr>
            <a:endParaRPr lang="en-US" sz="1600" b="1" u="sng" dirty="0" smtClean="0">
              <a:solidFill>
                <a:srgbClr val="CC00CC"/>
              </a:solidFill>
            </a:endParaRPr>
          </a:p>
          <a:p>
            <a:pPr marL="457200" indent="-457200" algn="l" rtl="0" eaLnBrk="0" fontAlgn="base" hangingPunct="0">
              <a:spcBef>
                <a:spcPct val="0"/>
              </a:spcBef>
              <a:spcAft>
                <a:spcPct val="0"/>
              </a:spcAft>
              <a:tabLst>
                <a:tab pos="457200" algn="l"/>
              </a:tabLst>
            </a:pPr>
            <a:r>
              <a:rPr lang="en-US" sz="1600" dirty="0" smtClean="0">
                <a:solidFill>
                  <a:srgbClr val="000090"/>
                </a:solidFill>
              </a:rPr>
              <a:t> The FAST exam is performed as part of the initial evaluation of the trauma patient in the emergency center.  It consists of four separate views of four anatomic areas (see diagrams below): </a:t>
            </a:r>
            <a:r>
              <a:rPr lang="en-US" sz="1600" i="1" dirty="0" smtClean="0">
                <a:solidFill>
                  <a:srgbClr val="000090"/>
                </a:solidFill>
              </a:rPr>
              <a:t> </a:t>
            </a:r>
            <a:r>
              <a:rPr lang="en-US" sz="1600" dirty="0" smtClean="0">
                <a:solidFill>
                  <a:srgbClr val="000090"/>
                </a:solidFill>
              </a:rPr>
              <a:t> </a:t>
            </a:r>
            <a:r>
              <a:rPr lang="en-US" sz="1600" i="1" dirty="0" smtClean="0">
                <a:solidFill>
                  <a:srgbClr val="000090"/>
                </a:solidFill>
              </a:rPr>
              <a:t> </a:t>
            </a:r>
            <a:r>
              <a:rPr lang="en-US" sz="1600" dirty="0" smtClean="0">
                <a:solidFill>
                  <a:srgbClr val="000090"/>
                </a:solidFill>
              </a:rPr>
              <a:t> 1. The right upper abdomen (Morison's space between liver and right kidney) </a:t>
            </a:r>
            <a:r>
              <a:rPr lang="en-US" sz="1600" i="1" dirty="0" smtClean="0">
                <a:solidFill>
                  <a:srgbClr val="000090"/>
                </a:solidFill>
              </a:rPr>
              <a:t> </a:t>
            </a:r>
            <a:r>
              <a:rPr lang="en-US" sz="1600" dirty="0" smtClean="0">
                <a:solidFill>
                  <a:srgbClr val="000090"/>
                </a:solidFill>
              </a:rPr>
              <a:t> 2. The left upper abdomen (</a:t>
            </a:r>
            <a:r>
              <a:rPr lang="en-US" sz="1600" dirty="0" err="1" smtClean="0">
                <a:solidFill>
                  <a:srgbClr val="000090"/>
                </a:solidFill>
              </a:rPr>
              <a:t>perisplenic</a:t>
            </a:r>
            <a:r>
              <a:rPr lang="en-US" sz="1600" dirty="0" smtClean="0">
                <a:solidFill>
                  <a:srgbClr val="000090"/>
                </a:solidFill>
              </a:rPr>
              <a:t> and left </a:t>
            </a:r>
            <a:r>
              <a:rPr lang="en-US" sz="1600" dirty="0" err="1" smtClean="0">
                <a:solidFill>
                  <a:srgbClr val="000090"/>
                </a:solidFill>
              </a:rPr>
              <a:t>perirenal</a:t>
            </a:r>
            <a:r>
              <a:rPr lang="en-US" sz="1600" dirty="0" smtClean="0">
                <a:solidFill>
                  <a:srgbClr val="000090"/>
                </a:solidFill>
              </a:rPr>
              <a:t> areas) </a:t>
            </a:r>
            <a:r>
              <a:rPr lang="en-US" sz="1600" i="1" dirty="0" smtClean="0">
                <a:solidFill>
                  <a:srgbClr val="000090"/>
                </a:solidFill>
              </a:rPr>
              <a:t> </a:t>
            </a:r>
            <a:r>
              <a:rPr lang="en-US" sz="1600" dirty="0" smtClean="0">
                <a:solidFill>
                  <a:srgbClr val="000090"/>
                </a:solidFill>
              </a:rPr>
              <a:t> 3. </a:t>
            </a:r>
            <a:r>
              <a:rPr lang="en-US" sz="1600" dirty="0" err="1" smtClean="0">
                <a:solidFill>
                  <a:srgbClr val="000090"/>
                </a:solidFill>
              </a:rPr>
              <a:t>Suprapubic</a:t>
            </a:r>
            <a:r>
              <a:rPr lang="en-US" sz="1600" dirty="0" smtClean="0">
                <a:solidFill>
                  <a:srgbClr val="000090"/>
                </a:solidFill>
              </a:rPr>
              <a:t> region (</a:t>
            </a:r>
            <a:r>
              <a:rPr lang="en-US" sz="1600" dirty="0" err="1" smtClean="0">
                <a:solidFill>
                  <a:srgbClr val="000090"/>
                </a:solidFill>
              </a:rPr>
              <a:t>perivesical</a:t>
            </a:r>
            <a:r>
              <a:rPr lang="en-US" sz="1600" dirty="0" smtClean="0">
                <a:solidFill>
                  <a:srgbClr val="000090"/>
                </a:solidFill>
              </a:rPr>
              <a:t> area) </a:t>
            </a:r>
            <a:r>
              <a:rPr lang="en-US" sz="1600" i="1" dirty="0" smtClean="0">
                <a:solidFill>
                  <a:srgbClr val="000090"/>
                </a:solidFill>
              </a:rPr>
              <a:t> </a:t>
            </a:r>
            <a:r>
              <a:rPr lang="en-US" sz="1600" dirty="0" smtClean="0">
                <a:solidFill>
                  <a:srgbClr val="000090"/>
                </a:solidFill>
              </a:rPr>
              <a:t> 4. </a:t>
            </a:r>
            <a:r>
              <a:rPr lang="en-US" sz="1600" dirty="0" err="1" smtClean="0">
                <a:solidFill>
                  <a:srgbClr val="000090"/>
                </a:solidFill>
              </a:rPr>
              <a:t>Subxyphoid</a:t>
            </a:r>
            <a:r>
              <a:rPr lang="en-US" sz="1600" dirty="0" smtClean="0">
                <a:solidFill>
                  <a:srgbClr val="000090"/>
                </a:solidFill>
              </a:rPr>
              <a:t> region (pericardium)  </a:t>
            </a:r>
          </a:p>
          <a:p>
            <a:pPr marL="457200" marR="0" lvl="0" indent="-457200" algn="l" defTabSz="914400" rtl="0" eaLnBrk="0" fontAlgn="base" latinLnBrk="0" hangingPunct="0">
              <a:lnSpc>
                <a:spcPct val="100000"/>
              </a:lnSpc>
              <a:spcBef>
                <a:spcPct val="0"/>
              </a:spcBef>
              <a:spcAft>
                <a:spcPct val="0"/>
              </a:spcAft>
              <a:buClrTx/>
              <a:buSzTx/>
              <a:tabLst>
                <a:tab pos="457200" algn="l"/>
              </a:tabLst>
            </a:pPr>
            <a:endParaRPr kumimoji="0" lang="en-US" sz="1600" b="0" i="0" u="none" strike="noStrike" cap="none" normalizeH="0" baseline="0" dirty="0" smtClean="0">
              <a:ln>
                <a:noFill/>
              </a:ln>
              <a:solidFill>
                <a:srgbClr val="CC00CC"/>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30</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907704" y="3212976"/>
            <a:ext cx="5040559"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742950" algn="l"/>
              </a:tabLst>
            </a:pPr>
            <a:r>
              <a:rPr kumimoji="0" lang="en-US" sz="40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Immediate treatment</a:t>
            </a:r>
            <a:endParaRPr kumimoji="0" lang="en-US" sz="40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31</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179512" y="1773706"/>
            <a:ext cx="864096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   </a:t>
            </a: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Massive </a:t>
            </a:r>
            <a:r>
              <a:rPr kumimoji="0" lang="en-US" sz="2400" b="0" i="0" u="none" strike="noStrike" cap="none" normalizeH="0" baseline="0" dirty="0" err="1" smtClean="0">
                <a:ln>
                  <a:noFill/>
                </a:ln>
                <a:solidFill>
                  <a:schemeClr val="accent2">
                    <a:lumMod val="75000"/>
                  </a:schemeClr>
                </a:solidFill>
                <a:effectLst/>
                <a:latin typeface="Arial" pitchFamily="34" charset="0"/>
                <a:ea typeface="Times New Roman" pitchFamily="18" charset="0"/>
                <a:cs typeface="Arial" pitchFamily="34" charset="0"/>
              </a:rPr>
              <a:t>Hemothorax</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lvl="0" algn="l" rtl="0" eaLnBrk="0" fontAlgn="base" hangingPunct="0">
              <a:spcBef>
                <a:spcPct val="0"/>
              </a:spcBef>
              <a:spcAft>
                <a:spcPct val="0"/>
              </a:spcAft>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Tube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thoracostomy</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facilitate lung re-expansion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Massive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hemothorax</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(if the tube drain &gt;1500 ml.                  Blood)this  is an indication for  operative intervention.   </a:t>
            </a:r>
            <a:endParaRPr kumimoji="0" lang="en-US" sz="2400" b="0" i="0" u="none" strike="noStrike" cap="none" normalizeH="0" baseline="0" dirty="0" smtClean="0">
              <a:ln>
                <a:noFill/>
              </a:ln>
              <a:solidFill>
                <a:srgbClr val="CC00CC"/>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   </a:t>
            </a:r>
            <a:r>
              <a:rPr kumimoji="0" lang="en-US" sz="24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Arial" pitchFamily="34" charset="0"/>
                <a:sym typeface="Wingdings" pitchFamily="2" charset="2"/>
              </a:rPr>
              <a:t>Cardiac </a:t>
            </a:r>
            <a:r>
              <a:rPr kumimoji="0" lang="en-US" sz="2400" b="0" i="0" u="none" strike="noStrike" cap="none" normalizeH="0" baseline="0" dirty="0" err="1" smtClean="0">
                <a:ln>
                  <a:noFill/>
                </a:ln>
                <a:solidFill>
                  <a:schemeClr val="accent2">
                    <a:lumMod val="75000"/>
                  </a:schemeClr>
                </a:solidFill>
                <a:effectLst/>
                <a:latin typeface="Times New Roman" pitchFamily="18" charset="0"/>
                <a:ea typeface="Times New Roman" pitchFamily="18" charset="0"/>
                <a:cs typeface="Arial" pitchFamily="34" charset="0"/>
                <a:sym typeface="Wingdings" pitchFamily="2" charset="2"/>
              </a:rPr>
              <a:t>Tamponade</a:t>
            </a:r>
            <a:endParaRPr kumimoji="0" lang="en-US" sz="2400" b="0" i="0" u="none" strike="noStrike" cap="none" normalizeH="0" baseline="0" dirty="0" smtClean="0">
              <a:ln>
                <a:noFill/>
              </a:ln>
              <a:solidFill>
                <a:schemeClr val="accent2">
                  <a:lumMod val="75000"/>
                </a:schemeClr>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Pericardial drain under ultrasound guidance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Followed by operative intervention</a:t>
            </a:r>
          </a:p>
        </p:txBody>
      </p:sp>
      <p:sp>
        <p:nvSpPr>
          <p:cNvPr id="3" name="TextBox 2"/>
          <p:cNvSpPr txBox="1"/>
          <p:nvPr/>
        </p:nvSpPr>
        <p:spPr>
          <a:xfrm>
            <a:off x="3779912" y="1342509"/>
            <a:ext cx="5194692" cy="646331"/>
          </a:xfrm>
          <a:prstGeom prst="rect">
            <a:avLst/>
          </a:prstGeom>
          <a:noFill/>
          <a:ln>
            <a:noFill/>
          </a:ln>
        </p:spPr>
        <p:txBody>
          <a:bodyPr wrap="none" rtlCol="0">
            <a:spAutoFit/>
          </a:bodyPr>
          <a:lstStyle/>
          <a:p>
            <a:pPr lvl="0" algn="l" fontAlgn="base">
              <a:spcBef>
                <a:spcPct val="0"/>
              </a:spcBef>
              <a:spcAft>
                <a:spcPct val="0"/>
              </a:spcAft>
              <a:tabLst>
                <a:tab pos="457200" algn="l"/>
              </a:tabLst>
            </a:pPr>
            <a:r>
              <a:rPr lang="en-US" dirty="0" smtClean="0">
                <a:solidFill>
                  <a:srgbClr val="C00000"/>
                </a:solidFill>
                <a:latin typeface="Arial" pitchFamily="34" charset="0"/>
                <a:ea typeface="Times New Roman" pitchFamily="18" charset="0"/>
                <a:cs typeface="Arial" pitchFamily="34" charset="0"/>
              </a:rPr>
              <a:t>“clinically if u listen to the chest there</a:t>
            </a:r>
          </a:p>
          <a:p>
            <a:pPr lvl="0" algn="l" fontAlgn="base">
              <a:spcBef>
                <a:spcPct val="0"/>
              </a:spcBef>
              <a:spcAft>
                <a:spcPct val="0"/>
              </a:spcAft>
              <a:tabLst>
                <a:tab pos="457200" algn="l"/>
              </a:tabLst>
            </a:pPr>
            <a:r>
              <a:rPr lang="en-US" dirty="0" smtClean="0">
                <a:solidFill>
                  <a:srgbClr val="C00000"/>
                </a:solidFill>
                <a:latin typeface="Arial" pitchFamily="34" charset="0"/>
                <a:ea typeface="Times New Roman" pitchFamily="18" charset="0"/>
                <a:cs typeface="Arial" pitchFamily="34" charset="0"/>
              </a:rPr>
              <a:t> will be no breathing sounds on the affected side”</a:t>
            </a:r>
            <a:endParaRPr lang="en-US" dirty="0"/>
          </a:p>
        </p:txBody>
      </p:sp>
      <p:sp>
        <p:nvSpPr>
          <p:cNvPr id="4" name="Slide Number Placeholder 3"/>
          <p:cNvSpPr>
            <a:spLocks noGrp="1"/>
          </p:cNvSpPr>
          <p:nvPr>
            <p:ph type="sldNum" sz="quarter" idx="12"/>
          </p:nvPr>
        </p:nvSpPr>
        <p:spPr/>
        <p:txBody>
          <a:bodyPr/>
          <a:lstStyle/>
          <a:p>
            <a:fld id="{38569F5F-2006-4223-894E-DDDF2FC6E649}" type="slidenum">
              <a:rPr lang="x-none" smtClean="0"/>
              <a:pPr/>
              <a:t>32</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79512" y="1747935"/>
            <a:ext cx="878497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c)   </a:t>
            </a: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Mechanically Unstable Pelvis Fracture</a:t>
            </a:r>
            <a:endParaRPr kumimoji="0" lang="en-US" sz="2400" b="0" i="0" u="none" strike="noStrike" cap="none" normalizeH="0" baseline="0" dirty="0" smtClean="0">
              <a:ln>
                <a:noFill/>
              </a:ln>
              <a:solidFill>
                <a:schemeClr val="accent2">
                  <a:lumMod val="75000"/>
                </a:schemeClr>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external fixation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sym typeface="Wingdings" pitchFamily="2" charset="2"/>
              </a:rPr>
              <a:t>d)   </a:t>
            </a: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sym typeface="Wingdings" pitchFamily="2" charset="2"/>
              </a:rPr>
              <a:t>Massive Hemoperitoneum with Hemodynamic Unstability</a:t>
            </a:r>
            <a:endParaRPr kumimoji="0" lang="en-US" sz="2400" b="0" i="0" u="none" strike="noStrike" cap="none" normalizeH="0" baseline="0" dirty="0" smtClean="0">
              <a:ln>
                <a:noFill/>
              </a:ln>
              <a:solidFill>
                <a:schemeClr val="accent2">
                  <a:lumMod val="75000"/>
                </a:schemeClr>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Immediate surgical intervention </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Arial" pitchFamily="34" charset="0"/>
                <a:sym typeface="Wingdings" pitchFamily="2" charset="2"/>
              </a:rPr>
              <a:t>with shock pt </a:t>
            </a:r>
          </a:p>
        </p:txBody>
      </p:sp>
      <p:sp>
        <p:nvSpPr>
          <p:cNvPr id="3" name="Slide Number Placeholder 2"/>
          <p:cNvSpPr>
            <a:spLocks noGrp="1"/>
          </p:cNvSpPr>
          <p:nvPr>
            <p:ph type="sldNum" sz="quarter" idx="12"/>
          </p:nvPr>
        </p:nvSpPr>
        <p:spPr/>
        <p:txBody>
          <a:bodyPr/>
          <a:lstStyle/>
          <a:p>
            <a:fld id="{38569F5F-2006-4223-894E-DDDF2FC6E649}" type="slidenum">
              <a:rPr lang="x-none" smtClean="0"/>
              <a:pPr/>
              <a:t>33</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590499"/>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36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Shock Classification and Initial Fluid Resuscitation</a:t>
            </a:r>
            <a:endParaRPr kumimoji="0" lang="en-US" sz="36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34</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251520" y="2428044"/>
            <a:ext cx="813690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Classic signs and symptoms of shock :</a:t>
            </a:r>
            <a:r>
              <a:rPr kumimoji="0" lang="en-US" sz="2400" b="0" i="0" u="none" strike="noStrike" cap="none" normalizeH="0" dirty="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are tachycardia, hypotension,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tachypnea</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 status changes, diaphoresis and pallor.  The quantity of acute blood loss correlates with physiologic abnormalities.                                                          </a:t>
            </a:r>
          </a:p>
        </p:txBody>
      </p:sp>
      <p:sp>
        <p:nvSpPr>
          <p:cNvPr id="3" name="Slide Number Placeholder 2"/>
          <p:cNvSpPr>
            <a:spLocks noGrp="1"/>
          </p:cNvSpPr>
          <p:nvPr>
            <p:ph type="sldNum" sz="quarter" idx="12"/>
          </p:nvPr>
        </p:nvSpPr>
        <p:spPr/>
        <p:txBody>
          <a:bodyPr/>
          <a:lstStyle/>
          <a:p>
            <a:fld id="{38569F5F-2006-4223-894E-DDDF2FC6E649}" type="slidenum">
              <a:rPr lang="x-none" smtClean="0"/>
              <a:pPr/>
              <a:t>35</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899592" y="450479"/>
          <a:ext cx="7272809" cy="6030009"/>
        </p:xfrm>
        <a:graphic>
          <a:graphicData uri="http://schemas.openxmlformats.org/drawingml/2006/table">
            <a:tbl>
              <a:tblPr>
                <a:tableStyleId>{21E4AEA4-8DFA-4A89-87EB-49C32662AFE0}</a:tableStyleId>
              </a:tblPr>
              <a:tblGrid>
                <a:gridCol w="1454396"/>
                <a:gridCol w="1454398"/>
                <a:gridCol w="1454398"/>
                <a:gridCol w="1454398"/>
                <a:gridCol w="1455219"/>
              </a:tblGrid>
              <a:tr h="758236">
                <a:tc gridSpan="5">
                  <a:txBody>
                    <a:bodyPr/>
                    <a:lstStyle/>
                    <a:p>
                      <a:pPr algn="ctr">
                        <a:spcAft>
                          <a:spcPts val="0"/>
                        </a:spcAft>
                        <a:tabLst>
                          <a:tab pos="457200" algn="l"/>
                        </a:tabLst>
                      </a:pPr>
                      <a:r>
                        <a:rPr lang="en-US" sz="2000" dirty="0">
                          <a:solidFill>
                            <a:schemeClr val="accent2">
                              <a:lumMod val="75000"/>
                            </a:schemeClr>
                          </a:solidFill>
                        </a:rPr>
                        <a:t>Signs and Symptoms of Advancing Stages of Hemorrhagic Shock</a:t>
                      </a:r>
                      <a:endParaRPr lang="en-US" sz="2000" dirty="0">
                        <a:solidFill>
                          <a:schemeClr val="accent2">
                            <a:lumMod val="75000"/>
                          </a:schemeClr>
                        </a:solidFill>
                        <a:latin typeface="Times New Roman"/>
                        <a:ea typeface="Times New Roman"/>
                        <a:cs typeface="Arial"/>
                      </a:endParaRPr>
                    </a:p>
                  </a:txBody>
                  <a:tcPr marL="68580" marR="68580" marT="0" marB="0"/>
                </a:tc>
                <a:tc hMerge="1">
                  <a:txBody>
                    <a:bodyPr/>
                    <a:lstStyle/>
                    <a:p>
                      <a:pPr rtl="1"/>
                      <a:endParaRPr lang="x-none"/>
                    </a:p>
                  </a:txBody>
                  <a:tcPr/>
                </a:tc>
                <a:tc hMerge="1">
                  <a:txBody>
                    <a:bodyPr/>
                    <a:lstStyle/>
                    <a:p>
                      <a:pPr rtl="1"/>
                      <a:endParaRPr lang="x-none"/>
                    </a:p>
                  </a:txBody>
                  <a:tcPr/>
                </a:tc>
                <a:tc hMerge="1">
                  <a:txBody>
                    <a:bodyPr/>
                    <a:lstStyle/>
                    <a:p>
                      <a:pPr rtl="1"/>
                      <a:endParaRPr lang="x-none"/>
                    </a:p>
                  </a:txBody>
                  <a:tcPr/>
                </a:tc>
                <a:tc hMerge="1">
                  <a:txBody>
                    <a:bodyPr/>
                    <a:lstStyle/>
                    <a:p>
                      <a:pPr rtl="1"/>
                      <a:endParaRPr lang="x-none"/>
                    </a:p>
                  </a:txBody>
                  <a:tcPr/>
                </a:tc>
              </a:tr>
              <a:tr h="327544">
                <a:tc>
                  <a:txBody>
                    <a:bodyPr/>
                    <a:lstStyle/>
                    <a:p>
                      <a:pPr algn="ctr">
                        <a:spcAft>
                          <a:spcPts val="0"/>
                        </a:spcAft>
                        <a:tabLst>
                          <a:tab pos="457200" algn="l"/>
                        </a:tabLst>
                      </a:pPr>
                      <a:endParaRPr lang="en-US" sz="12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300" dirty="0"/>
                        <a:t>Class I </a:t>
                      </a:r>
                      <a:endParaRPr lang="en-US" sz="1200" dirty="0">
                        <a:solidFill>
                          <a:srgbClr val="002060"/>
                        </a:solidFill>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300" dirty="0"/>
                        <a:t>Class II</a:t>
                      </a:r>
                      <a:endParaRPr lang="en-US" sz="1200" dirty="0">
                        <a:solidFill>
                          <a:srgbClr val="002060"/>
                        </a:solidFill>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300" dirty="0"/>
                        <a:t>Class III</a:t>
                      </a:r>
                      <a:endParaRPr lang="en-US" sz="1200" dirty="0">
                        <a:solidFill>
                          <a:srgbClr val="002060"/>
                        </a:solidFill>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300" dirty="0"/>
                        <a:t>Class IV</a:t>
                      </a:r>
                      <a:endParaRPr lang="en-US" sz="1200" dirty="0">
                        <a:solidFill>
                          <a:srgbClr val="002060"/>
                        </a:solidFill>
                        <a:latin typeface="Times New Roman"/>
                        <a:ea typeface="Times New Roman"/>
                        <a:cs typeface="Arial"/>
                      </a:endParaRPr>
                    </a:p>
                  </a:txBody>
                  <a:tcPr marL="68580" marR="68580" marT="0" marB="0"/>
                </a:tc>
              </a:tr>
              <a:tr h="398842">
                <a:tc>
                  <a:txBody>
                    <a:bodyPr/>
                    <a:lstStyle/>
                    <a:p>
                      <a:pPr algn="ctr">
                        <a:spcAft>
                          <a:spcPts val="0"/>
                        </a:spcAft>
                        <a:tabLst>
                          <a:tab pos="457200" algn="l"/>
                        </a:tabLst>
                      </a:pPr>
                      <a:r>
                        <a:rPr lang="en-US" sz="1400" dirty="0"/>
                        <a:t>Blood loss (ml)</a:t>
                      </a:r>
                      <a:endParaRPr lang="en-US" sz="1400" dirty="0">
                        <a:solidFill>
                          <a:srgbClr val="C00000"/>
                        </a:solidFill>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smtClean="0"/>
                        <a:t>Up </a:t>
                      </a:r>
                      <a:r>
                        <a:rPr lang="en-US" sz="1400" dirty="0"/>
                        <a:t>to </a:t>
                      </a:r>
                      <a:r>
                        <a:rPr lang="en-US" sz="1400" dirty="0" smtClean="0"/>
                        <a:t>750 </a:t>
                      </a:r>
                    </a:p>
                    <a:p>
                      <a:pPr algn="ctr">
                        <a:spcAft>
                          <a:spcPts val="0"/>
                        </a:spcAft>
                        <a:tabLst>
                          <a:tab pos="457200" algn="l"/>
                        </a:tabLst>
                      </a:pP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smtClean="0"/>
                        <a:t>750 </a:t>
                      </a:r>
                      <a:r>
                        <a:rPr lang="en-US" sz="1400" dirty="0"/>
                        <a:t>– 1500</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smtClean="0"/>
                        <a:t>1500 </a:t>
                      </a:r>
                      <a:r>
                        <a:rPr lang="en-US" sz="1400" dirty="0"/>
                        <a:t>– 2000</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smtClean="0"/>
                        <a:t>&gt; </a:t>
                      </a:r>
                      <a:r>
                        <a:rPr lang="en-US" sz="1400" dirty="0"/>
                        <a:t>2000</a:t>
                      </a:r>
                      <a:endParaRPr lang="en-US" sz="1400" dirty="0">
                        <a:latin typeface="Times New Roman"/>
                        <a:ea typeface="Times New Roman"/>
                        <a:cs typeface="Arial"/>
                      </a:endParaRPr>
                    </a:p>
                  </a:txBody>
                  <a:tcPr marL="68580" marR="68580" marT="0" marB="0"/>
                </a:tc>
              </a:tr>
              <a:tr h="931382">
                <a:tc>
                  <a:txBody>
                    <a:bodyPr/>
                    <a:lstStyle/>
                    <a:p>
                      <a:pPr algn="ctr">
                        <a:spcAft>
                          <a:spcPts val="0"/>
                        </a:spcAft>
                        <a:tabLst>
                          <a:tab pos="457200" algn="l"/>
                        </a:tabLst>
                      </a:pPr>
                      <a:r>
                        <a:rPr lang="en-US" sz="1400" dirty="0"/>
                        <a:t>Blood loss (% BV)</a:t>
                      </a:r>
                      <a:endParaRPr lang="en-US" sz="1400" dirty="0">
                        <a:solidFill>
                          <a:srgbClr val="C00000"/>
                        </a:solidFill>
                        <a:latin typeface="Times New Roman"/>
                        <a:ea typeface="Times New Roman"/>
                        <a:cs typeface="Arial"/>
                      </a:endParaRPr>
                    </a:p>
                  </a:txBody>
                  <a:tcPr marL="68580" marR="68580" marT="0" marB="0"/>
                </a:tc>
                <a:tc>
                  <a:txBody>
                    <a:bodyPr/>
                    <a:lstStyle/>
                    <a:p>
                      <a:pPr algn="ctr">
                        <a:spcAft>
                          <a:spcPts val="0"/>
                        </a:spcAft>
                        <a:tabLst>
                          <a:tab pos="457200" algn="l"/>
                        </a:tabLst>
                      </a:pPr>
                      <a:endParaRPr lang="en-US" sz="1400" dirty="0" smtClean="0"/>
                    </a:p>
                    <a:p>
                      <a:pPr algn="ctr">
                        <a:spcAft>
                          <a:spcPts val="0"/>
                        </a:spcAft>
                        <a:tabLst>
                          <a:tab pos="457200" algn="l"/>
                        </a:tabLst>
                      </a:pPr>
                      <a:r>
                        <a:rPr lang="en-US" sz="1400" dirty="0" smtClean="0"/>
                        <a:t>Up </a:t>
                      </a:r>
                      <a:r>
                        <a:rPr lang="en-US" sz="1400" dirty="0"/>
                        <a:t>to 15</a:t>
                      </a:r>
                      <a:r>
                        <a:rPr lang="en-US" sz="1400" dirty="0" smtClean="0"/>
                        <a:t>%</a:t>
                      </a:r>
                      <a:endParaRPr lang="en-US" sz="1400" dirty="0" smtClean="0">
                        <a:latin typeface="Times New Roman"/>
                        <a:ea typeface="Times New Roman"/>
                        <a:cs typeface="Arial"/>
                      </a:endParaRPr>
                    </a:p>
                  </a:txBody>
                  <a:tcPr marL="68580" marR="68580" marT="0" marB="0"/>
                </a:tc>
                <a:tc>
                  <a:txBody>
                    <a:bodyPr/>
                    <a:lstStyle/>
                    <a:p>
                      <a:pPr algn="ctr">
                        <a:spcAft>
                          <a:spcPts val="0"/>
                        </a:spcAft>
                        <a:tabLst>
                          <a:tab pos="457200" algn="l"/>
                        </a:tabLst>
                      </a:pPr>
                      <a:endParaRPr lang="en-US" sz="1400" dirty="0" smtClean="0"/>
                    </a:p>
                    <a:p>
                      <a:pPr algn="ctr">
                        <a:spcAft>
                          <a:spcPts val="0"/>
                        </a:spcAft>
                        <a:tabLst>
                          <a:tab pos="457200" algn="l"/>
                        </a:tabLst>
                      </a:pPr>
                      <a:r>
                        <a:rPr lang="en-US" sz="1400" dirty="0" smtClean="0"/>
                        <a:t>15 </a:t>
                      </a:r>
                      <a:r>
                        <a:rPr lang="en-US" sz="1400" dirty="0"/>
                        <a:t>– 30</a:t>
                      </a:r>
                      <a:r>
                        <a:rPr lang="en-US" sz="1400" dirty="0" smtClean="0"/>
                        <a:t>%</a:t>
                      </a:r>
                    </a:p>
                    <a:p>
                      <a:pPr algn="ctr">
                        <a:spcAft>
                          <a:spcPts val="0"/>
                        </a:spcAft>
                        <a:tabLst>
                          <a:tab pos="457200" algn="l"/>
                        </a:tabLst>
                      </a:pPr>
                      <a:endParaRPr lang="en-US" sz="1400" dirty="0" smtClean="0">
                        <a:latin typeface="Times New Roman"/>
                        <a:ea typeface="Times New Roman"/>
                        <a:cs typeface="Arial"/>
                      </a:endParaRPr>
                    </a:p>
                  </a:txBody>
                  <a:tcPr marL="68580" marR="68580" marT="0" marB="0"/>
                </a:tc>
                <a:tc>
                  <a:txBody>
                    <a:bodyPr/>
                    <a:lstStyle/>
                    <a:p>
                      <a:pPr algn="ctr">
                        <a:spcAft>
                          <a:spcPts val="0"/>
                        </a:spcAft>
                        <a:tabLst>
                          <a:tab pos="457200" algn="l"/>
                        </a:tabLst>
                      </a:pPr>
                      <a:endParaRPr lang="en-US" sz="1400" dirty="0" smtClean="0"/>
                    </a:p>
                    <a:p>
                      <a:pPr algn="ctr">
                        <a:spcAft>
                          <a:spcPts val="0"/>
                        </a:spcAft>
                        <a:tabLst>
                          <a:tab pos="457200" algn="l"/>
                        </a:tabLst>
                      </a:pPr>
                      <a:r>
                        <a:rPr lang="en-US" sz="1400" dirty="0" smtClean="0"/>
                        <a:t>30 </a:t>
                      </a:r>
                      <a:r>
                        <a:rPr lang="en-US" sz="1400" dirty="0"/>
                        <a:t>– 40</a:t>
                      </a:r>
                      <a:r>
                        <a:rPr lang="en-US" sz="1400" dirty="0" smtClean="0"/>
                        <a:t>%</a:t>
                      </a:r>
                    </a:p>
                    <a:p>
                      <a:pPr algn="ctr">
                        <a:spcAft>
                          <a:spcPts val="0"/>
                        </a:spcAft>
                        <a:tabLst>
                          <a:tab pos="457200" algn="l"/>
                        </a:tabLst>
                      </a:pPr>
                      <a:endParaRPr lang="en-US" sz="1400" dirty="0" smtClean="0"/>
                    </a:p>
                    <a:p>
                      <a:pPr algn="ctr">
                        <a:spcAft>
                          <a:spcPts val="0"/>
                        </a:spcAft>
                        <a:tabLst>
                          <a:tab pos="457200" algn="l"/>
                        </a:tabLst>
                      </a:pPr>
                      <a:endParaRPr lang="en-US" sz="1400" dirty="0" smtClean="0"/>
                    </a:p>
                    <a:p>
                      <a:pPr algn="ctr">
                        <a:spcAft>
                          <a:spcPts val="0"/>
                        </a:spcAft>
                        <a:tabLst>
                          <a:tab pos="457200" algn="l"/>
                        </a:tabLst>
                      </a:pP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en-US" sz="1400" dirty="0" smtClean="0"/>
                    </a:p>
                    <a:p>
                      <a:pPr algn="ctr">
                        <a:spcAft>
                          <a:spcPts val="0"/>
                        </a:spcAft>
                        <a:tabLst>
                          <a:tab pos="457200" algn="l"/>
                        </a:tabLst>
                      </a:pPr>
                      <a:r>
                        <a:rPr lang="en-US" sz="1400" dirty="0" smtClean="0"/>
                        <a:t>&gt;</a:t>
                      </a:r>
                      <a:r>
                        <a:rPr lang="en-US" sz="1400" dirty="0"/>
                        <a:t>40 </a:t>
                      </a:r>
                      <a:r>
                        <a:rPr lang="en-US" sz="1400" dirty="0" smtClean="0"/>
                        <a:t>%</a:t>
                      </a:r>
                    </a:p>
                    <a:p>
                      <a:pPr algn="ctr">
                        <a:spcAft>
                          <a:spcPts val="0"/>
                        </a:spcAft>
                        <a:tabLst>
                          <a:tab pos="457200" algn="l"/>
                        </a:tabLst>
                      </a:pPr>
                      <a:endParaRPr lang="en-US" sz="1400" dirty="0">
                        <a:latin typeface="Times New Roman"/>
                        <a:ea typeface="Times New Roman"/>
                        <a:cs typeface="Arial"/>
                      </a:endParaRPr>
                    </a:p>
                  </a:txBody>
                  <a:tcPr marL="68580" marR="68580" marT="0" marB="0"/>
                </a:tc>
              </a:tr>
              <a:tr h="302349">
                <a:tc>
                  <a:txBody>
                    <a:bodyPr/>
                    <a:lstStyle/>
                    <a:p>
                      <a:pPr algn="ctr">
                        <a:spcAft>
                          <a:spcPts val="0"/>
                        </a:spcAft>
                        <a:tabLst>
                          <a:tab pos="457200" algn="l"/>
                        </a:tabLst>
                      </a:pPr>
                      <a:r>
                        <a:rPr lang="en-US" sz="1400" dirty="0"/>
                        <a:t>Pulse Rate</a:t>
                      </a:r>
                      <a:endParaRPr lang="en-US" sz="1400" dirty="0">
                        <a:solidFill>
                          <a:srgbClr val="C00000"/>
                        </a:solidFill>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a:t>&lt;100</a:t>
                      </a:r>
                      <a:endParaRPr lang="en-US" sz="140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a:t>&gt;100</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a:t>&gt;120</a:t>
                      </a:r>
                      <a:endParaRPr lang="en-US" sz="140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a:t>&gt;140</a:t>
                      </a:r>
                      <a:endParaRPr lang="en-US" sz="1400" dirty="0">
                        <a:latin typeface="Times New Roman"/>
                        <a:ea typeface="Times New Roman"/>
                        <a:cs typeface="Arial"/>
                      </a:endParaRPr>
                    </a:p>
                  </a:txBody>
                  <a:tcPr marL="68580" marR="68580" marT="0" marB="0"/>
                </a:tc>
              </a:tr>
              <a:tr h="604696">
                <a:tc>
                  <a:txBody>
                    <a:bodyPr/>
                    <a:lstStyle/>
                    <a:p>
                      <a:pPr algn="ctr">
                        <a:spcAft>
                          <a:spcPts val="0"/>
                        </a:spcAft>
                        <a:tabLst>
                          <a:tab pos="457200" algn="l"/>
                        </a:tabLst>
                      </a:pPr>
                      <a:r>
                        <a:rPr lang="en-US" sz="1400" dirty="0"/>
                        <a:t>Blood Pressure</a:t>
                      </a:r>
                    </a:p>
                    <a:p>
                      <a:pPr algn="ctr">
                        <a:spcAft>
                          <a:spcPts val="0"/>
                        </a:spcAft>
                        <a:tabLst>
                          <a:tab pos="457200" algn="l"/>
                        </a:tabLst>
                      </a:pPr>
                      <a:r>
                        <a:rPr lang="en-US" sz="1200" dirty="0"/>
                        <a:t>(mmHg)</a:t>
                      </a:r>
                      <a:endParaRPr lang="en-US" sz="1200" dirty="0">
                        <a:solidFill>
                          <a:srgbClr val="C00000"/>
                        </a:solidFill>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200" dirty="0" smtClean="0"/>
                        <a:t>Normal </a:t>
                      </a:r>
                      <a:endParaRPr lang="en-US" sz="12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200" dirty="0" smtClean="0"/>
                        <a:t>normal </a:t>
                      </a:r>
                      <a:endParaRPr lang="en-US" sz="12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Decreased</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Decreased</a:t>
                      </a:r>
                      <a:endParaRPr lang="en-US" sz="1400" dirty="0">
                        <a:latin typeface="Times New Roman"/>
                        <a:ea typeface="Times New Roman"/>
                        <a:cs typeface="Arial"/>
                      </a:endParaRPr>
                    </a:p>
                  </a:txBody>
                  <a:tcPr marL="68580" marR="68580" marT="0" marB="0"/>
                </a:tc>
              </a:tr>
              <a:tr h="604696">
                <a:tc>
                  <a:txBody>
                    <a:bodyPr/>
                    <a:lstStyle/>
                    <a:p>
                      <a:pPr algn="ctr">
                        <a:spcAft>
                          <a:spcPts val="0"/>
                        </a:spcAft>
                        <a:tabLst>
                          <a:tab pos="457200" algn="l"/>
                        </a:tabLst>
                      </a:pPr>
                      <a:r>
                        <a:rPr lang="en-US" sz="1400" dirty="0"/>
                        <a:t>Pulse Pressure</a:t>
                      </a:r>
                      <a:endParaRPr lang="en-US" sz="1400" dirty="0">
                        <a:solidFill>
                          <a:srgbClr val="C00000"/>
                        </a:solidFill>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Normal </a:t>
                      </a:r>
                      <a:r>
                        <a:rPr lang="en-US" sz="1400" dirty="0"/>
                        <a:t>or Increased</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Decreased</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Decreased</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x-none" sz="1400" dirty="0" smtClean="0"/>
                        <a:t>               </a:t>
                      </a:r>
                      <a:r>
                        <a:rPr lang="en-US" sz="1400" dirty="0" smtClean="0"/>
                        <a:t>   </a:t>
                      </a:r>
                      <a:r>
                        <a:rPr lang="x-none" sz="1400" dirty="0" smtClean="0"/>
                        <a:t>    </a:t>
                      </a:r>
                      <a:r>
                        <a:rPr lang="en-US" sz="1400" dirty="0" smtClean="0"/>
                        <a:t>Decreased</a:t>
                      </a:r>
                      <a:endParaRPr lang="en-US" sz="1400" dirty="0">
                        <a:latin typeface="Times New Roman"/>
                        <a:ea typeface="Times New Roman"/>
                        <a:cs typeface="Arial"/>
                      </a:endParaRPr>
                    </a:p>
                  </a:txBody>
                  <a:tcPr marL="68580" marR="68580" marT="0" marB="0"/>
                </a:tc>
              </a:tr>
              <a:tr h="683728">
                <a:tc>
                  <a:txBody>
                    <a:bodyPr/>
                    <a:lstStyle/>
                    <a:p>
                      <a:pPr algn="ctr">
                        <a:spcAft>
                          <a:spcPts val="0"/>
                        </a:spcAft>
                        <a:tabLst>
                          <a:tab pos="457200" algn="l"/>
                        </a:tabLst>
                      </a:pPr>
                      <a:r>
                        <a:rPr lang="en-US" sz="1400" dirty="0"/>
                        <a:t>Respiratory Rate</a:t>
                      </a:r>
                      <a:endParaRPr lang="en-US" sz="1400" dirty="0">
                        <a:solidFill>
                          <a:srgbClr val="C00000"/>
                        </a:solidFill>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200" dirty="0" smtClean="0"/>
                        <a:t>14 </a:t>
                      </a:r>
                      <a:r>
                        <a:rPr lang="en-US" sz="1200" dirty="0"/>
                        <a:t>– </a:t>
                      </a:r>
                      <a:r>
                        <a:rPr lang="en-US" sz="1200" dirty="0" smtClean="0"/>
                        <a:t>20</a:t>
                      </a:r>
                    </a:p>
                    <a:p>
                      <a:pPr algn="ctr">
                        <a:spcAft>
                          <a:spcPts val="0"/>
                        </a:spcAft>
                        <a:tabLst>
                          <a:tab pos="457200" algn="l"/>
                        </a:tabLst>
                      </a:pPr>
                      <a:endParaRPr lang="x-none" sz="1200" dirty="0" smtClean="0"/>
                    </a:p>
                    <a:p>
                      <a:pPr algn="ctr">
                        <a:spcAft>
                          <a:spcPts val="0"/>
                        </a:spcAft>
                        <a:tabLst>
                          <a:tab pos="457200" algn="l"/>
                        </a:tabLst>
                      </a:pPr>
                      <a:r>
                        <a:rPr lang="en-US" sz="1200" dirty="0" smtClean="0"/>
                        <a:t> </a:t>
                      </a:r>
                      <a:endParaRPr lang="en-US" sz="12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20 </a:t>
                      </a:r>
                      <a:r>
                        <a:rPr lang="en-US" sz="1400" dirty="0"/>
                        <a:t>– </a:t>
                      </a:r>
                      <a:r>
                        <a:rPr lang="en-US" sz="1400" dirty="0" smtClean="0"/>
                        <a:t>30</a:t>
                      </a:r>
                      <a:endParaRPr lang="x-none" sz="1400" dirty="0" smtClean="0"/>
                    </a:p>
                    <a:p>
                      <a:pPr algn="ctr">
                        <a:spcAft>
                          <a:spcPts val="0"/>
                        </a:spcAft>
                        <a:tabLst>
                          <a:tab pos="457200" algn="l"/>
                        </a:tabLst>
                      </a:pPr>
                      <a:endParaRPr lang="en-US" sz="12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30 </a:t>
                      </a:r>
                      <a:r>
                        <a:rPr lang="en-US" sz="1400" dirty="0"/>
                        <a:t>– 40</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&gt; </a:t>
                      </a:r>
                      <a:r>
                        <a:rPr lang="en-US" sz="1400" dirty="0"/>
                        <a:t>35</a:t>
                      </a:r>
                      <a:endParaRPr lang="en-US" sz="1400" dirty="0">
                        <a:latin typeface="Times New Roman"/>
                        <a:ea typeface="Times New Roman"/>
                        <a:cs typeface="Arial"/>
                      </a:endParaRPr>
                    </a:p>
                  </a:txBody>
                  <a:tcPr marL="68580" marR="68580" marT="0" marB="0"/>
                </a:tc>
              </a:tr>
              <a:tr h="604696">
                <a:tc>
                  <a:txBody>
                    <a:bodyPr/>
                    <a:lstStyle/>
                    <a:p>
                      <a:pPr algn="ctr">
                        <a:spcAft>
                          <a:spcPts val="0"/>
                        </a:spcAft>
                        <a:tabLst>
                          <a:tab pos="457200" algn="l"/>
                        </a:tabLst>
                      </a:pPr>
                      <a:r>
                        <a:rPr lang="en-US" sz="1400" dirty="0"/>
                        <a:t>Urine Output</a:t>
                      </a:r>
                    </a:p>
                    <a:p>
                      <a:pPr algn="ctr">
                        <a:spcAft>
                          <a:spcPts val="0"/>
                        </a:spcAft>
                        <a:tabLst>
                          <a:tab pos="457200" algn="l"/>
                        </a:tabLst>
                      </a:pPr>
                      <a:r>
                        <a:rPr lang="x-none" sz="1200" dirty="0" smtClean="0"/>
                        <a:t> (</a:t>
                      </a:r>
                      <a:r>
                        <a:rPr lang="en-US" sz="1200" dirty="0" smtClean="0"/>
                        <a:t>(</a:t>
                      </a:r>
                      <a:r>
                        <a:rPr lang="en-US" sz="1200" dirty="0"/>
                        <a:t>ml/hr</a:t>
                      </a:r>
                      <a:endParaRPr lang="en-US" sz="1200" dirty="0">
                        <a:solidFill>
                          <a:srgbClr val="C00000"/>
                        </a:solidFill>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a:t>&gt;3</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a:t>20 – 30</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a:t>5 – 15 </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r>
                        <a:rPr lang="en-US" sz="1400" dirty="0" smtClean="0"/>
                        <a:t>  Negligible  “</a:t>
                      </a:r>
                      <a:r>
                        <a:rPr kumimoji="0" lang="en-US" sz="1400" kern="1200" dirty="0" err="1" smtClean="0"/>
                        <a:t>Anuria</a:t>
                      </a:r>
                      <a:r>
                        <a:rPr lang="en-US" sz="1400" dirty="0" smtClean="0"/>
                        <a:t>”</a:t>
                      </a:r>
                      <a:endParaRPr lang="en-US" sz="1400" dirty="0">
                        <a:solidFill>
                          <a:srgbClr val="C00000"/>
                        </a:solidFill>
                        <a:latin typeface="Times New Roman"/>
                        <a:ea typeface="Times New Roman"/>
                        <a:cs typeface="Arial"/>
                      </a:endParaRPr>
                    </a:p>
                  </a:txBody>
                  <a:tcPr marL="68580" marR="68580" marT="0" marB="0"/>
                </a:tc>
              </a:tr>
              <a:tr h="813840">
                <a:tc>
                  <a:txBody>
                    <a:bodyPr/>
                    <a:lstStyle/>
                    <a:p>
                      <a:pPr algn="ctr">
                        <a:spcAft>
                          <a:spcPts val="0"/>
                        </a:spcAft>
                        <a:tabLst>
                          <a:tab pos="457200" algn="l"/>
                        </a:tabLst>
                      </a:pPr>
                      <a:r>
                        <a:rPr lang="en-US" sz="1400" dirty="0"/>
                        <a:t>CN/Mental</a:t>
                      </a:r>
                    </a:p>
                    <a:p>
                      <a:pPr algn="ctr">
                        <a:spcAft>
                          <a:spcPts val="0"/>
                        </a:spcAft>
                        <a:tabLst>
                          <a:tab pos="457200" algn="l"/>
                        </a:tabLst>
                      </a:pPr>
                      <a:r>
                        <a:rPr lang="en-US" sz="1400" dirty="0"/>
                        <a:t>Status</a:t>
                      </a:r>
                      <a:endParaRPr lang="en-US" sz="1400" dirty="0">
                        <a:solidFill>
                          <a:srgbClr val="C00000"/>
                        </a:solidFill>
                        <a:latin typeface="Times New Roman"/>
                        <a:ea typeface="Times New Roman"/>
                        <a:cs typeface="Arial"/>
                      </a:endParaRPr>
                    </a:p>
                  </a:txBody>
                  <a:tcPr marL="68580" marR="68580" marT="0" marB="0"/>
                </a:tc>
                <a:tc>
                  <a:txBody>
                    <a:bodyPr/>
                    <a:lstStyle/>
                    <a:p>
                      <a:pPr algn="ctr">
                        <a:spcAft>
                          <a:spcPts val="0"/>
                        </a:spcAft>
                        <a:tabLst>
                          <a:tab pos="457200" algn="l"/>
                        </a:tabLst>
                      </a:pPr>
                      <a:endParaRPr lang="x-none" sz="1200" dirty="0" smtClean="0"/>
                    </a:p>
                    <a:p>
                      <a:pPr algn="ctr">
                        <a:spcAft>
                          <a:spcPts val="0"/>
                        </a:spcAft>
                        <a:tabLst>
                          <a:tab pos="457200" algn="l"/>
                        </a:tabLst>
                      </a:pPr>
                      <a:r>
                        <a:rPr lang="en-US" sz="1400" dirty="0" smtClean="0"/>
                        <a:t>Slightly </a:t>
                      </a:r>
                      <a:r>
                        <a:rPr lang="en-US" sz="1400" dirty="0"/>
                        <a:t>anxious</a:t>
                      </a:r>
                      <a:endParaRPr lang="en-US" sz="14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en-US" sz="1200" dirty="0" smtClean="0"/>
                    </a:p>
                    <a:p>
                      <a:pPr algn="ctr">
                        <a:spcAft>
                          <a:spcPts val="0"/>
                        </a:spcAft>
                        <a:tabLst>
                          <a:tab pos="457200" algn="l"/>
                        </a:tabLst>
                      </a:pPr>
                      <a:r>
                        <a:rPr lang="en-US" sz="1400" dirty="0" smtClean="0"/>
                        <a:t>Mildly anxious</a:t>
                      </a:r>
                    </a:p>
                    <a:p>
                      <a:pPr algn="ctr">
                        <a:spcAft>
                          <a:spcPts val="0"/>
                        </a:spcAft>
                        <a:tabLst>
                          <a:tab pos="457200" algn="l"/>
                        </a:tabLst>
                      </a:pPr>
                      <a:endParaRPr lang="en-US" sz="1200" dirty="0" smtClean="0"/>
                    </a:p>
                    <a:p>
                      <a:pPr algn="ctr">
                        <a:spcAft>
                          <a:spcPts val="0"/>
                        </a:spcAft>
                        <a:tabLst>
                          <a:tab pos="457200" algn="l"/>
                        </a:tabLst>
                      </a:pPr>
                      <a:endParaRPr lang="en-US" sz="1200" dirty="0" smtClean="0"/>
                    </a:p>
                    <a:p>
                      <a:pPr algn="ctr">
                        <a:spcAft>
                          <a:spcPts val="0"/>
                        </a:spcAft>
                        <a:tabLst>
                          <a:tab pos="457200" algn="l"/>
                        </a:tabLst>
                      </a:pPr>
                      <a:endParaRPr lang="en-US" sz="12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en-US" sz="1200" dirty="0" smtClean="0"/>
                    </a:p>
                    <a:p>
                      <a:pPr algn="ctr">
                        <a:spcAft>
                          <a:spcPts val="0"/>
                        </a:spcAft>
                        <a:tabLst>
                          <a:tab pos="457200" algn="l"/>
                        </a:tabLst>
                      </a:pPr>
                      <a:r>
                        <a:rPr lang="en-US" sz="1400" dirty="0" smtClean="0"/>
                        <a:t>Anxious </a:t>
                      </a:r>
                      <a:r>
                        <a:rPr lang="en-US" sz="1400" dirty="0"/>
                        <a:t>and </a:t>
                      </a:r>
                      <a:r>
                        <a:rPr lang="en-US" sz="1400" dirty="0" smtClean="0"/>
                        <a:t>confused</a:t>
                      </a:r>
                    </a:p>
                    <a:p>
                      <a:pPr algn="ctr">
                        <a:spcAft>
                          <a:spcPts val="0"/>
                        </a:spcAft>
                        <a:tabLst>
                          <a:tab pos="457200" algn="l"/>
                        </a:tabLst>
                      </a:pPr>
                      <a:endParaRPr lang="en-US" sz="1200" dirty="0" smtClean="0"/>
                    </a:p>
                    <a:p>
                      <a:pPr algn="ctr">
                        <a:spcAft>
                          <a:spcPts val="0"/>
                        </a:spcAft>
                        <a:tabLst>
                          <a:tab pos="457200" algn="l"/>
                        </a:tabLst>
                      </a:pPr>
                      <a:endParaRPr lang="en-US" sz="1200" dirty="0">
                        <a:latin typeface="Times New Roman"/>
                        <a:ea typeface="Times New Roman"/>
                        <a:cs typeface="Arial"/>
                      </a:endParaRPr>
                    </a:p>
                  </a:txBody>
                  <a:tcPr marL="68580" marR="68580" marT="0" marB="0"/>
                </a:tc>
                <a:tc>
                  <a:txBody>
                    <a:bodyPr/>
                    <a:lstStyle/>
                    <a:p>
                      <a:pPr algn="ctr">
                        <a:spcAft>
                          <a:spcPts val="0"/>
                        </a:spcAft>
                        <a:tabLst>
                          <a:tab pos="457200" algn="l"/>
                        </a:tabLst>
                      </a:pPr>
                      <a:endParaRPr lang="en-US" sz="1200" dirty="0" smtClean="0"/>
                    </a:p>
                    <a:p>
                      <a:pPr algn="ctr">
                        <a:spcAft>
                          <a:spcPts val="0"/>
                        </a:spcAft>
                        <a:tabLst>
                          <a:tab pos="457200" algn="l"/>
                        </a:tabLst>
                      </a:pPr>
                      <a:r>
                        <a:rPr lang="en-US" sz="1400" dirty="0" smtClean="0"/>
                        <a:t>Confused </a:t>
                      </a:r>
                      <a:r>
                        <a:rPr lang="en-US" sz="1400" dirty="0"/>
                        <a:t>and</a:t>
                      </a:r>
                      <a:r>
                        <a:rPr lang="en-US" sz="1200" dirty="0"/>
                        <a:t> </a:t>
                      </a:r>
                      <a:r>
                        <a:rPr lang="en-US" sz="1400" dirty="0"/>
                        <a:t>Lethargic</a:t>
                      </a:r>
                      <a:endParaRPr lang="en-US" sz="1400" dirty="0">
                        <a:latin typeface="Times New Roman"/>
                        <a:ea typeface="Times New Roman"/>
                        <a:cs typeface="Arial"/>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38569F5F-2006-4223-894E-DDDF2FC6E649}" type="slidenum">
              <a:rPr lang="x-none" smtClean="0"/>
              <a:pPr/>
              <a:t>36</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51520" y="1772816"/>
            <a:ext cx="871296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400" b="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en-US" sz="24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u="none" strike="noStrike" cap="none" normalizeH="0" baseline="0" dirty="0" smtClean="0">
                <a:ln>
                  <a:noFill/>
                </a:ln>
                <a:effectLst/>
                <a:latin typeface="Arial" pitchFamily="34" charset="0"/>
                <a:ea typeface="Times New Roman" pitchFamily="18" charset="0"/>
                <a:cs typeface="Arial" pitchFamily="34" charset="0"/>
              </a:rPr>
              <a:t>Tachycardia is often the earliest sign of ongoing bleeding.</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en-US" sz="2400" b="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 </a:t>
            </a:r>
            <a:r>
              <a:rPr kumimoji="0" lang="en-US" sz="2400" b="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u="none" strike="noStrike" cap="none" normalizeH="0" baseline="0" dirty="0" smtClean="0">
                <a:ln>
                  <a:noFill/>
                </a:ln>
                <a:effectLst/>
                <a:latin typeface="Arial" pitchFamily="34" charset="0"/>
                <a:ea typeface="Times New Roman" pitchFamily="18" charset="0"/>
                <a:cs typeface="Arial" pitchFamily="34" charset="0"/>
              </a:rPr>
              <a:t>Hypotension is not reliable early sign of Hypovolemia, because blood</a:t>
            </a:r>
            <a:r>
              <a:rPr kumimoji="0" lang="en-US" sz="2400" b="0" u="none" strike="noStrike" cap="none" normalizeH="0" dirty="0" smtClean="0">
                <a:ln>
                  <a:noFill/>
                </a:ln>
                <a:effectLst/>
                <a:latin typeface="Arial" pitchFamily="34" charset="0"/>
                <a:ea typeface="Times New Roman" pitchFamily="18" charset="0"/>
                <a:cs typeface="Arial" pitchFamily="34" charset="0"/>
              </a:rPr>
              <a:t> </a:t>
            </a:r>
            <a:r>
              <a:rPr kumimoji="0" lang="en-US" sz="2400" b="0" u="none" strike="noStrike" cap="none" normalizeH="0" baseline="0" dirty="0" smtClean="0">
                <a:ln>
                  <a:noFill/>
                </a:ln>
                <a:effectLst/>
                <a:latin typeface="Arial" pitchFamily="34" charset="0"/>
                <a:ea typeface="Times New Roman" pitchFamily="18" charset="0"/>
                <a:cs typeface="Arial" pitchFamily="34" charset="0"/>
              </a:rPr>
              <a:t>volume must decrease by </a:t>
            </a:r>
            <a:r>
              <a:rPr kumimoji="0" lang="en-US" sz="2400" b="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&gt;30% </a:t>
            </a:r>
            <a:r>
              <a:rPr kumimoji="0" lang="en-US" sz="2400" b="0" u="none" strike="noStrike" cap="none" normalizeH="0" baseline="0" dirty="0" smtClean="0">
                <a:ln>
                  <a:noFill/>
                </a:ln>
                <a:effectLst/>
                <a:latin typeface="Arial" pitchFamily="34" charset="0"/>
                <a:ea typeface="Times New Roman" pitchFamily="18" charset="0"/>
                <a:cs typeface="Arial" pitchFamily="34" charset="0"/>
              </a:rPr>
              <a:t>before hypotension occurs.</a:t>
            </a:r>
            <a:endParaRPr kumimoji="0" lang="en-US" sz="2400" b="0" u="none" strike="noStrike" cap="none" normalizeH="0" baseline="0" dirty="0" smtClean="0">
              <a:ln>
                <a:noFill/>
              </a:ln>
              <a:effectLst/>
              <a:latin typeface="Arial" pitchFamily="34" charset="0"/>
              <a:cs typeface="Arial" pitchFamily="34" charset="0"/>
            </a:endParaRPr>
          </a:p>
        </p:txBody>
      </p:sp>
      <p:sp>
        <p:nvSpPr>
          <p:cNvPr id="3" name="TextBox 2"/>
          <p:cNvSpPr txBox="1"/>
          <p:nvPr/>
        </p:nvSpPr>
        <p:spPr>
          <a:xfrm>
            <a:off x="586783" y="4941168"/>
            <a:ext cx="7585617" cy="830997"/>
          </a:xfrm>
          <a:prstGeom prst="rect">
            <a:avLst/>
          </a:prstGeom>
          <a:noFill/>
          <a:ln>
            <a:noFill/>
          </a:ln>
        </p:spPr>
        <p:txBody>
          <a:bodyPr wrap="square" rtlCol="0">
            <a:spAutoFit/>
          </a:bodyPr>
          <a:lstStyle/>
          <a:p>
            <a:pPr algn="ctr"/>
            <a:r>
              <a:rPr lang="en-US" sz="2400" dirty="0" smtClean="0">
                <a:solidFill>
                  <a:srgbClr val="C00000"/>
                </a:solidFill>
              </a:rPr>
              <a:t>Tachycardia is not reliable in old pts. And pts. On beta blockers</a:t>
            </a:r>
            <a:endParaRPr lang="en-US" sz="2400" dirty="0">
              <a:solidFill>
                <a:srgbClr val="C00000"/>
              </a:solidFill>
            </a:endParaRPr>
          </a:p>
        </p:txBody>
      </p:sp>
      <p:sp>
        <p:nvSpPr>
          <p:cNvPr id="4" name="Slide Number Placeholder 3"/>
          <p:cNvSpPr>
            <a:spLocks noGrp="1"/>
          </p:cNvSpPr>
          <p:nvPr>
            <p:ph type="sldNum" sz="quarter" idx="12"/>
          </p:nvPr>
        </p:nvSpPr>
        <p:spPr/>
        <p:txBody>
          <a:bodyPr/>
          <a:lstStyle/>
          <a:p>
            <a:fld id="{38569F5F-2006-4223-894E-DDDF2FC6E649}" type="slidenum">
              <a:rPr lang="x-none" smtClean="0"/>
              <a:pPr/>
              <a:t>37</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620688"/>
            <a:ext cx="9144000" cy="6422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5715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Fluid resuscitation begins with a 2 L (Adult) or 20 ml/kg (child) IV 	 	bolus of isotonic crystalloid, typically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Arial" pitchFamily="34" charset="0"/>
                <a:sym typeface="Wingdings" pitchFamily="2" charset="2"/>
              </a:rPr>
              <a:t>Ringers’s</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persistent hypotension, this is repeated once in an adult and 	twice in a child before red blood cells (RBCs) are administered.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Urine output is a quantitative reliable indicator of organ perfusion.  	Adequate urine output is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sym typeface="Wingdings" pitchFamily="2" charset="2"/>
              </a:rPr>
              <a:t>0.5 ml/kg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per hour in an adult, and </a:t>
            </a:r>
            <a:r>
              <a:rPr kumimoji="0" lang="en-US" sz="24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sym typeface="Wingdings" pitchFamily="2" charset="2"/>
              </a:rPr>
              <a:t>1 ml/kg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per hour in child  </a:t>
            </a:r>
            <a:r>
              <a:rPr lang="en-US" sz="2400" dirty="0" smtClean="0">
                <a:solidFill>
                  <a:srgbClr val="CC0000"/>
                </a:solidFill>
                <a:latin typeface="Times New Roman" pitchFamily="18" charset="0"/>
                <a:ea typeface="Times New Roman" pitchFamily="18" charset="0"/>
                <a:cs typeface="Arial" pitchFamily="34" charset="0"/>
                <a:sym typeface="Wingdings" pitchFamily="2" charset="2"/>
              </a:rPr>
              <a:t> </a:t>
            </a:r>
            <a:r>
              <a:rPr lang="en-US" sz="2400" dirty="0" err="1" smtClean="0">
                <a:solidFill>
                  <a:srgbClr val="CC0000"/>
                </a:solidFill>
                <a:latin typeface="Times New Roman" pitchFamily="18" charset="0"/>
                <a:ea typeface="Times New Roman" pitchFamily="18" charset="0"/>
                <a:cs typeface="Arial" pitchFamily="34" charset="0"/>
                <a:sym typeface="Wingdings" pitchFamily="2" charset="2"/>
              </a:rPr>
              <a:t>v.imp</a:t>
            </a:r>
            <a:endParaRPr kumimoji="0" lang="en-US" sz="2400" b="0" i="0" u="none" strike="noStrike" cap="none" normalizeH="0" baseline="0" dirty="0" smtClean="0">
              <a:ln>
                <a:noFill/>
              </a:ln>
              <a:solidFill>
                <a:srgbClr val="CC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Based on the initial response to fluid resuscitation, hypovolemic 	injured patients can be separated into three broad categories: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Responders </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“BP will be stabilize”</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Transient responders </a:t>
            </a:r>
            <a:r>
              <a:rPr kumimoji="0" lang="en-US"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“BP will improve and then it will fall down again which means there an active bleeding”</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715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Non-responders </a:t>
            </a:r>
            <a:r>
              <a:rPr kumimoji="0" lang="en-US"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“which means there is a major bleeding that you can’t control by resuscitation”</a:t>
            </a:r>
            <a:endPar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38</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1403648" y="2564904"/>
            <a:ext cx="5976664"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57200" algn="l"/>
              </a:tabLst>
            </a:pPr>
            <a:r>
              <a:rPr kumimoji="0" lang="en-US" sz="4400" b="1"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Secondary Survey</a:t>
            </a:r>
            <a:endParaRPr kumimoji="0" lang="en-US" sz="44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TextBox 2"/>
          <p:cNvSpPr txBox="1"/>
          <p:nvPr/>
        </p:nvSpPr>
        <p:spPr>
          <a:xfrm>
            <a:off x="611560" y="1124744"/>
            <a:ext cx="7920880" cy="707886"/>
          </a:xfrm>
          <a:prstGeom prst="rect">
            <a:avLst/>
          </a:prstGeom>
          <a:noFill/>
          <a:ln>
            <a:noFill/>
          </a:ln>
        </p:spPr>
        <p:txBody>
          <a:bodyPr wrap="square" rtlCol="0">
            <a:spAutoFit/>
          </a:bodyPr>
          <a:lstStyle/>
          <a:p>
            <a:pPr algn="ctr"/>
            <a:r>
              <a:rPr lang="en-US" sz="2000" dirty="0" smtClean="0">
                <a:solidFill>
                  <a:srgbClr val="C00000"/>
                </a:solidFill>
              </a:rPr>
              <a:t>Before you go to the secondary survey you have to make sure</a:t>
            </a:r>
          </a:p>
          <a:p>
            <a:pPr algn="ctr"/>
            <a:r>
              <a:rPr lang="en-US" sz="2000" dirty="0" smtClean="0">
                <a:solidFill>
                  <a:srgbClr val="C00000"/>
                </a:solidFill>
              </a:rPr>
              <a:t>that there is no life threatening condition is missed.</a:t>
            </a:r>
            <a:endParaRPr lang="en-US" sz="2000" dirty="0">
              <a:solidFill>
                <a:srgbClr val="C00000"/>
              </a:solidFill>
            </a:endParaRPr>
          </a:p>
        </p:txBody>
      </p:sp>
      <p:sp>
        <p:nvSpPr>
          <p:cNvPr id="4" name="Slide Number Placeholder 3"/>
          <p:cNvSpPr>
            <a:spLocks noGrp="1"/>
          </p:cNvSpPr>
          <p:nvPr>
            <p:ph type="sldNum" sz="quarter" idx="12"/>
          </p:nvPr>
        </p:nvSpPr>
        <p:spPr/>
        <p:txBody>
          <a:bodyPr/>
          <a:lstStyle/>
          <a:p>
            <a:fld id="{38569F5F-2006-4223-894E-DDDF2FC6E649}" type="slidenum">
              <a:rPr lang="x-none" smtClean="0"/>
              <a:pPr/>
              <a:t>39</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774737"/>
            <a:ext cx="86409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Initial Evaluation and Resuscitation of the </a:t>
            </a:r>
            <a:endParaRPr kumimoji="0" lang="x-none"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tab pos="742950" algn="l"/>
              </a:tabLst>
            </a:pPr>
            <a:r>
              <a:rPr kumimoji="0" lang="en-US" sz="3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Injured Patient</a:t>
            </a:r>
            <a:endParaRPr kumimoji="0" lang="en-US" sz="3200" b="1" i="0" u="none" strike="noStrike" cap="none" normalizeH="0" baseline="0" dirty="0" smtClean="0">
              <a:ln>
                <a:noFill/>
              </a:ln>
              <a:solidFill>
                <a:srgbClr val="002060"/>
              </a:solidFill>
              <a:effectLst/>
              <a:latin typeface="Arial" pitchFamily="34"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kumimoji="0" lang="en-US" sz="3200" b="1"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In the ER:</a:t>
            </a:r>
          </a:p>
          <a:p>
            <a:pPr marL="457200" marR="0" lvl="0" indent="-457200" algn="ctr" defTabSz="914400" rtl="0" eaLnBrk="0" fontAlgn="base" latinLnBrk="0" hangingPunct="0">
              <a:lnSpc>
                <a:spcPct val="100000"/>
              </a:lnSpc>
              <a:spcBef>
                <a:spcPct val="0"/>
              </a:spcBef>
              <a:spcAft>
                <a:spcPct val="0"/>
              </a:spcAft>
              <a:buClrTx/>
              <a:buSzTx/>
              <a:tabLst>
                <a:tab pos="742950" algn="l"/>
              </a:tabLst>
            </a:pPr>
            <a:r>
              <a:rPr lang="en-US" sz="3200" b="1" dirty="0" smtClean="0">
                <a:solidFill>
                  <a:schemeClr val="accent2">
                    <a:lumMod val="75000"/>
                  </a:schemeClr>
                </a:solidFill>
                <a:latin typeface="Arial" pitchFamily="34" charset="0"/>
                <a:ea typeface="Times New Roman" pitchFamily="18" charset="0"/>
                <a:cs typeface="Arial" pitchFamily="34" charset="0"/>
              </a:rPr>
              <a:t>Primary survey and secondary survey</a:t>
            </a:r>
            <a:endParaRPr kumimoji="0" lang="en-US" sz="3200" b="1"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lang="en-US" sz="4800" b="1" dirty="0" smtClean="0">
              <a:solidFill>
                <a:schemeClr val="accent2">
                  <a:lumMod val="75000"/>
                </a:schemeClr>
              </a:solidFill>
              <a:latin typeface="Arial" pitchFamily="34" charset="0"/>
              <a:ea typeface="Times New Roman" pitchFamily="18" charset="0"/>
              <a:cs typeface="Arial" pitchFamily="34" charset="0"/>
            </a:endParaRPr>
          </a:p>
          <a:p>
            <a:pPr marL="457200" marR="0" lvl="0" indent="-457200" algn="ctr" defTabSz="914400" rtl="0" eaLnBrk="0" fontAlgn="base" latinLnBrk="0" hangingPunct="0">
              <a:lnSpc>
                <a:spcPct val="100000"/>
              </a:lnSpc>
              <a:spcBef>
                <a:spcPct val="0"/>
              </a:spcBef>
              <a:spcAft>
                <a:spcPct val="0"/>
              </a:spcAft>
              <a:buClrTx/>
              <a:buSzTx/>
              <a:tabLst>
                <a:tab pos="742950" algn="l"/>
              </a:tabLst>
            </a:pPr>
            <a:endParaRPr kumimoji="0" lang="en-US" sz="4800" b="1"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endParaRPr>
          </a:p>
          <a:p>
            <a:pPr marL="914400" marR="0" lvl="0" indent="-914400" algn="ctr" defTabSz="914400" rtl="0" eaLnBrk="0" fontAlgn="base" latinLnBrk="0" hangingPunct="0">
              <a:lnSpc>
                <a:spcPct val="100000"/>
              </a:lnSpc>
              <a:spcBef>
                <a:spcPct val="0"/>
              </a:spcBef>
              <a:spcAft>
                <a:spcPct val="0"/>
              </a:spcAft>
              <a:buClrTx/>
              <a:buSzTx/>
              <a:buFont typeface="+mj-lt"/>
              <a:buAutoNum type="arabicPeriod"/>
              <a:tabLst>
                <a:tab pos="742950" algn="l"/>
              </a:tabLst>
            </a:pPr>
            <a:r>
              <a:rPr kumimoji="0" lang="en-US" sz="4800" b="1"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Primary Survey</a:t>
            </a:r>
            <a:r>
              <a:rPr kumimoji="0" lang="en-US" sz="2400" b="1"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a:t>
            </a:r>
            <a:r>
              <a:rPr kumimoji="0" lang="en-US" sz="1600" b="1" i="0" strike="noStrike" cap="none" normalizeH="0" baseline="0" dirty="0" smtClean="0">
                <a:ln>
                  <a:noFill/>
                </a:ln>
                <a:solidFill>
                  <a:srgbClr val="CC0000"/>
                </a:solidFill>
                <a:effectLst/>
                <a:latin typeface="Arial" pitchFamily="34" charset="0"/>
                <a:ea typeface="Times New Roman" pitchFamily="18" charset="0"/>
                <a:cs typeface="Arial" pitchFamily="34" charset="0"/>
              </a:rPr>
              <a:t>the most important</a:t>
            </a:r>
            <a:r>
              <a:rPr kumimoji="0" lang="en-US" sz="2400" b="1"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a:t>
            </a:r>
            <a:endParaRPr kumimoji="0" lang="en-US" sz="4800" b="1" i="0"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tabLst>
                <a:tab pos="742950" algn="l"/>
              </a:tabLst>
            </a:pPr>
            <a:endParaRPr kumimoji="0" lang="en-US" sz="2400" b="1"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4295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4</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251520" y="714060"/>
            <a:ext cx="871296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tabLst>
                <a:tab pos="2286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Once the   immediate      threats to life  have   been      addressed, a thorough   history is</a:t>
            </a:r>
            <a:r>
              <a:rPr lang="en-US" sz="2400" dirty="0" smtClean="0">
                <a:latin typeface="Times New Roman" pitchFamily="18" charset="0"/>
                <a:ea typeface="Times New Roman" pitchFamily="18" charset="0"/>
                <a:cs typeface="Arial" pitchFamily="34" charset="0"/>
                <a:sym typeface="Wingdings" pitchFamily="2" charset="2"/>
              </a:rPr>
              <a:t> obtained and the patient is examined from top</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to toe to ensure that no wound, bruise or swelling is missed.</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The back and spine are examined with the patient “log-rolled”, looking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specifically for localized tenderness, swelling, bruising or a “step”.</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The perineum is examined and a rectal examination is performed to evaluate 	for sphincter tone, presence of blood, rectal perforation, or high riding prostate, 	this is particularly critical in patients     with suspected   spinal  cord  injury,  pelvic fracture , or transpelvic  gunshot wounds  </a:t>
            </a:r>
            <a:r>
              <a:rPr kumimoji="0" lang="en-US" sz="2400" b="0" i="0" u="none" strike="noStrike" cap="none" normalizeH="0" baseline="0" dirty="0" smtClean="0">
                <a:ln>
                  <a:noFill/>
                </a:ln>
                <a:solidFill>
                  <a:srgbClr val="CC0000"/>
                </a:solidFill>
                <a:effectLst/>
                <a:latin typeface="Times New Roman" pitchFamily="18" charset="0"/>
                <a:ea typeface="Times New Roman" pitchFamily="18" charset="0"/>
                <a:cs typeface="Arial" pitchFamily="34" charset="0"/>
                <a:sym typeface="Wingdings" pitchFamily="2" charset="2"/>
              </a:rPr>
              <a:t>very IMP .</a:t>
            </a:r>
            <a:endParaRPr kumimoji="0" lang="en-US" sz="2400" b="0" i="0" u="none" strike="noStrike" cap="none" normalizeH="0" baseline="0" dirty="0" smtClean="0">
              <a:ln>
                <a:noFill/>
              </a:ln>
              <a:solidFill>
                <a:srgbClr val="CC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Vaginal examination with speculum should be performed in women with pelvic fractures to exclude an open fracture.</a:t>
            </a:r>
          </a:p>
        </p:txBody>
      </p:sp>
      <p:sp>
        <p:nvSpPr>
          <p:cNvPr id="3" name="Slide Number Placeholder 2"/>
          <p:cNvSpPr>
            <a:spLocks noGrp="1"/>
          </p:cNvSpPr>
          <p:nvPr>
            <p:ph type="sldNum" sz="quarter" idx="12"/>
          </p:nvPr>
        </p:nvSpPr>
        <p:spPr/>
        <p:txBody>
          <a:bodyPr/>
          <a:lstStyle/>
          <a:p>
            <a:fld id="{38569F5F-2006-4223-894E-DDDF2FC6E649}" type="slidenum">
              <a:rPr lang="x-none" smtClean="0"/>
              <a:pPr/>
              <a:t>40</a:t>
            </a:fld>
            <a:endParaRPr lang="x-none"/>
          </a:p>
        </p:txBody>
      </p:sp>
      <p:sp>
        <p:nvSpPr>
          <p:cNvPr id="4" name="Footer Placeholder 3"/>
          <p:cNvSpPr>
            <a:spLocks noGrp="1"/>
          </p:cNvSpPr>
          <p:nvPr>
            <p:ph type="ftr" sz="quarter" idx="11"/>
          </p:nvPr>
        </p:nvSpPr>
        <p:spPr/>
        <p:txBody>
          <a:bodyPr/>
          <a:lstStyle/>
          <a:p>
            <a:r>
              <a:rPr lang="x-none" dirty="0" smtClean="0"/>
              <a:t>428 surgery team</a:t>
            </a:r>
            <a:endParaRPr lang="x-none"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51520" y="794914"/>
            <a:ext cx="87129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In edition to physical examination the following should be done</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Continuous vital Signs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CVP</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ECG Monitoring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4.</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Nasogastric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Tube Placement, which is contraindicated in complex maxillofacial injury and should be passed orally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It evaluate the stomach content for blood which may suggest gastro- duodenal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74295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If it passed to the chest it may suggest diaphragmatic injury.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467544" y="5949280"/>
            <a:ext cx="2524345" cy="369332"/>
          </a:xfrm>
          <a:prstGeom prst="rect">
            <a:avLst/>
          </a:prstGeom>
          <a:noFill/>
        </p:spPr>
        <p:txBody>
          <a:bodyPr wrap="none" rtlCol="0">
            <a:spAutoFit/>
          </a:bodyPr>
          <a:lstStyle/>
          <a:p>
            <a:r>
              <a:rPr lang="en-US" dirty="0" smtClean="0">
                <a:solidFill>
                  <a:srgbClr val="C00000"/>
                </a:solidFill>
              </a:rPr>
              <a:t>*Central Venous Pressure.</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38569F5F-2006-4223-894E-DDDF2FC6E649}" type="slidenum">
              <a:rPr lang="x-none" smtClean="0"/>
              <a:pPr/>
              <a:t>41</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79512" y="146917"/>
            <a:ext cx="8784976" cy="4154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lang="en-US" sz="2400" dirty="0" smtClean="0">
                <a:solidFill>
                  <a:srgbClr val="C00000"/>
                </a:solidFill>
                <a:latin typeface="Arial" pitchFamily="34" charset="0"/>
                <a:ea typeface="Times New Roman" pitchFamily="18" charset="0"/>
                <a:cs typeface="Arial" pitchFamily="34" charset="0"/>
              </a:rPr>
              <a:t>5 .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Foley Catheter Placement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To monitor the urine output-Foley Catheter placement should be deferred after urological evaluation in patients with signs of urethral injury  </a:t>
            </a:r>
            <a:r>
              <a:rPr kumimoji="0" lang="en-US" sz="2400"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 </a:t>
            </a:r>
            <a:r>
              <a:rPr kumimoji="0" lang="en-US" sz="2400" b="0" i="1"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Blood at the </a:t>
            </a:r>
            <a:r>
              <a:rPr kumimoji="0" lang="en-US" sz="2400" b="0" i="1" u="none" strike="noStrike" cap="none" normalizeH="0" baseline="0" dirty="0" err="1" smtClean="0">
                <a:ln>
                  <a:noFill/>
                </a:ln>
                <a:solidFill>
                  <a:srgbClr val="CC0000"/>
                </a:solidFill>
                <a:effectLst/>
                <a:latin typeface="Arial" pitchFamily="34" charset="0"/>
                <a:ea typeface="Times New Roman" pitchFamily="18" charset="0"/>
                <a:cs typeface="Arial" pitchFamily="34" charset="0"/>
              </a:rPr>
              <a:t>meatus</a:t>
            </a:r>
            <a:r>
              <a:rPr kumimoji="0" lang="en-US" sz="2400" b="0" i="1"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 </a:t>
            </a:r>
            <a:r>
              <a:rPr kumimoji="0" lang="en-US" sz="2400" b="0" i="1" u="none" strike="noStrike" cap="none" normalizeH="0" baseline="0" dirty="0" err="1" smtClean="0">
                <a:ln>
                  <a:noFill/>
                </a:ln>
                <a:solidFill>
                  <a:srgbClr val="CC0000"/>
                </a:solidFill>
                <a:effectLst/>
                <a:latin typeface="Arial" pitchFamily="34" charset="0"/>
                <a:ea typeface="Times New Roman" pitchFamily="18" charset="0"/>
                <a:cs typeface="Arial" pitchFamily="34" charset="0"/>
              </a:rPr>
              <a:t>perineal</a:t>
            </a:r>
            <a:r>
              <a:rPr kumimoji="0" lang="en-US" sz="2400" b="0" i="1"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 or scrotal hematoma, or a high riding prostate on the PR exam.</a:t>
            </a:r>
            <a:r>
              <a:rPr kumimoji="0" lang="en-US" sz="2400" b="0"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CC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6.</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Repeat FAST as needed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7.</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Laboratory Measurement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8.</a:t>
            </a:r>
            <a:r>
              <a:rPr kumimoji="0" lang="en-US" sz="2400" b="0" i="0" u="none" strike="noStrike" cap="none" normalizeH="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Radiographs</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42</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263573"/>
            <a:ext cx="864096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kumimoji="0" lang="x-none"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endParaRPr lang="x-none" sz="2400" dirty="0" smtClean="0">
              <a:latin typeface="Times New Roman" pitchFamily="18" charset="0"/>
              <a:ea typeface="Times New Roman" pitchFamily="18" charset="0"/>
              <a:cs typeface="Arial" pitchFamily="34" charset="0"/>
              <a:sym typeface="Wingdings" pitchFamily="2" charset="2"/>
            </a:endParaRPr>
          </a:p>
          <a:p>
            <a:pPr marL="0" marR="0" lvl="0" indent="0" algn="l" defTabSz="914400" rtl="1" eaLnBrk="1" fontAlgn="base" latinLnBrk="0" hangingPunct="1">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Selective radiography and laboratory tests are done early after	the primary survey.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For patients with severe blunt trauma the following radiograph should be  done:  -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rgbClr val="C00000"/>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1)</a:t>
            </a:r>
            <a:r>
              <a:rPr kumimoji="0" lang="en-US" sz="2400" b="0" i="0" u="none" strike="noStrike" cap="none" normalizeH="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Lateral Cervical Spine X-R</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2)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Chest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Lst>
            </a:pPr>
            <a:r>
              <a:rPr lang="en-US" sz="2400" dirty="0" smtClean="0">
                <a:solidFill>
                  <a:srgbClr val="C00000"/>
                </a:solidFill>
                <a:latin typeface="Times New Roman" pitchFamily="18" charset="0"/>
                <a:ea typeface="Times New Roman" pitchFamily="18" charset="0"/>
                <a:cs typeface="Arial" pitchFamily="34" charset="0"/>
                <a:sym typeface="Wingdings" pitchFamily="2" charset="2"/>
              </a:rPr>
              <a:t>3)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Pelvis X-R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For patients with truncal gunshots wound, anteriorposterior and lateral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radiographs of the chest and abdomen should be done with marking the entrance and exit sites with metallic clips or stables.</a:t>
            </a:r>
          </a:p>
        </p:txBody>
      </p:sp>
      <p:sp>
        <p:nvSpPr>
          <p:cNvPr id="3" name="Slide Number Placeholder 2"/>
          <p:cNvSpPr>
            <a:spLocks noGrp="1"/>
          </p:cNvSpPr>
          <p:nvPr>
            <p:ph type="sldNum" sz="quarter" idx="12"/>
          </p:nvPr>
        </p:nvSpPr>
        <p:spPr/>
        <p:txBody>
          <a:bodyPr/>
          <a:lstStyle/>
          <a:p>
            <a:fld id="{38569F5F-2006-4223-894E-DDDF2FC6E649}" type="slidenum">
              <a:rPr lang="x-none" smtClean="0"/>
              <a:pPr/>
              <a:t>43</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179512" y="852098"/>
            <a:ext cx="856793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28600" algn="l"/>
                <a:tab pos="742950" algn="l"/>
              </a:tabLst>
            </a:pPr>
            <a:r>
              <a:rPr kumimoji="0" lang="x-none"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In critically injured patient blood sample for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Type and Cross- Matching.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Complete Blood Count</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Blood Chemistry</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Coagulation Studies</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Lactate Level</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r>
              <a:rPr kumimoji="0" lang="en-US" sz="2400" b="0" i="0" u="none" strike="noStrike" cap="none" normalizeH="0" baseline="0" dirty="0" smtClean="0">
                <a:ln>
                  <a:noFill/>
                </a:ln>
                <a:solidFill>
                  <a:srgbClr val="C00000"/>
                </a:solidFill>
                <a:effectLst/>
                <a:latin typeface="Times New Roman" pitchFamily="18" charset="0"/>
                <a:ea typeface="Times New Roman" pitchFamily="18" charset="0"/>
                <a:cs typeface="Arial" pitchFamily="34" charset="0"/>
                <a:sym typeface="Wingdings" pitchFamily="2" charset="2"/>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Arterial Blood Gas Analysis “ABG”</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endParaRPr kumimoji="0" lang="en-US" sz="2400" b="0" i="0" u="none" strike="noStrike" cap="none" normalizeH="0" baseline="0" dirty="0" smtClean="0">
              <a:ln>
                <a:noFill/>
              </a:ln>
              <a:solidFill>
                <a:schemeClr val="tx1"/>
              </a:solidFill>
              <a:effectLst/>
              <a:latin typeface="Times New Roman" pitchFamily="18"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tabLst>
                <a:tab pos="228600" algn="l"/>
                <a:tab pos="742950" algn="l"/>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Wingdings" pitchFamily="2" charset="2"/>
              </a:rPr>
              <a:t> </a:t>
            </a:r>
          </a:p>
        </p:txBody>
      </p:sp>
      <p:sp>
        <p:nvSpPr>
          <p:cNvPr id="3" name="Slide Number Placeholder 2"/>
          <p:cNvSpPr>
            <a:spLocks noGrp="1"/>
          </p:cNvSpPr>
          <p:nvPr>
            <p:ph type="sldNum" sz="quarter" idx="12"/>
          </p:nvPr>
        </p:nvSpPr>
        <p:spPr/>
        <p:txBody>
          <a:bodyPr/>
          <a:lstStyle/>
          <a:p>
            <a:fld id="{38569F5F-2006-4223-894E-DDDF2FC6E649}" type="slidenum">
              <a:rPr lang="x-none" smtClean="0"/>
              <a:pPr/>
              <a:t>44</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79512" y="1933120"/>
            <a:ext cx="8712968"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8600" algn="l"/>
                <a:tab pos="742950" algn="l"/>
              </a:tabLst>
            </a:pPr>
            <a:r>
              <a:rPr kumimoji="0" lang="en-US" sz="60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 </a:t>
            </a:r>
            <a:r>
              <a:rPr lang="en-US" sz="6000" dirty="0" smtClean="0">
                <a:solidFill>
                  <a:schemeClr val="accent2">
                    <a:lumMod val="75000"/>
                  </a:schemeClr>
                </a:solidFill>
                <a:latin typeface="Times New Roman" pitchFamily="18" charset="0"/>
                <a:ea typeface="Times New Roman" pitchFamily="18" charset="0"/>
                <a:cs typeface="Arial" pitchFamily="34" charset="0"/>
                <a:sym typeface="Wingdings" pitchFamily="2" charset="2"/>
              </a:rPr>
              <a:t>THANK  YOU</a:t>
            </a:r>
            <a:endParaRPr kumimoji="0" lang="en-US" sz="6000" b="0" i="0" u="none" strike="noStrike" cap="none" normalizeH="0" baseline="0" dirty="0" smtClean="0">
              <a:ln>
                <a:noFill/>
              </a:ln>
              <a:solidFill>
                <a:schemeClr val="accent2">
                  <a:lumMod val="75000"/>
                </a:schemeClr>
              </a:solidFill>
              <a:effectLst/>
              <a:latin typeface="Times New Roman" pitchFamily="18" charset="0"/>
              <a:ea typeface="Times New Roman" pitchFamily="18" charset="0"/>
              <a:cs typeface="Arial" pitchFamily="34" charset="0"/>
              <a:sym typeface="Wingdings" pitchFamily="2" charset="2"/>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45</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مستطيل 1"/>
          <p:cNvSpPr/>
          <p:nvPr/>
        </p:nvSpPr>
        <p:spPr>
          <a:xfrm>
            <a:off x="611560" y="908720"/>
            <a:ext cx="7848872" cy="5016758"/>
          </a:xfrm>
          <a:prstGeom prst="rect">
            <a:avLst/>
          </a:prstGeom>
        </p:spPr>
        <p:txBody>
          <a:bodyPr wrap="square">
            <a:spAutoFit/>
          </a:bodyPr>
          <a:lstStyle/>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goal of primary survey is to </a:t>
            </a:r>
            <a:r>
              <a:rPr lang="en-US" sz="2000" u="heavy" dirty="0" smtClean="0">
                <a:latin typeface="Arial" pitchFamily="34" charset="0"/>
                <a:ea typeface="Times New Roman" pitchFamily="18" charset="0"/>
                <a:cs typeface="Arial" pitchFamily="34" charset="0"/>
              </a:rPr>
              <a:t>identify </a:t>
            </a:r>
            <a:r>
              <a:rPr lang="en-US" sz="2000" dirty="0" smtClean="0">
                <a:latin typeface="Arial" pitchFamily="34" charset="0"/>
                <a:ea typeface="Times New Roman" pitchFamily="18" charset="0"/>
                <a:cs typeface="Arial" pitchFamily="34" charset="0"/>
              </a:rPr>
              <a:t>and </a:t>
            </a:r>
            <a:r>
              <a:rPr lang="en-US" sz="2000" u="heavy" dirty="0" smtClean="0">
                <a:latin typeface="Arial" pitchFamily="34" charset="0"/>
                <a:ea typeface="Times New Roman" pitchFamily="18" charset="0"/>
                <a:cs typeface="Arial" pitchFamily="34" charset="0"/>
              </a:rPr>
              <a:t>treat </a:t>
            </a:r>
            <a:r>
              <a:rPr lang="en-US" sz="2000" dirty="0" smtClean="0">
                <a:latin typeface="Arial" pitchFamily="34" charset="0"/>
                <a:ea typeface="Times New Roman" pitchFamily="18" charset="0"/>
                <a:cs typeface="Arial" pitchFamily="34" charset="0"/>
              </a:rPr>
              <a:t>conditions that constitute an </a:t>
            </a:r>
            <a:r>
              <a:rPr lang="en-US" sz="2000" u="heavy" dirty="0" smtClean="0">
                <a:latin typeface="Arial" pitchFamily="34" charset="0"/>
                <a:ea typeface="Times New Roman" pitchFamily="18" charset="0"/>
                <a:cs typeface="Arial" pitchFamily="34" charset="0"/>
              </a:rPr>
              <a:t>immediate threat to life </a:t>
            </a:r>
            <a:endParaRPr lang="en-US" sz="20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ATLS</a:t>
            </a:r>
            <a:r>
              <a:rPr lang="en-US" sz="2000" dirty="0" smtClean="0">
                <a:solidFill>
                  <a:srgbClr val="FF0000"/>
                </a:solidFill>
                <a:latin typeface="Arial" pitchFamily="34" charset="0"/>
                <a:ea typeface="Times New Roman" pitchFamily="18" charset="0"/>
                <a:cs typeface="Arial" pitchFamily="34" charset="0"/>
              </a:rPr>
              <a:t>*</a:t>
            </a:r>
            <a:r>
              <a:rPr lang="en-US" sz="2000" dirty="0" smtClean="0">
                <a:latin typeface="Arial" pitchFamily="34" charset="0"/>
                <a:ea typeface="Times New Roman" pitchFamily="18" charset="0"/>
                <a:cs typeface="Arial" pitchFamily="34" charset="0"/>
              </a:rPr>
              <a:t> provides a structured approach to the trauma patient with standard Algorithms of care.</a:t>
            </a:r>
          </a:p>
          <a:p>
            <a:pPr lvl="0" algn="l" rtl="0" eaLnBrk="0" fontAlgn="base" hangingPunct="0">
              <a:spcBef>
                <a:spcPct val="0"/>
              </a:spcBef>
              <a:spcAft>
                <a:spcPct val="0"/>
              </a:spcAft>
              <a:tabLst>
                <a:tab pos="742950" algn="l"/>
              </a:tabLst>
            </a:pPr>
            <a:r>
              <a:rPr lang="en-US" sz="2000" dirty="0" smtClean="0">
                <a:latin typeface="Arial" pitchFamily="34" charset="0"/>
                <a:ea typeface="Times New Roman" pitchFamily="18" charset="0"/>
                <a:cs typeface="Arial" pitchFamily="34" charset="0"/>
              </a:rPr>
              <a:t> </a:t>
            </a: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It emphasizes the “golden hour”</a:t>
            </a:r>
            <a:r>
              <a:rPr lang="en-US" sz="2000" dirty="0" smtClean="0">
                <a:solidFill>
                  <a:srgbClr val="FF0000"/>
                </a:solidFill>
                <a:latin typeface="Arial" pitchFamily="34" charset="0"/>
                <a:ea typeface="Times New Roman" pitchFamily="18" charset="0"/>
                <a:cs typeface="Arial" pitchFamily="34" charset="0"/>
              </a:rPr>
              <a:t>**</a:t>
            </a:r>
            <a:r>
              <a:rPr lang="en-US" sz="2000" dirty="0" smtClean="0">
                <a:latin typeface="Arial" pitchFamily="34" charset="0"/>
                <a:ea typeface="Times New Roman" pitchFamily="18" charset="0"/>
                <a:cs typeface="Arial" pitchFamily="34" charset="0"/>
              </a:rPr>
              <a:t> concept that timely prioritized interventions are necessary to prevent death.</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The ATLS Course refers to the primary survey as assessment of the </a:t>
            </a:r>
            <a:r>
              <a:rPr lang="en-US" sz="2000" u="sng" dirty="0" smtClean="0">
                <a:latin typeface="Arial" pitchFamily="34" charset="0"/>
                <a:ea typeface="Times New Roman" pitchFamily="18" charset="0"/>
                <a:cs typeface="Arial" pitchFamily="34" charset="0"/>
              </a:rPr>
              <a:t>“ABC” </a:t>
            </a:r>
            <a:r>
              <a:rPr lang="en-US" sz="2000" dirty="0" smtClean="0">
                <a:latin typeface="Arial" pitchFamily="34" charset="0"/>
                <a:ea typeface="Times New Roman" pitchFamily="18" charset="0"/>
                <a:cs typeface="Arial" pitchFamily="34" charset="0"/>
              </a:rPr>
              <a:t>(</a:t>
            </a:r>
            <a:r>
              <a:rPr lang="en-US" sz="2000" dirty="0" smtClean="0">
                <a:solidFill>
                  <a:srgbClr val="FF0000"/>
                </a:solidFill>
                <a:latin typeface="Elephant" pitchFamily="18" charset="0"/>
                <a:ea typeface="Times New Roman" pitchFamily="18" charset="0"/>
                <a:cs typeface="Arial" pitchFamily="34" charset="0"/>
              </a:rPr>
              <a:t>A</a:t>
            </a:r>
            <a:r>
              <a:rPr lang="en-US" sz="2000" dirty="0" smtClean="0">
                <a:latin typeface="Arial" pitchFamily="34" charset="0"/>
                <a:ea typeface="Times New Roman" pitchFamily="18" charset="0"/>
                <a:cs typeface="Arial" pitchFamily="34" charset="0"/>
              </a:rPr>
              <a:t>irway with cervical spine protection, </a:t>
            </a:r>
            <a:r>
              <a:rPr lang="en-US" sz="2000" dirty="0" smtClean="0">
                <a:solidFill>
                  <a:srgbClr val="FF0000"/>
                </a:solidFill>
                <a:latin typeface="Elephant" pitchFamily="18" charset="0"/>
                <a:ea typeface="Times New Roman" pitchFamily="18" charset="0"/>
                <a:cs typeface="Arial" pitchFamily="34" charset="0"/>
              </a:rPr>
              <a:t>B</a:t>
            </a:r>
            <a:r>
              <a:rPr lang="en-US" sz="2000" dirty="0" smtClean="0">
                <a:latin typeface="Arial" pitchFamily="34" charset="0"/>
                <a:ea typeface="Times New Roman" pitchFamily="18" charset="0"/>
                <a:cs typeface="Arial" pitchFamily="34" charset="0"/>
              </a:rPr>
              <a:t>reathing and </a:t>
            </a:r>
            <a:r>
              <a:rPr lang="en-US" sz="2000" dirty="0" smtClean="0">
                <a:solidFill>
                  <a:srgbClr val="FF0000"/>
                </a:solidFill>
                <a:latin typeface="Elephant" pitchFamily="18" charset="0"/>
                <a:ea typeface="Times New Roman" pitchFamily="18" charset="0"/>
                <a:cs typeface="Arial" pitchFamily="34" charset="0"/>
              </a:rPr>
              <a:t>C</a:t>
            </a:r>
            <a:r>
              <a:rPr lang="en-US" sz="2000" dirty="0" smtClean="0">
                <a:latin typeface="Arial" pitchFamily="34" charset="0"/>
                <a:ea typeface="Times New Roman" pitchFamily="18" charset="0"/>
                <a:cs typeface="Arial" pitchFamily="34" charset="0"/>
              </a:rPr>
              <a:t>irculation).—</a:t>
            </a:r>
            <a:r>
              <a:rPr lang="en-US" sz="2000" dirty="0" smtClean="0">
                <a:solidFill>
                  <a:srgbClr val="FF0000"/>
                </a:solidFill>
                <a:latin typeface="Arial" pitchFamily="34" charset="0"/>
                <a:ea typeface="Times New Roman" pitchFamily="18" charset="0"/>
                <a:cs typeface="Arial" pitchFamily="34" charset="0"/>
              </a:rPr>
              <a:t>ABC</a:t>
            </a:r>
          </a:p>
          <a:p>
            <a:pPr lvl="0" algn="l" rtl="0" eaLnBrk="0" fontAlgn="base" hangingPunct="0">
              <a:spcBef>
                <a:spcPct val="0"/>
              </a:spcBef>
              <a:spcAft>
                <a:spcPct val="0"/>
              </a:spcAft>
              <a:buFontTx/>
              <a:buChar char="•"/>
              <a:tabLst>
                <a:tab pos="742950" algn="l"/>
              </a:tabLst>
            </a:pPr>
            <a:endParaRPr lang="en-US" sz="2000" dirty="0" smtClean="0">
              <a:latin typeface="Arial" pitchFamily="34" charset="0"/>
              <a:cs typeface="Arial" pitchFamily="34" charset="0"/>
            </a:endParaRPr>
          </a:p>
          <a:p>
            <a:pPr lvl="0" algn="l" rtl="0" eaLnBrk="0" fontAlgn="base" hangingPunct="0">
              <a:spcBef>
                <a:spcPct val="0"/>
              </a:spcBef>
              <a:spcAft>
                <a:spcPct val="0"/>
              </a:spcAft>
              <a:buFont typeface="Wingdings" pitchFamily="2" charset="2"/>
              <a:buChar char="q"/>
              <a:tabLst>
                <a:tab pos="742950" algn="l"/>
              </a:tabLst>
            </a:pPr>
            <a:r>
              <a:rPr lang="en-US" sz="2000" dirty="0" smtClean="0">
                <a:latin typeface="Arial" pitchFamily="34" charset="0"/>
                <a:ea typeface="Times New Roman" pitchFamily="18" charset="0"/>
                <a:cs typeface="Arial" pitchFamily="34" charset="0"/>
              </a:rPr>
              <a:t>  Although the concepts within primary survey are presented in a sequential fashion in reality they often proceed simultaneously.</a:t>
            </a:r>
            <a:r>
              <a:rPr lang="en-US" sz="2000" dirty="0" smtClean="0"/>
              <a:t> </a:t>
            </a:r>
            <a:r>
              <a:rPr lang="en-US" sz="2000" dirty="0" smtClean="0">
                <a:solidFill>
                  <a:srgbClr val="CC0000"/>
                </a:solidFill>
              </a:rPr>
              <a:t>Life-threatening</a:t>
            </a:r>
            <a:endParaRPr lang="en-US" sz="2000" dirty="0" smtClean="0">
              <a:solidFill>
                <a:srgbClr val="CC0000"/>
              </a:solidFill>
              <a:latin typeface="Arial" pitchFamily="34" charset="0"/>
              <a:cs typeface="Arial" pitchFamily="34" charset="0"/>
            </a:endParaRPr>
          </a:p>
        </p:txBody>
      </p:sp>
      <p:sp>
        <p:nvSpPr>
          <p:cNvPr id="3" name="TextBox 2"/>
          <p:cNvSpPr txBox="1"/>
          <p:nvPr/>
        </p:nvSpPr>
        <p:spPr>
          <a:xfrm>
            <a:off x="685800" y="6211669"/>
            <a:ext cx="4279954" cy="646331"/>
          </a:xfrm>
          <a:prstGeom prst="rect">
            <a:avLst/>
          </a:prstGeom>
          <a:noFill/>
          <a:ln>
            <a:noFill/>
          </a:ln>
        </p:spPr>
        <p:txBody>
          <a:bodyPr wrap="none" rtlCol="0">
            <a:spAutoFit/>
          </a:bodyPr>
          <a:lstStyle/>
          <a:p>
            <a:pPr algn="l" rtl="0"/>
            <a:r>
              <a:rPr lang="en-US" dirty="0" smtClean="0">
                <a:solidFill>
                  <a:srgbClr val="FF0000"/>
                </a:solidFill>
              </a:rPr>
              <a:t>*Advanced Trauma Life Support.</a:t>
            </a:r>
          </a:p>
          <a:p>
            <a:pPr algn="l" rtl="0"/>
            <a:r>
              <a:rPr lang="en-US" dirty="0" smtClean="0">
                <a:solidFill>
                  <a:srgbClr val="FF0000"/>
                </a:solidFill>
              </a:rPr>
              <a:t>**The first hours when the pt. reaches the ER.</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38569F5F-2006-4223-894E-DDDF2FC6E649}" type="slidenum">
              <a:rPr lang="x-none" smtClean="0"/>
              <a:pPr/>
              <a:t>5</a:t>
            </a:fld>
            <a:endParaRPr lang="x-none"/>
          </a:p>
        </p:txBody>
      </p:sp>
      <p:sp>
        <p:nvSpPr>
          <p:cNvPr id="5" name="Footer Placeholder 4"/>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97455" y="1776383"/>
            <a:ext cx="814909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i="0" u="none" strike="noStrike" cap="none" normalizeH="0" baseline="0" dirty="0" smtClean="0">
                <a:ln>
                  <a:noFill/>
                </a:ln>
                <a:solidFill>
                  <a:schemeClr val="accent2">
                    <a:lumMod val="75000"/>
                  </a:schemeClr>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accent2">
                    <a:lumMod val="75000"/>
                  </a:schemeClr>
                </a:solidFill>
                <a:effectLst/>
                <a:latin typeface="Elephant" pitchFamily="18" charset="0"/>
                <a:ea typeface="Times New Roman" pitchFamily="18" charset="0"/>
                <a:cs typeface="Arial" pitchFamily="34" charset="0"/>
              </a:rPr>
              <a:t>(</a:t>
            </a:r>
            <a:r>
              <a:rPr kumimoji="0" lang="en-US" sz="4000" b="0" i="0" u="none" strike="noStrike" cap="none" normalizeH="0" baseline="0" dirty="0" smtClean="0">
                <a:ln>
                  <a:noFill/>
                </a:ln>
                <a:solidFill>
                  <a:srgbClr val="FF0000"/>
                </a:solidFill>
                <a:effectLst/>
                <a:latin typeface="Elephant" pitchFamily="18" charset="0"/>
                <a:ea typeface="Times New Roman" pitchFamily="18" charset="0"/>
                <a:cs typeface="Arial" pitchFamily="34" charset="0"/>
              </a:rPr>
              <a:t>A</a:t>
            </a:r>
            <a:r>
              <a:rPr kumimoji="0" lang="en-US" sz="4000" b="0" i="0" u="none" strike="noStrike" cap="none" normalizeH="0" baseline="0" dirty="0" smtClean="0">
                <a:ln>
                  <a:noFill/>
                </a:ln>
                <a:solidFill>
                  <a:schemeClr val="accent2">
                    <a:lumMod val="75000"/>
                  </a:schemeClr>
                </a:solidFill>
                <a:effectLst/>
                <a:latin typeface="Elephant" pitchFamily="18" charset="0"/>
                <a:ea typeface="Times New Roman" pitchFamily="18"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tabLst>
                <a:tab pos="457200" algn="l"/>
                <a:tab pos="685800" algn="l"/>
              </a:tabLst>
            </a:pPr>
            <a:r>
              <a:rPr kumimoji="0" lang="en-US" sz="4000" b="0" i="0" u="none" strike="noStrike" cap="none" normalizeH="0" baseline="0" dirty="0" smtClean="0">
                <a:ln>
                  <a:noFill/>
                </a:ln>
                <a:solidFill>
                  <a:schemeClr val="accent2">
                    <a:lumMod val="75000"/>
                  </a:schemeClr>
                </a:solidFill>
                <a:effectLst/>
                <a:latin typeface="Elephant" pitchFamily="18" charset="0"/>
                <a:ea typeface="Times New Roman" pitchFamily="18" charset="0"/>
                <a:cs typeface="Arial" pitchFamily="34" charset="0"/>
              </a:rPr>
              <a:t>Airway Management with cervical spine protection</a:t>
            </a:r>
            <a:endParaRPr kumimoji="0" lang="en-US" sz="40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6</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مستطيل 1"/>
          <p:cNvSpPr/>
          <p:nvPr/>
        </p:nvSpPr>
        <p:spPr>
          <a:xfrm>
            <a:off x="683568" y="1052736"/>
            <a:ext cx="7848872" cy="2677656"/>
          </a:xfrm>
          <a:prstGeom prst="rect">
            <a:avLst/>
          </a:prstGeom>
        </p:spPr>
        <p:txBody>
          <a:bodyPr wrap="square">
            <a:spAutoFit/>
          </a:bodyPr>
          <a:lstStyle/>
          <a:p>
            <a:pPr algn="l"/>
            <a:r>
              <a:rPr lang="en-US" sz="2400" dirty="0" smtClean="0"/>
              <a:t> 	</a:t>
            </a:r>
          </a:p>
          <a:p>
            <a:pPr algn="l"/>
            <a:endParaRPr lang="en-US" sz="2400" dirty="0" smtClean="0"/>
          </a:p>
          <a:p>
            <a:pPr algn="l"/>
            <a:r>
              <a:rPr lang="en-US" sz="2400" b="1" dirty="0" smtClean="0">
                <a:solidFill>
                  <a:srgbClr val="FF0000"/>
                </a:solidFill>
              </a:rPr>
              <a:t>a ) </a:t>
            </a:r>
            <a:r>
              <a:rPr lang="en-US" sz="2400" dirty="0" smtClean="0"/>
              <a:t>Conscious patient who do not  show </a:t>
            </a:r>
            <a:r>
              <a:rPr lang="en-US" sz="2400" dirty="0" err="1" smtClean="0"/>
              <a:t>tachypnea</a:t>
            </a:r>
            <a:r>
              <a:rPr lang="en-US" sz="2400" dirty="0" smtClean="0"/>
              <a:t> and have  </a:t>
            </a:r>
            <a:r>
              <a:rPr lang="en-US" sz="2400" u="heavy" dirty="0" smtClean="0"/>
              <a:t>normal  voice </a:t>
            </a:r>
            <a:r>
              <a:rPr lang="en-US" sz="2400" dirty="0" smtClean="0"/>
              <a:t>do not require early attention to the airway.</a:t>
            </a:r>
            <a:endParaRPr lang="x-none" sz="2400" dirty="0" smtClean="0"/>
          </a:p>
          <a:p>
            <a:pPr algn="l"/>
            <a:endParaRPr lang="x-none" sz="2400" dirty="0" smtClean="0"/>
          </a:p>
          <a:p>
            <a:pPr algn="l"/>
            <a:endParaRPr lang="x-none" sz="2400" dirty="0" smtClean="0"/>
          </a:p>
          <a:p>
            <a:pPr algn="l"/>
            <a:endParaRPr lang="x-none" sz="2400" dirty="0" smtClean="0"/>
          </a:p>
        </p:txBody>
      </p:sp>
      <p:sp>
        <p:nvSpPr>
          <p:cNvPr id="3" name="Slide Number Placeholder 2"/>
          <p:cNvSpPr>
            <a:spLocks noGrp="1"/>
          </p:cNvSpPr>
          <p:nvPr>
            <p:ph type="sldNum" sz="quarter" idx="12"/>
          </p:nvPr>
        </p:nvSpPr>
        <p:spPr/>
        <p:txBody>
          <a:bodyPr/>
          <a:lstStyle/>
          <a:p>
            <a:fld id="{38569F5F-2006-4223-894E-DDDF2FC6E649}" type="slidenum">
              <a:rPr lang="x-none" smtClean="0"/>
              <a:pPr/>
              <a:t>7</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528" y="1359639"/>
            <a:ext cx="75963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457200" algn="l"/>
              </a:tabLst>
            </a:pPr>
            <a:r>
              <a:rPr kumimoji="0" lang="x-none"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a:t>
            </a:r>
            <a:r>
              <a:rPr kumimoji="0" lang="en-US" sz="2000" b="1" i="0" u="none" strike="noStrike" cap="none" normalizeH="0" dirty="0" smtClean="0">
                <a:ln>
                  <a:noFill/>
                </a:ln>
                <a:solidFill>
                  <a:srgbClr val="FF0000"/>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Patients with penetrating neck injuries and an expanding 	hematoma, evidence of chemical or thermal injuries</a:t>
            </a:r>
            <a:r>
              <a:rPr kumimoji="0" lang="en-US" sz="2000" b="0" i="0" u="none" strike="noStrike" cap="none" normalizeH="0" baseline="0" dirty="0" smtClean="0">
                <a:ln>
                  <a:noFill/>
                </a:ln>
                <a:solidFill>
                  <a:srgbClr val="CC00CC"/>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 the 	mouth,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nares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hypopharynx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extensive subcutaneous air 	in the neck, complex maxillofacial trauma or airway 	bleeding, in these cases </a:t>
            </a:r>
            <a:r>
              <a:rPr kumimoji="0" lang="en-US" sz="2000" b="0"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elective intubation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should be 	performed.  These patients may initially have a satisfactory 	airway but they may become obstructed if soft tissue swelling , hematoma formation, or edema progress.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8</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648339"/>
            <a:ext cx="8207896" cy="45481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tabLst>
                <a:tab pos="457200" algn="l"/>
                <a:tab pos="914400" algn="l"/>
              </a:tabLst>
            </a:pPr>
            <a:r>
              <a:rPr kumimoji="0" lang="en-US" sz="2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c)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Establishment of a definitive airway ,immediate intubation, (</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i.e. </a:t>
            </a:r>
            <a:r>
              <a:rPr kumimoji="0" lang="en-US" sz="24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endotracheal</a:t>
            </a:r>
            <a:r>
              <a:rPr kumimoji="0" lang="en-US"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intubation</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indicated in patients with apnea, inability to protect the airway due to altered mental status, impending airway compromise due to inhalation injury, hematoma, facial bleeding, soft tissue swelling or aspiration, and inability to maintain oxygenation. </a:t>
            </a:r>
            <a:r>
              <a:rPr kumimoji="0" lang="en-US" sz="2000" b="0" i="1" strike="noStrike" cap="none" normalizeH="0" baseline="0" dirty="0" smtClean="0">
                <a:ln>
                  <a:noFill/>
                </a:ln>
                <a:solidFill>
                  <a:srgbClr val="CC0000"/>
                </a:solidFill>
                <a:effectLst/>
                <a:latin typeface="Arial" pitchFamily="34" charset="0"/>
                <a:ea typeface="Times New Roman" pitchFamily="18" charset="0"/>
                <a:cs typeface="Arial" pitchFamily="34" charset="0"/>
              </a:rPr>
              <a:t>Altered mental status is</a:t>
            </a:r>
            <a:r>
              <a:rPr kumimoji="0" lang="en-US" sz="2000" b="1" i="1" strike="noStrike" cap="none" normalizeH="0" baseline="0" dirty="0" smtClean="0">
                <a:ln>
                  <a:noFill/>
                </a:ln>
                <a:solidFill>
                  <a:srgbClr val="CC0000"/>
                </a:solidFill>
                <a:effectLst/>
                <a:latin typeface="Arial" pitchFamily="34" charset="0"/>
                <a:ea typeface="Times New Roman" pitchFamily="18" charset="0"/>
                <a:cs typeface="Arial" pitchFamily="34" charset="0"/>
              </a:rPr>
              <a:t> </a:t>
            </a:r>
            <a:r>
              <a:rPr kumimoji="0" lang="en-US" sz="2000" b="0" i="1" strike="noStrike" cap="none" normalizeH="0" baseline="0" dirty="0" smtClean="0">
                <a:ln>
                  <a:noFill/>
                </a:ln>
                <a:solidFill>
                  <a:srgbClr val="CC0000"/>
                </a:solidFill>
                <a:effectLst/>
                <a:latin typeface="Arial" pitchFamily="34" charset="0"/>
                <a:ea typeface="Times New Roman" pitchFamily="18" charset="0"/>
                <a:cs typeface="Arial" pitchFamily="34" charset="0"/>
              </a:rPr>
              <a:t>the most</a:t>
            </a:r>
            <a:r>
              <a:rPr kumimoji="0" lang="en-US" sz="2000" b="1" i="0" strike="noStrike" cap="none" normalizeH="0" baseline="0" dirty="0" smtClean="0">
                <a:ln>
                  <a:noFill/>
                </a:ln>
                <a:solidFill>
                  <a:srgbClr val="CC0000"/>
                </a:solidFill>
                <a:effectLst/>
                <a:latin typeface="Arial" pitchFamily="34" charset="0"/>
                <a:ea typeface="Times New Roman" pitchFamily="18" charset="0"/>
                <a:cs typeface="Arial" pitchFamily="34" charset="0"/>
              </a:rPr>
              <a:t> </a:t>
            </a:r>
            <a:r>
              <a:rPr kumimoji="0" lang="en-US" sz="2000" b="0" i="1" strike="noStrike" cap="none" normalizeH="0" baseline="0" dirty="0" smtClean="0">
                <a:ln>
                  <a:noFill/>
                </a:ln>
                <a:solidFill>
                  <a:srgbClr val="CC0000"/>
                </a:solidFill>
                <a:effectLst/>
                <a:latin typeface="Arial" pitchFamily="34" charset="0"/>
                <a:ea typeface="Times New Roman" pitchFamily="18" charset="0"/>
                <a:cs typeface="Arial" pitchFamily="34" charset="0"/>
              </a:rPr>
              <a:t>common indication for intubation in the ER for traumatic pt .                           </a:t>
            </a:r>
            <a:endParaRPr kumimoji="0" lang="en-US" sz="2000" b="0" i="0" strike="noStrike" cap="none" normalizeH="0" baseline="0" dirty="0" smtClean="0">
              <a:ln>
                <a:noFill/>
              </a:ln>
              <a:solidFill>
                <a:srgbClr val="CC000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38569F5F-2006-4223-894E-DDDF2FC6E649}" type="slidenum">
              <a:rPr lang="x-none" smtClean="0"/>
              <a:pPr/>
              <a:t>9</a:t>
            </a:fld>
            <a:endParaRPr lang="x-none"/>
          </a:p>
        </p:txBody>
      </p:sp>
      <p:sp>
        <p:nvSpPr>
          <p:cNvPr id="4" name="Footer Placeholder 3"/>
          <p:cNvSpPr>
            <a:spLocks noGrp="1"/>
          </p:cNvSpPr>
          <p:nvPr>
            <p:ph type="ftr" sz="quarter" idx="11"/>
          </p:nvPr>
        </p:nvSpPr>
        <p:spPr/>
        <p:txBody>
          <a:bodyPr/>
          <a:lstStyle/>
          <a:p>
            <a:r>
              <a:rPr lang="x-none" smtClean="0"/>
              <a:t>428 surgery team</a:t>
            </a:r>
            <a:endParaRPr lang="x-none"/>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2370</TotalTime>
  <Words>3126</Words>
  <Application>Microsoft Office PowerPoint</Application>
  <PresentationFormat>On-screen Show (4:3)</PresentationFormat>
  <Paragraphs>417</Paragraphs>
  <Slides>45</Slides>
  <Notes>0</Notes>
  <HiddenSlides>0</HiddenSlides>
  <MMClips>0</MMClips>
  <ScaleCrop>false</ScaleCrop>
  <HeadingPairs>
    <vt:vector size="4" baseType="variant">
      <vt:variant>
        <vt:lpstr>Design Template</vt:lpstr>
      </vt:variant>
      <vt:variant>
        <vt:i4>1</vt:i4>
      </vt:variant>
      <vt:variant>
        <vt:lpstr>Slide Titles</vt:lpstr>
      </vt:variant>
      <vt:variant>
        <vt:i4>45</vt:i4>
      </vt:variant>
    </vt:vector>
  </HeadingPairs>
  <TitlesOfParts>
    <vt:vector size="46" baseType="lpstr">
      <vt:lpstr>حضري</vt:lpstr>
      <vt:lpstr> </vt:lpstr>
      <vt:lpstr>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windows7 toshiba</dc:creator>
  <cp:lastModifiedBy>MAC</cp:lastModifiedBy>
  <cp:revision>204</cp:revision>
  <dcterms:created xsi:type="dcterms:W3CDTF">2011-03-02T17:08:53Z</dcterms:created>
  <dcterms:modified xsi:type="dcterms:W3CDTF">2011-03-03T15:25:34Z</dcterms:modified>
</cp:coreProperties>
</file>