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EB4DDC-5D6B-4BA1-AD66-8D015D77CFFB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EB4DDC-5D6B-4BA1-AD66-8D015D77CFFB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EB4DDC-5D6B-4BA1-AD66-8D015D77CFFB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BBACF0-C8DF-49CA-A4B5-349A21A509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6106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History and Physical </a:t>
            </a:r>
            <a:br>
              <a:rPr lang="en-US" b="1" dirty="0" smtClean="0"/>
            </a:br>
            <a:r>
              <a:rPr lang="en-US" b="1" dirty="0" smtClean="0"/>
              <a:t>of infants and young children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r>
              <a:rPr lang="en-US" i="1" dirty="0" err="1" smtClean="0"/>
              <a:t>Ayman</a:t>
            </a:r>
            <a:r>
              <a:rPr lang="en-US" i="1" dirty="0" smtClean="0"/>
              <a:t> </a:t>
            </a:r>
            <a:r>
              <a:rPr lang="en-US" i="1" dirty="0" err="1" smtClean="0"/>
              <a:t>Aljazaeri</a:t>
            </a:r>
            <a:r>
              <a:rPr lang="en-US" i="1" dirty="0" smtClean="0"/>
              <a:t>, MBBS, FRCSC, </a:t>
            </a:r>
            <a:r>
              <a:rPr lang="en-US" i="1" dirty="0" err="1" smtClean="0"/>
              <a:t>MSc</a:t>
            </a:r>
            <a:r>
              <a:rPr lang="en-US" i="1" dirty="0" smtClean="0"/>
              <a:t>, MHA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753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Otherwise similar to adult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good history = a good logical story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Major Predisposing factors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Describe the current problem 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Other risk factors 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Symptoms of other possible complications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6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History (general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skills)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Due to the relative difficulties in taking a reliable history and performing an accurate physical exam</a:t>
            </a:r>
          </a:p>
          <a:p>
            <a:pPr algn="ctr">
              <a:buNone/>
            </a:pPr>
            <a:r>
              <a:rPr lang="en-US" b="1" dirty="0" smtClean="0">
                <a:sym typeface="Wingdings" pitchFamily="2" charset="2"/>
              </a:rPr>
              <a:t>we depend more on </a:t>
            </a:r>
            <a:r>
              <a:rPr lang="en-US" b="1" u="sng" dirty="0" smtClean="0">
                <a:sym typeface="Wingdings" pitchFamily="2" charset="2"/>
              </a:rPr>
              <a:t>investigations </a:t>
            </a:r>
            <a:r>
              <a:rPr lang="en-US" b="1" dirty="0" smtClean="0">
                <a:sym typeface="Wingdings" pitchFamily="2" charset="2"/>
              </a:rPr>
              <a:t>in diagnosing the underlying problems in infants </a:t>
            </a:r>
            <a:r>
              <a:rPr lang="en-US" b="1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19472"/>
          </a:xfrm>
        </p:spPr>
        <p:txBody>
          <a:bodyPr/>
          <a:lstStyle/>
          <a:p>
            <a:r>
              <a:rPr lang="en-US" dirty="0" smtClean="0"/>
              <a:t>Less than 3-4 year</a:t>
            </a:r>
          </a:p>
          <a:p>
            <a:pPr lvl="1"/>
            <a:r>
              <a:rPr lang="en-US" sz="2400" dirty="0" smtClean="0"/>
              <a:t>Difficult to communicate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History sources</a:t>
            </a:r>
            <a:endParaRPr lang="en-US" dirty="0" smtClean="0"/>
          </a:p>
          <a:p>
            <a:pPr lvl="2"/>
            <a:r>
              <a:rPr lang="en-US" sz="2400" dirty="0" smtClean="0"/>
              <a:t>Mother is the best source</a:t>
            </a:r>
          </a:p>
          <a:p>
            <a:pPr lvl="3"/>
            <a:r>
              <a:rPr lang="en-US" dirty="0" smtClean="0"/>
              <a:t>Social barrier is improving </a:t>
            </a:r>
          </a:p>
          <a:p>
            <a:pPr lvl="2"/>
            <a:r>
              <a:rPr lang="en-US" sz="2400" dirty="0" smtClean="0"/>
              <a:t>Father is not very reliable</a:t>
            </a:r>
          </a:p>
          <a:p>
            <a:pPr lvl="2"/>
            <a:r>
              <a:rPr lang="en-US" sz="2400" dirty="0" smtClean="0"/>
              <a:t>Nurses are reliable</a:t>
            </a:r>
          </a:p>
          <a:p>
            <a:pPr lvl="3"/>
            <a:r>
              <a:rPr lang="en-US" dirty="0" smtClean="0"/>
              <a:t>Not always possible</a:t>
            </a:r>
          </a:p>
          <a:p>
            <a:pPr lvl="3"/>
            <a:r>
              <a:rPr lang="en-US" dirty="0" smtClean="0"/>
              <a:t>Important in ICU</a:t>
            </a:r>
          </a:p>
          <a:p>
            <a:pPr lvl="2"/>
            <a:r>
              <a:rPr lang="en-US" sz="2400" dirty="0" smtClean="0"/>
              <a:t>Other doctors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dirty="0" smtClean="0"/>
              <a:t>The impact of age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Feeding</a:t>
            </a:r>
          </a:p>
          <a:p>
            <a:pPr lvl="1"/>
            <a:r>
              <a:rPr lang="en-US" dirty="0" smtClean="0"/>
              <a:t>Feeding well </a:t>
            </a:r>
            <a:r>
              <a:rPr lang="en-US" dirty="0" smtClean="0">
                <a:sym typeface="Wingdings" pitchFamily="2" charset="2"/>
              </a:rPr>
              <a:t> healthy baby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Poor feeding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Sick baby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GI obstructed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Pain</a:t>
            </a:r>
            <a:endParaRPr lang="en-US" dirty="0" smtClean="0"/>
          </a:p>
          <a:p>
            <a:r>
              <a:rPr lang="en-US" dirty="0" smtClean="0"/>
              <a:t>Vomiting </a:t>
            </a:r>
            <a:r>
              <a:rPr lang="en-US" dirty="0" smtClean="0">
                <a:sym typeface="Wingdings" pitchFamily="2" charset="2"/>
              </a:rPr>
              <a:t> sick baby</a:t>
            </a:r>
            <a:endParaRPr lang="en-US" dirty="0" smtClean="0"/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Force</a:t>
            </a:r>
          </a:p>
          <a:p>
            <a:pPr lvl="2"/>
            <a:r>
              <a:rPr lang="en-US" dirty="0" smtClean="0"/>
              <a:t>Projectile </a:t>
            </a:r>
            <a:r>
              <a:rPr lang="en-US" dirty="0" smtClean="0">
                <a:sym typeface="Wingdings" pitchFamily="2" charset="2"/>
              </a:rPr>
              <a:t> proximal obstruction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Small amount after each feeds  regurgitation  normal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Relayed symptoms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Bowel movement (BM)</a:t>
            </a:r>
          </a:p>
          <a:p>
            <a:pPr lvl="1"/>
            <a:r>
              <a:rPr lang="en-US" dirty="0" smtClean="0"/>
              <a:t>Frequency</a:t>
            </a:r>
          </a:p>
          <a:p>
            <a:pPr lvl="2"/>
            <a:r>
              <a:rPr lang="en-US" dirty="0" smtClean="0"/>
              <a:t>What is the normal for infant?</a:t>
            </a:r>
          </a:p>
          <a:p>
            <a:pPr lvl="2"/>
            <a:r>
              <a:rPr lang="en-US" dirty="0" smtClean="0"/>
              <a:t>Constipated, obstructed</a:t>
            </a:r>
          </a:p>
          <a:p>
            <a:pPr lvl="2"/>
            <a:r>
              <a:rPr lang="en-US" dirty="0" smtClean="0"/>
              <a:t>Failure to pass </a:t>
            </a:r>
            <a:r>
              <a:rPr lang="en-US" dirty="0" err="1" smtClean="0"/>
              <a:t>meconium</a:t>
            </a:r>
            <a:endParaRPr lang="en-US" dirty="0" smtClean="0"/>
          </a:p>
          <a:p>
            <a:pPr lvl="1"/>
            <a:r>
              <a:rPr lang="en-US" dirty="0" smtClean="0"/>
              <a:t>Consistency</a:t>
            </a:r>
          </a:p>
          <a:p>
            <a:pPr lvl="2"/>
            <a:r>
              <a:rPr lang="en-US" dirty="0" smtClean="0"/>
              <a:t>Loose / watery </a:t>
            </a:r>
            <a:r>
              <a:rPr lang="en-US" dirty="0" smtClean="0">
                <a:sym typeface="Wingdings" pitchFamily="2" charset="2"/>
              </a:rPr>
              <a:t> diarrhea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Firm &amp; dry  constipation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Color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Very pale  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Black  </a:t>
            </a:r>
            <a:r>
              <a:rPr lang="en-US" dirty="0" err="1" smtClean="0">
                <a:sym typeface="Wingdings" pitchFamily="2" charset="2"/>
              </a:rPr>
              <a:t>Melena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Bright red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Relayed symptoms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915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Crying baby</a:t>
            </a:r>
          </a:p>
          <a:p>
            <a:pPr lvl="1"/>
            <a:r>
              <a:rPr lang="en-US" dirty="0" smtClean="0"/>
              <a:t>Baby communicate their need by crying</a:t>
            </a:r>
          </a:p>
          <a:p>
            <a:pPr lvl="2"/>
            <a:r>
              <a:rPr lang="en-US" dirty="0" smtClean="0"/>
              <a:t>Hungry </a:t>
            </a:r>
          </a:p>
          <a:p>
            <a:pPr lvl="2"/>
            <a:r>
              <a:rPr lang="en-US" dirty="0" smtClean="0"/>
              <a:t>Wet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At &gt;6 month  they learn to cry for other reasons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Want to be carried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Want to play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Bay who continue to cry, refuse feeding and dry </a:t>
            </a:r>
            <a:r>
              <a:rPr lang="en-US" dirty="0" smtClean="0">
                <a:sym typeface="Wingdings" pitchFamily="2" charset="2"/>
              </a:rPr>
              <a:t> pain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Abdominal pain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Ear ache</a:t>
            </a:r>
          </a:p>
          <a:p>
            <a:endParaRPr lang="en-US" dirty="0" smtClean="0"/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Growth (height and weight)</a:t>
            </a:r>
          </a:p>
          <a:p>
            <a:pPr lvl="2"/>
            <a:r>
              <a:rPr lang="en-US" dirty="0" smtClean="0"/>
              <a:t>Chronic problems ( </a:t>
            </a:r>
            <a:r>
              <a:rPr lang="en-US" dirty="0" err="1" smtClean="0"/>
              <a:t>Metabloic</a:t>
            </a:r>
            <a:r>
              <a:rPr lang="en-US" dirty="0" smtClean="0"/>
              <a:t>, </a:t>
            </a:r>
            <a:r>
              <a:rPr lang="en-US" b="1" u="sng" dirty="0" smtClean="0"/>
              <a:t>Nutrition =&gt; gut health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Psychological</a:t>
            </a:r>
          </a:p>
          <a:p>
            <a:pPr lvl="2"/>
            <a:r>
              <a:rPr lang="en-US" dirty="0" smtClean="0"/>
              <a:t>Mental problem, chromosomal abnormalities</a:t>
            </a:r>
          </a:p>
          <a:p>
            <a:pPr lvl="1"/>
            <a:r>
              <a:rPr lang="en-US" dirty="0" smtClean="0"/>
              <a:t>Motor </a:t>
            </a:r>
          </a:p>
          <a:p>
            <a:pPr lvl="2"/>
            <a:r>
              <a:rPr lang="en-US" dirty="0" smtClean="0"/>
              <a:t>Syndrome</a:t>
            </a:r>
          </a:p>
          <a:p>
            <a:pPr lvl="2"/>
            <a:r>
              <a:rPr lang="en-US" dirty="0" smtClean="0"/>
              <a:t>Metabolic	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Relayed Symptoms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abnormality</a:t>
            </a:r>
          </a:p>
          <a:p>
            <a:pPr lvl="1"/>
            <a:r>
              <a:rPr lang="en-US" dirty="0" smtClean="0"/>
              <a:t>Anything that is not normal</a:t>
            </a:r>
          </a:p>
          <a:p>
            <a:pPr lvl="2"/>
            <a:r>
              <a:rPr lang="en-US" dirty="0" smtClean="0"/>
              <a:t>Swelling</a:t>
            </a:r>
          </a:p>
          <a:p>
            <a:pPr lvl="3"/>
            <a:r>
              <a:rPr lang="en-US" dirty="0" smtClean="0"/>
              <a:t>Abscess</a:t>
            </a:r>
          </a:p>
          <a:p>
            <a:pPr lvl="3"/>
            <a:r>
              <a:rPr lang="en-US" dirty="0" smtClean="0"/>
              <a:t>Mass (lymph node, Tumor, Cyst, Hernia) </a:t>
            </a:r>
          </a:p>
          <a:p>
            <a:pPr lvl="2"/>
            <a:r>
              <a:rPr lang="en-US" dirty="0" smtClean="0"/>
              <a:t>Color changes</a:t>
            </a:r>
          </a:p>
          <a:p>
            <a:pPr lvl="3"/>
            <a:r>
              <a:rPr lang="en-US" dirty="0" smtClean="0"/>
              <a:t>Inflammation</a:t>
            </a:r>
          </a:p>
          <a:p>
            <a:pPr lvl="3"/>
            <a:r>
              <a:rPr lang="en-US" dirty="0" smtClean="0"/>
              <a:t>Rash</a:t>
            </a:r>
          </a:p>
          <a:p>
            <a:pPr lvl="3"/>
            <a:r>
              <a:rPr lang="en-US" dirty="0" smtClean="0"/>
              <a:t>Vascular malformation	</a:t>
            </a:r>
          </a:p>
          <a:p>
            <a:r>
              <a:rPr lang="en-US" dirty="0" smtClean="0"/>
              <a:t>Mental changes</a:t>
            </a:r>
          </a:p>
          <a:p>
            <a:pPr lvl="1"/>
            <a:r>
              <a:rPr lang="en-US" dirty="0" smtClean="0"/>
              <a:t>Responsiveness</a:t>
            </a:r>
          </a:p>
          <a:p>
            <a:pPr lvl="2"/>
            <a:r>
              <a:rPr lang="en-US" dirty="0" smtClean="0"/>
              <a:t>Sleepy</a:t>
            </a:r>
          </a:p>
          <a:p>
            <a:pPr lvl="2"/>
            <a:r>
              <a:rPr lang="en-US" dirty="0" smtClean="0"/>
              <a:t>Not interested in feeding</a:t>
            </a:r>
          </a:p>
          <a:p>
            <a:pPr lvl="2"/>
            <a:r>
              <a:rPr lang="en-US" dirty="0" smtClean="0"/>
              <a:t>Indicates; sepsis, shock, CNS trauma, metabolic (O2, </a:t>
            </a:r>
            <a:r>
              <a:rPr lang="en-US" dirty="0" err="1" smtClean="0"/>
              <a:t>Glu</a:t>
            </a:r>
            <a:r>
              <a:rPr lang="en-US" dirty="0" smtClean="0"/>
              <a:t>, urea)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Relayed symptoms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Vomiting</a:t>
            </a:r>
          </a:p>
          <a:p>
            <a:r>
              <a:rPr lang="en-US" dirty="0" smtClean="0"/>
              <a:t>Constipated / diarrhea</a:t>
            </a:r>
          </a:p>
          <a:p>
            <a:r>
              <a:rPr lang="en-US" dirty="0" smtClean="0"/>
              <a:t>Poor feeding</a:t>
            </a:r>
          </a:p>
          <a:p>
            <a:r>
              <a:rPr lang="en-US" dirty="0" smtClean="0"/>
              <a:t>Abdominal distension</a:t>
            </a:r>
          </a:p>
          <a:p>
            <a:r>
              <a:rPr lang="en-US" dirty="0" smtClean="0"/>
              <a:t>Palpable mass</a:t>
            </a:r>
          </a:p>
          <a:p>
            <a:r>
              <a:rPr lang="en-US" dirty="0" smtClean="0"/>
              <a:t>Very dark or very pale colored stool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problems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Vital sings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RR, BP, HR, O2 Sat</a:t>
            </a:r>
          </a:p>
          <a:p>
            <a:endParaRPr lang="en-US" dirty="0" smtClean="0"/>
          </a:p>
          <a:p>
            <a:r>
              <a:rPr lang="en-US" dirty="0" smtClean="0"/>
              <a:t>Consciousness (crying)</a:t>
            </a:r>
          </a:p>
          <a:p>
            <a:pPr lvl="1"/>
            <a:r>
              <a:rPr lang="en-US" dirty="0" smtClean="0"/>
              <a:t>Crying baby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not very sick (not critical)</a:t>
            </a:r>
          </a:p>
          <a:p>
            <a:pPr lvl="1"/>
            <a:r>
              <a:rPr lang="en-US" dirty="0" smtClean="0"/>
              <a:t>Calm baby who doesn’t respond well </a:t>
            </a:r>
            <a:r>
              <a:rPr lang="en-US" dirty="0" smtClean="0">
                <a:sym typeface="Wingdings" pitchFamily="2" charset="2"/>
              </a:rPr>
              <a:t> sick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 while crying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Can’t hear the chest well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Focus on inhalation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Can’t examine abdomen well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Examine while taking breath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Keep hand on abdomen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Can’t concentrate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Parent are stressed  less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382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History and Physical  of infants and young children</vt:lpstr>
      <vt:lpstr>History The impact of age </vt:lpstr>
      <vt:lpstr>Relayed symptoms</vt:lpstr>
      <vt:lpstr>Relayed symptoms</vt:lpstr>
      <vt:lpstr>Relayed Symptoms</vt:lpstr>
      <vt:lpstr>Relayed symptoms</vt:lpstr>
      <vt:lpstr>Abdominal problems</vt:lpstr>
      <vt:lpstr>Physical Exam</vt:lpstr>
      <vt:lpstr>Physical Exam</vt:lpstr>
      <vt:lpstr>Physical exam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Physical  Pediatric Surgery</dc:title>
  <dc:creator>Ayman</dc:creator>
  <cp:lastModifiedBy>Ayman</cp:lastModifiedBy>
  <cp:revision>8</cp:revision>
  <dcterms:created xsi:type="dcterms:W3CDTF">2010-09-25T20:55:09Z</dcterms:created>
  <dcterms:modified xsi:type="dcterms:W3CDTF">2010-09-25T22:04:25Z</dcterms:modified>
</cp:coreProperties>
</file>