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31" r:id="rId2"/>
    <p:sldId id="332" r:id="rId3"/>
    <p:sldId id="261" r:id="rId4"/>
    <p:sldId id="262" r:id="rId5"/>
    <p:sldId id="319" r:id="rId6"/>
    <p:sldId id="320" r:id="rId7"/>
    <p:sldId id="321" r:id="rId8"/>
    <p:sldId id="265" r:id="rId9"/>
    <p:sldId id="322" r:id="rId10"/>
    <p:sldId id="289" r:id="rId11"/>
    <p:sldId id="291" r:id="rId12"/>
    <p:sldId id="292" r:id="rId13"/>
    <p:sldId id="324" r:id="rId14"/>
    <p:sldId id="326" r:id="rId15"/>
    <p:sldId id="296" r:id="rId16"/>
    <p:sldId id="297" r:id="rId17"/>
    <p:sldId id="327" r:id="rId18"/>
    <p:sldId id="323" r:id="rId19"/>
    <p:sldId id="316" r:id="rId20"/>
    <p:sldId id="317" r:id="rId21"/>
    <p:sldId id="298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29" r:id="rId31"/>
    <p:sldId id="306" r:id="rId32"/>
    <p:sldId id="328" r:id="rId33"/>
    <p:sldId id="325" r:id="rId34"/>
    <p:sldId id="305" r:id="rId35"/>
    <p:sldId id="300" r:id="rId36"/>
    <p:sldId id="302" r:id="rId37"/>
    <p:sldId id="330" r:id="rId38"/>
    <p:sldId id="333" r:id="rId39"/>
  </p:sldIdLst>
  <p:sldSz cx="9144000" cy="6858000" type="screen4x3"/>
  <p:notesSz cx="92964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4778B-AFF2-4731-A8BB-A64DB61D7EE0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2E28-05CE-4679-A6EE-17AFE6834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05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180F-2BC7-4760-A7CD-AF251202863F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7550"/>
            <a:ext cx="74371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044A0-C33C-46C9-BEAE-651A223CD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5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9CF67-2B58-4E6E-9F44-33C5B63EA6B9}" type="slidenum">
              <a:rPr lang="ar-SA"/>
              <a:pPr/>
              <a:t>14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Ossama AlKhatib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3BE13-BCF0-4E11-8179-3A4CB6EC8A39}" type="slidenum">
              <a:rPr lang="ar-SA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Ossama AlKhatib (modified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GB" smtClean="0"/>
              <a:t>incidence geographically variation between continents and within continents.</a:t>
            </a:r>
          </a:p>
          <a:p>
            <a:r>
              <a:rPr lang="en-GB" smtClean="0"/>
              <a:t>The highest incidence in the developed countries.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GB" smtClean="0"/>
              <a:t>Øverste Nurses health study </a:t>
            </a:r>
          </a:p>
          <a:p>
            <a:r>
              <a:rPr lang="en-GB" smtClean="0"/>
              <a:t>Nederste Health proffesional folloiw up study (HPFS) began in 1986 and followed up until 1996, only men 40 – 75 years.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302D3-E05D-4298-B1B2-57CD2E359891}" type="datetime1">
              <a:rPr lang="en-GB"/>
              <a:pPr>
                <a:defRPr/>
              </a:pPr>
              <a:t>05/02/2013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5B47E-5D16-4717-AFA2-2031E0B29D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492875"/>
            <a:ext cx="533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1B54F6-45AA-4E6D-9C0C-9B78B4AAA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EF79-DC28-458A-BF1A-C82EEAB2E5BE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file:///C:\My%20Documents\BBC%20News%20%20UK%20POLITICS%20%20Prescott%20has%20diabetes_files\_1865023_prescott300.jpg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Epidemiology of DM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Prof. </a:t>
            </a:r>
            <a:r>
              <a:rPr lang="en-US" sz="3200" dirty="0" err="1" smtClean="0"/>
              <a:t>Ashry</a:t>
            </a:r>
            <a:r>
              <a:rPr lang="en-US" sz="3200" dirty="0" smtClean="0"/>
              <a:t> Gad Mohamed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1.bp.blogspot.com/-kjz6ItdBfnE/UIK1q04W5-I/AAAAAAAHw_o/zjF6DvOefo4/s1600/600_Table+2.1+Top+ten+countries+for+preval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28600" y="228600"/>
          <a:ext cx="4267200" cy="58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8" name="Chart" r:id="rId4" imgW="3362249" imgH="2857500" progId="MSGraph.Chart.8">
                  <p:embed/>
                </p:oleObj>
              </mc:Choice>
              <mc:Fallback>
                <p:oleObj name="Chart" r:id="rId4" imgW="3362249" imgH="2857500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267200" cy="587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953000" y="0"/>
          <a:ext cx="4191000" cy="608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9" name="Chart" r:id="rId6" imgW="3286049" imgH="2743200" progId="MSGraph.Chart.8">
                  <p:embed/>
                </p:oleObj>
              </mc:Choice>
              <mc:Fallback>
                <p:oleObj name="Chart" r:id="rId6" imgW="3286049" imgH="2743200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0"/>
                        <a:ext cx="4191000" cy="608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43038" y="1852613"/>
            <a:ext cx="3686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443038" y="1852613"/>
            <a:ext cx="25733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sz="3200"/>
              <a:t>Prevalence of diabetes based on stepwise surveys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1447800"/>
            <a:ext cx="8305800" cy="4419600"/>
          </a:xfrm>
          <a:noFill/>
        </p:spPr>
        <p:txBody>
          <a:bodyPr/>
          <a:lstStyle/>
          <a:p>
            <a:endParaRPr lang="en-US" sz="2800" dirty="0">
              <a:solidFill>
                <a:srgbClr val="F8F8F8"/>
              </a:solidFill>
            </a:endParaRPr>
          </a:p>
          <a:p>
            <a:r>
              <a:rPr lang="en-US" sz="2800" dirty="0"/>
              <a:t>Jordan: 12%</a:t>
            </a:r>
          </a:p>
          <a:p>
            <a:r>
              <a:rPr lang="en-US" sz="2800" dirty="0"/>
              <a:t>Iraq: 10.4%</a:t>
            </a:r>
          </a:p>
          <a:p>
            <a:r>
              <a:rPr lang="en-US" sz="2800" dirty="0"/>
              <a:t>Syria: 20.5%</a:t>
            </a:r>
          </a:p>
          <a:p>
            <a:r>
              <a:rPr lang="en-US" sz="2800" dirty="0"/>
              <a:t>Saudi Arabia: 17.9%</a:t>
            </a:r>
          </a:p>
          <a:p>
            <a:r>
              <a:rPr lang="en-US" sz="2800" dirty="0"/>
              <a:t>Iran: 10.3%</a:t>
            </a:r>
          </a:p>
          <a:p>
            <a:r>
              <a:rPr lang="en-US" sz="2800" dirty="0"/>
              <a:t>No available data from other EM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xfrm>
            <a:off x="1066800" y="0"/>
            <a:ext cx="7391400" cy="914400"/>
          </a:xfrm>
          <a:noFill/>
        </p:spPr>
        <p:txBody>
          <a:bodyPr/>
          <a:lstStyle/>
          <a:p>
            <a:r>
              <a:rPr lang="en-US" sz="3200" b="1" dirty="0"/>
              <a:t>Prevalence of Diabetes in EMR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0" y="838200"/>
          <a:ext cx="4114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Chart" r:id="rId4" imgW="2743200" imgH="4143451" progId="MSGraph.Chart.8">
                  <p:embed/>
                </p:oleObj>
              </mc:Choice>
              <mc:Fallback>
                <p:oleObj name="Chart" r:id="rId4" imgW="2743200" imgH="4143451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4114800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648200" y="762000"/>
          <a:ext cx="4495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Chart" r:id="rId6" imgW="2952902" imgH="4172102" progId="MSGraph.Chart.8">
                  <p:embed/>
                </p:oleObj>
              </mc:Choice>
              <mc:Fallback>
                <p:oleObj name="Chart" r:id="rId6" imgW="2952902" imgH="4172102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62000"/>
                        <a:ext cx="4495800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66863" y="1343025"/>
            <a:ext cx="287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66863" y="1343025"/>
            <a:ext cx="31321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5F5774-7CC7-4721-BE3D-4F1658F9714C}" type="slidenum">
              <a:rPr lang="en-GB"/>
              <a:pPr/>
              <a:t>17</a:t>
            </a:fld>
            <a:endParaRPr lang="en-GB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Type 1 diabetes  epidemiology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Very big variation in incidence and prevalence</a:t>
            </a:r>
          </a:p>
          <a:p>
            <a:pPr eaLnBrk="1" hangingPunct="1"/>
            <a:r>
              <a:rPr lang="en-GB" smtClean="0"/>
              <a:t>Variation in growth-rate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Disease process relatively well described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Genetic markers known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Weak risk factors </a:t>
            </a:r>
          </a:p>
          <a:p>
            <a:pPr eaLnBrk="1" hangingPunct="1"/>
            <a:endParaRPr lang="en-GB" smtClean="0">
              <a:solidFill>
                <a:schemeClr val="tx2"/>
              </a:solidFill>
            </a:endParaRP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da3.diabetesatlas.org/downloadables/Graphics/Charts/Top%2010%20countries%20incidence%20rate%20for%20type%201%20DM%20in%20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C57D45-050C-4638-9BB3-E522E7A3D9BC}" type="slidenum">
              <a:rPr lang="en-GB"/>
              <a:pPr/>
              <a:t>19</a:t>
            </a:fld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Incidence of type 1 diabetes</a:t>
            </a:r>
            <a:br>
              <a:rPr lang="en-GB" smtClean="0"/>
            </a:br>
            <a:r>
              <a:rPr lang="en-GB" smtClean="0"/>
              <a:t>Age 0-14 years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450850" y="1628775"/>
          <a:ext cx="8242300" cy="453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Chart" r:id="rId4" imgW="8420033" imgH="4114800" progId="MSGraph.Chart.8">
                  <p:embed followColorScheme="full"/>
                </p:oleObj>
              </mc:Choice>
              <mc:Fallback>
                <p:oleObj name="Chart" r:id="rId4" imgW="8420033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1628775"/>
                        <a:ext cx="8242300" cy="453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580063" y="6302375"/>
            <a:ext cx="266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/>
              <a:t>IDF Diabetes Atlas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9F90F7-E555-46F8-AB35-31623ABA6DEA}" type="slidenum">
              <a:rPr lang="en-GB"/>
              <a:pPr/>
              <a:t>2</a:t>
            </a:fld>
            <a:endParaRPr lang="en-GB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762000" eaLnBrk="1" hangingPunct="1"/>
            <a:r>
              <a:rPr lang="en-GB" smtClean="0"/>
              <a:t>Diabetes Mellitus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525962"/>
          </a:xfrm>
          <a:noFill/>
        </p:spPr>
        <p:txBody>
          <a:bodyPr/>
          <a:lstStyle/>
          <a:p>
            <a:pPr defTabSz="76200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Definition</a:t>
            </a:r>
          </a:p>
          <a:p>
            <a:pPr lvl="1" defTabSz="762000" eaLnBrk="1" hangingPunct="1">
              <a:lnSpc>
                <a:spcPct val="90000"/>
              </a:lnSpc>
            </a:pPr>
            <a:r>
              <a:rPr lang="en-GB" sz="2400" smtClean="0"/>
              <a:t>A metabolic disorder of </a:t>
            </a:r>
            <a:r>
              <a:rPr lang="en-GB" sz="2400" u="sng" smtClean="0"/>
              <a:t>multiple aetiology</a:t>
            </a:r>
            <a:r>
              <a:rPr lang="en-GB" sz="2400" smtClean="0"/>
              <a:t> characterized by chronic hyperglycaemia with disturbances of </a:t>
            </a:r>
            <a:r>
              <a:rPr lang="en-GB" sz="2400" u="sng" smtClean="0"/>
              <a:t>carbohydrate, fat and protein metabolism</a:t>
            </a:r>
            <a:r>
              <a:rPr lang="en-GB" sz="2400" smtClean="0"/>
              <a:t> resulting from </a:t>
            </a:r>
            <a:r>
              <a:rPr lang="en-GB" sz="2400" u="sng" smtClean="0"/>
              <a:t>defects in insulin secretion, insulin action or both</a:t>
            </a:r>
            <a:r>
              <a:rPr lang="en-GB" sz="2400" smtClean="0"/>
              <a:t> </a:t>
            </a:r>
          </a:p>
          <a:p>
            <a:pPr lvl="1" defTabSz="762000" eaLnBrk="1" hangingPunct="1">
              <a:lnSpc>
                <a:spcPct val="90000"/>
              </a:lnSpc>
            </a:pPr>
            <a:r>
              <a:rPr lang="en-GB" sz="2400" smtClean="0"/>
              <a:t>Associated with a risk of developing late diabetic complications including</a:t>
            </a:r>
          </a:p>
          <a:p>
            <a:pPr lvl="2" defTabSz="762000" eaLnBrk="1" hangingPunct="1">
              <a:lnSpc>
                <a:spcPct val="90000"/>
              </a:lnSpc>
            </a:pPr>
            <a:r>
              <a:rPr lang="en-GB" smtClean="0"/>
              <a:t>Microvascular (retinopathy, nephropathy)</a:t>
            </a:r>
          </a:p>
          <a:p>
            <a:pPr lvl="2" defTabSz="762000" eaLnBrk="1" hangingPunct="1">
              <a:lnSpc>
                <a:spcPct val="90000"/>
              </a:lnSpc>
            </a:pPr>
            <a:r>
              <a:rPr lang="en-GB" smtClean="0"/>
              <a:t>Macrovascular (atherosclerosis)</a:t>
            </a:r>
          </a:p>
          <a:p>
            <a:pPr lvl="2" defTabSz="762000" eaLnBrk="1" hangingPunct="1">
              <a:lnSpc>
                <a:spcPct val="90000"/>
              </a:lnSpc>
            </a:pPr>
            <a:r>
              <a:rPr lang="en-GB" smtClean="0"/>
              <a:t>Neuropathy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0E22E3-97A7-4C9D-BDC1-433FC94628DB}" type="slidenum">
              <a:rPr lang="en-GB"/>
              <a:pPr/>
              <a:t>20</a:t>
            </a:fld>
            <a:endParaRPr lang="en-GB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Type 1 diabetes</a:t>
            </a:r>
            <a:br>
              <a:rPr lang="en-GB" smtClean="0"/>
            </a:br>
            <a:r>
              <a:rPr lang="en-GB" smtClean="0"/>
              <a:t>Increase in incidence/year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11188" y="1844675"/>
          <a:ext cx="7416800" cy="48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Chart" r:id="rId5" imgW="3676802" imgH="2409749" progId="Excel.Sheet.8">
                  <p:embed/>
                </p:oleObj>
              </mc:Choice>
              <mc:Fallback>
                <p:oleObj name="Chart" r:id="rId5" imgW="3676802" imgH="240974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44675"/>
                        <a:ext cx="7416800" cy="486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/>
              <a:t>The Global burden of diabetes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xfrm>
            <a:off x="609600" y="1371600"/>
            <a:ext cx="8534400" cy="62484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ja-JP" dirty="0">
                <a:ea typeface="ＭＳ Ｐゴシック" pitchFamily="34" charset="-128"/>
              </a:rPr>
              <a:t>Diabetes accounts for more than 5% of the global deaths, which are mostly due to CVD.</a:t>
            </a:r>
          </a:p>
          <a:p>
            <a:pPr>
              <a:lnSpc>
                <a:spcPct val="80000"/>
              </a:lnSpc>
            </a:pPr>
            <a:r>
              <a:rPr lang="en-AU" altLang="ja-JP" dirty="0">
                <a:ea typeface="ＭＳ Ｐゴシック" pitchFamily="34" charset="-128"/>
              </a:rPr>
              <a:t>Diabetes is responsible for over one third of end-stage renal disease requiring dialysis.</a:t>
            </a:r>
          </a:p>
          <a:p>
            <a:pPr>
              <a:lnSpc>
                <a:spcPct val="80000"/>
              </a:lnSpc>
            </a:pPr>
            <a:r>
              <a:rPr lang="en-AU" altLang="ja-JP" dirty="0">
                <a:ea typeface="ＭＳ Ｐゴシック" pitchFamily="34" charset="-128"/>
              </a:rPr>
              <a:t>Amputations are at least 10 times more common in people with diabetes. </a:t>
            </a:r>
          </a:p>
          <a:p>
            <a:pPr>
              <a:lnSpc>
                <a:spcPct val="80000"/>
              </a:lnSpc>
            </a:pPr>
            <a:r>
              <a:rPr lang="en-AU" altLang="ja-JP" dirty="0">
                <a:ea typeface="ＭＳ Ｐゴシック" pitchFamily="34" charset="-128"/>
              </a:rPr>
              <a:t>A leading cause of blindness and visual impairment. Diabetics are 20 times more likely to develop blindness than </a:t>
            </a:r>
            <a:r>
              <a:rPr lang="en-AU" altLang="ja-JP" dirty="0" err="1">
                <a:ea typeface="ＭＳ Ｐゴシック" pitchFamily="34" charset="-128"/>
              </a:rPr>
              <a:t>nondiabetics</a:t>
            </a:r>
            <a:r>
              <a:rPr lang="en-AU" altLang="ja-JP" dirty="0">
                <a:solidFill>
                  <a:srgbClr val="F8F8F8"/>
                </a:solidFill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133600" y="0"/>
            <a:ext cx="70104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304800" y="228600"/>
          <a:ext cx="16002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Clip" r:id="rId3" imgW="2887200" imgH="3573000" progId="">
                  <p:embed/>
                </p:oleObj>
              </mc:Choice>
              <mc:Fallback>
                <p:oleObj name="Clip" r:id="rId3" imgW="2887200" imgH="357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3311" b="29195"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600200" cy="1225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0" y="1600200"/>
            <a:ext cx="2057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Diabetes Mellitus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an Epidemic Disease  in  the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800" b="1">
                <a:solidFill>
                  <a:srgbClr val="FF9933"/>
                </a:solidFill>
                <a:latin typeface="Tahoma" pitchFamily="34" charset="0"/>
              </a:rPr>
              <a:t>Gulf  Countries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152400" y="3276600"/>
            <a:ext cx="1828800" cy="0"/>
          </a:xfrm>
          <a:prstGeom prst="line">
            <a:avLst/>
          </a:prstGeom>
          <a:noFill/>
          <a:ln w="5715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152400" y="3352800"/>
            <a:ext cx="1828800" cy="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304800" y="4038600"/>
            <a:ext cx="1524000" cy="22098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ar-SA" sz="1600">
                <a:latin typeface="Impact" pitchFamily="34" charset="0"/>
              </a:rPr>
              <a:t>Epidemiological</a:t>
            </a:r>
            <a:endParaRPr lang="en-US" altLang="ar-SA" sz="2000">
              <a:latin typeface="Impact" pitchFamily="34" charset="0"/>
            </a:endParaRPr>
          </a:p>
          <a:p>
            <a:pPr algn="ctr"/>
            <a:r>
              <a:rPr lang="en-US" altLang="ar-SA" sz="1600">
                <a:latin typeface="Impact" pitchFamily="34" charset="0"/>
              </a:rPr>
              <a:t>Data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298825" y="457200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b="1">
                <a:solidFill>
                  <a:srgbClr val="333399"/>
                </a:solidFill>
                <a:latin typeface="Tahoma" pitchFamily="34" charset="0"/>
              </a:rPr>
              <a:t>Diabetes Mellitus Prevalence</a:t>
            </a:r>
          </a:p>
        </p:txBody>
      </p:sp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3733800" y="1219200"/>
          <a:ext cx="37877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Clip" r:id="rId5" imgW="2887200" imgH="3573000" progId="">
                  <p:embed/>
                </p:oleObj>
              </mc:Choice>
              <mc:Fallback>
                <p:oleObj name="Clip" r:id="rId5" imgW="2887200" imgH="3573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7375" b="29195"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787775" cy="4419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5" name="AutoShape 11"/>
          <p:cNvSpPr>
            <a:spLocks noChangeArrowheads="1"/>
          </p:cNvSpPr>
          <p:nvPr/>
        </p:nvSpPr>
        <p:spPr bwMode="auto">
          <a:xfrm>
            <a:off x="2286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Kuwait</a:t>
            </a:r>
            <a:endParaRPr lang="en-US" altLang="en-US" sz="1200" b="1"/>
          </a:p>
          <a:p>
            <a:pPr algn="ctr"/>
            <a:r>
              <a:rPr lang="en-US" altLang="ar-SA" sz="1200" b="1"/>
              <a:t>14.8</a:t>
            </a:r>
          </a:p>
        </p:txBody>
      </p:sp>
      <p:sp>
        <p:nvSpPr>
          <p:cNvPr id="129036" name="AutoShape 12"/>
          <p:cNvSpPr>
            <a:spLocks noChangeArrowheads="1"/>
          </p:cNvSpPr>
          <p:nvPr/>
        </p:nvSpPr>
        <p:spPr bwMode="auto">
          <a:xfrm>
            <a:off x="7620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Bahrain</a:t>
            </a:r>
            <a:endParaRPr lang="en-US" altLang="en-US" sz="1200" b="1"/>
          </a:p>
          <a:p>
            <a:pPr algn="ctr"/>
            <a:r>
              <a:rPr lang="en-US" altLang="ar-SA" sz="1200" b="1"/>
              <a:t>11.0</a:t>
            </a:r>
          </a:p>
        </p:txBody>
      </p:sp>
      <p:sp>
        <p:nvSpPr>
          <p:cNvPr id="129037" name="AutoShape 13"/>
          <p:cNvSpPr>
            <a:spLocks noChangeArrowheads="1"/>
          </p:cNvSpPr>
          <p:nvPr/>
        </p:nvSpPr>
        <p:spPr bwMode="auto">
          <a:xfrm>
            <a:off x="2286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UAE</a:t>
            </a:r>
            <a:endParaRPr lang="en-US" altLang="en-US" sz="1200" b="1"/>
          </a:p>
          <a:p>
            <a:pPr algn="ctr"/>
            <a:r>
              <a:rPr lang="en-US" altLang="ar-SA" sz="1200" b="1"/>
              <a:t>15.7</a:t>
            </a:r>
          </a:p>
        </p:txBody>
      </p:sp>
      <p:sp>
        <p:nvSpPr>
          <p:cNvPr id="129038" name="AutoShape 14"/>
          <p:cNvSpPr>
            <a:spLocks noChangeArrowheads="1"/>
          </p:cNvSpPr>
          <p:nvPr/>
        </p:nvSpPr>
        <p:spPr bwMode="auto">
          <a:xfrm>
            <a:off x="7620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Qatar</a:t>
            </a:r>
            <a:endParaRPr lang="en-US" altLang="en-US" sz="1200" b="1"/>
          </a:p>
          <a:p>
            <a:pPr algn="ctr"/>
            <a:r>
              <a:rPr lang="en-US" altLang="ar-SA" sz="1200" b="1"/>
              <a:t>15.0</a:t>
            </a:r>
          </a:p>
        </p:txBody>
      </p:sp>
      <p:sp>
        <p:nvSpPr>
          <p:cNvPr id="129039" name="AutoShape 15"/>
          <p:cNvSpPr>
            <a:spLocks noChangeArrowheads="1"/>
          </p:cNvSpPr>
          <p:nvPr/>
        </p:nvSpPr>
        <p:spPr bwMode="auto">
          <a:xfrm>
            <a:off x="2286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Saudi Arabia</a:t>
            </a:r>
            <a:endParaRPr lang="en-US" altLang="en-US" sz="1200" b="1"/>
          </a:p>
          <a:p>
            <a:pPr algn="ctr"/>
            <a:r>
              <a:rPr lang="en-US" altLang="ar-SA" sz="1200" b="1"/>
              <a:t>12.3</a:t>
            </a:r>
          </a:p>
        </p:txBody>
      </p:sp>
      <p:sp>
        <p:nvSpPr>
          <p:cNvPr id="129040" name="AutoShape 16"/>
          <p:cNvSpPr>
            <a:spLocks noChangeArrowheads="1"/>
          </p:cNvSpPr>
          <p:nvPr/>
        </p:nvSpPr>
        <p:spPr bwMode="auto">
          <a:xfrm>
            <a:off x="7620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Oman</a:t>
            </a:r>
            <a:endParaRPr lang="en-US" altLang="en-US" sz="1200" b="1"/>
          </a:p>
          <a:p>
            <a:pPr algn="ctr"/>
            <a:r>
              <a:rPr lang="en-US" altLang="ar-SA" sz="1200" b="1"/>
              <a:t>10.0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133600" y="0"/>
            <a:ext cx="70104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304800" y="228600"/>
          <a:ext cx="16002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Clip" r:id="rId3" imgW="2887200" imgH="3573000" progId="">
                  <p:embed/>
                </p:oleObj>
              </mc:Choice>
              <mc:Fallback>
                <p:oleObj name="Clip" r:id="rId3" imgW="2887200" imgH="357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3311" b="29195"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600200" cy="1225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0" y="1600200"/>
            <a:ext cx="2057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Diabetes Mellitus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an Epidemic Disease  in  the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800" b="1">
                <a:solidFill>
                  <a:srgbClr val="FF9933"/>
                </a:solidFill>
                <a:latin typeface="Tahoma" pitchFamily="34" charset="0"/>
              </a:rPr>
              <a:t>Gulf  Countries</a:t>
            </a: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152400" y="3276600"/>
            <a:ext cx="18288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152400" y="3352800"/>
            <a:ext cx="18288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304800" y="4038600"/>
            <a:ext cx="1524000" cy="2209800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ar-SA" sz="1600">
                <a:latin typeface="Impact" pitchFamily="34" charset="0"/>
              </a:rPr>
              <a:t>Epidemiological</a:t>
            </a:r>
            <a:endParaRPr lang="en-US" altLang="ar-SA" sz="2000">
              <a:latin typeface="Impact" pitchFamily="34" charset="0"/>
            </a:endParaRPr>
          </a:p>
          <a:p>
            <a:pPr algn="ctr"/>
            <a:r>
              <a:rPr lang="en-US" altLang="ar-SA" sz="1600">
                <a:latin typeface="Impact" pitchFamily="34" charset="0"/>
              </a:rPr>
              <a:t>Data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438400" y="381000"/>
            <a:ext cx="642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b="1">
                <a:solidFill>
                  <a:srgbClr val="333399"/>
                </a:solidFill>
                <a:latin typeface="Tahoma" pitchFamily="34" charset="0"/>
              </a:rPr>
              <a:t>Impaired Glucose Tolerance Prevalence</a:t>
            </a:r>
          </a:p>
        </p:txBody>
      </p:sp>
      <p:graphicFrame>
        <p:nvGraphicFramePr>
          <p:cNvPr id="130058" name="Object 10"/>
          <p:cNvGraphicFramePr>
            <a:graphicFrameLocks noChangeAspect="1"/>
          </p:cNvGraphicFramePr>
          <p:nvPr/>
        </p:nvGraphicFramePr>
        <p:xfrm>
          <a:off x="3733800" y="1219200"/>
          <a:ext cx="37877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Clip" r:id="rId5" imgW="2887200" imgH="3573000" progId="">
                  <p:embed/>
                </p:oleObj>
              </mc:Choice>
              <mc:Fallback>
                <p:oleObj name="Clip" r:id="rId5" imgW="2887200" imgH="3573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7375" b="29195"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787775" cy="4419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9" name="AutoShape 11"/>
          <p:cNvSpPr>
            <a:spLocks noChangeArrowheads="1"/>
          </p:cNvSpPr>
          <p:nvPr/>
        </p:nvSpPr>
        <p:spPr bwMode="auto">
          <a:xfrm>
            <a:off x="2286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Kuwait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12.</a:t>
            </a:r>
            <a:r>
              <a:rPr lang="en-US" altLang="ar-SA" sz="1200" b="1" dirty="0"/>
              <a:t>8</a:t>
            </a:r>
          </a:p>
        </p:txBody>
      </p:sp>
      <p:sp>
        <p:nvSpPr>
          <p:cNvPr id="130060" name="AutoShape 12"/>
          <p:cNvSpPr>
            <a:spLocks noChangeArrowheads="1"/>
          </p:cNvSpPr>
          <p:nvPr/>
        </p:nvSpPr>
        <p:spPr bwMode="auto">
          <a:xfrm>
            <a:off x="7620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Bahrain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11.0</a:t>
            </a:r>
          </a:p>
        </p:txBody>
      </p:sp>
      <p:sp>
        <p:nvSpPr>
          <p:cNvPr id="130061" name="AutoShape 13"/>
          <p:cNvSpPr>
            <a:spLocks noChangeArrowheads="1"/>
          </p:cNvSpPr>
          <p:nvPr/>
        </p:nvSpPr>
        <p:spPr bwMode="auto">
          <a:xfrm>
            <a:off x="2286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UAE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13.2</a:t>
            </a:r>
          </a:p>
        </p:txBody>
      </p:sp>
      <p:sp>
        <p:nvSpPr>
          <p:cNvPr id="130062" name="AutoShape 14"/>
          <p:cNvSpPr>
            <a:spLocks noChangeArrowheads="1"/>
          </p:cNvSpPr>
          <p:nvPr/>
        </p:nvSpPr>
        <p:spPr bwMode="auto">
          <a:xfrm>
            <a:off x="7467600" y="3048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 smtClean="0">
                <a:solidFill>
                  <a:schemeClr val="bg1"/>
                </a:solidFill>
              </a:rPr>
              <a:t>Qatar</a:t>
            </a:r>
            <a:endParaRPr lang="en-US" alt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 smtClean="0">
                <a:solidFill>
                  <a:schemeClr val="bg1"/>
                </a:solidFill>
              </a:rPr>
              <a:t>11.0</a:t>
            </a:r>
            <a:endParaRPr lang="en-US" altLang="ar-SA" sz="1200" b="1" dirty="0">
              <a:solidFill>
                <a:schemeClr val="bg1"/>
              </a:solidFill>
            </a:endParaRPr>
          </a:p>
        </p:txBody>
      </p:sp>
      <p:sp>
        <p:nvSpPr>
          <p:cNvPr id="130063" name="AutoShape 15"/>
          <p:cNvSpPr>
            <a:spLocks noChangeArrowheads="1"/>
          </p:cNvSpPr>
          <p:nvPr/>
        </p:nvSpPr>
        <p:spPr bwMode="auto">
          <a:xfrm>
            <a:off x="2286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Saudi Arabia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11.9</a:t>
            </a:r>
          </a:p>
        </p:txBody>
      </p:sp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7620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Oman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10.0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3581400" y="2740025"/>
          <a:ext cx="5337175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Chart" r:id="rId3" imgW="6400908" imgH="4655874" progId="MSGraph.Chart.8">
                  <p:embed followColorScheme="full"/>
                </p:oleObj>
              </mc:Choice>
              <mc:Fallback>
                <p:oleObj name="Chart" r:id="rId3" imgW="6400908" imgH="4655874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40025"/>
                        <a:ext cx="5337175" cy="381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588250" y="3810000"/>
            <a:ext cx="1339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Nephropathy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50292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sz="2000" b="1" u="sng" dirty="0">
                <a:solidFill>
                  <a:schemeClr val="bg1"/>
                </a:solidFill>
                <a:latin typeface="Impact" pitchFamily="34" charset="0"/>
              </a:rPr>
              <a:t>Prevalence of </a:t>
            </a:r>
            <a:r>
              <a:rPr lang="en-US" altLang="ar-SA" sz="2000" b="1" u="sng" dirty="0" err="1">
                <a:solidFill>
                  <a:schemeClr val="bg1"/>
                </a:solidFill>
                <a:latin typeface="Impact" pitchFamily="34" charset="0"/>
              </a:rPr>
              <a:t>microvascular</a:t>
            </a:r>
            <a:r>
              <a:rPr lang="en-US" altLang="ar-SA" sz="2000" b="1" u="sng" dirty="0">
                <a:solidFill>
                  <a:schemeClr val="bg1"/>
                </a:solidFill>
                <a:latin typeface="Impact" pitchFamily="34" charset="0"/>
              </a:rPr>
              <a:t> complications</a:t>
            </a:r>
            <a:r>
              <a:rPr lang="en-US" altLang="ar-SA" sz="2000" u="sng" dirty="0">
                <a:solidFill>
                  <a:schemeClr val="tx2"/>
                </a:solidFill>
                <a:latin typeface="Impact" pitchFamily="34" charset="0"/>
              </a:rPr>
              <a:t>:</a:t>
            </a:r>
          </a:p>
          <a:p>
            <a:endParaRPr lang="en-US" altLang="ar-SA" dirty="0">
              <a:solidFill>
                <a:schemeClr val="tx2"/>
              </a:solidFill>
              <a:latin typeface="Impact" pitchFamily="34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Comparing  data  from  Arab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countries  with   data  of  the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highest  &amp; lowest prevalence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world wide in the year 2000.</a:t>
            </a: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The major complications will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be  soon  the highest in Arab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countries due to  the  lack of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prevention programs.</a:t>
            </a:r>
          </a:p>
          <a:p>
            <a:endParaRPr lang="en-US" altLang="en-US" sz="2000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20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2000" dirty="0">
              <a:solidFill>
                <a:schemeClr val="tx2"/>
              </a:solidFill>
              <a:latin typeface="Bangle" pitchFamily="2" charset="0"/>
            </a:endParaRPr>
          </a:p>
          <a:p>
            <a:r>
              <a:rPr lang="en-US" altLang="ar-SA" sz="1400" dirty="0">
                <a:solidFill>
                  <a:srgbClr val="003366"/>
                </a:solidFill>
                <a:latin typeface="Bangle" pitchFamily="2" charset="0"/>
              </a:rPr>
              <a:t>WHO report 2000.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835650" y="3200400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Neuropathy 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311650" y="2895600"/>
            <a:ext cx="1316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Retinopathy 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762000" y="28956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altLang="ar-SA" sz="3600">
              <a:solidFill>
                <a:srgbClr val="A50021"/>
              </a:solidFill>
              <a:latin typeface="Impact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04800" y="3048000"/>
            <a:ext cx="22860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altLang="ar-SA" sz="2800" dirty="0">
                <a:solidFill>
                  <a:schemeClr val="bg1"/>
                </a:solidFill>
                <a:latin typeface="Impact" pitchFamily="34" charset="0"/>
                <a:cs typeface="Times New Roman (Arabic)" pitchFamily="26" charset="-78"/>
              </a:rPr>
              <a:t>NEUROPATHY WITH DURATION</a:t>
            </a:r>
            <a:endParaRPr lang="en-US" altLang="ar-SA" sz="4400" dirty="0">
              <a:solidFill>
                <a:schemeClr val="bg1"/>
              </a:solidFill>
              <a:latin typeface="Playbill" pitchFamily="82" charset="0"/>
              <a:cs typeface="Times New Roman (Arabic)" pitchFamily="26" charset="-78"/>
            </a:endParaRPr>
          </a:p>
        </p:txBody>
      </p:sp>
      <p:graphicFrame>
        <p:nvGraphicFramePr>
          <p:cNvPr id="13107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71763" y="2286000"/>
          <a:ext cx="63198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Chart" r:id="rId3" imgW="8107788" imgH="4084320" progId="MSGraph.Chart.8">
                  <p:embed followColorScheme="full"/>
                </p:oleObj>
              </mc:Choice>
              <mc:Fallback>
                <p:oleObj name="Chart" r:id="rId3" imgW="8107788" imgH="4084320" progId="MSGraph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286000"/>
                        <a:ext cx="631983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3048000" y="2057400"/>
            <a:ext cx="663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latin typeface="CG Times (W1)" charset="0"/>
              </a:rPr>
              <a:t>%</a:t>
            </a:r>
            <a:endParaRPr lang="en-US" altLang="en-US" sz="2800" b="1">
              <a:latin typeface="CG Times (W1)" charset="0"/>
            </a:endParaRP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7772400" y="5334000"/>
            <a:ext cx="1095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b="1" i="1">
                <a:latin typeface="CG Times (W1)" charset="0"/>
              </a:rPr>
              <a:t>Years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227013" y="6400800"/>
            <a:ext cx="28971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600" b="1" i="1">
                <a:latin typeface="CG Times (W1)" charset="0"/>
              </a:rPr>
              <a:t>Diabetes Care 1, 168-188 1978</a:t>
            </a:r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7138988" y="3810000"/>
            <a:ext cx="10144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solidFill>
                  <a:srgbClr val="CC0000"/>
                </a:solidFill>
                <a:latin typeface="CG Times (W1)" charset="0"/>
              </a:rPr>
              <a:t>IDDM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7183438" y="2197100"/>
            <a:ext cx="11985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solidFill>
                  <a:srgbClr val="FFFF00"/>
                </a:solidFill>
                <a:latin typeface="CG Times (W1)" charset="0"/>
              </a:rPr>
              <a:t>NIDDM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762000" y="28956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altLang="ar-SA" sz="3600">
              <a:solidFill>
                <a:srgbClr val="A50021"/>
              </a:solidFill>
              <a:latin typeface="Impact" pitchFamily="34" charset="0"/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533400" y="3429000"/>
            <a:ext cx="2743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altLang="ar-SA" dirty="0">
                <a:solidFill>
                  <a:schemeClr val="bg1"/>
                </a:solidFill>
                <a:latin typeface="Impact" pitchFamily="34" charset="0"/>
                <a:cs typeface="Times New Roman (Arabic)" pitchFamily="26" charset="-78"/>
              </a:rPr>
              <a:t>BLINDNESS BY DURATION OF DIABETES</a:t>
            </a:r>
            <a:endParaRPr lang="en-US" altLang="ar-SA" sz="4400" dirty="0">
              <a:solidFill>
                <a:schemeClr val="bg1"/>
              </a:solidFill>
              <a:latin typeface="Playbill" pitchFamily="82" charset="0"/>
              <a:cs typeface="Times New Roman (Arabic)" pitchFamily="26" charset="-78"/>
            </a:endParaRPr>
          </a:p>
        </p:txBody>
      </p:sp>
      <p:graphicFrame>
        <p:nvGraphicFramePr>
          <p:cNvPr id="138247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52800" y="2557463"/>
          <a:ext cx="5562600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Chart" r:id="rId3" imgW="6378034" imgH="4091886" progId="MSGraph.Chart.8">
                  <p:embed followColorScheme="full"/>
                </p:oleObj>
              </mc:Choice>
              <mc:Fallback>
                <p:oleObj name="Chart" r:id="rId3" imgW="6378034" imgH="4091886" progId="MSGraph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57463"/>
                        <a:ext cx="5562600" cy="407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733800" y="2362200"/>
            <a:ext cx="561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 b="1">
                <a:latin typeface="CG Times (W1)" charset="0"/>
              </a:rPr>
              <a:t>%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7543800" y="5562600"/>
            <a:ext cx="942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latin typeface="CG Times (W1)" charset="0"/>
              </a:rPr>
              <a:t>Years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138113" y="6172200"/>
            <a:ext cx="2413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600" b="1" i="1">
                <a:latin typeface="CG Times (W1)" charset="0"/>
              </a:rPr>
              <a:t>ADA 1993 Vital Statistic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 rot="19800000">
            <a:off x="5486400" y="4648200"/>
            <a:ext cx="24590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400" b="1" i="1">
                <a:solidFill>
                  <a:srgbClr val="CC0000"/>
                </a:solidFill>
                <a:latin typeface="CG Times (W1)" charset="0"/>
              </a:rPr>
              <a:t>Age at diagnosis 20 years old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 rot="19020000">
            <a:off x="4495800" y="3810000"/>
            <a:ext cx="25034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400" b="1" i="1">
                <a:solidFill>
                  <a:srgbClr val="FFFF00"/>
                </a:solidFill>
                <a:latin typeface="CG Times (W1)" charset="0"/>
              </a:rPr>
              <a:t>Age at diagnosis  60 years old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3581400" y="2740025"/>
          <a:ext cx="5337175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Chart" r:id="rId3" imgW="6400908" imgH="4655874" progId="MSGraph.Chart.8">
                  <p:embed followColorScheme="full"/>
                </p:oleObj>
              </mc:Choice>
              <mc:Fallback>
                <p:oleObj name="Chart" r:id="rId3" imgW="6400908" imgH="4655874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40025"/>
                        <a:ext cx="5337175" cy="381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6003925" y="2389188"/>
            <a:ext cx="183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>
                <a:solidFill>
                  <a:srgbClr val="993366"/>
                </a:solidFill>
                <a:latin typeface="Impact" pitchFamily="34" charset="0"/>
              </a:rPr>
              <a:t>Retinopathy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57200" y="2833688"/>
            <a:ext cx="3048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u="sng" dirty="0">
                <a:solidFill>
                  <a:schemeClr val="bg1"/>
                </a:solidFill>
                <a:latin typeface="Impact" pitchFamily="34" charset="0"/>
              </a:rPr>
              <a:t>Retinopathy:</a:t>
            </a:r>
          </a:p>
          <a:p>
            <a:endParaRPr lang="en-US" altLang="ar-SA" b="1" dirty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Number of persons with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diabetic  retinopathy  in different  countries  and according  to  the  time.</a:t>
            </a:r>
          </a:p>
          <a:p>
            <a:endParaRPr lang="en-US" altLang="ar-SA" sz="18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18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18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18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2000" dirty="0">
              <a:solidFill>
                <a:schemeClr val="tx2"/>
              </a:solidFill>
              <a:latin typeface="Bangle" pitchFamily="2" charset="0"/>
            </a:endParaRPr>
          </a:p>
          <a:p>
            <a:r>
              <a:rPr lang="en-US" altLang="ar-SA" sz="1400" dirty="0">
                <a:solidFill>
                  <a:srgbClr val="003366"/>
                </a:solidFill>
                <a:latin typeface="Bangle" pitchFamily="2" charset="0"/>
              </a:rPr>
              <a:t>WHO report 2000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533400" y="1981200"/>
            <a:ext cx="3810000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Prevalence of Retinopathy in</a:t>
            </a:r>
          </a:p>
          <a:p>
            <a:pPr algn="ctr"/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Saudi diabetic patients</a:t>
            </a: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r>
              <a:rPr lang="en-US" altLang="ar-SA" sz="3200">
                <a:solidFill>
                  <a:srgbClr val="800000"/>
                </a:solidFill>
                <a:latin typeface="Impact" pitchFamily="34" charset="0"/>
              </a:rPr>
              <a:t>31.5%</a:t>
            </a: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r>
              <a:rPr lang="en-US" altLang="en-US" sz="1800" b="1">
                <a:solidFill>
                  <a:srgbClr val="003399"/>
                </a:solidFill>
                <a:latin typeface="Bangle" pitchFamily="2" charset="0"/>
              </a:rPr>
              <a:t>IDDM		42.5%</a:t>
            </a:r>
          </a:p>
          <a:p>
            <a:pPr algn="ctr"/>
            <a:r>
              <a:rPr lang="en-US" altLang="en-US" sz="1800" b="1">
                <a:solidFill>
                  <a:srgbClr val="003399"/>
                </a:solidFill>
                <a:latin typeface="Bangle" pitchFamily="2" charset="0"/>
              </a:rPr>
              <a:t>NIDDM		25.3%</a:t>
            </a:r>
          </a:p>
          <a:p>
            <a:pPr algn="ctr"/>
            <a:endParaRPr lang="en-US" altLang="en-US" sz="1800" b="1">
              <a:solidFill>
                <a:srgbClr val="003399"/>
              </a:solidFill>
              <a:latin typeface="Bangle" pitchFamily="2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800600" y="1905000"/>
            <a:ext cx="40386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Risk factors for Retinopathy in</a:t>
            </a:r>
          </a:p>
          <a:p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      Saudi diabetic patients</a:t>
            </a:r>
          </a:p>
          <a:p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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Duration &gt; 10 years.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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Presence of nephropathy.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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Older than 60 years.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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Poor diabetes control.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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Use of insulin.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81000" y="1828800"/>
            <a:ext cx="4114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4724400" y="1828800"/>
            <a:ext cx="4114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4876800" y="28194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4876800" y="28956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533400" y="28194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>
            <a:off x="533400" y="28956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81000" y="1905000"/>
            <a:ext cx="5181600" cy="449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altLang="ar-SA" sz="2800">
                <a:solidFill>
                  <a:srgbClr val="800000"/>
                </a:solidFill>
                <a:latin typeface="Impact" pitchFamily="34" charset="0"/>
              </a:rPr>
              <a:t>Diabetes in the Gulf countries</a:t>
            </a:r>
          </a:p>
          <a:p>
            <a:endParaRPr lang="en-US" altLang="ar-SA" sz="4000">
              <a:solidFill>
                <a:srgbClr val="800000"/>
              </a:solidFill>
              <a:latin typeface="Impact" pitchFamily="34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Blindness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ESRF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IHD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CVA</a:t>
            </a: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	</a:t>
            </a: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Amputation</a:t>
            </a:r>
            <a:endParaRPr lang="en-US" altLang="ar-SA" sz="20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457200" y="2971800"/>
            <a:ext cx="4343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457200" y="3048000"/>
            <a:ext cx="43434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diabetes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195763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C000"/>
                </a:solidFill>
              </a:rPr>
              <a:t>Type 1</a:t>
            </a:r>
            <a:r>
              <a:rPr lang="en-GB" sz="2000" b="1" dirty="0"/>
              <a:t> (5-10%) – sudden onset absolute deficiency in insulin. Usually affects younger age group (not always)</a:t>
            </a:r>
          </a:p>
          <a:p>
            <a:pPr>
              <a:lnSpc>
                <a:spcPct val="90000"/>
              </a:lnSpc>
            </a:pPr>
            <a:endParaRPr lang="en-GB" sz="2000" b="1" dirty="0"/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C000"/>
                </a:solidFill>
              </a:rPr>
              <a:t>Type 2</a:t>
            </a:r>
            <a:r>
              <a:rPr lang="en-GB" sz="2000" b="1" dirty="0"/>
              <a:t>  (90 - 95%) – gradual onset of relative insulin insensitivity. Usually older age group (not always)</a:t>
            </a:r>
          </a:p>
          <a:p>
            <a:pPr>
              <a:lnSpc>
                <a:spcPct val="90000"/>
              </a:lnSpc>
            </a:pPr>
            <a:endParaRPr lang="en-GB" sz="2000" b="1" dirty="0"/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C000"/>
                </a:solidFill>
              </a:rPr>
              <a:t>Pre-diabetes – T2DM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1" dirty="0"/>
              <a:t> 	Impaired glucose tolerance</a:t>
            </a:r>
          </a:p>
          <a:p>
            <a:pPr marL="522288" lvl="1" indent="0">
              <a:lnSpc>
                <a:spcPct val="90000"/>
              </a:lnSpc>
              <a:buFontTx/>
              <a:buNone/>
            </a:pPr>
            <a:r>
              <a:rPr lang="en-GB" sz="2000" b="1" dirty="0"/>
              <a:t>May remain undiagnosed for years; risk of complications same as for T2DM</a:t>
            </a:r>
          </a:p>
          <a:p>
            <a:pPr>
              <a:lnSpc>
                <a:spcPct val="90000"/>
              </a:lnSpc>
            </a:pPr>
            <a:endParaRPr lang="en-GB" sz="2000" b="1" dirty="0"/>
          </a:p>
          <a:p>
            <a:pPr>
              <a:lnSpc>
                <a:spcPct val="90000"/>
              </a:lnSpc>
              <a:buFontTx/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6443663" y="1916113"/>
          <a:ext cx="169227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1676634" imgH="2542857" progId="">
                  <p:embed/>
                </p:oleObj>
              </mc:Choice>
              <mc:Fallback>
                <p:oleObj name="Photo Editor Photo" r:id="rId3" imgW="1676634" imgH="25428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916113"/>
                        <a:ext cx="1692275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6477000" y="4149725"/>
          <a:ext cx="16764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5" imgW="3657143" imgH="2438095" progId="">
                  <p:embed/>
                </p:oleObj>
              </mc:Choice>
              <mc:Fallback>
                <p:oleObj name="Photo Editor Photo" r:id="rId5" imgW="3657143" imgH="243809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49725"/>
                        <a:ext cx="16764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4" name="Picture 6" descr="John Prescott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724400" y="3962400"/>
            <a:ext cx="1676400" cy="1524000"/>
          </a:xfrm>
          <a:prstGeom prst="rect">
            <a:avLst/>
          </a:prstGeom>
          <a:noFill/>
        </p:spPr>
      </p:pic>
      <p:pic>
        <p:nvPicPr>
          <p:cNvPr id="130055" name="Picture 7" descr="steveredgrav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876800" y="1600200"/>
            <a:ext cx="1435100" cy="1905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factors for Type 2 DM are complex including </a:t>
            </a:r>
            <a:r>
              <a:rPr lang="en-US" b="1" u="sng" dirty="0" smtClean="0"/>
              <a:t>obesity, genetic and life style factors </a:t>
            </a:r>
            <a:r>
              <a:rPr lang="en-US" b="1" dirty="0" smtClean="0"/>
              <a:t>(overfeeding and sedentary life). </a:t>
            </a:r>
            <a:r>
              <a:rPr lang="en-US" dirty="0" smtClean="0"/>
              <a:t>There is </a:t>
            </a:r>
            <a:r>
              <a:rPr lang="en-US" dirty="0" err="1" smtClean="0"/>
              <a:t>patho</a:t>
            </a:r>
            <a:r>
              <a:rPr lang="en-US" dirty="0" smtClean="0"/>
              <a:t>- physiological changes (weight gain insulin resistance and reduction of insulin secretion) may lead to glucose intolerance and diabetes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0FAA11-ECF6-4824-A511-F7EC5E285B10}" type="slidenum">
              <a:rPr lang="en-US">
                <a:latin typeface="Arial" pitchFamily="34" charset="0"/>
                <a:cs typeface="Arial" pitchFamily="34" charset="0"/>
              </a:rPr>
              <a:pPr/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BA3924CF-693D-43BE-8EE9-358B896F634B}" type="datetime1">
              <a:rPr lang="en-US">
                <a:latin typeface="Arial" pitchFamily="34" charset="0"/>
                <a:cs typeface="Arial" pitchFamily="34" charset="0"/>
              </a:rPr>
              <a:pPr/>
              <a:t>2/5/2013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1" y="990601"/>
            <a:ext cx="81661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u="sng" dirty="0" smtClean="0"/>
              <a:t>Obesity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3200" dirty="0" smtClean="0"/>
              <a:t> contributes to the resistance to endogenous insulin.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r>
              <a:rPr lang="en-GB" dirty="0" smtClean="0"/>
              <a:t>Obesity</a:t>
            </a:r>
          </a:p>
          <a:p>
            <a:pPr lvl="1"/>
            <a:r>
              <a:rPr lang="en-GB" dirty="0" smtClean="0"/>
              <a:t>RR risk of DM in females (ref. BMI &lt; 22)</a:t>
            </a:r>
          </a:p>
          <a:p>
            <a:pPr lvl="2"/>
            <a:r>
              <a:rPr lang="en-GB" dirty="0" smtClean="0"/>
              <a:t>22-23	3.0</a:t>
            </a:r>
          </a:p>
          <a:p>
            <a:pPr lvl="2"/>
            <a:r>
              <a:rPr lang="en-GB" dirty="0" smtClean="0"/>
              <a:t>24-25	5.0</a:t>
            </a:r>
          </a:p>
          <a:p>
            <a:pPr lvl="2"/>
            <a:r>
              <a:rPr lang="en-GB" dirty="0" smtClean="0"/>
              <a:t>&gt; 31		40</a:t>
            </a:r>
          </a:p>
          <a:p>
            <a:pPr lvl="2">
              <a:buNone/>
            </a:pPr>
            <a:r>
              <a:rPr lang="en-GB" sz="1600" dirty="0" smtClean="0"/>
              <a:t>(</a:t>
            </a:r>
            <a:r>
              <a:rPr lang="en-GB" sz="1600" dirty="0" err="1" smtClean="0"/>
              <a:t>Colditz</a:t>
            </a:r>
            <a:r>
              <a:rPr lang="en-GB" sz="1600" dirty="0" smtClean="0"/>
              <a:t> &amp; al, Ann </a:t>
            </a:r>
            <a:r>
              <a:rPr lang="en-GB" sz="1600" dirty="0" err="1" smtClean="0"/>
              <a:t>Int</a:t>
            </a:r>
            <a:r>
              <a:rPr lang="en-GB" sz="1600" dirty="0" smtClean="0"/>
              <a:t> Med, 1995, 122; 481-6)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Physiologic or emotional stress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smtClean="0"/>
              <a:t>causes prolonged elevation of stress hormone levels (</a:t>
            </a:r>
            <a:r>
              <a:rPr lang="en-US" dirty="0" err="1" smtClean="0"/>
              <a:t>cortisol</a:t>
            </a:r>
            <a:r>
              <a:rPr lang="en-US" dirty="0" smtClean="0"/>
              <a:t>, epinephrine, glucagon and growth hormone), which raises blood glucose levels, placing increased demands on the pancreas.</a:t>
            </a:r>
            <a:r>
              <a:rPr lang="en-US" sz="36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228600" y="381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600" b="1">
                <a:solidFill>
                  <a:srgbClr val="FFFF00"/>
                </a:solidFill>
              </a:rPr>
              <a:t>Prevalence of Smoking according to STEPwise Survey in EM countries</a:t>
            </a: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304800" y="990600"/>
          <a:ext cx="8382000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" name="Chart" r:id="rId3" imgW="6096000" imgH="4069188" progId="MSGraph.Chart.8">
                  <p:embed followColorScheme="full"/>
                </p:oleObj>
              </mc:Choice>
              <mc:Fallback>
                <p:oleObj name="Chart" r:id="rId3" imgW="6096000" imgH="4069188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8382000" cy="559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76200" y="1219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DAFD87-0058-4E2C-ACDD-051AED6A922F}" type="slidenum">
              <a:rPr lang="en-GB"/>
              <a:pPr/>
              <a:t>34</a:t>
            </a:fld>
            <a:endParaRPr lang="en-GB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35975" cy="4525963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Exercise</a:t>
            </a:r>
          </a:p>
          <a:p>
            <a:pPr lvl="1" eaLnBrk="1" hangingPunct="1"/>
            <a:r>
              <a:rPr lang="en-GB" sz="3200" dirty="0" smtClean="0"/>
              <a:t>Vigorous exercise </a:t>
            </a:r>
            <a:r>
              <a:rPr lang="en-GB" sz="3200" u="sng" dirty="0" smtClean="0"/>
              <a:t>&gt;</a:t>
            </a:r>
            <a:r>
              <a:rPr lang="en-GB" sz="3200" dirty="0" smtClean="0"/>
              <a:t> 1/week, 25% risk reduction </a:t>
            </a:r>
          </a:p>
          <a:p>
            <a:pPr lvl="1" eaLnBrk="1" hangingPunct="1"/>
            <a:r>
              <a:rPr lang="en-GB" sz="1600" dirty="0" smtClean="0"/>
              <a:t>(Manson &amp; al, Lancet 1991, 338; 774-8., JAMA, 1992, 268,63-7)</a:t>
            </a:r>
          </a:p>
          <a:p>
            <a:pPr lvl="1" eaLnBrk="1" hangingPunct="1">
              <a:buFontTx/>
              <a:buNone/>
            </a:pPr>
            <a:endParaRPr lang="en-GB" sz="1600" dirty="0" smtClean="0"/>
          </a:p>
          <a:p>
            <a:pPr lvl="1" eaLnBrk="1" hangingPunct="1">
              <a:buFontTx/>
              <a:buNone/>
            </a:pPr>
            <a:endParaRPr lang="en-GB" sz="1600" dirty="0" smtClean="0"/>
          </a:p>
          <a:p>
            <a:pPr lvl="1" eaLnBrk="1" hangingPunct="1"/>
            <a:r>
              <a:rPr lang="en-GB" sz="3200" dirty="0" smtClean="0"/>
              <a:t>Looking TV 2-10 hours per week: RR 1.66 of having DM compared with 0-1 hour per week </a:t>
            </a:r>
          </a:p>
          <a:p>
            <a:pPr lvl="1" eaLnBrk="1" hangingPunct="1">
              <a:buFontTx/>
              <a:buNone/>
            </a:pPr>
            <a:r>
              <a:rPr lang="en-GB" sz="1600" dirty="0" smtClean="0"/>
              <a:t>	( HU et al; Arch Intern Med 2001;161: 1542-1548)</a:t>
            </a:r>
          </a:p>
          <a:p>
            <a:pPr lvl="1" eaLnBrk="1" hangingPunct="1">
              <a:buFontTx/>
              <a:buNone/>
            </a:pPr>
            <a:endParaRPr lang="en-GB" sz="1600" dirty="0" smtClean="0"/>
          </a:p>
          <a:p>
            <a:pPr eaLnBrk="1" hangingPunct="1">
              <a:buFontTx/>
              <a:buNone/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CE5D57-C5DC-4977-A3EA-4A2CB2A76C04}" type="slidenum">
              <a:rPr lang="en-US">
                <a:latin typeface="Arial" pitchFamily="34" charset="0"/>
                <a:cs typeface="Arial" pitchFamily="34" charset="0"/>
              </a:rPr>
              <a:pPr/>
              <a:t>35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7E1F51F7-720A-481B-9D08-E96ECCAFDCD6}" type="datetime1">
              <a:rPr lang="en-US">
                <a:latin typeface="Arial" pitchFamily="34" charset="0"/>
                <a:cs typeface="Arial" pitchFamily="34" charset="0"/>
              </a:rPr>
              <a:pPr/>
              <a:t>2/5/2013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836613"/>
            <a:ext cx="8305800" cy="525938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Genetic factors may play a part in development of all types; autoimmune disease and viral infections may be risk factors in Type I DM. 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AF5A15-3635-45C1-8997-80657D35578D}" type="slidenum">
              <a:rPr lang="en-US">
                <a:latin typeface="Arial" pitchFamily="34" charset="0"/>
                <a:cs typeface="Arial" pitchFamily="34" charset="0"/>
              </a:rPr>
              <a:pPr/>
              <a:t>36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D272D489-4DEB-4CFB-AB8A-4ABFDE102ACD}" type="datetime1">
              <a:rPr lang="en-US">
                <a:latin typeface="Arial" pitchFamily="34" charset="0"/>
                <a:cs typeface="Arial" pitchFamily="34" charset="0"/>
              </a:rPr>
              <a:pPr/>
              <a:t>2/5/2013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8001000" cy="49704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/>
              <a:t>Pregnancy: </a:t>
            </a:r>
            <a:r>
              <a:rPr lang="en-US" sz="3200" dirty="0" smtClean="0"/>
              <a:t>causes weight gain and increases levels of estrogen and placental hormones, which antagonize insulin.</a:t>
            </a:r>
          </a:p>
          <a:p>
            <a:pPr eaLnBrk="1" hangingPunct="1">
              <a:buNone/>
              <a:defRPr/>
            </a:pPr>
            <a:endParaRPr lang="en-US" sz="3200" dirty="0" smtClean="0"/>
          </a:p>
          <a:p>
            <a:pPr eaLnBrk="1" hangingPunct="1">
              <a:defRPr/>
            </a:pPr>
            <a:r>
              <a:rPr lang="en-US" sz="3200" b="1" u="sng" dirty="0" smtClean="0"/>
              <a:t>Medications</a:t>
            </a:r>
            <a:r>
              <a:rPr lang="en-US" sz="3200" dirty="0" smtClean="0"/>
              <a:t> that are known to antagonize the effects of insulin: </a:t>
            </a:r>
            <a:r>
              <a:rPr lang="en-US" sz="3200" dirty="0" err="1" smtClean="0"/>
              <a:t>thiazide</a:t>
            </a:r>
            <a:r>
              <a:rPr lang="en-US" sz="3200" dirty="0" smtClean="0"/>
              <a:t> diuretics, adrenal corticosteroids, oral contraceptives.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Infection or illness</a:t>
            </a:r>
            <a:r>
              <a:rPr lang="en-US" b="1" dirty="0" smtClean="0"/>
              <a:t>.</a:t>
            </a:r>
            <a:r>
              <a:rPr lang="en-US" dirty="0" smtClean="0"/>
              <a:t> A range of relatively rare infections and illnesses can damage the pancreas and cause type 1 diabetes.</a:t>
            </a:r>
          </a:p>
          <a:p>
            <a:pPr>
              <a:buNone/>
            </a:pPr>
            <a:r>
              <a:rPr lang="en-US" dirty="0" smtClean="0"/>
              <a:t>    e.g. Mumps, CMV, EPV.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62800" cy="838200"/>
          </a:xfrm>
        </p:spPr>
        <p:txBody>
          <a:bodyPr/>
          <a:lstStyle/>
          <a:p>
            <a:r>
              <a:rPr lang="en-GB"/>
              <a:t>Diagnosis of diabetes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295400"/>
            <a:ext cx="3810000" cy="2590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1600" b="1" dirty="0"/>
              <a:t>Symptoms</a:t>
            </a:r>
          </a:p>
          <a:p>
            <a:pPr lvl="2"/>
            <a:r>
              <a:rPr lang="en-GB" sz="1600" b="1" dirty="0"/>
              <a:t>Thirst</a:t>
            </a:r>
          </a:p>
          <a:p>
            <a:pPr lvl="2"/>
            <a:r>
              <a:rPr lang="en-GB" sz="1600" b="1" dirty="0"/>
              <a:t>Passing lots of urine</a:t>
            </a:r>
          </a:p>
          <a:p>
            <a:pPr lvl="2"/>
            <a:r>
              <a:rPr lang="en-GB" sz="1600" b="1" dirty="0"/>
              <a:t>Malaise</a:t>
            </a:r>
          </a:p>
          <a:p>
            <a:pPr lvl="2"/>
            <a:r>
              <a:rPr lang="en-GB" sz="1600" b="1" dirty="0"/>
              <a:t>Infections (thrush)</a:t>
            </a:r>
          </a:p>
          <a:p>
            <a:pPr lvl="2"/>
            <a:r>
              <a:rPr lang="en-GB" sz="1600" b="1" dirty="0"/>
              <a:t>Weight loss</a:t>
            </a:r>
          </a:p>
          <a:p>
            <a:pPr>
              <a:buFontTx/>
              <a:buNone/>
            </a:pPr>
            <a:r>
              <a:rPr lang="en-GB" sz="1600" b="1" dirty="0">
                <a:solidFill>
                  <a:schemeClr val="tx2"/>
                </a:solidFill>
              </a:rPr>
              <a:t>BUT – many years of pre-diabetes (type 2) before these symptoms appear!</a:t>
            </a:r>
          </a:p>
        </p:txBody>
      </p:sp>
      <p:pic>
        <p:nvPicPr>
          <p:cNvPr id="131076" name="Picture 4" descr="needingtoiletdiabetes"/>
          <p:cNvPicPr>
            <a:picLocks noGrp="1" noChangeAspect="1" noChangeArrowheads="1"/>
          </p:cNvPicPr>
          <p:nvPr>
            <p:ph type="media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2438400" cy="3124200"/>
          </a:xfrm>
          <a:noFill/>
          <a:ln/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4267200" y="3810000"/>
            <a:ext cx="35861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1800" dirty="0">
                <a:latin typeface="Arial" charset="0"/>
              </a:rPr>
              <a:t>Biochemical tests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sz="1400" dirty="0">
                <a:latin typeface="Arial" charset="0"/>
              </a:rPr>
              <a:t>Random plasma glucose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sz="1400" dirty="0">
                <a:latin typeface="Arial" charset="0"/>
              </a:rPr>
              <a:t>Fasting plasma glucose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sz="1400" dirty="0">
                <a:latin typeface="Arial" charset="0"/>
              </a:rPr>
              <a:t>Oral glucose tolerance test – 2h glucose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1600" dirty="0">
                <a:latin typeface="Arial" charset="0"/>
              </a:rPr>
              <a:t>		WHO criteria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1600" dirty="0">
                <a:latin typeface="Arial" charset="0"/>
              </a:rPr>
              <a:t>		ADA criteria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GB" sz="1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5100" b="1"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105400"/>
          </a:xfrm>
        </p:spPr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A symptomatic patient plus casual plasma glucose ≥ 11.1 </a:t>
            </a:r>
            <a:r>
              <a:rPr lang="en-US" dirty="0" err="1"/>
              <a:t>mmol</a:t>
            </a:r>
            <a:r>
              <a:rPr lang="en-US" dirty="0"/>
              <a:t>/L or FPG ≥ 7.0 </a:t>
            </a:r>
            <a:r>
              <a:rPr lang="en-US" dirty="0" err="1"/>
              <a:t>mmol</a:t>
            </a:r>
            <a:r>
              <a:rPr lang="en-US" dirty="0"/>
              <a:t>/L.</a:t>
            </a:r>
          </a:p>
          <a:p>
            <a:pPr algn="l" rtl="0"/>
            <a:r>
              <a:rPr lang="en-US" dirty="0"/>
              <a:t> During an OGTT 2-hr post 75 gm-glucose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≥ 11.1 </a:t>
            </a:r>
            <a:r>
              <a:rPr lang="en-US" dirty="0" err="1"/>
              <a:t>mmol</a:t>
            </a:r>
            <a:r>
              <a:rPr lang="en-US" dirty="0"/>
              <a:t>/L.</a:t>
            </a:r>
          </a:p>
          <a:p>
            <a:pPr algn="l" rtl="0">
              <a:buFont typeface="Wingdings" pitchFamily="2" charset="2"/>
              <a:buNone/>
            </a:pPr>
            <a:r>
              <a:rPr lang="en-US" sz="3600" dirty="0"/>
              <a:t>● </a:t>
            </a:r>
            <a:r>
              <a:rPr lang="en-US" dirty="0"/>
              <a:t>In the absence of symptoms suggestive of DM, these criteria should be confirmed by repeat testing on a different day.</a:t>
            </a:r>
            <a:endParaRPr lang="en-US" dirty="0">
              <a:cs typeface="Tahoma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700" b="1">
                <a:latin typeface="Arial" charset="0"/>
              </a:rPr>
              <a:t>DIAGNOSIS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876800"/>
          </a:xfrm>
        </p:spPr>
        <p:txBody>
          <a:bodyPr/>
          <a:lstStyle/>
          <a:p>
            <a:pPr algn="l" rtl="0"/>
            <a:r>
              <a:rPr lang="en-US" b="1" dirty="0"/>
              <a:t>FPG ≤ 5.5 </a:t>
            </a:r>
            <a:r>
              <a:rPr lang="en-US" b="1" dirty="0" err="1"/>
              <a:t>mmol</a:t>
            </a:r>
            <a:r>
              <a:rPr lang="en-US" b="1" dirty="0"/>
              <a:t>/L = normal</a:t>
            </a:r>
          </a:p>
          <a:p>
            <a:pPr algn="l" rtl="0">
              <a:buFont typeface="Wingdings" pitchFamily="2" charset="2"/>
              <a:buNone/>
            </a:pPr>
            <a:endParaRPr lang="en-US" b="1" dirty="0"/>
          </a:p>
          <a:p>
            <a:pPr algn="l" rtl="0"/>
            <a:r>
              <a:rPr lang="en-US" sz="2800" b="1" dirty="0"/>
              <a:t>FPG ≥ 5.6 </a:t>
            </a:r>
            <a:r>
              <a:rPr lang="en-US" sz="2800" b="1" dirty="0" err="1"/>
              <a:t>mmol</a:t>
            </a:r>
            <a:r>
              <a:rPr lang="en-US" sz="2800" b="1" dirty="0"/>
              <a:t>/L to 6.9 </a:t>
            </a:r>
            <a:r>
              <a:rPr lang="en-US" sz="2800" b="1" dirty="0" err="1"/>
              <a:t>mmol</a:t>
            </a:r>
            <a:r>
              <a:rPr lang="en-US" sz="2800" b="1" dirty="0"/>
              <a:t>/L= IFG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FPG ≥ 7.0 </a:t>
            </a:r>
            <a:r>
              <a:rPr lang="en-US" b="1" dirty="0" err="1"/>
              <a:t>mmol</a:t>
            </a:r>
            <a:r>
              <a:rPr lang="en-US" b="1" dirty="0"/>
              <a:t>/L = provisional diagnosis of DM and must be confirmed</a:t>
            </a:r>
          </a:p>
          <a:p>
            <a:pPr algn="l" rtl="0">
              <a:buFont typeface="Wingdings" pitchFamily="2" charset="2"/>
              <a:buNone/>
            </a:pPr>
            <a:r>
              <a:rPr lang="en-US" b="1" dirty="0"/>
              <a:t>   in asymptomatic person.</a:t>
            </a:r>
          </a:p>
          <a:p>
            <a:pPr algn="l" rtl="0">
              <a:buFont typeface="Wingding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 algn="l" rtl="0"/>
            <a:endParaRPr lang="en-US" sz="2800" b="1" dirty="0"/>
          </a:p>
          <a:p>
            <a:pPr algn="l" rtl="0">
              <a:buFont typeface="Wingdings" pitchFamily="2" charset="2"/>
              <a:buNone/>
            </a:pPr>
            <a:r>
              <a:rPr lang="en-US" sz="3600" b="1" dirty="0"/>
              <a:t>Diagnosis </a:t>
            </a:r>
            <a:r>
              <a:rPr lang="en-US" sz="2800" b="1" dirty="0"/>
              <a:t>based on: Glucose Tolerance Test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b="1" dirty="0"/>
              <a:t>                                        2 hr post 75 gm glucose</a:t>
            </a:r>
          </a:p>
          <a:p>
            <a:pPr algn="l" rtl="0">
              <a:buFont typeface="Wingdings" pitchFamily="2" charset="2"/>
              <a:buNone/>
            </a:pPr>
            <a:endParaRPr lang="en-US" sz="2800" b="1" dirty="0"/>
          </a:p>
          <a:p>
            <a:pPr algn="l" rtl="0"/>
            <a:r>
              <a:rPr lang="en-US" sz="2800" b="1" dirty="0"/>
              <a:t>If &lt; 7.8 </a:t>
            </a:r>
            <a:r>
              <a:rPr lang="en-US" sz="2400" b="1" dirty="0" err="1"/>
              <a:t>mmol</a:t>
            </a:r>
            <a:r>
              <a:rPr lang="en-US" sz="2400" b="1" dirty="0"/>
              <a:t>/L</a:t>
            </a:r>
            <a:r>
              <a:rPr lang="en-US" sz="2800" b="1" dirty="0"/>
              <a:t> = normal GTT</a:t>
            </a:r>
          </a:p>
          <a:p>
            <a:pPr algn="l" rtl="0">
              <a:buFont typeface="Wingdings" pitchFamily="2" charset="2"/>
              <a:buNone/>
            </a:pPr>
            <a:endParaRPr lang="en-US" sz="2800" b="1" dirty="0"/>
          </a:p>
          <a:p>
            <a:pPr algn="l" rtl="0"/>
            <a:r>
              <a:rPr lang="en-US" sz="2800" b="1" dirty="0"/>
              <a:t>If ≥ 7.8 </a:t>
            </a:r>
            <a:r>
              <a:rPr lang="en-US" sz="2800" b="1" dirty="0" err="1"/>
              <a:t>mmol</a:t>
            </a:r>
            <a:r>
              <a:rPr lang="en-US" sz="2800" b="1" dirty="0"/>
              <a:t>/L</a:t>
            </a:r>
            <a:r>
              <a:rPr lang="en-US" sz="2800" dirty="0"/>
              <a:t> </a:t>
            </a:r>
            <a:r>
              <a:rPr lang="en-US" sz="2800" b="1" dirty="0"/>
              <a:t>and &lt; 11.1 </a:t>
            </a:r>
            <a:r>
              <a:rPr lang="en-US" sz="2800" b="1" dirty="0" err="1"/>
              <a:t>mmol</a:t>
            </a:r>
            <a:r>
              <a:rPr lang="en-US" sz="2800" b="1" dirty="0"/>
              <a:t>/L =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b="1" dirty="0"/>
              <a:t>                                                      Impaired GTT</a:t>
            </a:r>
          </a:p>
          <a:p>
            <a:pPr algn="l" rtl="0">
              <a:buFont typeface="Wingdings" pitchFamily="2" charset="2"/>
              <a:buNone/>
            </a:pPr>
            <a:endParaRPr lang="en-US" sz="2800" dirty="0"/>
          </a:p>
          <a:p>
            <a:pPr algn="l" rtl="0"/>
            <a:r>
              <a:rPr lang="en-US" sz="2800" b="1" dirty="0"/>
              <a:t>If ≥ 11.1 </a:t>
            </a:r>
            <a:r>
              <a:rPr lang="en-US" sz="2800" b="1" dirty="0" err="1"/>
              <a:t>mmol</a:t>
            </a:r>
            <a:r>
              <a:rPr lang="en-US" sz="2800" b="1" dirty="0"/>
              <a:t>/L =  provisional diagnosis of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b="1" dirty="0"/>
              <a:t>                                      Diabetes</a:t>
            </a:r>
          </a:p>
          <a:p>
            <a:pPr algn="l" rtl="0"/>
            <a:endParaRPr lang="en-US" sz="2800" b="1" dirty="0"/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781800" cy="838200"/>
          </a:xfrm>
        </p:spPr>
        <p:txBody>
          <a:bodyPr/>
          <a:lstStyle/>
          <a:p>
            <a:r>
              <a:rPr lang="en-GB"/>
              <a:t>Epidemiology of diabetes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/>
              <a:t>Prevalence worldwide is increasing*</a:t>
            </a:r>
          </a:p>
          <a:p>
            <a:pPr lvl="2">
              <a:lnSpc>
                <a:spcPct val="90000"/>
              </a:lnSpc>
            </a:pPr>
            <a:r>
              <a:rPr lang="en-GB" sz="3200" b="1" dirty="0"/>
              <a:t>2.8% in 2000; 4.4% in 2030 </a:t>
            </a:r>
            <a:r>
              <a:rPr lang="en-GB" sz="3200" b="1" dirty="0" smtClean="0"/>
              <a:t>worldwide.</a:t>
            </a:r>
          </a:p>
          <a:p>
            <a:pPr lvl="2">
              <a:lnSpc>
                <a:spcPct val="90000"/>
              </a:lnSpc>
            </a:pPr>
            <a:endParaRPr lang="en-GB" sz="3200" b="1" dirty="0"/>
          </a:p>
          <a:p>
            <a:pPr lvl="2">
              <a:lnSpc>
                <a:spcPct val="90000"/>
              </a:lnSpc>
            </a:pPr>
            <a:r>
              <a:rPr lang="en-GB" sz="3200" b="1" dirty="0"/>
              <a:t>171 million in 2000; 366 million in </a:t>
            </a:r>
            <a:r>
              <a:rPr lang="en-GB" sz="3200" b="1" dirty="0" smtClean="0"/>
              <a:t>2030.</a:t>
            </a:r>
          </a:p>
          <a:p>
            <a:pPr lvl="2">
              <a:lnSpc>
                <a:spcPct val="90000"/>
              </a:lnSpc>
            </a:pPr>
            <a:endParaRPr lang="en-GB" sz="3200" b="1" dirty="0"/>
          </a:p>
          <a:p>
            <a:pPr lvl="2">
              <a:lnSpc>
                <a:spcPct val="90000"/>
              </a:lnSpc>
            </a:pPr>
            <a:r>
              <a:rPr lang="en-GB" sz="3200" b="1" dirty="0"/>
              <a:t>Greatest rise in developing world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GB" sz="1600" dirty="0"/>
          </a:p>
          <a:p>
            <a:pPr lvl="2">
              <a:lnSpc>
                <a:spcPct val="90000"/>
              </a:lnSpc>
              <a:buNone/>
            </a:pPr>
            <a:endParaRPr lang="en-GB" sz="1600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1200" dirty="0"/>
              <a:t>*</a:t>
            </a:r>
            <a:r>
              <a:rPr lang="en-GB" sz="1800" dirty="0"/>
              <a:t>Wild S et al; Diabetes Care, May 2004. </a:t>
            </a:r>
            <a:r>
              <a:rPr lang="en-GB" sz="1800" dirty="0" err="1"/>
              <a:t>Vol</a:t>
            </a:r>
            <a:r>
              <a:rPr lang="en-GB" sz="1800" dirty="0"/>
              <a:t> 24, pg 1047-53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814"/>
            <a:ext cx="9144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59178" y="196851"/>
            <a:ext cx="7927622" cy="955675"/>
          </a:xfrm>
          <a:prstGeom prst="rect">
            <a:avLst/>
          </a:prstGeom>
          <a:gradFill rotWithShape="0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Global  Projections for the Diabetes Epidemic: 2000-2030 (in millions)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388533" y="1828800"/>
            <a:ext cx="756356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NA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19.7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33.9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</a:rPr>
              <a:t>72%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065867" y="3276600"/>
            <a:ext cx="7704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LAC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13.3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33.0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</a:rPr>
              <a:t>248%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4504267" y="1676400"/>
            <a:ext cx="7831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EU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17.8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25.1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41%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8094134" y="4800600"/>
            <a:ext cx="7323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A+NZ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1.2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2.0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65%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4085167" y="3463925"/>
            <a:ext cx="7196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SSA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 7.1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18.6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261%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707467" y="5489576"/>
            <a:ext cx="2690989" cy="13684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World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2000 = </a:t>
            </a:r>
            <a:r>
              <a:rPr lang="en-US" sz="2000" b="1">
                <a:solidFill>
                  <a:srgbClr val="DBD600"/>
                </a:solidFill>
              </a:rPr>
              <a:t>17</a:t>
            </a:r>
            <a:r>
              <a:rPr lang="en-US" sz="2000" b="1">
                <a:solidFill>
                  <a:srgbClr val="FFFF00"/>
                </a:solidFill>
              </a:rPr>
              <a:t>1 million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2030 = 366 million</a:t>
            </a:r>
          </a:p>
          <a:p>
            <a:pPr algn="ctr" eaLnBrk="0" hangingPunct="0"/>
            <a:r>
              <a:rPr lang="en-US" sz="2000" b="1" i="1">
                <a:solidFill>
                  <a:srgbClr val="66FF33"/>
                </a:solidFill>
              </a:rPr>
              <a:t>Increase 213%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45867" y="2286000"/>
            <a:ext cx="898878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China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20.8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42.3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204%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-778933" y="5942014"/>
            <a:ext cx="57912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l"/>
            <a:r>
              <a:rPr lang="en-US"/>
              <a:t>Wild, S et al.: Global prevalence of diabetes:</a:t>
            </a:r>
          </a:p>
          <a:p>
            <a:pPr algn="l"/>
            <a:r>
              <a:rPr lang="en-US"/>
              <a:t>Estimates for 2000 and projections for 2030</a:t>
            </a:r>
          </a:p>
          <a:p>
            <a:pPr algn="l"/>
            <a:r>
              <a:rPr lang="en-US"/>
              <a:t> Diabetes Care 2004 In press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265333" y="3581401"/>
            <a:ext cx="682978" cy="147732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l"/>
            <a:r>
              <a:rPr lang="en-US" b="1">
                <a:solidFill>
                  <a:srgbClr val="000040"/>
                </a:solidFill>
              </a:rPr>
              <a:t>India</a:t>
            </a:r>
          </a:p>
          <a:p>
            <a:pPr algn="l"/>
            <a:r>
              <a:rPr lang="en-US" b="1">
                <a:solidFill>
                  <a:srgbClr val="000040"/>
                </a:solidFill>
              </a:rPr>
              <a:t>31.7</a:t>
            </a:r>
          </a:p>
          <a:p>
            <a:pPr algn="l"/>
            <a:r>
              <a:rPr lang="en-US" b="1">
                <a:solidFill>
                  <a:srgbClr val="000040"/>
                </a:solidFill>
              </a:rPr>
              <a:t>79.4</a:t>
            </a:r>
          </a:p>
          <a:p>
            <a:pPr algn="l"/>
            <a:r>
              <a:rPr lang="en-US" b="1" i="1">
                <a:solidFill>
                  <a:srgbClr val="0000FF"/>
                </a:solidFill>
              </a:rPr>
              <a:t>251%</a:t>
            </a:r>
            <a:endParaRPr lang="en-U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5334000" y="2743201"/>
            <a:ext cx="704039" cy="1200329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US" b="1">
                <a:solidFill>
                  <a:srgbClr val="000040"/>
                </a:solidFill>
              </a:rPr>
              <a:t>MEC</a:t>
            </a:r>
          </a:p>
          <a:p>
            <a:r>
              <a:rPr lang="en-US" b="1">
                <a:solidFill>
                  <a:srgbClr val="000040"/>
                </a:solidFill>
              </a:rPr>
              <a:t>20.1</a:t>
            </a:r>
          </a:p>
          <a:p>
            <a:r>
              <a:rPr lang="en-US" b="1">
                <a:solidFill>
                  <a:srgbClr val="000040"/>
                </a:solidFill>
              </a:rPr>
              <a:t>52.8</a:t>
            </a:r>
          </a:p>
          <a:p>
            <a:r>
              <a:rPr lang="en-US" b="1">
                <a:solidFill>
                  <a:schemeClr val="bg1"/>
                </a:solidFill>
              </a:rPr>
              <a:t>263%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452533" y="335280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 autoUpdateAnimBg="0"/>
      <p:bldP spid="196613" grpId="0" animBg="1" autoUpdateAnimBg="0"/>
      <p:bldP spid="196614" grpId="0" animBg="1" autoUpdateAnimBg="0"/>
      <p:bldP spid="196615" grpId="0" animBg="1" autoUpdateAnimBg="0"/>
      <p:bldP spid="196616" grpId="0" animBg="1" autoUpdateAnimBg="0"/>
      <p:bldP spid="196618" grpId="0" animBg="1" autoUpdateAnimBg="0"/>
      <p:bldP spid="196620" grpId="0" animBg="1"/>
      <p:bldP spid="1966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1165</Words>
  <Application>Microsoft Office PowerPoint</Application>
  <PresentationFormat>On-screen Show (4:3)</PresentationFormat>
  <Paragraphs>299</Paragraphs>
  <Slides>38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Photo Editor Photo</vt:lpstr>
      <vt:lpstr>Chart</vt:lpstr>
      <vt:lpstr>Clip</vt:lpstr>
      <vt:lpstr>Epidemiology of DM</vt:lpstr>
      <vt:lpstr>Diabetes Mellitus</vt:lpstr>
      <vt:lpstr>Types of diabetes</vt:lpstr>
      <vt:lpstr>Diagnosis of diabetes </vt:lpstr>
      <vt:lpstr>DIAGNOSIS</vt:lpstr>
      <vt:lpstr>DIAGNOSIS</vt:lpstr>
      <vt:lpstr>PowerPoint Presentation</vt:lpstr>
      <vt:lpstr>Epidemiology of diabetes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Prevalence of diabetes based on stepwise surveys</vt:lpstr>
      <vt:lpstr>Prevalence of Diabetes in EMR</vt:lpstr>
      <vt:lpstr>Type 1 diabetes  epidemiology</vt:lpstr>
      <vt:lpstr>PowerPoint Presentation</vt:lpstr>
      <vt:lpstr>Incidence of type 1 diabetes Age 0-14 years</vt:lpstr>
      <vt:lpstr>Type 1 diabetes Increase in incidence/year</vt:lpstr>
      <vt:lpstr>The Global burden of diabetes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Dr.Ashry</dc:creator>
  <cp:lastModifiedBy>Aamer Aleem</cp:lastModifiedBy>
  <cp:revision>30</cp:revision>
  <dcterms:created xsi:type="dcterms:W3CDTF">2011-05-18T11:52:13Z</dcterms:created>
  <dcterms:modified xsi:type="dcterms:W3CDTF">2013-02-05T09:14:59Z</dcterms:modified>
</cp:coreProperties>
</file>