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257BA-76C1-413A-B4D8-6208A2D4A48E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44AA-E112-494C-AB7E-99A71C750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4CCE2-C207-40BC-8F73-950FAE6FF73E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42888-7FA9-442A-B796-13166307C02D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5ED07-7966-4935-8E42-EEE4A540F934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75267-0440-4B9D-BCC4-52AF84AFA095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45A01-D2B1-414E-B835-CAD852CC569D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09F20-DB95-48F8-A959-E66D8A3ABC7F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D05577-6B8C-4A09-84B9-737D524605A2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684736-8F03-4A8D-AE7B-A1A8D8780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Prof.  </a:t>
            </a:r>
            <a:r>
              <a:rPr lang="en-US" b="1" dirty="0" err="1" smtClean="0"/>
              <a:t>Ashry</a:t>
            </a:r>
            <a:r>
              <a:rPr lang="en-US" b="1" dirty="0" smtClean="0"/>
              <a:t> Gad Mohamed</a:t>
            </a:r>
          </a:p>
          <a:p>
            <a:r>
              <a:rPr lang="en-US" b="1" dirty="0" smtClean="0"/>
              <a:t>Family &amp; Community Department</a:t>
            </a:r>
          </a:p>
          <a:p>
            <a:r>
              <a:rPr lang="en-US" b="1" dirty="0" smtClean="0"/>
              <a:t>College of Medicine, KSU.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Health Education</a:t>
            </a:r>
            <a:br>
              <a:rPr lang="en-US" b="1" dirty="0" smtClean="0"/>
            </a:br>
            <a:r>
              <a:rPr lang="en-US" b="1" dirty="0" smtClean="0"/>
              <a:t>Clinical versus Community settings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Teaching children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Consider growth and development.</a:t>
            </a:r>
          </a:p>
          <a:p>
            <a:r>
              <a:rPr lang="en-US" sz="3200" dirty="0" smtClean="0"/>
              <a:t>Short alertness span.</a:t>
            </a:r>
          </a:p>
          <a:p>
            <a:r>
              <a:rPr lang="en-US" sz="3200" dirty="0" smtClean="0"/>
              <a:t>Lean more through practice and a/v.</a:t>
            </a:r>
          </a:p>
          <a:p>
            <a:r>
              <a:rPr lang="en-US" sz="3200" dirty="0" smtClean="0"/>
              <a:t>Consider play therapy.</a:t>
            </a:r>
          </a:p>
          <a:p>
            <a:r>
              <a:rPr lang="en-US" sz="3200" dirty="0" smtClean="0"/>
              <a:t>They pay attention in sessions.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2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Teaching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elderly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Speak at low tone</a:t>
            </a:r>
          </a:p>
          <a:p>
            <a:r>
              <a:rPr lang="en-US" sz="2800" b="1" dirty="0" smtClean="0"/>
              <a:t>Present information slowly</a:t>
            </a:r>
          </a:p>
          <a:p>
            <a:r>
              <a:rPr lang="en-US" sz="2800" b="1" dirty="0" smtClean="0"/>
              <a:t>Reduce distraction</a:t>
            </a:r>
          </a:p>
          <a:p>
            <a:r>
              <a:rPr lang="en-US" sz="2800" b="1" dirty="0" smtClean="0"/>
              <a:t>Allow plenty for absorption</a:t>
            </a:r>
          </a:p>
          <a:p>
            <a:r>
              <a:rPr lang="en-US" sz="2800" b="1" dirty="0" smtClean="0"/>
              <a:t>Keep in mind their reduced capacity of learning, anxiety level</a:t>
            </a:r>
          </a:p>
          <a:p>
            <a:r>
              <a:rPr lang="en-US" sz="2800" b="1" dirty="0" smtClean="0"/>
              <a:t>Involve family members</a:t>
            </a:r>
          </a:p>
          <a:p>
            <a:r>
              <a:rPr lang="en-US" sz="2800" b="1" dirty="0" smtClean="0"/>
              <a:t>Avoid change medical regimen unless necessary.</a:t>
            </a:r>
            <a:endParaRPr lang="en-US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The </a:t>
            </a:r>
            <a:r>
              <a:rPr lang="en-US" b="1" dirty="0"/>
              <a:t>application of a variety of methods that result in the education and mobilization of community members in actions for resolving health issues and problems with affect the community.  </a:t>
            </a:r>
            <a:endParaRPr lang="en-US" b="1" dirty="0" smtClean="0"/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These </a:t>
            </a:r>
            <a:r>
              <a:rPr lang="en-US" b="1" dirty="0"/>
              <a:t>methods </a:t>
            </a:r>
            <a:r>
              <a:rPr lang="en-US" b="1" dirty="0" smtClean="0"/>
              <a:t>include: group </a:t>
            </a:r>
            <a:r>
              <a:rPr lang="en-US" b="1" dirty="0"/>
              <a:t>process, mass media, communication, community organization, organization development, strategic planning, skills training, legislation, policy making, and advocacy.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533400"/>
            <a:ext cx="83058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Community Health Education: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  <a:solidFill>
            <a:schemeClr val="accent2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Community Health Programs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458200" cy="5181600"/>
          </a:xfrm>
        </p:spPr>
        <p:txBody>
          <a:bodyPr/>
          <a:lstStyle/>
          <a:p>
            <a:pPr marL="609600" indent="-609600" algn="ctr"/>
            <a:endParaRPr lang="en-US" sz="2800" b="1" dirty="0" smtClean="0"/>
          </a:p>
          <a:p>
            <a:pPr marL="609600" indent="-609600" algn="ctr"/>
            <a:endParaRPr lang="en-US" sz="2800" b="1" dirty="0" smtClean="0"/>
          </a:p>
          <a:p>
            <a:pPr marL="609600" indent="-609600" algn="ctr"/>
            <a:endParaRPr lang="en-US" sz="2800" b="1" dirty="0" smtClean="0"/>
          </a:p>
          <a:p>
            <a:pPr marL="609600" indent="-609600" algn="ctr">
              <a:buNone/>
            </a:pPr>
            <a:r>
              <a:rPr lang="en-US" sz="3600" b="1" dirty="0" smtClean="0"/>
              <a:t>The </a:t>
            </a:r>
            <a:r>
              <a:rPr lang="en-US" sz="3600" b="1" dirty="0"/>
              <a:t>health of a community is the sum total of the health of the individuals comprising that community</a:t>
            </a:r>
            <a:r>
              <a:rPr lang="en-US" sz="3600" b="1" dirty="0" smtClean="0"/>
              <a:t>..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Community </a:t>
            </a:r>
            <a:r>
              <a:rPr lang="en-US" sz="4000" b="1" dirty="0">
                <a:solidFill>
                  <a:schemeClr val="bg1"/>
                </a:solidFill>
              </a:rPr>
              <a:t>Health Educator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3200" u="sng" dirty="0" smtClean="0"/>
              <a:t>ADVANTAGES</a:t>
            </a:r>
            <a:r>
              <a:rPr lang="en-US" sz="3200" dirty="0"/>
              <a:t>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/>
              <a:t>Highly varied and dynamic job responsibilities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/>
              <a:t>Strong prevention orientation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/>
              <a:t>High community profile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/>
              <a:t>Work with multiple groups (ethnicities)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/>
              <a:t>High degree of self-satisfaction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  <a:solidFill>
            <a:schemeClr val="accent2"/>
          </a:solidFill>
        </p:spPr>
        <p:txBody>
          <a:bodyPr/>
          <a:lstStyle/>
          <a:p>
            <a:r>
              <a:rPr lang="en-US" sz="3200" b="1" u="sng" dirty="0" smtClean="0">
                <a:solidFill>
                  <a:schemeClr val="bg1"/>
                </a:solidFill>
              </a:rPr>
              <a:t>Disadvantages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3200" dirty="0"/>
              <a:t>Low pay, especially in the voluntary health agencies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dirty="0"/>
              <a:t>If employment depends upon soft money, job security is tenuous…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dirty="0"/>
              <a:t>Volunteers can be unreliable and irresponsible…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dirty="0"/>
              <a:t>Lack of funding is always a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Communication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Communicator:</a:t>
            </a:r>
            <a:r>
              <a:rPr lang="en-US" sz="3200" b="1" dirty="0" smtClean="0"/>
              <a:t>   the person or the team give the message </a:t>
            </a:r>
            <a:r>
              <a:rPr lang="en-US" sz="3200" b="1" dirty="0" smtClean="0">
                <a:solidFill>
                  <a:schemeClr val="hlink"/>
                </a:solidFill>
              </a:rPr>
              <a:t>(Educator)</a:t>
            </a:r>
            <a:r>
              <a:rPr lang="en-US" sz="3200" b="1" dirty="0" smtClean="0"/>
              <a:t>. </a:t>
            </a:r>
          </a:p>
          <a:p>
            <a:pPr eaLnBrk="1" hangingPunct="1"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Message:</a:t>
            </a:r>
            <a:r>
              <a:rPr lang="en-US" sz="3200" b="1" dirty="0" smtClean="0"/>
              <a:t> the contents </a:t>
            </a:r>
            <a:r>
              <a:rPr lang="en-US" sz="3200" b="1" dirty="0" smtClean="0">
                <a:solidFill>
                  <a:schemeClr val="hlink"/>
                </a:solidFill>
              </a:rPr>
              <a:t>(materials)</a:t>
            </a:r>
            <a:r>
              <a:rPr lang="en-US" sz="3200" b="1" dirty="0" smtClean="0"/>
              <a:t> of health education</a:t>
            </a:r>
          </a:p>
          <a:p>
            <a:pPr eaLnBrk="1" hangingPunct="1"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Channel:</a:t>
            </a:r>
            <a:r>
              <a:rPr lang="en-US" sz="3200" b="1" dirty="0" smtClean="0"/>
              <a:t> method of carrying the message</a:t>
            </a:r>
          </a:p>
          <a:p>
            <a:pPr eaLnBrk="1" hangingPunct="1"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Audience:</a:t>
            </a:r>
            <a:r>
              <a:rPr lang="en-US" sz="3200" b="1" dirty="0" smtClean="0"/>
              <a:t> the receivers (users or targets) of the message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Good communication technique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Source credibility.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Clear message.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Good channel: individual, group &amp; mass education.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Receiver: ready, interested, not occupied.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Feed back.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Observe non-verbal cues.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Active listing.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Establishing good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Educator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Personnel of health services.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Medical students, nursing &amp; social work.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School personnel.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Community leaders &amp; </a:t>
            </a:r>
            <a:r>
              <a:rPr lang="en-US" sz="3200" b="1" dirty="0" err="1" smtClean="0"/>
              <a:t>influencials</a:t>
            </a:r>
            <a:r>
              <a:rPr lang="en-US" sz="3200" b="1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Requirements: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Personality: popular, influential and interested in work.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Efficiency trained and prepared for the job.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/>
              <a:t>Must show good examples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Message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What information to be communicated.</a:t>
            </a:r>
          </a:p>
          <a:p>
            <a:pPr eaLnBrk="1" hangingPunct="1">
              <a:defRPr/>
            </a:pPr>
            <a:r>
              <a:rPr lang="en-US" sz="3200" b="1" dirty="0" smtClean="0"/>
              <a:t>Simple, at the level of understanding.</a:t>
            </a:r>
          </a:p>
          <a:p>
            <a:pPr eaLnBrk="1" hangingPunct="1">
              <a:defRPr/>
            </a:pPr>
            <a:r>
              <a:rPr lang="en-US" sz="3200" b="1" dirty="0" smtClean="0"/>
              <a:t>Culturally accepted.</a:t>
            </a:r>
          </a:p>
          <a:p>
            <a:pPr eaLnBrk="1" hangingPunct="1">
              <a:defRPr/>
            </a:pPr>
            <a:r>
              <a:rPr lang="en-US" sz="3200" b="1" dirty="0" smtClean="0"/>
              <a:t>Interested.</a:t>
            </a:r>
          </a:p>
          <a:p>
            <a:pPr eaLnBrk="1" hangingPunct="1">
              <a:defRPr/>
            </a:pPr>
            <a:r>
              <a:rPr lang="en-US" sz="3200" b="1" dirty="0" smtClean="0"/>
              <a:t>Meet a felt need.</a:t>
            </a:r>
          </a:p>
          <a:p>
            <a:pPr eaLnBrk="1" hangingPunct="1">
              <a:defRPr/>
            </a:pPr>
            <a:r>
              <a:rPr lang="en-US" sz="3200" b="1" dirty="0" smtClean="0"/>
              <a:t>Avoid technical jargon.</a:t>
            </a:r>
          </a:p>
          <a:p>
            <a:pPr eaLnBrk="1" hangingPunct="1">
              <a:defRPr/>
            </a:pPr>
            <a:r>
              <a:rPr lang="en-US" sz="3200" b="1" dirty="0" smtClean="0"/>
              <a:t>Use audiovisual aids. </a:t>
            </a:r>
          </a:p>
          <a:p>
            <a:pPr eaLnBrk="1" hangingPunct="1">
              <a:defRPr/>
            </a:pPr>
            <a:endParaRPr lang="en-US" sz="3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What is patient education?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Process by which health professionals and others impart information to patients that will alter their health behaviors or improve their health status.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Practice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3716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1-Individual</a:t>
            </a:r>
          </a:p>
          <a:p>
            <a:pPr eaLnBrk="1" hangingPunct="1">
              <a:buFontTx/>
              <a:buNone/>
              <a:defRPr/>
            </a:pPr>
            <a:r>
              <a:rPr lang="en-US" sz="3200" b="1" dirty="0" smtClean="0"/>
              <a:t>Face to face </a:t>
            </a:r>
          </a:p>
          <a:p>
            <a:pPr eaLnBrk="1" hangingPunct="1">
              <a:buFontTx/>
              <a:buNone/>
              <a:defRPr/>
            </a:pPr>
            <a:r>
              <a:rPr lang="en-US" sz="3200" b="1" dirty="0" smtClean="0"/>
              <a:t>Education through spoken word.</a:t>
            </a:r>
          </a:p>
          <a:p>
            <a:pPr eaLnBrk="1" hangingPunct="1">
              <a:buFontTx/>
              <a:buNone/>
              <a:defRPr/>
            </a:pPr>
            <a:r>
              <a:rPr lang="en-US" sz="3200" b="1" dirty="0" smtClean="0"/>
              <a:t>A- Occasions of health appraisal.</a:t>
            </a:r>
          </a:p>
          <a:p>
            <a:pPr eaLnBrk="1" hangingPunct="1">
              <a:buFontTx/>
              <a:buNone/>
              <a:defRPr/>
            </a:pPr>
            <a:r>
              <a:rPr lang="en-US" sz="3200" b="1" dirty="0" smtClean="0"/>
              <a:t>B- Home visits       Nurses</a:t>
            </a:r>
          </a:p>
          <a:p>
            <a:pPr eaLnBrk="1" hangingPunct="1">
              <a:buFontTx/>
              <a:buNone/>
              <a:defRPr/>
            </a:pPr>
            <a:r>
              <a:rPr lang="en-US" sz="3200" b="1" dirty="0" smtClean="0"/>
              <a:t>                                  Health visitors</a:t>
            </a:r>
          </a:p>
          <a:p>
            <a:pPr eaLnBrk="1" hangingPunct="1">
              <a:buFontTx/>
              <a:buNone/>
              <a:defRPr/>
            </a:pPr>
            <a:r>
              <a:rPr lang="en-US" sz="3200" b="1" dirty="0" smtClean="0"/>
              <a:t>                                  Social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76250"/>
            <a:ext cx="8229600" cy="561975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2-Group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a.</a:t>
            </a:r>
            <a:r>
              <a:rPr lang="en-US" sz="3200" b="1" dirty="0" smtClean="0"/>
              <a:t>  Lessons and lectures in schools.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 startAt="2"/>
              <a:defRPr/>
            </a:pPr>
            <a:r>
              <a:rPr lang="en-US" sz="3200" b="1" dirty="0" smtClean="0"/>
              <a:t>lectures in work places e.g. factories.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 startAt="2"/>
              <a:defRPr/>
            </a:pPr>
            <a:r>
              <a:rPr lang="en-US" sz="3200" b="1" dirty="0" smtClean="0"/>
              <a:t>Demonstration and training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 startAt="2"/>
              <a:defRPr/>
            </a:pPr>
            <a:endParaRPr lang="en-US" sz="3200" b="1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chemeClr val="hlink"/>
                </a:solidFill>
              </a:rPr>
              <a:t>3- Mass media.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3200" b="1" dirty="0" smtClean="0">
                <a:cs typeface="Arial" charset="0"/>
              </a:rPr>
              <a:t>Broadcasting: radio &amp; TV.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3200" b="1" dirty="0" smtClean="0">
                <a:cs typeface="Arial" charset="0"/>
              </a:rPr>
              <a:t>Written word: newspapers, posters, booklets.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3200" b="1" dirty="0" smtClean="0">
                <a:cs typeface="Arial" charset="0"/>
              </a:rPr>
              <a:t>Others </a:t>
            </a:r>
            <a:r>
              <a:rPr lang="en-US" sz="3200" b="1" dirty="0" err="1" smtClean="0">
                <a:cs typeface="Arial" charset="0"/>
              </a:rPr>
              <a:t>e,g</a:t>
            </a:r>
            <a:r>
              <a:rPr lang="en-US" sz="3200" b="1" dirty="0" smtClean="0">
                <a:cs typeface="Arial" charset="0"/>
              </a:rPr>
              <a:t>, theaters.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62200"/>
            <a:ext cx="8839200" cy="114300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Thank You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1143000"/>
          </a:xfrm>
          <a:solidFill>
            <a:schemeClr val="accent2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Objectives of education contents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Assist doctors and paramedical staff.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Support information needs of viewers.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Create awareness.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Create an image of the body functions and anatomy.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Inform about a feature or benefit.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Remind of healthy practices.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Reassure anxious viewers.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8</a:t>
            </a:r>
            <a:r>
              <a:rPr lang="en-US" dirty="0" smtClean="0"/>
              <a:t>. </a:t>
            </a:r>
            <a:r>
              <a:rPr lang="en-US" sz="3200" b="1" dirty="0" smtClean="0"/>
              <a:t>Modify attitudes towards disorders.</a:t>
            </a:r>
          </a:p>
          <a:p>
            <a:pPr>
              <a:buNone/>
            </a:pPr>
            <a:r>
              <a:rPr lang="en-US" sz="3200" b="1" dirty="0" smtClean="0"/>
              <a:t>9. Improve  compliance</a:t>
            </a:r>
          </a:p>
          <a:p>
            <a:pPr>
              <a:buNone/>
            </a:pPr>
            <a:r>
              <a:rPr lang="en-US" sz="3200" b="1" dirty="0" smtClean="0"/>
              <a:t>10. Encourage follow up.</a:t>
            </a:r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  <a:solidFill>
            <a:schemeClr val="accent2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Benefits of patients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Enables patients to assume responsibility for their own health care.</a:t>
            </a:r>
          </a:p>
          <a:p>
            <a:r>
              <a:rPr lang="en-US" sz="3200" b="1" dirty="0" smtClean="0"/>
              <a:t>Improve their ability to manage their acute or chronic illness.</a:t>
            </a:r>
          </a:p>
          <a:p>
            <a:r>
              <a:rPr lang="en-US" sz="3200" b="1" dirty="0" smtClean="0"/>
              <a:t>Provide opportunities to choose healthier lifestyle and prevent diseases.</a:t>
            </a:r>
          </a:p>
          <a:p>
            <a:r>
              <a:rPr lang="en-US" sz="3200" b="1" dirty="0" smtClean="0"/>
              <a:t>Improve compliance to medication and treatment plans.</a:t>
            </a:r>
          </a:p>
          <a:p>
            <a:endParaRPr lang="en-US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Increase satisfaction with care and reduce risk liability.</a:t>
            </a:r>
          </a:p>
          <a:p>
            <a:r>
              <a:rPr lang="en-US" sz="3200" b="1" dirty="0" smtClean="0"/>
              <a:t>Attract patients to your practice.</a:t>
            </a:r>
          </a:p>
          <a:p>
            <a:r>
              <a:rPr lang="en-US" sz="3200" b="1" dirty="0" smtClean="0"/>
              <a:t>Cost effective health care.</a:t>
            </a:r>
            <a:endParaRPr lang="en-US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Design of health  education for patients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Fit particular setting and group of patients.</a:t>
            </a:r>
          </a:p>
          <a:p>
            <a:r>
              <a:rPr lang="en-US" sz="3200" dirty="0" smtClean="0"/>
              <a:t>It differs according to disease type, age, education, cultural backgrounds.</a:t>
            </a:r>
          </a:p>
          <a:p>
            <a:r>
              <a:rPr lang="en-US" sz="3200" dirty="0" smtClean="0"/>
              <a:t>Compliance or empowerment.</a:t>
            </a:r>
          </a:p>
          <a:p>
            <a:r>
              <a:rPr lang="en-US" sz="3200" dirty="0" smtClean="0"/>
              <a:t>Written statements is helpful.</a:t>
            </a:r>
          </a:p>
          <a:p>
            <a:r>
              <a:rPr lang="en-US" sz="3200" dirty="0" smtClean="0"/>
              <a:t>Availability of resources.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2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Areas to be considered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Health history, experience.</a:t>
            </a:r>
          </a:p>
          <a:p>
            <a:r>
              <a:rPr lang="en-US" sz="3200" b="1" dirty="0" smtClean="0"/>
              <a:t>Current status affect willingness and readiness.</a:t>
            </a:r>
          </a:p>
          <a:p>
            <a:r>
              <a:rPr lang="en-US" sz="3200" b="1" dirty="0" smtClean="0"/>
              <a:t>Mental status.</a:t>
            </a:r>
          </a:p>
          <a:p>
            <a:r>
              <a:rPr lang="en-US" sz="3200" b="1" dirty="0" smtClean="0"/>
              <a:t>Family support.</a:t>
            </a:r>
          </a:p>
          <a:p>
            <a:r>
              <a:rPr lang="en-US" sz="3200" b="1" dirty="0" smtClean="0"/>
              <a:t>Stress level.</a:t>
            </a:r>
          </a:p>
          <a:p>
            <a:r>
              <a:rPr lang="en-US" sz="3200" b="1" dirty="0" smtClean="0"/>
              <a:t>Social, cultural and religious milieu.</a:t>
            </a:r>
          </a:p>
          <a:p>
            <a:r>
              <a:rPr lang="en-US" sz="3200" b="1" dirty="0" smtClean="0"/>
              <a:t>Literacy.</a:t>
            </a:r>
          </a:p>
          <a:p>
            <a:r>
              <a:rPr lang="en-US" sz="3200" b="1" dirty="0" smtClean="0"/>
              <a:t>Previous education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solidFill>
            <a:schemeClr val="accent2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Formats of patient education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smtClean="0"/>
              <a:t>Face to face interview</a:t>
            </a:r>
          </a:p>
          <a:p>
            <a:r>
              <a:rPr lang="en-US" sz="3200" b="1" dirty="0" smtClean="0"/>
              <a:t>Role play</a:t>
            </a:r>
          </a:p>
          <a:p>
            <a:r>
              <a:rPr lang="en-US" sz="3200" b="1" dirty="0" smtClean="0"/>
              <a:t>Group discussion</a:t>
            </a:r>
          </a:p>
          <a:p>
            <a:r>
              <a:rPr lang="en-US" sz="3200" b="1" dirty="0" smtClean="0"/>
              <a:t>Open days and workshops</a:t>
            </a:r>
          </a:p>
          <a:p>
            <a:r>
              <a:rPr lang="en-US" sz="3200" b="1" dirty="0" smtClean="0"/>
              <a:t>Displays</a:t>
            </a:r>
          </a:p>
          <a:p>
            <a:r>
              <a:rPr lang="en-US" sz="3200" b="1" dirty="0" smtClean="0"/>
              <a:t>Pamphlets</a:t>
            </a:r>
          </a:p>
          <a:p>
            <a:r>
              <a:rPr lang="en-US" sz="3200" b="1" dirty="0" smtClean="0"/>
              <a:t>Presentation and through media.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</TotalTime>
  <Words>733</Words>
  <Application>Microsoft Office PowerPoint</Application>
  <PresentationFormat>On-screen Show (4:3)</PresentationFormat>
  <Paragraphs>140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Health Education Clinical versus Community settings</vt:lpstr>
      <vt:lpstr>What is patient education?</vt:lpstr>
      <vt:lpstr>Objectives of education contents.</vt:lpstr>
      <vt:lpstr>Slide 4</vt:lpstr>
      <vt:lpstr>Benefits of patients</vt:lpstr>
      <vt:lpstr>Slide 6</vt:lpstr>
      <vt:lpstr>Design of health  education for patients.</vt:lpstr>
      <vt:lpstr>Areas to be considered</vt:lpstr>
      <vt:lpstr>Formats of patient education</vt:lpstr>
      <vt:lpstr>Teaching children</vt:lpstr>
      <vt:lpstr>Teaching elderly</vt:lpstr>
      <vt:lpstr>  </vt:lpstr>
      <vt:lpstr>Community Health Programs</vt:lpstr>
      <vt:lpstr>Community Health Educator</vt:lpstr>
      <vt:lpstr>Disadvantages</vt:lpstr>
      <vt:lpstr>Communication</vt:lpstr>
      <vt:lpstr>Good communication technique</vt:lpstr>
      <vt:lpstr>Educator</vt:lpstr>
      <vt:lpstr>Message</vt:lpstr>
      <vt:lpstr>Practice</vt:lpstr>
      <vt:lpstr>Slide 21</vt:lpstr>
      <vt:lpstr>Thank You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Education Clinical versus Community settings</dc:title>
  <dc:creator>Ashry</dc:creator>
  <cp:lastModifiedBy>Dr.Ashry</cp:lastModifiedBy>
  <cp:revision>32</cp:revision>
  <dcterms:created xsi:type="dcterms:W3CDTF">2012-03-08T19:10:36Z</dcterms:created>
  <dcterms:modified xsi:type="dcterms:W3CDTF">2013-04-20T08:58:28Z</dcterms:modified>
</cp:coreProperties>
</file>