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322" r:id="rId2"/>
    <p:sldId id="257" r:id="rId3"/>
    <p:sldId id="347" r:id="rId4"/>
    <p:sldId id="323" r:id="rId5"/>
    <p:sldId id="348" r:id="rId6"/>
    <p:sldId id="324" r:id="rId7"/>
    <p:sldId id="349" r:id="rId8"/>
    <p:sldId id="294" r:id="rId9"/>
    <p:sldId id="325" r:id="rId10"/>
    <p:sldId id="326" r:id="rId11"/>
    <p:sldId id="327" r:id="rId12"/>
    <p:sldId id="328" r:id="rId13"/>
    <p:sldId id="329" r:id="rId14"/>
    <p:sldId id="301" r:id="rId15"/>
    <p:sldId id="330" r:id="rId16"/>
    <p:sldId id="331" r:id="rId17"/>
    <p:sldId id="332" r:id="rId18"/>
    <p:sldId id="304" r:id="rId19"/>
    <p:sldId id="356" r:id="rId20"/>
    <p:sldId id="333" r:id="rId21"/>
    <p:sldId id="334" r:id="rId22"/>
    <p:sldId id="350" r:id="rId23"/>
    <p:sldId id="335" r:id="rId24"/>
    <p:sldId id="336" r:id="rId25"/>
    <p:sldId id="337" r:id="rId26"/>
    <p:sldId id="338" r:id="rId27"/>
    <p:sldId id="351" r:id="rId28"/>
    <p:sldId id="339" r:id="rId29"/>
    <p:sldId id="352" r:id="rId30"/>
    <p:sldId id="311" r:id="rId31"/>
    <p:sldId id="353" r:id="rId32"/>
    <p:sldId id="340" r:id="rId33"/>
    <p:sldId id="354" r:id="rId34"/>
    <p:sldId id="341" r:id="rId35"/>
    <p:sldId id="355" r:id="rId36"/>
    <p:sldId id="342" r:id="rId37"/>
    <p:sldId id="343" r:id="rId38"/>
    <p:sldId id="344" r:id="rId39"/>
    <p:sldId id="316" r:id="rId40"/>
    <p:sldId id="346" r:id="rId41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4380"/>
    <p:restoredTop sz="90941" autoAdjust="0"/>
  </p:normalViewPr>
  <p:slideViewPr>
    <p:cSldViewPr>
      <p:cViewPr varScale="1">
        <p:scale>
          <a:sx n="63" d="100"/>
          <a:sy n="63" d="100"/>
        </p:scale>
        <p:origin x="1380" y="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GB" dirty="0" smtClean="0"/>
              <a:t>Estimated by credit hours</a:t>
            </a:r>
            <a:endParaRPr lang="en-GB" dirty="0"/>
          </a:p>
        </c:rich>
      </c:tx>
      <c:layout/>
      <c:overlay val="0"/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cat>
            <c:strRef>
              <c:f>Sheet1!$A$2:$A$3</c:f>
              <c:strCache>
                <c:ptCount val="2"/>
                <c:pt idx="0">
                  <c:v>Medicine and surgery </c:v>
                </c:pt>
                <c:pt idx="1">
                  <c:v>other 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5</c:v>
                </c:pt>
                <c:pt idx="1">
                  <c:v>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7C4A42-DE3A-4316-AF52-773E05DEEBF4}" type="datetimeFigureOut">
              <a:rPr lang="ar-SA" smtClean="0"/>
              <a:pPr/>
              <a:t>25/10/1434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19A807-951E-4BE0-AA50-66AD122820F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7C4A42-DE3A-4316-AF52-773E05DEEBF4}" type="datetimeFigureOut">
              <a:rPr lang="ar-SA" smtClean="0"/>
              <a:pPr/>
              <a:t>25/10/1434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19A807-951E-4BE0-AA50-66AD122820F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7C4A42-DE3A-4316-AF52-773E05DEEBF4}" type="datetimeFigureOut">
              <a:rPr lang="ar-SA" smtClean="0"/>
              <a:pPr/>
              <a:t>25/10/1434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19A807-951E-4BE0-AA50-66AD122820F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7C4A42-DE3A-4316-AF52-773E05DEEBF4}" type="datetimeFigureOut">
              <a:rPr lang="ar-SA" smtClean="0"/>
              <a:pPr/>
              <a:t>25/10/1434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19A807-951E-4BE0-AA50-66AD122820F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7C4A42-DE3A-4316-AF52-773E05DEEBF4}" type="datetimeFigureOut">
              <a:rPr lang="ar-SA" smtClean="0"/>
              <a:pPr/>
              <a:t>25/10/1434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19A807-951E-4BE0-AA50-66AD122820F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7C4A42-DE3A-4316-AF52-773E05DEEBF4}" type="datetimeFigureOut">
              <a:rPr lang="ar-SA" smtClean="0"/>
              <a:pPr/>
              <a:t>25/10/1434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19A807-951E-4BE0-AA50-66AD122820F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7C4A42-DE3A-4316-AF52-773E05DEEBF4}" type="datetimeFigureOut">
              <a:rPr lang="ar-SA" smtClean="0"/>
              <a:pPr/>
              <a:t>25/10/1434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19A807-951E-4BE0-AA50-66AD122820F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7C4A42-DE3A-4316-AF52-773E05DEEBF4}" type="datetimeFigureOut">
              <a:rPr lang="ar-SA" smtClean="0"/>
              <a:pPr/>
              <a:t>25/10/1434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19A807-951E-4BE0-AA50-66AD122820F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7C4A42-DE3A-4316-AF52-773E05DEEBF4}" type="datetimeFigureOut">
              <a:rPr lang="ar-SA" smtClean="0"/>
              <a:pPr/>
              <a:t>25/10/1434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19A807-951E-4BE0-AA50-66AD122820F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7C4A42-DE3A-4316-AF52-773E05DEEBF4}" type="datetimeFigureOut">
              <a:rPr lang="ar-SA" smtClean="0"/>
              <a:pPr/>
              <a:t>25/10/1434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19A807-951E-4BE0-AA50-66AD122820F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7C4A42-DE3A-4316-AF52-773E05DEEBF4}" type="datetimeFigureOut">
              <a:rPr lang="ar-SA" smtClean="0"/>
              <a:pPr/>
              <a:t>25/10/1434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19A807-951E-4BE0-AA50-66AD122820F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7C4A42-DE3A-4316-AF52-773E05DEEBF4}" type="datetimeFigureOut">
              <a:rPr lang="ar-SA" smtClean="0"/>
              <a:pPr/>
              <a:t>25/10/1434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19A807-951E-4BE0-AA50-66AD122820F3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244163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Clinical matters</a:t>
            </a:r>
            <a:endParaRPr lang="ar-SA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GB" dirty="0"/>
              <a:t>What is the disease?</a:t>
            </a:r>
          </a:p>
          <a:p>
            <a:pPr algn="l" rtl="0"/>
            <a:r>
              <a:rPr lang="en-GB" dirty="0"/>
              <a:t>How it presents?</a:t>
            </a:r>
          </a:p>
          <a:p>
            <a:pPr algn="l" rtl="0"/>
            <a:r>
              <a:rPr lang="en-GB" dirty="0"/>
              <a:t>How to approach it? (history, physical and labs)</a:t>
            </a:r>
          </a:p>
          <a:p>
            <a:pPr algn="l" rtl="0"/>
            <a:r>
              <a:rPr lang="en-GB" dirty="0"/>
              <a:t>How to diagnose it? Offer a differential!</a:t>
            </a:r>
          </a:p>
          <a:p>
            <a:pPr algn="l" rtl="0"/>
            <a:r>
              <a:rPr lang="en-GB" dirty="0"/>
              <a:t>How to evaluate?</a:t>
            </a:r>
          </a:p>
          <a:p>
            <a:pPr algn="l" rtl="0"/>
            <a:r>
              <a:rPr lang="en-GB" dirty="0"/>
              <a:t>How to treat?</a:t>
            </a:r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7292914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Resources</a:t>
            </a:r>
            <a:endParaRPr lang="ar-SA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2215356"/>
            <a:ext cx="8229600" cy="3295650"/>
          </a:xfrm>
        </p:spPr>
      </p:pic>
    </p:spTree>
    <p:extLst>
      <p:ext uri="{BB962C8B-B14F-4D97-AF65-F5344CB8AC3E}">
        <p14:creationId xmlns:p14="http://schemas.microsoft.com/office/powerpoint/2010/main" val="27885898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Tips</a:t>
            </a:r>
            <a:endParaRPr lang="ar-SA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l" rtl="0"/>
            <a:r>
              <a:rPr lang="en-GB" sz="3000" dirty="0"/>
              <a:t>Before the exam 1 or 2 sources max</a:t>
            </a:r>
          </a:p>
          <a:p>
            <a:pPr lvl="1" algn="l" rtl="0"/>
            <a:r>
              <a:rPr lang="en-GB" sz="2600" dirty="0"/>
              <a:t>E.g. (team or 427 + slides OR </a:t>
            </a:r>
            <a:r>
              <a:rPr lang="en-GB" sz="2600" u="sng" dirty="0"/>
              <a:t>team or 427 + step up</a:t>
            </a:r>
            <a:r>
              <a:rPr lang="en-GB" sz="2600" dirty="0"/>
              <a:t>)</a:t>
            </a:r>
          </a:p>
          <a:p>
            <a:pPr lvl="1" algn="l" rtl="0"/>
            <a:r>
              <a:rPr lang="en-GB" sz="2600" dirty="0"/>
              <a:t>Before exam time you must have read the subject at least once before</a:t>
            </a:r>
          </a:p>
          <a:p>
            <a:pPr algn="l" rtl="0"/>
            <a:r>
              <a:rPr lang="en-GB" sz="3000" dirty="0"/>
              <a:t>Don’t ask about benign and malignant examiners! </a:t>
            </a:r>
          </a:p>
          <a:p>
            <a:pPr algn="l" rtl="0"/>
            <a:r>
              <a:rPr lang="en-GB" sz="3000" dirty="0"/>
              <a:t>Get your stethoscope, lab coat and notebook to every session!!</a:t>
            </a:r>
          </a:p>
          <a:p>
            <a:pPr algn="l" rtl="0"/>
            <a:r>
              <a:rPr lang="en-GB" sz="3000" dirty="0"/>
              <a:t>Study the way u like, like the basic </a:t>
            </a:r>
            <a:r>
              <a:rPr lang="en-GB" sz="3000" dirty="0" smtClean="0"/>
              <a:t>science</a:t>
            </a:r>
            <a:endParaRPr lang="en-GB" sz="3000" dirty="0"/>
          </a:p>
        </p:txBody>
      </p:sp>
    </p:spTree>
    <p:extLst>
      <p:ext uri="{BB962C8B-B14F-4D97-AF65-F5344CB8AC3E}">
        <p14:creationId xmlns:p14="http://schemas.microsoft.com/office/powerpoint/2010/main" val="22758589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Tips</a:t>
            </a:r>
            <a:endParaRPr lang="ar-SA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GB" dirty="0"/>
              <a:t>Doctors are not available for the sessions, u might get 3 cardiologists</a:t>
            </a:r>
          </a:p>
          <a:p>
            <a:pPr algn="l" rtl="0"/>
            <a:r>
              <a:rPr lang="en-GB" dirty="0"/>
              <a:t>Ask them in advance for what u </a:t>
            </a:r>
            <a:r>
              <a:rPr lang="en-GB" dirty="0" smtClean="0"/>
              <a:t>need (specially surgery)</a:t>
            </a:r>
            <a:endParaRPr lang="en-GB" dirty="0"/>
          </a:p>
          <a:p>
            <a:pPr algn="l" rtl="0"/>
            <a:r>
              <a:rPr lang="en-GB" dirty="0"/>
              <a:t>NEVER fool them, they know all the tricks!</a:t>
            </a:r>
          </a:p>
          <a:p>
            <a:pPr algn="l" rtl="0"/>
            <a:r>
              <a:rPr lang="en-GB" dirty="0"/>
              <a:t>If a patient refuses the history, don’t take it</a:t>
            </a:r>
          </a:p>
          <a:p>
            <a:pPr algn="l" rtl="0"/>
            <a:endParaRPr lang="en-GB" dirty="0"/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961379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Do not do this at home </a:t>
            </a:r>
            <a:endParaRPr lang="en-GB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Content Placeholder 3" descr="IMG-20111231-0070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54691" y="1600200"/>
            <a:ext cx="6034617" cy="4525963"/>
          </a:xfr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Exams</a:t>
            </a:r>
            <a:endParaRPr lang="ar-SA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l" rtl="0"/>
            <a:r>
              <a:rPr lang="en-GB" dirty="0"/>
              <a:t>Written:</a:t>
            </a:r>
          </a:p>
          <a:p>
            <a:pPr lvl="1" algn="l" rtl="0"/>
            <a:r>
              <a:rPr lang="en-GB" dirty="0"/>
              <a:t>Written-Mid 15 grades (30 lectures)</a:t>
            </a:r>
          </a:p>
          <a:p>
            <a:pPr lvl="1" algn="l" rtl="0"/>
            <a:r>
              <a:rPr lang="en-GB" dirty="0"/>
              <a:t>Written-Fin. 25 grades (45 lectures avg.)</a:t>
            </a:r>
          </a:p>
          <a:p>
            <a:pPr algn="l" rtl="0"/>
            <a:r>
              <a:rPr lang="en-GB" dirty="0"/>
              <a:t>OSCE: </a:t>
            </a:r>
          </a:p>
          <a:p>
            <a:pPr lvl="1" algn="l" rtl="0"/>
            <a:r>
              <a:rPr lang="en-GB" dirty="0"/>
              <a:t>OSCE-1 20 grades (4 stations)</a:t>
            </a:r>
          </a:p>
          <a:p>
            <a:pPr lvl="1" algn="l" rtl="0"/>
            <a:r>
              <a:rPr lang="en-GB" dirty="0"/>
              <a:t>OSCE-2 35 grades (5 stations)</a:t>
            </a:r>
          </a:p>
          <a:p>
            <a:pPr lvl="1" algn="l" rtl="0"/>
            <a:r>
              <a:rPr lang="en-GB" dirty="0"/>
              <a:t>History, physical exam and clinical skills (from med </a:t>
            </a:r>
            <a:r>
              <a:rPr lang="en-GB" dirty="0" err="1"/>
              <a:t>edu</a:t>
            </a:r>
            <a:r>
              <a:rPr lang="en-GB" dirty="0"/>
              <a:t>)</a:t>
            </a:r>
          </a:p>
          <a:p>
            <a:pPr algn="l" rtl="0"/>
            <a:r>
              <a:rPr lang="en-GB" dirty="0"/>
              <a:t>5 grades log book</a:t>
            </a:r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3878838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 Surgery </a:t>
            </a:r>
            <a:endParaRPr lang="ar-SA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GB" dirty="0"/>
              <a:t>Total credits </a:t>
            </a:r>
            <a:r>
              <a:rPr lang="en-GB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8</a:t>
            </a:r>
            <a:r>
              <a:rPr lang="en-GB" dirty="0"/>
              <a:t> </a:t>
            </a:r>
            <a:r>
              <a:rPr lang="en-GB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hours</a:t>
            </a:r>
          </a:p>
          <a:p>
            <a:pPr lvl="1" algn="l" rtl="0"/>
            <a:r>
              <a:rPr lang="en-GB" dirty="0"/>
              <a:t>Written-Mid </a:t>
            </a:r>
            <a:r>
              <a:rPr lang="en-GB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</a:t>
            </a:r>
            <a:r>
              <a:rPr lang="en-GB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GB" dirty="0"/>
              <a:t>grades</a:t>
            </a:r>
          </a:p>
          <a:p>
            <a:pPr lvl="1" algn="l" rtl="0"/>
            <a:r>
              <a:rPr lang="en-GB" dirty="0"/>
              <a:t>Written-Fin. </a:t>
            </a:r>
            <a:r>
              <a:rPr lang="en-GB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</a:t>
            </a:r>
            <a:r>
              <a:rPr lang="en-GB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GB" dirty="0"/>
              <a:t>grades</a:t>
            </a:r>
          </a:p>
          <a:p>
            <a:pPr lvl="1" algn="l" rtl="0"/>
            <a:r>
              <a:rPr lang="en-GB" dirty="0"/>
              <a:t>OSCE-1 </a:t>
            </a:r>
            <a:r>
              <a:rPr lang="en-GB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15</a:t>
            </a:r>
            <a:r>
              <a:rPr lang="en-GB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GB" dirty="0"/>
              <a:t>grades</a:t>
            </a:r>
          </a:p>
          <a:p>
            <a:pPr lvl="1" algn="l" rtl="0"/>
            <a:r>
              <a:rPr lang="en-GB" dirty="0"/>
              <a:t>OSCE-2 </a:t>
            </a:r>
            <a:r>
              <a:rPr lang="en-GB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40</a:t>
            </a:r>
            <a:r>
              <a:rPr lang="en-GB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GB" dirty="0"/>
              <a:t>grades</a:t>
            </a:r>
          </a:p>
          <a:p>
            <a:pPr lvl="1" algn="l" rtl="0"/>
            <a:r>
              <a:rPr lang="en-GB" dirty="0"/>
              <a:t>Log book </a:t>
            </a:r>
            <a:r>
              <a:rPr lang="en-GB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</a:t>
            </a:r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439862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 Surgery </a:t>
            </a:r>
            <a:endParaRPr lang="ar-SA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GB" dirty="0"/>
              <a:t>Deals with surgical diseases and presentations </a:t>
            </a:r>
          </a:p>
          <a:p>
            <a:pPr algn="l" rtl="0"/>
            <a:r>
              <a:rPr lang="en-GB" dirty="0"/>
              <a:t>Easier than medicine </a:t>
            </a:r>
          </a:p>
          <a:p>
            <a:pPr algn="l" rtl="0"/>
            <a:r>
              <a:rPr lang="en-GB" dirty="0"/>
              <a:t>Usually they cut to the chase.. Less questions in history</a:t>
            </a:r>
          </a:p>
          <a:p>
            <a:pPr algn="l" rtl="0"/>
            <a:r>
              <a:rPr lang="en-GB" dirty="0"/>
              <a:t>Easier questions </a:t>
            </a:r>
          </a:p>
          <a:p>
            <a:pPr algn="l" rtl="0"/>
            <a:r>
              <a:rPr lang="en-GB" dirty="0"/>
              <a:t>Study MCQs</a:t>
            </a:r>
          </a:p>
          <a:p>
            <a:pPr algn="l" rtl="0">
              <a:buNone/>
            </a:pPr>
            <a:endParaRPr lang="en-GB" dirty="0"/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9130675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Resources </a:t>
            </a:r>
            <a:endParaRPr lang="en-GB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6607" y="2346778"/>
            <a:ext cx="7570787" cy="3032807"/>
          </a:xfr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2214179"/>
            <a:ext cx="8229600" cy="3298004"/>
          </a:xfrm>
        </p:spPr>
      </p:pic>
    </p:spTree>
    <p:extLst>
      <p:ext uri="{BB962C8B-B14F-4D97-AF65-F5344CB8AC3E}">
        <p14:creationId xmlns:p14="http://schemas.microsoft.com/office/powerpoint/2010/main" val="186935943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 orientation to 3</a:t>
            </a:r>
            <a:r>
              <a:rPr lang="en-GB" baseline="30000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rd</a:t>
            </a:r>
            <a:r>
              <a:rPr lang="en-GB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year</a:t>
            </a:r>
            <a:endParaRPr lang="en-GB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l" rtl="0"/>
            <a:endParaRPr lang="ar-SA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3. Community </a:t>
            </a:r>
            <a:r>
              <a:rPr lang="en-GB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Medicine </a:t>
            </a:r>
            <a:endParaRPr lang="ar-SA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GB" dirty="0"/>
              <a:t>Total credits </a:t>
            </a:r>
            <a:r>
              <a:rPr lang="en-GB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 hours</a:t>
            </a:r>
          </a:p>
          <a:p>
            <a:pPr lvl="1" algn="l" rtl="0">
              <a:buFontTx/>
              <a:buChar char="-"/>
            </a:pPr>
            <a:r>
              <a:rPr lang="en-GB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40</a:t>
            </a:r>
            <a:r>
              <a:rPr lang="en-GB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GB" dirty="0"/>
              <a:t>grades on mid</a:t>
            </a:r>
          </a:p>
          <a:p>
            <a:pPr lvl="1" algn="l" rtl="0">
              <a:buFontTx/>
              <a:buChar char="-"/>
            </a:pPr>
            <a:r>
              <a:rPr lang="en-GB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40</a:t>
            </a:r>
            <a:r>
              <a:rPr lang="en-GB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GB" dirty="0"/>
              <a:t>grades on final</a:t>
            </a:r>
          </a:p>
          <a:p>
            <a:pPr lvl="1" algn="l" rtl="0">
              <a:buFontTx/>
              <a:buChar char="-"/>
            </a:pPr>
            <a:r>
              <a:rPr lang="en-GB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10</a:t>
            </a:r>
            <a:r>
              <a:rPr lang="en-GB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GB" dirty="0"/>
              <a:t>grades on quizzes</a:t>
            </a:r>
          </a:p>
          <a:p>
            <a:pPr lvl="1" algn="l" rtl="0">
              <a:buFontTx/>
              <a:buChar char="-"/>
            </a:pPr>
            <a:r>
              <a:rPr lang="en-GB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10</a:t>
            </a:r>
            <a:r>
              <a:rPr lang="en-GB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GB" dirty="0"/>
              <a:t>grades on assignments</a:t>
            </a:r>
          </a:p>
          <a:p>
            <a:pPr lvl="1" algn="l" rtl="0"/>
            <a:endParaRPr lang="en-GB" dirty="0"/>
          </a:p>
          <a:p>
            <a:pPr algn="l" rtl="0"/>
            <a:endParaRPr lang="en-GB" dirty="0"/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6343816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Cont. </a:t>
            </a:r>
            <a:endParaRPr lang="ar-SA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GB" dirty="0"/>
              <a:t>Each lecture by itself is very easy, but the lectures are so many!</a:t>
            </a:r>
          </a:p>
          <a:p>
            <a:pPr algn="l" rtl="0"/>
            <a:r>
              <a:rPr lang="en-GB" dirty="0"/>
              <a:t>Questions are usually from the slides, but not so obvious</a:t>
            </a:r>
          </a:p>
          <a:p>
            <a:pPr algn="l" rtl="0"/>
            <a:r>
              <a:rPr lang="en-GB" dirty="0"/>
              <a:t>It doesn’t take much time to study this subject</a:t>
            </a:r>
          </a:p>
          <a:p>
            <a:pPr algn="l" rtl="0"/>
            <a:r>
              <a:rPr lang="en-GB" dirty="0"/>
              <a:t>If the say “it’s a bonus”, be careful! It’s a trap!!!</a:t>
            </a:r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6473418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Resources </a:t>
            </a:r>
            <a:endParaRPr lang="en-GB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4937" y="2492896"/>
            <a:ext cx="6334125" cy="1647825"/>
          </a:xfrm>
        </p:spPr>
      </p:pic>
    </p:spTree>
    <p:extLst>
      <p:ext uri="{BB962C8B-B14F-4D97-AF65-F5344CB8AC3E}">
        <p14:creationId xmlns:p14="http://schemas.microsoft.com/office/powerpoint/2010/main" val="20835364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4. Research </a:t>
            </a:r>
            <a:endParaRPr lang="ar-SA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GB" dirty="0"/>
              <a:t>Total </a:t>
            </a:r>
            <a:r>
              <a:rPr lang="en-GB" dirty="0" smtClean="0"/>
              <a:t>credit </a:t>
            </a:r>
            <a:r>
              <a:rPr lang="en-GB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 hours</a:t>
            </a:r>
            <a:endParaRPr lang="en-GB" dirty="0">
              <a:solidFill>
                <a:schemeClr val="accent5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1" algn="l" rtl="0"/>
            <a:r>
              <a:rPr lang="en-GB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15</a:t>
            </a:r>
            <a:r>
              <a:rPr lang="en-GB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GB" dirty="0"/>
              <a:t>mid</a:t>
            </a:r>
          </a:p>
          <a:p>
            <a:pPr lvl="1" algn="l" rtl="0"/>
            <a:r>
              <a:rPr lang="en-GB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25</a:t>
            </a:r>
            <a:r>
              <a:rPr lang="en-GB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GB" dirty="0"/>
              <a:t>final</a:t>
            </a:r>
          </a:p>
          <a:p>
            <a:pPr lvl="1" algn="l" rtl="0"/>
            <a:r>
              <a:rPr lang="en-GB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30</a:t>
            </a:r>
            <a:r>
              <a:rPr lang="en-GB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GB" dirty="0"/>
              <a:t>supervisor’s evaluation</a:t>
            </a:r>
          </a:p>
          <a:p>
            <a:pPr lvl="1" algn="l" rtl="0"/>
            <a:r>
              <a:rPr lang="en-GB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10</a:t>
            </a:r>
            <a:r>
              <a:rPr lang="en-GB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GB" dirty="0"/>
              <a:t>on presentation and final report</a:t>
            </a:r>
          </a:p>
          <a:p>
            <a:pPr lvl="1" algn="l" rtl="0"/>
            <a:r>
              <a:rPr lang="en-GB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10</a:t>
            </a:r>
            <a:r>
              <a:rPr lang="en-GB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GB" dirty="0"/>
              <a:t>quizzes</a:t>
            </a:r>
          </a:p>
          <a:p>
            <a:pPr lvl="1" algn="l" rtl="0"/>
            <a:r>
              <a:rPr lang="en-GB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10</a:t>
            </a:r>
            <a:r>
              <a:rPr lang="en-GB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GB" dirty="0"/>
              <a:t>assignments</a:t>
            </a:r>
          </a:p>
          <a:p>
            <a:pPr algn="l" rtl="0"/>
            <a:endParaRPr lang="en-GB" dirty="0"/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2950387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</a:t>
            </a:r>
            <a:r>
              <a:rPr lang="en-GB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Project</a:t>
            </a:r>
            <a:endParaRPr lang="ar-SA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GB" dirty="0"/>
              <a:t>A maximum of 6 students per project </a:t>
            </a:r>
          </a:p>
          <a:p>
            <a:pPr algn="l" rtl="0"/>
            <a:r>
              <a:rPr lang="en-GB" dirty="0"/>
              <a:t>choose a leader</a:t>
            </a:r>
          </a:p>
          <a:p>
            <a:pPr algn="l" rtl="0"/>
            <a:r>
              <a:rPr lang="en-GB" dirty="0"/>
              <a:t>You choose the supervisor and topic of the research (on your own)</a:t>
            </a:r>
          </a:p>
          <a:p>
            <a:pPr algn="l" rtl="0"/>
            <a:r>
              <a:rPr lang="en-GB" dirty="0"/>
              <a:t>Your supervisor guides your project and helps you</a:t>
            </a:r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8339755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</a:t>
            </a:r>
            <a:r>
              <a:rPr lang="en-GB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Project</a:t>
            </a:r>
            <a:endParaRPr lang="ar-SA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GB" dirty="0"/>
              <a:t>Make the title similar to the doctor’s interest</a:t>
            </a:r>
          </a:p>
          <a:p>
            <a:pPr algn="l" rtl="0"/>
            <a:r>
              <a:rPr lang="en-GB" dirty="0"/>
              <a:t>Weekly meetings with supervisors are advised </a:t>
            </a:r>
          </a:p>
          <a:p>
            <a:pPr algn="l" rtl="0"/>
            <a:r>
              <a:rPr lang="en-GB" dirty="0"/>
              <a:t>Various deadlines will be asked of you</a:t>
            </a:r>
          </a:p>
          <a:p>
            <a:pPr lvl="1" algn="l" rtl="0"/>
            <a:r>
              <a:rPr lang="en-GB" dirty="0"/>
              <a:t>Submit topic, submit questions and objectives, submit results, submit presentations, etc....</a:t>
            </a:r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6357133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GB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Methodology and </a:t>
            </a:r>
            <a:r>
              <a:rPr lang="en-GB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Biostatistics</a:t>
            </a:r>
            <a:endParaRPr lang="ar-SA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GB" dirty="0"/>
              <a:t>Methodology</a:t>
            </a:r>
          </a:p>
          <a:p>
            <a:pPr lvl="1" algn="l" rtl="0"/>
            <a:r>
              <a:rPr lang="en-GB" dirty="0"/>
              <a:t>Use slides</a:t>
            </a:r>
          </a:p>
          <a:p>
            <a:pPr lvl="1" algn="l" rtl="0"/>
            <a:r>
              <a:rPr lang="en-GB" dirty="0"/>
              <a:t>Know what are the different types of research, for the sake of your career not the exam</a:t>
            </a:r>
          </a:p>
          <a:p>
            <a:pPr algn="l" rtl="0"/>
            <a:r>
              <a:rPr lang="en-GB" dirty="0"/>
              <a:t>Biostatistics</a:t>
            </a:r>
          </a:p>
          <a:p>
            <a:pPr lvl="1" algn="l" rtl="0"/>
            <a:r>
              <a:rPr lang="en-GB" dirty="0"/>
              <a:t>Very easy, Just focus with </a:t>
            </a:r>
            <a:r>
              <a:rPr lang="en-GB" dirty="0" err="1"/>
              <a:t>Dr.</a:t>
            </a:r>
            <a:r>
              <a:rPr lang="en-GB" dirty="0"/>
              <a:t> </a:t>
            </a:r>
            <a:r>
              <a:rPr lang="en-GB" dirty="0" err="1"/>
              <a:t>Shaffi</a:t>
            </a:r>
            <a:endParaRPr lang="en-GB" dirty="0"/>
          </a:p>
          <a:p>
            <a:pPr lvl="1" algn="l" rtl="0"/>
            <a:r>
              <a:rPr lang="en-GB" dirty="0"/>
              <a:t>Exam is easy</a:t>
            </a:r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4125627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Resources </a:t>
            </a:r>
            <a:endParaRPr lang="en-GB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0650" y="2882106"/>
            <a:ext cx="6362700" cy="1962150"/>
          </a:xfrm>
        </p:spPr>
      </p:pic>
    </p:spTree>
    <p:extLst>
      <p:ext uri="{BB962C8B-B14F-4D97-AF65-F5344CB8AC3E}">
        <p14:creationId xmlns:p14="http://schemas.microsoft.com/office/powerpoint/2010/main" val="25946693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5. </a:t>
            </a:r>
            <a:r>
              <a:rPr lang="en-GB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Radiology</a:t>
            </a:r>
            <a:endParaRPr lang="ar-SA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 rtl="0"/>
            <a:r>
              <a:rPr lang="en-GB" dirty="0"/>
              <a:t>Total credits </a:t>
            </a:r>
            <a:r>
              <a:rPr lang="en-GB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 </a:t>
            </a:r>
            <a:r>
              <a:rPr lang="en-GB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hours</a:t>
            </a:r>
            <a:endParaRPr lang="ar-SA" dirty="0" smtClean="0">
              <a:solidFill>
                <a:schemeClr val="accent5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1" algn="l" rtl="0"/>
            <a:r>
              <a:rPr lang="en-GB" sz="3200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35</a:t>
            </a:r>
            <a:r>
              <a:rPr lang="en-GB" sz="3200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GB" sz="3200" dirty="0"/>
              <a:t>grades for exam 1 + </a:t>
            </a:r>
            <a:r>
              <a:rPr lang="en-GB" sz="3200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3.5</a:t>
            </a:r>
            <a:r>
              <a:rPr lang="en-GB" sz="3200" dirty="0"/>
              <a:t> bonus </a:t>
            </a:r>
          </a:p>
          <a:p>
            <a:pPr lvl="1" algn="l" rtl="0"/>
            <a:r>
              <a:rPr lang="en-GB" sz="3200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60</a:t>
            </a:r>
            <a:r>
              <a:rPr lang="en-GB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GB" sz="3200" dirty="0"/>
              <a:t>grades for exam 2</a:t>
            </a:r>
          </a:p>
          <a:p>
            <a:pPr lvl="1" algn="l" rtl="0"/>
            <a:r>
              <a:rPr lang="en-GB" sz="3200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</a:t>
            </a:r>
            <a:r>
              <a:rPr lang="en-GB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GB" sz="3200" dirty="0"/>
              <a:t>grades for quizzes</a:t>
            </a:r>
          </a:p>
          <a:p>
            <a:pPr marL="342900" lvl="1" indent="-342900" algn="l" rtl="0">
              <a:buFont typeface="Arial" pitchFamily="34" charset="0"/>
              <a:buChar char="•"/>
            </a:pPr>
            <a:endParaRPr lang="ar-SA" sz="3200" dirty="0" smtClean="0"/>
          </a:p>
          <a:p>
            <a:pPr marL="342900" lvl="1" indent="-342900" algn="l" rtl="0">
              <a:buFont typeface="Arial" pitchFamily="34" charset="0"/>
              <a:buChar char="•"/>
            </a:pPr>
            <a:r>
              <a:rPr lang="en-GB" sz="3200" dirty="0" smtClean="0"/>
              <a:t>The </a:t>
            </a:r>
            <a:r>
              <a:rPr lang="en-GB" sz="3200" dirty="0"/>
              <a:t>pictures in the exam, are the same as the slides</a:t>
            </a:r>
          </a:p>
          <a:p>
            <a:pPr algn="l" rtl="0"/>
            <a:endParaRPr lang="en-GB" dirty="0">
              <a:solidFill>
                <a:schemeClr val="accent5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457200" lvl="1" indent="0" algn="l" rtl="0">
              <a:buNone/>
            </a:pPr>
            <a:endParaRPr lang="ar-SA" dirty="0" smtClean="0"/>
          </a:p>
          <a:p>
            <a:pPr marL="457200" lvl="1" indent="0" algn="l" rtl="0">
              <a:buNone/>
            </a:pPr>
            <a:endParaRPr lang="en-GB" dirty="0"/>
          </a:p>
          <a:p>
            <a:pPr algn="l" rtl="0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3313096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Resources </a:t>
            </a:r>
            <a:endParaRPr lang="en-GB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0612" y="2572544"/>
            <a:ext cx="6962775" cy="2581275"/>
          </a:xfrm>
        </p:spPr>
      </p:pic>
    </p:spTree>
    <p:extLst>
      <p:ext uri="{BB962C8B-B14F-4D97-AF65-F5344CB8AC3E}">
        <p14:creationId xmlns:p14="http://schemas.microsoft.com/office/powerpoint/2010/main" val="41757532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GB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What is new</a:t>
            </a:r>
            <a:r>
              <a:rPr lang="en-GB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?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GB" dirty="0"/>
              <a:t>Clinical </a:t>
            </a:r>
            <a:r>
              <a:rPr lang="en-GB" dirty="0" err="1"/>
              <a:t>Vs</a:t>
            </a:r>
            <a:r>
              <a:rPr lang="en-GB" dirty="0"/>
              <a:t> Basic science, Community department, Radiology</a:t>
            </a:r>
          </a:p>
          <a:p>
            <a:pPr algn="l" rtl="0"/>
            <a:r>
              <a:rPr lang="en-GB" dirty="0"/>
              <a:t>Time </a:t>
            </a:r>
            <a:r>
              <a:rPr lang="en-GB" dirty="0" err="1"/>
              <a:t>Vs</a:t>
            </a:r>
            <a:r>
              <a:rPr lang="en-GB" dirty="0"/>
              <a:t> work load (assignments)</a:t>
            </a:r>
          </a:p>
          <a:p>
            <a:pPr algn="l" rtl="0"/>
            <a:r>
              <a:rPr lang="en-GB" dirty="0"/>
              <a:t>Research project</a:t>
            </a:r>
          </a:p>
          <a:p>
            <a:pPr algn="l" rtl="0"/>
            <a:r>
              <a:rPr lang="en-GB" dirty="0"/>
              <a:t>OSCE</a:t>
            </a:r>
          </a:p>
          <a:p>
            <a:pPr algn="l" rtl="0"/>
            <a:r>
              <a:rPr lang="en-GB" dirty="0"/>
              <a:t>Patient exposure </a:t>
            </a:r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5469223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6. Forensics </a:t>
            </a:r>
            <a:endParaRPr lang="en-GB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15616" y="1600200"/>
            <a:ext cx="6912768" cy="4525963"/>
          </a:xfrm>
        </p:spPr>
        <p:txBody>
          <a:bodyPr>
            <a:noAutofit/>
          </a:bodyPr>
          <a:lstStyle/>
          <a:p>
            <a:pPr marL="0" indent="0" algn="ctr" rtl="0">
              <a:buNone/>
            </a:pPr>
            <a:r>
              <a:rPr lang="en-GB" sz="28700" dirty="0" smtClean="0">
                <a:sym typeface="Wingdings" panose="05000000000000000000" pitchFamily="2" charset="2"/>
              </a:rPr>
              <a:t></a:t>
            </a:r>
            <a:endParaRPr lang="en-GB" sz="28700" dirty="0" smtClean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Resources </a:t>
            </a:r>
            <a:endParaRPr lang="en-GB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2817506"/>
            <a:ext cx="8229600" cy="2091350"/>
          </a:xfrm>
        </p:spPr>
      </p:pic>
    </p:spTree>
    <p:extLst>
      <p:ext uri="{BB962C8B-B14F-4D97-AF65-F5344CB8AC3E}">
        <p14:creationId xmlns:p14="http://schemas.microsoft.com/office/powerpoint/2010/main" val="2137543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7. </a:t>
            </a:r>
            <a:r>
              <a:rPr lang="en-GB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Ethics</a:t>
            </a:r>
            <a:endParaRPr lang="ar-SA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GB" dirty="0"/>
              <a:t>Credits </a:t>
            </a:r>
            <a:r>
              <a:rPr lang="en-GB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 hours </a:t>
            </a:r>
          </a:p>
          <a:p>
            <a:pPr algn="l" rtl="0"/>
            <a:r>
              <a:rPr lang="en-GB" dirty="0"/>
              <a:t>Questions are ethical scenarios, which a 5 year old can answer them</a:t>
            </a:r>
          </a:p>
          <a:p>
            <a:pPr algn="l" rtl="0"/>
            <a:r>
              <a:rPr lang="en-GB" dirty="0"/>
              <a:t>Source offered by department </a:t>
            </a:r>
          </a:p>
          <a:p>
            <a:pPr algn="l" rtl="0"/>
            <a:r>
              <a:rPr lang="en-GB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30</a:t>
            </a:r>
            <a:r>
              <a:rPr lang="en-GB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GB" dirty="0"/>
              <a:t>marks on the exams, and the rest are on projects and assignments</a:t>
            </a:r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1560293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Resources </a:t>
            </a:r>
            <a:endParaRPr lang="en-GB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4875" y="2891631"/>
            <a:ext cx="7334250" cy="1943100"/>
          </a:xfrm>
        </p:spPr>
      </p:pic>
    </p:spTree>
    <p:extLst>
      <p:ext uri="{BB962C8B-B14F-4D97-AF65-F5344CB8AC3E}">
        <p14:creationId xmlns:p14="http://schemas.microsoft.com/office/powerpoint/2010/main" val="13070576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8. Medical Informatics</a:t>
            </a:r>
            <a:endParaRPr lang="ar-SA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GB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en-GB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GB" dirty="0"/>
              <a:t>credit hours</a:t>
            </a:r>
          </a:p>
          <a:p>
            <a:pPr algn="l" rtl="0"/>
            <a:r>
              <a:rPr lang="en-GB" dirty="0"/>
              <a:t>Questions from the slides</a:t>
            </a:r>
          </a:p>
          <a:p>
            <a:pPr algn="l" rtl="0"/>
            <a:r>
              <a:rPr lang="en-GB" dirty="0"/>
              <a:t>Exams: </a:t>
            </a:r>
            <a:r>
              <a:rPr lang="en-GB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40</a:t>
            </a:r>
          </a:p>
          <a:p>
            <a:pPr algn="l" rtl="0"/>
            <a:r>
              <a:rPr lang="en-GB" dirty="0"/>
              <a:t>Quizzes: </a:t>
            </a:r>
            <a:r>
              <a:rPr lang="en-GB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10</a:t>
            </a:r>
          </a:p>
          <a:p>
            <a:pPr algn="l" rtl="0"/>
            <a:r>
              <a:rPr lang="en-GB" dirty="0"/>
              <a:t>Projects and assignments: </a:t>
            </a:r>
            <a:r>
              <a:rPr lang="en-GB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50</a:t>
            </a:r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3815534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Resources </a:t>
            </a:r>
            <a:endParaRPr lang="en-GB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8750" y="3105944"/>
            <a:ext cx="6286500" cy="1514475"/>
          </a:xfrm>
        </p:spPr>
      </p:pic>
    </p:spTree>
    <p:extLst>
      <p:ext uri="{BB962C8B-B14F-4D97-AF65-F5344CB8AC3E}">
        <p14:creationId xmlns:p14="http://schemas.microsoft.com/office/powerpoint/2010/main" val="11489930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Exam time</a:t>
            </a:r>
            <a:endParaRPr lang="ar-SA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GB" dirty="0"/>
              <a:t>Ask the leader to rearrange sessions and lectures</a:t>
            </a:r>
          </a:p>
          <a:p>
            <a:pPr algn="l" rtl="0"/>
            <a:r>
              <a:rPr lang="en-GB" dirty="0"/>
              <a:t>Make free time </a:t>
            </a:r>
          </a:p>
          <a:p>
            <a:pPr algn="l" rtl="0"/>
            <a:r>
              <a:rPr lang="en-GB" dirty="0"/>
              <a:t>Do not ignore the small subjects! But also don’t give them a lot of time </a:t>
            </a:r>
          </a:p>
          <a:p>
            <a:pPr lvl="1" algn="l" rtl="0"/>
            <a:r>
              <a:rPr lang="en-GB" dirty="0"/>
              <a:t>10 community lectures can be done in a day!</a:t>
            </a:r>
          </a:p>
          <a:p>
            <a:pPr algn="l" rtl="0"/>
            <a:r>
              <a:rPr lang="en-GB" dirty="0"/>
              <a:t>1.5/2 weeks before the medicine exam free </a:t>
            </a:r>
            <a:r>
              <a:rPr lang="en-GB" dirty="0" smtClean="0"/>
              <a:t>yourself </a:t>
            </a:r>
            <a:r>
              <a:rPr lang="en-GB" dirty="0"/>
              <a:t>completely </a:t>
            </a:r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42253426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Exam time</a:t>
            </a:r>
            <a:endParaRPr lang="ar-SA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GB" dirty="0"/>
              <a:t>4 weeks of pressure so you have to stay focused and study hard</a:t>
            </a:r>
          </a:p>
          <a:p>
            <a:pPr algn="l" rtl="0"/>
            <a:r>
              <a:rPr lang="en-GB" dirty="0"/>
              <a:t>Have fun once a week and take half a day or a day off if you can manage it</a:t>
            </a:r>
          </a:p>
          <a:p>
            <a:pPr algn="l" rtl="0"/>
            <a:r>
              <a:rPr lang="en-GB" dirty="0"/>
              <a:t>Half your effort on Medicine and Surgery, and then: Community &gt; Research &gt; Radiology &gt; Informatics &gt; Ethics &gt; Forensics</a:t>
            </a:r>
          </a:p>
          <a:p>
            <a:pPr algn="l" rtl="0"/>
            <a:r>
              <a:rPr lang="en-GB" dirty="0"/>
              <a:t>Final 2 weeks, Medicine and Medicine Only!</a:t>
            </a:r>
          </a:p>
          <a:p>
            <a:pPr lvl="1" algn="l" rtl="0"/>
            <a:endParaRPr lang="en-GB" dirty="0"/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42192436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 general</a:t>
            </a:r>
            <a:endParaRPr lang="ar-SA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l" rtl="0"/>
            <a:r>
              <a:rPr lang="en-US" dirty="0"/>
              <a:t>You will enjoy this year</a:t>
            </a:r>
          </a:p>
          <a:p>
            <a:pPr algn="l" rtl="0"/>
            <a:r>
              <a:rPr lang="en-US" dirty="0"/>
              <a:t>During the semester, you have time, participate in some activities, but don’t let it distract you</a:t>
            </a:r>
          </a:p>
          <a:p>
            <a:pPr algn="l" rtl="0"/>
            <a:r>
              <a:rPr lang="en-US" dirty="0"/>
              <a:t>Don’t be a grade slave! Enjoy your time, CAREFULLY!</a:t>
            </a:r>
          </a:p>
          <a:p>
            <a:pPr algn="l" rtl="0"/>
            <a:r>
              <a:rPr lang="en-US" dirty="0"/>
              <a:t>Control your research project, and you will control this year, in terms of joy and </a:t>
            </a:r>
            <a:r>
              <a:rPr lang="en-US" dirty="0" smtClean="0"/>
              <a:t>time management</a:t>
            </a:r>
            <a:endParaRPr lang="en-US" dirty="0"/>
          </a:p>
          <a:p>
            <a:pPr algn="l" rtl="0"/>
            <a:r>
              <a:rPr lang="en-US" dirty="0"/>
              <a:t>Don’t mark your friend’s </a:t>
            </a:r>
            <a:r>
              <a:rPr lang="en-US" dirty="0" smtClean="0"/>
              <a:t>attendance!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79828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4525963"/>
          </a:xfrm>
        </p:spPr>
        <p:txBody>
          <a:bodyPr>
            <a:normAutofit/>
          </a:bodyPr>
          <a:lstStyle/>
          <a:p>
            <a:pPr marL="0" indent="0" algn="ctr" rtl="0">
              <a:buNone/>
            </a:pPr>
            <a:endParaRPr lang="en-GB" sz="8800" dirty="0" smtClean="0"/>
          </a:p>
          <a:p>
            <a:pPr marL="0" indent="0" algn="ctr" rtl="0">
              <a:buNone/>
            </a:pPr>
            <a:r>
              <a:rPr lang="en-GB" sz="8800" dirty="0" smtClean="0"/>
              <a:t>Questions?</a:t>
            </a:r>
            <a:endParaRPr lang="en-GB" sz="880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How to deal with it?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l" rtl="0"/>
            <a:r>
              <a:rPr lang="en-GB" dirty="0"/>
              <a:t>Manage your time. </a:t>
            </a:r>
          </a:p>
          <a:p>
            <a:pPr lvl="1" algn="l" rtl="0"/>
            <a:r>
              <a:rPr lang="en-GB" dirty="0"/>
              <a:t>Spend more time on stuff that are worth more grades</a:t>
            </a:r>
          </a:p>
          <a:p>
            <a:pPr lvl="1" algn="l" rtl="0"/>
            <a:r>
              <a:rPr lang="en-GB" dirty="0"/>
              <a:t>Spend more time on stuff you don’t understand</a:t>
            </a:r>
          </a:p>
          <a:p>
            <a:pPr lvl="1" algn="l" rtl="0"/>
            <a:r>
              <a:rPr lang="en-GB" dirty="0"/>
              <a:t>Finish your work before the deadline!</a:t>
            </a:r>
          </a:p>
          <a:p>
            <a:pPr algn="l" rtl="0"/>
            <a:r>
              <a:rPr lang="en-GB" dirty="0"/>
              <a:t>Don't panic</a:t>
            </a:r>
          </a:p>
          <a:p>
            <a:pPr algn="l" rtl="0"/>
            <a:r>
              <a:rPr lang="en-GB" dirty="0"/>
              <a:t>Work very hard! This is the year that will make you a doctor!</a:t>
            </a:r>
          </a:p>
          <a:p>
            <a:pPr algn="l" rtl="0"/>
            <a:r>
              <a:rPr lang="en-GB" dirty="0"/>
              <a:t>You can do as much mistakes as you like</a:t>
            </a:r>
          </a:p>
          <a:p>
            <a:pPr algn="l" rtl="0">
              <a:buNone/>
            </a:pPr>
            <a:endParaRPr lang="en-GB" dirty="0"/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8738281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1"/>
            <a:r>
              <a:rPr lang="ar-SA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الإرشاد الأكاديمي</a:t>
            </a:r>
            <a:endParaRPr lang="ar-SA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r" rtl="1"/>
            <a:r>
              <a:rPr lang="ar-SA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متى يرجع الطالب إلى الارشاد الأكاديمي </a:t>
            </a:r>
            <a:r>
              <a:rPr lang="ar-SA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؟</a:t>
            </a:r>
          </a:p>
          <a:p>
            <a:pPr lvl="1" algn="just" rtl="1"/>
            <a:r>
              <a:rPr lang="ar-SA" sz="2400" dirty="0"/>
              <a:t>يرجع الطالب إلى المرشد الأكاديمي الخاص </a:t>
            </a:r>
            <a:r>
              <a:rPr lang="ar-SA" sz="2400" dirty="0" smtClean="0"/>
              <a:t>بسنته الدراسية </a:t>
            </a:r>
            <a:r>
              <a:rPr lang="ar-SA" sz="2400" dirty="0"/>
              <a:t>في حال مواجهته لأي مشكلة سواء كانت أكاديمية أو غير أكاديمية , حيث يتكفل المرشد بمساعدته في حل هذه المشكلة وإن تعذر حل هذه المشكلة بواسطة المرشد الأكاديمي فإنه يقوم بمخاطبة من يلزم للسعي في حلها.</a:t>
            </a:r>
          </a:p>
          <a:p>
            <a:pPr algn="r" rtl="1">
              <a:lnSpc>
                <a:spcPct val="150000"/>
              </a:lnSpc>
            </a:pPr>
            <a:r>
              <a:rPr lang="ar-SA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</a:t>
            </a:r>
            <a:r>
              <a:rPr lang="ar-SA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المرشد الأكاديمي للسنة الثالثة:</a:t>
            </a:r>
          </a:p>
          <a:p>
            <a:pPr marL="457200" lvl="1" indent="0" algn="r" rtl="1">
              <a:buNone/>
            </a:pPr>
            <a:endParaRPr lang="ar-SA" sz="9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457200" lvl="1" indent="0" algn="r" rtl="1">
              <a:buNone/>
            </a:pPr>
            <a:r>
              <a:rPr lang="ar-SA" sz="2400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</a:t>
            </a:r>
            <a:r>
              <a:rPr lang="ar-SA" sz="2400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ar-SA" sz="2400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د. خالد بن عبد الله </a:t>
            </a:r>
            <a:r>
              <a:rPr lang="ar-SA" sz="2400" dirty="0" err="1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الرقيعي</a:t>
            </a:r>
            <a:endParaRPr lang="ar-SA" sz="2400" dirty="0" smtClean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457200" lvl="1" indent="0" algn="r" rtl="1">
              <a:buNone/>
            </a:pPr>
            <a:r>
              <a:rPr lang="ar-SA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استاذ مساعد في علم وظائف الأعضاء</a:t>
            </a:r>
          </a:p>
          <a:p>
            <a:pPr marL="457200" lvl="1" indent="0">
              <a:buNone/>
            </a:pPr>
            <a:r>
              <a:rPr lang="en-US" sz="2400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kalregai@gmail.com                </a:t>
            </a:r>
            <a:endParaRPr lang="ar-SA" b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44269" y="4050590"/>
            <a:ext cx="2116137" cy="23182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628673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Total work?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GB" dirty="0"/>
              <a:t>16 exams</a:t>
            </a:r>
          </a:p>
          <a:p>
            <a:pPr algn="l" rtl="0"/>
            <a:r>
              <a:rPr lang="en-GB" dirty="0"/>
              <a:t>2 OSCE</a:t>
            </a:r>
          </a:p>
          <a:p>
            <a:pPr algn="l" rtl="0"/>
            <a:r>
              <a:rPr lang="en-GB" dirty="0"/>
              <a:t>11 quizzes</a:t>
            </a:r>
          </a:p>
          <a:p>
            <a:pPr algn="l" rtl="0"/>
            <a:r>
              <a:rPr lang="en-GB" dirty="0"/>
              <a:t>12 assignments (15 </a:t>
            </a:r>
            <a:r>
              <a:rPr lang="en-GB" dirty="0" err="1"/>
              <a:t>DxR</a:t>
            </a:r>
            <a:r>
              <a:rPr lang="en-GB" dirty="0"/>
              <a:t>)</a:t>
            </a:r>
          </a:p>
          <a:p>
            <a:pPr algn="l" rtl="0"/>
            <a:r>
              <a:rPr lang="en-US" dirty="0"/>
              <a:t>5 </a:t>
            </a:r>
            <a:r>
              <a:rPr lang="en-GB" dirty="0"/>
              <a:t>presentations</a:t>
            </a:r>
          </a:p>
          <a:p>
            <a:pPr algn="l" rtl="0"/>
            <a:r>
              <a:rPr lang="en-GB" dirty="0"/>
              <a:t>1 paper</a:t>
            </a:r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4757645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WORK</a:t>
            </a:r>
            <a:endParaRPr lang="ar-SA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GB" dirty="0"/>
              <a:t>Deadlines interlock so you have to finish them ASAP!!</a:t>
            </a:r>
          </a:p>
          <a:p>
            <a:pPr algn="l" rtl="0"/>
            <a:r>
              <a:rPr lang="en-GB" dirty="0"/>
              <a:t>FINISH YOUR WORK! so you can be free for exam time </a:t>
            </a:r>
          </a:p>
          <a:p>
            <a:pPr algn="l" rtl="0"/>
            <a:r>
              <a:rPr lang="en-GB" dirty="0"/>
              <a:t>If possible, the leaders should contact the departments to organize with each other on the projects deadlines</a:t>
            </a:r>
          </a:p>
          <a:p>
            <a:pPr algn="l" rtl="0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2527154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Subjects (credits)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l" rtl="0"/>
            <a:r>
              <a:rPr lang="en-GB" dirty="0"/>
              <a:t>Medicine (10)</a:t>
            </a:r>
          </a:p>
          <a:p>
            <a:pPr algn="l" rtl="0"/>
            <a:r>
              <a:rPr lang="en-GB" dirty="0"/>
              <a:t>Surgery (8)</a:t>
            </a:r>
          </a:p>
          <a:p>
            <a:pPr algn="l" rtl="0"/>
            <a:r>
              <a:rPr lang="en-GB" dirty="0"/>
              <a:t>Community (4)</a:t>
            </a:r>
          </a:p>
          <a:p>
            <a:pPr algn="l" rtl="0"/>
            <a:r>
              <a:rPr lang="en-GB" dirty="0"/>
              <a:t>Research (biostatistics/methodology) (6)</a:t>
            </a:r>
          </a:p>
          <a:p>
            <a:pPr algn="l" rtl="0"/>
            <a:r>
              <a:rPr lang="en-GB" dirty="0"/>
              <a:t>Forensics (2)</a:t>
            </a:r>
          </a:p>
          <a:p>
            <a:pPr algn="l" rtl="0"/>
            <a:r>
              <a:rPr lang="en-GB" dirty="0"/>
              <a:t>Informatics (2)</a:t>
            </a:r>
          </a:p>
          <a:p>
            <a:pPr algn="l" rtl="0"/>
            <a:r>
              <a:rPr lang="en-GB" dirty="0"/>
              <a:t>Ethics (3)</a:t>
            </a:r>
          </a:p>
          <a:p>
            <a:pPr algn="l" rtl="0"/>
            <a:r>
              <a:rPr lang="en-GB" dirty="0"/>
              <a:t>Radiology (2)</a:t>
            </a:r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7608776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Time for studying</a:t>
            </a:r>
            <a:endParaRPr lang="en-GB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 Medicine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GB" dirty="0"/>
              <a:t>Total Credits: </a:t>
            </a:r>
            <a:r>
              <a:rPr lang="en-GB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10 hours</a:t>
            </a:r>
          </a:p>
          <a:p>
            <a:pPr lvl="1" algn="l" rtl="0"/>
            <a:r>
              <a:rPr lang="en-GB" dirty="0"/>
              <a:t>Written exams </a:t>
            </a:r>
            <a:r>
              <a:rPr lang="en-GB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40</a:t>
            </a:r>
            <a:r>
              <a:rPr lang="en-GB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GB" dirty="0"/>
              <a:t>grades</a:t>
            </a:r>
          </a:p>
          <a:p>
            <a:pPr lvl="1" algn="l" rtl="0"/>
            <a:r>
              <a:rPr lang="en-GB" dirty="0"/>
              <a:t>OSCE exams </a:t>
            </a:r>
            <a:r>
              <a:rPr lang="en-GB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60-55</a:t>
            </a:r>
            <a:r>
              <a:rPr lang="en-GB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GB" dirty="0"/>
              <a:t>grades</a:t>
            </a:r>
          </a:p>
          <a:p>
            <a:pPr lvl="1" algn="l" rtl="0"/>
            <a:r>
              <a:rPr lang="en-GB" dirty="0"/>
              <a:t>Log book </a:t>
            </a:r>
            <a:r>
              <a:rPr lang="en-GB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</a:t>
            </a:r>
            <a:r>
              <a:rPr lang="en-GB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GB" dirty="0"/>
              <a:t>grades</a:t>
            </a:r>
          </a:p>
          <a:p>
            <a:pPr algn="l" rtl="0"/>
            <a:r>
              <a:rPr lang="en-GB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</a:t>
            </a:r>
            <a:r>
              <a:rPr lang="en-GB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GB" dirty="0"/>
              <a:t>lectures/week</a:t>
            </a:r>
          </a:p>
          <a:p>
            <a:pPr algn="l" rtl="0"/>
            <a:r>
              <a:rPr lang="en-GB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2-3</a:t>
            </a:r>
            <a:r>
              <a:rPr lang="en-GB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GB" dirty="0"/>
              <a:t>clinical sessions/week </a:t>
            </a:r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1854008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سمة Office">
  <a:themeElements>
    <a:clrScheme name="مخصص 1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727CA3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715</TotalTime>
  <Words>1032</Words>
  <Application>Microsoft Office PowerPoint</Application>
  <PresentationFormat>On-screen Show (4:3)</PresentationFormat>
  <Paragraphs>180</Paragraphs>
  <Slides>40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40</vt:i4>
      </vt:variant>
    </vt:vector>
  </HeadingPairs>
  <TitlesOfParts>
    <vt:vector size="45" baseType="lpstr">
      <vt:lpstr>Arial</vt:lpstr>
      <vt:lpstr>Calibri</vt:lpstr>
      <vt:lpstr>Times New Roman</vt:lpstr>
      <vt:lpstr>Wingdings</vt:lpstr>
      <vt:lpstr>سمة Office</vt:lpstr>
      <vt:lpstr>PowerPoint Presentation</vt:lpstr>
      <vt:lpstr>An orientation to 3rd year</vt:lpstr>
      <vt:lpstr>What is new?</vt:lpstr>
      <vt:lpstr>How to deal with it?</vt:lpstr>
      <vt:lpstr>Total work?</vt:lpstr>
      <vt:lpstr>WORK</vt:lpstr>
      <vt:lpstr>Subjects (credits) </vt:lpstr>
      <vt:lpstr>Time for studying</vt:lpstr>
      <vt:lpstr>1. Medicine</vt:lpstr>
      <vt:lpstr>Clinical matters</vt:lpstr>
      <vt:lpstr>Resources</vt:lpstr>
      <vt:lpstr>Tips</vt:lpstr>
      <vt:lpstr>Tips</vt:lpstr>
      <vt:lpstr>Do not do this at home </vt:lpstr>
      <vt:lpstr>Exams</vt:lpstr>
      <vt:lpstr>2. Surgery </vt:lpstr>
      <vt:lpstr>2. Surgery </vt:lpstr>
      <vt:lpstr>Resources </vt:lpstr>
      <vt:lpstr>PowerPoint Presentation</vt:lpstr>
      <vt:lpstr>3. Community Medicine </vt:lpstr>
      <vt:lpstr>Cont. </vt:lpstr>
      <vt:lpstr>Resources </vt:lpstr>
      <vt:lpstr>4. Research </vt:lpstr>
      <vt:lpstr>The Project</vt:lpstr>
      <vt:lpstr>The Project</vt:lpstr>
      <vt:lpstr>Methodology and Biostatistics</vt:lpstr>
      <vt:lpstr>Resources </vt:lpstr>
      <vt:lpstr>5. Radiology</vt:lpstr>
      <vt:lpstr>Resources </vt:lpstr>
      <vt:lpstr>6. Forensics </vt:lpstr>
      <vt:lpstr>Resources </vt:lpstr>
      <vt:lpstr>7. Ethics</vt:lpstr>
      <vt:lpstr>Resources </vt:lpstr>
      <vt:lpstr>8. Medical Informatics</vt:lpstr>
      <vt:lpstr>Resources </vt:lpstr>
      <vt:lpstr>Exam time</vt:lpstr>
      <vt:lpstr>Exam time</vt:lpstr>
      <vt:lpstr>In general</vt:lpstr>
      <vt:lpstr>PowerPoint Presentation</vt:lpstr>
      <vt:lpstr>الإرشاد الأكاديمي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فريق المحتوى العلمي</dc:title>
  <dc:creator>sony</dc:creator>
  <cp:lastModifiedBy>Al-Waleed Al-Johar</cp:lastModifiedBy>
  <cp:revision>25</cp:revision>
  <dcterms:created xsi:type="dcterms:W3CDTF">2012-08-25T02:42:15Z</dcterms:created>
  <dcterms:modified xsi:type="dcterms:W3CDTF">2013-08-31T14:00:26Z</dcterms:modified>
</cp:coreProperties>
</file>