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1" r:id="rId4"/>
    <p:sldId id="272" r:id="rId5"/>
    <p:sldId id="281" r:id="rId6"/>
    <p:sldId id="292" r:id="rId7"/>
    <p:sldId id="270" r:id="rId8"/>
    <p:sldId id="277" r:id="rId9"/>
    <p:sldId id="293" r:id="rId10"/>
    <p:sldId id="278" r:id="rId11"/>
    <p:sldId id="294" r:id="rId12"/>
    <p:sldId id="273" r:id="rId13"/>
    <p:sldId id="274" r:id="rId14"/>
    <p:sldId id="265" r:id="rId15"/>
    <p:sldId id="283" r:id="rId16"/>
    <p:sldId id="284" r:id="rId17"/>
    <p:sldId id="288" r:id="rId18"/>
    <p:sldId id="286" r:id="rId19"/>
    <p:sldId id="295" r:id="rId20"/>
    <p:sldId id="287" r:id="rId21"/>
    <p:sldId id="289" r:id="rId22"/>
    <p:sldId id="291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A2ABD4"/>
    <a:srgbClr val="868593"/>
    <a:srgbClr val="392A53"/>
    <a:srgbClr val="C6D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699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F88772-5CC9-42EF-933B-B9B27A723FC9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3C63D0-BA02-4481-93D3-74F6410024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D7A18C-632D-4222-8B9F-18862B7938FD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42FD44A-4FB9-4E14-918A-9E78F42503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97DC-EE92-458E-8973-C36345CE6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4828-037C-468D-8AAE-F206D6B20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B815-BE17-416B-84AF-C0F0CB261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1242E-BD44-4268-AC6F-E2236771E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2536-5AA9-49E4-976C-8A67F8AC9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73E5F-585F-4D74-8753-2F7073C21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0874E-5D41-46BA-B39F-601B5264A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D6112-04CC-4C3A-BC3F-5E39F798A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4715C-5361-4C90-A422-ACC2D338F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EA39B-64C0-41D7-BB71-673262310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BD60D-51FF-41ED-A49A-943D4A43F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5103CDD1-4BFF-431D-B01B-B828B46585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fzal.mahmood@adelaide.edu.au" TargetMode="External"/><Relationship Id="rId2" Type="http://schemas.openxmlformats.org/officeDocument/2006/relationships/hyperlink" Target="mailto:salwatayel123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391400" cy="2057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bg2"/>
                </a:solidFill>
              </a:rPr>
              <a:t/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Introduction  to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Community Medicine course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“COMM311”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752600" y="4724400"/>
            <a:ext cx="6096000" cy="1295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Dr. </a:t>
            </a:r>
            <a:r>
              <a:rPr lang="en-US" sz="2400" dirty="0" err="1" smtClean="0">
                <a:latin typeface="+mn-lt"/>
                <a:cs typeface="Arial" charset="0"/>
              </a:rPr>
              <a:t>Salwa</a:t>
            </a:r>
            <a:r>
              <a:rPr lang="en-US" sz="2400" dirty="0" smtClean="0">
                <a:latin typeface="+mn-lt"/>
                <a:cs typeface="Arial" charset="0"/>
              </a:rPr>
              <a:t>  A. Tayel   &amp;  Dr. </a:t>
            </a:r>
            <a:r>
              <a:rPr lang="en-US" sz="2400" dirty="0" err="1" smtClean="0">
                <a:latin typeface="+mn-lt"/>
                <a:cs typeface="Arial" charset="0"/>
              </a:rPr>
              <a:t>Afzal</a:t>
            </a:r>
            <a:r>
              <a:rPr lang="en-US" sz="2400" dirty="0" smtClean="0">
                <a:latin typeface="+mn-lt"/>
                <a:cs typeface="Arial" charset="0"/>
              </a:rPr>
              <a:t> </a:t>
            </a:r>
            <a:r>
              <a:rPr lang="en-US" sz="2400" dirty="0" err="1" smtClean="0">
                <a:latin typeface="+mn-lt"/>
                <a:cs typeface="Arial" charset="0"/>
              </a:rPr>
              <a:t>Mahmoud</a:t>
            </a:r>
            <a:endParaRPr lang="en-US" sz="2400" dirty="0" smtClean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Department of Family &amp; Community medicine</a:t>
            </a: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25-29 Shawwal1434</a:t>
            </a: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1-5 September 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b="1" smtClean="0"/>
              <a:t>Public health is defined as the art and science of maintaining, protecting and improving the health of the </a:t>
            </a:r>
            <a:r>
              <a:rPr lang="en-US" sz="2800" b="1" smtClean="0">
                <a:solidFill>
                  <a:srgbClr val="FFC000"/>
                </a:solidFill>
              </a:rPr>
              <a:t>people</a:t>
            </a:r>
            <a:r>
              <a:rPr lang="en-US" sz="2800" b="1" smtClean="0"/>
              <a:t> through organized community efforts.</a:t>
            </a:r>
          </a:p>
          <a:p>
            <a:pPr eaLnBrk="1" hangingPunct="1">
              <a:lnSpc>
                <a:spcPct val="150000"/>
              </a:lnSpc>
            </a:pPr>
            <a:endParaRPr lang="en-US" sz="2800" b="1" smtClean="0"/>
          </a:p>
          <a:p>
            <a:pPr eaLnBrk="1" hangingPunct="1">
              <a:lnSpc>
                <a:spcPct val="150000"/>
              </a:lnSpc>
            </a:pPr>
            <a:r>
              <a:rPr lang="en-US" sz="2800" b="1" smtClean="0"/>
              <a:t>Public health is both a body of knowledge and also the means of application of that knowledge.</a:t>
            </a:r>
          </a:p>
          <a:p>
            <a:pPr eaLnBrk="1" hangingPunct="1">
              <a:lnSpc>
                <a:spcPct val="150000"/>
              </a:lnSpc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Public health is a combination of scientific </a:t>
            </a:r>
            <a:r>
              <a:rPr lang="en-US" sz="3200" b="1" u="sng" smtClean="0"/>
              <a:t>disciplines</a:t>
            </a:r>
            <a:r>
              <a:rPr lang="en-US" sz="3200" b="1" smtClean="0"/>
              <a:t> (e.g., epidemiology, biostatistics, laboratory science, social science, demography) and </a:t>
            </a:r>
            <a:r>
              <a:rPr lang="en-US" sz="3200" b="1" u="sng" smtClean="0"/>
              <a:t>skills</a:t>
            </a:r>
            <a:r>
              <a:rPr lang="en-US" sz="3200" b="1" smtClean="0"/>
              <a:t> and strategies (e.g., epidemiological investigations, planning and management, intervention, evaluation) that are directed to the maintenance and improvement of the health of people.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Specialties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Epidemiology</a:t>
            </a:r>
            <a:endParaRPr lang="en-US" sz="2800" smtClean="0"/>
          </a:p>
          <a:p>
            <a:pPr eaLnBrk="1" hangingPunct="1"/>
            <a:r>
              <a:rPr lang="en-US" sz="2800" b="1" smtClean="0"/>
              <a:t>Biostatistics</a:t>
            </a:r>
          </a:p>
          <a:p>
            <a:pPr eaLnBrk="1" hangingPunct="1"/>
            <a:r>
              <a:rPr lang="en-AU" sz="2800" b="1" smtClean="0"/>
              <a:t>Demography</a:t>
            </a:r>
            <a:endParaRPr lang="en-US" sz="2800" smtClean="0"/>
          </a:p>
          <a:p>
            <a:pPr eaLnBrk="1" hangingPunct="1"/>
            <a:r>
              <a:rPr lang="en-AU" sz="2800" b="1" smtClean="0"/>
              <a:t>Communicable disease epidemiology</a:t>
            </a:r>
          </a:p>
          <a:p>
            <a:pPr eaLnBrk="1" hangingPunct="1"/>
            <a:r>
              <a:rPr lang="en-AU" sz="2800" b="1" smtClean="0"/>
              <a:t>Non communicable disease epidemiology</a:t>
            </a:r>
          </a:p>
          <a:p>
            <a:pPr eaLnBrk="1" hangingPunct="1"/>
            <a:r>
              <a:rPr lang="en-AU" sz="2800" b="1" smtClean="0"/>
              <a:t>Health education and health promotion</a:t>
            </a:r>
            <a:endParaRPr lang="en-US" sz="2800" smtClean="0"/>
          </a:p>
          <a:p>
            <a:pPr eaLnBrk="1" hangingPunct="1"/>
            <a:r>
              <a:rPr lang="en-AU" sz="2800" b="1" smtClean="0"/>
              <a:t>Mental health</a:t>
            </a:r>
          </a:p>
          <a:p>
            <a:pPr eaLnBrk="1" hangingPunct="1"/>
            <a:r>
              <a:rPr lang="en-AU" sz="2800" b="1" smtClean="0"/>
              <a:t>School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Community nutrition</a:t>
            </a:r>
          </a:p>
          <a:p>
            <a:pPr eaLnBrk="1" hangingPunct="1"/>
            <a:r>
              <a:rPr lang="en-AU" sz="2800" b="1" smtClean="0"/>
              <a:t>Environmental health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Occupational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Adolescents’ health</a:t>
            </a:r>
          </a:p>
          <a:p>
            <a:pPr eaLnBrk="1" hangingPunct="1"/>
            <a:r>
              <a:rPr lang="en-AU" sz="2800" b="1" smtClean="0"/>
              <a:t>Reproductive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Maternal and Child Health (MCH)</a:t>
            </a:r>
            <a:endParaRPr lang="en-US" sz="2800" smtClean="0"/>
          </a:p>
          <a:p>
            <a:pPr eaLnBrk="1" hangingPunct="1"/>
            <a:r>
              <a:rPr lang="en-AU" sz="2800" b="1" smtClean="0"/>
              <a:t>Health programs and policies.</a:t>
            </a:r>
          </a:p>
          <a:p>
            <a:pPr eaLnBrk="1" hangingPunct="1"/>
            <a:r>
              <a:rPr lang="en-AU" sz="2800" b="1" smtClean="0"/>
              <a:t>Health systems and services.</a:t>
            </a:r>
          </a:p>
          <a:p>
            <a:pPr eaLnBrk="1" hangingPunct="1"/>
            <a:r>
              <a:rPr lang="en-US" sz="2800" b="1" smtClean="0"/>
              <a:t>International health</a:t>
            </a:r>
          </a:p>
          <a:p>
            <a:pPr eaLnBrk="1" hangingPunct="1"/>
            <a:r>
              <a:rPr lang="en-US" sz="2800" b="1" smtClean="0"/>
              <a:t>Health of people with special needs</a:t>
            </a:r>
            <a:endParaRPr lang="en-US" sz="2800" smtClean="0"/>
          </a:p>
          <a:p>
            <a:pPr eaLnBrk="1" hangingPunct="1"/>
            <a:r>
              <a:rPr lang="en-US" sz="2800" b="1" smtClean="0"/>
              <a:t>Geriatric Health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Specialties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C00000"/>
                </a:solidFill>
              </a:rPr>
              <a:t>Three</a:t>
            </a:r>
            <a:r>
              <a:rPr lang="en-US" smtClean="0"/>
              <a:t> core public health </a:t>
            </a:r>
            <a:r>
              <a:rPr lang="en-US" u="sng" smtClean="0">
                <a:solidFill>
                  <a:srgbClr val="C00000"/>
                </a:solidFill>
              </a:rPr>
              <a:t>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Assessment</a:t>
            </a:r>
            <a:r>
              <a:rPr lang="en-US" sz="2800" b="1" u="sng" smtClean="0"/>
              <a:t> </a:t>
            </a:r>
            <a:r>
              <a:rPr lang="en-US" sz="2800" smtClean="0"/>
              <a:t>The assessment and monitoring of the health of communities and populations at risk to identify health problems and priorities;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Policy development</a:t>
            </a:r>
            <a:r>
              <a:rPr lang="en-US" sz="2800" smtClean="0">
                <a:solidFill>
                  <a:srgbClr val="FFC000"/>
                </a:solidFill>
              </a:rPr>
              <a:t> </a:t>
            </a:r>
            <a:r>
              <a:rPr lang="en-US" sz="2800" smtClean="0"/>
              <a:t>The formulation of public policies designed to solve identified local and national health problems and priorities;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Assurance</a:t>
            </a:r>
            <a:r>
              <a:rPr lang="en-US" sz="2800" smtClean="0"/>
              <a:t> To assure that all populations have access to appropriate and cost-effective care, including health promotion and disease prevention services, and evaluation of the effectiveness of that care.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Course Contents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b="1" smtClean="0">
                <a:solidFill>
                  <a:srgbClr val="FFFF00"/>
                </a:solidFill>
              </a:rPr>
              <a:t>5 groups of sessions:</a:t>
            </a:r>
          </a:p>
          <a:p>
            <a:pPr>
              <a:buFontTx/>
              <a:buNone/>
            </a:pPr>
            <a:r>
              <a:rPr lang="en-US" sz="3200" b="1" smtClean="0"/>
              <a:t>1-General introduction and principles of Community Medicine.</a:t>
            </a:r>
          </a:p>
          <a:p>
            <a:pPr>
              <a:buFontTx/>
              <a:buNone/>
            </a:pPr>
            <a:r>
              <a:rPr lang="en-US" sz="3200" b="1" smtClean="0"/>
              <a:t>2-Communicable diseases’ Epidemiology.</a:t>
            </a:r>
          </a:p>
          <a:p>
            <a:pPr>
              <a:buFontTx/>
              <a:buNone/>
            </a:pPr>
            <a:r>
              <a:rPr lang="en-US" sz="3200" b="1" smtClean="0"/>
              <a:t>3-Introduction to Non-Communicable Diseases.</a:t>
            </a:r>
          </a:p>
          <a:p>
            <a:pPr>
              <a:buFont typeface="Arial" charset="0"/>
              <a:buNone/>
            </a:pPr>
            <a:r>
              <a:rPr lang="en-US" sz="3200" b="1" smtClean="0"/>
              <a:t>4-Health Programs in Saudi Arabia</a:t>
            </a:r>
          </a:p>
          <a:p>
            <a:pPr>
              <a:buFontTx/>
              <a:buNone/>
            </a:pPr>
            <a:r>
              <a:rPr lang="en-US" sz="3200" b="1" smtClean="0"/>
              <a:t>5-Enviromental and Occupational Health.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2"/>
                </a:solidFill>
              </a:rPr>
              <a:t>Sessions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200" b="1" smtClean="0"/>
              <a:t>The course will be offered along the academic year 1434/1435. </a:t>
            </a:r>
          </a:p>
          <a:p>
            <a:pPr eaLnBrk="1" hangingPunct="1"/>
            <a:r>
              <a:rPr lang="en-US" sz="3200" b="1" smtClean="0"/>
              <a:t>There shall be </a:t>
            </a:r>
            <a:r>
              <a:rPr lang="en-US" sz="3200" b="1" u="sng" smtClean="0"/>
              <a:t>TWO</a:t>
            </a:r>
            <a:r>
              <a:rPr lang="en-US" sz="3200" b="1" smtClean="0"/>
              <a:t> sessions weekly throughout the year.</a:t>
            </a:r>
          </a:p>
          <a:p>
            <a:pPr eaLnBrk="1" hangingPunct="1">
              <a:buFontTx/>
              <a:buNone/>
            </a:pPr>
            <a:endParaRPr lang="en-US" sz="32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Teaching Methods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/>
              <a:t>Teaching methods: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Lectures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Students’ lead seminars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Tutorials</a:t>
            </a:r>
          </a:p>
          <a:p>
            <a:endParaRPr lang="en-US" sz="3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Evaluation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b="1" smtClean="0"/>
              <a:t>Mid-term Exam                         </a:t>
            </a:r>
            <a:r>
              <a:rPr lang="en-US" sz="3200" b="1" smtClean="0">
                <a:solidFill>
                  <a:srgbClr val="FFFF00"/>
                </a:solidFill>
              </a:rPr>
              <a:t>40%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Final Examination                    </a:t>
            </a:r>
            <a:r>
              <a:rPr lang="en-US" sz="3200" b="1" smtClean="0">
                <a:solidFill>
                  <a:srgbClr val="FFFF00"/>
                </a:solidFill>
              </a:rPr>
              <a:t>40 %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Quizzes </a:t>
            </a:r>
            <a:r>
              <a:rPr lang="en-US" b="1" smtClean="0"/>
              <a:t>(about 5 quizzes)</a:t>
            </a:r>
            <a:r>
              <a:rPr lang="en-US" sz="3200" b="1" smtClean="0"/>
              <a:t>              	  </a:t>
            </a:r>
            <a:r>
              <a:rPr lang="en-US" sz="3200" b="1" smtClean="0">
                <a:solidFill>
                  <a:srgbClr val="FFFF00"/>
                </a:solidFill>
              </a:rPr>
              <a:t>10 %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Seminar presentation        	   </a:t>
            </a:r>
            <a:r>
              <a:rPr lang="en-US" sz="3200" b="1" smtClean="0">
                <a:solidFill>
                  <a:srgbClr val="FFFF00"/>
                </a:solidFill>
              </a:rPr>
              <a:t>5%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Seminar Report  </a:t>
            </a:r>
            <a:r>
              <a:rPr lang="en-US" sz="3200" b="1" smtClean="0">
                <a:solidFill>
                  <a:srgbClr val="FFFF00"/>
                </a:solidFill>
              </a:rPr>
              <a:t>        	            5%</a:t>
            </a:r>
          </a:p>
          <a:p>
            <a:pPr eaLnBrk="1" hangingPunct="1">
              <a:buFontTx/>
              <a:buNone/>
            </a:pPr>
            <a:endParaRPr lang="en-US" sz="32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Attendance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Attendance of lectures is mandatory.</a:t>
            </a:r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Attendance will be checked at each session and absenteeism will be dealt with according to university regulations.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session students should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1- Be fully oriented with  COMM-311 course objectives and contents.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2-Understand the definitions and concepts of Community, preventive medicine and public health.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3- Know the core functions &amp; services of public health.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0"/>
            <a:ext cx="838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Lecture notes, presentations and seminar materials will be delivered. They are essential, but not sufficient.</a:t>
            </a:r>
          </a:p>
          <a:p>
            <a:pPr eaLnBrk="1" hangingPunct="1"/>
            <a:r>
              <a:rPr lang="en-US" sz="3200" b="1" smtClean="0"/>
              <a:t>Reading materials and references for each lecture will be specified. 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2119313" y="268288"/>
            <a:ext cx="3800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Study Materials</a:t>
            </a:r>
            <a:endParaRPr lang="en-US" sz="36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References for the course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200" b="1" smtClean="0"/>
              <a:t>1-John E. Park.  Park’s textbook of  PREVENTIVE AND SOCIAL MEDICINE 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2-Hennekens. Epidemiology in Medicine.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3-APHA. Control of Communicable disease in Man.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4- WHO. Basic Epidemiology.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5- www. who.int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6-www.cdc.gov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648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i="1" smtClean="0"/>
              <a:t> For further details please contact:</a:t>
            </a:r>
          </a:p>
          <a:p>
            <a:pPr eaLnBrk="1" hangingPunct="1">
              <a:buFont typeface="Arial" charset="0"/>
              <a:buNone/>
            </a:pPr>
            <a:r>
              <a:rPr lang="en-US" sz="2800" b="1" u="sng" smtClean="0">
                <a:solidFill>
                  <a:srgbClr val="FFC000"/>
                </a:solidFill>
              </a:rPr>
              <a:t>Course Coordinators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Dr. Salwa Tayel, </a:t>
            </a:r>
            <a:r>
              <a:rPr lang="en-US" sz="2800" smtClean="0">
                <a:latin typeface="Arial" charset="0"/>
                <a:cs typeface="Arial" charset="0"/>
                <a:hlinkClick r:id="rId2"/>
              </a:rPr>
              <a:t>salwatayel123@gmail.com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Dr. Afzal Mahmoud, </a:t>
            </a:r>
            <a:r>
              <a:rPr lang="en-US" sz="2800" smtClean="0">
                <a:hlinkClick r:id="rId3"/>
              </a:rPr>
              <a:t>afzal.mahmood@adelaide.edu.au</a:t>
            </a: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79588" y="304800"/>
            <a:ext cx="4708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For Communication</a:t>
            </a:r>
            <a:endParaRPr lang="en-US" sz="36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2800" b="1" smtClean="0">
                <a:solidFill>
                  <a:schemeClr val="bg2"/>
                </a:solidFill>
              </a:rPr>
              <a:t>learning outcomes for students enrolled in the course.</a:t>
            </a:r>
            <a:endParaRPr lang="en-US" sz="2800" smtClean="0">
              <a:solidFill>
                <a:schemeClr val="bg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smtClean="0">
                <a:solidFill>
                  <a:srgbClr val="FFC000"/>
                </a:solidFill>
              </a:rPr>
              <a:t>At the end of course students should be able to:</a:t>
            </a:r>
          </a:p>
          <a:p>
            <a:pPr eaLnBrk="1" hangingPunct="1"/>
            <a:r>
              <a:rPr lang="en-US" sz="2800" smtClean="0"/>
              <a:t>Know the principles of community and preventive medicine.</a:t>
            </a:r>
          </a:p>
          <a:p>
            <a:pPr eaLnBrk="1" hangingPunct="1"/>
            <a:r>
              <a:rPr lang="en-US" sz="2800" smtClean="0"/>
              <a:t>Acquire the skills to compute and interpret health indicators.</a:t>
            </a:r>
          </a:p>
          <a:p>
            <a:pPr eaLnBrk="1" hangingPunct="1"/>
            <a:r>
              <a:rPr lang="en-US" sz="2800" smtClean="0"/>
              <a:t>Acquire knowledge, attitude and basic skills to apply concepts of health promotion.</a:t>
            </a:r>
          </a:p>
          <a:p>
            <a:pPr eaLnBrk="1" hangingPunct="1"/>
            <a:r>
              <a:rPr lang="en-US" sz="2800" smtClean="0"/>
              <a:t>Understand the disease pattern and trends in KSA.</a:t>
            </a:r>
          </a:p>
          <a:p>
            <a:pPr eaLnBrk="1" hangingPunct="1"/>
            <a:r>
              <a:rPr lang="en-US" sz="2800" smtClean="0"/>
              <a:t>Identify major health problems in KSA and their risk factors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60950"/>
          </a:xfrm>
        </p:spPr>
        <p:txBody>
          <a:bodyPr/>
          <a:lstStyle/>
          <a:p>
            <a:pPr eaLnBrk="1" hangingPunct="1"/>
            <a:r>
              <a:rPr lang="en-US" sz="2400" smtClean="0"/>
              <a:t>Understand the process of communicable diseases transmission and the procedures for prevention and control.</a:t>
            </a:r>
          </a:p>
          <a:p>
            <a:pPr eaLnBrk="1" hangingPunct="1"/>
            <a:r>
              <a:rPr lang="en-US" sz="2400" smtClean="0"/>
              <a:t>Understand the process of non communicable diseases and the procedures for prevention and control</a:t>
            </a:r>
          </a:p>
          <a:p>
            <a:pPr eaLnBrk="1" hangingPunct="1"/>
            <a:r>
              <a:rPr lang="en-US" sz="2400" smtClean="0"/>
              <a:t>Understand how to plan and conduct health education sessions.</a:t>
            </a:r>
          </a:p>
          <a:p>
            <a:pPr eaLnBrk="1" hangingPunct="1"/>
            <a:r>
              <a:rPr lang="en-US" sz="2400" smtClean="0"/>
              <a:t>Recognize the health programs and policies in KSA.</a:t>
            </a:r>
          </a:p>
          <a:p>
            <a:pPr eaLnBrk="1" hangingPunct="1"/>
            <a:r>
              <a:rPr lang="en-US" sz="2400" smtClean="0"/>
              <a:t>Acquire knowledge about environmental and occupational hazards and their control.</a:t>
            </a:r>
          </a:p>
          <a:p>
            <a:pPr eaLnBrk="1" hangingPunct="1"/>
            <a:r>
              <a:rPr lang="en-US" sz="2400" smtClean="0"/>
              <a:t>Understand the public health and health care needs of vulnerable populations. </a:t>
            </a:r>
          </a:p>
          <a:p>
            <a:pPr eaLnBrk="1" hangingPunct="1"/>
            <a:endParaRPr lang="en-US" sz="180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2800" b="1" smtClean="0">
                <a:solidFill>
                  <a:schemeClr val="bg2"/>
                </a:solidFill>
              </a:rPr>
              <a:t>learning outcomes for students enrolled in the course.</a:t>
            </a:r>
            <a:endParaRPr lang="en-US" sz="2800" smtClean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8382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chemeClr val="bg2"/>
                </a:solidFill>
              </a:rPr>
              <a:t>What is Community Medicine?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The study of health and disease in the population of defined communities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 in order to 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identify their health needs, and to plan, implement and evaluate health programs to effectively meet these needs.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b="1" dirty="0" smtClean="0"/>
              <a:t>OR:</a:t>
            </a:r>
            <a:br>
              <a:rPr lang="en-US" sz="2800" b="1" dirty="0" smtClean="0"/>
            </a:br>
            <a:r>
              <a:rPr lang="en-US" sz="2800" b="1" dirty="0" smtClean="0"/>
              <a:t>Specialty which deals with populations and comprises those doctors  who try to </a:t>
            </a:r>
            <a:r>
              <a:rPr lang="en-US" sz="2800" b="1" u="sng" dirty="0" smtClean="0"/>
              <a:t>measure</a:t>
            </a:r>
            <a:r>
              <a:rPr lang="en-US" sz="2800" b="1" dirty="0" smtClean="0"/>
              <a:t> the needs of the population, both sick and well, who </a:t>
            </a:r>
            <a:r>
              <a:rPr lang="en-US" sz="2800" b="1" u="sng" dirty="0" smtClean="0"/>
              <a:t>plan</a:t>
            </a:r>
            <a:r>
              <a:rPr lang="en-US" sz="2800" b="1" dirty="0" smtClean="0"/>
              <a:t> and administer services to meet those needs, </a:t>
            </a:r>
            <a:br>
              <a:rPr lang="en-US" sz="2800" b="1" dirty="0" smtClean="0"/>
            </a:br>
            <a:r>
              <a:rPr lang="en-US" sz="2800" b="1" dirty="0" smtClean="0"/>
              <a:t>and those who are engaged in </a:t>
            </a:r>
            <a:r>
              <a:rPr lang="en-US" sz="2800" b="1" u="sng" dirty="0" smtClean="0"/>
              <a:t>research</a:t>
            </a:r>
            <a:r>
              <a:rPr lang="en-US" sz="2800" b="1" dirty="0" smtClean="0"/>
              <a:t> and teaching in the field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>(Faculty of Community Medicine of the Royal College of Physicians)</a:t>
            </a:r>
            <a:endParaRPr lang="en-US" sz="2800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8382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chemeClr val="bg2"/>
                </a:solidFill>
              </a:rPr>
              <a:t>What is Community Medicine?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Community Medicine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2800" dirty="0" smtClean="0">
                <a:ea typeface="+mj-ea"/>
                <a:cs typeface="Tahoma" pitchFamily="34" charset="0"/>
              </a:rPr>
              <a:t>This term is a newcomer. It is often considered synonymous with preventive and social medicine, public health, and community health. All these share common ground, i.e. prevention of disease and promotion of health</a:t>
            </a:r>
          </a:p>
          <a:p>
            <a:pPr algn="just" eaLnBrk="1" hangingPunct="1">
              <a:defRPr/>
            </a:pPr>
            <a:r>
              <a:rPr lang="en-US" sz="2800" dirty="0" smtClean="0">
                <a:ea typeface="+mj-ea"/>
                <a:cs typeface="Tahoma" pitchFamily="34" charset="0"/>
              </a:rPr>
              <a:t>Community medicine provides comprehensive health services ranging from preventive, promotive, curative, to rehabilitative services</a:t>
            </a:r>
            <a:r>
              <a:rPr lang="en-US" sz="2800" dirty="0" smtClean="0"/>
              <a:t>.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Preventive medicine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It is a specialized field of medical practice. </a:t>
            </a:r>
          </a:p>
          <a:p>
            <a:pPr eaLnBrk="1" hangingPunct="1"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It is concerned with application of preventive measures within all areas of clinical medicine.</a:t>
            </a:r>
          </a:p>
          <a:p>
            <a:pPr eaLnBrk="1" hangingPunct="1">
              <a:defRPr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Organized efforts of society to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Protect,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Promote                 People</a:t>
            </a:r>
            <a:r>
              <a:rPr lang="en-US" sz="2800" b="1" smtClean="0">
                <a:latin typeface="Arial" charset="0"/>
              </a:rPr>
              <a:t>’</a:t>
            </a:r>
            <a:r>
              <a:rPr lang="en-US" sz="2800" b="1" smtClean="0"/>
              <a:t>s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Restore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It is the combination of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science,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beliefs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/>
              <a:t>The mission of Public Health is to</a:t>
            </a:r>
            <a:r>
              <a:rPr lang="en-US" sz="2800" smtClean="0"/>
              <a:t> </a:t>
            </a:r>
            <a:r>
              <a:rPr lang="en-US" sz="2800" smtClean="0">
                <a:latin typeface="Arial" charset="0"/>
              </a:rPr>
              <a:t>“</a:t>
            </a:r>
            <a:r>
              <a:rPr lang="en-US" sz="2800" b="1" i="1" smtClean="0"/>
              <a:t>fulfill society</a:t>
            </a:r>
            <a:r>
              <a:rPr lang="en-US" sz="2800" b="1" i="1" smtClean="0">
                <a:latin typeface="Arial" charset="0"/>
              </a:rPr>
              <a:t>’</a:t>
            </a:r>
            <a:r>
              <a:rPr lang="en-US" sz="2800" b="1" i="1" smtClean="0"/>
              <a:t>s interest in assuring conditions in which people can be healthy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TP101967919_template</Template>
  <TotalTime>706</TotalTime>
  <Words>932</Words>
  <Application>Microsoft Office PowerPoint</Application>
  <PresentationFormat>عرض على الشاشة (3:4)‏</PresentationFormat>
  <Paragraphs>142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8" baseType="lpstr">
      <vt:lpstr>Arial</vt:lpstr>
      <vt:lpstr>Tahoma</vt:lpstr>
      <vt:lpstr>Calibri</vt:lpstr>
      <vt:lpstr>Footlight MT Light</vt:lpstr>
      <vt:lpstr>Wingdings</vt:lpstr>
      <vt:lpstr>TP101967919_template</vt:lpstr>
      <vt:lpstr> Introduction  to  Community Medicine course  “COMM311”</vt:lpstr>
      <vt:lpstr>OBJECTIVES OF THE LECTURE</vt:lpstr>
      <vt:lpstr>learning outcomes for students enrolled in the course.</vt:lpstr>
      <vt:lpstr>learning outcomes for students enrolled in the course.</vt:lpstr>
      <vt:lpstr>What is Community Medicine?</vt:lpstr>
      <vt:lpstr>What is Community Medicine?</vt:lpstr>
      <vt:lpstr>Community Medicine</vt:lpstr>
      <vt:lpstr>Preventive medicine</vt:lpstr>
      <vt:lpstr>Public Health</vt:lpstr>
      <vt:lpstr>Public health</vt:lpstr>
      <vt:lpstr>Public health</vt:lpstr>
      <vt:lpstr>Specialties</vt:lpstr>
      <vt:lpstr>Specialties</vt:lpstr>
      <vt:lpstr>Three core public health functions</vt:lpstr>
      <vt:lpstr>Course Contents</vt:lpstr>
      <vt:lpstr>Sessions</vt:lpstr>
      <vt:lpstr>Teaching Methods</vt:lpstr>
      <vt:lpstr>Evaluation</vt:lpstr>
      <vt:lpstr>Attendance </vt:lpstr>
      <vt:lpstr>الشريحة 20</vt:lpstr>
      <vt:lpstr>References for the course</vt:lpstr>
      <vt:lpstr>الشريحة 22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OF LECTURE</dc:title>
  <dc:creator>Anne</dc:creator>
  <cp:lastModifiedBy>AA</cp:lastModifiedBy>
  <cp:revision>77</cp:revision>
  <dcterms:created xsi:type="dcterms:W3CDTF">2011-06-06T04:56:19Z</dcterms:created>
  <dcterms:modified xsi:type="dcterms:W3CDTF">2013-09-03T16:14:28Z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TC019679209991</vt:lpwstr>
  </property>
</Properties>
</file>