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2"/>
  </p:notesMasterIdLst>
  <p:handoutMasterIdLst>
    <p:handoutMasterId r:id="rId23"/>
  </p:handoutMasterIdLst>
  <p:sldIdLst>
    <p:sldId id="257" r:id="rId3"/>
    <p:sldId id="258" r:id="rId4"/>
    <p:sldId id="312" r:id="rId5"/>
    <p:sldId id="265" r:id="rId6"/>
    <p:sldId id="297" r:id="rId7"/>
    <p:sldId id="311" r:id="rId8"/>
    <p:sldId id="298" r:id="rId9"/>
    <p:sldId id="299" r:id="rId10"/>
    <p:sldId id="300" r:id="rId11"/>
    <p:sldId id="301" r:id="rId12"/>
    <p:sldId id="302" r:id="rId13"/>
    <p:sldId id="307" r:id="rId14"/>
    <p:sldId id="303" r:id="rId15"/>
    <p:sldId id="304" r:id="rId16"/>
    <p:sldId id="271" r:id="rId17"/>
    <p:sldId id="315" r:id="rId18"/>
    <p:sldId id="277" r:id="rId19"/>
    <p:sldId id="314" r:id="rId20"/>
    <p:sldId id="263" r:id="rId2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956196-3891-47A1-80FF-E4C22C9C2C4F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9F1E33-62C5-4D5A-84EA-AECF52624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C9809E-3ECC-4B19-AC6E-F7250A445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8832E-B9C0-4BA9-86BC-BC0AE79E7263}" type="slidenum">
              <a:rPr lang="en-GB" smtClean="0">
                <a:latin typeface="Arial" charset="0"/>
                <a:cs typeface="Arial" charset="0"/>
              </a:rPr>
              <a:pPr/>
              <a:t>4</a:t>
            </a:fld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3598D-4A8A-41BA-B48E-1B46F94C78E3}" type="slidenum">
              <a:rPr lang="ar-SA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3A6DC-F87B-40BF-92F2-78E8B7E9F6F0}" type="slidenum">
              <a:rPr lang="en-GB" smtClean="0">
                <a:latin typeface="Arial" charset="0"/>
                <a:cs typeface="Arial" charset="0"/>
              </a:rPr>
              <a:pPr/>
              <a:t>18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D18D38E-C8E9-4D62-8251-EE51F6C98AFE}" type="slidenum">
              <a:rPr lang="ar-SA" sz="1200"/>
              <a:pPr algn="r" eaLnBrk="1" hangingPunct="1"/>
              <a:t>18</a:t>
            </a:fld>
            <a:endParaRPr lang="en-US" sz="1200"/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AC7F3-1338-4D0F-A7AB-3F7CE7B10F64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D5920-4E1E-4E39-B0B0-C808CDBD33A0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B2396-3423-4233-8011-B49DE26CA56D}" type="slidenum">
              <a:rPr lang="ar-SA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A9732-2FBE-493F-B327-C9CF53D17CDC}" type="slidenum">
              <a:rPr lang="ar-SA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AE1E-8419-4316-8B1D-FFD8C7F8D94C}" type="slidenum">
              <a:rPr lang="ar-SA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53C1A-B8BF-4A63-9C82-5F620270D39C}" type="slidenum">
              <a:rPr lang="ar-SA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C65FF-72B7-4A39-89B4-B78F356F1A4D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Define host, agent?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3A302-3128-4C67-92F0-B0B449EFF50F}" type="slidenum">
              <a:rPr lang="ar-SA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34" tIns="45716" rIns="91434" bIns="45716"/>
          <a:lstStyle/>
          <a:p>
            <a:pPr eaLnBrk="1" hangingPunct="1"/>
            <a:endParaRPr lang="ar-EG" smtClean="0"/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6" rIns="91434" bIns="45716" anchor="b"/>
          <a:lstStyle/>
          <a:p>
            <a:pPr algn="r" eaLnBrk="1" hangingPunct="1"/>
            <a:fld id="{77565E46-38DB-4F4D-A0FC-1919FB93EC34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F3B6-E25D-4029-928B-A2CB72DFA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B5E5-BBF9-4703-87FE-19D5BDFE7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86FF6-C7A5-44F3-A797-2D533A24E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DA6BC-C857-4E0D-B69E-A9FC126E2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66942-C3BB-4C2F-9BBA-FBE28C190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DF5EE-B339-4C92-A243-122E55999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FEC0-0646-4062-831B-BC30524AD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10BE2-1BA2-4606-847C-0CD29A9B3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97CB-9602-4AEA-90D5-9EA5D265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A234-CDBB-4DF3-8828-E62CF9615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E8625-A0E3-449C-A57F-486260B37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20EA-1CA7-421A-B62F-9E8B9DF58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4D6ED-A8F7-408B-BB96-9374BE254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384CE-FEC1-40D2-B751-BD8E36E3E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13EC5-9AAE-4133-89C5-F8539DD00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47DA-45CF-4C51-863E-15C2AF74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EDEAC-5F54-493D-847C-E23B6CFDF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9F8D2-E297-4B4E-8B76-437853974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B00D-6DD9-47E5-B74E-755A1B940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F1FF-B6DF-4A5C-836F-36293D335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727C1-BB5E-4FD6-A99E-809F33C32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042F-CD73-48B0-8C7F-08C2BF57A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E91AB7-F534-482F-8EB2-0BE74A07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240D898-81DE-4E10-8C3E-C57BD7A5E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1187450" y="838200"/>
            <a:ext cx="7561263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Epidemiologic Triads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4294967295"/>
          </p:nvPr>
        </p:nvSpPr>
        <p:spPr>
          <a:xfrm>
            <a:off x="1763713" y="4797425"/>
            <a:ext cx="6408737" cy="12954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Dr. Salwa  A. Tayel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&amp;</a:t>
            </a:r>
            <a:r>
              <a:rPr lang="en-US" spc="50" dirty="0" smtClean="0">
                <a:latin typeface="Footlight MT Light" pitchFamily="18" charset="0"/>
              </a:rPr>
              <a:t> Dr. Mohammad Afzal </a:t>
            </a:r>
            <a:r>
              <a:rPr lang="en-US" spc="50" dirty="0" err="1" smtClean="0">
                <a:latin typeface="Footlight MT Light" pitchFamily="18" charset="0"/>
              </a:rPr>
              <a:t>Mahmood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KSU Department of Family &amp; Community Medicine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dirty="0" smtClean="0">
                <a:latin typeface="Footlight MT Light" panose="0204060206030A020304" pitchFamily="18" charset="0"/>
              </a:rPr>
              <a:t>September, 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  <a:endParaRPr lang="en-US" dirty="0"/>
          </a:p>
        </p:txBody>
      </p:sp>
      <p:sp>
        <p:nvSpPr>
          <p:cNvPr id="410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B8A347-A8C7-473A-824B-124945718FC4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427912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Time Trends</a:t>
            </a:r>
            <a:endParaRPr lang="ar-EG" b="1" smtClean="0">
              <a:solidFill>
                <a:srgbClr val="0070C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559800" cy="471963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Point source </a:t>
            </a:r>
            <a:r>
              <a:rPr lang="en-US" sz="2800" smtClean="0"/>
              <a:t>e.g. food-borne outbreaks), in terms of hours / days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Seasonal - </a:t>
            </a:r>
            <a:r>
              <a:rPr lang="en-US" sz="2800" smtClean="0"/>
              <a:t>cyclicity (e.g. common cold, influenza), in terms of months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Propogative</a:t>
            </a:r>
            <a:r>
              <a:rPr lang="en-US" sz="2800" smtClean="0"/>
              <a:t> (e.g. water borne epidemics), in terms of weeks / months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Secular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(e.g. morbidity / mortality of non-communicable diseases), in terms of years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Cluster</a:t>
            </a:r>
            <a:r>
              <a:rPr lang="en-US" sz="2800" smtClean="0"/>
              <a:t> in time / place </a:t>
            </a:r>
          </a:p>
          <a:p>
            <a:pPr eaLnBrk="1" hangingPunct="1"/>
            <a:endParaRPr lang="ar-EG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024FB8-CAD6-4210-86ED-66CE4E23998C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162800" cy="1447800"/>
          </a:xfrm>
        </p:spPr>
        <p:txBody>
          <a:bodyPr anchor="t"/>
          <a:lstStyle/>
          <a:p>
            <a:pPr eaLnBrk="1" hangingPunct="1"/>
            <a:r>
              <a:rPr lang="en-US" sz="3200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The Basic Triad Of </a:t>
            </a:r>
            <a:br>
              <a:rPr lang="en-US" sz="3200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Analytic Epidemiology</a:t>
            </a:r>
            <a:r>
              <a:rPr lang="en-US" sz="3200" b="1" smtClean="0">
                <a:latin typeface="Verdana" pitchFamily="34" charset="0"/>
                <a:cs typeface="Times New Roman" pitchFamily="18" charset="0"/>
              </a:rPr>
              <a:t/>
            </a:r>
            <a:br>
              <a:rPr lang="en-US" sz="3200" b="1" smtClean="0">
                <a:latin typeface="Verdana" pitchFamily="34" charset="0"/>
                <a:cs typeface="Times New Roman" pitchFamily="18" charset="0"/>
              </a:rPr>
            </a:br>
            <a:endParaRPr lang="en-US" sz="3200" b="1" smtClean="0"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4339" name="Picture 6" descr="dd01370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95600" y="3357563"/>
            <a:ext cx="3124200" cy="2928937"/>
          </a:xfrm>
        </p:spPr>
      </p:pic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700213"/>
            <a:ext cx="8839200" cy="26431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smtClean="0">
                <a:latin typeface="Verdana" pitchFamily="34" charset="0"/>
                <a:cs typeface="Times New Roman" pitchFamily="18" charset="0"/>
              </a:rPr>
              <a:t>THE THREE PHENOMENA</a:t>
            </a:r>
            <a:r>
              <a:rPr lang="en-US" sz="2800" b="1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smtClean="0">
                <a:latin typeface="Verdana" pitchFamily="34" charset="0"/>
                <a:cs typeface="Times New Roman" pitchFamily="18" charset="0"/>
              </a:rPr>
              <a:t>ASSESSED IN              ANALYTIC EPIDEMIOLOGY ARE:</a:t>
            </a:r>
            <a:r>
              <a:rPr lang="en-US" sz="2800" smtClean="0">
                <a:cs typeface="Times New Roman" pitchFamily="18" charset="0"/>
              </a:rPr>
              <a:t>																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800" b="1" smtClean="0"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800" b="1" smtClean="0">
              <a:cs typeface="Times New Roman" pitchFamily="18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140200" y="29241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HOST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715000" y="5943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ENVIRONMENT</a:t>
            </a:r>
            <a:endParaRPr lang="en-US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371600" y="5943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Verdana" pitchFamily="34" charset="0"/>
                <a:cs typeface="Times New Roman" pitchFamily="18" charset="0"/>
              </a:rPr>
              <a:t>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43012" grpId="0" build="p" autoUpdateAnimBg="0"/>
      <p:bldP spid="43015" grpId="0" autoUpdateAnimBg="0"/>
      <p:bldP spid="43019" grpId="0" autoUpdateAnimBg="0"/>
      <p:bldP spid="430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73050"/>
            <a:ext cx="6840537" cy="711200"/>
          </a:xfrm>
        </p:spPr>
        <p:txBody>
          <a:bodyPr/>
          <a:lstStyle/>
          <a:p>
            <a:pPr marL="723900" indent="-723900">
              <a:defRPr/>
            </a:pPr>
            <a:r>
              <a:rPr lang="en-US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Analytical Epidemiologic Triad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463" y="1357313"/>
            <a:ext cx="8964612" cy="48450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Arial" charset="0"/>
                <a:cs typeface="Arial" charset="0"/>
              </a:rPr>
              <a:t>This model comprises a susceptible host (the person at risk for the disease), a disease agent (the proximate cause), and an environmental context for the interaction between host and agent.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Thus, development of disease is a combination of events: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A harmful agent 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A susceptible host </a:t>
            </a:r>
          </a:p>
          <a:p>
            <a:pPr eaLnBrk="1" hangingPunct="1"/>
            <a:r>
              <a:rPr lang="en-US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 An appropriate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381198-0B0C-4ED4-8BD0-C7F5A2F542A5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242888"/>
            <a:ext cx="7772400" cy="1584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Agents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488363" cy="48371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Biological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 (micro-organisms)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Physical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(temperature, radiation, trauma, others)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Chemical</a:t>
            </a:r>
            <a:r>
              <a:rPr lang="en-US" sz="2400" smtClean="0">
                <a:solidFill>
                  <a:schemeClr val="folHlink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(acids, alkalis, poisons, tobacco, medications / drugs, others)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Environmental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(nutrients in diet, allergens, others)</a:t>
            </a:r>
            <a:r>
              <a:rPr lang="en-US" sz="2400" smtClean="0">
                <a:latin typeface="Verdana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</a:rPr>
              <a:t>Nutritional</a:t>
            </a:r>
            <a:r>
              <a:rPr lang="en-US" sz="2400" smtClean="0">
                <a:latin typeface="Verdana" pitchFamily="34" charset="0"/>
              </a:rPr>
              <a:t> (under- or over-nutrition)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Psychological </a:t>
            </a:r>
            <a:r>
              <a:rPr lang="en-US" sz="2400" smtClean="0">
                <a:latin typeface="Verdana" pitchFamily="34" charset="0"/>
                <a:cs typeface="Times New Roman" pitchFamily="18" charset="0"/>
              </a:rPr>
              <a:t>experiences</a:t>
            </a:r>
            <a:r>
              <a:rPr lang="en-US" sz="2400" smtClean="0">
                <a:latin typeface="Verdana" pitchFamily="34" charset="0"/>
              </a:rPr>
              <a:t> 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66D829-94D4-4E67-A09C-040CDF5A2D5B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60350"/>
            <a:ext cx="7391400" cy="1492250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Host Factors</a:t>
            </a:r>
            <a:r>
              <a:rPr lang="en-US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6825"/>
            <a:ext cx="7772400" cy="4754563"/>
          </a:xfrm>
        </p:spPr>
        <p:txBody>
          <a:bodyPr/>
          <a:lstStyle/>
          <a:p>
            <a:pPr eaLnBrk="1" hangingPunct="1"/>
            <a:r>
              <a:rPr lang="en-US" sz="2800" smtClean="0"/>
              <a:t>Host factors are </a:t>
            </a:r>
            <a:r>
              <a:rPr lang="en-US" sz="2800" b="1" smtClean="0">
                <a:solidFill>
                  <a:srgbClr val="FFFF00"/>
                </a:solidFill>
              </a:rPr>
              <a:t>intrinsic </a:t>
            </a:r>
            <a:r>
              <a:rPr lang="en-US" sz="2800" smtClean="0"/>
              <a:t>factors that influence an individual’s exposure, susceptibility, or response to a causative agent. These include: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Genetic</a:t>
            </a:r>
            <a:r>
              <a:rPr lang="en-US" sz="2800" smtClean="0"/>
              <a:t> endowment				 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Immunologic</a:t>
            </a:r>
            <a:r>
              <a:rPr lang="en-US" sz="2800" smtClean="0"/>
              <a:t> state			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Personal behavior </a:t>
            </a:r>
            <a:r>
              <a:rPr lang="en-US" sz="2800" smtClean="0"/>
              <a:t>(life-style factors): diet, tobacco use, exercise, etc</a:t>
            </a:r>
          </a:p>
          <a:p>
            <a:pPr eaLnBrk="1" hangingPunct="1"/>
            <a:r>
              <a:rPr lang="en-US" sz="2800" b="1" smtClean="0">
                <a:solidFill>
                  <a:srgbClr val="FFFF00"/>
                </a:solidFill>
              </a:rPr>
              <a:t>Personal characteristics </a:t>
            </a:r>
            <a:r>
              <a:rPr lang="en-US" sz="2800" smtClean="0"/>
              <a:t>(described before, under “person”), including: age, gender, socio-economic status, etc. 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E3398A-0B16-41CD-B62D-DC8EEB52FFEB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4438"/>
            <a:ext cx="9144000" cy="6551612"/>
          </a:xfrm>
        </p:spPr>
        <p:txBody>
          <a:bodyPr/>
          <a:lstStyle/>
          <a:p>
            <a:pPr>
              <a:lnSpc>
                <a:spcPct val="130000"/>
              </a:lnSpc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Environmental factors are </a:t>
            </a:r>
            <a:r>
              <a:rPr lang="en-US" sz="24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extrinsic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factors which affect the agent and the opportunity for exposure. These include: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Physical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factors: e.g. geology, climate (temperature, humidity, rain, etc) 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Biological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factors: e.g. insects that transmit an agent </a:t>
            </a:r>
          </a:p>
          <a:p>
            <a:pPr lvl="1">
              <a:lnSpc>
                <a:spcPct val="13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Socioeconomic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factors: e.g. crowding, sanitation, and the availability of health services</a:t>
            </a:r>
          </a:p>
          <a:p>
            <a:pPr marL="457200" lvl="1" indent="0">
              <a:lnSpc>
                <a:spcPct val="130000"/>
              </a:lnSpc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Phenomena which bring the </a:t>
            </a:r>
            <a:r>
              <a:rPr lang="en-US" sz="24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host and agent together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vector, vehicle, reservoir, etc</a:t>
            </a:r>
          </a:p>
          <a:p>
            <a:pPr>
              <a:lnSpc>
                <a:spcPct val="130000"/>
              </a:lnSpc>
              <a:buFont typeface="Arial" charset="0"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03575" y="461963"/>
            <a:ext cx="5329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70C0"/>
                </a:solidFill>
                <a:latin typeface="Verdana" pitchFamily="34" charset="0"/>
              </a:rPr>
              <a:t>Environment</a:t>
            </a:r>
            <a:endParaRPr lang="en-GB" sz="2800" b="1">
              <a:solidFill>
                <a:schemeClr val="bg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84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5672A8-A760-4C0F-AD0D-36C5BA480344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ED03AF21-03A3-4DE6-8409-0A6E4F7A96F8}" type="slidenum">
              <a:rPr lang="ar-SA" sz="12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pPr algn="r" eaLnBrk="1" hangingPunct="1">
                <a:defRPr/>
              </a:pPr>
              <a:t>16</a:t>
            </a:fld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380930" name="Rectangle 2"/>
          <p:cNvSpPr>
            <a:spLocks noChangeArrowheads="1"/>
          </p:cNvSpPr>
          <p:nvPr/>
        </p:nvSpPr>
        <p:spPr bwMode="auto">
          <a:xfrm>
            <a:off x="76200" y="1184275"/>
            <a:ext cx="8964613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en-US" sz="2400" b="1" i="1">
                <a:solidFill>
                  <a:srgbClr val="FFFF00"/>
                </a:solidFill>
              </a:rPr>
              <a:t>Agent factors</a:t>
            </a:r>
            <a:r>
              <a:rPr lang="en-US" sz="2400"/>
              <a:t> include infectious microorganisms, e.g. virus, bacterium, parasite, or other agents. </a:t>
            </a:r>
          </a:p>
          <a:p>
            <a:pPr lvl="1" eaLnBrk="1" hangingPunct="1">
              <a:lnSpc>
                <a:spcPct val="140000"/>
              </a:lnSpc>
              <a:buFontTx/>
              <a:buChar char="•"/>
            </a:pPr>
            <a:r>
              <a:rPr lang="en-US" sz="2400"/>
              <a:t>They may be </a:t>
            </a:r>
            <a:r>
              <a:rPr lang="en-US" sz="2400" b="1" i="1">
                <a:solidFill>
                  <a:srgbClr val="FFFF00"/>
                </a:solidFill>
              </a:rPr>
              <a:t>necessary</a:t>
            </a:r>
            <a:r>
              <a:rPr lang="en-US" sz="2400"/>
              <a:t> but </a:t>
            </a:r>
            <a:r>
              <a:rPr lang="en-US" sz="2400">
                <a:solidFill>
                  <a:srgbClr val="FFFF00"/>
                </a:solidFill>
              </a:rPr>
              <a:t>not</a:t>
            </a:r>
            <a:r>
              <a:rPr lang="en-US" sz="2400"/>
              <a:t> always </a:t>
            </a:r>
            <a:r>
              <a:rPr lang="en-US" sz="2400" b="1" i="1">
                <a:solidFill>
                  <a:srgbClr val="FFFF00"/>
                </a:solidFill>
              </a:rPr>
              <a:t>sufficient</a:t>
            </a:r>
            <a:r>
              <a:rPr lang="en-US" sz="2400"/>
              <a:t> alone to cause disease.</a:t>
            </a:r>
          </a:p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en-US" sz="2400" b="1" i="1">
                <a:solidFill>
                  <a:srgbClr val="FFFF00"/>
                </a:solidFill>
              </a:rPr>
              <a:t>Host factors</a:t>
            </a:r>
            <a:r>
              <a:rPr lang="en-US" sz="2400"/>
              <a:t> are </a:t>
            </a:r>
            <a:r>
              <a:rPr lang="en-US" sz="2400">
                <a:solidFill>
                  <a:srgbClr val="FFFF00"/>
                </a:solidFill>
              </a:rPr>
              <a:t>intrinsic</a:t>
            </a:r>
            <a:r>
              <a:rPr lang="en-US" sz="2400"/>
              <a:t> factors that influence an individual’s exposure, susceptibility, or response to a causative agent</a:t>
            </a:r>
          </a:p>
          <a:p>
            <a:pPr eaLnBrk="1" hangingPunct="1">
              <a:lnSpc>
                <a:spcPct val="140000"/>
              </a:lnSpc>
              <a:buFontTx/>
              <a:buChar char="•"/>
            </a:pPr>
            <a:r>
              <a:rPr lang="en-US" sz="2400" b="1" i="1">
                <a:solidFill>
                  <a:srgbClr val="FFFF00"/>
                </a:solidFill>
              </a:rPr>
              <a:t>Environmental factors</a:t>
            </a:r>
            <a:r>
              <a:rPr lang="en-US" sz="2400"/>
              <a:t> are </a:t>
            </a:r>
            <a:r>
              <a:rPr lang="en-US" sz="2400">
                <a:solidFill>
                  <a:srgbClr val="FFFF00"/>
                </a:solidFill>
              </a:rPr>
              <a:t>extrinsic</a:t>
            </a:r>
            <a:r>
              <a:rPr lang="en-US" sz="2400"/>
              <a:t> factors which affect the agent and the opportunity for exposure.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476375" y="231775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3200" b="1">
                <a:solidFill>
                  <a:schemeClr val="bg2"/>
                </a:solidFill>
              </a:rPr>
              <a:t>Summary of Analytical Triad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946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4694BC-9E61-4034-956E-869AB0589786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2"/>
                </a:solidFill>
                <a:latin typeface="Arial" charset="0"/>
              </a:rPr>
              <a:t>Example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77813" y="1295400"/>
            <a:ext cx="8686800" cy="5181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smtClean="0"/>
              <a:t>The number of people who become diseased with tuberculosis will depend on:</a:t>
            </a:r>
          </a:p>
          <a:p>
            <a:r>
              <a:rPr lang="en-GB" sz="2800" smtClean="0"/>
              <a:t>characteristics of the agent,</a:t>
            </a:r>
          </a:p>
          <a:p>
            <a:r>
              <a:rPr lang="en-GB" sz="2800" smtClean="0"/>
              <a:t>environmental factors,</a:t>
            </a:r>
          </a:p>
          <a:p>
            <a:r>
              <a:rPr lang="en-GB" sz="2800" smtClean="0"/>
              <a:t>And host factors</a:t>
            </a:r>
          </a:p>
          <a:p>
            <a:endParaRPr lang="en-GB" sz="2800" smtClean="0"/>
          </a:p>
          <a:p>
            <a:pPr>
              <a:buFont typeface="Arial" charset="0"/>
              <a:buNone/>
            </a:pPr>
            <a:r>
              <a:rPr lang="en-GB" sz="2800" smtClean="0"/>
              <a:t>Explain some of these factors</a:t>
            </a:r>
          </a:p>
          <a:p>
            <a:endParaRPr lang="en-GB" sz="2800" smtClean="0"/>
          </a:p>
          <a:p>
            <a:pPr>
              <a:buFont typeface="Arial" charset="0"/>
              <a:buNone/>
            </a:pPr>
            <a:endParaRPr lang="en-GB" sz="2800" smtClean="0"/>
          </a:p>
          <a:p>
            <a:endParaRPr lang="en-GB" sz="280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204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A31BC3-AEF3-4D0A-A0F8-F5DB38B09783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038600" y="1447800"/>
          <a:ext cx="846138" cy="1600200"/>
        </p:xfrm>
        <a:graphic>
          <a:graphicData uri="http://schemas.openxmlformats.org/presentationml/2006/ole">
            <p:oleObj spid="_x0000_s21506" name="Clip" r:id="rId4" imgW="520294" imgH="981151" progId="MS_ClipArt_Gallery.2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33600" y="4038600"/>
          <a:ext cx="757238" cy="1076325"/>
        </p:xfrm>
        <a:graphic>
          <a:graphicData uri="http://schemas.openxmlformats.org/presentationml/2006/ole">
            <p:oleObj spid="_x0000_s21507" name="Clip" r:id="rId5" imgW="758038" imgH="1076249" progId="MS_ClipArt_Gallery.2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096000" y="3276600"/>
          <a:ext cx="1536700" cy="1900238"/>
        </p:xfrm>
        <a:graphic>
          <a:graphicData uri="http://schemas.openxmlformats.org/presentationml/2006/ole">
            <p:oleObj spid="_x0000_s21508" name="Clip" r:id="rId6" imgW="2827338" imgH="3497263" progId="MS_ClipArt_Gallery.2">
              <p:embed/>
            </p:oleObj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19200" y="5334000"/>
            <a:ext cx="3124200" cy="1068388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itchFamily="18" charset="0"/>
              </a:rPr>
              <a:t>Agent: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3333FF"/>
                </a:solidFill>
                <a:latin typeface="Times New Roman" pitchFamily="18" charset="0"/>
              </a:rPr>
              <a:t>Amount, infectivity, pathogenicity, virulence,….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257800" y="5445125"/>
            <a:ext cx="3276600" cy="823913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itchFamily="18" charset="0"/>
              </a:rPr>
              <a:t>Environment: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3333FF"/>
                </a:solidFill>
                <a:latin typeface="Times New Roman" pitchFamily="18" charset="0"/>
              </a:rPr>
              <a:t>Physical, biological, social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339975" y="635000"/>
            <a:ext cx="4824413" cy="922338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Times New Roman" pitchFamily="18" charset="0"/>
              </a:rPr>
              <a:t>Host: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3333FF"/>
                </a:solidFill>
                <a:latin typeface="Times New Roman" pitchFamily="18" charset="0"/>
              </a:rPr>
              <a:t>Intrinsic factors, genetic, physiologic factors, psychological factors, immunity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038600" y="3124200"/>
            <a:ext cx="1066800" cy="1768475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Health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or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Illness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3333FF"/>
                </a:solidFill>
                <a:latin typeface="Times New Roman" pitchFamily="18" charset="0"/>
              </a:rPr>
              <a:t>?</a:t>
            </a:r>
            <a:endParaRPr lang="en-US" sz="24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2895600" y="2743200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200400" y="50292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953000" y="2743200"/>
            <a:ext cx="1066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574675" y="-315913"/>
            <a:ext cx="8001000" cy="971551"/>
          </a:xfrm>
        </p:spPr>
        <p:txBody>
          <a:bodyPr/>
          <a:lstStyle/>
          <a:p>
            <a:pPr marL="723900" indent="-723900">
              <a:defRPr/>
            </a:pPr>
            <a:r>
              <a:rPr lang="en-US" sz="3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Analytical Epidemiology Triad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2151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302B07-FBF5-4568-8121-71AB809035E1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-36513" y="76200"/>
            <a:ext cx="8610601" cy="1371600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  <a:latin typeface="Footlight MT Light" pitchFamily="18" charset="0"/>
              </a:rPr>
              <a:t>Reference books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1828800" y="1828800"/>
            <a:ext cx="7086600" cy="4648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>
              <a:solidFill>
                <a:srgbClr val="000000"/>
              </a:solidFill>
            </a:endParaRPr>
          </a:p>
          <a:p>
            <a:endParaRPr lang="en-US" sz="2400" smtClean="0">
              <a:solidFill>
                <a:schemeClr val="tx1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10200"/>
            <a:ext cx="9906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152400" y="1539875"/>
            <a:ext cx="883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056" tIns="0" rIns="0" bIns="0" anchor="ctr">
            <a:spAutoFit/>
          </a:bodyPr>
          <a:lstStyle/>
          <a:p>
            <a:pPr marL="457200" indent="-457200" eaLnBrk="1" hangingPunct="1">
              <a:buFont typeface="Calibri" pitchFamily="34" charset="0"/>
              <a:buNone/>
            </a:pPr>
            <a:endParaRPr lang="en-US" sz="240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Char char="•"/>
            </a:pPr>
            <a:r>
              <a:rPr lang="en-US" sz="2400">
                <a:solidFill>
                  <a:schemeClr val="bg1"/>
                </a:solidFill>
              </a:rPr>
              <a:t>Principles of Epidemiology in Public Health Practice. </a:t>
            </a:r>
            <a:r>
              <a:rPr lang="en-US" sz="2400" i="1">
                <a:solidFill>
                  <a:schemeClr val="bg1"/>
                </a:solidFill>
              </a:rPr>
              <a:t>Third Edition. </a:t>
            </a:r>
            <a:r>
              <a:rPr lang="en-US" sz="2400">
                <a:solidFill>
                  <a:schemeClr val="bg1"/>
                </a:solidFill>
              </a:rPr>
              <a:t>An Introduction to Applied Epidemiology and Biostatistics. Centers for Disease Control and Prevention (CDC) </a:t>
            </a:r>
          </a:p>
          <a:p>
            <a:pPr marL="457200" indent="-457200" eaLnBrk="1" hangingPunct="1">
              <a:buFont typeface="Calibri" pitchFamily="34" charset="0"/>
              <a:buChar char="•"/>
            </a:pPr>
            <a:r>
              <a:rPr lang="en-US" sz="2400"/>
              <a:t>Gordis L. Epidemiology. 2009 </a:t>
            </a: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None/>
            </a:pPr>
            <a:r>
              <a:rPr lang="en-US" sz="2400">
                <a:solidFill>
                  <a:schemeClr val="bg1"/>
                </a:solidFill>
              </a:rPr>
              <a:t> </a:t>
            </a: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AU" sz="240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457200" indent="-457200" eaLnBrk="1" hangingPunct="1">
              <a:buFont typeface="Calibri" pitchFamily="34" charset="0"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914400" lvl="1" indent="-457200">
              <a:buFont typeface="Calibri" pitchFamily="34" charset="0"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457200" indent="-457200">
              <a:buFont typeface="Calibri" pitchFamily="34" charset="0"/>
              <a:buChar char="•"/>
            </a:pP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225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4A1C69-C18E-41A0-BC37-6C2ED6F45071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505E41C6-3D7E-4E38-ADAF-B79B1C5CD244}" type="slidenum">
              <a:rPr lang="ar-SA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2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30213" y="1233488"/>
            <a:ext cx="8534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en-US" sz="2400"/>
          </a:p>
          <a:p>
            <a:pPr eaLnBrk="1" hangingPunct="1">
              <a:lnSpc>
                <a:spcPct val="150000"/>
              </a:lnSpc>
            </a:pPr>
            <a:r>
              <a:rPr lang="en-US" sz="2400" b="1"/>
              <a:t>By the end of this lecture students will be able to: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400"/>
              <a:t> Explain epidemiologic triads as a model of study of disease causation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sz="2400"/>
              <a:t> Describe importance of studying epidemiologic triads and its implications for public health.</a:t>
            </a:r>
          </a:p>
        </p:txBody>
      </p:sp>
      <p:sp>
        <p:nvSpPr>
          <p:cNvPr id="5124" name="Title 1"/>
          <p:cNvSpPr>
            <a:spLocks noGrp="1"/>
          </p:cNvSpPr>
          <p:nvPr>
            <p:ph type="title" idx="4294967295"/>
          </p:nvPr>
        </p:nvSpPr>
        <p:spPr>
          <a:xfrm>
            <a:off x="457200" y="206375"/>
            <a:ext cx="66294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latin typeface="Footlight MT Light" pitchFamily="18" charset="0"/>
              </a:rPr>
              <a:t>OBJECTIVES OF THE LECTURE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51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AD5492-E0BB-47F8-9966-35FABA1C35CE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87450" y="152400"/>
            <a:ext cx="6913563" cy="838200"/>
          </a:xfrm>
        </p:spPr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Headlines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48225"/>
          </a:xfrm>
        </p:spPr>
        <p:txBody>
          <a:bodyPr/>
          <a:lstStyle/>
          <a:p>
            <a:r>
              <a:rPr lang="en-US" sz="2800" smtClean="0"/>
              <a:t>Descriptive epidemiological triad</a:t>
            </a:r>
          </a:p>
          <a:p>
            <a:r>
              <a:rPr lang="en-US" sz="2800" smtClean="0"/>
              <a:t>Analytical epidemiological triad</a:t>
            </a:r>
          </a:p>
          <a:p>
            <a:r>
              <a:rPr lang="en-US" sz="2800" smtClean="0">
                <a:solidFill>
                  <a:schemeClr val="tx1"/>
                </a:solidFill>
                <a:latin typeface="Arial" charset="0"/>
              </a:rPr>
              <a:t>Purpose of studying epidemiologic triads</a:t>
            </a:r>
            <a:endParaRPr lang="en-US" sz="2800" smtClean="0"/>
          </a:p>
          <a:p>
            <a:r>
              <a:rPr lang="en-US" sz="2800" smtClean="0"/>
              <a:t>Public health implications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FE7DAC-91D4-461E-8330-DE63385F6255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304800"/>
            <a:ext cx="8575675" cy="892175"/>
          </a:xfrm>
        </p:spPr>
        <p:txBody>
          <a:bodyPr/>
          <a:lstStyle/>
          <a:p>
            <a:r>
              <a:rPr lang="en-GB" sz="3200" b="1" smtClean="0">
                <a:solidFill>
                  <a:schemeClr val="bg2"/>
                </a:solidFill>
                <a:latin typeface="Arial" charset="0"/>
                <a:cs typeface="Arial" charset="0"/>
              </a:rPr>
              <a:t>Purpose of studying causal models</a:t>
            </a:r>
            <a:endParaRPr lang="en-US" sz="3200" b="1" smtClean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28775"/>
            <a:ext cx="8818562" cy="41767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2800" smtClean="0">
                <a:latin typeface="Arial" charset="0"/>
                <a:cs typeface="Arial" charset="0"/>
              </a:rPr>
              <a:t>Studying how different factors can lead to ill health is important to generate knowledge to help prevent and control diseases.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GB" sz="2800" smtClean="0">
              <a:latin typeface="Arial" charset="0"/>
              <a:cs typeface="Arial" charset="0"/>
            </a:endParaRPr>
          </a:p>
          <a:p>
            <a:r>
              <a:rPr lang="en-GB" sz="2800" smtClean="0">
                <a:latin typeface="Arial" charset="0"/>
                <a:cs typeface="Arial" charset="0"/>
              </a:rPr>
              <a:t>The classic epidemiological triangles or triads  help understanding the relation between a disease and the agent causing the disease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71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13D255-7BD5-481E-9409-51AA71C969ED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Epidemiological Triads</a:t>
            </a:r>
            <a:endParaRPr lang="ar-EG" b="1" smtClean="0">
              <a:solidFill>
                <a:schemeClr val="bg2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17713"/>
            <a:ext cx="3657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	</a:t>
            </a:r>
            <a:r>
              <a:rPr lang="en-US" smtClean="0">
                <a:solidFill>
                  <a:srgbClr val="FFFF00"/>
                </a:solidFill>
              </a:rPr>
              <a:t>Descriptive Epidemiology Triad:</a:t>
            </a:r>
          </a:p>
          <a:p>
            <a:pPr eaLnBrk="1" hangingPunct="1"/>
            <a:r>
              <a:rPr lang="en-US" smtClean="0"/>
              <a:t>Person</a:t>
            </a:r>
          </a:p>
          <a:p>
            <a:pPr eaLnBrk="1" hangingPunct="1"/>
            <a:r>
              <a:rPr lang="en-US" smtClean="0"/>
              <a:t>Place </a:t>
            </a:r>
          </a:p>
          <a:p>
            <a:pPr eaLnBrk="1" hangingPunct="1"/>
            <a:r>
              <a:rPr lang="en-US" smtClean="0"/>
              <a:t>Time</a:t>
            </a:r>
          </a:p>
          <a:p>
            <a:pPr eaLnBrk="1" hangingPunct="1"/>
            <a:endParaRPr lang="ar-EG" smtClean="0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810000" cy="3962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	</a:t>
            </a:r>
            <a:r>
              <a:rPr lang="en-US" smtClean="0">
                <a:solidFill>
                  <a:srgbClr val="FFFF00"/>
                </a:solidFill>
              </a:rPr>
              <a:t>Analytical Epidemiology Triad</a:t>
            </a:r>
            <a:r>
              <a:rPr lang="en-US" smtClean="0"/>
              <a:t>:</a:t>
            </a:r>
          </a:p>
          <a:p>
            <a:pPr eaLnBrk="1" hangingPunct="1"/>
            <a:r>
              <a:rPr lang="en-US" smtClean="0"/>
              <a:t>Agent</a:t>
            </a:r>
          </a:p>
          <a:p>
            <a:pPr eaLnBrk="1" hangingPunct="1"/>
            <a:r>
              <a:rPr lang="en-US" smtClean="0"/>
              <a:t>Host</a:t>
            </a:r>
          </a:p>
          <a:p>
            <a:pPr eaLnBrk="1" hangingPunct="1"/>
            <a:r>
              <a:rPr lang="en-US" smtClean="0"/>
              <a:t>Environment</a:t>
            </a:r>
            <a:endParaRPr lang="ar-EG" smtClean="0"/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81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6DEF66-69C4-49AA-A57B-53AC1B06D5D5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60363"/>
            <a:ext cx="7391400" cy="620712"/>
          </a:xfrm>
        </p:spPr>
        <p:txBody>
          <a:bodyPr anchor="t"/>
          <a:lstStyle/>
          <a:p>
            <a:pPr eaLnBrk="1" hangingPunct="1"/>
            <a:r>
              <a:rPr lang="en-US" sz="36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Descriptive Epidemiology</a:t>
            </a:r>
            <a:endParaRPr lang="en-US" sz="3600" b="1" smtClean="0">
              <a:latin typeface="Arial" charset="0"/>
              <a:cs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41438"/>
            <a:ext cx="82073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Arial" charset="0"/>
              </a:rPr>
              <a:t>Descriptive epidemiology is a necessary antecedent of analytic epidemiology</a:t>
            </a:r>
            <a:endParaRPr lang="en-US" sz="28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To undertake an analytic epidemiologic study you must first: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Know where to look 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Know what to control for 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Be able to formulate hypotheses compatible with laboratory evidence 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6837D2-8FBB-42EA-95A7-C661AF33A834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44463"/>
            <a:ext cx="7315200" cy="836612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cs typeface="Arial" charset="0"/>
              </a:rPr>
              <a:t>Person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9363"/>
            <a:ext cx="7772400" cy="4916487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Age 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Gender 	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Marital status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Ethnicity/Race 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Behavior / life-style factors		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Socio-economic status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Education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Occupation</a:t>
            </a:r>
          </a:p>
          <a:p>
            <a:pPr lvl="1" eaLnBrk="1" hangingPunct="1"/>
            <a:r>
              <a:rPr lang="en-US" sz="2400" smtClean="0">
                <a:latin typeface="Arial" charset="0"/>
                <a:cs typeface="Arial" charset="0"/>
              </a:rPr>
              <a:t>Income								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  <a:endParaRPr lang="en-US" dirty="0"/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B037BD-CD81-4632-A126-5C12007ACD97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3987" cy="908050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cs typeface="Shruti" pitchFamily="34" charset="0"/>
              </a:rPr>
              <a:t>Place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Geographically restricted or widespread (pandemic)?			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Relation to water or food supply (clusters: multiple / one)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Residence (rural, urban, sub-urban)</a:t>
            </a:r>
          </a:p>
          <a:p>
            <a:pPr eaLnBrk="1" hangingPunct="1"/>
            <a:r>
              <a:rPr lang="en-US" sz="2800" smtClean="0"/>
              <a:t>Weather (temperature, humidity)</a:t>
            </a:r>
          </a:p>
          <a:p>
            <a:pPr eaLnBrk="1" hangingPunct="1"/>
            <a:r>
              <a:rPr lang="en-US" sz="2800" smtClean="0"/>
              <a:t>Natural / political</a:t>
            </a:r>
          </a:p>
          <a:p>
            <a:pPr eaLnBrk="1" hangingPunct="1"/>
            <a:endParaRPr 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A3AF36-F1F8-40C4-9B07-CE64AAFAFC33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78762" cy="914400"/>
          </a:xfrm>
        </p:spPr>
        <p:txBody>
          <a:bodyPr anchor="t"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Changing or stable?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Seasonal variation.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Clustered (epidemic) or evenly distributed (endemic)? 						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Point source or propagated.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 September 2013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Epidemiological Triads</a:t>
            </a:r>
          </a:p>
        </p:txBody>
      </p:sp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8FBC48-6BEB-43ED-B2A3-E8C5697A9388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784</Words>
  <Application>Microsoft Office PowerPoint</Application>
  <PresentationFormat>عرض على الشاشة (3:4)‏</PresentationFormat>
  <Paragraphs>194</Paragraphs>
  <Slides>19</Slides>
  <Notes>11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8</vt:i4>
      </vt:variant>
      <vt:variant>
        <vt:lpstr>سمة</vt:lpstr>
      </vt:variant>
      <vt:variant>
        <vt:i4>2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30" baseType="lpstr">
      <vt:lpstr>Arial</vt:lpstr>
      <vt:lpstr>Tahoma</vt:lpstr>
      <vt:lpstr>Calibri</vt:lpstr>
      <vt:lpstr>Footlight MT Light</vt:lpstr>
      <vt:lpstr>Wingdings</vt:lpstr>
      <vt:lpstr>Shruti</vt:lpstr>
      <vt:lpstr>Times New Roman</vt:lpstr>
      <vt:lpstr>Verdana</vt:lpstr>
      <vt:lpstr>1_TP101967919_template</vt:lpstr>
      <vt:lpstr>TP101967919_template</vt:lpstr>
      <vt:lpstr>Microsoft Clip Gallery</vt:lpstr>
      <vt:lpstr>Epidemiologic Triads</vt:lpstr>
      <vt:lpstr>OBJECTIVES OF THE LECTURE</vt:lpstr>
      <vt:lpstr>Headlines</vt:lpstr>
      <vt:lpstr>Purpose of studying causal models</vt:lpstr>
      <vt:lpstr>Epidemiological Triads</vt:lpstr>
      <vt:lpstr>Descriptive Epidemiology</vt:lpstr>
      <vt:lpstr>Person</vt:lpstr>
      <vt:lpstr>Place</vt:lpstr>
      <vt:lpstr>Time</vt:lpstr>
      <vt:lpstr>Time Trends</vt:lpstr>
      <vt:lpstr>The Basic Triad Of  Analytic Epidemiology </vt:lpstr>
      <vt:lpstr>The Analytical Epidemiologic Triad </vt:lpstr>
      <vt:lpstr>  Agents</vt:lpstr>
      <vt:lpstr>Host Factors </vt:lpstr>
      <vt:lpstr>الشريحة 15</vt:lpstr>
      <vt:lpstr>الشريحة 16</vt:lpstr>
      <vt:lpstr>Example</vt:lpstr>
      <vt:lpstr>The Analytical Epidemiology Triad</vt:lpstr>
      <vt:lpstr>Reference books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AA</cp:lastModifiedBy>
  <cp:revision>53</cp:revision>
  <dcterms:created xsi:type="dcterms:W3CDTF">2011-09-15T09:02:42Z</dcterms:created>
  <dcterms:modified xsi:type="dcterms:W3CDTF">2013-09-09T16:40:05Z</dcterms:modified>
</cp:coreProperties>
</file>