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handoutMasterIdLst>
    <p:handoutMasterId r:id="rId42"/>
  </p:handoutMasterIdLst>
  <p:sldIdLst>
    <p:sldId id="349"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50" r:id="rId35"/>
    <p:sldId id="344" r:id="rId36"/>
    <p:sldId id="345" r:id="rId37"/>
    <p:sldId id="346" r:id="rId38"/>
    <p:sldId id="347" r:id="rId39"/>
    <p:sldId id="348" r:id="rId40"/>
  </p:sldIdLst>
  <p:sldSz cx="9906000" cy="6858000" type="A4"/>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1134" y="-102"/>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3" d="100"/>
          <a:sy n="63" d="100"/>
        </p:scale>
        <p:origin x="2838"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050F9CC-5A4C-4A1A-BDDF-7038549D296D}" type="datetimeFigureOut">
              <a:rPr lang="en-US"/>
              <a:pPr>
                <a:defRPr/>
              </a:pPr>
              <a:t>9/16/2013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C85496DC-82E8-42E4-AE75-7C2D06BCF5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A04F763-2BF8-46DE-8668-40FEC71D55EB}" type="datetimeFigureOut">
              <a:rPr lang="en-US"/>
              <a:pPr>
                <a:defRPr/>
              </a:pPr>
              <a:t>9/16/2013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370C4C2-0944-4EBF-A063-69A0FA51B4C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14340" name="Slide Number Placeholder 3"/>
          <p:cNvSpPr>
            <a:spLocks noGrp="1"/>
          </p:cNvSpPr>
          <p:nvPr>
            <p:ph type="sldNum" sz="quarter" idx="5"/>
          </p:nvPr>
        </p:nvSpPr>
        <p:spPr bwMode="auto">
          <a:noFill/>
          <a:ln>
            <a:miter lim="800000"/>
            <a:headEnd/>
            <a:tailEnd/>
          </a:ln>
        </p:spPr>
        <p:txBody>
          <a:bodyPr/>
          <a:lstStyle/>
          <a:p>
            <a:fld id="{4982C9BB-404F-4353-86CD-41F5976803F5}"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7EAF5A6D-C90A-47A8-BA91-6D65D42801EB}" type="slidenum">
              <a:rPr lang="ar-SA"/>
              <a:pPr/>
              <a:t>9</a:t>
            </a:fld>
            <a:endParaRPr lang="en-US"/>
          </a:p>
        </p:txBody>
      </p:sp>
      <p:sp>
        <p:nvSpPr>
          <p:cNvPr id="20483" name="Rectangle 2"/>
          <p:cNvSpPr>
            <a:spLocks noRo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E550C3D9-BAA2-4CB2-BF88-2D8AC89DE90F}" type="slidenum">
              <a:rPr lang="ar-SA"/>
              <a:pPr/>
              <a:t>10</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36868" name="Slide Number Placeholder 3"/>
          <p:cNvSpPr>
            <a:spLocks noGrp="1"/>
          </p:cNvSpPr>
          <p:nvPr>
            <p:ph type="sldNum" sz="quarter" idx="5"/>
          </p:nvPr>
        </p:nvSpPr>
        <p:spPr bwMode="auto">
          <a:noFill/>
          <a:ln>
            <a:miter lim="800000"/>
            <a:headEnd/>
            <a:tailEnd/>
          </a:ln>
        </p:spPr>
        <p:txBody>
          <a:bodyPr/>
          <a:lstStyle/>
          <a:p>
            <a:fld id="{C9096A80-EFCB-4F2D-BDA7-8839DAA3675D}" type="slidenum">
              <a:rPr lang="en-GB"/>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7"/>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1038" y="1600200"/>
            <a:ext cx="8543925" cy="2240280"/>
          </a:xfrm>
        </p:spPr>
        <p:txBody>
          <a:bodyPr/>
          <a:lstStyle>
            <a:lvl1pPr algn="ctr">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681038" y="3854659"/>
            <a:ext cx="8543925"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ectangle 7"/>
          <p:cNvSpPr/>
          <p:nvPr userDrawn="1"/>
        </p:nvSpPr>
        <p:spPr>
          <a:xfrm>
            <a:off x="6624638" y="0"/>
            <a:ext cx="328136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6932911" y="4591761"/>
            <a:ext cx="2539702"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6932911" y="1714500"/>
            <a:ext cx="2539702" cy="2877260"/>
          </a:xfrm>
        </p:spPr>
        <p:txBody>
          <a:bodyPr/>
          <a:lstStyle>
            <a:lvl1pPr>
              <a:defRPr sz="3000">
                <a:solidFill>
                  <a:schemeClr val="bg1"/>
                </a:solidFill>
              </a:defRPr>
            </a:lvl1pPr>
          </a:lstStyle>
          <a:p>
            <a:r>
              <a:rPr lang="en-US" smtClean="0"/>
              <a:t>Click to edit Master title style</a:t>
            </a:r>
            <a:endParaRPr lang="en-US"/>
          </a:p>
        </p:txBody>
      </p:sp>
      <p:sp>
        <p:nvSpPr>
          <p:cNvPr id="6" name="Picture Placeholder 2"/>
          <p:cNvSpPr>
            <a:spLocks noGrp="1"/>
          </p:cNvSpPr>
          <p:nvPr>
            <p:ph type="pic" idx="1"/>
          </p:nvPr>
        </p:nvSpPr>
        <p:spPr>
          <a:xfrm>
            <a:off x="0" y="1"/>
            <a:ext cx="6582537"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9DFF11-402C-4B44-9DB1-5EEAE7B0E3DB}" type="datetimeFigureOut">
              <a:rPr lang="en-US"/>
              <a:pPr>
                <a:defRPr/>
              </a:pPr>
              <a:t>9/16/2013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9D3192-CB82-46F5-B93C-E1BED40D4F3C}" type="slidenum">
              <a:rPr lang="en-US"/>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457200"/>
            <a:ext cx="1578769"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8250" y="457200"/>
            <a:ext cx="5726906"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676FAF-52D0-43C5-A7AF-CA93A8F56199}" type="datetimeFigureOut">
              <a:rPr lang="en-US"/>
              <a:pPr>
                <a:defRPr/>
              </a:pPr>
              <a:t>9/16/2013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0F7BB18-85F6-438A-B7F0-4A2962CE1BC7}" type="slidenum">
              <a:rPr lang="en-US"/>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6760" y="228601"/>
            <a:ext cx="9219804" cy="1325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26761" y="1676401"/>
            <a:ext cx="9252479" cy="4422775"/>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fld id="{9C3D205B-56D4-4BE1-91DB-BF8EEFC06D8D}" type="datetime1">
              <a:rPr lang="en-US"/>
              <a:pPr>
                <a:defRPr/>
              </a:pPr>
              <a:t>9/16/2013</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vl1pPr>
          </a:lstStyle>
          <a:p>
            <a:fld id="{BAB54560-E045-4F3D-A47B-C6271FCD8210}"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spTree>
      <p:nvGrpSpPr>
        <p:cNvPr id="1" name=""/>
        <p:cNvGrpSpPr/>
        <p:nvPr/>
      </p:nvGrpSpPr>
      <p:grpSpPr>
        <a:xfrm>
          <a:off x="0" y="0"/>
          <a:ext cx="0" cy="0"/>
          <a:chOff x="0" y="0"/>
          <a:chExt cx="0" cy="0"/>
        </a:xfrm>
      </p:grpSpPr>
      <p:sp>
        <p:nvSpPr>
          <p:cNvPr id="7" name="Rectangle 7"/>
          <p:cNvSpPr/>
          <p:nvPr userDrawn="1"/>
        </p:nvSpPr>
        <p:spPr>
          <a:xfrm>
            <a:off x="0" y="4800600"/>
            <a:ext cx="9906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33388" y="5115656"/>
            <a:ext cx="9039225" cy="9144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33388" y="6043123"/>
            <a:ext cx="9039225"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Picture Placeholder 2"/>
          <p:cNvSpPr>
            <a:spLocks noGrp="1"/>
          </p:cNvSpPr>
          <p:nvPr>
            <p:ph type="pic" idx="10"/>
          </p:nvPr>
        </p:nvSpPr>
        <p:spPr>
          <a:xfrm>
            <a:off x="1"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3" name="Picture Placeholder 2"/>
          <p:cNvSpPr>
            <a:spLocks noGrp="1"/>
          </p:cNvSpPr>
          <p:nvPr>
            <p:ph type="pic" idx="11"/>
          </p:nvPr>
        </p:nvSpPr>
        <p:spPr>
          <a:xfrm>
            <a:off x="331851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4" name="Picture Placeholder 2"/>
          <p:cNvSpPr>
            <a:spLocks noGrp="1"/>
          </p:cNvSpPr>
          <p:nvPr>
            <p:ph type="pic" idx="12"/>
          </p:nvPr>
        </p:nvSpPr>
        <p:spPr>
          <a:xfrm>
            <a:off x="663702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i="0">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85DB7F0-D675-4AEF-A3AA-64B871932F28}" type="datetimeFigureOut">
              <a:rPr lang="en-US"/>
              <a:pPr>
                <a:defRPr/>
              </a:pPr>
              <a:t>9/16/2013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D9F75F9-1116-4AD5-96E0-393A13CFB3C2}"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Rectangle 7"/>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75878" y="2514600"/>
            <a:ext cx="8543925" cy="27432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75878" y="5257800"/>
            <a:ext cx="8543925"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38250"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2"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2525358-272C-493C-8E9C-EE2B3FD7624C}" type="datetimeFigureOut">
              <a:rPr lang="en-US"/>
              <a:pPr>
                <a:defRPr/>
              </a:pPr>
              <a:t>9/16/2013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9A65D6F-0CF3-4359-A1F0-13DBF985A0E8}"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40727"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40727"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DD3837-1B89-4402-A63C-185312822C7C}" type="datetimeFigureOut">
              <a:rPr lang="en-US"/>
              <a:pPr>
                <a:defRPr/>
              </a:pPr>
              <a:t>9/16/2013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ED3AA23-AEC5-4EF7-B2EB-62FF20DEE181}"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F3AA384-39BB-40FB-AC54-950F3DEA282A}" type="datetimeFigureOut">
              <a:rPr lang="en-US"/>
              <a:pPr>
                <a:defRPr/>
              </a:pPr>
              <a:t>9/16/2013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F22B64B-2E2A-410F-AFF8-D73956C62BAC}"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3347" y="1714498"/>
            <a:ext cx="2849265" cy="2880360"/>
          </a:xfrm>
        </p:spPr>
        <p:txBody>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430911" y="457200"/>
            <a:ext cx="5884215"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23347" y="4590288"/>
            <a:ext cx="2855583"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AD7394-7D55-47E7-A5BC-5887333158BF}" type="datetimeFigureOut">
              <a:rPr lang="en-US"/>
              <a:pPr>
                <a:defRPr/>
              </a:pPr>
              <a:t>9/16/2013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6A9149-5D08-4FB8-8DA1-D69D14EB202C}"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363"/>
            <a:ext cx="9906000" cy="274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1238250" y="457200"/>
            <a:ext cx="74295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238250" y="1714500"/>
            <a:ext cx="7429500" cy="445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3213" y="6600825"/>
            <a:ext cx="1246187" cy="228600"/>
          </a:xfrm>
          <a:prstGeom prst="rect">
            <a:avLst/>
          </a:prstGeom>
        </p:spPr>
        <p:txBody>
          <a:bodyPr vert="horz" lIns="91440" tIns="45720" rIns="91440" bIns="45720" rtlCol="0" anchor="ctr"/>
          <a:lstStyle>
            <a:lvl1pPr algn="r" eaLnBrk="1" fontAlgn="auto" hangingPunct="1">
              <a:spcBef>
                <a:spcPts val="0"/>
              </a:spcBef>
              <a:spcAft>
                <a:spcPts val="0"/>
              </a:spcAft>
              <a:defRPr sz="800">
                <a:solidFill>
                  <a:schemeClr val="bg1"/>
                </a:solidFill>
                <a:latin typeface="+mn-lt"/>
                <a:cs typeface="+mn-cs"/>
              </a:defRPr>
            </a:lvl1pPr>
          </a:lstStyle>
          <a:p>
            <a:pPr>
              <a:defRPr/>
            </a:pPr>
            <a:fld id="{02D1B2F6-0AEB-4E76-A650-C70830E0098B}" type="datetimeFigureOut">
              <a:rPr lang="en-US"/>
              <a:pPr>
                <a:defRPr/>
              </a:pPr>
              <a:t>9/16/2013</a:t>
            </a:fld>
            <a:endParaRPr lang="en-US"/>
          </a:p>
        </p:txBody>
      </p:sp>
      <p:sp>
        <p:nvSpPr>
          <p:cNvPr id="5" name="Footer Placeholder 4"/>
          <p:cNvSpPr>
            <a:spLocks noGrp="1"/>
          </p:cNvSpPr>
          <p:nvPr>
            <p:ph type="ftr" sz="quarter" idx="3"/>
          </p:nvPr>
        </p:nvSpPr>
        <p:spPr>
          <a:xfrm>
            <a:off x="1238250" y="6600825"/>
            <a:ext cx="5273675" cy="22860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039100" y="6600825"/>
            <a:ext cx="628650"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chemeClr val="bg1"/>
                </a:solidFill>
                <a:latin typeface="Calibri" pitchFamily="34" charset="0"/>
              </a:defRPr>
            </a:lvl1pPr>
          </a:lstStyle>
          <a:p>
            <a:fld id="{6257349A-FC41-4596-ADD9-1D7D787C8A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59" r:id="rId3"/>
    <p:sldLayoutId id="2147483768" r:id="rId4"/>
    <p:sldLayoutId id="2147483760" r:id="rId5"/>
    <p:sldLayoutId id="2147483761" r:id="rId6"/>
    <p:sldLayoutId id="2147483762" r:id="rId7"/>
    <p:sldLayoutId id="2147483769" r:id="rId8"/>
    <p:sldLayoutId id="2147483763" r:id="rId9"/>
    <p:sldLayoutId id="2147483770" r:id="rId10"/>
    <p:sldLayoutId id="2147483764" r:id="rId11"/>
    <p:sldLayoutId id="2147483765" r:id="rId12"/>
    <p:sldLayoutId id="2147483771" r:id="rId13"/>
  </p:sldLayoutIdLst>
  <p:transition spd="med">
    <p:fade/>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400" b="1" kern="1200" cap="all">
          <a:solidFill>
            <a:srgbClr val="0B5395"/>
          </a:solidFill>
          <a:latin typeface="+mj-lt"/>
          <a:ea typeface="+mj-ea"/>
          <a:cs typeface="+mj-cs"/>
        </a:defRPr>
      </a:lvl1pPr>
      <a:lvl2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2pPr>
      <a:lvl3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3pPr>
      <a:lvl4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4pPr>
      <a:lvl5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5pPr>
      <a:lvl6pPr marL="457200" algn="l" rtl="0" fontAlgn="base">
        <a:lnSpc>
          <a:spcPct val="90000"/>
        </a:lnSpc>
        <a:spcBef>
          <a:spcPct val="0"/>
        </a:spcBef>
        <a:spcAft>
          <a:spcPct val="0"/>
        </a:spcAft>
        <a:defRPr sz="3400">
          <a:solidFill>
            <a:schemeClr val="accent1"/>
          </a:solidFill>
          <a:latin typeface="Calibri Light" panose="020F0302020204030204" pitchFamily="34" charset="0"/>
        </a:defRPr>
      </a:lvl6pPr>
      <a:lvl7pPr marL="914400" algn="l" rtl="0" fontAlgn="base">
        <a:lnSpc>
          <a:spcPct val="90000"/>
        </a:lnSpc>
        <a:spcBef>
          <a:spcPct val="0"/>
        </a:spcBef>
        <a:spcAft>
          <a:spcPct val="0"/>
        </a:spcAft>
        <a:defRPr sz="3400">
          <a:solidFill>
            <a:schemeClr val="accent1"/>
          </a:solidFill>
          <a:latin typeface="Calibri Light" panose="020F0302020204030204" pitchFamily="34" charset="0"/>
        </a:defRPr>
      </a:lvl7pPr>
      <a:lvl8pPr marL="1371600" algn="l" rtl="0" fontAlgn="base">
        <a:lnSpc>
          <a:spcPct val="90000"/>
        </a:lnSpc>
        <a:spcBef>
          <a:spcPct val="0"/>
        </a:spcBef>
        <a:spcAft>
          <a:spcPct val="0"/>
        </a:spcAft>
        <a:defRPr sz="3400">
          <a:solidFill>
            <a:schemeClr val="accent1"/>
          </a:solidFill>
          <a:latin typeface="Calibri Light" panose="020F0302020204030204" pitchFamily="34" charset="0"/>
        </a:defRPr>
      </a:lvl8pPr>
      <a:lvl9pPr marL="1828800" algn="l" rtl="0" fontAlgn="base">
        <a:lnSpc>
          <a:spcPct val="90000"/>
        </a:lnSpc>
        <a:spcBef>
          <a:spcPct val="0"/>
        </a:spcBef>
        <a:spcAft>
          <a:spcPct val="0"/>
        </a:spcAft>
        <a:defRPr sz="3400">
          <a:solidFill>
            <a:schemeClr val="accent1"/>
          </a:solidFill>
          <a:latin typeface="Calibri Light" panose="020F0302020204030204" pitchFamily="34" charset="0"/>
        </a:defRPr>
      </a:lvl9pPr>
    </p:titleStyle>
    <p:bodyStyle>
      <a:lvl1pPr marL="273050" indent="-228600" algn="l" rtl="0" eaLnBrk="0" fontAlgn="base" hangingPunct="0">
        <a:lnSpc>
          <a:spcPct val="90000"/>
        </a:lnSpc>
        <a:spcBef>
          <a:spcPts val="1800"/>
        </a:spcBef>
        <a:spcAft>
          <a:spcPct val="0"/>
        </a:spcAft>
        <a:buClr>
          <a:schemeClr val="accent1"/>
        </a:buClr>
        <a:buSzPct val="100000"/>
        <a:buFont typeface="Arial" pitchFamily="34"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800"/>
        </a:spcBef>
        <a:spcAft>
          <a:spcPct val="0"/>
        </a:spcAft>
        <a:buClr>
          <a:schemeClr val="accent1"/>
        </a:buClr>
        <a:buSzPct val="100000"/>
        <a:buFont typeface="Arial" pitchFamily="34" charset="0"/>
        <a:buChar char="▪"/>
        <a:defRPr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Clr>
          <a:schemeClr val="accent1"/>
        </a:buClr>
        <a:buSzPct val="100000"/>
        <a:buFont typeface="Arial" pitchFamily="34" charset="0"/>
        <a:buChar char="▪"/>
        <a:defRPr sz="1600" kern="1200">
          <a:solidFill>
            <a:schemeClr val="tx1"/>
          </a:solidFill>
          <a:latin typeface="+mn-lt"/>
          <a:ea typeface="+mn-ea"/>
          <a:cs typeface="+mn-cs"/>
        </a:defRPr>
      </a:lvl3pPr>
      <a:lvl4pPr marL="1187450" indent="-182563" algn="l" rtl="0" eaLnBrk="0" fontAlgn="base" hangingPunct="0">
        <a:lnSpc>
          <a:spcPct val="90000"/>
        </a:lnSpc>
        <a:spcBef>
          <a:spcPts val="8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4pPr>
      <a:lvl5pPr marL="1462088" indent="-182563" algn="l" rtl="0" eaLnBrk="0" fontAlgn="base" hangingPunct="0">
        <a:lnSpc>
          <a:spcPct val="90000"/>
        </a:lnSpc>
        <a:spcBef>
          <a:spcPts val="8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6.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7.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8.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1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vmlDrawing" Target="../drawings/vmlDrawing13.v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vmlDrawing" Target="../drawings/vmlDrawing14.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vmlDrawing" Target="../drawings/vmlDrawing15.vml"/></Relationships>
</file>

<file path=ppt/slides/_rels/slide3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3.xml"/><Relationship Id="rId4" Type="http://schemas.openxmlformats.org/officeDocument/2006/relationships/hyperlink" Target="http://databank.worldbank.org/data/views/variableselection/selectvariables.aspx?source=world-development-indicato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p:cNvPicPr>
            <a:picLocks noChangeAspect="1" noChangeArrowheads="1"/>
          </p:cNvPicPr>
          <p:nvPr/>
        </p:nvPicPr>
        <p:blipFill>
          <a:blip r:embed="rId2"/>
          <a:srcRect/>
          <a:stretch>
            <a:fillRect/>
          </a:stretch>
        </p:blipFill>
        <p:spPr bwMode="auto">
          <a:xfrm>
            <a:off x="6453188" y="2860675"/>
            <a:ext cx="3435350" cy="1797050"/>
          </a:xfrm>
          <a:prstGeom prst="rect">
            <a:avLst/>
          </a:prstGeom>
          <a:noFill/>
          <a:ln w="9525">
            <a:noFill/>
            <a:miter lim="800000"/>
            <a:headEnd/>
            <a:tailEnd/>
          </a:ln>
        </p:spPr>
      </p:pic>
      <p:pic>
        <p:nvPicPr>
          <p:cNvPr id="10243" name="Picture 10" descr="K:\Photos East timor 2010 visit\149CANON\IMG_4962.JPG"/>
          <p:cNvPicPr>
            <a:picLocks noChangeAspect="1" noChangeArrowheads="1"/>
          </p:cNvPicPr>
          <p:nvPr/>
        </p:nvPicPr>
        <p:blipFill>
          <a:blip r:embed="rId3"/>
          <a:srcRect/>
          <a:stretch>
            <a:fillRect/>
          </a:stretch>
        </p:blipFill>
        <p:spPr bwMode="auto">
          <a:xfrm>
            <a:off x="6445250" y="0"/>
            <a:ext cx="1692275" cy="1360488"/>
          </a:xfrm>
          <a:prstGeom prst="rect">
            <a:avLst/>
          </a:prstGeom>
          <a:noFill/>
          <a:ln w="9525">
            <a:noFill/>
            <a:miter lim="800000"/>
            <a:headEnd/>
            <a:tailEnd/>
          </a:ln>
        </p:spPr>
      </p:pic>
      <p:pic>
        <p:nvPicPr>
          <p:cNvPr id="10244" name="Picture 12"/>
          <p:cNvPicPr>
            <a:picLocks noChangeAspect="1" noChangeArrowheads="1"/>
          </p:cNvPicPr>
          <p:nvPr/>
        </p:nvPicPr>
        <p:blipFill>
          <a:blip r:embed="rId4"/>
          <a:srcRect/>
          <a:stretch>
            <a:fillRect/>
          </a:stretch>
        </p:blipFill>
        <p:spPr bwMode="auto">
          <a:xfrm>
            <a:off x="6445250" y="1430338"/>
            <a:ext cx="1692275" cy="1333500"/>
          </a:xfrm>
          <a:prstGeom prst="rect">
            <a:avLst/>
          </a:prstGeom>
          <a:noFill/>
          <a:ln w="9525">
            <a:noFill/>
            <a:miter lim="800000"/>
            <a:headEnd/>
            <a:tailEnd/>
          </a:ln>
        </p:spPr>
      </p:pic>
      <p:pic>
        <p:nvPicPr>
          <p:cNvPr id="15" name="Picture 14"/>
          <p:cNvPicPr/>
          <p:nvPr/>
        </p:nvPicPr>
        <p:blipFill>
          <a:blip r:embed="rId5" cstate="print"/>
          <a:srcRect/>
          <a:stretch>
            <a:fillRect/>
          </a:stretch>
        </p:blipFill>
        <p:spPr bwMode="auto">
          <a:xfrm>
            <a:off x="187872" y="5034456"/>
            <a:ext cx="1109299" cy="1397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Title 1"/>
          <p:cNvSpPr txBox="1">
            <a:spLocks/>
          </p:cNvSpPr>
          <p:nvPr/>
        </p:nvSpPr>
        <p:spPr>
          <a:xfrm>
            <a:off x="96838" y="1360488"/>
            <a:ext cx="3148012" cy="1292225"/>
          </a:xfrm>
          <a:prstGeom prst="rect">
            <a:avLst/>
          </a:prstGeom>
        </p:spPr>
        <p:txBody>
          <a:bodyPr anchor="b">
            <a:normAutofit/>
          </a:bodyPr>
          <a:lstStyle/>
          <a:p>
            <a:pPr algn="ctr" eaLnBrk="1" fontAlgn="auto" hangingPunct="1">
              <a:lnSpc>
                <a:spcPct val="90000"/>
              </a:lnSpc>
              <a:spcAft>
                <a:spcPts val="0"/>
              </a:spcAft>
              <a:defRPr/>
            </a:pPr>
            <a:r>
              <a:rPr lang="en-US" sz="4000" b="1" cap="all" spc="-50" dirty="0">
                <a:solidFill>
                  <a:schemeClr val="accent1">
                    <a:lumMod val="50000"/>
                  </a:schemeClr>
                </a:solidFill>
                <a:latin typeface="+mj-lt"/>
                <a:ea typeface="+mj-ea"/>
                <a:cs typeface="+mj-cs"/>
              </a:rPr>
              <a:t>Health Indicators</a:t>
            </a:r>
          </a:p>
        </p:txBody>
      </p:sp>
      <p:sp>
        <p:nvSpPr>
          <p:cNvPr id="18" name="Subtitle 2"/>
          <p:cNvSpPr txBox="1">
            <a:spLocks/>
          </p:cNvSpPr>
          <p:nvPr/>
        </p:nvSpPr>
        <p:spPr>
          <a:xfrm>
            <a:off x="1201738" y="5145088"/>
            <a:ext cx="8704262" cy="1295400"/>
          </a:xfrm>
          <a:prstGeom prst="rect">
            <a:avLst/>
          </a:prstGeom>
        </p:spPr>
        <p:txBody>
          <a:bodyPr>
            <a:normAutofit/>
          </a:bodyPr>
          <a:lstStyle/>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cs typeface="Arial" charset="0"/>
              </a:rPr>
              <a:t>Dr. Mohammad Afzal Mahmood, Dr Salwa A. Tayel</a:t>
            </a: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cs typeface="Arial" charset="0"/>
              </a:rPr>
              <a:t>Department of Family &amp; Community Medicine</a:t>
            </a:r>
          </a:p>
          <a:p>
            <a:pPr algn="ctr" eaLnBrk="1" fontAlgn="auto" hangingPunct="1">
              <a:lnSpc>
                <a:spcPct val="90000"/>
              </a:lnSpc>
              <a:spcBef>
                <a:spcPts val="0"/>
              </a:spcBef>
              <a:spcAft>
                <a:spcPts val="0"/>
              </a:spcAft>
              <a:buClr>
                <a:schemeClr val="accent1"/>
              </a:buClr>
              <a:buSzPct val="100000"/>
              <a:buFont typeface="Arial" pitchFamily="34" charset="0"/>
              <a:buNone/>
              <a:defRPr/>
            </a:pPr>
            <a:endParaRPr lang="en-US" spc="50" dirty="0">
              <a:solidFill>
                <a:schemeClr val="bg1"/>
              </a:solidFill>
              <a:latin typeface="Footlight MT Light" pitchFamily="18" charset="0"/>
              <a:cs typeface="Arial" charset="0"/>
            </a:endParaRP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b="1" spc="50" dirty="0">
                <a:solidFill>
                  <a:schemeClr val="bg1"/>
                </a:solidFill>
                <a:latin typeface="Footlight MT Light" pitchFamily="18" charset="0"/>
                <a:cs typeface="Arial" charset="0"/>
              </a:rPr>
              <a:t>Community Medicine 311, 16-19/2013</a:t>
            </a:r>
          </a:p>
        </p:txBody>
      </p:sp>
      <p:pic>
        <p:nvPicPr>
          <p:cNvPr id="10248" name="Picture 2" descr="https://encrypted-tbn3.gstatic.com/images?q=tbn:ANd9GcQw-kKsyok3vzFtNtMKGt_oZPFEWOAjQOMEdOXHPYGpEHscl3Rn"/>
          <p:cNvPicPr>
            <a:picLocks noChangeAspect="1" noChangeArrowheads="1"/>
          </p:cNvPicPr>
          <p:nvPr/>
        </p:nvPicPr>
        <p:blipFill>
          <a:blip r:embed="rId6"/>
          <a:srcRect/>
          <a:stretch>
            <a:fillRect/>
          </a:stretch>
        </p:blipFill>
        <p:spPr bwMode="auto">
          <a:xfrm>
            <a:off x="8177213" y="1403350"/>
            <a:ext cx="1728787" cy="1371600"/>
          </a:xfrm>
          <a:prstGeom prst="rect">
            <a:avLst/>
          </a:prstGeom>
          <a:noFill/>
          <a:ln w="9525">
            <a:noFill/>
            <a:miter lim="800000"/>
            <a:headEnd/>
            <a:tailEnd/>
          </a:ln>
        </p:spPr>
      </p:pic>
      <p:pic>
        <p:nvPicPr>
          <p:cNvPr id="10249" name="Picture 4" descr="https://encrypted-tbn2.gstatic.com/images?q=tbn:ANd9GcRtmM9FKJ5OELLWq1sGbBdWdvg63ZRoLv4GCKyPkby8Cv5MZghP"/>
          <p:cNvPicPr>
            <a:picLocks noChangeAspect="1" noChangeArrowheads="1"/>
          </p:cNvPicPr>
          <p:nvPr/>
        </p:nvPicPr>
        <p:blipFill>
          <a:blip r:embed="rId7"/>
          <a:srcRect/>
          <a:stretch>
            <a:fillRect/>
          </a:stretch>
        </p:blipFill>
        <p:spPr bwMode="auto">
          <a:xfrm>
            <a:off x="8197850" y="0"/>
            <a:ext cx="1708150" cy="1339850"/>
          </a:xfrm>
          <a:prstGeom prst="rect">
            <a:avLst/>
          </a:prstGeom>
          <a:noFill/>
          <a:ln w="9525">
            <a:noFill/>
            <a:miter lim="800000"/>
            <a:headEnd/>
            <a:tailEnd/>
          </a:ln>
        </p:spPr>
      </p:pic>
      <p:pic>
        <p:nvPicPr>
          <p:cNvPr id="10250" name="Picture 1"/>
          <p:cNvPicPr>
            <a:picLocks noChangeAspect="1"/>
          </p:cNvPicPr>
          <p:nvPr/>
        </p:nvPicPr>
        <p:blipFill>
          <a:blip r:embed="rId8"/>
          <a:srcRect/>
          <a:stretch>
            <a:fillRect/>
          </a:stretch>
        </p:blipFill>
        <p:spPr bwMode="auto">
          <a:xfrm>
            <a:off x="3244850" y="11113"/>
            <a:ext cx="3113088" cy="46910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Crude Death Rate (CDR)</a:t>
            </a:r>
          </a:p>
        </p:txBody>
      </p:sp>
      <p:sp>
        <p:nvSpPr>
          <p:cNvPr id="188419" name="Rectangle 3"/>
          <p:cNvSpPr>
            <a:spLocks noGrp="1" noChangeArrowheads="1"/>
          </p:cNvSpPr>
          <p:nvPr>
            <p:ph type="body" idx="1"/>
          </p:nvPr>
        </p:nvSpPr>
        <p:spPr>
          <a:xfrm>
            <a:off x="731838" y="1214438"/>
            <a:ext cx="8507412" cy="1643062"/>
          </a:xfrm>
        </p:spPr>
        <p:txBody>
          <a:bodyPr/>
          <a:lstStyle/>
          <a:p>
            <a:pPr eaLnBrk="1" hangingPunct="1">
              <a:buFont typeface="Wingdings" pitchFamily="2" charset="2"/>
              <a:buNone/>
            </a:pPr>
            <a:r>
              <a:rPr lang="en-US" sz="2800" smtClean="0"/>
              <a:t>The crude mortality rate is the mortality rate from all causes of death for an entire population.</a:t>
            </a:r>
          </a:p>
          <a:p>
            <a:pPr eaLnBrk="1" hangingPunct="1">
              <a:buFont typeface="Wingdings" pitchFamily="2" charset="2"/>
              <a:buNone/>
            </a:pPr>
            <a:r>
              <a:rPr lang="en-US" sz="2800" smtClean="0"/>
              <a:t>We usually multiply by 1000.</a:t>
            </a:r>
          </a:p>
        </p:txBody>
      </p:sp>
      <p:sp>
        <p:nvSpPr>
          <p:cNvPr id="21508"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188421" name="Object 5"/>
          <p:cNvGraphicFramePr>
            <a:graphicFrameLocks noChangeAspect="1"/>
          </p:cNvGraphicFramePr>
          <p:nvPr/>
        </p:nvGraphicFramePr>
        <p:xfrm>
          <a:off x="566738" y="3417888"/>
          <a:ext cx="8836025" cy="1100137"/>
        </p:xfrm>
        <a:graphic>
          <a:graphicData uri="http://schemas.openxmlformats.org/presentationml/2006/ole">
            <p:oleObj spid="_x0000_s21509" name="Equation" r:id="rId4" imgW="4343400" imgH="736600" progId="Equation.3">
              <p:embed/>
            </p:oleObj>
          </a:graphicData>
        </a:graphic>
      </p:graphicFrame>
      <p:sp>
        <p:nvSpPr>
          <p:cNvPr id="188422" name="Rectangle 6"/>
          <p:cNvSpPr>
            <a:spLocks noChangeArrowheads="1"/>
          </p:cNvSpPr>
          <p:nvPr/>
        </p:nvSpPr>
        <p:spPr bwMode="auto">
          <a:xfrm>
            <a:off x="1143000" y="4702175"/>
            <a:ext cx="8604250" cy="936625"/>
          </a:xfrm>
          <a:prstGeom prst="rect">
            <a:avLst/>
          </a:prstGeom>
          <a:solidFill>
            <a:srgbClr val="FFFFFF">
              <a:alpha val="1176"/>
            </a:srgbClr>
          </a:solidFill>
          <a:ln w="9525" algn="ctr">
            <a:noFill/>
            <a:miter lim="800000"/>
            <a:headEnd/>
            <a:tailEnd/>
          </a:ln>
        </p:spPr>
        <p:txBody>
          <a:bodyPr/>
          <a:lstStyle/>
          <a:p>
            <a:pPr algn="justLow" eaLnBrk="1" hangingPunct="1">
              <a:lnSpc>
                <a:spcPct val="190000"/>
              </a:lnSpc>
            </a:pPr>
            <a:r>
              <a:rPr lang="en-US" sz="2400">
                <a:ea typeface="Times New Roman" pitchFamily="18" charset="0"/>
                <a:cs typeface="Traditional Arabic" pitchFamily="18" charset="-78"/>
              </a:rPr>
              <a:t>http://data.worldbank.org/indicator/SP.DYN.CDRT.IN.</a:t>
            </a:r>
          </a:p>
        </p:txBody>
      </p:sp>
      <p:sp>
        <p:nvSpPr>
          <p:cNvPr id="7" name="Date Placeholder 6"/>
          <p:cNvSpPr>
            <a:spLocks noGrp="1"/>
          </p:cNvSpPr>
          <p:nvPr>
            <p:ph type="dt" sz="quarter" idx="10"/>
          </p:nvPr>
        </p:nvSpPr>
        <p:spPr/>
        <p:txBody>
          <a:bodyPr/>
          <a:lstStyle/>
          <a:p>
            <a:pPr>
              <a:defRPr/>
            </a:pPr>
            <a:fld id="{4473FA2B-5088-491B-A1AE-80A8DEC700F4}" type="datetime1">
              <a:rPr lang="en-US"/>
              <a:pPr>
                <a:defRPr/>
              </a:pPr>
              <a:t>9/16/2013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8419">
                                            <p:txEl>
                                              <p:pRg st="1" end="1"/>
                                            </p:txEl>
                                          </p:spTgt>
                                        </p:tgtEl>
                                        <p:attrNameLst>
                                          <p:attrName>style.visibility</p:attrName>
                                        </p:attrNameLst>
                                      </p:cBhvr>
                                      <p:to>
                                        <p:strVal val="visible"/>
                                      </p:to>
                                    </p:set>
                                    <p:anim calcmode="lin" valueType="num">
                                      <p:cBhvr additive="base">
                                        <p:cTn id="18" dur="500" fill="hold"/>
                                        <p:tgtEl>
                                          <p:spTgt spid="1884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8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188421"/>
                                        </p:tgtEl>
                                        <p:attrNameLst>
                                          <p:attrName>style.visibility</p:attrName>
                                        </p:attrNameLst>
                                      </p:cBhvr>
                                      <p:to>
                                        <p:strVal val="visible"/>
                                      </p:to>
                                    </p:set>
                                    <p:animEffect transition="in" filter="diamond(in)">
                                      <p:cBhvr>
                                        <p:cTn id="24" dur="2000"/>
                                        <p:tgtEl>
                                          <p:spTgt spid="18842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88422"/>
                                        </p:tgtEl>
                                        <p:attrNameLst>
                                          <p:attrName>style.visibility</p:attrName>
                                        </p:attrNameLst>
                                      </p:cBhvr>
                                      <p:to>
                                        <p:strVal val="visible"/>
                                      </p:to>
                                    </p:set>
                                    <p:animEffect transition="in" filter="diamond(in)">
                                      <p:cBhvr>
                                        <p:cTn id="29" dur="1000"/>
                                        <p:tgtEl>
                                          <p:spTgt spid="188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P spid="1884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5B5A74-0D4A-4EB2-AC7B-FB989D50BAB5}" type="datetime1">
              <a:rPr lang="en-US" smtClean="0">
                <a:latin typeface="Arial" pitchFamily="34" charset="0"/>
                <a:cs typeface="Arial" pitchFamily="34" charset="0"/>
              </a:rPr>
              <a:pPr fontAlgn="base">
                <a:spcBef>
                  <a:spcPct val="0"/>
                </a:spcBef>
                <a:spcAft>
                  <a:spcPct val="0"/>
                </a:spcAft>
              </a:pPr>
              <a:t>9/16/2013</a:t>
            </a:fld>
            <a:endParaRPr lang="en-US" smtClean="0">
              <a:latin typeface="Arial" pitchFamily="34" charset="0"/>
              <a:cs typeface="Arial" pitchFamily="34" charset="0"/>
            </a:endParaRPr>
          </a:p>
        </p:txBody>
      </p:sp>
      <p:sp>
        <p:nvSpPr>
          <p:cNvPr id="190468" name="Text Box 4"/>
          <p:cNvSpPr>
            <a:spLocks noGrp="1" noChangeArrowheads="1"/>
          </p:cNvSpPr>
          <p:nvPr>
            <p:ph type="body" idx="1"/>
          </p:nvPr>
        </p:nvSpPr>
        <p:spPr>
          <a:xfrm>
            <a:off x="423863" y="1382713"/>
            <a:ext cx="9088437" cy="3970337"/>
          </a:xfrm>
        </p:spPr>
        <p:txBody>
          <a:bodyPr/>
          <a:lstStyle/>
          <a:p>
            <a:pPr eaLnBrk="1" hangingPunct="1"/>
            <a:r>
              <a:rPr lang="en-US" sz="2800" smtClean="0">
                <a:latin typeface="Arial" pitchFamily="34" charset="0"/>
              </a:rPr>
              <a:t>It is important to use the population size at the </a:t>
            </a:r>
            <a:r>
              <a:rPr lang="en-US" sz="2800" smtClean="0">
                <a:solidFill>
                  <a:srgbClr val="FFC000"/>
                </a:solidFill>
                <a:latin typeface="Arial" pitchFamily="34" charset="0"/>
              </a:rPr>
              <a:t>midpoint</a:t>
            </a:r>
            <a:r>
              <a:rPr lang="en-US" sz="2800" smtClean="0">
                <a:latin typeface="Arial" pitchFamily="34" charset="0"/>
              </a:rPr>
              <a:t> of the time interval as an estimate of the average population at risk especially if:</a:t>
            </a:r>
          </a:p>
          <a:p>
            <a:pPr eaLnBrk="1" hangingPunct="1"/>
            <a:endParaRPr lang="en-US" sz="2800" smtClean="0">
              <a:latin typeface="Arial" pitchFamily="34" charset="0"/>
            </a:endParaRPr>
          </a:p>
          <a:p>
            <a:pPr lvl="2" eaLnBrk="1" hangingPunct="1"/>
            <a:r>
              <a:rPr lang="en-US" sz="2400" smtClean="0">
                <a:latin typeface="Arial" pitchFamily="34" charset="0"/>
              </a:rPr>
              <a:t>a denominator population is growing or shrinking during the period of time for which a rate is to be computed.</a:t>
            </a:r>
          </a:p>
          <a:p>
            <a:pPr eaLnBrk="1" hangingPunct="1">
              <a:buFont typeface="Arial" pitchFamily="34" charset="0"/>
              <a:buNone/>
            </a:pPr>
            <a:endParaRPr lang="en-US" sz="2800" smtClean="0">
              <a:latin typeface="Arial" pitchFamily="34" charset="0"/>
            </a:endParaRPr>
          </a:p>
          <a:p>
            <a:pPr lvl="2" eaLnBrk="1" hangingPunct="1"/>
            <a:r>
              <a:rPr lang="en-US" sz="2400" smtClean="0">
                <a:latin typeface="Arial" pitchFamily="34" charset="0"/>
              </a:rPr>
              <a:t>e.g. If a death rate is to be calculated for the year 2012, then the population of July 1, 2012 is used as denominator.</a:t>
            </a:r>
          </a:p>
        </p:txBody>
      </p:sp>
      <p:sp>
        <p:nvSpPr>
          <p:cNvPr id="6" name="Rectangle 5"/>
          <p:cNvSpPr>
            <a:spLocks noChangeArrowheads="1"/>
          </p:cNvSpPr>
          <p:nvPr/>
        </p:nvSpPr>
        <p:spPr bwMode="auto">
          <a:xfrm>
            <a:off x="666750" y="285750"/>
            <a:ext cx="4570413" cy="646113"/>
          </a:xfrm>
          <a:prstGeom prst="rect">
            <a:avLst/>
          </a:prstGeom>
          <a:noFill/>
          <a:ln w="9525">
            <a:noFill/>
            <a:miter lim="800000"/>
            <a:headEnd/>
            <a:tailEnd/>
          </a:ln>
        </p:spPr>
        <p:txBody>
          <a:bodyPr wrap="none">
            <a:spAutoFit/>
          </a:bodyPr>
          <a:lstStyle/>
          <a:p>
            <a:pPr eaLnBrk="1" hangingPunct="1">
              <a:defRPr/>
            </a:pPr>
            <a:r>
              <a:rPr lang="en-US" sz="3600" b="1">
                <a:solidFill>
                  <a:schemeClr val="accent1">
                    <a:lumMod val="75000"/>
                  </a:schemeClr>
                </a:solidFill>
              </a:rPr>
              <a:t>Mid-year population</a:t>
            </a:r>
            <a:endParaRPr lang="ar-SA" sz="3600" b="1" dirty="0">
              <a:solidFill>
                <a:schemeClr val="accent1">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90468">
                                            <p:txEl>
                                              <p:pRg st="0" end="0"/>
                                            </p:txEl>
                                          </p:spTgt>
                                        </p:tgtEl>
                                        <p:attrNameLst>
                                          <p:attrName>style.visibility</p:attrName>
                                        </p:attrNameLst>
                                      </p:cBhvr>
                                      <p:to>
                                        <p:strVal val="visible"/>
                                      </p:to>
                                    </p:set>
                                    <p:animEffect transition="in" filter="box(in)">
                                      <p:cBhvr>
                                        <p:cTn id="12" dur="500"/>
                                        <p:tgtEl>
                                          <p:spTgt spid="1904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90468">
                                            <p:txEl>
                                              <p:pRg st="2" end="2"/>
                                            </p:txEl>
                                          </p:spTgt>
                                        </p:tgtEl>
                                        <p:attrNameLst>
                                          <p:attrName>style.visibility</p:attrName>
                                        </p:attrNameLst>
                                      </p:cBhvr>
                                      <p:to>
                                        <p:strVal val="visible"/>
                                      </p:to>
                                    </p:set>
                                    <p:animEffect transition="in" filter="box(in)">
                                      <p:cBhvr>
                                        <p:cTn id="17" dur="500"/>
                                        <p:tgtEl>
                                          <p:spTgt spid="19046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90468">
                                            <p:txEl>
                                              <p:pRg st="4" end="4"/>
                                            </p:txEl>
                                          </p:spTgt>
                                        </p:tgtEl>
                                        <p:attrNameLst>
                                          <p:attrName>style.visibility</p:attrName>
                                        </p:attrNameLst>
                                      </p:cBhvr>
                                      <p:to>
                                        <p:strVal val="visible"/>
                                      </p:to>
                                    </p:set>
                                    <p:animEffect transition="in" filter="box(in)">
                                      <p:cBhvr>
                                        <p:cTn id="22" dur="500"/>
                                        <p:tgtEl>
                                          <p:spTgt spid="1904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675" y="103188"/>
            <a:ext cx="9620250" cy="746125"/>
          </a:xfrm>
        </p:spPr>
        <p:txBody>
          <a:bodyPr/>
          <a:lstStyle/>
          <a:p>
            <a:pPr>
              <a:defRPr/>
            </a:pPr>
            <a:r>
              <a:rPr lang="en-US" sz="3200" dirty="0" smtClean="0">
                <a:solidFill>
                  <a:schemeClr val="accent1">
                    <a:lumMod val="75000"/>
                  </a:schemeClr>
                </a:solidFill>
                <a:latin typeface="Arial" panose="020B0604020202020204" pitchFamily="34" charset="0"/>
                <a:cs typeface="Arial" panose="020B0604020202020204" pitchFamily="34" charset="0"/>
              </a:rPr>
              <a:t>CRUDE DEATH RATE, KSA/1000 POPULATION</a:t>
            </a:r>
          </a:p>
        </p:txBody>
      </p:sp>
      <p:sp>
        <p:nvSpPr>
          <p:cNvPr id="24579" name="Content Placeholder 3"/>
          <p:cNvSpPr>
            <a:spLocks noGrp="1"/>
          </p:cNvSpPr>
          <p:nvPr>
            <p:ph sz="half" idx="2"/>
          </p:nvPr>
        </p:nvSpPr>
        <p:spPr>
          <a:xfrm>
            <a:off x="914400" y="1447800"/>
            <a:ext cx="4040188" cy="3951288"/>
          </a:xfrm>
        </p:spPr>
        <p:txBody>
          <a:bodyPr>
            <a:normAutofit fontScale="77500" lnSpcReduction="20000"/>
          </a:bodyPr>
          <a:lstStyle/>
          <a:p>
            <a:pPr>
              <a:defRPr/>
            </a:pPr>
            <a:r>
              <a:rPr lang="en-US" b="1" smtClean="0"/>
              <a:t>2003</a:t>
            </a:r>
            <a:endParaRPr lang="en-US" smtClean="0"/>
          </a:p>
          <a:p>
            <a:pPr>
              <a:defRPr/>
            </a:pPr>
            <a:r>
              <a:rPr lang="en-US" b="1" smtClean="0"/>
              <a:t>2004</a:t>
            </a:r>
            <a:endParaRPr lang="en-US" smtClean="0"/>
          </a:p>
          <a:p>
            <a:pPr>
              <a:defRPr/>
            </a:pPr>
            <a:r>
              <a:rPr lang="en-US" b="1" smtClean="0"/>
              <a:t>2005</a:t>
            </a:r>
            <a:endParaRPr lang="en-US" smtClean="0"/>
          </a:p>
          <a:p>
            <a:pPr>
              <a:defRPr/>
            </a:pPr>
            <a:r>
              <a:rPr lang="en-US" b="1" smtClean="0"/>
              <a:t>2006</a:t>
            </a:r>
            <a:endParaRPr lang="en-US" smtClean="0"/>
          </a:p>
          <a:p>
            <a:pPr>
              <a:defRPr/>
            </a:pPr>
            <a:r>
              <a:rPr lang="en-US" b="1" smtClean="0"/>
              <a:t>2007</a:t>
            </a:r>
            <a:endParaRPr lang="en-US" smtClean="0"/>
          </a:p>
          <a:p>
            <a:pPr>
              <a:defRPr/>
            </a:pPr>
            <a:r>
              <a:rPr lang="en-US" b="1" smtClean="0"/>
              <a:t>2008</a:t>
            </a:r>
            <a:endParaRPr lang="en-US" smtClean="0"/>
          </a:p>
          <a:p>
            <a:pPr>
              <a:defRPr/>
            </a:pPr>
            <a:r>
              <a:rPr lang="en-US" b="1" smtClean="0"/>
              <a:t>2009</a:t>
            </a:r>
            <a:endParaRPr lang="en-US" smtClean="0"/>
          </a:p>
          <a:p>
            <a:pPr>
              <a:defRPr/>
            </a:pPr>
            <a:r>
              <a:rPr lang="en-US" b="1" smtClean="0"/>
              <a:t>2010</a:t>
            </a:r>
            <a:endParaRPr lang="en-US" smtClean="0"/>
          </a:p>
          <a:p>
            <a:pPr>
              <a:defRPr/>
            </a:pPr>
            <a:r>
              <a:rPr lang="en-US" b="1" smtClean="0"/>
              <a:t>2011</a:t>
            </a:r>
            <a:endParaRPr lang="en-US" smtClean="0"/>
          </a:p>
          <a:p>
            <a:pPr>
              <a:defRPr/>
            </a:pPr>
            <a:r>
              <a:rPr lang="en-US" b="1" smtClean="0"/>
              <a:t>2012</a:t>
            </a:r>
            <a:endParaRPr lang="en-US" smtClean="0"/>
          </a:p>
          <a:p>
            <a:pPr>
              <a:defRPr/>
            </a:pPr>
            <a:endParaRPr lang="en-US" sz="1200" smtClean="0"/>
          </a:p>
        </p:txBody>
      </p:sp>
      <p:sp>
        <p:nvSpPr>
          <p:cNvPr id="24580" name="Content Placeholder 5"/>
          <p:cNvSpPr>
            <a:spLocks noGrp="1"/>
          </p:cNvSpPr>
          <p:nvPr>
            <p:ph sz="quarter" idx="4"/>
          </p:nvPr>
        </p:nvSpPr>
        <p:spPr>
          <a:xfrm>
            <a:off x="5029200" y="1371600"/>
            <a:ext cx="4041775" cy="3951288"/>
          </a:xfrm>
        </p:spPr>
        <p:txBody>
          <a:bodyPr>
            <a:normAutofit fontScale="77500" lnSpcReduction="20000"/>
          </a:bodyPr>
          <a:lstStyle/>
          <a:p>
            <a:pPr>
              <a:defRPr/>
            </a:pPr>
            <a:r>
              <a:rPr lang="en-US" b="1" smtClean="0"/>
              <a:t>5.79</a:t>
            </a:r>
          </a:p>
          <a:p>
            <a:pPr>
              <a:defRPr/>
            </a:pPr>
            <a:r>
              <a:rPr lang="en-US" b="1" smtClean="0"/>
              <a:t>2.66</a:t>
            </a:r>
          </a:p>
          <a:p>
            <a:pPr>
              <a:defRPr/>
            </a:pPr>
            <a:r>
              <a:rPr lang="en-US" b="1" smtClean="0"/>
              <a:t>2.62</a:t>
            </a:r>
          </a:p>
          <a:p>
            <a:pPr>
              <a:defRPr/>
            </a:pPr>
            <a:r>
              <a:rPr lang="en-US" b="1" smtClean="0"/>
              <a:t>2.58</a:t>
            </a:r>
          </a:p>
          <a:p>
            <a:pPr>
              <a:defRPr/>
            </a:pPr>
            <a:r>
              <a:rPr lang="en-US" b="1" smtClean="0"/>
              <a:t>2.55</a:t>
            </a:r>
          </a:p>
          <a:p>
            <a:pPr>
              <a:defRPr/>
            </a:pPr>
            <a:r>
              <a:rPr lang="en-US" b="1" smtClean="0"/>
              <a:t>2.49</a:t>
            </a:r>
          </a:p>
          <a:p>
            <a:pPr>
              <a:defRPr/>
            </a:pPr>
            <a:r>
              <a:rPr lang="en-US" b="1" smtClean="0"/>
              <a:t>2.47</a:t>
            </a:r>
          </a:p>
          <a:p>
            <a:pPr>
              <a:defRPr/>
            </a:pPr>
            <a:r>
              <a:rPr lang="en-US" b="1" smtClean="0"/>
              <a:t>3.34</a:t>
            </a:r>
          </a:p>
          <a:p>
            <a:pPr>
              <a:defRPr/>
            </a:pPr>
            <a:r>
              <a:rPr lang="en-US" b="1" smtClean="0"/>
              <a:t>3.33</a:t>
            </a:r>
          </a:p>
          <a:p>
            <a:pPr>
              <a:defRPr/>
            </a:pPr>
            <a:r>
              <a:rPr lang="en-US" b="1" smtClean="0"/>
              <a:t>3.32</a:t>
            </a:r>
          </a:p>
          <a:p>
            <a:pPr>
              <a:defRPr/>
            </a:pPr>
            <a:endParaRPr lang="en-US" b="1" smtClean="0"/>
          </a:p>
        </p:txBody>
      </p:sp>
      <p:sp>
        <p:nvSpPr>
          <p:cNvPr id="7" name="Date Placeholder 6"/>
          <p:cNvSpPr>
            <a:spLocks noGrp="1"/>
          </p:cNvSpPr>
          <p:nvPr>
            <p:ph type="dt" sz="quarter" idx="10"/>
          </p:nvPr>
        </p:nvSpPr>
        <p:spPr/>
        <p:txBody>
          <a:bodyPr/>
          <a:lstStyle/>
          <a:p>
            <a:pPr>
              <a:defRPr/>
            </a:pPr>
            <a:fld id="{BB95F4E3-EC67-40B6-9AFC-6795CF478A6F}"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52400"/>
            <a:ext cx="7543800" cy="838200"/>
          </a:xfrm>
        </p:spPr>
        <p:txBody>
          <a:bodyPr>
            <a:normAutofit fontScale="90000"/>
          </a:bodyPr>
          <a:lstStyle/>
          <a:p>
            <a:pPr>
              <a:defRPr/>
            </a:pPr>
            <a:r>
              <a:rPr lang="en-US" dirty="0" smtClean="0">
                <a:solidFill>
                  <a:schemeClr val="accent1">
                    <a:lumMod val="50000"/>
                  </a:schemeClr>
                </a:solidFill>
                <a:latin typeface="Arial" panose="020B0604020202020204" pitchFamily="34" charset="0"/>
                <a:cs typeface="Arial" panose="020B0604020202020204" pitchFamily="34" charset="0"/>
              </a:rPr>
              <a:t>Age-specific mortality rates</a:t>
            </a:r>
            <a:endParaRPr lang="ar-SA" dirty="0" smtClean="0">
              <a:solidFill>
                <a:schemeClr val="accent1">
                  <a:lumMod val="50000"/>
                </a:schemeClr>
              </a:solidFill>
            </a:endParaRPr>
          </a:p>
        </p:txBody>
      </p:sp>
      <p:sp>
        <p:nvSpPr>
          <p:cNvPr id="4" name="Date Placeholder 3"/>
          <p:cNvSpPr>
            <a:spLocks noGrp="1"/>
          </p:cNvSpPr>
          <p:nvPr>
            <p:ph type="dt" sz="quarter" idx="10"/>
          </p:nvPr>
        </p:nvSpPr>
        <p:spPr/>
        <p:txBody>
          <a:bodyPr/>
          <a:lstStyle/>
          <a:p>
            <a:pPr>
              <a:defRPr/>
            </a:pPr>
            <a:fld id="{D8CEA181-C3B9-46C6-A6C4-757450F8CB2C}" type="datetime1">
              <a:rPr lang="en-US"/>
              <a:pPr>
                <a:defRPr/>
              </a:pPr>
              <a:t>9/16/2013</a:t>
            </a:fld>
            <a:endParaRPr lang="en-US"/>
          </a:p>
        </p:txBody>
      </p:sp>
      <p:sp>
        <p:nvSpPr>
          <p:cNvPr id="6" name="Rectangle 4"/>
          <p:cNvSpPr>
            <a:spLocks noGrp="1" noChangeArrowheads="1"/>
          </p:cNvSpPr>
          <p:nvPr>
            <p:ph idx="1"/>
          </p:nvPr>
        </p:nvSpPr>
        <p:spPr>
          <a:xfrm>
            <a:off x="452438" y="1214438"/>
            <a:ext cx="9072562" cy="3111500"/>
          </a:xfrm>
        </p:spPr>
        <p:txBody>
          <a:bodyPr>
            <a:spAutoFit/>
          </a:bodyPr>
          <a:lstStyle/>
          <a:p>
            <a:r>
              <a:rPr lang="en-US" sz="2400" smtClean="0">
                <a:latin typeface="Arial" pitchFamily="34" charset="0"/>
                <a:cs typeface="Arial" pitchFamily="34" charset="0"/>
              </a:rPr>
              <a:t>An age-specific mortality rate is a mortality rate limited to a particular age group. </a:t>
            </a:r>
          </a:p>
          <a:p>
            <a:pPr>
              <a:buFontTx/>
              <a:buChar char="•"/>
            </a:pPr>
            <a:r>
              <a:rPr lang="en-US" sz="2400" smtClean="0">
                <a:latin typeface="Arial" pitchFamily="34" charset="0"/>
                <a:cs typeface="Arial" pitchFamily="34" charset="0"/>
              </a:rPr>
              <a:t> The </a:t>
            </a:r>
            <a:r>
              <a:rPr lang="en-US" sz="2400" b="1" smtClean="0">
                <a:solidFill>
                  <a:srgbClr val="FFC000"/>
                </a:solidFill>
                <a:latin typeface="Arial" pitchFamily="34" charset="0"/>
                <a:cs typeface="Arial" pitchFamily="34" charset="0"/>
              </a:rPr>
              <a:t>numerator</a:t>
            </a:r>
            <a:r>
              <a:rPr lang="en-US" sz="2400" smtClean="0">
                <a:latin typeface="Arial" pitchFamily="34" charset="0"/>
                <a:cs typeface="Arial" pitchFamily="34" charset="0"/>
              </a:rPr>
              <a:t> is the number of deaths in that age group</a:t>
            </a:r>
          </a:p>
          <a:p>
            <a:pPr>
              <a:buFontTx/>
              <a:buChar char="•"/>
            </a:pPr>
            <a:r>
              <a:rPr lang="en-US" sz="2400" smtClean="0">
                <a:latin typeface="Arial" pitchFamily="34" charset="0"/>
                <a:cs typeface="Arial" pitchFamily="34" charset="0"/>
              </a:rPr>
              <a:t> The </a:t>
            </a:r>
            <a:r>
              <a:rPr lang="en-US" sz="2400" b="1" smtClean="0">
                <a:solidFill>
                  <a:srgbClr val="FFC000"/>
                </a:solidFill>
                <a:latin typeface="Arial" pitchFamily="34" charset="0"/>
                <a:cs typeface="Arial" pitchFamily="34" charset="0"/>
              </a:rPr>
              <a:t>denominator</a:t>
            </a:r>
            <a:r>
              <a:rPr lang="en-US" sz="2400" smtClean="0">
                <a:latin typeface="Arial" pitchFamily="34" charset="0"/>
                <a:cs typeface="Arial" pitchFamily="34" charset="0"/>
              </a:rPr>
              <a:t> is the number of persons in that age group in the population. </a:t>
            </a:r>
          </a:p>
          <a:p>
            <a:r>
              <a:rPr lang="en-US" sz="2400" smtClean="0">
                <a:latin typeface="Arial" pitchFamily="34" charset="0"/>
                <a:cs typeface="Arial" pitchFamily="34" charset="0"/>
              </a:rPr>
              <a:t>Examples of age-specific mortality rates are neonatal, infant and under 5-years mortality rates.</a:t>
            </a:r>
          </a:p>
        </p:txBody>
      </p:sp>
      <p:graphicFrame>
        <p:nvGraphicFramePr>
          <p:cNvPr id="194566" name="Object 6"/>
          <p:cNvGraphicFramePr>
            <a:graphicFrameLocks noChangeAspect="1"/>
          </p:cNvGraphicFramePr>
          <p:nvPr/>
        </p:nvGraphicFramePr>
        <p:xfrm>
          <a:off x="644525" y="4429125"/>
          <a:ext cx="8502650" cy="1787525"/>
        </p:xfrm>
        <a:graphic>
          <a:graphicData uri="http://schemas.openxmlformats.org/presentationml/2006/ole">
            <p:oleObj spid="_x0000_s25605" name="Equation" r:id="rId3" imgW="4229100" imgH="8890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94566"/>
                                        </p:tgtEl>
                                        <p:attrNameLst>
                                          <p:attrName>style.visibility</p:attrName>
                                        </p:attrNameLst>
                                      </p:cBhvr>
                                      <p:to>
                                        <p:strVal val="visible"/>
                                      </p:to>
                                    </p:set>
                                    <p:animEffect transition="in" filter="checkerboard(across)">
                                      <p:cBhvr>
                                        <p:cTn id="32" dur="500"/>
                                        <p:tgtEl>
                                          <p:spTgt spid="194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66675"/>
            <a:ext cx="8458200" cy="1004888"/>
          </a:xfrm>
        </p:spPr>
        <p:txBody>
          <a:bodyPr/>
          <a:lstStyle/>
          <a:p>
            <a:pPr>
              <a:defRPr/>
            </a:pPr>
            <a:r>
              <a:rPr lang="en-US" sz="2800" dirty="0">
                <a:latin typeface="Arial" panose="020B0604020202020204" pitchFamily="34" charset="0"/>
                <a:cs typeface="Arial" panose="020B0604020202020204" pitchFamily="34" charset="0"/>
              </a:rPr>
              <a:t>Infant mortality rate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(per 1 000 live births)</a:t>
            </a:r>
          </a:p>
        </p:txBody>
      </p:sp>
      <p:sp>
        <p:nvSpPr>
          <p:cNvPr id="20483" name="Content Placeholder 2"/>
          <p:cNvSpPr>
            <a:spLocks noGrp="1"/>
          </p:cNvSpPr>
          <p:nvPr>
            <p:ph idx="1"/>
          </p:nvPr>
        </p:nvSpPr>
        <p:spPr>
          <a:xfrm>
            <a:off x="762000" y="1473200"/>
            <a:ext cx="8229600" cy="2128838"/>
          </a:xfrm>
        </p:spPr>
        <p:txBody>
          <a:bodyPr/>
          <a:lstStyle/>
          <a:p>
            <a:pPr>
              <a:buFont typeface="Arial" pitchFamily="34" charset="0"/>
              <a:buNone/>
            </a:pPr>
            <a:r>
              <a:rPr lang="en-US" sz="2800" smtClean="0"/>
              <a:t>Infant mortality rate is the probability of a child born in a specific year or period dying before reaching the age of one.</a:t>
            </a:r>
          </a:p>
          <a:p>
            <a:pPr>
              <a:buFont typeface="Arial" pitchFamily="34" charset="0"/>
              <a:buNone/>
            </a:pPr>
            <a:r>
              <a:rPr lang="en-US" sz="2800" smtClean="0"/>
              <a:t>Saudi Arabia (2006): 21.0  (MALE 22.0, FEMALE 20.0)</a:t>
            </a:r>
          </a:p>
          <a:p>
            <a:endParaRPr lang="en-US" sz="2800" smtClean="0"/>
          </a:p>
        </p:txBody>
      </p:sp>
      <p:sp>
        <p:nvSpPr>
          <p:cNvPr id="4" name="Date Placeholder 3"/>
          <p:cNvSpPr>
            <a:spLocks noGrp="1"/>
          </p:cNvSpPr>
          <p:nvPr>
            <p:ph type="dt" sz="quarter" idx="10"/>
          </p:nvPr>
        </p:nvSpPr>
        <p:spPr/>
        <p:txBody>
          <a:bodyPr/>
          <a:lstStyle/>
          <a:p>
            <a:pPr>
              <a:defRPr/>
            </a:pPr>
            <a:fld id="{B75F5221-7AE7-4CD6-BB46-785FEA1F8419}" type="datetime1">
              <a:rPr lang="en-US"/>
              <a:pPr>
                <a:defRPr/>
              </a:pPr>
              <a:t>9/16/2013</a:t>
            </a:fld>
            <a:endParaRPr lang="en-US" dirty="0"/>
          </a:p>
        </p:txBody>
      </p:sp>
      <p:graphicFrame>
        <p:nvGraphicFramePr>
          <p:cNvPr id="2" name="Object 6"/>
          <p:cNvGraphicFramePr>
            <a:graphicFrameLocks noChangeAspect="1"/>
          </p:cNvGraphicFramePr>
          <p:nvPr/>
        </p:nvGraphicFramePr>
        <p:xfrm>
          <a:off x="534988" y="4149725"/>
          <a:ext cx="8767762" cy="1701800"/>
        </p:xfrm>
        <a:graphic>
          <a:graphicData uri="http://schemas.openxmlformats.org/presentationml/2006/ole">
            <p:oleObj spid="_x0000_s26629" name="Equation" r:id="rId3" imgW="4102100" imgH="11176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in)">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additive="base">
                                        <p:cTn id="18"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heckerboard(across)">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Title 1"/>
          <p:cNvSpPr>
            <a:spLocks noGrp="1"/>
          </p:cNvSpPr>
          <p:nvPr>
            <p:ph type="title"/>
          </p:nvPr>
        </p:nvSpPr>
        <p:spPr>
          <a:xfrm>
            <a:off x="592138" y="222250"/>
            <a:ext cx="7429500" cy="569913"/>
          </a:xfrm>
        </p:spPr>
        <p:txBody>
          <a:bodyPr/>
          <a:lstStyle/>
          <a:p>
            <a:pPr>
              <a:defRPr/>
            </a:pPr>
            <a:r>
              <a:rPr lang="en-US" dirty="0" smtClean="0">
                <a:solidFill>
                  <a:schemeClr val="accent1">
                    <a:lumMod val="75000"/>
                  </a:schemeClr>
                </a:solidFill>
                <a:latin typeface="Arial" panose="020B0604020202020204" pitchFamily="34" charset="0"/>
                <a:cs typeface="Arial" panose="020B0604020202020204" pitchFamily="34" charset="0"/>
              </a:rPr>
              <a:t>Infant mortality rate in KSA</a:t>
            </a:r>
          </a:p>
        </p:txBody>
      </p:sp>
      <p:sp>
        <p:nvSpPr>
          <p:cNvPr id="27651" name="Content Placeholder 3"/>
          <p:cNvSpPr>
            <a:spLocks noGrp="1"/>
          </p:cNvSpPr>
          <p:nvPr>
            <p:ph sz="half" idx="2"/>
          </p:nvPr>
        </p:nvSpPr>
        <p:spPr>
          <a:xfrm>
            <a:off x="685800" y="1219200"/>
            <a:ext cx="4040188" cy="3951288"/>
          </a:xfrm>
        </p:spPr>
        <p:txBody>
          <a:bodyPr>
            <a:normAutofit fontScale="85000" lnSpcReduction="20000"/>
          </a:bodyPr>
          <a:lstStyle/>
          <a:p>
            <a:pPr>
              <a:defRPr/>
            </a:pPr>
            <a:r>
              <a:rPr lang="en-US" sz="1800" b="1" smtClean="0"/>
              <a:t>2003</a:t>
            </a:r>
            <a:endParaRPr lang="en-US" sz="1800" smtClean="0"/>
          </a:p>
          <a:p>
            <a:pPr>
              <a:defRPr/>
            </a:pPr>
            <a:r>
              <a:rPr lang="en-US" sz="1800" b="1" smtClean="0"/>
              <a:t>2004</a:t>
            </a:r>
            <a:endParaRPr lang="en-US" sz="1800" smtClean="0"/>
          </a:p>
          <a:p>
            <a:pPr>
              <a:defRPr/>
            </a:pPr>
            <a:r>
              <a:rPr lang="en-US" sz="1800" b="1" smtClean="0"/>
              <a:t>2005</a:t>
            </a:r>
            <a:endParaRPr lang="en-US" sz="1800" smtClean="0"/>
          </a:p>
          <a:p>
            <a:pPr>
              <a:defRPr/>
            </a:pPr>
            <a:r>
              <a:rPr lang="en-US" sz="1800" b="1" smtClean="0"/>
              <a:t>2006</a:t>
            </a:r>
            <a:endParaRPr lang="en-US" sz="1800" smtClean="0"/>
          </a:p>
          <a:p>
            <a:pPr>
              <a:defRPr/>
            </a:pPr>
            <a:r>
              <a:rPr lang="en-US" sz="1800" b="1" smtClean="0"/>
              <a:t>2007</a:t>
            </a:r>
            <a:endParaRPr lang="en-US" sz="1800" smtClean="0"/>
          </a:p>
          <a:p>
            <a:pPr>
              <a:defRPr/>
            </a:pPr>
            <a:r>
              <a:rPr lang="en-US" sz="1800" b="1" smtClean="0"/>
              <a:t>2008</a:t>
            </a:r>
            <a:endParaRPr lang="en-US" sz="1800" smtClean="0"/>
          </a:p>
          <a:p>
            <a:pPr>
              <a:defRPr/>
            </a:pPr>
            <a:r>
              <a:rPr lang="en-US" sz="1800" b="1" smtClean="0"/>
              <a:t>2009</a:t>
            </a:r>
            <a:endParaRPr lang="en-US" sz="1800" smtClean="0"/>
          </a:p>
          <a:p>
            <a:pPr>
              <a:defRPr/>
            </a:pPr>
            <a:r>
              <a:rPr lang="en-US" sz="1800" b="1" smtClean="0"/>
              <a:t>2010</a:t>
            </a:r>
            <a:endParaRPr lang="en-US" sz="1800" smtClean="0"/>
          </a:p>
          <a:p>
            <a:pPr>
              <a:defRPr/>
            </a:pPr>
            <a:r>
              <a:rPr lang="en-US" sz="1800" b="1" smtClean="0"/>
              <a:t>2011</a:t>
            </a:r>
            <a:endParaRPr lang="en-US" sz="1800" smtClean="0"/>
          </a:p>
          <a:p>
            <a:pPr>
              <a:defRPr/>
            </a:pPr>
            <a:r>
              <a:rPr lang="en-US" sz="1800" b="1" smtClean="0"/>
              <a:t>2012</a:t>
            </a:r>
            <a:endParaRPr lang="en-US" sz="1800" smtClean="0"/>
          </a:p>
          <a:p>
            <a:pPr>
              <a:defRPr/>
            </a:pPr>
            <a:endParaRPr lang="en-US" sz="1800" smtClean="0"/>
          </a:p>
        </p:txBody>
      </p:sp>
      <p:sp>
        <p:nvSpPr>
          <p:cNvPr id="27652" name="Content Placeholder 5"/>
          <p:cNvSpPr>
            <a:spLocks noGrp="1"/>
          </p:cNvSpPr>
          <p:nvPr>
            <p:ph sz="quarter" idx="4"/>
          </p:nvPr>
        </p:nvSpPr>
        <p:spPr>
          <a:xfrm>
            <a:off x="5014913" y="1076325"/>
            <a:ext cx="4041775" cy="4983163"/>
          </a:xfrm>
        </p:spPr>
        <p:txBody>
          <a:bodyPr/>
          <a:lstStyle/>
          <a:p>
            <a:r>
              <a:rPr lang="en-US" b="1" smtClean="0"/>
              <a:t>47.94</a:t>
            </a:r>
          </a:p>
          <a:p>
            <a:r>
              <a:rPr lang="en-US" b="1" smtClean="0"/>
              <a:t>13.7</a:t>
            </a:r>
          </a:p>
          <a:p>
            <a:r>
              <a:rPr lang="en-US" b="1" smtClean="0"/>
              <a:t>13.24</a:t>
            </a:r>
          </a:p>
          <a:p>
            <a:r>
              <a:rPr lang="en-US" b="1" smtClean="0"/>
              <a:t>12.81</a:t>
            </a:r>
          </a:p>
          <a:p>
            <a:r>
              <a:rPr lang="en-US" b="1" smtClean="0"/>
              <a:t>12.41</a:t>
            </a:r>
          </a:p>
          <a:p>
            <a:r>
              <a:rPr lang="en-US" b="1" smtClean="0"/>
              <a:t>11.94</a:t>
            </a:r>
          </a:p>
          <a:p>
            <a:r>
              <a:rPr lang="en-US" b="1" smtClean="0"/>
              <a:t>11.57</a:t>
            </a:r>
          </a:p>
          <a:p>
            <a:r>
              <a:rPr lang="en-US" b="1" smtClean="0"/>
              <a:t>16.73</a:t>
            </a:r>
          </a:p>
          <a:p>
            <a:r>
              <a:rPr lang="en-US" b="1" smtClean="0"/>
              <a:t>16.16</a:t>
            </a:r>
          </a:p>
          <a:p>
            <a:r>
              <a:rPr lang="en-US" b="1" smtClean="0"/>
              <a:t>15.61</a:t>
            </a:r>
          </a:p>
          <a:p>
            <a:endParaRPr lang="en-US" smtClean="0"/>
          </a:p>
        </p:txBody>
      </p:sp>
      <p:sp>
        <p:nvSpPr>
          <p:cNvPr id="7" name="Date Placeholder 6"/>
          <p:cNvSpPr>
            <a:spLocks noGrp="1"/>
          </p:cNvSpPr>
          <p:nvPr>
            <p:ph type="dt" sz="quarter" idx="10"/>
          </p:nvPr>
        </p:nvSpPr>
        <p:spPr/>
        <p:txBody>
          <a:bodyPr/>
          <a:lstStyle/>
          <a:p>
            <a:pPr>
              <a:defRPr/>
            </a:pPr>
            <a:fld id="{BB95F4E3-EC67-40B6-9AFC-6795CF478A6F}" type="datetime1">
              <a:rPr lang="en-US"/>
              <a:pPr>
                <a:defRPr/>
              </a:pPr>
              <a:t>9/16/2013</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685800" y="228600"/>
            <a:ext cx="6858000" cy="685800"/>
          </a:xfrm>
          <a:prstGeom prst="rect">
            <a:avLst/>
          </a:prstGeom>
          <a:noFill/>
          <a:ln w="9525">
            <a:noFill/>
            <a:miter lim="800000"/>
            <a:headEnd/>
            <a:tailEnd/>
          </a:ln>
          <a:effectLst/>
        </p:spPr>
        <p:txBody>
          <a:bodyPr anchor="ctr"/>
          <a:lstStyle/>
          <a:p>
            <a:pPr algn="ctr" eaLnBrk="1" hangingPunct="1">
              <a:tabLst>
                <a:tab pos="2339975" algn="l"/>
              </a:tabLst>
              <a:defRPr/>
            </a:pPr>
            <a:r>
              <a:rPr lang="en-US" sz="4000" dirty="0">
                <a:solidFill>
                  <a:schemeClr val="accent1">
                    <a:lumMod val="75000"/>
                  </a:schemeClr>
                </a:solidFill>
                <a:effectLst>
                  <a:outerShdw blurRad="38100" dist="38100" dir="2700000" algn="tl">
                    <a:srgbClr val="C0C0C0"/>
                  </a:outerShdw>
                </a:effectLst>
                <a:latin typeface="Helvetica" pitchFamily="34" charset="0"/>
                <a:cs typeface="Arial" charset="0"/>
              </a:rPr>
              <a:t>Infant Mortality Rate</a:t>
            </a:r>
          </a:p>
        </p:txBody>
      </p:sp>
      <p:pic>
        <p:nvPicPr>
          <p:cNvPr id="28675" name="Picture 3" descr="M11_12"/>
          <p:cNvPicPr>
            <a:picLocks noChangeAspect="1" noChangeArrowheads="1"/>
          </p:cNvPicPr>
          <p:nvPr/>
        </p:nvPicPr>
        <p:blipFill>
          <a:blip r:embed="rId2"/>
          <a:srcRect/>
          <a:stretch>
            <a:fillRect/>
          </a:stretch>
        </p:blipFill>
        <p:spPr bwMode="auto">
          <a:xfrm>
            <a:off x="914400" y="1143000"/>
            <a:ext cx="7924800" cy="5697538"/>
          </a:xfrm>
          <a:prstGeom prst="rect">
            <a:avLst/>
          </a:prstGeom>
          <a:noFill/>
          <a:ln w="9525">
            <a:noFill/>
            <a:miter lim="800000"/>
            <a:headEnd/>
            <a:tailEnd/>
          </a:ln>
        </p:spPr>
      </p:pic>
      <p:sp>
        <p:nvSpPr>
          <p:cNvPr id="4" name="Date Placeholder 3"/>
          <p:cNvSpPr>
            <a:spLocks noGrp="1"/>
          </p:cNvSpPr>
          <p:nvPr>
            <p:ph type="dt" sz="quarter" idx="4294967295"/>
          </p:nvPr>
        </p:nvSpPr>
        <p:spPr>
          <a:xfrm>
            <a:off x="838200" y="6356350"/>
            <a:ext cx="2133600" cy="365125"/>
          </a:xfrm>
        </p:spPr>
        <p:txBody>
          <a:bodyPr/>
          <a:lstStyle/>
          <a:p>
            <a:pPr>
              <a:defRPr/>
            </a:pPr>
            <a:fld id="{886E24E1-0E54-49B7-BB0F-A901E10DBB7B}"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38200" y="76200"/>
            <a:ext cx="7543800" cy="1066800"/>
          </a:xfrm>
        </p:spPr>
        <p:txBody>
          <a:bodyPr/>
          <a:lstStyle/>
          <a:p>
            <a:pPr>
              <a:defRPr/>
            </a:pPr>
            <a:r>
              <a:rPr lang="en-US" sz="3200" dirty="0"/>
              <a:t>Neonatal mortality rate </a:t>
            </a:r>
            <a:br>
              <a:rPr lang="en-US" sz="3200" dirty="0"/>
            </a:br>
            <a:r>
              <a:rPr lang="en-US" sz="3200" dirty="0"/>
              <a:t>(per 1 000 live births)</a:t>
            </a:r>
          </a:p>
        </p:txBody>
      </p:sp>
      <p:sp>
        <p:nvSpPr>
          <p:cNvPr id="23555" name="Content Placeholder 2"/>
          <p:cNvSpPr>
            <a:spLocks noGrp="1"/>
          </p:cNvSpPr>
          <p:nvPr>
            <p:ph idx="1"/>
          </p:nvPr>
        </p:nvSpPr>
        <p:spPr>
          <a:xfrm>
            <a:off x="766763" y="1152525"/>
            <a:ext cx="8472487" cy="2419350"/>
          </a:xfrm>
        </p:spPr>
        <p:txBody>
          <a:bodyPr/>
          <a:lstStyle/>
          <a:p>
            <a:pPr>
              <a:buFont typeface="Arial" pitchFamily="34" charset="0"/>
              <a:buNone/>
            </a:pPr>
            <a:r>
              <a:rPr lang="en-US" sz="2400" smtClean="0">
                <a:latin typeface="Arial" pitchFamily="34" charset="0"/>
                <a:cs typeface="Arial" pitchFamily="34" charset="0"/>
              </a:rPr>
              <a:t>The number of deaths of neonates (infants &lt;28 days of age) in a calendar year, divided by number of live births in that year,  multiplied by 1000.</a:t>
            </a:r>
          </a:p>
          <a:p>
            <a:pPr>
              <a:buFont typeface="Arial" pitchFamily="34" charset="0"/>
              <a:buNone/>
            </a:pPr>
            <a:endParaRPr lang="en-US" sz="2400" smtClean="0">
              <a:latin typeface="Arial" pitchFamily="34" charset="0"/>
              <a:cs typeface="Arial" pitchFamily="34" charset="0"/>
            </a:endParaRPr>
          </a:p>
          <a:p>
            <a:pPr>
              <a:buFont typeface="Arial" pitchFamily="34" charset="0"/>
              <a:buNone/>
            </a:pPr>
            <a:r>
              <a:rPr lang="en-US" sz="2400" smtClean="0">
                <a:latin typeface="Arial" pitchFamily="34" charset="0"/>
                <a:cs typeface="Arial" pitchFamily="34" charset="0"/>
              </a:rPr>
              <a:t>In Saudi Arabia (2004):</a:t>
            </a:r>
          </a:p>
          <a:p>
            <a:r>
              <a:rPr lang="en-US" sz="2400" smtClean="0">
                <a:latin typeface="Arial" pitchFamily="34" charset="0"/>
                <a:cs typeface="Arial" pitchFamily="34" charset="0"/>
              </a:rPr>
              <a:t>Neonatal Mortality Rate =11 </a:t>
            </a:r>
          </a:p>
        </p:txBody>
      </p:sp>
      <p:sp>
        <p:nvSpPr>
          <p:cNvPr id="4" name="Date Placeholder 3"/>
          <p:cNvSpPr>
            <a:spLocks noGrp="1"/>
          </p:cNvSpPr>
          <p:nvPr>
            <p:ph type="dt" sz="quarter" idx="10"/>
          </p:nvPr>
        </p:nvSpPr>
        <p:spPr/>
        <p:txBody>
          <a:bodyPr/>
          <a:lstStyle/>
          <a:p>
            <a:pPr>
              <a:defRPr/>
            </a:pPr>
            <a:fld id="{9BFC2393-D3DB-4A94-925E-52CACC448CA4}" type="datetime1">
              <a:rPr lang="en-US"/>
              <a:pPr>
                <a:defRPr/>
              </a:pPr>
              <a:t>9/16/2013</a:t>
            </a:fld>
            <a:endParaRPr lang="en-US"/>
          </a:p>
        </p:txBody>
      </p:sp>
      <p:graphicFrame>
        <p:nvGraphicFramePr>
          <p:cNvPr id="61442" name="Object 2"/>
          <p:cNvGraphicFramePr>
            <a:graphicFrameLocks noChangeAspect="1"/>
          </p:cNvGraphicFramePr>
          <p:nvPr/>
        </p:nvGraphicFramePr>
        <p:xfrm>
          <a:off x="523875" y="3976688"/>
          <a:ext cx="8834438" cy="2238375"/>
        </p:xfrm>
        <a:graphic>
          <a:graphicData uri="http://schemas.openxmlformats.org/presentationml/2006/ole">
            <p:oleObj spid="_x0000_s29701" name="Equation" r:id="rId3" imgW="4102100" imgH="17018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 calcmode="lin" valueType="num">
                                      <p:cBhvr additive="base">
                                        <p:cTn id="18"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55">
                                            <p:txEl>
                                              <p:pRg st="3" end="3"/>
                                            </p:txEl>
                                          </p:spTgt>
                                        </p:tgtEl>
                                        <p:attrNameLst>
                                          <p:attrName>style.visibility</p:attrName>
                                        </p:attrNameLst>
                                      </p:cBhvr>
                                      <p:to>
                                        <p:strVal val="visible"/>
                                      </p:to>
                                    </p:set>
                                    <p:anim calcmode="lin" valueType="num">
                                      <p:cBhvr additive="base">
                                        <p:cTn id="24"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61442"/>
                                        </p:tgtEl>
                                        <p:attrNameLst>
                                          <p:attrName>style.visibility</p:attrName>
                                        </p:attrNameLst>
                                      </p:cBhvr>
                                      <p:to>
                                        <p:strVal val="visible"/>
                                      </p:to>
                                    </p:set>
                                    <p:animEffect transition="in" filter="checkerboard(across)">
                                      <p:cBhvr>
                                        <p:cTn id="30"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9011" name="Object 3"/>
          <p:cNvGraphicFramePr>
            <a:graphicFrameLocks noChangeAspect="1"/>
          </p:cNvGraphicFramePr>
          <p:nvPr>
            <p:ph idx="1"/>
          </p:nvPr>
        </p:nvGraphicFramePr>
        <p:xfrm>
          <a:off x="381000" y="4000500"/>
          <a:ext cx="9144000" cy="1928813"/>
        </p:xfrm>
        <a:graphic>
          <a:graphicData uri="http://schemas.openxmlformats.org/presentationml/2006/ole">
            <p:oleObj spid="_x0000_s30722" name="Equation" r:id="rId3" imgW="4800600" imgH="1117600" progId="Equation.3">
              <p:embed/>
            </p:oleObj>
          </a:graphicData>
        </a:graphic>
      </p:graphicFrame>
      <p:sp>
        <p:nvSpPr>
          <p:cNvPr id="5123" name="Title 1"/>
          <p:cNvSpPr>
            <a:spLocks noGrp="1"/>
          </p:cNvSpPr>
          <p:nvPr>
            <p:ph type="title"/>
          </p:nvPr>
        </p:nvSpPr>
        <p:spPr>
          <a:xfrm>
            <a:off x="666750" y="71438"/>
            <a:ext cx="7429500" cy="1143000"/>
          </a:xfrm>
        </p:spPr>
        <p:txBody>
          <a:bodyPr/>
          <a:lstStyle/>
          <a:p>
            <a:pPr>
              <a:defRPr/>
            </a:pPr>
            <a:r>
              <a:rPr lang="en-US" sz="3200" dirty="0"/>
              <a:t>Post-Neonatal mortality rate </a:t>
            </a:r>
            <a:br>
              <a:rPr lang="en-US" sz="3200" dirty="0"/>
            </a:br>
            <a:r>
              <a:rPr lang="en-US" sz="3200" dirty="0"/>
              <a:t>(per 1 000 live births)</a:t>
            </a:r>
          </a:p>
        </p:txBody>
      </p:sp>
      <p:sp>
        <p:nvSpPr>
          <p:cNvPr id="4" name="Date Placeholder 3"/>
          <p:cNvSpPr>
            <a:spLocks noGrp="1"/>
          </p:cNvSpPr>
          <p:nvPr>
            <p:ph type="dt" sz="quarter" idx="10"/>
          </p:nvPr>
        </p:nvSpPr>
        <p:spPr/>
        <p:txBody>
          <a:bodyPr/>
          <a:lstStyle/>
          <a:p>
            <a:pPr>
              <a:defRPr/>
            </a:pPr>
            <a:fld id="{8134EECB-2B38-4B11-A982-D223A72A3DBD}" type="datetime1">
              <a:rPr lang="en-US"/>
              <a:pPr>
                <a:defRPr/>
              </a:pPr>
              <a:t>9/16/2013</a:t>
            </a:fld>
            <a:endParaRPr lang="en-US"/>
          </a:p>
        </p:txBody>
      </p:sp>
      <p:sp>
        <p:nvSpPr>
          <p:cNvPr id="5125" name="Rectangle 5"/>
          <p:cNvSpPr>
            <a:spLocks noChangeArrowheads="1"/>
          </p:cNvSpPr>
          <p:nvPr/>
        </p:nvSpPr>
        <p:spPr bwMode="auto">
          <a:xfrm>
            <a:off x="666750" y="1214438"/>
            <a:ext cx="8501063" cy="2308225"/>
          </a:xfrm>
          <a:prstGeom prst="rect">
            <a:avLst/>
          </a:prstGeom>
          <a:noFill/>
          <a:ln w="9525">
            <a:noFill/>
            <a:miter lim="800000"/>
            <a:headEnd/>
            <a:tailEnd/>
          </a:ln>
        </p:spPr>
        <p:txBody>
          <a:bodyPr>
            <a:spAutoFit/>
          </a:bodyPr>
          <a:lstStyle/>
          <a:p>
            <a:pPr eaLnBrk="1" hangingPunct="1">
              <a:lnSpc>
                <a:spcPct val="150000"/>
              </a:lnSpc>
            </a:pPr>
            <a:r>
              <a:rPr lang="en-US" sz="2400"/>
              <a:t>Post-neonatal mortality rate is the number of deaths among infants from 28 days up to 1 year of age during a given time period divided by the number of live births during the same time period multiplied by 1,000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box(in)">
                                      <p:cBhvr>
                                        <p:cTn id="12" dur="500"/>
                                        <p:tgtEl>
                                          <p:spTgt spid="51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99011"/>
                                        </p:tgtEl>
                                        <p:attrNameLst>
                                          <p:attrName>style.visibility</p:attrName>
                                        </p:attrNameLst>
                                      </p:cBhvr>
                                      <p:to>
                                        <p:strVal val="visible"/>
                                      </p:to>
                                    </p:set>
                                    <p:animEffect transition="in" filter="box(in)">
                                      <p:cBhvr>
                                        <p:cTn id="17" dur="500"/>
                                        <p:tgtEl>
                                          <p:spTgt spid="299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000192-8A6A-454C-84FF-0043150AA67E}" type="datetime1">
              <a:rPr lang="en-US" smtClean="0">
                <a:latin typeface="Arial" pitchFamily="34" charset="0"/>
                <a:cs typeface="Arial" pitchFamily="34" charset="0"/>
              </a:rPr>
              <a:pPr fontAlgn="base">
                <a:spcBef>
                  <a:spcPct val="0"/>
                </a:spcBef>
                <a:spcAft>
                  <a:spcPct val="0"/>
                </a:spcAft>
              </a:pPr>
              <a:t>9/16/2013</a:t>
            </a:fld>
            <a:endParaRPr lang="en-US" smtClean="0">
              <a:latin typeface="Arial" pitchFamily="34" charset="0"/>
              <a:cs typeface="Arial" pitchFamily="34" charset="0"/>
            </a:endParaRPr>
          </a:p>
        </p:txBody>
      </p:sp>
      <p:sp>
        <p:nvSpPr>
          <p:cNvPr id="31747" name="Line 2"/>
          <p:cNvSpPr>
            <a:spLocks noChangeShapeType="1"/>
          </p:cNvSpPr>
          <p:nvPr/>
        </p:nvSpPr>
        <p:spPr bwMode="auto">
          <a:xfrm>
            <a:off x="3468688" y="3140075"/>
            <a:ext cx="5173662" cy="0"/>
          </a:xfrm>
          <a:prstGeom prst="line">
            <a:avLst/>
          </a:prstGeom>
          <a:noFill/>
          <a:ln w="38100">
            <a:solidFill>
              <a:srgbClr val="FF6600"/>
            </a:solidFill>
            <a:round/>
            <a:headEnd type="stealth" w="med" len="lg"/>
            <a:tailEnd type="stealth" w="med" len="lg"/>
          </a:ln>
        </p:spPr>
        <p:txBody>
          <a:bodyPr/>
          <a:lstStyle/>
          <a:p>
            <a:endParaRPr lang="en-US"/>
          </a:p>
        </p:txBody>
      </p:sp>
      <p:sp>
        <p:nvSpPr>
          <p:cNvPr id="31748" name="Line 4"/>
          <p:cNvSpPr>
            <a:spLocks noChangeShapeType="1"/>
          </p:cNvSpPr>
          <p:nvPr/>
        </p:nvSpPr>
        <p:spPr bwMode="auto">
          <a:xfrm>
            <a:off x="1452563" y="3140075"/>
            <a:ext cx="2016125" cy="0"/>
          </a:xfrm>
          <a:prstGeom prst="line">
            <a:avLst/>
          </a:prstGeom>
          <a:noFill/>
          <a:ln w="38100">
            <a:solidFill>
              <a:srgbClr val="FF9900"/>
            </a:solidFill>
            <a:round/>
            <a:headEnd type="stealth" w="med" len="med"/>
            <a:tailEnd type="stealth" w="med" len="med"/>
          </a:ln>
        </p:spPr>
        <p:txBody>
          <a:bodyPr/>
          <a:lstStyle/>
          <a:p>
            <a:endParaRPr lang="en-US"/>
          </a:p>
        </p:txBody>
      </p:sp>
      <p:sp>
        <p:nvSpPr>
          <p:cNvPr id="296965" name="Text Box 5"/>
          <p:cNvSpPr txBox="1">
            <a:spLocks noChangeArrowheads="1"/>
          </p:cNvSpPr>
          <p:nvPr/>
        </p:nvSpPr>
        <p:spPr bwMode="auto">
          <a:xfrm>
            <a:off x="1524000" y="2419350"/>
            <a:ext cx="1944688" cy="461963"/>
          </a:xfrm>
          <a:prstGeom prst="rect">
            <a:avLst/>
          </a:prstGeom>
          <a:noFill/>
          <a:ln w="9525">
            <a:solidFill>
              <a:schemeClr val="tx2"/>
            </a:solidFill>
            <a:miter lim="800000"/>
            <a:headEnd/>
            <a:tailEnd/>
          </a:ln>
          <a:effectLst/>
        </p:spPr>
        <p:txBody>
          <a:bodyPr>
            <a:spAutoFit/>
          </a:bodyPr>
          <a:lstStyle/>
          <a:p>
            <a:pPr algn="ctr" eaLnBrk="1" hangingPunct="1">
              <a:defRPr/>
            </a:pPr>
            <a:r>
              <a:rPr lang="en-US" sz="2400" b="1" dirty="0">
                <a:solidFill>
                  <a:srgbClr val="FFC000"/>
                </a:solidFill>
                <a:effectLst>
                  <a:outerShdw blurRad="38100" dist="38100" dir="2700000" algn="tl">
                    <a:srgbClr val="000000"/>
                  </a:outerShdw>
                </a:effectLst>
                <a:latin typeface="Arial" charset="0"/>
                <a:cs typeface="Arial" charset="0"/>
              </a:rPr>
              <a:t>Neonatal</a:t>
            </a:r>
          </a:p>
        </p:txBody>
      </p:sp>
      <p:sp>
        <p:nvSpPr>
          <p:cNvPr id="296967" name="Text Box 7"/>
          <p:cNvSpPr txBox="1">
            <a:spLocks noChangeArrowheads="1"/>
          </p:cNvSpPr>
          <p:nvPr/>
        </p:nvSpPr>
        <p:spPr bwMode="auto">
          <a:xfrm>
            <a:off x="3540125" y="2413000"/>
            <a:ext cx="4968875" cy="461963"/>
          </a:xfrm>
          <a:prstGeom prst="rect">
            <a:avLst/>
          </a:prstGeom>
          <a:noFill/>
          <a:ln w="9525">
            <a:solidFill>
              <a:schemeClr val="tx2"/>
            </a:solidFill>
            <a:miter lim="800000"/>
            <a:headEnd/>
            <a:tailEnd/>
          </a:ln>
          <a:effectLst/>
        </p:spPr>
        <p:txBody>
          <a:bodyPr>
            <a:spAutoFit/>
          </a:bodyPr>
          <a:lstStyle/>
          <a:p>
            <a:pPr algn="ctr" eaLnBrk="1" hangingPunct="1">
              <a:defRPr/>
            </a:pPr>
            <a:r>
              <a:rPr lang="en-US" sz="2400" b="1" dirty="0">
                <a:solidFill>
                  <a:srgbClr val="FF9900"/>
                </a:solidFill>
                <a:effectLst>
                  <a:outerShdw blurRad="38100" dist="38100" dir="2700000" algn="tl">
                    <a:srgbClr val="000000"/>
                  </a:outerShdw>
                </a:effectLst>
                <a:latin typeface="Arial" charset="0"/>
                <a:cs typeface="Arial" charset="0"/>
              </a:rPr>
              <a:t>Post-Neonatal</a:t>
            </a:r>
          </a:p>
        </p:txBody>
      </p:sp>
      <p:sp>
        <p:nvSpPr>
          <p:cNvPr id="296971" name="Text Box 11"/>
          <p:cNvSpPr txBox="1">
            <a:spLocks noChangeArrowheads="1"/>
          </p:cNvSpPr>
          <p:nvPr/>
        </p:nvSpPr>
        <p:spPr bwMode="auto">
          <a:xfrm>
            <a:off x="3179763" y="3211513"/>
            <a:ext cx="1081087" cy="366712"/>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000000"/>
                  </a:outerShdw>
                </a:effectLst>
                <a:latin typeface="Arial" charset="0"/>
                <a:cs typeface="Arial" charset="0"/>
              </a:rPr>
              <a:t>28 day</a:t>
            </a:r>
          </a:p>
        </p:txBody>
      </p:sp>
      <p:sp>
        <p:nvSpPr>
          <p:cNvPr id="296972" name="Text Box 12"/>
          <p:cNvSpPr txBox="1">
            <a:spLocks noChangeArrowheads="1"/>
          </p:cNvSpPr>
          <p:nvPr/>
        </p:nvSpPr>
        <p:spPr bwMode="auto">
          <a:xfrm>
            <a:off x="1281113" y="3338513"/>
            <a:ext cx="1008062" cy="214312"/>
          </a:xfrm>
          <a:prstGeom prst="rect">
            <a:avLst/>
          </a:prstGeom>
          <a:noFill/>
          <a:ln w="9525">
            <a:noFill/>
            <a:miter lim="800000"/>
            <a:headEnd/>
            <a:tailEnd/>
          </a:ln>
          <a:effectLst/>
        </p:spPr>
        <p:txBody>
          <a:bodyPr>
            <a:spAutoFit/>
          </a:bodyPr>
          <a:lstStyle/>
          <a:p>
            <a:pPr eaLnBrk="1" hangingPunct="1">
              <a:lnSpc>
                <a:spcPct val="40000"/>
              </a:lnSpc>
              <a:spcBef>
                <a:spcPct val="50000"/>
              </a:spcBef>
              <a:defRPr/>
            </a:pPr>
            <a:r>
              <a:rPr lang="en-US" sz="2000" b="1">
                <a:effectLst>
                  <a:outerShdw blurRad="38100" dist="38100" dir="2700000" algn="tl">
                    <a:srgbClr val="000000"/>
                  </a:outerShdw>
                </a:effectLst>
                <a:latin typeface="Arial" charset="0"/>
                <a:cs typeface="Arial" charset="0"/>
              </a:rPr>
              <a:t>(0 day)</a:t>
            </a:r>
          </a:p>
        </p:txBody>
      </p:sp>
      <p:sp>
        <p:nvSpPr>
          <p:cNvPr id="296973" name="Text Box 13"/>
          <p:cNvSpPr txBox="1">
            <a:spLocks noChangeArrowheads="1"/>
          </p:cNvSpPr>
          <p:nvPr/>
        </p:nvSpPr>
        <p:spPr bwMode="auto">
          <a:xfrm>
            <a:off x="8148638" y="3211513"/>
            <a:ext cx="935037" cy="366712"/>
          </a:xfrm>
          <a:prstGeom prst="rect">
            <a:avLst/>
          </a:prstGeom>
          <a:noFill/>
          <a:ln w="9525">
            <a:no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000000"/>
                  </a:outerShdw>
                </a:effectLst>
                <a:latin typeface="Arial" charset="0"/>
                <a:cs typeface="Arial" charset="0"/>
              </a:rPr>
              <a:t>1year</a:t>
            </a:r>
          </a:p>
        </p:txBody>
      </p:sp>
      <p:sp>
        <p:nvSpPr>
          <p:cNvPr id="296974" name="Text Box 14"/>
          <p:cNvSpPr txBox="1">
            <a:spLocks noChangeArrowheads="1"/>
          </p:cNvSpPr>
          <p:nvPr/>
        </p:nvSpPr>
        <p:spPr bwMode="auto">
          <a:xfrm>
            <a:off x="560388" y="3338513"/>
            <a:ext cx="865187" cy="214312"/>
          </a:xfrm>
          <a:prstGeom prst="rect">
            <a:avLst/>
          </a:prstGeom>
          <a:noFill/>
          <a:ln w="9525">
            <a:noFill/>
            <a:miter lim="800000"/>
            <a:headEnd/>
            <a:tailEnd/>
          </a:ln>
          <a:effectLst/>
        </p:spPr>
        <p:txBody>
          <a:bodyPr>
            <a:spAutoFit/>
          </a:bodyPr>
          <a:lstStyle/>
          <a:p>
            <a:pPr eaLnBrk="1" hangingPunct="1">
              <a:lnSpc>
                <a:spcPct val="40000"/>
              </a:lnSpc>
              <a:spcBef>
                <a:spcPct val="50000"/>
              </a:spcBef>
              <a:defRPr/>
            </a:pPr>
            <a:r>
              <a:rPr lang="en-US" sz="2000" b="1">
                <a:effectLst>
                  <a:outerShdw blurRad="38100" dist="38100" dir="2700000" algn="tl">
                    <a:srgbClr val="000000"/>
                  </a:outerShdw>
                </a:effectLst>
                <a:latin typeface="Arial" charset="0"/>
                <a:cs typeface="Arial" charset="0"/>
              </a:rPr>
              <a:t>Birth</a:t>
            </a:r>
          </a:p>
        </p:txBody>
      </p:sp>
      <p:sp>
        <p:nvSpPr>
          <p:cNvPr id="14" name="Text Box 13"/>
          <p:cNvSpPr txBox="1">
            <a:spLocks noChangeArrowheads="1"/>
          </p:cNvSpPr>
          <p:nvPr/>
        </p:nvSpPr>
        <p:spPr bwMode="auto">
          <a:xfrm>
            <a:off x="1309688" y="292100"/>
            <a:ext cx="7056437" cy="769938"/>
          </a:xfrm>
          <a:prstGeom prst="rect">
            <a:avLst/>
          </a:prstGeom>
          <a:noFill/>
          <a:ln w="9525">
            <a:solidFill>
              <a:schemeClr val="tx2"/>
            </a:solidFill>
            <a:miter lim="800000"/>
            <a:headEnd/>
            <a:tailEnd/>
          </a:ln>
          <a:effectLst/>
        </p:spPr>
        <p:txBody>
          <a:bodyPr>
            <a:spAutoFit/>
          </a:bodyPr>
          <a:lstStyle/>
          <a:p>
            <a:pPr algn="ctr" eaLnBrk="1" hangingPunct="1">
              <a:defRPr/>
            </a:pPr>
            <a:r>
              <a:rPr lang="en-US" sz="4400" b="1" dirty="0">
                <a:solidFill>
                  <a:schemeClr val="accent1">
                    <a:lumMod val="75000"/>
                  </a:schemeClr>
                </a:solidFill>
                <a:latin typeface="+mj-lt"/>
                <a:cs typeface="Arial" charset="0"/>
              </a:rPr>
              <a:t>Period of Infancy</a:t>
            </a:r>
          </a:p>
        </p:txBody>
      </p:sp>
      <p:sp>
        <p:nvSpPr>
          <p:cNvPr id="13" name="Text Box 13"/>
          <p:cNvSpPr txBox="1">
            <a:spLocks noChangeArrowheads="1"/>
          </p:cNvSpPr>
          <p:nvPr/>
        </p:nvSpPr>
        <p:spPr bwMode="auto">
          <a:xfrm>
            <a:off x="1524000" y="3751263"/>
            <a:ext cx="7056438" cy="708025"/>
          </a:xfrm>
          <a:prstGeom prst="rect">
            <a:avLst/>
          </a:prstGeom>
          <a:solidFill>
            <a:schemeClr val="bg2"/>
          </a:solidFill>
          <a:ln w="9525">
            <a:solidFill>
              <a:schemeClr val="tx2"/>
            </a:solidFill>
            <a:miter lim="800000"/>
            <a:headEnd/>
            <a:tailEnd/>
          </a:ln>
          <a:effectLst/>
        </p:spPr>
        <p:txBody>
          <a:bodyPr>
            <a:spAutoFit/>
          </a:bodyPr>
          <a:lstStyle/>
          <a:p>
            <a:pPr algn="ctr" eaLnBrk="1" hangingPunct="1">
              <a:defRPr/>
            </a:pPr>
            <a:r>
              <a:rPr lang="en-US" sz="4000" b="1" dirty="0">
                <a:solidFill>
                  <a:srgbClr val="FFC000"/>
                </a:solidFill>
                <a:effectLst>
                  <a:outerShdw blurRad="38100" dist="38100" dir="2700000" algn="tl">
                    <a:srgbClr val="000000"/>
                  </a:outerShdw>
                </a:effectLst>
                <a:latin typeface="Arial" charset="0"/>
                <a:cs typeface="Arial" charset="0"/>
              </a:rPr>
              <a:t>Infancy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69938" y="1536700"/>
            <a:ext cx="8440737" cy="3470275"/>
          </a:xfrm>
        </p:spPr>
        <p:txBody>
          <a:bodyPr/>
          <a:lstStyle/>
          <a:p>
            <a:pPr eaLnBrk="1" hangingPunct="1">
              <a:buFont typeface="Arial" pitchFamily="34" charset="0"/>
              <a:buNone/>
              <a:defRPr/>
            </a:pPr>
            <a:r>
              <a:rPr lang="en-US" sz="2400" dirty="0">
                <a:latin typeface="Arial" pitchFamily="34" charset="0"/>
                <a:cs typeface="Arial" pitchFamily="34" charset="0"/>
              </a:rPr>
              <a:t>At the end of the lecture students should  be able to:</a:t>
            </a:r>
          </a:p>
          <a:p>
            <a:pPr marL="514350" indent="-514350" eaLnBrk="1" hangingPunct="1">
              <a:buFont typeface="+mj-lt"/>
              <a:buAutoNum type="arabicPeriod"/>
              <a:defRPr/>
            </a:pPr>
            <a:r>
              <a:rPr lang="en-US" sz="2400" dirty="0">
                <a:latin typeface="Arial" pitchFamily="34" charset="0"/>
                <a:cs typeface="Arial" pitchFamily="34" charset="0"/>
              </a:rPr>
              <a:t>Understand the concept of health indicators.</a:t>
            </a:r>
          </a:p>
          <a:p>
            <a:pPr marL="514350" indent="-514350" eaLnBrk="1" hangingPunct="1">
              <a:buFont typeface="+mj-lt"/>
              <a:buAutoNum type="arabicPeriod"/>
              <a:defRPr/>
            </a:pPr>
            <a:endParaRPr lang="en-US" sz="8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Define </a:t>
            </a:r>
            <a:r>
              <a:rPr lang="en-US" sz="2400" dirty="0">
                <a:latin typeface="Arial" pitchFamily="34" charset="0"/>
                <a:cs typeface="Arial" pitchFamily="34" charset="0"/>
              </a:rPr>
              <a:t>some </a:t>
            </a:r>
            <a:r>
              <a:rPr lang="en-US" sz="2400" dirty="0" smtClean="0">
                <a:latin typeface="Arial" pitchFamily="34" charset="0"/>
                <a:cs typeface="Arial" pitchFamily="34" charset="0"/>
              </a:rPr>
              <a:t>important indicators </a:t>
            </a:r>
            <a:r>
              <a:rPr lang="en-US" sz="2400" dirty="0">
                <a:latin typeface="Arial" pitchFamily="34" charset="0"/>
                <a:cs typeface="Arial" pitchFamily="34" charset="0"/>
              </a:rPr>
              <a:t>relevant to </a:t>
            </a:r>
            <a:r>
              <a:rPr lang="en-US" sz="2400" dirty="0" smtClean="0">
                <a:latin typeface="Arial" pitchFamily="34" charset="0"/>
                <a:cs typeface="Arial" pitchFamily="34" charset="0"/>
              </a:rPr>
              <a:t>development and research in </a:t>
            </a:r>
            <a:r>
              <a:rPr lang="en-US" sz="2400" dirty="0">
                <a:latin typeface="Arial" pitchFamily="34" charset="0"/>
                <a:cs typeface="Arial" pitchFamily="34" charset="0"/>
              </a:rPr>
              <a:t>Public Health.</a:t>
            </a:r>
          </a:p>
          <a:p>
            <a:pPr marL="514350" indent="-514350" eaLnBrk="1" hangingPunct="1">
              <a:buFont typeface="+mj-lt"/>
              <a:buAutoNum type="arabicPeriod"/>
              <a:defRPr/>
            </a:pPr>
            <a:endParaRPr lang="en-US" sz="7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Classify </a:t>
            </a:r>
            <a:r>
              <a:rPr lang="en-US" sz="2400" dirty="0">
                <a:latin typeface="Arial" pitchFamily="34" charset="0"/>
                <a:cs typeface="Arial" pitchFamily="34" charset="0"/>
              </a:rPr>
              <a:t>types of </a:t>
            </a:r>
            <a:r>
              <a:rPr lang="en-US" sz="2400" dirty="0" smtClean="0">
                <a:latin typeface="Arial" pitchFamily="34" charset="0"/>
                <a:cs typeface="Arial" pitchFamily="34" charset="0"/>
              </a:rPr>
              <a:t>indicators</a:t>
            </a:r>
            <a:r>
              <a:rPr lang="en-US" sz="2400" dirty="0">
                <a:latin typeface="Arial" pitchFamily="34" charset="0"/>
                <a:cs typeface="Arial" pitchFamily="34" charset="0"/>
              </a:rPr>
              <a:t>, and give </a:t>
            </a:r>
            <a:r>
              <a:rPr lang="en-US" sz="2400" dirty="0" smtClean="0">
                <a:latin typeface="Arial" pitchFamily="34" charset="0"/>
                <a:cs typeface="Arial" pitchFamily="34" charset="0"/>
              </a:rPr>
              <a:t>examples.</a:t>
            </a:r>
            <a:endParaRPr lang="en-US" sz="2400" dirty="0">
              <a:latin typeface="Arial" pitchFamily="34" charset="0"/>
              <a:cs typeface="Arial" pitchFamily="34" charset="0"/>
            </a:endParaRPr>
          </a:p>
          <a:p>
            <a:pPr marL="514350" indent="-514350" eaLnBrk="1" hangingPunct="1">
              <a:buFont typeface="+mj-lt"/>
              <a:buAutoNum type="arabicPeriod"/>
              <a:defRPr/>
            </a:pPr>
            <a:endParaRPr lang="en-US" sz="5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Understand </a:t>
            </a:r>
            <a:r>
              <a:rPr lang="en-US" sz="2400" dirty="0">
                <a:latin typeface="Arial" pitchFamily="34" charset="0"/>
                <a:cs typeface="Arial" pitchFamily="34" charset="0"/>
              </a:rPr>
              <a:t>uses of health indicators.</a:t>
            </a:r>
          </a:p>
        </p:txBody>
      </p:sp>
      <p:sp>
        <p:nvSpPr>
          <p:cNvPr id="18435" name="Title 1"/>
          <p:cNvSpPr>
            <a:spLocks noGrp="1"/>
          </p:cNvSpPr>
          <p:nvPr>
            <p:ph type="title"/>
          </p:nvPr>
        </p:nvSpPr>
        <p:spPr>
          <a:xfrm>
            <a:off x="769938" y="257175"/>
            <a:ext cx="7429500" cy="690563"/>
          </a:xfrm>
        </p:spPr>
        <p:txBody>
          <a:bodyPr/>
          <a:lstStyle/>
          <a:p>
            <a:pPr eaLnBrk="1" hangingPunct="1">
              <a:defRPr/>
            </a:pPr>
            <a:r>
              <a:rPr lang="en-US" sz="3200" dirty="0">
                <a:solidFill>
                  <a:schemeClr val="accent1">
                    <a:lumMod val="50000"/>
                  </a:schemeClr>
                </a:solidFill>
                <a:latin typeface="Footlight MT Light" pitchFamily="18" charset="0"/>
              </a:rPr>
              <a:t>OBJECTIVES OF THE LECTURE</a:t>
            </a:r>
          </a:p>
        </p:txBody>
      </p:sp>
      <p:sp>
        <p:nvSpPr>
          <p:cNvPr id="4" name="Date Placeholder 3"/>
          <p:cNvSpPr>
            <a:spLocks noGrp="1"/>
          </p:cNvSpPr>
          <p:nvPr>
            <p:ph type="dt" sz="quarter" idx="10"/>
          </p:nvPr>
        </p:nvSpPr>
        <p:spPr/>
        <p:txBody>
          <a:bodyPr/>
          <a:lstStyle/>
          <a:p>
            <a:pPr>
              <a:defRPr/>
            </a:pPr>
            <a:fld id="{54C5CDD4-A382-4587-8642-EC83EDA04A00}"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142875"/>
            <a:ext cx="8807450" cy="838200"/>
          </a:xfrm>
        </p:spPr>
        <p:txBody>
          <a:bodyPr/>
          <a:lstStyle/>
          <a:p>
            <a:pPr>
              <a:defRPr/>
            </a:pPr>
            <a:r>
              <a:rPr lang="en-US" sz="3200" dirty="0"/>
              <a:t>Stillbirth rate (per 1000 total births)</a:t>
            </a:r>
          </a:p>
        </p:txBody>
      </p:sp>
      <p:sp>
        <p:nvSpPr>
          <p:cNvPr id="25603" name="Content Placeholder 2"/>
          <p:cNvSpPr>
            <a:spLocks noGrp="1"/>
          </p:cNvSpPr>
          <p:nvPr>
            <p:ph idx="1"/>
          </p:nvPr>
        </p:nvSpPr>
        <p:spPr>
          <a:xfrm>
            <a:off x="838200" y="1219200"/>
            <a:ext cx="8472488" cy="2281238"/>
          </a:xfrm>
        </p:spPr>
        <p:txBody>
          <a:bodyPr/>
          <a:lstStyle/>
          <a:p>
            <a:r>
              <a:rPr lang="en-US" sz="2800" smtClean="0">
                <a:latin typeface="Arial" pitchFamily="34" charset="0"/>
                <a:cs typeface="Arial" pitchFamily="34" charset="0"/>
              </a:rPr>
              <a:t>For international comparison purposes, stillbirths are defined as third trimester fetal deaths (&gt; or = 1000 grams or &gt; or = 28 weeks).</a:t>
            </a:r>
          </a:p>
          <a:p>
            <a:r>
              <a:rPr lang="en-US" sz="2800" smtClean="0">
                <a:latin typeface="Arial" pitchFamily="34" charset="0"/>
                <a:cs typeface="Arial" pitchFamily="34" charset="0"/>
              </a:rPr>
              <a:t>Total births : Total births is defined as the sum of live births and still births.</a:t>
            </a:r>
          </a:p>
        </p:txBody>
      </p:sp>
      <p:sp>
        <p:nvSpPr>
          <p:cNvPr id="4" name="Date Placeholder 3"/>
          <p:cNvSpPr>
            <a:spLocks noGrp="1"/>
          </p:cNvSpPr>
          <p:nvPr>
            <p:ph type="dt" sz="quarter" idx="10"/>
          </p:nvPr>
        </p:nvSpPr>
        <p:spPr/>
        <p:txBody>
          <a:bodyPr/>
          <a:lstStyle/>
          <a:p>
            <a:pPr>
              <a:defRPr/>
            </a:pPr>
            <a:fld id="{3E280B1C-4325-4D61-99D3-5EA065B67A2A}" type="datetime1">
              <a:rPr lang="en-US"/>
              <a:pPr>
                <a:defRPr/>
              </a:pPr>
              <a:t>9/16/2013</a:t>
            </a:fld>
            <a:endParaRPr lang="en-US"/>
          </a:p>
        </p:txBody>
      </p:sp>
      <p:graphicFrame>
        <p:nvGraphicFramePr>
          <p:cNvPr id="63490" name="Object 2"/>
          <p:cNvGraphicFramePr>
            <a:graphicFrameLocks noChangeAspect="1"/>
          </p:cNvGraphicFramePr>
          <p:nvPr/>
        </p:nvGraphicFramePr>
        <p:xfrm>
          <a:off x="738188" y="4041775"/>
          <a:ext cx="8597900" cy="1887538"/>
        </p:xfrm>
        <a:graphic>
          <a:graphicData uri="http://schemas.openxmlformats.org/presentationml/2006/ole">
            <p:oleObj spid="_x0000_s32773" name="Equation" r:id="rId3" imgW="3848100" imgH="8890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Bottom)">
                                      <p:cBhvr>
                                        <p:cTn id="12" dur="5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slide(fromBottom)">
                                      <p:cBhvr>
                                        <p:cTn id="17" dur="5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3490"/>
                                        </p:tgtEl>
                                        <p:attrNameLst>
                                          <p:attrName>style.visibility</p:attrName>
                                        </p:attrNameLst>
                                      </p:cBhvr>
                                      <p:to>
                                        <p:strVal val="visible"/>
                                      </p:to>
                                    </p:set>
                                    <p:animEffect transition="in" filter="checkerboard(across)">
                                      <p:cBhvr>
                                        <p:cTn id="22"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Rot="1" noChangeArrowheads="1"/>
          </p:cNvSpPr>
          <p:nvPr>
            <p:ph type="title"/>
          </p:nvPr>
        </p:nvSpPr>
        <p:spPr>
          <a:xfrm>
            <a:off x="523875" y="133350"/>
            <a:ext cx="8620125" cy="838200"/>
          </a:xfrm>
        </p:spPr>
        <p:txBody>
          <a:bodyPr/>
          <a:lstStyle/>
          <a:p>
            <a:pPr eaLnBrk="1" hangingPunct="1">
              <a:defRPr/>
            </a:pPr>
            <a:r>
              <a:rPr lang="en-US" sz="3200" dirty="0"/>
              <a:t>Still birth ratio (per 1000 </a:t>
            </a:r>
            <a:r>
              <a:rPr lang="en-US" sz="3200" dirty="0" smtClean="0"/>
              <a:t>Live births</a:t>
            </a:r>
            <a:r>
              <a:rPr lang="en-US" sz="3200" dirty="0"/>
              <a:t>)</a:t>
            </a:r>
          </a:p>
        </p:txBody>
      </p:sp>
      <p:sp>
        <p:nvSpPr>
          <p:cNvPr id="7172" name="Rectangle 3"/>
          <p:cNvSpPr>
            <a:spLocks noGrp="1" noRot="1" noChangeArrowheads="1"/>
          </p:cNvSpPr>
          <p:nvPr>
            <p:ph type="body" idx="1"/>
          </p:nvPr>
        </p:nvSpPr>
        <p:spPr>
          <a:xfrm>
            <a:off x="838200" y="1143000"/>
            <a:ext cx="8229600" cy="1204913"/>
          </a:xfrm>
        </p:spPr>
        <p:txBody>
          <a:bodyPr/>
          <a:lstStyle/>
          <a:p>
            <a:pPr eaLnBrk="1" hangingPunct="1">
              <a:lnSpc>
                <a:spcPct val="150000"/>
              </a:lnSpc>
              <a:buFont typeface="Wingdings" pitchFamily="2" charset="2"/>
              <a:buNone/>
            </a:pPr>
            <a:r>
              <a:rPr lang="en-US" sz="2400" smtClean="0">
                <a:latin typeface="Arial" pitchFamily="34" charset="0"/>
                <a:cs typeface="Arial" pitchFamily="34" charset="0"/>
              </a:rPr>
              <a:t> Number of fetal deaths of 28 weeks of gestation or more in certain year and locality per 1000 live births</a:t>
            </a:r>
            <a:endParaRPr lang="ar-SA" sz="2400" smtClean="0">
              <a:latin typeface="Arial" pitchFamily="34" charset="0"/>
            </a:endParaRPr>
          </a:p>
          <a:p>
            <a:pPr eaLnBrk="1" hangingPunct="1">
              <a:lnSpc>
                <a:spcPct val="150000"/>
              </a:lnSpc>
              <a:buFont typeface="Wingdings" pitchFamily="2" charset="2"/>
              <a:buNone/>
            </a:pPr>
            <a:r>
              <a:rPr lang="en-US" sz="2400" smtClean="0">
                <a:latin typeface="Arial" pitchFamily="34" charset="0"/>
                <a:cs typeface="Arial" pitchFamily="34" charset="0"/>
              </a:rPr>
              <a:t>                      </a:t>
            </a:r>
          </a:p>
        </p:txBody>
      </p:sp>
      <p:graphicFrame>
        <p:nvGraphicFramePr>
          <p:cNvPr id="63490" name="Object 2"/>
          <p:cNvGraphicFramePr>
            <a:graphicFrameLocks noChangeAspect="1"/>
          </p:cNvGraphicFramePr>
          <p:nvPr/>
        </p:nvGraphicFramePr>
        <p:xfrm>
          <a:off x="484188" y="3643313"/>
          <a:ext cx="8969375" cy="1831975"/>
        </p:xfrm>
        <a:graphic>
          <a:graphicData uri="http://schemas.openxmlformats.org/presentationml/2006/ole">
            <p:oleObj spid="_x0000_s33796" name="Equation" r:id="rId3" imgW="4267200" imgH="863600" progId="Equation.3">
              <p:embed/>
            </p:oleObj>
          </a:graphicData>
        </a:graphic>
      </p:graphicFrame>
      <p:sp>
        <p:nvSpPr>
          <p:cNvPr id="5" name="Date Placeholder 4"/>
          <p:cNvSpPr>
            <a:spLocks noGrp="1"/>
          </p:cNvSpPr>
          <p:nvPr>
            <p:ph type="dt" sz="quarter" idx="10"/>
          </p:nvPr>
        </p:nvSpPr>
        <p:spPr/>
        <p:txBody>
          <a:bodyPr/>
          <a:lstStyle/>
          <a:p>
            <a:pPr>
              <a:defRPr/>
            </a:pPr>
            <a:fld id="{8D2D74DB-A7CC-45CA-825A-85455E6BF8CF}" type="datetime1">
              <a:rPr lang="en-US"/>
              <a:pPr>
                <a:defRPr/>
              </a:pPr>
              <a:t>9/16/2013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72">
                                            <p:txEl>
                                              <p:pRg st="0" end="0"/>
                                            </p:txEl>
                                          </p:spTgt>
                                        </p:tgtEl>
                                        <p:attrNameLst>
                                          <p:attrName>style.visibility</p:attrName>
                                        </p:attrNameLst>
                                      </p:cBhvr>
                                      <p:to>
                                        <p:strVal val="visible"/>
                                      </p:to>
                                    </p:set>
                                    <p:animEffect transition="in" filter="checkerboard(across)">
                                      <p:cBhvr>
                                        <p:cTn id="12" dur="500"/>
                                        <p:tgtEl>
                                          <p:spTgt spid="717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3490"/>
                                        </p:tgtEl>
                                        <p:attrNameLst>
                                          <p:attrName>style.visibility</p:attrName>
                                        </p:attrNameLst>
                                      </p:cBhvr>
                                      <p:to>
                                        <p:strVal val="visible"/>
                                      </p:to>
                                    </p:set>
                                    <p:animEffect transition="in" filter="box(in)">
                                      <p:cBhvr>
                                        <p:cTn id="17"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3"/>
          <p:cNvSpPr>
            <a:spLocks noGrp="1" noChangeArrowheads="1"/>
          </p:cNvSpPr>
          <p:nvPr>
            <p:ph type="body" idx="1"/>
          </p:nvPr>
        </p:nvSpPr>
        <p:spPr>
          <a:xfrm>
            <a:off x="838200" y="1071563"/>
            <a:ext cx="8229600" cy="1928812"/>
          </a:xfrm>
        </p:spPr>
        <p:txBody>
          <a:bodyPr/>
          <a:lstStyle/>
          <a:p>
            <a:pPr eaLnBrk="1" hangingPunct="1">
              <a:lnSpc>
                <a:spcPct val="120000"/>
              </a:lnSpc>
              <a:buFont typeface="Wingdings" pitchFamily="2" charset="2"/>
              <a:buNone/>
            </a:pPr>
            <a:r>
              <a:rPr lang="en-US" sz="2800" smtClean="0"/>
              <a:t>It is expressed as the sum number of still births and early neonatal deaths (less than 7 days of life) per 1000 total births (still births plus live births).</a:t>
            </a:r>
          </a:p>
          <a:p>
            <a:pPr eaLnBrk="1" hangingPunct="1">
              <a:lnSpc>
                <a:spcPct val="120000"/>
              </a:lnSpc>
              <a:buFont typeface="Wingdings" pitchFamily="2" charset="2"/>
              <a:buNone/>
            </a:pPr>
            <a:endParaRPr lang="en-US" sz="2800" smtClean="0"/>
          </a:p>
        </p:txBody>
      </p:sp>
      <p:sp>
        <p:nvSpPr>
          <p:cNvPr id="34819" name="Rectangle 5"/>
          <p:cNvSpPr>
            <a:spLocks noChangeArrowheads="1"/>
          </p:cNvSpPr>
          <p:nvPr/>
        </p:nvSpPr>
        <p:spPr bwMode="auto">
          <a:xfrm>
            <a:off x="381000" y="2963863"/>
            <a:ext cx="184150" cy="36830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290820" name="Object 4"/>
          <p:cNvGraphicFramePr>
            <a:graphicFrameLocks noChangeAspect="1"/>
          </p:cNvGraphicFramePr>
          <p:nvPr/>
        </p:nvGraphicFramePr>
        <p:xfrm>
          <a:off x="381000" y="3143250"/>
          <a:ext cx="9144000" cy="1320800"/>
        </p:xfrm>
        <a:graphic>
          <a:graphicData uri="http://schemas.openxmlformats.org/presentationml/2006/ole">
            <p:oleObj spid="_x0000_s34820" name="Equation" r:id="rId3" imgW="4660900" imgH="736600" progId="Equation.3">
              <p:embed/>
            </p:oleObj>
          </a:graphicData>
        </a:graphic>
      </p:graphicFrame>
      <p:sp>
        <p:nvSpPr>
          <p:cNvPr id="290822" name="Text Box 6"/>
          <p:cNvSpPr txBox="1">
            <a:spLocks noChangeArrowheads="1"/>
          </p:cNvSpPr>
          <p:nvPr/>
        </p:nvSpPr>
        <p:spPr bwMode="auto">
          <a:xfrm>
            <a:off x="838200" y="5000625"/>
            <a:ext cx="8435975" cy="461963"/>
          </a:xfrm>
          <a:prstGeom prst="rect">
            <a:avLst/>
          </a:prstGeom>
          <a:noFill/>
          <a:ln w="9525">
            <a:noFill/>
            <a:miter lim="800000"/>
            <a:headEnd/>
            <a:tailEnd/>
          </a:ln>
        </p:spPr>
        <p:txBody>
          <a:bodyPr>
            <a:spAutoFit/>
          </a:bodyPr>
          <a:lstStyle/>
          <a:p>
            <a:pPr eaLnBrk="1" hangingPunct="1">
              <a:spcBef>
                <a:spcPct val="50000"/>
              </a:spcBef>
            </a:pPr>
            <a:r>
              <a:rPr lang="en-US" sz="2400"/>
              <a:t>It is the best indicator of Maternal and Child Health services</a:t>
            </a:r>
          </a:p>
        </p:txBody>
      </p:sp>
      <p:sp>
        <p:nvSpPr>
          <p:cNvPr id="9" name="Rectangle 8"/>
          <p:cNvSpPr>
            <a:spLocks noChangeArrowheads="1"/>
          </p:cNvSpPr>
          <p:nvPr/>
        </p:nvSpPr>
        <p:spPr bwMode="auto">
          <a:xfrm>
            <a:off x="-63500" y="344488"/>
            <a:ext cx="9969500" cy="609600"/>
          </a:xfrm>
          <a:prstGeom prst="rect">
            <a:avLst/>
          </a:prstGeom>
          <a:noFill/>
          <a:ln w="9525">
            <a:noFill/>
            <a:miter lim="800000"/>
            <a:headEnd/>
            <a:tailEnd/>
          </a:ln>
        </p:spPr>
        <p:txBody>
          <a:bodyPr>
            <a:spAutoFit/>
          </a:bodyPr>
          <a:lstStyle/>
          <a:p>
            <a:pPr eaLnBrk="1" hangingPunct="1">
              <a:lnSpc>
                <a:spcPct val="120000"/>
              </a:lnSpc>
              <a:buFont typeface="Wingdings" pitchFamily="2" charset="2"/>
              <a:buNone/>
              <a:defRPr/>
            </a:pPr>
            <a:r>
              <a:rPr lang="en-US" sz="2800" b="1" dirty="0">
                <a:solidFill>
                  <a:schemeClr val="accent1">
                    <a:lumMod val="75000"/>
                  </a:schemeClr>
                </a:solidFill>
              </a:rPr>
              <a:t>PERINATAL MORTALITY RATE (PER 1000 TOTAL BIRTHS) </a:t>
            </a:r>
          </a:p>
        </p:txBody>
      </p:sp>
      <p:sp>
        <p:nvSpPr>
          <p:cNvPr id="8" name="Date Placeholder 7"/>
          <p:cNvSpPr>
            <a:spLocks noGrp="1"/>
          </p:cNvSpPr>
          <p:nvPr>
            <p:ph type="dt" sz="quarter" idx="10"/>
          </p:nvPr>
        </p:nvSpPr>
        <p:spPr/>
        <p:txBody>
          <a:bodyPr/>
          <a:lstStyle/>
          <a:p>
            <a:pPr>
              <a:defRPr/>
            </a:pPr>
            <a:fld id="{94293497-9100-4F23-A85D-76B4FC351C6C}" type="datetime1">
              <a:rPr lang="en-US"/>
              <a:pPr>
                <a:defRPr/>
              </a:pPr>
              <a:t>9/16/2013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90819">
                                            <p:txEl>
                                              <p:pRg st="0" end="0"/>
                                            </p:txEl>
                                          </p:spTgt>
                                        </p:tgtEl>
                                        <p:attrNameLst>
                                          <p:attrName>style.visibility</p:attrName>
                                        </p:attrNameLst>
                                      </p:cBhvr>
                                      <p:to>
                                        <p:strVal val="visible"/>
                                      </p:to>
                                    </p:set>
                                    <p:anim calcmode="lin" valueType="num">
                                      <p:cBhvr additive="base">
                                        <p:cTn id="12" dur="500" fill="hold"/>
                                        <p:tgtEl>
                                          <p:spTgt spid="29081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90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nodeType="clickEffect">
                                  <p:stCondLst>
                                    <p:cond delay="0"/>
                                  </p:stCondLst>
                                  <p:childTnLst>
                                    <p:set>
                                      <p:cBhvr>
                                        <p:cTn id="17" dur="1" fill="hold">
                                          <p:stCondLst>
                                            <p:cond delay="0"/>
                                          </p:stCondLst>
                                        </p:cTn>
                                        <p:tgtEl>
                                          <p:spTgt spid="290820"/>
                                        </p:tgtEl>
                                        <p:attrNameLst>
                                          <p:attrName>style.visibility</p:attrName>
                                        </p:attrNameLst>
                                      </p:cBhvr>
                                      <p:to>
                                        <p:strVal val="visible"/>
                                      </p:to>
                                    </p:set>
                                    <p:animEffect transition="in" filter="wheel(4)">
                                      <p:cBhvr>
                                        <p:cTn id="18" dur="1000"/>
                                        <p:tgtEl>
                                          <p:spTgt spid="2908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290822"/>
                                        </p:tgtEl>
                                        <p:attrNameLst>
                                          <p:attrName>style.visibility</p:attrName>
                                        </p:attrNameLst>
                                      </p:cBhvr>
                                      <p:to>
                                        <p:strVal val="visible"/>
                                      </p:to>
                                    </p:set>
                                    <p:anim calcmode="lin" valueType="num">
                                      <p:cBhvr>
                                        <p:cTn id="23" dur="1000" fill="hold"/>
                                        <p:tgtEl>
                                          <p:spTgt spid="290822"/>
                                        </p:tgtEl>
                                        <p:attrNameLst>
                                          <p:attrName>ppt_x</p:attrName>
                                        </p:attrNameLst>
                                      </p:cBhvr>
                                      <p:tavLst>
                                        <p:tav tm="0">
                                          <p:val>
                                            <p:strVal val="#ppt_x-.2"/>
                                          </p:val>
                                        </p:tav>
                                        <p:tav tm="100000">
                                          <p:val>
                                            <p:strVal val="#ppt_x"/>
                                          </p:val>
                                        </p:tav>
                                      </p:tavLst>
                                    </p:anim>
                                    <p:anim calcmode="lin" valueType="num">
                                      <p:cBhvr>
                                        <p:cTn id="24" dur="1000" fill="hold"/>
                                        <p:tgtEl>
                                          <p:spTgt spid="290822"/>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90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P spid="290822"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152400"/>
            <a:ext cx="8382000" cy="838200"/>
          </a:xfrm>
        </p:spPr>
        <p:txBody>
          <a:bodyPr>
            <a:noAutofit/>
          </a:bodyPr>
          <a:lstStyle/>
          <a:p>
            <a:pPr algn="ctr">
              <a:defRPr/>
            </a:pPr>
            <a:r>
              <a:rPr lang="en-US" sz="3200" dirty="0"/>
              <a:t>Under-5 mortality rate</a:t>
            </a:r>
            <a:br>
              <a:rPr lang="en-US" sz="3200" dirty="0"/>
            </a:br>
            <a:r>
              <a:rPr lang="en-US" sz="2400" dirty="0">
                <a:latin typeface="Arial" panose="020B0604020202020204" pitchFamily="34" charset="0"/>
                <a:cs typeface="Arial" panose="020B0604020202020204" pitchFamily="34" charset="0"/>
              </a:rPr>
              <a:t>(per 1 000 live births)</a:t>
            </a:r>
            <a:endParaRPr lang="en-US" sz="3200" dirty="0"/>
          </a:p>
        </p:txBody>
      </p:sp>
      <p:sp>
        <p:nvSpPr>
          <p:cNvPr id="22531" name="Content Placeholder 2"/>
          <p:cNvSpPr>
            <a:spLocks noGrp="1"/>
          </p:cNvSpPr>
          <p:nvPr>
            <p:ph idx="1"/>
          </p:nvPr>
        </p:nvSpPr>
        <p:spPr>
          <a:xfrm>
            <a:off x="609600" y="1223963"/>
            <a:ext cx="8915400" cy="2776537"/>
          </a:xfrm>
        </p:spPr>
        <p:txBody>
          <a:bodyPr/>
          <a:lstStyle/>
          <a:p>
            <a:pPr>
              <a:buFont typeface="Arial" pitchFamily="34" charset="0"/>
              <a:buNone/>
            </a:pPr>
            <a:r>
              <a:rPr lang="en-US" sz="2400" smtClean="0">
                <a:latin typeface="Arial" pitchFamily="34" charset="0"/>
                <a:cs typeface="Arial" pitchFamily="34" charset="0"/>
              </a:rPr>
              <a:t>Under-five mortality rate is the probability of a child born in a specific year or period dying before reaching the age of five.</a:t>
            </a:r>
          </a:p>
          <a:p>
            <a:pPr>
              <a:buFont typeface="Arial" pitchFamily="34" charset="0"/>
              <a:buNone/>
            </a:pPr>
            <a:r>
              <a:rPr lang="en-US" sz="2400" smtClean="0">
                <a:latin typeface="Arial" pitchFamily="34" charset="0"/>
                <a:cs typeface="Arial" pitchFamily="34" charset="0"/>
              </a:rPr>
              <a:t>In Saudi Arabia (2010) </a:t>
            </a:r>
          </a:p>
          <a:p>
            <a:r>
              <a:rPr lang="en-US" sz="2400" smtClean="0">
                <a:latin typeface="Arial" pitchFamily="34" charset="0"/>
                <a:cs typeface="Arial" pitchFamily="34" charset="0"/>
              </a:rPr>
              <a:t>both sexes 19.5</a:t>
            </a:r>
          </a:p>
        </p:txBody>
      </p:sp>
      <p:sp>
        <p:nvSpPr>
          <p:cNvPr id="4" name="Date Placeholder 3"/>
          <p:cNvSpPr>
            <a:spLocks noGrp="1"/>
          </p:cNvSpPr>
          <p:nvPr>
            <p:ph type="dt" sz="quarter" idx="10"/>
          </p:nvPr>
        </p:nvSpPr>
        <p:spPr/>
        <p:txBody>
          <a:bodyPr/>
          <a:lstStyle/>
          <a:p>
            <a:pPr>
              <a:defRPr/>
            </a:pPr>
            <a:fld id="{E1E70C40-BBAB-48CF-853D-22CD2791A7D5}" type="datetime1">
              <a:rPr lang="en-US"/>
              <a:pPr>
                <a:defRPr/>
              </a:pPr>
              <a:t>9/16/2013</a:t>
            </a:fld>
            <a:endParaRPr lang="en-US"/>
          </a:p>
        </p:txBody>
      </p:sp>
      <p:graphicFrame>
        <p:nvGraphicFramePr>
          <p:cNvPr id="62466" name="Object 2"/>
          <p:cNvGraphicFramePr>
            <a:graphicFrameLocks noChangeAspect="1"/>
          </p:cNvGraphicFramePr>
          <p:nvPr/>
        </p:nvGraphicFramePr>
        <p:xfrm>
          <a:off x="666750" y="4000500"/>
          <a:ext cx="8358188" cy="1928813"/>
        </p:xfrm>
        <a:graphic>
          <a:graphicData uri="http://schemas.openxmlformats.org/presentationml/2006/ole">
            <p:oleObj spid="_x0000_s35845" name="Equation" r:id="rId4" imgW="3708400" imgH="11176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slide(from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slide(fromLeft)">
                                      <p:cBhvr>
                                        <p:cTn id="17" dur="500"/>
                                        <p:tgtEl>
                                          <p:spTgt spid="22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slide(fromLeft)">
                                      <p:cBhvr>
                                        <p:cTn id="22" dur="500"/>
                                        <p:tgtEl>
                                          <p:spTgt spid="225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2466"/>
                                        </p:tgtEl>
                                        <p:attrNameLst>
                                          <p:attrName>style.visibility</p:attrName>
                                        </p:attrNameLst>
                                      </p:cBhvr>
                                      <p:to>
                                        <p:strVal val="visible"/>
                                      </p:to>
                                    </p:set>
                                    <p:animEffect transition="in" filter="checkerboard(across)">
                                      <p:cBhvr>
                                        <p:cTn id="27" dur="500"/>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403225" y="373063"/>
            <a:ext cx="9101138" cy="838200"/>
          </a:xfrm>
        </p:spPr>
        <p:txBody>
          <a:bodyPr>
            <a:normAutofit fontScale="90000"/>
          </a:bodyPr>
          <a:lstStyle/>
          <a:p>
            <a:pPr eaLnBrk="1" hangingPunct="1">
              <a:defRPr/>
            </a:pPr>
            <a:r>
              <a:rPr lang="en-US" sz="3600" dirty="0">
                <a:solidFill>
                  <a:schemeClr val="accent1">
                    <a:lumMod val="75000"/>
                  </a:schemeClr>
                </a:solidFill>
              </a:rPr>
              <a:t>Child Mortality Rates</a:t>
            </a:r>
            <a:br>
              <a:rPr lang="en-US" sz="3600" dirty="0">
                <a:solidFill>
                  <a:schemeClr val="accent1">
                    <a:lumMod val="75000"/>
                  </a:schemeClr>
                </a:solidFill>
              </a:rPr>
            </a:br>
            <a:r>
              <a:rPr lang="en-US" sz="2800" dirty="0">
                <a:solidFill>
                  <a:schemeClr val="accent1">
                    <a:lumMod val="75000"/>
                  </a:schemeClr>
                </a:solidFill>
              </a:rPr>
              <a:t>(deaths of children under age five per 1,000 live births)</a:t>
            </a:r>
          </a:p>
        </p:txBody>
      </p:sp>
      <p:graphicFrame>
        <p:nvGraphicFramePr>
          <p:cNvPr id="37891" name="Object 3"/>
          <p:cNvGraphicFramePr>
            <a:graphicFrameLocks noChangeAspect="1"/>
          </p:cNvGraphicFramePr>
          <p:nvPr>
            <p:ph idx="1"/>
          </p:nvPr>
        </p:nvGraphicFramePr>
        <p:xfrm>
          <a:off x="1095375" y="1643063"/>
          <a:ext cx="7981950" cy="5041900"/>
        </p:xfrm>
        <a:graphic>
          <a:graphicData uri="http://schemas.openxmlformats.org/presentationml/2006/ole">
            <p:oleObj spid="_x0000_s37891" name="Chart" r:id="rId3" imgW="6438900" imgH="4067175" progId="MSGraph.Chart.8">
              <p:embed followColorScheme="full"/>
            </p:oleObj>
          </a:graphicData>
        </a:graphic>
      </p:graphicFrame>
      <p:sp>
        <p:nvSpPr>
          <p:cNvPr id="4" name="Date Placeholder 3"/>
          <p:cNvSpPr>
            <a:spLocks noGrp="1"/>
          </p:cNvSpPr>
          <p:nvPr>
            <p:ph type="dt" sz="quarter" idx="10"/>
          </p:nvPr>
        </p:nvSpPr>
        <p:spPr/>
        <p:txBody>
          <a:bodyPr/>
          <a:lstStyle/>
          <a:p>
            <a:pPr>
              <a:defRPr/>
            </a:pPr>
            <a:fld id="{A75179C7-41AE-4796-B379-802C09E9E475}"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90550" y="152400"/>
            <a:ext cx="9296400" cy="838200"/>
          </a:xfrm>
        </p:spPr>
        <p:txBody>
          <a:bodyPr/>
          <a:lstStyle/>
          <a:p>
            <a:pPr>
              <a:defRPr/>
            </a:pPr>
            <a:r>
              <a:rPr lang="en-US" sz="3200" dirty="0"/>
              <a:t>Adult mortality rate (per 1000 population)</a:t>
            </a:r>
          </a:p>
        </p:txBody>
      </p:sp>
      <p:sp>
        <p:nvSpPr>
          <p:cNvPr id="26627" name="Content Placeholder 2"/>
          <p:cNvSpPr>
            <a:spLocks noGrp="1"/>
          </p:cNvSpPr>
          <p:nvPr>
            <p:ph idx="1"/>
          </p:nvPr>
        </p:nvSpPr>
        <p:spPr>
          <a:xfrm>
            <a:off x="609600" y="1285875"/>
            <a:ext cx="8686800" cy="2357438"/>
          </a:xfrm>
        </p:spPr>
        <p:txBody>
          <a:bodyPr/>
          <a:lstStyle/>
          <a:p>
            <a:r>
              <a:rPr lang="en-US" sz="2400" smtClean="0">
                <a:latin typeface="Arial" pitchFamily="34" charset="0"/>
                <a:cs typeface="Arial" pitchFamily="34" charset="0"/>
              </a:rPr>
              <a:t>Probability that a 15 year old person will die before reaching his/her 60th birthday.</a:t>
            </a:r>
          </a:p>
          <a:p>
            <a:r>
              <a:rPr lang="en-US" sz="2400" smtClean="0">
                <a:latin typeface="Arial" pitchFamily="34" charset="0"/>
                <a:cs typeface="Arial" pitchFamily="34" charset="0"/>
              </a:rPr>
              <a:t>In Saudi Arabia (2006)</a:t>
            </a:r>
          </a:p>
          <a:p>
            <a:r>
              <a:rPr lang="en-US" sz="2400" smtClean="0">
                <a:latin typeface="Arial" pitchFamily="34" charset="0"/>
                <a:cs typeface="Arial" pitchFamily="34" charset="0"/>
              </a:rPr>
              <a:t>both sexes 178</a:t>
            </a:r>
          </a:p>
          <a:p>
            <a:r>
              <a:rPr lang="en-US" sz="2400" smtClean="0">
                <a:latin typeface="Arial" pitchFamily="34" charset="0"/>
                <a:cs typeface="Arial" pitchFamily="34" charset="0"/>
              </a:rPr>
              <a:t>female 136  	male 205 </a:t>
            </a:r>
          </a:p>
        </p:txBody>
      </p:sp>
      <p:sp>
        <p:nvSpPr>
          <p:cNvPr id="4" name="Date Placeholder 3"/>
          <p:cNvSpPr>
            <a:spLocks noGrp="1"/>
          </p:cNvSpPr>
          <p:nvPr>
            <p:ph type="dt" sz="quarter" idx="10"/>
          </p:nvPr>
        </p:nvSpPr>
        <p:spPr/>
        <p:txBody>
          <a:bodyPr/>
          <a:lstStyle/>
          <a:p>
            <a:pPr>
              <a:defRPr/>
            </a:pPr>
            <a:fld id="{9F62584B-2547-45C0-83E9-6E62C626A63F}" type="datetime1">
              <a:rPr lang="en-US"/>
              <a:pPr>
                <a:defRPr/>
              </a:pPr>
              <a:t>9/16/2013</a:t>
            </a:fld>
            <a:endParaRPr lang="en-US"/>
          </a:p>
        </p:txBody>
      </p:sp>
      <p:graphicFrame>
        <p:nvGraphicFramePr>
          <p:cNvPr id="2" name="Object 3"/>
          <p:cNvGraphicFramePr>
            <a:graphicFrameLocks noChangeAspect="1"/>
          </p:cNvGraphicFramePr>
          <p:nvPr/>
        </p:nvGraphicFramePr>
        <p:xfrm>
          <a:off x="523875" y="3786188"/>
          <a:ext cx="8858250" cy="2252662"/>
        </p:xfrm>
        <a:graphic>
          <a:graphicData uri="http://schemas.openxmlformats.org/presentationml/2006/ole">
            <p:oleObj spid="_x0000_s38917" name="Equation" r:id="rId3" imgW="4838700" imgH="16129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7" dur="500"/>
                                        <p:tgtEl>
                                          <p:spTgt spid="266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slide(fromBottom)">
                                      <p:cBhvr>
                                        <p:cTn id="22" dur="500"/>
                                        <p:tgtEl>
                                          <p:spTgt spid="266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7" dur="500"/>
                                        <p:tgtEl>
                                          <p:spTgt spid="266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heckerboard(across)">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434975" y="385763"/>
            <a:ext cx="9131300" cy="838200"/>
          </a:xfrm>
        </p:spPr>
        <p:txBody>
          <a:bodyPr>
            <a:noAutofit/>
          </a:bodyPr>
          <a:lstStyle/>
          <a:p>
            <a:pPr algn="ctr" eaLnBrk="1" hangingPunct="1">
              <a:defRPr/>
            </a:pPr>
            <a:r>
              <a:rPr lang="en-US" sz="2800" dirty="0">
                <a:solidFill>
                  <a:schemeClr val="accent1">
                    <a:lumMod val="75000"/>
                  </a:schemeClr>
                </a:solidFill>
              </a:rPr>
              <a:t>Adult Mortality Rates</a:t>
            </a:r>
            <a:br>
              <a:rPr lang="en-US" sz="2800" dirty="0">
                <a:solidFill>
                  <a:schemeClr val="accent1">
                    <a:lumMod val="75000"/>
                  </a:schemeClr>
                </a:solidFill>
              </a:rPr>
            </a:br>
            <a:r>
              <a:rPr lang="en-US" sz="2800" dirty="0">
                <a:solidFill>
                  <a:schemeClr val="accent1">
                    <a:lumMod val="75000"/>
                  </a:schemeClr>
                </a:solidFill>
              </a:rPr>
              <a:t>(probability of death between ages 15 </a:t>
            </a:r>
            <a:r>
              <a:rPr lang="en-US" sz="2800" dirty="0" smtClean="0">
                <a:solidFill>
                  <a:schemeClr val="accent1">
                    <a:lumMod val="75000"/>
                  </a:schemeClr>
                </a:solidFill>
              </a:rPr>
              <a:t>&amp; </a:t>
            </a:r>
            <a:r>
              <a:rPr lang="en-US" sz="2800" dirty="0">
                <a:solidFill>
                  <a:schemeClr val="accent1">
                    <a:lumMod val="75000"/>
                  </a:schemeClr>
                </a:solidFill>
              </a:rPr>
              <a:t>60)</a:t>
            </a:r>
          </a:p>
        </p:txBody>
      </p:sp>
      <p:graphicFrame>
        <p:nvGraphicFramePr>
          <p:cNvPr id="39939" name="Object 3"/>
          <p:cNvGraphicFramePr>
            <a:graphicFrameLocks noChangeAspect="1"/>
          </p:cNvGraphicFramePr>
          <p:nvPr>
            <p:ph idx="1"/>
          </p:nvPr>
        </p:nvGraphicFramePr>
        <p:xfrm>
          <a:off x="1219200" y="1676400"/>
          <a:ext cx="7981950" cy="4648200"/>
        </p:xfrm>
        <a:graphic>
          <a:graphicData uri="http://schemas.openxmlformats.org/presentationml/2006/ole">
            <p:oleObj spid="_x0000_s39939" name="Chart" r:id="rId3" imgW="6438900" imgH="4067175" progId="MSGraph.Chart.8">
              <p:embed followColorScheme="full"/>
            </p:oleObj>
          </a:graphicData>
        </a:graphic>
      </p:graphicFrame>
      <p:sp>
        <p:nvSpPr>
          <p:cNvPr id="4" name="Date Placeholder 3"/>
          <p:cNvSpPr>
            <a:spLocks noGrp="1"/>
          </p:cNvSpPr>
          <p:nvPr>
            <p:ph type="dt" sz="quarter" idx="10"/>
          </p:nvPr>
        </p:nvSpPr>
        <p:spPr/>
        <p:txBody>
          <a:bodyPr/>
          <a:lstStyle/>
          <a:p>
            <a:pPr>
              <a:defRPr/>
            </a:pPr>
            <a:fld id="{67B91DAD-1403-4708-AB66-16C033CDDB48}"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377825"/>
            <a:ext cx="7391400" cy="838200"/>
          </a:xfrm>
        </p:spPr>
        <p:txBody>
          <a:bodyPr>
            <a:noAutofit/>
          </a:bodyPr>
          <a:lstStyle/>
          <a:p>
            <a:pPr algn="ctr">
              <a:defRPr/>
            </a:pPr>
            <a:r>
              <a:rPr lang="en-US" sz="3200" dirty="0"/>
              <a:t>Maternal mortality </a:t>
            </a:r>
            <a:r>
              <a:rPr lang="en-US" sz="3200" u="sng" dirty="0"/>
              <a:t>ratio</a:t>
            </a:r>
            <a:r>
              <a:rPr lang="en-US" sz="3200" dirty="0"/>
              <a:t> </a:t>
            </a:r>
            <a:br>
              <a:rPr lang="en-US" sz="3200" dirty="0"/>
            </a:br>
            <a:r>
              <a:rPr lang="en-US" sz="3200" dirty="0"/>
              <a:t>(per 100 000 live births)</a:t>
            </a:r>
          </a:p>
        </p:txBody>
      </p:sp>
      <p:sp>
        <p:nvSpPr>
          <p:cNvPr id="27651" name="Content Placeholder 2"/>
          <p:cNvSpPr>
            <a:spLocks noGrp="1"/>
          </p:cNvSpPr>
          <p:nvPr>
            <p:ph idx="1"/>
          </p:nvPr>
        </p:nvSpPr>
        <p:spPr>
          <a:xfrm>
            <a:off x="838200" y="1455738"/>
            <a:ext cx="8229600" cy="4665662"/>
          </a:xfrm>
        </p:spPr>
        <p:txBody>
          <a:bodyPr/>
          <a:lstStyle/>
          <a:p>
            <a:pPr>
              <a:buFont typeface="Arial" pitchFamily="34" charset="0"/>
              <a:buNone/>
            </a:pPr>
            <a:r>
              <a:rPr lang="en-US" sz="2800" smtClean="0"/>
              <a:t>The number of maternal deaths per 100 000 live births during a specified time period, usually 1 year.</a:t>
            </a:r>
          </a:p>
          <a:p>
            <a:r>
              <a:rPr lang="en-US" sz="2800" smtClean="0"/>
              <a:t>In Saudi Arabia (2010)   MMR= 14</a:t>
            </a:r>
          </a:p>
          <a:p>
            <a:pPr>
              <a:buFont typeface="Arial" pitchFamily="34" charset="0"/>
              <a:buNone/>
            </a:pPr>
            <a:endParaRPr lang="en-US" sz="2800" b="1" smtClean="0"/>
          </a:p>
          <a:p>
            <a:pPr>
              <a:buFont typeface="Arial" pitchFamily="34" charset="0"/>
              <a:buNone/>
            </a:pPr>
            <a:r>
              <a:rPr lang="en-US" sz="2800" b="1" smtClean="0"/>
              <a:t>Maternal death</a:t>
            </a:r>
            <a:r>
              <a:rPr lang="en-US" sz="2800" smtClean="0"/>
              <a:t> is the death of a woman while pregnant or within 42 days after termination of pregnancy, irrespective of the duration and site of the pregnancy, from any cause related to or aggravated by the pregnancy or its management, but not from accidental or incidental causes. </a:t>
            </a:r>
          </a:p>
          <a:p>
            <a:pPr>
              <a:buFont typeface="Arial" pitchFamily="34" charset="0"/>
              <a:buNone/>
            </a:pPr>
            <a:endParaRPr lang="en-US" sz="2800" smtClean="0"/>
          </a:p>
        </p:txBody>
      </p:sp>
      <p:sp>
        <p:nvSpPr>
          <p:cNvPr id="4" name="Date Placeholder 3"/>
          <p:cNvSpPr>
            <a:spLocks noGrp="1"/>
          </p:cNvSpPr>
          <p:nvPr>
            <p:ph type="dt" sz="quarter" idx="10"/>
          </p:nvPr>
        </p:nvSpPr>
        <p:spPr/>
        <p:txBody>
          <a:bodyPr/>
          <a:lstStyle/>
          <a:p>
            <a:pPr>
              <a:defRPr/>
            </a:pPr>
            <a:fld id="{79B46BFF-99ED-4323-9905-91F2900473CC}" type="datetime1">
              <a:rPr lang="en-US"/>
              <a:pPr>
                <a:defRPr/>
              </a:pPr>
              <a:t>9/16/2013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slide(fromBottom)">
                                      <p:cBhvr>
                                        <p:cTn id="12" dur="5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slide(fromBottom)">
                                      <p:cBhvr>
                                        <p:cTn id="17" dur="5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lide(fromBottom)">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836613" y="855663"/>
            <a:ext cx="7848600" cy="990600"/>
          </a:xfrm>
        </p:spPr>
        <p:txBody>
          <a:bodyPr>
            <a:noAutofit/>
          </a:bodyPr>
          <a:lstStyle/>
          <a:p>
            <a:pPr algn="ctr">
              <a:defRPr/>
            </a:pPr>
            <a:r>
              <a:rPr lang="en-US" dirty="0"/>
              <a:t>Maternal mortality </a:t>
            </a:r>
            <a:r>
              <a:rPr lang="en-US" u="sng" dirty="0"/>
              <a:t>ratio</a:t>
            </a:r>
            <a:r>
              <a:rPr lang="en-US" dirty="0"/>
              <a:t> </a:t>
            </a:r>
            <a:br>
              <a:rPr lang="en-US" dirty="0"/>
            </a:br>
            <a:r>
              <a:rPr lang="en-US" dirty="0"/>
              <a:t>(per 100 000 live births)</a:t>
            </a:r>
          </a:p>
        </p:txBody>
      </p:sp>
      <p:graphicFrame>
        <p:nvGraphicFramePr>
          <p:cNvPr id="4" name="Object 4"/>
          <p:cNvGraphicFramePr>
            <a:graphicFrameLocks noChangeAspect="1"/>
          </p:cNvGraphicFramePr>
          <p:nvPr/>
        </p:nvGraphicFramePr>
        <p:xfrm>
          <a:off x="501650" y="3111500"/>
          <a:ext cx="8642350" cy="1876425"/>
        </p:xfrm>
        <a:graphic>
          <a:graphicData uri="http://schemas.openxmlformats.org/presentationml/2006/ole">
            <p:oleObj spid="_x0000_s41987" name="Equation" r:id="rId3" imgW="4064000" imgH="1168400" progId="Equation.3">
              <p:embed/>
            </p:oleObj>
          </a:graphicData>
        </a:graphic>
      </p:graphicFrame>
      <p:sp>
        <p:nvSpPr>
          <p:cNvPr id="5" name="Date Placeholder 4"/>
          <p:cNvSpPr>
            <a:spLocks noGrp="1"/>
          </p:cNvSpPr>
          <p:nvPr>
            <p:ph type="dt" sz="quarter" idx="10"/>
          </p:nvPr>
        </p:nvSpPr>
        <p:spPr/>
        <p:txBody>
          <a:bodyPr/>
          <a:lstStyle/>
          <a:p>
            <a:pPr>
              <a:defRPr/>
            </a:pPr>
            <a:fld id="{9CC8254D-D264-422E-9A46-2E4B3ED5D458}" type="datetime1">
              <a:rPr lang="en-US"/>
              <a:pPr>
                <a:defRPr/>
              </a:pPr>
              <a:t>9/16/2013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maternal_graph"/>
          <p:cNvPicPr>
            <a:picLocks noChangeAspect="1" noChangeArrowheads="1"/>
          </p:cNvPicPr>
          <p:nvPr/>
        </p:nvPicPr>
        <p:blipFill>
          <a:blip r:embed="rId2"/>
          <a:srcRect/>
          <a:stretch>
            <a:fillRect/>
          </a:stretch>
        </p:blipFill>
        <p:spPr bwMode="auto">
          <a:xfrm>
            <a:off x="381000" y="0"/>
            <a:ext cx="9144000" cy="6858000"/>
          </a:xfrm>
          <a:prstGeom prst="rect">
            <a:avLst/>
          </a:prstGeom>
          <a:noFill/>
          <a:ln w="9525">
            <a:noFill/>
            <a:miter lim="800000"/>
            <a:headEnd/>
            <a:tailEnd/>
          </a:ln>
        </p:spPr>
      </p:pic>
      <p:sp>
        <p:nvSpPr>
          <p:cNvPr id="3" name="Date Placeholder 2"/>
          <p:cNvSpPr>
            <a:spLocks noGrp="1"/>
          </p:cNvSpPr>
          <p:nvPr>
            <p:ph type="dt" sz="quarter" idx="10"/>
          </p:nvPr>
        </p:nvSpPr>
        <p:spPr/>
        <p:txBody>
          <a:bodyPr/>
          <a:lstStyle/>
          <a:p>
            <a:pPr>
              <a:defRPr/>
            </a:pPr>
            <a:fld id="{5CB28AA6-ADA1-4D19-AFF1-054369135864}"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838200" y="1295400"/>
            <a:ext cx="8696325" cy="4648200"/>
          </a:xfrm>
        </p:spPr>
        <p:txBody>
          <a:bodyPr/>
          <a:lstStyle/>
          <a:p>
            <a:pPr eaLnBrk="1" hangingPunct="1"/>
            <a:r>
              <a:rPr lang="en-US" sz="2400" smtClean="0">
                <a:latin typeface="Arial" pitchFamily="34" charset="0"/>
                <a:cs typeface="Arial" pitchFamily="34" charset="0"/>
              </a:rPr>
              <a:t>Linguistically, indicator is an indication of a given situation.</a:t>
            </a: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Health indicator is a </a:t>
            </a:r>
            <a:r>
              <a:rPr lang="en-US" sz="2400" u="sng" smtClean="0">
                <a:latin typeface="Arial" pitchFamily="34" charset="0"/>
                <a:cs typeface="Arial" pitchFamily="34" charset="0"/>
              </a:rPr>
              <a:t>variable</a:t>
            </a:r>
            <a:r>
              <a:rPr lang="en-US" sz="2400" smtClean="0">
                <a:latin typeface="Arial" pitchFamily="34" charset="0"/>
                <a:cs typeface="Arial" pitchFamily="34" charset="0"/>
              </a:rPr>
              <a:t> that reflects the </a:t>
            </a:r>
            <a:r>
              <a:rPr lang="en-US" sz="2400" u="sng" smtClean="0">
                <a:latin typeface="Arial" pitchFamily="34" charset="0"/>
                <a:cs typeface="Arial" pitchFamily="34" charset="0"/>
              </a:rPr>
              <a:t>state of health</a:t>
            </a:r>
            <a:r>
              <a:rPr lang="en-US" sz="2400" smtClean="0">
                <a:latin typeface="Arial" pitchFamily="34" charset="0"/>
                <a:cs typeface="Arial" pitchFamily="34" charset="0"/>
              </a:rPr>
              <a:t> of persons in a community.</a:t>
            </a:r>
            <a:r>
              <a:rPr lang="en-GB" sz="2400" smtClean="0">
                <a:latin typeface="Arial" pitchFamily="34" charset="0"/>
                <a:cs typeface="Arial" pitchFamily="34" charset="0"/>
              </a:rPr>
              <a:t> </a:t>
            </a:r>
            <a:r>
              <a:rPr lang="en-GB" sz="1800" smtClean="0">
                <a:latin typeface="Arial" pitchFamily="34" charset="0"/>
                <a:cs typeface="Arial" pitchFamily="34" charset="0"/>
              </a:rPr>
              <a:t>(Oxford Dictionary of Epidemiology)</a:t>
            </a:r>
          </a:p>
          <a:p>
            <a:pPr eaLnBrk="1" hangingPunct="1"/>
            <a:endParaRPr lang="en-GB" sz="2400" smtClean="0">
              <a:latin typeface="Arial" pitchFamily="34" charset="0"/>
              <a:cs typeface="Arial" pitchFamily="34" charset="0"/>
            </a:endParaRPr>
          </a:p>
          <a:p>
            <a:pPr eaLnBrk="1" hangingPunct="1"/>
            <a:r>
              <a:rPr lang="en-GB" sz="2400" smtClean="0">
                <a:latin typeface="Arial" pitchFamily="34" charset="0"/>
                <a:cs typeface="Arial" pitchFamily="34" charset="0"/>
              </a:rPr>
              <a:t>There are indicators which inform about the </a:t>
            </a:r>
            <a:r>
              <a:rPr lang="en-GB" sz="2400" u="sng" smtClean="0">
                <a:latin typeface="Arial" pitchFamily="34" charset="0"/>
                <a:cs typeface="Arial" pitchFamily="34" charset="0"/>
              </a:rPr>
              <a:t>quality of health care</a:t>
            </a:r>
            <a:r>
              <a:rPr lang="en-GB" sz="2400" smtClean="0">
                <a:latin typeface="Arial" pitchFamily="34" charset="0"/>
                <a:cs typeface="Arial" pitchFamily="34" charset="0"/>
              </a:rPr>
              <a:t>, and </a:t>
            </a:r>
            <a:r>
              <a:rPr lang="en-GB" sz="2400" u="sng" smtClean="0">
                <a:latin typeface="Arial" pitchFamily="34" charset="0"/>
                <a:cs typeface="Arial" pitchFamily="34" charset="0"/>
              </a:rPr>
              <a:t>access to health care</a:t>
            </a:r>
            <a:r>
              <a:rPr lang="en-GB" sz="2400" smtClean="0">
                <a:latin typeface="Arial" pitchFamily="34" charset="0"/>
                <a:cs typeface="Arial" pitchFamily="34" charset="0"/>
              </a:rPr>
              <a:t>.</a:t>
            </a:r>
            <a:endParaRPr lang="ar-SA" sz="2400" smtClean="0">
              <a:latin typeface="Arial" pitchFamily="34" charset="0"/>
            </a:endParaRP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They are </a:t>
            </a:r>
            <a:r>
              <a:rPr lang="en-US" sz="2400" u="sng" smtClean="0">
                <a:latin typeface="Arial" pitchFamily="34" charset="0"/>
                <a:cs typeface="Arial" pitchFamily="34" charset="0"/>
              </a:rPr>
              <a:t>quantitative measures</a:t>
            </a:r>
            <a:r>
              <a:rPr lang="en-US" sz="2400" smtClean="0">
                <a:latin typeface="Arial" pitchFamily="34" charset="0"/>
                <a:cs typeface="Arial" pitchFamily="34" charset="0"/>
              </a:rPr>
              <a:t> that can be used as a guide to monitor and evaluate the quality of health care. </a:t>
            </a:r>
          </a:p>
          <a:p>
            <a:pPr eaLnBrk="1" hangingPunct="1"/>
            <a:endParaRPr lang="en-US" sz="2400" smtClean="0">
              <a:latin typeface="Arial" pitchFamily="34" charset="0"/>
              <a:cs typeface="Arial" pitchFamily="34" charset="0"/>
            </a:endParaRPr>
          </a:p>
        </p:txBody>
      </p:sp>
      <p:sp>
        <p:nvSpPr>
          <p:cNvPr id="12291" name="Title 1"/>
          <p:cNvSpPr>
            <a:spLocks/>
          </p:cNvSpPr>
          <p:nvPr/>
        </p:nvSpPr>
        <p:spPr bwMode="auto">
          <a:xfrm>
            <a:off x="1023938" y="76200"/>
            <a:ext cx="8229600" cy="1143000"/>
          </a:xfrm>
          <a:prstGeom prst="rect">
            <a:avLst/>
          </a:prstGeom>
          <a:noFill/>
          <a:ln w="9525">
            <a:noFill/>
            <a:miter lim="800000"/>
            <a:headEnd/>
            <a:tailEnd/>
          </a:ln>
        </p:spPr>
        <p:txBody>
          <a:bodyPr anchor="ctr"/>
          <a:lstStyle/>
          <a:p>
            <a:pPr eaLnBrk="1" hangingPunct="1">
              <a:defRPr/>
            </a:pPr>
            <a:r>
              <a:rPr lang="en-GB" sz="3600" b="1" dirty="0">
                <a:solidFill>
                  <a:schemeClr val="accent1">
                    <a:lumMod val="50000"/>
                  </a:schemeClr>
                </a:solidFill>
              </a:rPr>
              <a:t>What is HEALTH INDICATOR?</a:t>
            </a:r>
            <a:endParaRPr lang="en-US" sz="3600" b="1" dirty="0">
              <a:solidFill>
                <a:schemeClr val="accent1">
                  <a:lumMod val="50000"/>
                </a:schemeClr>
              </a:solidFill>
            </a:endParaRPr>
          </a:p>
        </p:txBody>
      </p:sp>
      <p:sp>
        <p:nvSpPr>
          <p:cNvPr id="4" name="Date Placeholder 3"/>
          <p:cNvSpPr>
            <a:spLocks noGrp="1"/>
          </p:cNvSpPr>
          <p:nvPr>
            <p:ph type="dt" sz="quarter" idx="10"/>
          </p:nvPr>
        </p:nvSpPr>
        <p:spPr/>
        <p:txBody>
          <a:bodyPr/>
          <a:lstStyle/>
          <a:p>
            <a:pPr>
              <a:defRPr/>
            </a:pPr>
            <a:fld id="{03C54073-993F-4E68-850D-225380FF49A9}"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838200" y="339725"/>
            <a:ext cx="8496300" cy="1143000"/>
          </a:xfrm>
        </p:spPr>
        <p:txBody>
          <a:bodyPr/>
          <a:lstStyle/>
          <a:p>
            <a:pPr>
              <a:defRPr/>
            </a:pPr>
            <a:r>
              <a:rPr lang="en-US" dirty="0">
                <a:latin typeface="Arial" panose="020B0604020202020204" pitchFamily="34" charset="0"/>
                <a:ea typeface="Times New Roman" panose="02020603050405020304" pitchFamily="18" charset="0"/>
                <a:cs typeface="Traditional Arabic" panose="02020603050405020304" pitchFamily="18" charset="-78"/>
              </a:rPr>
              <a:t>Cause-specific mortality rate</a:t>
            </a:r>
            <a:endParaRPr lang="ar-SA" dirty="0">
              <a:ea typeface="Times New Roman" panose="02020603050405020304" pitchFamily="18" charset="0"/>
              <a:cs typeface="Traditional Arabic" panose="02020603050405020304" pitchFamily="18" charset="-78"/>
            </a:endParaRPr>
          </a:p>
        </p:txBody>
      </p:sp>
      <p:sp>
        <p:nvSpPr>
          <p:cNvPr id="14340" name="Content Placeholder 2"/>
          <p:cNvSpPr>
            <a:spLocks noGrp="1"/>
          </p:cNvSpPr>
          <p:nvPr>
            <p:ph idx="1"/>
          </p:nvPr>
        </p:nvSpPr>
        <p:spPr>
          <a:xfrm>
            <a:off x="838200" y="1917700"/>
            <a:ext cx="8229600" cy="2214563"/>
          </a:xfrm>
        </p:spPr>
        <p:txBody>
          <a:bodyPr/>
          <a:lstStyle/>
          <a:p>
            <a:pPr>
              <a:lnSpc>
                <a:spcPct val="160000"/>
              </a:lnSpc>
            </a:pPr>
            <a:r>
              <a:rPr lang="en-US" sz="2800" smtClean="0">
                <a:latin typeface="Arial" pitchFamily="34" charset="0"/>
                <a:ea typeface="Times New Roman" pitchFamily="18" charset="0"/>
                <a:cs typeface="Traditional Arabic" pitchFamily="18" charset="-78"/>
              </a:rPr>
              <a:t>The number of deaths attributed to a specific cause divided by the population at the midpoint of the time period multiply by 100,000.</a:t>
            </a:r>
          </a:p>
          <a:p>
            <a:endParaRPr lang="ar-SA" sz="2800" smtClean="0">
              <a:ea typeface="Times New Roman" pitchFamily="18" charset="0"/>
              <a:cs typeface="Traditional Arabic" pitchFamily="18" charset="-78"/>
            </a:endParaRPr>
          </a:p>
        </p:txBody>
      </p:sp>
      <p:sp>
        <p:nvSpPr>
          <p:cNvPr id="4" name="Date Placeholder 3"/>
          <p:cNvSpPr>
            <a:spLocks noGrp="1"/>
          </p:cNvSpPr>
          <p:nvPr>
            <p:ph type="dt" sz="quarter" idx="10"/>
          </p:nvPr>
        </p:nvSpPr>
        <p:spPr/>
        <p:txBody>
          <a:bodyPr/>
          <a:lstStyle/>
          <a:p>
            <a:pPr>
              <a:defRPr/>
            </a:pPr>
            <a:fld id="{410AEE55-7FE2-4A24-A36F-221C0FE2EDDD}" type="datetime1">
              <a:rPr lang="en-US"/>
              <a:pPr>
                <a:defRPr/>
              </a:pPr>
              <a:t>9/16/2013</a:t>
            </a:fld>
            <a:endParaRPr lang="en-US"/>
          </a:p>
        </p:txBody>
      </p:sp>
      <p:graphicFrame>
        <p:nvGraphicFramePr>
          <p:cNvPr id="59396" name="Object 4"/>
          <p:cNvGraphicFramePr>
            <a:graphicFrameLocks noChangeAspect="1"/>
          </p:cNvGraphicFramePr>
          <p:nvPr/>
        </p:nvGraphicFramePr>
        <p:xfrm>
          <a:off x="566738" y="4568825"/>
          <a:ext cx="8772525" cy="822325"/>
        </p:xfrm>
        <a:graphic>
          <a:graphicData uri="http://schemas.openxmlformats.org/presentationml/2006/ole">
            <p:oleObj spid="_x0000_s44037" name="Microsoft Equation 3.0" r:id="rId3" imgW="4978400" imgH="4699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heckerboard(across)">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40">
                                            <p:txEl>
                                              <p:pRg st="0" end="0"/>
                                            </p:txEl>
                                          </p:spTgt>
                                        </p:tgtEl>
                                        <p:attrNameLst>
                                          <p:attrName>style.visibility</p:attrName>
                                        </p:attrNameLst>
                                      </p:cBhvr>
                                      <p:to>
                                        <p:strVal val="visible"/>
                                      </p:to>
                                    </p:set>
                                    <p:anim calcmode="lin" valueType="num">
                                      <p:cBhvr additive="base">
                                        <p:cTn id="12"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59396"/>
                                        </p:tgtEl>
                                        <p:attrNameLst>
                                          <p:attrName>style.visibility</p:attrName>
                                        </p:attrNameLst>
                                      </p:cBhvr>
                                      <p:to>
                                        <p:strVal val="visible"/>
                                      </p:to>
                                    </p:set>
                                    <p:animEffect transition="in" filter="blinds(horizontal)">
                                      <p:cBhvr>
                                        <p:cTn id="18"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p:txBody>
          <a:bodyPr/>
          <a:lstStyle/>
          <a:p>
            <a:pPr algn="ctr">
              <a:defRPr/>
            </a:pPr>
            <a:r>
              <a:rPr lang="en-US" sz="3200" dirty="0">
                <a:latin typeface="Arial" panose="020B0604020202020204" pitchFamily="34" charset="0"/>
                <a:cs typeface="Arial" panose="020B0604020202020204" pitchFamily="34" charset="0"/>
              </a:rPr>
              <a:t>Example of Cause-specific mortality rates</a:t>
            </a:r>
          </a:p>
        </p:txBody>
      </p:sp>
      <p:sp>
        <p:nvSpPr>
          <p:cNvPr id="8197" name="Content Placeholder 2"/>
          <p:cNvSpPr>
            <a:spLocks noGrp="1"/>
          </p:cNvSpPr>
          <p:nvPr>
            <p:ph idx="1"/>
          </p:nvPr>
        </p:nvSpPr>
        <p:spPr>
          <a:xfrm>
            <a:off x="606425" y="2203450"/>
            <a:ext cx="8458200" cy="1123950"/>
          </a:xfrm>
        </p:spPr>
        <p:txBody>
          <a:bodyPr/>
          <a:lstStyle/>
          <a:p>
            <a:r>
              <a:rPr lang="en-US" sz="2800" smtClean="0"/>
              <a:t>Deaths due to TB (per 100 000 population) </a:t>
            </a:r>
          </a:p>
          <a:p>
            <a:r>
              <a:rPr lang="en-US" sz="2800" smtClean="0"/>
              <a:t>In Saudi Arabia (2006) =5.0</a:t>
            </a:r>
          </a:p>
          <a:p>
            <a:endParaRPr lang="en-US" sz="2800" smtClean="0"/>
          </a:p>
        </p:txBody>
      </p:sp>
      <p:graphicFrame>
        <p:nvGraphicFramePr>
          <p:cNvPr id="191491" name="Object 3"/>
          <p:cNvGraphicFramePr>
            <a:graphicFrameLocks noChangeAspect="1"/>
          </p:cNvGraphicFramePr>
          <p:nvPr/>
        </p:nvGraphicFramePr>
        <p:xfrm>
          <a:off x="525463" y="3683000"/>
          <a:ext cx="8855075" cy="1752600"/>
        </p:xfrm>
        <a:graphic>
          <a:graphicData uri="http://schemas.openxmlformats.org/presentationml/2006/ole">
            <p:oleObj spid="_x0000_s45060" name="Equation" r:id="rId3" imgW="4025900" imgH="977900" progId="Equation.3">
              <p:embed/>
            </p:oleObj>
          </a:graphicData>
        </a:graphic>
      </p:graphicFrame>
      <p:sp>
        <p:nvSpPr>
          <p:cNvPr id="6" name="Date Placeholder 5"/>
          <p:cNvSpPr>
            <a:spLocks noGrp="1"/>
          </p:cNvSpPr>
          <p:nvPr>
            <p:ph type="dt" sz="quarter" idx="10"/>
          </p:nvPr>
        </p:nvSpPr>
        <p:spPr/>
        <p:txBody>
          <a:bodyPr/>
          <a:lstStyle/>
          <a:p>
            <a:pPr>
              <a:defRPr/>
            </a:pPr>
            <a:fld id="{F4A1E3EE-24F7-42BE-B320-73422DEF189A}" type="datetime1">
              <a:rPr lang="en-US"/>
              <a:pPr>
                <a:defRPr/>
              </a:pPr>
              <a:t>9/16/2013</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7">
                                            <p:txEl>
                                              <p:pRg st="0" end="0"/>
                                            </p:txEl>
                                          </p:spTgt>
                                        </p:tgtEl>
                                        <p:attrNameLst>
                                          <p:attrName>style.visibility</p:attrName>
                                        </p:attrNameLst>
                                      </p:cBhvr>
                                      <p:to>
                                        <p:strVal val="visible"/>
                                      </p:to>
                                    </p:set>
                                    <p:animEffect transition="in" filter="box(in)">
                                      <p:cBhvr>
                                        <p:cTn id="12" dur="500"/>
                                        <p:tgtEl>
                                          <p:spTgt spid="81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7">
                                            <p:txEl>
                                              <p:pRg st="1" end="1"/>
                                            </p:txEl>
                                          </p:spTgt>
                                        </p:tgtEl>
                                        <p:attrNameLst>
                                          <p:attrName>style.visibility</p:attrName>
                                        </p:attrNameLst>
                                      </p:cBhvr>
                                      <p:to>
                                        <p:strVal val="visible"/>
                                      </p:to>
                                    </p:set>
                                    <p:animEffect transition="in" filter="box(in)">
                                      <p:cBhvr>
                                        <p:cTn id="17" dur="500"/>
                                        <p:tgtEl>
                                          <p:spTgt spid="819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91491"/>
                                        </p:tgtEl>
                                        <p:attrNameLst>
                                          <p:attrName>style.visibility</p:attrName>
                                        </p:attrNameLst>
                                      </p:cBhvr>
                                      <p:to>
                                        <p:strVal val="visible"/>
                                      </p:to>
                                    </p:set>
                                    <p:animEffect transition="in" filter="box(in)">
                                      <p:cBhvr>
                                        <p:cTn id="22" dur="500"/>
                                        <p:tgtEl>
                                          <p:spTgt spid="191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8A57498-B118-484D-9207-4CA3F42B309A}" type="datetime1">
              <a:rPr lang="en-US" smtClean="0"/>
              <a:pPr>
                <a:defRPr/>
              </a:pPr>
              <a:t>9/16/2013</a:t>
            </a:fld>
            <a:endParaRPr lang="en-US"/>
          </a:p>
        </p:txBody>
      </p:sp>
      <p:pic>
        <p:nvPicPr>
          <p:cNvPr id="5" name="Picture 8"/>
          <p:cNvPicPr>
            <a:picLocks noGrp="1" noChangeAspect="1" noChangeArrowheads="1"/>
          </p:cNvPicPr>
          <p:nvPr>
            <p:ph idx="1"/>
          </p:nvPr>
        </p:nvPicPr>
        <p:blipFill>
          <a:blip r:embed="rId2"/>
          <a:srcRect/>
          <a:stretch>
            <a:fillRect/>
          </a:stretch>
        </p:blipFill>
        <p:spPr>
          <a:xfrm>
            <a:off x="685800" y="4083050"/>
            <a:ext cx="8610600" cy="1158875"/>
          </a:xfrm>
          <a:noFill/>
        </p:spPr>
      </p:pic>
      <p:sp>
        <p:nvSpPr>
          <p:cNvPr id="6" name="Text Box 7"/>
          <p:cNvSpPr>
            <a:spLocks noGrp="1" noChangeArrowheads="1"/>
          </p:cNvSpPr>
          <p:nvPr>
            <p:ph type="title"/>
          </p:nvPr>
        </p:nvSpPr>
        <p:spPr>
          <a:xfrm>
            <a:off x="838200" y="182563"/>
            <a:ext cx="7848600" cy="754062"/>
          </a:xfrm>
        </p:spPr>
        <p:txBody>
          <a:bodyPr>
            <a:spAutoFit/>
          </a:bodyPr>
          <a:lstStyle/>
          <a:p>
            <a:pPr marL="342900" indent="-342900">
              <a:lnSpc>
                <a:spcPct val="150000"/>
              </a:lnSpc>
              <a:spcBef>
                <a:spcPct val="50000"/>
              </a:spcBef>
              <a:buClr>
                <a:srgbClr val="99FF33"/>
              </a:buClr>
              <a:defRPr/>
            </a:pPr>
            <a:r>
              <a:rPr lang="en-US" altLang="zh-CN" sz="3200" dirty="0"/>
              <a:t>Proportionate mortality ratio </a:t>
            </a:r>
            <a:endParaRPr lang="en-US" sz="3200" dirty="0"/>
          </a:p>
        </p:txBody>
      </p:sp>
      <p:sp>
        <p:nvSpPr>
          <p:cNvPr id="46085" name="Rectangle 6"/>
          <p:cNvSpPr>
            <a:spLocks noChangeArrowheads="1"/>
          </p:cNvSpPr>
          <p:nvPr/>
        </p:nvSpPr>
        <p:spPr bwMode="auto">
          <a:xfrm>
            <a:off x="914400" y="1328738"/>
            <a:ext cx="8382000" cy="1685925"/>
          </a:xfrm>
          <a:prstGeom prst="rect">
            <a:avLst/>
          </a:prstGeom>
          <a:noFill/>
          <a:ln w="9525">
            <a:noFill/>
            <a:miter lim="800000"/>
            <a:headEnd/>
            <a:tailEnd/>
          </a:ln>
        </p:spPr>
        <p:txBody>
          <a:bodyPr>
            <a:spAutoFit/>
          </a:bodyPr>
          <a:lstStyle/>
          <a:p>
            <a:pPr eaLnBrk="1" hangingPunct="1">
              <a:lnSpc>
                <a:spcPct val="150000"/>
              </a:lnSpc>
            </a:pPr>
            <a:r>
              <a:rPr lang="en-US" sz="2400" b="1"/>
              <a:t>Defined as the number of deaths assigned to a specific cause in a calendar year, divided by the total number of deaths in that year, the quotient multiplied by 100</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6085"/>
                                        </p:tgtEl>
                                        <p:attrNameLst>
                                          <p:attrName>style.visibility</p:attrName>
                                        </p:attrNameLst>
                                      </p:cBhvr>
                                      <p:to>
                                        <p:strVal val="visible"/>
                                      </p:to>
                                    </p:set>
                                    <p:animEffect transition="in" filter="wipe(down)">
                                      <p:cBhvr>
                                        <p:cTn id="12" dur="500"/>
                                        <p:tgtEl>
                                          <p:spTgt spid="4608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608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63538" y="357188"/>
            <a:ext cx="9178925" cy="712787"/>
          </a:xfrm>
        </p:spPr>
        <p:txBody>
          <a:bodyPr/>
          <a:lstStyle/>
          <a:p>
            <a:pPr>
              <a:defRPr/>
            </a:pPr>
            <a:r>
              <a:rPr lang="en-US" altLang="zh-CN" sz="3200" dirty="0"/>
              <a:t>Proportionate mortality </a:t>
            </a:r>
            <a:r>
              <a:rPr lang="en-US" altLang="zh-CN" sz="3200" dirty="0" smtClean="0"/>
              <a:t>ratio  - KSA </a:t>
            </a:r>
            <a:r>
              <a:rPr lang="en-US" altLang="zh-CN" sz="3200" dirty="0"/>
              <a:t>2010</a:t>
            </a:r>
            <a:endParaRPr lang="en-US" dirty="0" smtClean="0"/>
          </a:p>
        </p:txBody>
      </p:sp>
      <p:sp>
        <p:nvSpPr>
          <p:cNvPr id="41987" name="Content Placeholder 2"/>
          <p:cNvSpPr>
            <a:spLocks noGrp="1"/>
          </p:cNvSpPr>
          <p:nvPr>
            <p:ph idx="1"/>
          </p:nvPr>
        </p:nvSpPr>
        <p:spPr>
          <a:xfrm>
            <a:off x="1160463" y="1212850"/>
            <a:ext cx="7429500" cy="4457700"/>
          </a:xfrm>
        </p:spPr>
        <p:txBody>
          <a:bodyPr/>
          <a:lstStyle/>
          <a:p>
            <a:pPr>
              <a:buFont typeface="Arial" pitchFamily="34" charset="0"/>
              <a:buNone/>
              <a:defRPr/>
            </a:pPr>
            <a:r>
              <a:rPr lang="en-US" b="1" dirty="0" smtClean="0"/>
              <a:t>Disease Groups                                                    %</a:t>
            </a:r>
          </a:p>
          <a:p>
            <a:pPr>
              <a:defRPr/>
            </a:pPr>
            <a:r>
              <a:rPr lang="en-US" b="1" dirty="0" smtClean="0"/>
              <a:t>Injury, Poisoning and External Causes  	18.5</a:t>
            </a:r>
          </a:p>
          <a:p>
            <a:pPr>
              <a:defRPr/>
            </a:pPr>
            <a:r>
              <a:rPr lang="en-US" b="1" dirty="0" smtClean="0"/>
              <a:t>Dis. Circulatory System  		16.74</a:t>
            </a:r>
          </a:p>
          <a:p>
            <a:pPr>
              <a:defRPr/>
            </a:pPr>
            <a:r>
              <a:rPr lang="en-US" b="1" dirty="0" smtClean="0"/>
              <a:t>Cond. </a:t>
            </a:r>
            <a:r>
              <a:rPr lang="en-US" b="1" dirty="0" err="1" smtClean="0"/>
              <a:t>Orig</a:t>
            </a:r>
            <a:r>
              <a:rPr lang="en-US" b="1" dirty="0" smtClean="0"/>
              <a:t>..Perinatal Period  		9.05</a:t>
            </a:r>
          </a:p>
          <a:p>
            <a:pPr>
              <a:defRPr/>
            </a:pPr>
            <a:r>
              <a:rPr lang="en-US" b="1" dirty="0" smtClean="0"/>
              <a:t>Dis. Respiratory System  		4.09</a:t>
            </a:r>
          </a:p>
          <a:p>
            <a:pPr>
              <a:defRPr/>
            </a:pPr>
            <a:r>
              <a:rPr lang="en-US" b="1" dirty="0" smtClean="0"/>
              <a:t>Neoplasms  				4.75</a:t>
            </a:r>
          </a:p>
          <a:p>
            <a:pPr>
              <a:defRPr/>
            </a:pPr>
            <a:r>
              <a:rPr lang="en-US" b="1" dirty="0" smtClean="0"/>
              <a:t>Infect</a:t>
            </a:r>
            <a:r>
              <a:rPr lang="ar-SA" b="1" dirty="0" smtClean="0"/>
              <a:t> &amp; </a:t>
            </a:r>
            <a:r>
              <a:rPr lang="en-US" b="1" dirty="0" smtClean="0"/>
              <a:t>Parasitic  Diseases  		3.31</a:t>
            </a:r>
          </a:p>
          <a:p>
            <a:pPr>
              <a:defRPr/>
            </a:pPr>
            <a:r>
              <a:rPr lang="en-US" b="1" dirty="0" smtClean="0"/>
              <a:t>Dis. Genitourinary System 		3.09</a:t>
            </a:r>
          </a:p>
          <a:p>
            <a:pPr>
              <a:defRPr/>
            </a:pPr>
            <a:r>
              <a:rPr lang="en-US" b="1" dirty="0" smtClean="0"/>
              <a:t>Congenital Anomalies 			 2.66</a:t>
            </a:r>
          </a:p>
          <a:p>
            <a:pPr marL="44450" indent="0">
              <a:buFont typeface="Arial" pitchFamily="34" charset="0"/>
              <a:buNone/>
              <a:defRPr/>
            </a:pPr>
            <a:endParaRPr lang="en-US" b="1" dirty="0" smtClean="0"/>
          </a:p>
        </p:txBody>
      </p:sp>
      <p:sp>
        <p:nvSpPr>
          <p:cNvPr id="4" name="Date Placeholder 3"/>
          <p:cNvSpPr>
            <a:spLocks noGrp="1"/>
          </p:cNvSpPr>
          <p:nvPr>
            <p:ph type="dt" sz="quarter" idx="10"/>
          </p:nvPr>
        </p:nvSpPr>
        <p:spPr/>
        <p:txBody>
          <a:bodyPr/>
          <a:lstStyle/>
          <a:p>
            <a:pPr>
              <a:defRPr/>
            </a:pPr>
            <a:fld id="{6888578E-5AFE-4151-98BC-0D5783B815ED}"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714375" y="5514975"/>
            <a:ext cx="9009063" cy="338138"/>
          </a:xfrm>
          <a:prstGeom prst="rect">
            <a:avLst/>
          </a:prstGeom>
          <a:noFill/>
          <a:ln w="9525">
            <a:noFill/>
            <a:miter lim="800000"/>
            <a:headEnd/>
            <a:tailEnd/>
          </a:ln>
        </p:spPr>
        <p:txBody>
          <a:bodyPr>
            <a:spAutoFit/>
          </a:bodyPr>
          <a:lstStyle/>
          <a:p>
            <a:r>
              <a:rPr lang="en-AU" sz="1600"/>
              <a:t>http://www.moh.gov.sa/en/Ministry/Statistics/Indicator/Pages/Indicator-2013-06-19-001.aspx</a:t>
            </a:r>
          </a:p>
        </p:txBody>
      </p:sp>
      <p:pic>
        <p:nvPicPr>
          <p:cNvPr id="48131" name="Picture 2"/>
          <p:cNvPicPr>
            <a:picLocks noChangeAspect="1"/>
          </p:cNvPicPr>
          <p:nvPr/>
        </p:nvPicPr>
        <p:blipFill>
          <a:blip r:embed="rId2"/>
          <a:srcRect/>
          <a:stretch>
            <a:fillRect/>
          </a:stretch>
        </p:blipFill>
        <p:spPr bwMode="auto">
          <a:xfrm>
            <a:off x="0" y="479425"/>
            <a:ext cx="9763125" cy="47720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1000" y="3459163"/>
            <a:ext cx="184150" cy="368300"/>
          </a:xfrm>
          <a:prstGeom prst="rect">
            <a:avLst/>
          </a:prstGeom>
          <a:noFill/>
          <a:ln w="9525">
            <a:noFill/>
            <a:miter lim="800000"/>
            <a:headEnd/>
            <a:tailEnd/>
          </a:ln>
        </p:spPr>
        <p:txBody>
          <a:bodyPr wrap="none" anchor="ctr">
            <a:spAutoFit/>
          </a:bodyPr>
          <a:lstStyle/>
          <a:p>
            <a:pPr eaLnBrk="1" hangingPunct="1"/>
            <a:endParaRPr lang="ar-SA"/>
          </a:p>
        </p:txBody>
      </p:sp>
      <p:graphicFrame>
        <p:nvGraphicFramePr>
          <p:cNvPr id="49155" name="Object 2"/>
          <p:cNvGraphicFramePr>
            <a:graphicFrameLocks noChangeAspect="1"/>
          </p:cNvGraphicFramePr>
          <p:nvPr/>
        </p:nvGraphicFramePr>
        <p:xfrm>
          <a:off x="4895850" y="3321050"/>
          <a:ext cx="114300" cy="215900"/>
        </p:xfrm>
        <a:graphic>
          <a:graphicData uri="http://schemas.openxmlformats.org/presentationml/2006/ole">
            <p:oleObj spid="_x0000_s49155" name="Equation" r:id="rId3" imgW="114151" imgH="215619" progId="Equation.3">
              <p:embed/>
            </p:oleObj>
          </a:graphicData>
        </a:graphic>
      </p:graphicFrame>
      <p:graphicFrame>
        <p:nvGraphicFramePr>
          <p:cNvPr id="49156" name="Object 4"/>
          <p:cNvGraphicFramePr>
            <a:graphicFrameLocks noChangeAspect="1"/>
          </p:cNvGraphicFramePr>
          <p:nvPr/>
        </p:nvGraphicFramePr>
        <p:xfrm>
          <a:off x="4895850" y="3321050"/>
          <a:ext cx="114300" cy="215900"/>
        </p:xfrm>
        <a:graphic>
          <a:graphicData uri="http://schemas.openxmlformats.org/presentationml/2006/ole">
            <p:oleObj spid="_x0000_s49156" name="Equation" r:id="rId4" imgW="114151" imgH="215619" progId="Equation.3">
              <p:embed/>
            </p:oleObj>
          </a:graphicData>
        </a:graphic>
      </p:graphicFrame>
      <p:graphicFrame>
        <p:nvGraphicFramePr>
          <p:cNvPr id="200710" name="Object 5"/>
          <p:cNvGraphicFramePr>
            <a:graphicFrameLocks noChangeAspect="1"/>
          </p:cNvGraphicFramePr>
          <p:nvPr/>
        </p:nvGraphicFramePr>
        <p:xfrm>
          <a:off x="501650" y="2133600"/>
          <a:ext cx="8870950" cy="1639888"/>
        </p:xfrm>
        <a:graphic>
          <a:graphicData uri="http://schemas.openxmlformats.org/presentationml/2006/ole">
            <p:oleObj spid="_x0000_s49157" name="Equation" r:id="rId5" imgW="4394200" imgH="889000" progId="Equation.3">
              <p:embed/>
            </p:oleObj>
          </a:graphicData>
        </a:graphic>
      </p:graphicFrame>
      <p:sp>
        <p:nvSpPr>
          <p:cNvPr id="200712" name="Text Box 8"/>
          <p:cNvSpPr txBox="1">
            <a:spLocks noChangeArrowheads="1"/>
          </p:cNvSpPr>
          <p:nvPr/>
        </p:nvSpPr>
        <p:spPr bwMode="auto">
          <a:xfrm>
            <a:off x="415925" y="209550"/>
            <a:ext cx="8964613" cy="820738"/>
          </a:xfrm>
          <a:prstGeom prst="rect">
            <a:avLst/>
          </a:prstGeom>
          <a:noFill/>
          <a:ln w="9525" algn="ctr">
            <a:noFill/>
            <a:miter lim="800000"/>
            <a:headEnd/>
            <a:tailEnd/>
          </a:ln>
        </p:spPr>
        <p:txBody>
          <a:bodyPr>
            <a:spAutoFit/>
          </a:bodyPr>
          <a:lstStyle/>
          <a:p>
            <a:pPr marL="342900" indent="-342900" algn="justLow" eaLnBrk="1" hangingPunct="1">
              <a:lnSpc>
                <a:spcPct val="150000"/>
              </a:lnSpc>
              <a:spcBef>
                <a:spcPct val="50000"/>
              </a:spcBef>
              <a:buClr>
                <a:srgbClr val="99FF33"/>
              </a:buClr>
              <a:buFont typeface="Wingdings" pitchFamily="2" charset="2"/>
              <a:buNone/>
            </a:pPr>
            <a:r>
              <a:rPr lang="en-US" altLang="zh-CN" sz="3600" b="1">
                <a:solidFill>
                  <a:srgbClr val="0B5395"/>
                </a:solidFill>
                <a:cs typeface="幼圆"/>
              </a:rPr>
              <a:t> Case fatality rate</a:t>
            </a:r>
            <a:r>
              <a:rPr lang="ar-EG" altLang="zh-CN" sz="3600" b="1">
                <a:solidFill>
                  <a:srgbClr val="0B5395"/>
                </a:solidFill>
                <a:cs typeface="幼圆"/>
              </a:rPr>
              <a:t> </a:t>
            </a:r>
            <a:r>
              <a:rPr lang="en-US" altLang="zh-CN" sz="3600" b="1">
                <a:solidFill>
                  <a:srgbClr val="0B5395"/>
                </a:solidFill>
                <a:cs typeface="幼圆"/>
              </a:rPr>
              <a:t> (death to case ratio)</a:t>
            </a:r>
            <a:endParaRPr lang="en-US" sz="3600" b="1">
              <a:solidFill>
                <a:srgbClr val="0B5395"/>
              </a:solidFill>
            </a:endParaRPr>
          </a:p>
        </p:txBody>
      </p:sp>
      <p:sp>
        <p:nvSpPr>
          <p:cNvPr id="200714" name="Text Box 10"/>
          <p:cNvSpPr txBox="1">
            <a:spLocks noChangeArrowheads="1"/>
          </p:cNvSpPr>
          <p:nvPr/>
        </p:nvSpPr>
        <p:spPr bwMode="auto">
          <a:xfrm>
            <a:off x="885825" y="4429125"/>
            <a:ext cx="8243888" cy="584200"/>
          </a:xfrm>
          <a:prstGeom prst="rect">
            <a:avLst/>
          </a:prstGeom>
          <a:noFill/>
          <a:ln w="9525">
            <a:noFill/>
            <a:miter lim="800000"/>
            <a:headEnd/>
            <a:tailEnd/>
          </a:ln>
        </p:spPr>
        <p:txBody>
          <a:bodyPr>
            <a:spAutoFit/>
          </a:bodyPr>
          <a:lstStyle/>
          <a:p>
            <a:pPr eaLnBrk="1" hangingPunct="1">
              <a:spcBef>
                <a:spcPct val="50000"/>
              </a:spcBef>
            </a:pPr>
            <a:r>
              <a:rPr lang="en-US" sz="3200"/>
              <a:t>It reflects severity and virulence of diseases</a:t>
            </a:r>
            <a:r>
              <a:rPr lang="ar-SA" sz="3200"/>
              <a:t> </a:t>
            </a:r>
            <a:endParaRPr lang="en-US" sz="320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12"/>
                                        </p:tgtEl>
                                        <p:attrNameLst>
                                          <p:attrName>style.visibility</p:attrName>
                                        </p:attrNameLst>
                                      </p:cBhvr>
                                      <p:to>
                                        <p:strVal val="visible"/>
                                      </p:to>
                                    </p:set>
                                    <p:animEffect transition="in" filter="box(in)">
                                      <p:cBhvr>
                                        <p:cTn id="7" dur="500"/>
                                        <p:tgtEl>
                                          <p:spTgt spid="2007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00710"/>
                                        </p:tgtEl>
                                        <p:attrNameLst>
                                          <p:attrName>style.visibility</p:attrName>
                                        </p:attrNameLst>
                                      </p:cBhvr>
                                      <p:to>
                                        <p:strVal val="visible"/>
                                      </p:to>
                                    </p:set>
                                    <p:animEffect transition="in" filter="box(out)">
                                      <p:cBhvr>
                                        <p:cTn id="12" dur="500"/>
                                        <p:tgtEl>
                                          <p:spTgt spid="2007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0714"/>
                                        </p:tgtEl>
                                        <p:attrNameLst>
                                          <p:attrName>style.visibility</p:attrName>
                                        </p:attrNameLst>
                                      </p:cBhvr>
                                      <p:to>
                                        <p:strVal val="visible"/>
                                      </p:to>
                                    </p:set>
                                    <p:animEffect transition="in" filter="dissolve">
                                      <p:cBhvr>
                                        <p:cTn id="17" dur="500"/>
                                        <p:tgtEl>
                                          <p:spTgt spid="200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2" grpId="0"/>
      <p:bldP spid="2007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838200" y="152400"/>
            <a:ext cx="7391400" cy="838200"/>
          </a:xfrm>
        </p:spPr>
        <p:txBody>
          <a:bodyPr>
            <a:normAutofit fontScale="90000"/>
          </a:bodyPr>
          <a:lstStyle/>
          <a:p>
            <a:pPr eaLnBrk="1" hangingPunct="1">
              <a:defRPr/>
            </a:pPr>
            <a:r>
              <a:rPr lang="en-US" dirty="0">
                <a:latin typeface="Arial" panose="020B0604020202020204" pitchFamily="34" charset="0"/>
                <a:cs typeface="Arial" panose="020B0604020202020204" pitchFamily="34" charset="0"/>
              </a:rPr>
              <a:t>Indicators of quality of life</a:t>
            </a:r>
            <a:endParaRPr lang="en-GB" dirty="0">
              <a:latin typeface="Arial" panose="020B0604020202020204" pitchFamily="34" charset="0"/>
              <a:cs typeface="Arial" panose="020B0604020202020204" pitchFamily="34" charset="0"/>
            </a:endParaRPr>
          </a:p>
        </p:txBody>
      </p:sp>
      <p:sp>
        <p:nvSpPr>
          <p:cNvPr id="50179" name="Rectangle 3"/>
          <p:cNvSpPr>
            <a:spLocks noGrp="1"/>
          </p:cNvSpPr>
          <p:nvPr>
            <p:ph type="body" idx="1"/>
          </p:nvPr>
        </p:nvSpPr>
        <p:spPr>
          <a:xfrm>
            <a:off x="490538" y="1714500"/>
            <a:ext cx="9088437" cy="4457700"/>
          </a:xfrm>
        </p:spPr>
        <p:txBody>
          <a:bodyPr/>
          <a:lstStyle/>
          <a:p>
            <a:pPr eaLnBrk="1" hangingPunct="1">
              <a:lnSpc>
                <a:spcPct val="115000"/>
              </a:lnSpc>
            </a:pPr>
            <a:r>
              <a:rPr lang="en-US" sz="2400" smtClean="0">
                <a:latin typeface="Arial" pitchFamily="34" charset="0"/>
                <a:cs typeface="Arial" pitchFamily="34" charset="0"/>
              </a:rPr>
              <a:t>This indicator measures not only how long an individual will live, but also the high quality of life during this period. </a:t>
            </a:r>
          </a:p>
          <a:p>
            <a:pPr eaLnBrk="1" hangingPunct="1"/>
            <a:r>
              <a:rPr lang="en-US" sz="2400" smtClean="0">
                <a:latin typeface="Arial" pitchFamily="34" charset="0"/>
                <a:cs typeface="Arial" pitchFamily="34" charset="0"/>
              </a:rPr>
              <a:t>There are many scales that measure the health related quality of life of the individual.</a:t>
            </a:r>
            <a:r>
              <a:rPr lang="en-US" sz="2400" smtClean="0"/>
              <a:t> </a:t>
            </a:r>
          </a:p>
          <a:p>
            <a:pPr eaLnBrk="1" hangingPunct="1"/>
            <a:r>
              <a:rPr lang="en-US" sz="2400" smtClean="0"/>
              <a:t>E.g. Looking after physical health , Eating a balanced diet , Freedom from anxiety, Access to community places, </a:t>
            </a:r>
            <a:r>
              <a:rPr lang="en-US" sz="2400" smtClean="0">
                <a:latin typeface="Arial" pitchFamily="34" charset="0"/>
                <a:cs typeface="Arial" pitchFamily="34" charset="0"/>
              </a:rPr>
              <a:t>% of people with self perceived good health, % of people with access to leisure, </a:t>
            </a:r>
            <a:r>
              <a:rPr lang="en-AU" sz="2400" smtClean="0">
                <a:latin typeface="Arial" pitchFamily="34" charset="0"/>
                <a:cs typeface="Arial" pitchFamily="34" charset="0"/>
              </a:rPr>
              <a:t>Frequency of meeting socially with friends/relatives/work colleagues</a:t>
            </a:r>
            <a:r>
              <a:rPr lang="en-US" sz="2400" smtClean="0">
                <a:latin typeface="Arial" pitchFamily="34" charset="0"/>
                <a:cs typeface="Arial" pitchFamily="34" charset="0"/>
              </a:rPr>
              <a:t> </a:t>
            </a:r>
          </a:p>
          <a:p>
            <a:pPr eaLnBrk="1" hangingPunct="1"/>
            <a:endParaRPr lang="en-US" sz="2400" smtClean="0"/>
          </a:p>
          <a:p>
            <a:pPr eaLnBrk="1" hangingPunct="1"/>
            <a:endParaRPr lang="en-US" sz="2400" smtClean="0"/>
          </a:p>
          <a:p>
            <a:pPr eaLnBrk="1" hangingPunct="1"/>
            <a:endParaRPr lang="en-US" sz="2400" smtClean="0"/>
          </a:p>
          <a:p>
            <a:pPr eaLnBrk="1" hangingPunct="1">
              <a:lnSpc>
                <a:spcPct val="115000"/>
              </a:lnSpc>
            </a:pPr>
            <a:endParaRPr lang="en-GB" sz="2400" smtClean="0">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457200" y="1174750"/>
            <a:ext cx="8763000" cy="5181600"/>
          </a:xfrm>
        </p:spPr>
        <p:txBody>
          <a:bodyPr/>
          <a:lstStyle/>
          <a:p>
            <a:pPr eaLnBrk="1" hangingPunct="1">
              <a:lnSpc>
                <a:spcPct val="110000"/>
              </a:lnSpc>
            </a:pPr>
            <a:r>
              <a:rPr lang="en-US" u="sng" smtClean="0">
                <a:latin typeface="Arial" pitchFamily="34" charset="0"/>
                <a:cs typeface="Arial" pitchFamily="34" charset="0"/>
              </a:rPr>
              <a:t>Disability indicators</a:t>
            </a:r>
            <a:r>
              <a:rPr lang="en-US" smtClean="0">
                <a:latin typeface="Arial" pitchFamily="34" charset="0"/>
                <a:cs typeface="Arial" pitchFamily="34" charset="0"/>
              </a:rPr>
              <a:t>. e.g. overall disability prevalence, Prevalence of specific disabilities i.e. vision, hearing, mental</a:t>
            </a:r>
          </a:p>
          <a:p>
            <a:pPr eaLnBrk="1" hangingPunct="1">
              <a:lnSpc>
                <a:spcPct val="110000"/>
              </a:lnSpc>
            </a:pPr>
            <a:r>
              <a:rPr lang="en-US" u="sng" smtClean="0">
                <a:latin typeface="Arial" pitchFamily="34" charset="0"/>
                <a:cs typeface="Arial" pitchFamily="34" charset="0"/>
              </a:rPr>
              <a:t>Indicators about  Socio-demographic</a:t>
            </a:r>
            <a:r>
              <a:rPr lang="en-US" smtClean="0">
                <a:latin typeface="Arial" pitchFamily="34" charset="0"/>
                <a:cs typeface="Arial" pitchFamily="34" charset="0"/>
              </a:rPr>
              <a:t>: e.g. % of people in poverty, People with primary, secondary/tertiary level of education, indicators about employment, housing, Population Growth Rate etc</a:t>
            </a:r>
          </a:p>
          <a:p>
            <a:pPr eaLnBrk="1" hangingPunct="1">
              <a:lnSpc>
                <a:spcPct val="110000"/>
              </a:lnSpc>
            </a:pPr>
            <a:r>
              <a:rPr lang="en-US" u="sng" smtClean="0">
                <a:latin typeface="Arial" pitchFamily="34" charset="0"/>
                <a:cs typeface="Arial" pitchFamily="34" charset="0"/>
              </a:rPr>
              <a:t>Health care delivery indicators </a:t>
            </a:r>
            <a:r>
              <a:rPr lang="en-US" smtClean="0">
                <a:latin typeface="Arial" pitchFamily="34" charset="0"/>
                <a:cs typeface="Arial" pitchFamily="34" charset="0"/>
              </a:rPr>
              <a:t>e.g. Pregnant women receiving ANC, </a:t>
            </a:r>
            <a:r>
              <a:rPr lang="en-AU" smtClean="0">
                <a:latin typeface="Arial" pitchFamily="34" charset="0"/>
                <a:cs typeface="Arial" pitchFamily="34" charset="0"/>
              </a:rPr>
              <a:t>the percentage of children ages 12-23 months who received vaccinations, Births Attended by skilled birth attendants</a:t>
            </a:r>
            <a:endParaRPr lang="en-US" smtClean="0">
              <a:latin typeface="Arial" pitchFamily="34" charset="0"/>
              <a:cs typeface="Arial" pitchFamily="34" charset="0"/>
            </a:endParaRPr>
          </a:p>
          <a:p>
            <a:r>
              <a:rPr lang="en-US" u="sng" smtClean="0">
                <a:latin typeface="Arial" pitchFamily="34" charset="0"/>
                <a:cs typeface="Arial" pitchFamily="34" charset="0"/>
              </a:rPr>
              <a:t>Environmental indicators </a:t>
            </a:r>
            <a:r>
              <a:rPr lang="en-US" smtClean="0">
                <a:latin typeface="Arial" pitchFamily="34" charset="0"/>
                <a:cs typeface="Arial" pitchFamily="34" charset="0"/>
              </a:rPr>
              <a:t> e.g. Outdoor air pollutants such as CO, lead, SO2 concentration in the ambient air, Access to basic sanitation, </a:t>
            </a:r>
            <a:r>
              <a:rPr lang="en-AU" smtClean="0">
                <a:latin typeface="Arial" pitchFamily="34" charset="0"/>
                <a:cs typeface="Arial" pitchFamily="34" charset="0"/>
              </a:rPr>
              <a:t>Access to safe and reliable supply of drinking water</a:t>
            </a:r>
          </a:p>
          <a:p>
            <a:pPr eaLnBrk="1" hangingPunct="1">
              <a:lnSpc>
                <a:spcPct val="110000"/>
              </a:lnSpc>
            </a:pPr>
            <a:endParaRPr lang="en-US" smtClean="0">
              <a:latin typeface="Arial" pitchFamily="34" charset="0"/>
              <a:cs typeface="Arial" pitchFamily="34" charset="0"/>
            </a:endParaRPr>
          </a:p>
        </p:txBody>
      </p:sp>
      <p:sp>
        <p:nvSpPr>
          <p:cNvPr id="57347" name="Title 1"/>
          <p:cNvSpPr>
            <a:spLocks noGrp="1"/>
          </p:cNvSpPr>
          <p:nvPr>
            <p:ph type="title" idx="4294967295"/>
          </p:nvPr>
        </p:nvSpPr>
        <p:spPr>
          <a:xfrm>
            <a:off x="685800" y="152400"/>
            <a:ext cx="8534400" cy="838200"/>
          </a:xfrm>
        </p:spPr>
        <p:txBody>
          <a:bodyPr/>
          <a:lstStyle/>
          <a:p>
            <a:pPr algn="ctr" eaLnBrk="1" hangingPunct="1">
              <a:defRPr/>
            </a:pPr>
            <a:r>
              <a:rPr lang="en-US" sz="2400" dirty="0">
                <a:solidFill>
                  <a:schemeClr val="accent1">
                    <a:lumMod val="50000"/>
                  </a:schemeClr>
                </a:solidFill>
                <a:latin typeface="Arial" panose="020B0604020202020204" pitchFamily="34" charset="0"/>
                <a:cs typeface="Arial" panose="020B0604020202020204" pitchFamily="34" charset="0"/>
              </a:rPr>
              <a:t>Examples of other Health Related Indicators</a:t>
            </a:r>
          </a:p>
        </p:txBody>
      </p:sp>
      <p:sp>
        <p:nvSpPr>
          <p:cNvPr id="4" name="Date Placeholder 3"/>
          <p:cNvSpPr>
            <a:spLocks noGrp="1"/>
          </p:cNvSpPr>
          <p:nvPr>
            <p:ph type="dt" sz="quarter" idx="10"/>
          </p:nvPr>
        </p:nvSpPr>
        <p:spPr/>
        <p:txBody>
          <a:bodyPr/>
          <a:lstStyle/>
          <a:p>
            <a:pPr>
              <a:defRPr/>
            </a:pPr>
            <a:fld id="{E67C1332-A375-4E48-828B-6FE489F0EF4B}"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722313" y="1371600"/>
            <a:ext cx="8534400" cy="4572000"/>
          </a:xfrm>
        </p:spPr>
        <p:txBody>
          <a:bodyPr/>
          <a:lstStyle/>
          <a:p>
            <a:pPr eaLnBrk="1" hangingPunct="1">
              <a:lnSpc>
                <a:spcPct val="110000"/>
              </a:lnSpc>
            </a:pPr>
            <a:r>
              <a:rPr lang="en-US" u="sng" smtClean="0">
                <a:latin typeface="Arial" pitchFamily="34" charset="0"/>
                <a:cs typeface="Arial" pitchFamily="34" charset="0"/>
              </a:rPr>
              <a:t>Health policy</a:t>
            </a:r>
            <a:r>
              <a:rPr lang="en-US" smtClean="0">
                <a:latin typeface="Arial" pitchFamily="34" charset="0"/>
                <a:cs typeface="Arial" pitchFamily="34" charset="0"/>
              </a:rPr>
              <a:t> e.g. </a:t>
            </a:r>
            <a:r>
              <a:rPr lang="en-AU" smtClean="0">
                <a:latin typeface="Arial" pitchFamily="34" charset="0"/>
                <a:cs typeface="Arial" pitchFamily="34" charset="0"/>
              </a:rPr>
              <a:t>Public health spending by the government, social health insurance, </a:t>
            </a:r>
            <a:r>
              <a:rPr lang="en-US" smtClean="0">
                <a:latin typeface="Arial" pitchFamily="34" charset="0"/>
                <a:cs typeface="Arial" pitchFamily="34" charset="0"/>
              </a:rPr>
              <a:t>Out of pocket health expenses, </a:t>
            </a:r>
            <a:r>
              <a:rPr lang="en-AU" smtClean="0">
                <a:latin typeface="Arial" pitchFamily="34" charset="0"/>
                <a:cs typeface="Arial" pitchFamily="34" charset="0"/>
              </a:rPr>
              <a:t>. </a:t>
            </a:r>
          </a:p>
          <a:p>
            <a:pPr eaLnBrk="1" hangingPunct="1">
              <a:lnSpc>
                <a:spcPct val="110000"/>
              </a:lnSpc>
            </a:pPr>
            <a:r>
              <a:rPr lang="en-AU" u="sng" smtClean="0">
                <a:latin typeface="Arial" pitchFamily="34" charset="0"/>
                <a:cs typeface="Arial" pitchFamily="34" charset="0"/>
              </a:rPr>
              <a:t>Reproductive Health</a:t>
            </a:r>
            <a:r>
              <a:rPr lang="en-AU" smtClean="0">
                <a:latin typeface="Arial" pitchFamily="34" charset="0"/>
                <a:cs typeface="Arial" pitchFamily="34" charset="0"/>
              </a:rPr>
              <a:t>: e.g. Contraceptive Prevalence Rate as percentage of couples who are practicing any form of contraception, measured for married women ages 15-49</a:t>
            </a:r>
          </a:p>
          <a:p>
            <a:pPr eaLnBrk="1" hangingPunct="1">
              <a:lnSpc>
                <a:spcPct val="110000"/>
              </a:lnSpc>
            </a:pPr>
            <a:r>
              <a:rPr lang="en-AU" u="sng" smtClean="0">
                <a:latin typeface="Arial" pitchFamily="34" charset="0"/>
                <a:cs typeface="Arial" pitchFamily="34" charset="0"/>
              </a:rPr>
              <a:t>Nutrition</a:t>
            </a:r>
            <a:r>
              <a:rPr lang="en-AU" smtClean="0">
                <a:latin typeface="Arial" pitchFamily="34" charset="0"/>
                <a:cs typeface="Arial" pitchFamily="34" charset="0"/>
              </a:rPr>
              <a:t>: e.g. Prevalence of child malnutrition (weight for age) as percentage of children under age 5 whose weight for age is more than two standard deviations below the median for the international reference population</a:t>
            </a:r>
            <a:endParaRPr lang="en-US"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E67C1332-A375-4E48-828B-6FE489F0EF4B}" type="datetime1">
              <a:rPr lang="en-US"/>
              <a:pPr>
                <a:defRPr/>
              </a:pPr>
              <a:t>9/16/2013</a:t>
            </a:fld>
            <a:endParaRPr lang="en-US"/>
          </a:p>
        </p:txBody>
      </p:sp>
      <p:sp>
        <p:nvSpPr>
          <p:cNvPr id="58372" name="Title 1"/>
          <p:cNvSpPr>
            <a:spLocks noGrp="1"/>
          </p:cNvSpPr>
          <p:nvPr>
            <p:ph type="title" idx="4294967295"/>
          </p:nvPr>
        </p:nvSpPr>
        <p:spPr>
          <a:xfrm>
            <a:off x="685800" y="152400"/>
            <a:ext cx="8570913" cy="838200"/>
          </a:xfrm>
        </p:spPr>
        <p:txBody>
          <a:bodyPr/>
          <a:lstStyle/>
          <a:p>
            <a:pPr eaLnBrk="1" hangingPunct="1">
              <a:defRPr/>
            </a:pPr>
            <a:r>
              <a:rPr lang="en-US" sz="2400" dirty="0">
                <a:solidFill>
                  <a:schemeClr val="accent1">
                    <a:lumMod val="75000"/>
                  </a:schemeClr>
                </a:solidFill>
                <a:latin typeface="Arial" panose="020B0604020202020204" pitchFamily="34" charset="0"/>
                <a:cs typeface="Arial" panose="020B0604020202020204" pitchFamily="34" charset="0"/>
              </a:rPr>
              <a:t>Examples of other Health Related Indicators</a:t>
            </a: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1"/>
          </p:nvPr>
        </p:nvSpPr>
        <p:spPr>
          <a:xfrm>
            <a:off x="1031875" y="1268413"/>
            <a:ext cx="7669213" cy="4457700"/>
          </a:xfrm>
        </p:spPr>
        <p:txBody>
          <a:bodyPr/>
          <a:lstStyle/>
          <a:p>
            <a:pPr marL="457200" indent="-457200" eaLnBrk="1" hangingPunct="1">
              <a:defRPr/>
            </a:pPr>
            <a:r>
              <a:rPr lang="en-US" sz="1800" dirty="0" smtClean="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Principles of EPIDEMIOLOGY in Public Health Practice </a:t>
            </a:r>
            <a:r>
              <a:rPr lang="en-US" sz="1800" i="1" dirty="0" smtClean="0">
                <a:solidFill>
                  <a:schemeClr val="accent1">
                    <a:lumMod val="50000"/>
                  </a:schemeClr>
                </a:solidFill>
                <a:latin typeface="Arial" pitchFamily="34" charset="0"/>
                <a:cs typeface="Arial" pitchFamily="34" charset="0"/>
              </a:rPr>
              <a:t>Third Edition </a:t>
            </a:r>
            <a:r>
              <a:rPr lang="en-US" sz="1800" dirty="0" smtClean="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Quality of Life indicators by European Commission </a:t>
            </a:r>
            <a:r>
              <a:rPr lang="en-US" sz="1800" dirty="0" smtClean="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WHO </a:t>
            </a:r>
            <a:r>
              <a:rPr lang="en-US" sz="1800" dirty="0" smtClean="0">
                <a:solidFill>
                  <a:schemeClr val="accent1">
                    <a:lumMod val="50000"/>
                  </a:schemeClr>
                </a:solidFill>
                <a:latin typeface="Arial" pitchFamily="34" charset="0"/>
                <a:cs typeface="Arial" pitchFamily="34" charset="0"/>
                <a:hlinkClick r:id="rId3"/>
              </a:rPr>
              <a:t>http://www.who.int/ceh/publications/cehframework/en/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World Bank World Development Indicators </a:t>
            </a:r>
            <a:r>
              <a:rPr lang="en-US" sz="1800" dirty="0" smtClean="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AU"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smtClean="0">
              <a:solidFill>
                <a:schemeClr val="accent1">
                  <a:lumMod val="50000"/>
                </a:schemeClr>
              </a:solidFill>
              <a:latin typeface="Arial" pitchFamily="34" charset="0"/>
              <a:cs typeface="Arial" pitchFamily="34" charset="0"/>
            </a:endParaRPr>
          </a:p>
        </p:txBody>
      </p:sp>
      <p:sp>
        <p:nvSpPr>
          <p:cNvPr id="59395" name="Title 1"/>
          <p:cNvSpPr>
            <a:spLocks noGrp="1"/>
          </p:cNvSpPr>
          <p:nvPr>
            <p:ph type="title"/>
          </p:nvPr>
        </p:nvSpPr>
        <p:spPr>
          <a:xfrm>
            <a:off x="1271588" y="252413"/>
            <a:ext cx="4781550"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
        <p:nvSpPr>
          <p:cNvPr id="4" name="Date Placeholder 3"/>
          <p:cNvSpPr>
            <a:spLocks noGrp="1"/>
          </p:cNvSpPr>
          <p:nvPr>
            <p:ph type="dt" sz="quarter" idx="10"/>
          </p:nvPr>
        </p:nvSpPr>
        <p:spPr/>
        <p:txBody>
          <a:bodyPr/>
          <a:lstStyle/>
          <a:p>
            <a:pPr>
              <a:defRPr/>
            </a:pPr>
            <a:fld id="{83A4E944-3222-4E6C-BA55-0B523E675BDC}"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838200" y="1466850"/>
            <a:ext cx="8188325" cy="4457700"/>
          </a:xfrm>
        </p:spPr>
        <p:txBody>
          <a:bodyPr/>
          <a:lstStyle/>
          <a:p>
            <a:pPr eaLnBrk="1" hangingPunct="1"/>
            <a:r>
              <a:rPr lang="en-US" sz="2400" b="1" smtClean="0">
                <a:solidFill>
                  <a:srgbClr val="92D050"/>
                </a:solidFill>
                <a:latin typeface="Arial" pitchFamily="34" charset="0"/>
                <a:cs typeface="Arial" pitchFamily="34" charset="0"/>
              </a:rPr>
              <a:t>Valid</a:t>
            </a:r>
            <a:r>
              <a:rPr lang="en-US" sz="2400" smtClean="0">
                <a:solidFill>
                  <a:srgbClr val="92D050"/>
                </a:solidFill>
                <a:latin typeface="Arial" pitchFamily="34" charset="0"/>
                <a:cs typeface="Arial" pitchFamily="34" charset="0"/>
              </a:rPr>
              <a:t> – </a:t>
            </a:r>
            <a:r>
              <a:rPr lang="en-US" sz="2400" smtClean="0">
                <a:latin typeface="Arial" pitchFamily="34" charset="0"/>
                <a:cs typeface="Arial" pitchFamily="34" charset="0"/>
              </a:rPr>
              <a:t>measures what it is supposed to measure.</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Reliable – </a:t>
            </a:r>
            <a:r>
              <a:rPr lang="en-US" sz="2400" smtClean="0">
                <a:latin typeface="Arial" pitchFamily="34" charset="0"/>
                <a:cs typeface="Arial" pitchFamily="34" charset="0"/>
              </a:rPr>
              <a:t>provides same information under  </a:t>
            </a:r>
          </a:p>
          <a:p>
            <a:pPr eaLnBrk="1" hangingPunct="1">
              <a:buFont typeface="Arial" pitchFamily="34" charset="0"/>
              <a:buNone/>
            </a:pPr>
            <a:r>
              <a:rPr lang="en-US" sz="2400" smtClean="0">
                <a:latin typeface="Arial" pitchFamily="34" charset="0"/>
                <a:cs typeface="Arial" pitchFamily="34" charset="0"/>
              </a:rPr>
              <a:t>                      different observations, conditions </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Sensitive – </a:t>
            </a:r>
            <a:r>
              <a:rPr lang="en-US" sz="2400" smtClean="0">
                <a:latin typeface="Arial" pitchFamily="34" charset="0"/>
                <a:cs typeface="Arial" pitchFamily="34" charset="0"/>
              </a:rPr>
              <a:t>sensitive to changes in the situation </a:t>
            </a:r>
          </a:p>
          <a:p>
            <a:pPr eaLnBrk="1" hangingPunct="1"/>
            <a:r>
              <a:rPr lang="en-US" sz="2400" b="1" smtClean="0">
                <a:solidFill>
                  <a:srgbClr val="92D050"/>
                </a:solidFill>
                <a:latin typeface="Arial" pitchFamily="34" charset="0"/>
                <a:cs typeface="Arial" pitchFamily="34" charset="0"/>
              </a:rPr>
              <a:t>Specific – </a:t>
            </a:r>
            <a:r>
              <a:rPr lang="en-US" sz="2400" smtClean="0">
                <a:latin typeface="Arial" pitchFamily="34" charset="0"/>
                <a:cs typeface="Arial" pitchFamily="34" charset="0"/>
              </a:rPr>
              <a:t>reflects changes only in that situation</a:t>
            </a:r>
          </a:p>
          <a:p>
            <a:pPr eaLnBrk="1" hangingPunct="1"/>
            <a:r>
              <a:rPr lang="en-GB" sz="2400" b="1" smtClean="0">
                <a:solidFill>
                  <a:srgbClr val="92D050"/>
                </a:solidFill>
                <a:latin typeface="Arial" pitchFamily="34" charset="0"/>
                <a:cs typeface="Arial" pitchFamily="34" charset="0"/>
              </a:rPr>
              <a:t>Relevant </a:t>
            </a:r>
            <a:r>
              <a:rPr lang="en-US" sz="2400" b="1" smtClean="0">
                <a:solidFill>
                  <a:srgbClr val="92D050"/>
                </a:solidFill>
                <a:latin typeface="Arial" pitchFamily="34" charset="0"/>
                <a:cs typeface="Arial" pitchFamily="34" charset="0"/>
              </a:rPr>
              <a:t>–</a:t>
            </a:r>
            <a:r>
              <a:rPr lang="en-GB" sz="2400" b="1" smtClean="0">
                <a:solidFill>
                  <a:srgbClr val="FFFF00"/>
                </a:solidFill>
                <a:latin typeface="Arial" pitchFamily="34" charset="0"/>
                <a:cs typeface="Arial" pitchFamily="34" charset="0"/>
              </a:rPr>
              <a:t> </a:t>
            </a:r>
            <a:r>
              <a:rPr lang="en-GB" sz="2400" smtClean="0">
                <a:latin typeface="Arial" pitchFamily="34" charset="0"/>
                <a:cs typeface="Arial" pitchFamily="34" charset="0"/>
              </a:rPr>
              <a:t>relevant to the community needs &amp; problems</a:t>
            </a:r>
            <a:endParaRPr lang="en-US" sz="2400"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B61A1E09-4B87-4210-9074-FB3319ED708B}" type="datetime1">
              <a:rPr lang="en-US"/>
              <a:pPr>
                <a:defRPr/>
              </a:pPr>
              <a:t>9/16/2013</a:t>
            </a:fld>
            <a:endParaRPr lang="en-US"/>
          </a:p>
        </p:txBody>
      </p:sp>
      <p:sp>
        <p:nvSpPr>
          <p:cNvPr id="13316" name="Rectangle 3"/>
          <p:cNvSpPr>
            <a:spLocks noChangeArrowheads="1"/>
          </p:cNvSpPr>
          <p:nvPr/>
        </p:nvSpPr>
        <p:spPr bwMode="auto">
          <a:xfrm>
            <a:off x="838200" y="206375"/>
            <a:ext cx="7162800" cy="584200"/>
          </a:xfrm>
          <a:prstGeom prst="rect">
            <a:avLst/>
          </a:prstGeom>
          <a:noFill/>
          <a:ln w="9525">
            <a:noFill/>
            <a:miter lim="800000"/>
            <a:headEnd/>
            <a:tailEnd/>
          </a:ln>
        </p:spPr>
        <p:txBody>
          <a:bodyPr>
            <a:spAutoFit/>
          </a:bodyPr>
          <a:lstStyle/>
          <a:p>
            <a:pPr eaLnBrk="1" hangingPunct="1">
              <a:defRPr/>
            </a:pPr>
            <a:r>
              <a:rPr lang="en-US" sz="3200" b="1" dirty="0">
                <a:solidFill>
                  <a:schemeClr val="accent1">
                    <a:lumMod val="75000"/>
                  </a:schemeClr>
                </a:solidFill>
                <a:latin typeface="Calibri" pitchFamily="34" charset="0"/>
              </a:rPr>
              <a:t>CHARACTERISITS OF A GOOD INDICATOR</a:t>
            </a:r>
            <a:endParaRPr lang="en-US" dirty="0">
              <a:solidFill>
                <a:schemeClr val="accent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23850" y="1336675"/>
            <a:ext cx="9488488" cy="4876800"/>
          </a:xfrm>
        </p:spPr>
        <p:txBody>
          <a:bodyPr/>
          <a:lstStyle/>
          <a:p>
            <a:pPr eaLnBrk="1" hangingPunct="1"/>
            <a:r>
              <a:rPr lang="en-US" sz="2400" b="1" smtClean="0">
                <a:solidFill>
                  <a:srgbClr val="92D050"/>
                </a:solidFill>
                <a:latin typeface="Arial" pitchFamily="34" charset="0"/>
                <a:cs typeface="Arial" pitchFamily="34" charset="0"/>
              </a:rPr>
              <a:t>Realistic, applicable  and  feasible</a:t>
            </a:r>
            <a:r>
              <a:rPr lang="en-US" sz="2400" b="1" smtClean="0">
                <a:solidFill>
                  <a:srgbClr val="FFFF00"/>
                </a:solidFill>
                <a:latin typeface="Arial" pitchFamily="34" charset="0"/>
                <a:cs typeface="Arial" pitchFamily="34" charset="0"/>
              </a:rPr>
              <a:t>.</a:t>
            </a:r>
          </a:p>
          <a:p>
            <a:pPr eaLnBrk="1" hangingPunct="1"/>
            <a:r>
              <a:rPr lang="en-US" sz="2400" b="1" smtClean="0">
                <a:solidFill>
                  <a:srgbClr val="92D050"/>
                </a:solidFill>
                <a:latin typeface="Arial" pitchFamily="34" charset="0"/>
                <a:cs typeface="Arial" pitchFamily="34" charset="0"/>
              </a:rPr>
              <a:t>Measurable</a:t>
            </a:r>
            <a:r>
              <a:rPr lang="en-US" sz="2400" b="1" smtClean="0">
                <a:solidFill>
                  <a:srgbClr val="FFFF00"/>
                </a:solidFill>
                <a:latin typeface="Arial" pitchFamily="34" charset="0"/>
                <a:cs typeface="Arial" pitchFamily="34" charset="0"/>
              </a:rPr>
              <a:t> </a:t>
            </a:r>
            <a:r>
              <a:rPr lang="en-US" sz="2400" b="1" smtClean="0">
                <a:latin typeface="Arial" pitchFamily="34" charset="0"/>
                <a:cs typeface="Arial" pitchFamily="34" charset="0"/>
              </a:rPr>
              <a:t>and </a:t>
            </a:r>
            <a:r>
              <a:rPr lang="en-US" sz="2400" b="1" smtClean="0">
                <a:solidFill>
                  <a:srgbClr val="92D050"/>
                </a:solidFill>
                <a:latin typeface="Arial" pitchFamily="34" charset="0"/>
                <a:cs typeface="Arial" pitchFamily="34" charset="0"/>
              </a:rPr>
              <a:t>observable</a:t>
            </a:r>
            <a:r>
              <a:rPr lang="en-US" sz="2400" b="1" smtClean="0">
                <a:solidFill>
                  <a:srgbClr val="FFFF00"/>
                </a:solidFill>
                <a:latin typeface="Arial" pitchFamily="34" charset="0"/>
                <a:cs typeface="Arial" pitchFamily="34" charset="0"/>
              </a:rPr>
              <a:t>.</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Known and agreed to </a:t>
            </a:r>
            <a:r>
              <a:rPr lang="en-US" sz="2400" b="1" smtClean="0">
                <a:latin typeface="Arial" pitchFamily="34" charset="0"/>
                <a:cs typeface="Arial" pitchFamily="34" charset="0"/>
              </a:rPr>
              <a:t>by the organizations and staff whose performance is being assessed.</a:t>
            </a:r>
            <a:endParaRPr lang="en-US" sz="2400" smtClean="0">
              <a:latin typeface="Arial" pitchFamily="34" charset="0"/>
              <a:cs typeface="Arial" pitchFamily="34" charset="0"/>
            </a:endParaRP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Clear and targeted </a:t>
            </a:r>
            <a:r>
              <a:rPr lang="en-US" sz="2400" b="1" smtClean="0">
                <a:latin typeface="Arial" pitchFamily="34" charset="0"/>
                <a:cs typeface="Arial" pitchFamily="34" charset="0"/>
              </a:rPr>
              <a:t>to date or period.</a:t>
            </a:r>
            <a:endParaRPr lang="en-US" sz="2400" smtClean="0">
              <a:latin typeface="Arial" pitchFamily="34" charset="0"/>
              <a:cs typeface="Arial" pitchFamily="34" charset="0"/>
            </a:endParaRPr>
          </a:p>
          <a:p>
            <a:pPr eaLnBrk="1" hangingPunct="1"/>
            <a:r>
              <a:rPr lang="en-US" sz="2400" b="1" smtClean="0">
                <a:latin typeface="Arial" pitchFamily="34" charset="0"/>
                <a:cs typeface="Arial" pitchFamily="34" charset="0"/>
              </a:rPr>
              <a:t>Used in </a:t>
            </a:r>
            <a:r>
              <a:rPr lang="en-US" sz="2400" b="1" smtClean="0">
                <a:solidFill>
                  <a:srgbClr val="92D050"/>
                </a:solidFill>
                <a:latin typeface="Arial" pitchFamily="34" charset="0"/>
                <a:cs typeface="Arial" pitchFamily="34" charset="0"/>
              </a:rPr>
              <a:t>assessment continuously </a:t>
            </a:r>
            <a:r>
              <a:rPr lang="en-US" sz="2400" b="1" smtClean="0">
                <a:latin typeface="Arial" pitchFamily="34" charset="0"/>
                <a:cs typeface="Arial" pitchFamily="34" charset="0"/>
              </a:rPr>
              <a:t>over time.</a:t>
            </a:r>
          </a:p>
          <a:p>
            <a:pPr eaLnBrk="1" hangingPunct="1"/>
            <a:r>
              <a:rPr lang="en-US" sz="2400" b="1" smtClean="0">
                <a:latin typeface="Arial" pitchFamily="34" charset="0"/>
                <a:cs typeface="Arial" pitchFamily="34" charset="0"/>
              </a:rPr>
              <a:t>Same definitions, locally and globally. Global conventions</a:t>
            </a:r>
            <a:endParaRPr lang="en-US" sz="2400" smtClean="0">
              <a:latin typeface="Arial" pitchFamily="34" charset="0"/>
              <a:cs typeface="Arial" pitchFamily="34" charset="0"/>
            </a:endParaRPr>
          </a:p>
        </p:txBody>
      </p:sp>
      <p:sp>
        <p:nvSpPr>
          <p:cNvPr id="15363" name="Rectangle 3"/>
          <p:cNvSpPr>
            <a:spLocks noChangeArrowheads="1"/>
          </p:cNvSpPr>
          <p:nvPr/>
        </p:nvSpPr>
        <p:spPr bwMode="auto">
          <a:xfrm>
            <a:off x="547688" y="171450"/>
            <a:ext cx="7162800" cy="585788"/>
          </a:xfrm>
          <a:prstGeom prst="rect">
            <a:avLst/>
          </a:prstGeom>
          <a:noFill/>
          <a:ln w="9525">
            <a:noFill/>
            <a:miter lim="800000"/>
            <a:headEnd/>
            <a:tailEnd/>
          </a:ln>
        </p:spPr>
        <p:txBody>
          <a:bodyPr>
            <a:spAutoFit/>
          </a:bodyPr>
          <a:lstStyle/>
          <a:p>
            <a:pPr eaLnBrk="1" hangingPunct="1">
              <a:defRPr/>
            </a:pPr>
            <a:r>
              <a:rPr lang="en-US" sz="3200" b="1" dirty="0">
                <a:solidFill>
                  <a:schemeClr val="accent1">
                    <a:lumMod val="75000"/>
                  </a:schemeClr>
                </a:solidFill>
                <a:latin typeface="Calibri" pitchFamily="34" charset="0"/>
              </a:rPr>
              <a:t>CHARACTERISITS OF A GOOD INDICATOR</a:t>
            </a:r>
            <a:endParaRPr lang="en-US" dirty="0">
              <a:solidFill>
                <a:schemeClr val="accent1">
                  <a:lumMod val="75000"/>
                </a:schemeClr>
              </a:solidFill>
            </a:endParaRPr>
          </a:p>
        </p:txBody>
      </p:sp>
      <p:sp>
        <p:nvSpPr>
          <p:cNvPr id="4" name="Date Placeholder 3"/>
          <p:cNvSpPr>
            <a:spLocks noGrp="1"/>
          </p:cNvSpPr>
          <p:nvPr>
            <p:ph type="dt" sz="quarter" idx="10"/>
          </p:nvPr>
        </p:nvSpPr>
        <p:spPr/>
        <p:txBody>
          <a:bodyPr/>
          <a:lstStyle/>
          <a:p>
            <a:pPr>
              <a:defRPr/>
            </a:pPr>
            <a:fld id="{ED296D75-BBD8-4A31-9E9C-C0A32DA225EF}"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525463" y="152400"/>
            <a:ext cx="6757987" cy="838200"/>
          </a:xfrm>
        </p:spPr>
        <p:txBody>
          <a:bodyPr/>
          <a:lstStyle/>
          <a:p>
            <a:pPr eaLnBrk="1" hangingPunct="1">
              <a:defRPr/>
            </a:pPr>
            <a:r>
              <a:rPr lang="en-US" sz="3200" dirty="0">
                <a:latin typeface="Arial" panose="020B0604020202020204" pitchFamily="34" charset="0"/>
                <a:cs typeface="Arial" panose="020B0604020202020204" pitchFamily="34" charset="0"/>
              </a:rPr>
              <a:t>Uses of Health Indicators</a:t>
            </a:r>
            <a:endParaRPr lang="en-GB" sz="3200" dirty="0">
              <a:latin typeface="Arial" panose="020B0604020202020204" pitchFamily="34" charset="0"/>
              <a:cs typeface="Arial" panose="020B0604020202020204" pitchFamily="34" charset="0"/>
            </a:endParaRPr>
          </a:p>
        </p:txBody>
      </p:sp>
      <p:sp>
        <p:nvSpPr>
          <p:cNvPr id="16387" name="Rectangle 3"/>
          <p:cNvSpPr>
            <a:spLocks noGrp="1"/>
          </p:cNvSpPr>
          <p:nvPr>
            <p:ph type="body" idx="1"/>
          </p:nvPr>
        </p:nvSpPr>
        <p:spPr>
          <a:xfrm>
            <a:off x="533400" y="1524000"/>
            <a:ext cx="8686800" cy="4572000"/>
          </a:xfrm>
        </p:spPr>
        <p:txBody>
          <a:bodyPr/>
          <a:lstStyle/>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Assessment of health care needs.</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Compare health status of different areas or groups of people over time.</a:t>
            </a:r>
            <a:endParaRPr lang="en-GB" sz="2400" smtClean="0">
              <a:latin typeface="Arial" pitchFamily="34" charset="0"/>
              <a:cs typeface="Arial" pitchFamily="34" charset="0"/>
            </a:endParaRP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Compare health status of one country with other countries or worldwide.</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Contribute towards planning proper allocation of human and non human resources by identifying the needs.</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Monitoring and evaluation of health services, activities, and programs – Access, Quality, Effectiveness, Equity.</a:t>
            </a:r>
          </a:p>
        </p:txBody>
      </p:sp>
      <p:sp>
        <p:nvSpPr>
          <p:cNvPr id="4" name="Date Placeholder 3"/>
          <p:cNvSpPr>
            <a:spLocks noGrp="1"/>
          </p:cNvSpPr>
          <p:nvPr>
            <p:ph type="dt" sz="quarter" idx="10"/>
          </p:nvPr>
        </p:nvSpPr>
        <p:spPr/>
        <p:txBody>
          <a:bodyPr/>
          <a:lstStyle/>
          <a:p>
            <a:pPr>
              <a:defRPr/>
            </a:pPr>
            <a:fld id="{367E2E66-3EBC-4D62-AD94-1AEC9DAE13CC}"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57263" y="98425"/>
            <a:ext cx="6629400" cy="793750"/>
          </a:xfrm>
        </p:spPr>
        <p:txBody>
          <a:bodyPr>
            <a:normAutofit fontScale="90000"/>
          </a:bodyPr>
          <a:lstStyle/>
          <a:p>
            <a:pPr eaLnBrk="1" hangingPunct="1">
              <a:defRPr/>
            </a:pPr>
            <a:r>
              <a:rPr lang="en-US" dirty="0">
                <a:latin typeface="Arial" panose="020B0604020202020204" pitchFamily="34" charset="0"/>
                <a:cs typeface="Arial" panose="020B0604020202020204" pitchFamily="34" charset="0"/>
              </a:rPr>
              <a:t>Types of Health Indicators</a:t>
            </a:r>
          </a:p>
        </p:txBody>
      </p:sp>
      <p:sp>
        <p:nvSpPr>
          <p:cNvPr id="17411" name="Content Placeholder 2"/>
          <p:cNvSpPr>
            <a:spLocks noGrp="1"/>
          </p:cNvSpPr>
          <p:nvPr>
            <p:ph idx="1"/>
          </p:nvPr>
        </p:nvSpPr>
        <p:spPr>
          <a:xfrm>
            <a:off x="1047750" y="1204913"/>
            <a:ext cx="7924800" cy="5181600"/>
          </a:xfrm>
        </p:spPr>
        <p:txBody>
          <a:bodyPr/>
          <a:lstStyle/>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Mortality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Morbidity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Disability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Indicators about social development</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Health care delivery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Environmental indicators</a:t>
            </a:r>
            <a:endParaRPr lang="en-US" smtClean="0">
              <a:latin typeface="Arial" pitchFamily="34" charset="0"/>
              <a:cs typeface="Arial" pitchFamily="34" charset="0"/>
            </a:endParaRP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Health policy indicators</a:t>
            </a:r>
            <a:endParaRPr lang="en-US" smtClean="0">
              <a:latin typeface="Arial" pitchFamily="34" charset="0"/>
              <a:cs typeface="Arial" pitchFamily="34" charset="0"/>
            </a:endParaRP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Quality of life</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Specific Issues e.g. Mental Health, Nutrition Status, Reproductive Health</a:t>
            </a:r>
          </a:p>
          <a:p>
            <a:pPr marL="457200" indent="-457200" eaLnBrk="1" hangingPunct="1">
              <a:lnSpc>
                <a:spcPct val="100000"/>
              </a:lnSpc>
              <a:buFont typeface="Calibri Light" pitchFamily="34" charset="0"/>
              <a:buAutoNum type="arabicPeriod"/>
            </a:pPr>
            <a:endParaRPr lang="en-US" b="1"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E68946B6-075D-4A42-B857-F965AE61BD4B}"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93838" y="9525"/>
            <a:ext cx="7281862" cy="736600"/>
          </a:xfrm>
        </p:spPr>
        <p:txBody>
          <a:bodyPr/>
          <a:lstStyle/>
          <a:p>
            <a:pPr eaLnBrk="1" hangingPunct="1">
              <a:defRPr/>
            </a:pPr>
            <a:r>
              <a:rPr lang="en-US" sz="3200" dirty="0" smtClean="0">
                <a:latin typeface="Arial" panose="020B0604020202020204" pitchFamily="34" charset="0"/>
                <a:cs typeface="Arial" panose="020B0604020202020204" pitchFamily="34" charset="0"/>
              </a:rPr>
              <a:t>Leading </a:t>
            </a:r>
            <a:r>
              <a:rPr lang="en-US" sz="3200" dirty="0">
                <a:latin typeface="Arial" panose="020B0604020202020204" pitchFamily="34" charset="0"/>
                <a:cs typeface="Arial" panose="020B0604020202020204" pitchFamily="34" charset="0"/>
              </a:rPr>
              <a:t>Health </a:t>
            </a:r>
            <a:r>
              <a:rPr lang="en-US" sz="3200" dirty="0" smtClean="0">
                <a:latin typeface="Arial" panose="020B0604020202020204" pitchFamily="34" charset="0"/>
                <a:cs typeface="Arial" panose="020B0604020202020204" pitchFamily="34" charset="0"/>
              </a:rPr>
              <a:t>Indicators</a:t>
            </a:r>
            <a:endParaRPr lang="en-US" sz="3200" dirty="0">
              <a:latin typeface="Arial" panose="020B0604020202020204" pitchFamily="34" charset="0"/>
              <a:cs typeface="Arial" panose="020B0604020202020204" pitchFamily="34" charset="0"/>
            </a:endParaRPr>
          </a:p>
        </p:txBody>
      </p:sp>
      <p:sp>
        <p:nvSpPr>
          <p:cNvPr id="18435" name="Content Placeholder 2"/>
          <p:cNvSpPr>
            <a:spLocks noGrp="1"/>
          </p:cNvSpPr>
          <p:nvPr>
            <p:ph idx="1"/>
          </p:nvPr>
        </p:nvSpPr>
        <p:spPr>
          <a:xfrm>
            <a:off x="2047875" y="858838"/>
            <a:ext cx="4516438" cy="5486400"/>
          </a:xfrm>
        </p:spPr>
        <p:txBody>
          <a:bodyPr/>
          <a:lstStyle/>
          <a:p>
            <a:pPr eaLnBrk="1" hangingPunct="1"/>
            <a:r>
              <a:rPr lang="en-US" sz="2400" b="1" smtClean="0"/>
              <a:t>Physical Activity  </a:t>
            </a:r>
          </a:p>
          <a:p>
            <a:pPr eaLnBrk="1" hangingPunct="1"/>
            <a:r>
              <a:rPr lang="en-US" sz="2400" b="1" smtClean="0"/>
              <a:t>Overweight and Obesity  </a:t>
            </a:r>
          </a:p>
          <a:p>
            <a:pPr eaLnBrk="1" hangingPunct="1"/>
            <a:r>
              <a:rPr lang="en-US" sz="2400" b="1" smtClean="0"/>
              <a:t>Tobacco Use  </a:t>
            </a:r>
          </a:p>
          <a:p>
            <a:pPr eaLnBrk="1" hangingPunct="1"/>
            <a:r>
              <a:rPr lang="en-US" sz="2400" b="1" smtClean="0"/>
              <a:t>Substance Abuse  </a:t>
            </a:r>
          </a:p>
          <a:p>
            <a:pPr eaLnBrk="1" hangingPunct="1"/>
            <a:r>
              <a:rPr lang="en-US" sz="2400" b="1" smtClean="0"/>
              <a:t>Responsible Sexual Behavior  </a:t>
            </a:r>
          </a:p>
          <a:p>
            <a:pPr eaLnBrk="1" hangingPunct="1"/>
            <a:r>
              <a:rPr lang="en-US" sz="2400" b="1" smtClean="0"/>
              <a:t>Mental Health  </a:t>
            </a:r>
          </a:p>
          <a:p>
            <a:pPr eaLnBrk="1" hangingPunct="1"/>
            <a:r>
              <a:rPr lang="en-US" sz="2400" b="1" smtClean="0"/>
              <a:t>Injury and Violence  </a:t>
            </a:r>
          </a:p>
          <a:p>
            <a:pPr eaLnBrk="1" hangingPunct="1"/>
            <a:r>
              <a:rPr lang="en-US" sz="2400" b="1" smtClean="0"/>
              <a:t>Environmental Quality  </a:t>
            </a:r>
          </a:p>
          <a:p>
            <a:pPr eaLnBrk="1" hangingPunct="1"/>
            <a:r>
              <a:rPr lang="en-US" sz="2400" b="1" smtClean="0"/>
              <a:t>Immunization  </a:t>
            </a:r>
          </a:p>
          <a:p>
            <a:pPr eaLnBrk="1" hangingPunct="1"/>
            <a:r>
              <a:rPr lang="en-US" sz="2400" b="1" smtClean="0"/>
              <a:t>Access to Health Care.</a:t>
            </a:r>
          </a:p>
        </p:txBody>
      </p:sp>
      <p:sp>
        <p:nvSpPr>
          <p:cNvPr id="4" name="Date Placeholder 3"/>
          <p:cNvSpPr>
            <a:spLocks noGrp="1"/>
          </p:cNvSpPr>
          <p:nvPr>
            <p:ph type="dt" sz="quarter" idx="10"/>
          </p:nvPr>
        </p:nvSpPr>
        <p:spPr/>
        <p:txBody>
          <a:bodyPr/>
          <a:lstStyle/>
          <a:p>
            <a:pPr>
              <a:defRPr/>
            </a:pPr>
            <a:fld id="{436A1C9A-E725-4B30-AB5A-AC5D9351CF27}" type="datetime1">
              <a:rPr lang="en-US"/>
              <a:pPr>
                <a:defRPr/>
              </a:pPr>
              <a:t>9/16/2013</a:t>
            </a:fld>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2"/>
          <p:cNvPicPr>
            <a:picLocks noChangeAspect="1" noChangeArrowheads="1"/>
          </p:cNvPicPr>
          <p:nvPr>
            <p:ph type="body" idx="1"/>
          </p:nvPr>
        </p:nvPicPr>
        <p:blipFill>
          <a:blip r:embed="rId3"/>
          <a:srcRect/>
          <a:stretch>
            <a:fillRect/>
          </a:stretch>
        </p:blipFill>
        <p:spPr>
          <a:xfrm>
            <a:off x="238125" y="3857625"/>
            <a:ext cx="9358313" cy="1020763"/>
          </a:xfrm>
          <a:solidFill>
            <a:srgbClr val="FFFFFF"/>
          </a:solidFill>
          <a:ln>
            <a:solidFill>
              <a:schemeClr val="tx1"/>
            </a:solidFill>
          </a:ln>
        </p:spPr>
      </p:pic>
      <p:sp>
        <p:nvSpPr>
          <p:cNvPr id="186371" name="Rectangle 3"/>
          <p:cNvSpPr>
            <a:spLocks noChangeArrowheads="1"/>
          </p:cNvSpPr>
          <p:nvPr/>
        </p:nvSpPr>
        <p:spPr bwMode="auto">
          <a:xfrm>
            <a:off x="560388" y="1341438"/>
            <a:ext cx="8964612" cy="2016125"/>
          </a:xfrm>
          <a:prstGeom prst="rect">
            <a:avLst/>
          </a:prstGeom>
          <a:noFill/>
          <a:ln w="9525">
            <a:noFill/>
            <a:miter lim="800000"/>
            <a:headEnd/>
            <a:tailEnd/>
          </a:ln>
        </p:spPr>
        <p:txBody>
          <a:bodyPr>
            <a:spAutoFit/>
          </a:bodyPr>
          <a:lstStyle/>
          <a:p>
            <a:pPr algn="just" eaLnBrk="1" hangingPunct="1">
              <a:lnSpc>
                <a:spcPct val="150000"/>
              </a:lnSpc>
            </a:pPr>
            <a:r>
              <a:rPr lang="en-US" sz="2800"/>
              <a:t>A </a:t>
            </a:r>
            <a:r>
              <a:rPr lang="en-US" sz="2800" b="1"/>
              <a:t>mortality rate </a:t>
            </a:r>
            <a:r>
              <a:rPr lang="en-US" sz="2800"/>
              <a:t>is a measure of the frequency of occurrence of death in a defined population during a specified period of time.</a:t>
            </a:r>
          </a:p>
        </p:txBody>
      </p:sp>
      <p:sp>
        <p:nvSpPr>
          <p:cNvPr id="186372" name="Text Box 4"/>
          <p:cNvSpPr txBox="1">
            <a:spLocks noChangeArrowheads="1"/>
          </p:cNvSpPr>
          <p:nvPr/>
        </p:nvSpPr>
        <p:spPr bwMode="auto">
          <a:xfrm>
            <a:off x="631825" y="285750"/>
            <a:ext cx="5688013" cy="738188"/>
          </a:xfrm>
          <a:prstGeom prst="rect">
            <a:avLst/>
          </a:prstGeom>
          <a:noFill/>
          <a:ln w="9525">
            <a:noFill/>
            <a:miter lim="800000"/>
            <a:headEnd/>
            <a:tailEnd/>
          </a:ln>
        </p:spPr>
        <p:txBody>
          <a:bodyPr>
            <a:spAutoFit/>
          </a:bodyPr>
          <a:lstStyle/>
          <a:p>
            <a:pPr eaLnBrk="1" hangingPunct="1">
              <a:lnSpc>
                <a:spcPct val="130000"/>
              </a:lnSpc>
              <a:defRPr/>
            </a:pPr>
            <a:r>
              <a:rPr lang="en-US" sz="3600" b="1">
                <a:solidFill>
                  <a:schemeClr val="accent1">
                    <a:lumMod val="75000"/>
                  </a:schemeClr>
                </a:solidFill>
              </a:rPr>
              <a:t>Mortality Rates</a:t>
            </a:r>
          </a:p>
        </p:txBody>
      </p:sp>
      <p:sp>
        <p:nvSpPr>
          <p:cNvPr id="8" name="Date Placeholder 7"/>
          <p:cNvSpPr>
            <a:spLocks noGrp="1"/>
          </p:cNvSpPr>
          <p:nvPr>
            <p:ph type="dt" sz="quarter" idx="10"/>
          </p:nvPr>
        </p:nvSpPr>
        <p:spPr/>
        <p:txBody>
          <a:bodyPr/>
          <a:lstStyle/>
          <a:p>
            <a:pPr>
              <a:defRPr/>
            </a:pPr>
            <a:fld id="{482F88AB-4CC9-401D-B16B-34A09AC13F40}" type="datetime1">
              <a:rPr lang="en-US"/>
              <a:pPr>
                <a:defRPr/>
              </a:pPr>
              <a:t>9/16/2013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box(in)">
                                      <p:cBhvr>
                                        <p:cTn id="7" dur="500"/>
                                        <p:tgtEl>
                                          <p:spTgt spid="186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6371"/>
                                        </p:tgtEl>
                                        <p:attrNameLst>
                                          <p:attrName>style.visibility</p:attrName>
                                        </p:attrNameLst>
                                      </p:cBhvr>
                                      <p:to>
                                        <p:strVal val="visible"/>
                                      </p:to>
                                    </p:set>
                                    <p:animEffect transition="in" filter="diamond(in)">
                                      <p:cBhvr>
                                        <p:cTn id="12" dur="1000"/>
                                        <p:tgtEl>
                                          <p:spTgt spid="186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6370">
                                            <p:bg/>
                                          </p:spTgt>
                                        </p:tgtEl>
                                        <p:attrNameLst>
                                          <p:attrName>style.visibility</p:attrName>
                                        </p:attrNameLst>
                                      </p:cBhvr>
                                      <p:to>
                                        <p:strVal val="visible"/>
                                      </p:to>
                                    </p:set>
                                    <p:animEffect transition="in" filter="box(in)">
                                      <p:cBhvr>
                                        <p:cTn id="17" dur="500"/>
                                        <p:tgtEl>
                                          <p:spTgt spid="186370">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build="p" animBg="1"/>
      <p:bldP spid="186371" grpId="0"/>
      <p:bldP spid="186372" grpId="0"/>
    </p:bldLst>
  </p:timing>
</p:sld>
</file>

<file path=ppt/theme/theme1.xml><?xml version="1.0" encoding="utf-8"?>
<a:theme xmlns:a="http://schemas.openxmlformats.org/drawingml/2006/main" name="TS10292239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TS102922391</Template>
  <TotalTime>0</TotalTime>
  <Words>1602</Words>
  <Application>Microsoft Office PowerPoint</Application>
  <PresentationFormat>A4 Paper (210x297 mm)‎</PresentationFormat>
  <Paragraphs>255</Paragraphs>
  <Slides>39</Slides>
  <Notes>4</Notes>
  <HiddenSlides>1</HiddenSlides>
  <MMClips>0</MMClips>
  <ScaleCrop>false</ScaleCrop>
  <HeadingPairs>
    <vt:vector size="8" baseType="variant">
      <vt:variant>
        <vt:lpstr>الخطوط المستخدمة</vt:lpstr>
      </vt:variant>
      <vt:variant>
        <vt:i4>10</vt:i4>
      </vt:variant>
      <vt:variant>
        <vt:lpstr>سمة</vt:lpstr>
      </vt:variant>
      <vt:variant>
        <vt:i4>1</vt:i4>
      </vt:variant>
      <vt:variant>
        <vt:lpstr>خوادم OLE مضمنة</vt:lpstr>
      </vt:variant>
      <vt:variant>
        <vt:i4>3</vt:i4>
      </vt:variant>
      <vt:variant>
        <vt:lpstr>عناوين الشرائح</vt:lpstr>
      </vt:variant>
      <vt:variant>
        <vt:i4>39</vt:i4>
      </vt:variant>
    </vt:vector>
  </HeadingPairs>
  <TitlesOfParts>
    <vt:vector size="53" baseType="lpstr">
      <vt:lpstr>Arial</vt:lpstr>
      <vt:lpstr>Calibri Light</vt:lpstr>
      <vt:lpstr>Calibri</vt:lpstr>
      <vt:lpstr>Footlight MT Light</vt:lpstr>
      <vt:lpstr>Tahoma</vt:lpstr>
      <vt:lpstr>Wingdings</vt:lpstr>
      <vt:lpstr>Times New Roman</vt:lpstr>
      <vt:lpstr>Traditional Arabic</vt:lpstr>
      <vt:lpstr>Helvetica</vt:lpstr>
      <vt:lpstr>幼圆</vt:lpstr>
      <vt:lpstr>TS102922391</vt:lpstr>
      <vt:lpstr>Equation</vt:lpstr>
      <vt:lpstr>Microsoft Equation 3.0</vt:lpstr>
      <vt:lpstr>Microsoft Graph Chart</vt:lpstr>
      <vt:lpstr>الشريحة 1</vt:lpstr>
      <vt:lpstr>OBJECTIVES OF THE LECTURE</vt:lpstr>
      <vt:lpstr>الشريحة 3</vt:lpstr>
      <vt:lpstr>الشريحة 4</vt:lpstr>
      <vt:lpstr>الشريحة 5</vt:lpstr>
      <vt:lpstr>Uses of Health Indicators</vt:lpstr>
      <vt:lpstr>Types of Health Indicators</vt:lpstr>
      <vt:lpstr>Leading Health Indicators</vt:lpstr>
      <vt:lpstr>الشريحة 9</vt:lpstr>
      <vt:lpstr>Crude Death Rate (CDR)</vt:lpstr>
      <vt:lpstr>الشريحة 11</vt:lpstr>
      <vt:lpstr>CRUDE DEATH RATE, KSA/1000 POPULATION</vt:lpstr>
      <vt:lpstr>Age-specific mortality rates</vt:lpstr>
      <vt:lpstr>Infant mortality rate  (per 1 000 live births)</vt:lpstr>
      <vt:lpstr>Infant mortality rate in KSA</vt:lpstr>
      <vt:lpstr>الشريحة 16</vt:lpstr>
      <vt:lpstr>Neonatal mortality rate  (per 1 000 live births)</vt:lpstr>
      <vt:lpstr>Post-Neonatal mortality rate  (per 1 000 live births)</vt:lpstr>
      <vt:lpstr>الشريحة 19</vt:lpstr>
      <vt:lpstr>Stillbirth rate (per 1000 total births)</vt:lpstr>
      <vt:lpstr>Still birth ratio (per 1000 Live births)</vt:lpstr>
      <vt:lpstr>الشريحة 22</vt:lpstr>
      <vt:lpstr>Under-5 mortality rate (per 1 000 live births)</vt:lpstr>
      <vt:lpstr>Child Mortality Rates (deaths of children under age five per 1,000 live births)</vt:lpstr>
      <vt:lpstr>Adult mortality rate (per 1000 population)</vt:lpstr>
      <vt:lpstr>Adult Mortality Rates (probability of death between ages 15 &amp; 60)</vt:lpstr>
      <vt:lpstr>Maternal mortality ratio  (per 100 000 live births)</vt:lpstr>
      <vt:lpstr>Maternal mortality ratio  (per 100 000 live births)</vt:lpstr>
      <vt:lpstr>الشريحة 29</vt:lpstr>
      <vt:lpstr>Cause-specific mortality rate</vt:lpstr>
      <vt:lpstr>Example of Cause-specific mortality rates</vt:lpstr>
      <vt:lpstr>Proportionate mortality ratio </vt:lpstr>
      <vt:lpstr>Proportionate mortality ratio  - KSA 2010</vt:lpstr>
      <vt:lpstr>الشريحة 34</vt:lpstr>
      <vt:lpstr>الشريحة 35</vt:lpstr>
      <vt:lpstr>Indicators of quality of life</vt:lpstr>
      <vt:lpstr>Examples of other Health Related Indicators</vt:lpstr>
      <vt:lpstr>Examples of other Health Related Indicators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2013-09-02T10:26:50Z</dcterms:created>
  <dcterms:modified xsi:type="dcterms:W3CDTF">2013-09-16T17:06:07Z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