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56"/>
  </p:notesMasterIdLst>
  <p:sldIdLst>
    <p:sldId id="256" r:id="rId3"/>
    <p:sldId id="257" r:id="rId4"/>
    <p:sldId id="302" r:id="rId5"/>
    <p:sldId id="259" r:id="rId6"/>
    <p:sldId id="260" r:id="rId7"/>
    <p:sldId id="261" r:id="rId8"/>
    <p:sldId id="262" r:id="rId9"/>
    <p:sldId id="263" r:id="rId10"/>
    <p:sldId id="264" r:id="rId11"/>
    <p:sldId id="303" r:id="rId12"/>
    <p:sldId id="265" r:id="rId13"/>
    <p:sldId id="266" r:id="rId14"/>
    <p:sldId id="270" r:id="rId15"/>
    <p:sldId id="313" r:id="rId16"/>
    <p:sldId id="271" r:id="rId17"/>
    <p:sldId id="304"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5" r:id="rId44"/>
    <p:sldId id="307" r:id="rId45"/>
    <p:sldId id="309" r:id="rId46"/>
    <p:sldId id="310" r:id="rId47"/>
    <p:sldId id="311" r:id="rId48"/>
    <p:sldId id="312" r:id="rId49"/>
    <p:sldId id="306" r:id="rId50"/>
    <p:sldId id="298" r:id="rId51"/>
    <p:sldId id="299" r:id="rId52"/>
    <p:sldId id="300" r:id="rId53"/>
    <p:sldId id="301" r:id="rId54"/>
    <p:sldId id="258"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A2ABD4"/>
    <a:srgbClr val="868593"/>
    <a:srgbClr val="392A53"/>
    <a:srgbClr val="C6D7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7849" autoAdjust="0"/>
  </p:normalViewPr>
  <p:slideViewPr>
    <p:cSldViewPr>
      <p:cViewPr varScale="1">
        <p:scale>
          <a:sx n="71" d="100"/>
          <a:sy n="71" d="100"/>
        </p:scale>
        <p:origin x="-1356" y="-108"/>
      </p:cViewPr>
      <p:guideLst>
        <p:guide orient="horz" pos="2160"/>
        <p:guide pos="2880"/>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403BA01-2841-46A9-98BB-840577642AD8}" type="datetimeFigureOut">
              <a:rPr lang="en-US"/>
              <a:pPr>
                <a:defRPr/>
              </a:pPr>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A777D800-3CF5-4C6D-B93C-532B85939DF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EG" smtClean="0"/>
          </a:p>
        </p:txBody>
      </p:sp>
      <p:sp>
        <p:nvSpPr>
          <p:cNvPr id="20484" name="Slide Number Placeholder 3"/>
          <p:cNvSpPr>
            <a:spLocks noGrp="1"/>
          </p:cNvSpPr>
          <p:nvPr>
            <p:ph type="sldNum" sz="quarter" idx="5"/>
          </p:nvPr>
        </p:nvSpPr>
        <p:spPr bwMode="auto">
          <a:noFill/>
          <a:ln>
            <a:miter lim="800000"/>
            <a:headEnd/>
            <a:tailEnd/>
          </a:ln>
        </p:spPr>
        <p:txBody>
          <a:bodyPr/>
          <a:lstStyle/>
          <a:p>
            <a:fld id="{A9A7F0F6-2A99-4366-B29E-F750E347E9C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13C3F801-B391-42D8-9BB6-8E12130D122F}" type="slidenum">
              <a:rPr lang="ar-SA"/>
              <a:pPr/>
              <a:t>29</a:t>
            </a:fld>
            <a:endParaRPr lang="en-US"/>
          </a:p>
        </p:txBody>
      </p:sp>
      <p:sp>
        <p:nvSpPr>
          <p:cNvPr id="5837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583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59D740D4-DA7C-47D3-9CD1-31B40C0C50EA}" type="slidenum">
              <a:rPr lang="ar-SA"/>
              <a:pPr/>
              <a:t>31</a:t>
            </a:fld>
            <a:endParaRPr lang="en-US"/>
          </a:p>
        </p:txBody>
      </p:sp>
      <p:sp>
        <p:nvSpPr>
          <p:cNvPr id="61443" name="Rectangle 2"/>
          <p:cNvSpPr>
            <a:spLocks noGrp="1" noRot="1" noChangeAspect="1" noChangeArrowheads="1" noTextEdit="1"/>
          </p:cNvSpPr>
          <p:nvPr>
            <p:ph type="sldImg"/>
          </p:nvPr>
        </p:nvSpPr>
        <p:spPr bwMode="auto">
          <a:xfrm>
            <a:off x="1143000" y="379413"/>
            <a:ext cx="4572000" cy="3429000"/>
          </a:xfrm>
          <a:noFill/>
          <a:ln>
            <a:solidFill>
              <a:srgbClr val="000000"/>
            </a:solidFill>
            <a:miter lim="800000"/>
            <a:headEnd/>
            <a:tailEnd/>
          </a:ln>
        </p:spPr>
      </p:sp>
      <p:sp>
        <p:nvSpPr>
          <p:cNvPr id="59396"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885" tIns="46442" rIns="92885" bIns="46442" numCol="1" anchor="t" anchorCtr="0" compatLnSpc="1">
            <a:prstTxWarp prst="textNoShape">
              <a:avLst/>
            </a:prstTxWarp>
            <a:normAutofit fontScale="92500" lnSpcReduction="10000"/>
          </a:bodyPr>
          <a:lstStyle/>
          <a:p>
            <a:pPr eaLnBrk="1" hangingPunct="1">
              <a:defRPr/>
            </a:pPr>
            <a:r>
              <a:rPr lang="en-US" b="1" smtClean="0"/>
              <a:t>Natural history of HCV Infection</a:t>
            </a:r>
          </a:p>
          <a:p>
            <a:pPr eaLnBrk="1" hangingPunct="1">
              <a:defRPr/>
            </a:pPr>
            <a:endParaRPr lang="en-US" b="1" smtClean="0"/>
          </a:p>
          <a:p>
            <a:pPr eaLnBrk="1" hangingPunct="1">
              <a:defRPr/>
            </a:pPr>
            <a:r>
              <a:rPr lang="en-US" smtClean="0"/>
              <a:t>The natural history of hepatitis C evolves over the course of decades and can be considered to have three distinct stages. The first is the stage of resolution of recovery. This is seen in approximately 15% of patient with viremia and acute hepatitis followed by resolution of viremia with the persistence of antibody. The second stage is the stable chronic course in which patients have viremia and acute hepatitis with subsequent decrease in ALT. The patient may experience periodic elevations of liver enzymes and persistent viremia for several years.  This is the most common stage and is seen in approximately 80% of the patients. During this stage it is believed that patients may experience the emergence of quasispecies and relative ineffectiveness of neutralizing antibodies.  The last stage is that of severe progression of the disease and occurs in approximately 20% of the patients.  The patient will experience more persistent elevation of liver enzymes, persistent viremia, and a more rapid progression to cirrhosis and possibly even hepatocellular carcinoma.  </a:t>
            </a:r>
          </a:p>
          <a:p>
            <a:pPr eaLnBrk="1" hangingPunct="1">
              <a:defRPr/>
            </a:pPr>
            <a:r>
              <a:rPr lang="en-US" smtClean="0"/>
              <a:t>HIV and alcohol should be considered as important cofactors in hepatitis C and the progression to cirrhosis. There is evidence to suggest a greater than 15 fold increase in the incidence of cirrhosis in alcoholic patients and a &gt;5 fold increase with HIV.</a:t>
            </a:r>
          </a:p>
          <a:p>
            <a:pPr eaLnBrk="1" hangingPunct="1">
              <a:defRPr/>
            </a:pPr>
            <a:endParaRPr lang="en-US" smtClean="0"/>
          </a:p>
          <a:p>
            <a:pPr eaLnBrk="1" hangingPunct="1">
              <a:defRPr/>
            </a:pPr>
            <a:r>
              <a:rPr lang="en-US" smtClean="0"/>
              <a:t>References:</a:t>
            </a:r>
          </a:p>
          <a:p>
            <a:pPr eaLnBrk="1" hangingPunct="1">
              <a:defRPr/>
            </a:pPr>
            <a:endParaRPr lang="en-US" smtClean="0"/>
          </a:p>
          <a:p>
            <a:pPr eaLnBrk="1" hangingPunct="1">
              <a:defRPr/>
            </a:pPr>
            <a:r>
              <a:rPr lang="en-US" smtClean="0"/>
              <a:t>1. Alter MJ. Epidemiology of Hepatitis C in the West. </a:t>
            </a:r>
            <a:r>
              <a:rPr lang="en-US" i="1" smtClean="0"/>
              <a:t>Semin Liver Dis</a:t>
            </a:r>
            <a:r>
              <a:rPr lang="en-US" smtClean="0"/>
              <a:t>. 1995; 15:  5-14</a:t>
            </a:r>
          </a:p>
          <a:p>
            <a:pPr eaLnBrk="1" hangingPunct="1">
              <a:lnSpc>
                <a:spcPct val="80000"/>
              </a:lnSpc>
              <a:defRPr/>
            </a:pPr>
            <a:r>
              <a:rPr lang="en-US" smtClean="0"/>
              <a:t>2. Management of Hepatitis C.  </a:t>
            </a:r>
            <a:r>
              <a:rPr lang="en-US" i="1" smtClean="0"/>
              <a:t>NIH Consensus Statement.</a:t>
            </a:r>
            <a:r>
              <a:rPr lang="en-US" smtClean="0"/>
              <a:t> 1997; March 24-26:  15(3).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E973A701-8B71-405F-A981-4F26027DE2B2}" type="slidenum">
              <a:rPr lang="ar-SA"/>
              <a:pPr/>
              <a:t>33</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B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5C020E2A-7559-430B-9365-A31BFB069158}" type="slidenum">
              <a:rPr lang="ar-SA"/>
              <a:pPr/>
              <a:t>34</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B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a:lstStyle/>
          <a:p>
            <a:fld id="{C94F94BA-13E9-4290-B1BD-3AFDB26F8840}" type="slidenum">
              <a:rPr lang="ar-SA"/>
              <a:pPr/>
              <a:t>36</a:t>
            </a:fld>
            <a:endParaRPr lang="en-US"/>
          </a:p>
        </p:txBody>
      </p:sp>
      <p:sp>
        <p:nvSpPr>
          <p:cNvPr id="69635" name="Rectangle 2"/>
          <p:cNvSpPr>
            <a:spLocks noGrp="1" noRot="1" noChangeAspect="1" noChangeArrowheads="1" noTextEdit="1"/>
          </p:cNvSpPr>
          <p:nvPr>
            <p:ph type="sldImg"/>
          </p:nvPr>
        </p:nvSpPr>
        <p:spPr bwMode="auto">
          <a:xfrm>
            <a:off x="1144588" y="687388"/>
            <a:ext cx="4567237" cy="3425825"/>
          </a:xfrm>
          <a:noFill/>
          <a:ln cap="flat">
            <a:solidFill>
              <a:schemeClr val="tx1"/>
            </a:solidFill>
            <a:miter lim="800000"/>
            <a:headEnd/>
            <a:tailEnd/>
          </a:ln>
        </p:spPr>
      </p:sp>
      <p:sp>
        <p:nvSpPr>
          <p:cNvPr id="69636" name="Rectangle 3"/>
          <p:cNvSpPr>
            <a:spLocks noGrp="1" noChangeArrowheads="1"/>
          </p:cNvSpPr>
          <p:nvPr>
            <p:ph type="body" idx="1"/>
          </p:nvPr>
        </p:nvSpPr>
        <p:spPr bwMode="auto">
          <a:xfrm>
            <a:off x="914400" y="4343400"/>
            <a:ext cx="5029200" cy="4114800"/>
          </a:xfrm>
          <a:noFill/>
        </p:spPr>
        <p:txBody>
          <a:bodyPr wrap="square" lIns="92053" tIns="46028" rIns="92053" bIns="46028"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02757B1A-7673-409E-A81B-E93EB3B1D49F}" type="slidenum">
              <a:rPr lang="ar-SA"/>
              <a:pPr/>
              <a:t>37</a:t>
            </a:fld>
            <a:endParaRPr lang="en-US"/>
          </a:p>
        </p:txBody>
      </p:sp>
      <p:sp>
        <p:nvSpPr>
          <p:cNvPr id="71683" name="Rectangle 2"/>
          <p:cNvSpPr>
            <a:spLocks noGrp="1" noRot="1" noChangeAspect="1" noChangeArrowheads="1" noTextEdit="1"/>
          </p:cNvSpPr>
          <p:nvPr>
            <p:ph type="sldImg"/>
          </p:nvPr>
        </p:nvSpPr>
        <p:spPr bwMode="auto">
          <a:noFill/>
          <a:ln cap="flat">
            <a:solidFill>
              <a:schemeClr val="tx1"/>
            </a:solidFill>
            <a:miter lim="800000"/>
            <a:headEnd/>
            <a:tailEnd/>
          </a:ln>
        </p:spPr>
      </p:sp>
      <p:sp>
        <p:nvSpPr>
          <p:cNvPr id="71684"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latinLnBrk="1" hangingPunct="1"/>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8AAB1376-D9A1-4E4D-8B9B-1DA072D81C93}" type="slidenum">
              <a:rPr lang="ar-SA"/>
              <a:pPr/>
              <a:t>38</a:t>
            </a:fld>
            <a:endParaRPr lang="en-US"/>
          </a:p>
        </p:txBody>
      </p:sp>
      <p:sp>
        <p:nvSpPr>
          <p:cNvPr id="73731"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p:spPr>
      </p:sp>
      <p:sp>
        <p:nvSpPr>
          <p:cNvPr id="73732" name="Rectangle 3"/>
          <p:cNvSpPr>
            <a:spLocks noGrp="1" noChangeArrowheads="1"/>
          </p:cNvSpPr>
          <p:nvPr>
            <p:ph type="body" idx="1"/>
          </p:nvPr>
        </p:nvSpPr>
        <p:spPr bwMode="auto">
          <a:xfrm>
            <a:off x="912813" y="4343400"/>
            <a:ext cx="5030787" cy="4116388"/>
          </a:xfrm>
          <a:noFill/>
        </p:spPr>
        <p:txBody>
          <a:bodyPr wrap="square"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3C5CD7D8-D652-48B4-9EE2-0D789E935C0A}" type="slidenum">
              <a:rPr lang="ar-SA"/>
              <a:pPr/>
              <a:t>42</a:t>
            </a:fld>
            <a:endParaRPr lang="en-GB"/>
          </a:p>
        </p:txBody>
      </p:sp>
      <p:sp>
        <p:nvSpPr>
          <p:cNvPr id="78851"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78852" name="Rectangle 3"/>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78853" name="Rectangle 4"/>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78854" name="Rectangle 5"/>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78855" name="Rectangle 6"/>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78856" name="Rectangle 7"/>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78857" name="Rectangle 8"/>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78858" name="Rectangle 9"/>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78859" name="Rectangle 10"/>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78860" name="Rectangle 11"/>
          <p:cNvSpPr>
            <a:spLocks noRot="1" noChangeArrowheads="1" noTextEdit="1"/>
          </p:cNvSpPr>
          <p:nvPr>
            <p:ph type="sldImg"/>
          </p:nvPr>
        </p:nvSpPr>
        <p:spPr bwMode="auto">
          <a:xfrm>
            <a:off x="1296988" y="225425"/>
            <a:ext cx="4181475" cy="3136900"/>
          </a:xfrm>
          <a:noFill/>
          <a:ln cap="flat">
            <a:solidFill>
              <a:schemeClr val="tx1"/>
            </a:solidFill>
            <a:miter lim="800000"/>
            <a:headEnd/>
            <a:tailEnd/>
          </a:ln>
        </p:spPr>
      </p:sp>
      <p:sp>
        <p:nvSpPr>
          <p:cNvPr id="78861" name="Rectangle 12"/>
          <p:cNvSpPr>
            <a:spLocks noGrp="1" noChangeArrowheads="1"/>
          </p:cNvSpPr>
          <p:nvPr>
            <p:ph type="body" idx="1"/>
          </p:nvPr>
        </p:nvSpPr>
        <p:spPr bwMode="auto">
          <a:xfrm>
            <a:off x="447675" y="3529013"/>
            <a:ext cx="6129338" cy="5332412"/>
          </a:xfrm>
          <a:noFill/>
        </p:spPr>
        <p:txBody>
          <a:bodyPr wrap="square" lIns="92060" tIns="45222" rIns="92060" bIns="45222" numCol="1" anchor="t" anchorCtr="0" compatLnSpc="1">
            <a:prstTxWarp prst="textNoShape">
              <a:avLst/>
            </a:prstTxWarp>
          </a:bodyPr>
          <a:lstStyle/>
          <a:p>
            <a:pPr marL="228600" indent="-228600" algn="just"/>
            <a:r>
              <a:rPr lang="en-US" b="1" smtClean="0">
                <a:solidFill>
                  <a:srgbClr val="000000"/>
                </a:solidFill>
                <a:cs typeface="Times New Roman" pitchFamily="18" charset="0"/>
              </a:rPr>
              <a:t>[SLIDE 64] Public Health Service Recommendations for Counseling Anti‑HCV‑Positive Persons</a:t>
            </a:r>
            <a:endParaRPr lang="en-US" smtClean="0">
              <a:cs typeface="Times New Roman" pitchFamily="18" charset="0"/>
            </a:endParaRPr>
          </a:p>
          <a:p>
            <a:pPr marL="228600" indent="-228600" algn="just"/>
            <a:r>
              <a:rPr lang="en-US" smtClean="0">
                <a:solidFill>
                  <a:srgbClr val="000000"/>
                </a:solidFill>
                <a:cs typeface="Times New Roman" pitchFamily="18" charset="0"/>
              </a:rPr>
              <a:t>Anti‑HCV‑positive persons should: </a:t>
            </a:r>
            <a:endParaRPr lang="en-US" smtClean="0">
              <a:cs typeface="Times New Roman" pitchFamily="18" charset="0"/>
            </a:endParaRPr>
          </a:p>
          <a:p>
            <a:pPr marL="228600" indent="-228600" algn="just"/>
            <a:endParaRPr lang="en-US" smtClean="0">
              <a:solidFill>
                <a:srgbClr val="000000"/>
              </a:solidFill>
              <a:cs typeface="Times New Roman" pitchFamily="18" charset="0"/>
            </a:endParaRPr>
          </a:p>
          <a:p>
            <a:pPr marL="228600" indent="-228600" algn="just"/>
            <a:r>
              <a:rPr lang="en-US" smtClean="0">
                <a:solidFill>
                  <a:srgbClr val="000000"/>
                </a:solidFill>
                <a:cs typeface="Times New Roman" pitchFamily="18" charset="0"/>
              </a:rPr>
              <a:t>Be considered potentially infectious.   </a:t>
            </a:r>
            <a:endParaRPr lang="en-US" smtClean="0">
              <a:cs typeface="Times New Roman" pitchFamily="18" charset="0"/>
            </a:endParaRPr>
          </a:p>
          <a:p>
            <a:pPr marL="228600" indent="-228600" algn="just"/>
            <a:r>
              <a:rPr lang="en-US" smtClean="0">
                <a:solidFill>
                  <a:srgbClr val="000000"/>
                </a:solidFill>
                <a:cs typeface="Times New Roman" pitchFamily="18" charset="0"/>
              </a:rPr>
              <a:t>Keep cuts or skin lesions covered to prevent the spread of infectious secretions or blood.</a:t>
            </a:r>
            <a:endParaRPr lang="en-US" smtClean="0">
              <a:cs typeface="Times New Roman" pitchFamily="18" charset="0"/>
            </a:endParaRPr>
          </a:p>
          <a:p>
            <a:pPr marL="228600" indent="-228600" algn="just"/>
            <a:r>
              <a:rPr lang="en-US" smtClean="0">
                <a:solidFill>
                  <a:srgbClr val="000000"/>
                </a:solidFill>
                <a:cs typeface="Times New Roman" pitchFamily="18" charset="0"/>
              </a:rPr>
              <a:t>Be informed of the potential for sexual transmission of HCV.  HCV transmission by sex contact appears to occur, but this route of transmission appears to be much less efficient than for other bloodborne sexually transmitted diseases (e.g., HBV, HIV).  For persons with a steady sex partner, data are insufficient to  recommend changes in sex practices.  However, to prevent many sexually transmitted diseases, including hepatitis and HIV infection, persons with multiple sex partners should follow safer sex practices, including reducing the number of sex partners and using barriers (e.g., latex condoms) to prevent contact with body fluids. </a:t>
            </a:r>
            <a:endParaRPr lang="en-US" smtClean="0">
              <a:cs typeface="Times New Roman" pitchFamily="18" charset="0"/>
            </a:endParaRPr>
          </a:p>
          <a:p>
            <a:pPr marL="228600" indent="-228600" algn="just"/>
            <a:r>
              <a:rPr lang="en-US" smtClean="0">
                <a:solidFill>
                  <a:srgbClr val="000000"/>
                </a:solidFill>
                <a:cs typeface="Times New Roman" pitchFamily="18" charset="0"/>
              </a:rPr>
              <a:t>Be informed of the potential for perinatal transmission of HCV.  The risk of perinatal transmission appears to be low (&lt;10%).  At the present time, there is no evidence to support advising against pregnancy or breastfeeding based on anti‑HCV status alone, or to advise any special treatments or precautions for pregnant women or their offspring.  </a:t>
            </a:r>
          </a:p>
          <a:p>
            <a:pPr marL="228600" indent="-228600" algn="just"/>
            <a:r>
              <a:rPr lang="en-US" smtClean="0">
                <a:solidFill>
                  <a:srgbClr val="000000"/>
                </a:solidFill>
                <a:cs typeface="Times New Roman" pitchFamily="18" charset="0"/>
              </a:rPr>
              <a:t>Anti‑HCV‑positive persons should not: </a:t>
            </a:r>
          </a:p>
          <a:p>
            <a:pPr marL="228600" indent="-228600" algn="just"/>
            <a:endParaRPr lang="en-US" smtClean="0">
              <a:cs typeface="Times New Roman" pitchFamily="18" charset="0"/>
            </a:endParaRPr>
          </a:p>
          <a:p>
            <a:pPr marL="228600" indent="-228600" algn="just"/>
            <a:r>
              <a:rPr lang="en-US" smtClean="0">
                <a:solidFill>
                  <a:srgbClr val="000000"/>
                </a:solidFill>
                <a:cs typeface="Times New Roman" pitchFamily="18" charset="0"/>
              </a:rPr>
              <a:t>Donate blood, body organs, other tissue, or semen.</a:t>
            </a:r>
            <a:endParaRPr lang="en-US" smtClean="0">
              <a:cs typeface="Times New Roman" pitchFamily="18" charset="0"/>
            </a:endParaRPr>
          </a:p>
          <a:p>
            <a:pPr marL="228600" indent="-228600" algn="just"/>
            <a:r>
              <a:rPr lang="en-US" smtClean="0">
                <a:solidFill>
                  <a:srgbClr val="000000"/>
                </a:solidFill>
                <a:cs typeface="Times New Roman" pitchFamily="18" charset="0"/>
              </a:rPr>
              <a:t>Share personal articles such as toothbrushes and razors that could be contaminated with blood.</a:t>
            </a:r>
            <a:endParaRPr lang="en-US" smtClean="0">
              <a:cs typeface="Times New Roman" pitchFamily="18" charset="0"/>
            </a:endParaRPr>
          </a:p>
          <a:p>
            <a:pPr marL="228600" indent="-228600"/>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8EDBC079-C814-4214-943C-4CC53E260C37}" type="slidenum">
              <a:rPr lang="ar-SA"/>
              <a:pPr/>
              <a:t>43</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D7F8758-2428-4C7B-B0AB-B858041BDEC0}" type="slidenum">
              <a:rPr lang="ar-SA"/>
              <a:pPr/>
              <a:t>44</a:t>
            </a:fld>
            <a:endParaRPr lang="en-GB"/>
          </a:p>
        </p:txBody>
      </p:sp>
      <p:sp>
        <p:nvSpPr>
          <p:cNvPr id="82947"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2948" name="Rectangle 3"/>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2949" name="Rectangle 4"/>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2950" name="Rectangle 5"/>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2951" name="Rectangle 6"/>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2952" name="Rectangle 7"/>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2953" name="Rectangle 8"/>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2954" name="Rectangle 9"/>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2955" name="Rectangle 10"/>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2956" name="Rectangle 11"/>
          <p:cNvSpPr>
            <a:spLocks noRot="1" noChangeArrowheads="1" noTextEdit="1"/>
          </p:cNvSpPr>
          <p:nvPr>
            <p:ph type="sldImg"/>
          </p:nvPr>
        </p:nvSpPr>
        <p:spPr bwMode="auto">
          <a:xfrm>
            <a:off x="1155700" y="692150"/>
            <a:ext cx="4551363" cy="3414713"/>
          </a:xfrm>
          <a:noFill/>
          <a:ln cap="flat">
            <a:solidFill>
              <a:schemeClr val="tx1"/>
            </a:solidFill>
            <a:miter lim="800000"/>
            <a:headEnd/>
            <a:tailEnd/>
          </a:ln>
        </p:spPr>
      </p:sp>
      <p:sp>
        <p:nvSpPr>
          <p:cNvPr id="82957" name="Rectangle 12"/>
          <p:cNvSpPr>
            <a:spLocks noGrp="1" noChangeArrowheads="1"/>
          </p:cNvSpPr>
          <p:nvPr>
            <p:ph type="body" idx="1"/>
          </p:nvPr>
        </p:nvSpPr>
        <p:spPr bwMode="auto">
          <a:xfrm>
            <a:off x="912813" y="4341813"/>
            <a:ext cx="5032375" cy="4114800"/>
          </a:xfrm>
          <a:noFill/>
        </p:spPr>
        <p:txBody>
          <a:bodyPr wrap="square" lIns="92060" tIns="45222" rIns="92060" bIns="45222" numCol="1" anchor="t" anchorCtr="0" compatLnSpc="1">
            <a:prstTxWarp prst="textNoShape">
              <a:avLst/>
            </a:prstTxWarp>
          </a:bodyPr>
          <a:lstStyle/>
          <a:p>
            <a:pPr algn="just"/>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59E4362E-2199-47F7-A764-EAE47347B8AE}" type="slidenum">
              <a:rPr lang="ar-SA"/>
              <a:pPr/>
              <a:t>3</a:t>
            </a:fld>
            <a:endParaRPr lang="en-GB"/>
          </a:p>
        </p:txBody>
      </p:sp>
      <p:sp>
        <p:nvSpPr>
          <p:cNvPr id="23555" name="Rectangle 2"/>
          <p:cNvSpPr>
            <a:spLocks noChangeArrowheads="1"/>
          </p:cNvSpPr>
          <p:nvPr/>
        </p:nvSpPr>
        <p:spPr bwMode="auto">
          <a:xfrm>
            <a:off x="3886200" y="0"/>
            <a:ext cx="2971800" cy="454025"/>
          </a:xfrm>
          <a:prstGeom prst="rect">
            <a:avLst/>
          </a:prstGeom>
          <a:noFill/>
          <a:ln w="12700">
            <a:noFill/>
            <a:miter lim="800000"/>
            <a:headEnd/>
            <a:tailEnd/>
          </a:ln>
        </p:spPr>
        <p:txBody>
          <a:bodyPr wrap="none" anchor="ctr"/>
          <a:lstStyle/>
          <a:p>
            <a:pPr eaLnBrk="1" hangingPunct="1"/>
            <a:endParaRPr lang="ar-SA"/>
          </a:p>
        </p:txBody>
      </p:sp>
      <p:sp>
        <p:nvSpPr>
          <p:cNvPr id="23556" name="Rectangle 3"/>
          <p:cNvSpPr>
            <a:spLocks noChangeArrowheads="1"/>
          </p:cNvSpPr>
          <p:nvPr/>
        </p:nvSpPr>
        <p:spPr bwMode="auto">
          <a:xfrm>
            <a:off x="0" y="8689975"/>
            <a:ext cx="2971800" cy="454025"/>
          </a:xfrm>
          <a:prstGeom prst="rect">
            <a:avLst/>
          </a:prstGeom>
          <a:noFill/>
          <a:ln w="12700">
            <a:noFill/>
            <a:miter lim="800000"/>
            <a:headEnd/>
            <a:tailEnd/>
          </a:ln>
        </p:spPr>
        <p:txBody>
          <a:bodyPr wrap="none" anchor="ctr"/>
          <a:lstStyle/>
          <a:p>
            <a:pPr eaLnBrk="1" hangingPunct="1"/>
            <a:endParaRPr lang="ar-SA"/>
          </a:p>
        </p:txBody>
      </p:sp>
      <p:sp>
        <p:nvSpPr>
          <p:cNvPr id="23557" name="Rectangle 4"/>
          <p:cNvSpPr>
            <a:spLocks noChangeArrowheads="1"/>
          </p:cNvSpPr>
          <p:nvPr/>
        </p:nvSpPr>
        <p:spPr bwMode="auto">
          <a:xfrm>
            <a:off x="0" y="0"/>
            <a:ext cx="2971800" cy="454025"/>
          </a:xfrm>
          <a:prstGeom prst="rect">
            <a:avLst/>
          </a:prstGeom>
          <a:noFill/>
          <a:ln w="12700">
            <a:noFill/>
            <a:miter lim="800000"/>
            <a:headEnd/>
            <a:tailEnd/>
          </a:ln>
        </p:spPr>
        <p:txBody>
          <a:bodyPr wrap="none" anchor="ctr"/>
          <a:lstStyle/>
          <a:p>
            <a:pPr eaLnBrk="1" hangingPunct="1"/>
            <a:endParaRPr lang="ar-SA"/>
          </a:p>
        </p:txBody>
      </p:sp>
      <p:sp>
        <p:nvSpPr>
          <p:cNvPr id="23558" name="Rectangle 5"/>
          <p:cNvSpPr>
            <a:spLocks noRot="1" noChangeArrowheads="1" noTextEdit="1"/>
          </p:cNvSpPr>
          <p:nvPr>
            <p:ph type="sldImg"/>
          </p:nvPr>
        </p:nvSpPr>
        <p:spPr bwMode="auto">
          <a:xfrm>
            <a:off x="1155700" y="692150"/>
            <a:ext cx="4551363" cy="3414713"/>
          </a:xfrm>
          <a:noFill/>
          <a:ln cap="flat">
            <a:solidFill>
              <a:schemeClr val="tx1"/>
            </a:solidFill>
            <a:miter lim="800000"/>
            <a:headEnd/>
            <a:tailEnd/>
          </a:ln>
        </p:spPr>
      </p:sp>
      <p:sp>
        <p:nvSpPr>
          <p:cNvPr id="23559" name="Rectangle 6"/>
          <p:cNvSpPr>
            <a:spLocks noGrp="1" noChangeArrowheads="1"/>
          </p:cNvSpPr>
          <p:nvPr>
            <p:ph type="body" idx="1"/>
          </p:nvPr>
        </p:nvSpPr>
        <p:spPr bwMode="auto">
          <a:xfrm>
            <a:off x="447675" y="4341813"/>
            <a:ext cx="6053138" cy="4294187"/>
          </a:xfrm>
          <a:noFill/>
        </p:spPr>
        <p:txBody>
          <a:bodyPr wrap="square" lIns="93662" tIns="46009" rIns="93662" bIns="46009" numCol="1" anchor="t" anchorCtr="0" compatLnSpc="1">
            <a:prstTxWarp prst="textNoShape">
              <a:avLst/>
            </a:prstTxWarp>
          </a:bodyPr>
          <a:lstStyle/>
          <a:p>
            <a:pPr eaLnBrk="1" hangingPunct="1"/>
            <a:endParaRPr lang="ar-SA" sz="110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a:lstStyle/>
          <a:p>
            <a:fld id="{7291E8E5-7D23-4702-8B6F-5F7395D19E1E}" type="slidenum">
              <a:rPr lang="ar-SA"/>
              <a:pPr/>
              <a:t>45</a:t>
            </a:fld>
            <a:endParaRPr lang="en-GB"/>
          </a:p>
        </p:txBody>
      </p:sp>
      <p:sp>
        <p:nvSpPr>
          <p:cNvPr id="84995"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4996" name="Rectangle 3"/>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20</a:t>
            </a:r>
          </a:p>
        </p:txBody>
      </p:sp>
      <p:sp>
        <p:nvSpPr>
          <p:cNvPr id="84997" name="Rectangle 4"/>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4998"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4999"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5000" name="Rectangle 7"/>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20</a:t>
            </a:r>
          </a:p>
        </p:txBody>
      </p:sp>
      <p:sp>
        <p:nvSpPr>
          <p:cNvPr id="85001" name="Rectangle 8"/>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5002" name="Rectangle 9"/>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5003" name="Rectangle 10"/>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5004" name="Rectangle 11"/>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20</a:t>
            </a:r>
          </a:p>
        </p:txBody>
      </p:sp>
      <p:sp>
        <p:nvSpPr>
          <p:cNvPr id="85005" name="Rectangle 12"/>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5006" name="Rectangle 13"/>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5007" name="Rectangle 14"/>
          <p:cNvSpPr>
            <a:spLocks noRot="1" noChangeArrowheads="1" noTextEdit="1"/>
          </p:cNvSpPr>
          <p:nvPr>
            <p:ph type="sldImg"/>
          </p:nvPr>
        </p:nvSpPr>
        <p:spPr bwMode="auto">
          <a:xfrm>
            <a:off x="1150938" y="692150"/>
            <a:ext cx="4556125" cy="3417888"/>
          </a:xfrm>
          <a:noFill/>
          <a:ln cap="flat">
            <a:solidFill>
              <a:schemeClr val="tx1"/>
            </a:solidFill>
            <a:miter lim="800000"/>
            <a:headEnd/>
            <a:tailEnd/>
          </a:ln>
        </p:spPr>
      </p:sp>
      <p:sp>
        <p:nvSpPr>
          <p:cNvPr id="85008" name="Rectangle 15"/>
          <p:cNvSpPr>
            <a:spLocks noGrp="1" noChangeArrowheads="1"/>
          </p:cNvSpPr>
          <p:nvPr>
            <p:ph type="body" idx="1"/>
          </p:nvPr>
        </p:nvSpPr>
        <p:spPr bwMode="auto">
          <a:xfrm>
            <a:off x="914400" y="4343400"/>
            <a:ext cx="5029200" cy="4113213"/>
          </a:xfrm>
          <a:noFill/>
        </p:spPr>
        <p:txBody>
          <a:bodyPr wrap="square" lIns="92267" tIns="45323" rIns="92267" bIns="45323" numCol="1" anchor="t" anchorCtr="0" compatLnSpc="1">
            <a:prstTxWarp prst="textNoShape">
              <a:avLst/>
            </a:prstTxWarp>
          </a:bodyPr>
          <a:lstStyle/>
          <a:p>
            <a:endParaRPr lang="ar-E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C641B2D6-0776-4873-9286-7F3D4D9528B5}" type="slidenum">
              <a:rPr lang="ar-SA"/>
              <a:pPr/>
              <a:t>46</a:t>
            </a:fld>
            <a:endParaRPr lang="en-GB"/>
          </a:p>
        </p:txBody>
      </p:sp>
      <p:sp>
        <p:nvSpPr>
          <p:cNvPr id="87043"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7044" name="Rectangle 3"/>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21</a:t>
            </a:r>
          </a:p>
        </p:txBody>
      </p:sp>
      <p:sp>
        <p:nvSpPr>
          <p:cNvPr id="87045" name="Rectangle 4"/>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7046"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7047"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7048" name="Rectangle 7"/>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21</a:t>
            </a:r>
          </a:p>
        </p:txBody>
      </p:sp>
      <p:sp>
        <p:nvSpPr>
          <p:cNvPr id="87049" name="Rectangle 8"/>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7050" name="Rectangle 9"/>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7051" name="Rectangle 10"/>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7052" name="Rectangle 11"/>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21</a:t>
            </a:r>
          </a:p>
        </p:txBody>
      </p:sp>
      <p:sp>
        <p:nvSpPr>
          <p:cNvPr id="87053" name="Rectangle 12"/>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7054" name="Rectangle 13"/>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7055" name="Rectangle 14"/>
          <p:cNvSpPr>
            <a:spLocks noRot="1" noChangeArrowheads="1" noTextEdit="1"/>
          </p:cNvSpPr>
          <p:nvPr>
            <p:ph type="sldImg"/>
          </p:nvPr>
        </p:nvSpPr>
        <p:spPr bwMode="auto">
          <a:xfrm>
            <a:off x="1150938" y="692150"/>
            <a:ext cx="4556125" cy="3417888"/>
          </a:xfrm>
          <a:noFill/>
          <a:ln cap="flat">
            <a:solidFill>
              <a:schemeClr val="tx1"/>
            </a:solidFill>
            <a:miter lim="800000"/>
            <a:headEnd/>
            <a:tailEnd/>
          </a:ln>
        </p:spPr>
      </p:sp>
      <p:sp>
        <p:nvSpPr>
          <p:cNvPr id="87056" name="Rectangle 15"/>
          <p:cNvSpPr>
            <a:spLocks noGrp="1" noChangeArrowheads="1"/>
          </p:cNvSpPr>
          <p:nvPr>
            <p:ph type="body" idx="1"/>
          </p:nvPr>
        </p:nvSpPr>
        <p:spPr bwMode="auto">
          <a:xfrm>
            <a:off x="914400" y="4343400"/>
            <a:ext cx="5029200" cy="4113213"/>
          </a:xfrm>
          <a:noFill/>
        </p:spPr>
        <p:txBody>
          <a:bodyPr wrap="square" lIns="92267" tIns="45323" rIns="92267" bIns="45323" numCol="1" anchor="t" anchorCtr="0" compatLnSpc="1">
            <a:prstTxWarp prst="textNoShape">
              <a:avLst/>
            </a:prstTxWarp>
          </a:bodyPr>
          <a:lstStyle/>
          <a:p>
            <a:endParaRPr lang="ar-E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F6100588-0670-4221-B646-1A14C922AAEA}" type="slidenum">
              <a:rPr lang="ar-SA"/>
              <a:pPr/>
              <a:t>47</a:t>
            </a:fld>
            <a:endParaRPr lang="en-GB"/>
          </a:p>
        </p:txBody>
      </p:sp>
      <p:sp>
        <p:nvSpPr>
          <p:cNvPr id="89091" name="Rectangle 2"/>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9092" name="Rectangle 3"/>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25</a:t>
            </a:r>
          </a:p>
        </p:txBody>
      </p:sp>
      <p:sp>
        <p:nvSpPr>
          <p:cNvPr id="89093" name="Rectangle 4"/>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9094" name="Rectangle 5"/>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9095" name="Rectangle 6"/>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9096" name="Rectangle 7"/>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25</a:t>
            </a:r>
          </a:p>
        </p:txBody>
      </p:sp>
      <p:sp>
        <p:nvSpPr>
          <p:cNvPr id="89097" name="Rectangle 8"/>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9098" name="Rectangle 9"/>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9099" name="Rectangle 10"/>
          <p:cNvSpPr>
            <a:spLocks noChangeArrowheads="1"/>
          </p:cNvSpPr>
          <p:nvPr/>
        </p:nvSpPr>
        <p:spPr bwMode="auto">
          <a:xfrm>
            <a:off x="3886200" y="0"/>
            <a:ext cx="2971800" cy="455613"/>
          </a:xfrm>
          <a:prstGeom prst="rect">
            <a:avLst/>
          </a:prstGeom>
          <a:noFill/>
          <a:ln w="12700">
            <a:noFill/>
            <a:miter lim="800000"/>
            <a:headEnd/>
            <a:tailEnd/>
          </a:ln>
        </p:spPr>
        <p:txBody>
          <a:bodyPr wrap="none" anchor="ctr"/>
          <a:lstStyle/>
          <a:p>
            <a:pPr eaLnBrk="1" hangingPunct="1"/>
            <a:endParaRPr lang="ar-SA"/>
          </a:p>
        </p:txBody>
      </p:sp>
      <p:sp>
        <p:nvSpPr>
          <p:cNvPr id="89100" name="Rectangle 11"/>
          <p:cNvSpPr>
            <a:spLocks noChangeArrowheads="1"/>
          </p:cNvSpPr>
          <p:nvPr/>
        </p:nvSpPr>
        <p:spPr bwMode="auto">
          <a:xfrm>
            <a:off x="3886200" y="8688388"/>
            <a:ext cx="2971800" cy="455612"/>
          </a:xfrm>
          <a:prstGeom prst="rect">
            <a:avLst/>
          </a:prstGeom>
          <a:noFill/>
          <a:ln w="12700">
            <a:noFill/>
            <a:miter lim="800000"/>
            <a:headEnd/>
            <a:tailEnd/>
          </a:ln>
        </p:spPr>
        <p:txBody>
          <a:bodyPr lIns="19424" tIns="0" rIns="19424" bIns="0" anchor="b"/>
          <a:lstStyle/>
          <a:p>
            <a:pPr defTabSz="933450"/>
            <a:r>
              <a:rPr lang="en-US" sz="1000" i="1">
                <a:latin typeface="Times New Roman" pitchFamily="18" charset="0"/>
              </a:rPr>
              <a:t>25</a:t>
            </a:r>
          </a:p>
        </p:txBody>
      </p:sp>
      <p:sp>
        <p:nvSpPr>
          <p:cNvPr id="89101" name="Rectangle 12"/>
          <p:cNvSpPr>
            <a:spLocks noChangeArrowheads="1"/>
          </p:cNvSpPr>
          <p:nvPr/>
        </p:nvSpPr>
        <p:spPr bwMode="auto">
          <a:xfrm>
            <a:off x="0" y="8688388"/>
            <a:ext cx="2971800" cy="455612"/>
          </a:xfrm>
          <a:prstGeom prst="rect">
            <a:avLst/>
          </a:prstGeom>
          <a:noFill/>
          <a:ln w="12700">
            <a:noFill/>
            <a:miter lim="800000"/>
            <a:headEnd/>
            <a:tailEnd/>
          </a:ln>
        </p:spPr>
        <p:txBody>
          <a:bodyPr wrap="none" anchor="ctr"/>
          <a:lstStyle/>
          <a:p>
            <a:pPr eaLnBrk="1" hangingPunct="1"/>
            <a:endParaRPr lang="ar-SA"/>
          </a:p>
        </p:txBody>
      </p:sp>
      <p:sp>
        <p:nvSpPr>
          <p:cNvPr id="89102" name="Rectangle 13"/>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pPr eaLnBrk="1" hangingPunct="1"/>
            <a:endParaRPr lang="ar-SA"/>
          </a:p>
        </p:txBody>
      </p:sp>
      <p:sp>
        <p:nvSpPr>
          <p:cNvPr id="89103" name="Rectangle 14"/>
          <p:cNvSpPr>
            <a:spLocks noRot="1" noChangeArrowheads="1" noTextEdit="1"/>
          </p:cNvSpPr>
          <p:nvPr>
            <p:ph type="sldImg"/>
          </p:nvPr>
        </p:nvSpPr>
        <p:spPr bwMode="auto">
          <a:xfrm>
            <a:off x="1150938" y="692150"/>
            <a:ext cx="4556125" cy="3417888"/>
          </a:xfrm>
          <a:noFill/>
          <a:ln cap="flat">
            <a:solidFill>
              <a:schemeClr val="tx1"/>
            </a:solidFill>
            <a:miter lim="800000"/>
            <a:headEnd/>
            <a:tailEnd/>
          </a:ln>
        </p:spPr>
      </p:sp>
      <p:sp>
        <p:nvSpPr>
          <p:cNvPr id="89104" name="Rectangle 15"/>
          <p:cNvSpPr>
            <a:spLocks noGrp="1" noChangeArrowheads="1"/>
          </p:cNvSpPr>
          <p:nvPr>
            <p:ph type="body" idx="1"/>
          </p:nvPr>
        </p:nvSpPr>
        <p:spPr bwMode="auto">
          <a:xfrm>
            <a:off x="914400" y="4343400"/>
            <a:ext cx="5029200" cy="4113213"/>
          </a:xfrm>
          <a:noFill/>
        </p:spPr>
        <p:txBody>
          <a:bodyPr wrap="square" lIns="92267" tIns="45323" rIns="92267" bIns="45323" numCol="1" anchor="t" anchorCtr="0" compatLnSpc="1">
            <a:prstTxWarp prst="textNoShape">
              <a:avLst/>
            </a:prstTxWarp>
          </a:bodyPr>
          <a:lstStyle/>
          <a:p>
            <a:endParaRPr lang="ar-E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D207D975-A2B5-4659-9871-ECB305E09BDB}" type="slidenum">
              <a:rPr lang="ar-SA"/>
              <a:pPr/>
              <a:t>48</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D450B536-4B42-4D3C-8344-B25BCD1A6698}" type="slidenum">
              <a:rPr lang="ar-SA"/>
              <a:pPr/>
              <a:t>49</a:t>
            </a:fld>
            <a:endParaRPr lang="en-US"/>
          </a:p>
        </p:txBody>
      </p:sp>
      <p:sp>
        <p:nvSpPr>
          <p:cNvPr id="9318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318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27</a:t>
            </a:r>
          </a:p>
        </p:txBody>
      </p:sp>
      <p:sp>
        <p:nvSpPr>
          <p:cNvPr id="9318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319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3191"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3192"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27</a:t>
            </a:r>
          </a:p>
        </p:txBody>
      </p:sp>
      <p:sp>
        <p:nvSpPr>
          <p:cNvPr id="93193"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3194"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3195"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3196" name="Rectangle 1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27</a:t>
            </a:r>
          </a:p>
        </p:txBody>
      </p:sp>
      <p:sp>
        <p:nvSpPr>
          <p:cNvPr id="93197"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3198"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3199" name="Rectangle 14"/>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93200" name="Rectangle 15"/>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6F4B4ACC-554B-4A2B-89BA-DF863182161B}" type="slidenum">
              <a:rPr lang="ar-SA"/>
              <a:pPr/>
              <a:t>50</a:t>
            </a:fld>
            <a:endParaRPr lang="en-US"/>
          </a:p>
        </p:txBody>
      </p:sp>
      <p:sp>
        <p:nvSpPr>
          <p:cNvPr id="9523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523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29</a:t>
            </a:r>
          </a:p>
        </p:txBody>
      </p:sp>
      <p:sp>
        <p:nvSpPr>
          <p:cNvPr id="9523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523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5239"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5240"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29</a:t>
            </a:r>
          </a:p>
        </p:txBody>
      </p:sp>
      <p:sp>
        <p:nvSpPr>
          <p:cNvPr id="95241"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5242"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5243"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5244" name="Rectangle 1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29</a:t>
            </a:r>
          </a:p>
        </p:txBody>
      </p:sp>
      <p:sp>
        <p:nvSpPr>
          <p:cNvPr id="95245"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5246"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5247" name="Rectangle 14"/>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95248" name="Rectangle 15"/>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6C2F6E36-52BE-4D9C-8C79-DB372F38FDCD}" type="slidenum">
              <a:rPr lang="ar-SA"/>
              <a:pPr/>
              <a:t>51</a:t>
            </a:fld>
            <a:endParaRPr lang="en-US"/>
          </a:p>
        </p:txBody>
      </p:sp>
      <p:sp>
        <p:nvSpPr>
          <p:cNvPr id="9728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728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30</a:t>
            </a:r>
          </a:p>
        </p:txBody>
      </p:sp>
      <p:sp>
        <p:nvSpPr>
          <p:cNvPr id="9728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728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7287"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7288"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30</a:t>
            </a:r>
          </a:p>
        </p:txBody>
      </p:sp>
      <p:sp>
        <p:nvSpPr>
          <p:cNvPr id="97289"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7290"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7291"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ar-SA"/>
          </a:p>
        </p:txBody>
      </p:sp>
      <p:sp>
        <p:nvSpPr>
          <p:cNvPr id="97292" name="Rectangle 1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latin typeface="Times New Roman" pitchFamily="18" charset="0"/>
              </a:rPr>
              <a:t>30</a:t>
            </a:r>
          </a:p>
        </p:txBody>
      </p:sp>
      <p:sp>
        <p:nvSpPr>
          <p:cNvPr id="97293"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ar-SA"/>
          </a:p>
        </p:txBody>
      </p:sp>
      <p:sp>
        <p:nvSpPr>
          <p:cNvPr id="97294"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ar-SA"/>
          </a:p>
        </p:txBody>
      </p:sp>
      <p:sp>
        <p:nvSpPr>
          <p:cNvPr id="97295" name="Rectangle 14"/>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97296" name="Rectangle 15"/>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EG" smtClean="0"/>
          </a:p>
        </p:txBody>
      </p:sp>
      <p:sp>
        <p:nvSpPr>
          <p:cNvPr id="26628" name="Slide Number Placeholder 3"/>
          <p:cNvSpPr>
            <a:spLocks noGrp="1"/>
          </p:cNvSpPr>
          <p:nvPr>
            <p:ph type="sldNum" sz="quarter" idx="5"/>
          </p:nvPr>
        </p:nvSpPr>
        <p:spPr bwMode="auto">
          <a:noFill/>
          <a:ln>
            <a:miter lim="800000"/>
            <a:headEnd/>
            <a:tailEnd/>
          </a:ln>
        </p:spPr>
        <p:txBody>
          <a:bodyPr/>
          <a:lstStyle/>
          <a:p>
            <a:fld id="{96A56A03-FA9E-4C47-9B4A-B411FD1B1EDB}"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DB4DF1FD-AD1B-4A75-A2C6-72FE29D3123D}" type="slidenum">
              <a:rPr lang="ar-SA"/>
              <a:pPr/>
              <a:t>14</a:t>
            </a:fld>
            <a:endParaRPr lang="en-GB"/>
          </a:p>
        </p:txBody>
      </p:sp>
      <p:sp>
        <p:nvSpPr>
          <p:cNvPr id="36867" name="Rectangle 2"/>
          <p:cNvSpPr>
            <a:spLocks noRo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E6F2F427-4ED6-496F-ABA7-52BEF7E07788}" type="slidenum">
              <a:rPr lang="ar-SA">
                <a:solidFill>
                  <a:srgbClr val="000000"/>
                </a:solidFill>
              </a:rPr>
              <a:pPr/>
              <a:t>16</a:t>
            </a:fld>
            <a:endParaRPr lang="en-GB">
              <a:solidFill>
                <a:srgbClr val="000000"/>
              </a:solidFill>
            </a:endParaRPr>
          </a:p>
        </p:txBody>
      </p:sp>
      <p:sp>
        <p:nvSpPr>
          <p:cNvPr id="39939" name="Rectangle 2"/>
          <p:cNvSpPr>
            <a:spLocks noRo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09E20B9B-16CF-4A6D-9D13-9E551B68C27E}" type="slidenum">
              <a:rPr lang="ar-SA"/>
              <a:pPr/>
              <a:t>24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41D25482-A52F-4F28-9AA1-732C4B12656F}" type="slidenum">
              <a:rPr lang="ar-SA"/>
              <a:pPr/>
              <a:t>25</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t>WHO estimates that 170 million persons or 3 % of the world’s population are infected with hepatitis C and 3 to 4 million persons are newly infected each year.  The prevalence of HCV in some countries in Africa, the Eastern Mediterranean, South East Asia and Western Pacific is high compared to some countries in Europe and North America.</a:t>
            </a:r>
            <a:endParaRPr lang="en-US" b="1" smtClean="0"/>
          </a:p>
          <a:p>
            <a:pPr eaLnBrk="1" hangingPunct="1"/>
            <a:endParaRPr lang="en-US" b="1" smtClean="0"/>
          </a:p>
          <a:p>
            <a:pPr eaLnBrk="1" hangingPunct="1"/>
            <a:r>
              <a:rPr lang="en-US" altLang="en-US" smtClean="0"/>
              <a:t>According to the National Health and Nutrition Examination Survey of 1988 to 1994, the NHANES survey, and other population-based surveys, nearly 2% of Americans test positive for the hepatitis C antibody.  This prevalence corresponds to an estimated 4 million Americans infected with HCV.</a:t>
            </a:r>
            <a:endParaRPr lang="en-US" altLang="en-US" b="1" smtClean="0"/>
          </a:p>
          <a:p>
            <a:pPr eaLnBrk="1" hangingPunct="1"/>
            <a:endParaRPr lang="en-US"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AD5C7190-FE58-4256-AD60-19B7125F2975}" type="slidenum">
              <a:rPr lang="ar-SA"/>
              <a:pPr/>
              <a:t>27</a:t>
            </a:fld>
            <a:endParaRPr lang="en-US"/>
          </a:p>
        </p:txBody>
      </p:sp>
      <p:sp>
        <p:nvSpPr>
          <p:cNvPr id="5427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5427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94EEA742-D86D-438A-BA3E-F271EE067069}" type="slidenum">
              <a:rPr lang="ar-SA"/>
              <a:pPr/>
              <a:t>28</a:t>
            </a:fld>
            <a:endParaRPr lang="en-US"/>
          </a:p>
        </p:txBody>
      </p:sp>
      <p:sp>
        <p:nvSpPr>
          <p:cNvPr id="5632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5632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7DFA46-FAD6-4E50-B7C8-7684F4115BB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447415A-838C-465D-AD33-7FED77A35F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DD94E0-7164-48A3-8613-75F24E4D87A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a:t>October, 2013</a:t>
            </a:r>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C5408BA-B3FD-4AFA-9FB1-E988BEF873BC}"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October, 2013</a:t>
            </a:r>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86AD666B-021F-4175-AA39-0B7BAD67CDCE}"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eaLnBrk="1" hangingPunct="1">
                <a:defRPr/>
              </a:pPr>
              <a:endParaRPr lang="en-US">
                <a:solidFill>
                  <a:srgbClr val="FFFFFF"/>
                </a:solidFill>
                <a:latin typeface="Tahoma" pitchFamily="34" charset="0"/>
                <a:cs typeface="+mn-cs"/>
              </a:endParaRPr>
            </a:p>
          </p:txBody>
        </p:sp>
        <p:sp>
          <p:nvSpPr>
            <p:cNvPr id="7" name="Freeform 7"/>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2" name="Freeform 12"/>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eaLnBrk="1" hangingPunct="1">
                  <a:defRPr/>
                </a:pPr>
                <a:endParaRPr lang="en-US">
                  <a:solidFill>
                    <a:srgbClr val="FFFFFF"/>
                  </a:solidFill>
                  <a:latin typeface="Tahoma" pitchFamily="34" charset="0"/>
                  <a:cs typeface="+mn-cs"/>
                </a:endParaRPr>
              </a:p>
            </p:txBody>
          </p:sp>
        </p:grpSp>
      </p:grpSp>
      <p:sp>
        <p:nvSpPr>
          <p:cNvPr id="1230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1230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atin typeface="Arial" charset="0"/>
              </a:defRPr>
            </a:lvl1pPr>
          </a:lstStyle>
          <a:p>
            <a:pPr>
              <a:defRPr/>
            </a:pPr>
            <a:r>
              <a:rPr lang="en-US"/>
              <a:t>October, 2013</a:t>
            </a:r>
          </a:p>
        </p:txBody>
      </p:sp>
      <p:sp>
        <p:nvSpPr>
          <p:cNvPr id="19" name="Rectangle 19"/>
          <p:cNvSpPr>
            <a:spLocks noGrp="1" noChangeArrowheads="1"/>
          </p:cNvSpPr>
          <p:nvPr>
            <p:ph type="ftr" sz="quarter" idx="11"/>
          </p:nvPr>
        </p:nvSpPr>
        <p:spPr>
          <a:xfrm>
            <a:off x="3352800" y="6248400"/>
            <a:ext cx="2895600" cy="457200"/>
          </a:xfrm>
        </p:spPr>
        <p:txBody>
          <a:bodyPr/>
          <a:lstStyle>
            <a:lvl1pPr>
              <a:defRPr>
                <a:latin typeface="Arial" charset="0"/>
              </a:defRPr>
            </a:lvl1pPr>
          </a:lstStyle>
          <a:p>
            <a:pPr>
              <a:defRPr/>
            </a:pPr>
            <a:endParaRPr lang="en-US"/>
          </a:p>
        </p:txBody>
      </p:sp>
      <p:sp>
        <p:nvSpPr>
          <p:cNvPr id="20" name="Rectangle 20"/>
          <p:cNvSpPr>
            <a:spLocks noGrp="1" noChangeArrowheads="1"/>
          </p:cNvSpPr>
          <p:nvPr>
            <p:ph type="sldNum" sz="quarter" idx="12"/>
          </p:nvPr>
        </p:nvSpPr>
        <p:spPr/>
        <p:txBody>
          <a:bodyPr/>
          <a:lstStyle>
            <a:lvl1pPr algn="l">
              <a:defRPr>
                <a:latin typeface="Arial" pitchFamily="34" charset="0"/>
              </a:defRPr>
            </a:lvl1pPr>
          </a:lstStyle>
          <a:p>
            <a:fld id="{912F4B86-990E-461C-B703-DAEFC17BEB17}" type="slidenum">
              <a:rPr lang="ar-SA"/>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atin typeface="Arial" pitchFamily="34" charset="0"/>
              </a:defRPr>
            </a:lvl1pPr>
          </a:lstStyle>
          <a:p>
            <a:fld id="{48C1FF17-CC60-42CC-B1DC-487B3D19F073}" type="slidenum">
              <a:rPr lang="ar-SA"/>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atin typeface="Arial" pitchFamily="34" charset="0"/>
              </a:defRPr>
            </a:lvl1pPr>
          </a:lstStyle>
          <a:p>
            <a:fld id="{564E2F70-E19E-4DF7-9D31-3D37EA9A8407}" type="slidenum">
              <a:rPr lang="ar-SA"/>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r>
              <a:rPr lang="en-US"/>
              <a:t>October, 2013</a:t>
            </a:r>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atin typeface="Arial" pitchFamily="34" charset="0"/>
              </a:defRPr>
            </a:lvl1pPr>
          </a:lstStyle>
          <a:p>
            <a:fld id="{0C879373-5885-4458-9EE3-AAC6B927641E}" type="slidenum">
              <a:rPr lang="ar-SA"/>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lstStyle>
          <a:p>
            <a:pPr>
              <a:defRPr/>
            </a:pPr>
            <a:r>
              <a:rPr lang="en-US"/>
              <a:t>October, 2013</a:t>
            </a:r>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lgn="l">
              <a:defRPr>
                <a:latin typeface="Arial" pitchFamily="34" charset="0"/>
              </a:defRPr>
            </a:lvl1pPr>
          </a:lstStyle>
          <a:p>
            <a:fld id="{75D12C41-6B46-433B-B914-0E51913D788A}" type="slidenum">
              <a:rPr lang="ar-SA"/>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r>
              <a:rPr lang="en-US"/>
              <a:t>October, 2013</a:t>
            </a:r>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lgn="l">
              <a:defRPr>
                <a:latin typeface="Arial" pitchFamily="34" charset="0"/>
              </a:defRPr>
            </a:lvl1pPr>
          </a:lstStyle>
          <a:p>
            <a:fld id="{47911247-3FEB-4593-BED5-E6CE98ED5FD7}"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A83258-5935-4099-9E3B-0ABA0A9CD04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r>
              <a:rPr lang="en-US"/>
              <a:t>October, 2013</a:t>
            </a:r>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lgn="l">
              <a:defRPr>
                <a:latin typeface="Arial" pitchFamily="34" charset="0"/>
              </a:defRPr>
            </a:lvl1pPr>
          </a:lstStyle>
          <a:p>
            <a:fld id="{07393CD2-1E8E-4662-AE88-07AD2A985A86}" type="slidenum">
              <a:rPr lang="ar-SA"/>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r>
              <a:rPr lang="en-US"/>
              <a:t>October, 2013</a:t>
            </a:r>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atin typeface="Arial" pitchFamily="34" charset="0"/>
              </a:defRPr>
            </a:lvl1pPr>
          </a:lstStyle>
          <a:p>
            <a:fld id="{3C0D0925-671F-4F90-B813-A152536BBC05}" type="slidenum">
              <a:rPr lang="ar-SA"/>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r>
              <a:rPr lang="en-US"/>
              <a:t>October, 2013</a:t>
            </a:r>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atin typeface="Arial" pitchFamily="34" charset="0"/>
              </a:defRPr>
            </a:lvl1pPr>
          </a:lstStyle>
          <a:p>
            <a:fld id="{74D2E0CE-9868-4E9D-8283-91998F2F8481}" type="slidenum">
              <a:rPr lang="ar-SA"/>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atin typeface="Arial" pitchFamily="34" charset="0"/>
              </a:defRPr>
            </a:lvl1pPr>
          </a:lstStyle>
          <a:p>
            <a:fld id="{7D21538D-4BE0-4D91-A27D-900FABCFEE8D}" type="slidenum">
              <a:rPr lang="ar-SA"/>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atin typeface="Arial" pitchFamily="34" charset="0"/>
              </a:defRPr>
            </a:lvl1pPr>
          </a:lstStyle>
          <a:p>
            <a:fld id="{7571A640-1615-4704-8E0B-F8C12A58F6AF}" type="slidenum">
              <a:rPr lang="ar-SA"/>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800" y="1981200"/>
            <a:ext cx="75438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atin typeface="Arial" charset="0"/>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atin typeface="Arial" pitchFamily="34" charset="0"/>
              </a:defRPr>
            </a:lvl1pPr>
          </a:lstStyle>
          <a:p>
            <a:fld id="{30292F63-A257-4E75-A554-D86B22F3EB16}"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October, 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F20372-4889-43CA-9C84-4A339E7AC8E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October, 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09A3DA-4883-4FDC-BFE5-831BB46EA3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October, 2013</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15BE713-9619-4783-93D8-9CB7837A11D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October, 2013</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0C8AD55-EC82-46F8-99F8-5EC67E5788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October, 2013</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4B341A8-C391-439C-A781-C0631F96E7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October, 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B2861F-EFDA-40DE-B9EB-895D7B7C22B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October, 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2A2D98-3620-49C6-9E4A-280F60A16D5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October, 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fld id="{0AC41A64-9DB0-4448-B664-2417E948737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8" r:id="rId12"/>
    <p:sldLayoutId id="2147483919" r:id="rId13"/>
  </p:sldLayoutIdLst>
  <p:hf hdr="0" ftr="0"/>
  <p:txStyles>
    <p:titleStyle>
      <a:lvl1pPr algn="ctr" rtl="0" eaLnBrk="0" fontAlgn="base" hangingPunct="0">
        <a:spcBef>
          <a:spcPct val="0"/>
        </a:spcBef>
        <a:spcAft>
          <a:spcPct val="0"/>
        </a:spcAft>
        <a:defRPr sz="4000" kern="1200">
          <a:solidFill>
            <a:srgbClr val="000000"/>
          </a:solidFill>
          <a:latin typeface="Tahoma" pitchFamily="34" charset="0"/>
          <a:ea typeface="+mj-ea"/>
          <a:cs typeface="Tahoma" pitchFamily="34" charset="0"/>
        </a:defRPr>
      </a:lvl1pPr>
      <a:lvl2pPr algn="ctr" rtl="0" eaLnBrk="0" fontAlgn="base" hangingPunct="0">
        <a:spcBef>
          <a:spcPct val="0"/>
        </a:spcBef>
        <a:spcAft>
          <a:spcPct val="0"/>
        </a:spcAft>
        <a:defRPr sz="4000">
          <a:solidFill>
            <a:srgbClr val="000000"/>
          </a:solidFill>
          <a:latin typeface="Tahoma" pitchFamily="112" charset="0"/>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350"/>
            <a:ext cx="9140825" cy="6851650"/>
            <a:chOff x="0" y="4"/>
            <a:chExt cx="5758" cy="4316"/>
          </a:xfrm>
        </p:grpSpPr>
        <p:sp>
          <p:nvSpPr>
            <p:cNvPr id="2056"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057"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2058" name="Group 5"/>
            <p:cNvGrpSpPr>
              <a:grpSpLocks/>
            </p:cNvGrpSpPr>
            <p:nvPr userDrawn="1"/>
          </p:nvGrpSpPr>
          <p:grpSpPr bwMode="auto">
            <a:xfrm>
              <a:off x="0" y="4"/>
              <a:ext cx="5758" cy="4316"/>
              <a:chOff x="0" y="4"/>
              <a:chExt cx="5758" cy="4316"/>
            </a:xfrm>
          </p:grpSpPr>
          <p:sp>
            <p:nvSpPr>
              <p:cNvPr id="2059"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060"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1"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062"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063"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1127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r" rtl="1" eaLnBrk="1" hangingPunct="1">
                  <a:defRPr/>
                </a:pPr>
                <a:endParaRPr lang="en-US">
                  <a:solidFill>
                    <a:srgbClr val="FFFFFF"/>
                  </a:solidFill>
                  <a:latin typeface="Tahoma" pitchFamily="34" charset="0"/>
                  <a:cs typeface="+mn-cs"/>
                </a:endParaRPr>
              </a:p>
            </p:txBody>
          </p:sp>
          <p:sp>
            <p:nvSpPr>
              <p:cNvPr id="2065"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2066"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1127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r" rtl="1" eaLnBrk="1" hangingPunct="1">
                  <a:defRPr/>
                </a:pPr>
                <a:endParaRPr lang="en-US">
                  <a:solidFill>
                    <a:srgbClr val="FFFFFF"/>
                  </a:solidFill>
                  <a:latin typeface="Tahoma" pitchFamily="34" charset="0"/>
                  <a:cs typeface="+mn-cs"/>
                </a:endParaRPr>
              </a:p>
            </p:txBody>
          </p:sp>
        </p:grpSp>
      </p:grpSp>
      <p:sp>
        <p:nvSpPr>
          <p:cNvPr id="1127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8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8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000">
                <a:solidFill>
                  <a:srgbClr val="FFFFFF"/>
                </a:solidFill>
                <a:effectLst>
                  <a:outerShdw blurRad="38100" dist="38100" dir="2700000" algn="tl">
                    <a:srgbClr val="000000"/>
                  </a:outerShdw>
                </a:effectLst>
                <a:latin typeface="Tahoma" pitchFamily="34" charset="0"/>
                <a:cs typeface="+mn-cs"/>
              </a:defRPr>
            </a:lvl1pPr>
          </a:lstStyle>
          <a:p>
            <a:pPr>
              <a:defRPr/>
            </a:pPr>
            <a:r>
              <a:rPr lang="en-US"/>
              <a:t>October, 2013</a:t>
            </a:r>
          </a:p>
        </p:txBody>
      </p:sp>
      <p:sp>
        <p:nvSpPr>
          <p:cNvPr id="1128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solidFill>
                  <a:srgbClr val="FFFFFF"/>
                </a:solidFill>
                <a:effectLst>
                  <a:outerShdw blurRad="38100" dist="38100" dir="2700000" algn="tl">
                    <a:srgbClr val="000000"/>
                  </a:outerShdw>
                </a:effectLst>
                <a:latin typeface="Tahoma" pitchFamily="34" charset="0"/>
                <a:cs typeface="+mn-cs"/>
              </a:defRPr>
            </a:lvl1pPr>
          </a:lstStyle>
          <a:p>
            <a:pPr>
              <a:defRPr/>
            </a:pPr>
            <a:endParaRPr lang="en-US"/>
          </a:p>
        </p:txBody>
      </p:sp>
      <p:sp>
        <p:nvSpPr>
          <p:cNvPr id="1128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Tahoma" pitchFamily="34" charset="0"/>
              </a:defRPr>
            </a:lvl1pPr>
          </a:lstStyle>
          <a:p>
            <a:fld id="{1FEF688E-D3D0-4AA9-843C-A1264AECD3A3}"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hf hdr="0" ft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3.xml"/><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0.png"/><Relationship Id="rId9"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type="subTitle" idx="1"/>
          </p:nvPr>
        </p:nvSpPr>
        <p:spPr>
          <a:xfrm>
            <a:off x="228600" y="4800600"/>
            <a:ext cx="8534400" cy="1295400"/>
          </a:xfrm>
        </p:spPr>
        <p:txBody>
          <a:bodyPr>
            <a:normAutofit fontScale="85000" lnSpcReduction="20000"/>
          </a:bodyPr>
          <a:lstStyle/>
          <a:p>
            <a:pPr eaLnBrk="1" hangingPunct="1">
              <a:defRPr/>
            </a:pPr>
            <a:r>
              <a:rPr lang="en-US" sz="2400" b="1" dirty="0" smtClean="0">
                <a:latin typeface="+mj-lt"/>
              </a:rPr>
              <a:t>Prof. </a:t>
            </a:r>
            <a:r>
              <a:rPr lang="en-US" sz="2400" b="1" dirty="0" err="1" smtClean="0">
                <a:latin typeface="+mj-lt"/>
              </a:rPr>
              <a:t>Ashry</a:t>
            </a:r>
            <a:r>
              <a:rPr lang="en-US" sz="2400" b="1" dirty="0" smtClean="0">
                <a:latin typeface="+mj-lt"/>
              </a:rPr>
              <a:t> Gad Mohamed   &amp;    Dr. Salwa Tayel</a:t>
            </a:r>
          </a:p>
          <a:p>
            <a:pPr eaLnBrk="1" hangingPunct="1">
              <a:defRPr/>
            </a:pPr>
            <a:r>
              <a:rPr lang="en-US" sz="2400" b="1" dirty="0" smtClean="0">
                <a:latin typeface="+mj-lt"/>
              </a:rPr>
              <a:t>Depart. Family &amp; Community Medicine</a:t>
            </a:r>
          </a:p>
          <a:p>
            <a:pPr eaLnBrk="1" hangingPunct="1">
              <a:defRPr/>
            </a:pPr>
            <a:r>
              <a:rPr lang="en-US" sz="2400" b="1" dirty="0" smtClean="0">
                <a:latin typeface="+mj-lt"/>
              </a:rPr>
              <a:t>College of Medicine</a:t>
            </a:r>
          </a:p>
          <a:p>
            <a:pPr eaLnBrk="1" hangingPunct="1">
              <a:defRPr/>
            </a:pPr>
            <a:r>
              <a:rPr lang="en-US" sz="2400" b="1" dirty="0" smtClean="0">
                <a:latin typeface="+mj-lt"/>
              </a:rPr>
              <a:t>October, 2013</a:t>
            </a:r>
          </a:p>
        </p:txBody>
      </p:sp>
      <p:pic>
        <p:nvPicPr>
          <p:cNvPr id="4" name="Picture 3"/>
          <p:cNvPicPr/>
          <p:nvPr/>
        </p:nvPicPr>
        <p:blipFill>
          <a:blip r:embed="rId3"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0" name="Rectangle 4"/>
          <p:cNvSpPr>
            <a:spLocks noChangeArrowheads="1"/>
          </p:cNvSpPr>
          <p:nvPr/>
        </p:nvSpPr>
        <p:spPr bwMode="auto">
          <a:xfrm>
            <a:off x="990600" y="838200"/>
            <a:ext cx="7543800" cy="584200"/>
          </a:xfrm>
          <a:prstGeom prst="rect">
            <a:avLst/>
          </a:prstGeom>
          <a:noFill/>
          <a:ln w="9525">
            <a:noFill/>
            <a:miter lim="800000"/>
            <a:headEnd/>
            <a:tailEnd/>
          </a:ln>
        </p:spPr>
        <p:txBody>
          <a:bodyPr>
            <a:spAutoFit/>
          </a:bodyPr>
          <a:lstStyle/>
          <a:p>
            <a:pPr algn="ctr" eaLnBrk="1" hangingPunct="1"/>
            <a:r>
              <a:rPr lang="en-US" sz="3200" b="1">
                <a:solidFill>
                  <a:schemeClr val="tx2"/>
                </a:solidFill>
                <a:latin typeface="Arial Black" pitchFamily="34" charset="0"/>
              </a:rPr>
              <a:t>Epidemiology of Viral Hepatitis</a:t>
            </a:r>
            <a:endParaRPr lang="en-US" sz="3200">
              <a:solidFill>
                <a:schemeClr val="tx2"/>
              </a:solidFill>
            </a:endParaRPr>
          </a:p>
        </p:txBody>
      </p:sp>
      <p:sp>
        <p:nvSpPr>
          <p:cNvPr id="19461" name="Slide Number Placeholder 1"/>
          <p:cNvSpPr>
            <a:spLocks noGrp="1"/>
          </p:cNvSpPr>
          <p:nvPr>
            <p:ph type="sldNum" sz="quarter" idx="12"/>
          </p:nvPr>
        </p:nvSpPr>
        <p:spPr bwMode="auto">
          <a:noFill/>
          <a:ln>
            <a:miter lim="800000"/>
            <a:headEnd/>
            <a:tailEnd/>
          </a:ln>
        </p:spPr>
        <p:txBody>
          <a:bodyPr/>
          <a:lstStyle/>
          <a:p>
            <a:fld id="{D873D381-699A-4088-8B11-B8C58BF76EF0}" type="slidenum">
              <a:rPr lang="en-US"/>
              <a:pPr/>
              <a:t>1</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ln>
            <a:miter lim="800000"/>
            <a:headEnd/>
            <a:tailEnd/>
          </a:ln>
        </p:spPr>
        <p:txBody>
          <a:bodyPr/>
          <a:lstStyle/>
          <a:p>
            <a:fld id="{F2E84B17-D7AD-478E-93BE-D8E1DEC7B5E4}" type="slidenum">
              <a:rPr lang="ar-SA"/>
              <a:pPr/>
              <a:t>10</a:t>
            </a:fld>
            <a:endParaRPr lang="en-US"/>
          </a:p>
        </p:txBody>
      </p:sp>
      <p:pic>
        <p:nvPicPr>
          <p:cNvPr id="31747" name="Picture 7"/>
          <p:cNvPicPr>
            <a:picLocks noChangeAspect="1" noChangeArrowheads="1"/>
          </p:cNvPicPr>
          <p:nvPr/>
        </p:nvPicPr>
        <p:blipFill>
          <a:blip r:embed="rId2">
            <a:lum contrast="36000"/>
          </a:blip>
          <a:srcRect/>
          <a:stretch>
            <a:fillRect/>
          </a:stretch>
        </p:blipFill>
        <p:spPr bwMode="auto">
          <a:xfrm>
            <a:off x="76200" y="228600"/>
            <a:ext cx="8991600" cy="6224588"/>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solidFill>
                  <a:schemeClr val="bg2"/>
                </a:solidFill>
              </a:rPr>
              <a:t>Hepatitis  B</a:t>
            </a:r>
            <a:r>
              <a:rPr lang="en-US" smtClean="0">
                <a:solidFill>
                  <a:schemeClr val="bg2"/>
                </a:solidFill>
              </a:rPr>
              <a:t> </a:t>
            </a:r>
          </a:p>
        </p:txBody>
      </p:sp>
      <p:sp>
        <p:nvSpPr>
          <p:cNvPr id="32771" name="Rectangle 3"/>
          <p:cNvSpPr>
            <a:spLocks noGrp="1" noChangeArrowheads="1"/>
          </p:cNvSpPr>
          <p:nvPr>
            <p:ph type="body" idx="1"/>
          </p:nvPr>
        </p:nvSpPr>
        <p:spPr/>
        <p:txBody>
          <a:bodyPr/>
          <a:lstStyle/>
          <a:p>
            <a:pPr eaLnBrk="1" hangingPunct="1">
              <a:buFont typeface="Arial" pitchFamily="34" charset="0"/>
              <a:buNone/>
            </a:pPr>
            <a:r>
              <a:rPr lang="en-US" sz="3200" b="1" smtClean="0"/>
              <a:t>Clinical presentation:</a:t>
            </a:r>
          </a:p>
          <a:p>
            <a:pPr eaLnBrk="1" hangingPunct="1"/>
            <a:r>
              <a:rPr lang="en-US" sz="3200" smtClean="0"/>
              <a:t>Insidious onset.</a:t>
            </a:r>
          </a:p>
          <a:p>
            <a:pPr eaLnBrk="1" hangingPunct="1"/>
            <a:r>
              <a:rPr lang="en-US" sz="3200" smtClean="0"/>
              <a:t>Anorexia.</a:t>
            </a:r>
          </a:p>
          <a:p>
            <a:pPr eaLnBrk="1" hangingPunct="1"/>
            <a:r>
              <a:rPr lang="en-US" sz="3200" smtClean="0"/>
              <a:t>Abdominal discomfort.</a:t>
            </a:r>
          </a:p>
          <a:p>
            <a:pPr eaLnBrk="1" hangingPunct="1"/>
            <a:r>
              <a:rPr lang="en-US" sz="3200" smtClean="0"/>
              <a:t>Nausea.</a:t>
            </a:r>
          </a:p>
          <a:p>
            <a:pPr eaLnBrk="1" hangingPunct="1"/>
            <a:r>
              <a:rPr lang="en-US" sz="3200" smtClean="0"/>
              <a:t>Vomiting.</a:t>
            </a:r>
          </a:p>
          <a:p>
            <a:pPr eaLnBrk="1" hangingPunct="1"/>
            <a:r>
              <a:rPr lang="en-US" sz="3200" smtClean="0"/>
              <a:t>Arthralgia.</a:t>
            </a:r>
          </a:p>
          <a:p>
            <a:pPr eaLnBrk="1" hangingPunct="1"/>
            <a:r>
              <a:rPr lang="en-US" sz="3200" smtClean="0"/>
              <a:t>Jaundice. </a:t>
            </a:r>
          </a:p>
        </p:txBody>
      </p:sp>
      <p:pic>
        <p:nvPicPr>
          <p:cNvPr id="32772" name="Picture 4" descr="geelzucht"/>
          <p:cNvPicPr>
            <a:picLocks noChangeAspect="1" noChangeArrowheads="1"/>
          </p:cNvPicPr>
          <p:nvPr/>
        </p:nvPicPr>
        <p:blipFill>
          <a:blip r:embed="rId2"/>
          <a:srcRect/>
          <a:stretch>
            <a:fillRect/>
          </a:stretch>
        </p:blipFill>
        <p:spPr bwMode="auto">
          <a:xfrm>
            <a:off x="5616575" y="1600200"/>
            <a:ext cx="3070225" cy="3163888"/>
          </a:xfrm>
          <a:prstGeom prst="rect">
            <a:avLst/>
          </a:prstGeom>
          <a:noFill/>
          <a:ln w="9525">
            <a:noFill/>
            <a:miter lim="800000"/>
            <a:headEnd/>
            <a:tailEnd/>
          </a:ln>
        </p:spPr>
      </p:pic>
      <p:sp>
        <p:nvSpPr>
          <p:cNvPr id="32773" name="Slide Number Placeholder 1"/>
          <p:cNvSpPr>
            <a:spLocks noGrp="1"/>
          </p:cNvSpPr>
          <p:nvPr>
            <p:ph type="sldNum" sz="quarter" idx="12"/>
          </p:nvPr>
        </p:nvSpPr>
        <p:spPr bwMode="auto">
          <a:noFill/>
          <a:ln>
            <a:miter lim="800000"/>
            <a:headEnd/>
            <a:tailEnd/>
          </a:ln>
        </p:spPr>
        <p:txBody>
          <a:bodyPr/>
          <a:lstStyle/>
          <a:p>
            <a:fld id="{C18CBB50-2270-4525-A27A-06E8B93C5A9B}" type="slidenum">
              <a:rPr lang="en-US"/>
              <a:pPr/>
              <a:t>11</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lide_9"/>
          <p:cNvPicPr>
            <a:picLocks noChangeAspect="1" noChangeArrowheads="1"/>
          </p:cNvPicPr>
          <p:nvPr/>
        </p:nvPicPr>
        <p:blipFill>
          <a:blip r:embed="rId2"/>
          <a:srcRect l="2061" t="3690" r="1031" b="3107"/>
          <a:stretch>
            <a:fillRect/>
          </a:stretch>
        </p:blipFill>
        <p:spPr bwMode="auto">
          <a:xfrm>
            <a:off x="0" y="0"/>
            <a:ext cx="9144000" cy="5383213"/>
          </a:xfrm>
          <a:prstGeom prst="rect">
            <a:avLst/>
          </a:prstGeom>
          <a:noFill/>
          <a:ln w="28575">
            <a:noFill/>
            <a:miter lim="800000"/>
            <a:headEnd/>
            <a:tailEnd/>
          </a:ln>
        </p:spPr>
      </p:pic>
      <p:sp>
        <p:nvSpPr>
          <p:cNvPr id="63491" name="Text Box 3"/>
          <p:cNvSpPr txBox="1">
            <a:spLocks noChangeArrowheads="1"/>
          </p:cNvSpPr>
          <p:nvPr/>
        </p:nvSpPr>
        <p:spPr bwMode="auto">
          <a:xfrm>
            <a:off x="2362200" y="5486400"/>
            <a:ext cx="4238625" cy="519113"/>
          </a:xfrm>
          <a:prstGeom prst="rect">
            <a:avLst/>
          </a:prstGeom>
          <a:noFill/>
          <a:ln w="9525">
            <a:noFill/>
            <a:miter lim="800000"/>
            <a:headEnd/>
            <a:tailEnd/>
          </a:ln>
        </p:spPr>
        <p:txBody>
          <a:bodyPr wrap="none">
            <a:spAutoFit/>
          </a:bodyPr>
          <a:lstStyle/>
          <a:p>
            <a:pPr eaLnBrk="1" hangingPunct="1"/>
            <a:r>
              <a:rPr lang="en-US" sz="2800" b="1" i="1">
                <a:solidFill>
                  <a:srgbClr val="FFFF00"/>
                </a:solidFill>
              </a:rPr>
              <a:t>2 billion people infected</a:t>
            </a:r>
          </a:p>
        </p:txBody>
      </p:sp>
      <p:sp>
        <p:nvSpPr>
          <p:cNvPr id="63492" name="Text Box 4"/>
          <p:cNvSpPr txBox="1">
            <a:spLocks noChangeArrowheads="1"/>
          </p:cNvSpPr>
          <p:nvPr/>
        </p:nvSpPr>
        <p:spPr bwMode="auto">
          <a:xfrm>
            <a:off x="6934200" y="5486400"/>
            <a:ext cx="1752600" cy="11874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00"/>
                </a:solidFill>
              </a:rPr>
              <a:t>360 million CHB</a:t>
            </a:r>
          </a:p>
        </p:txBody>
      </p:sp>
      <p:sp>
        <p:nvSpPr>
          <p:cNvPr id="63493" name="Text Box 5"/>
          <p:cNvSpPr txBox="1">
            <a:spLocks noChangeArrowheads="1"/>
          </p:cNvSpPr>
          <p:nvPr/>
        </p:nvSpPr>
        <p:spPr bwMode="auto">
          <a:xfrm>
            <a:off x="457200" y="5486400"/>
            <a:ext cx="1828800" cy="1187450"/>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00"/>
                </a:solidFill>
              </a:rPr>
              <a:t>More than 500,000 death/year</a:t>
            </a:r>
          </a:p>
        </p:txBody>
      </p:sp>
      <p:sp>
        <p:nvSpPr>
          <p:cNvPr id="33798" name="Slide Number Placeholder 1"/>
          <p:cNvSpPr>
            <a:spLocks noGrp="1"/>
          </p:cNvSpPr>
          <p:nvPr>
            <p:ph type="sldNum" sz="quarter" idx="12"/>
          </p:nvPr>
        </p:nvSpPr>
        <p:spPr bwMode="auto">
          <a:noFill/>
          <a:ln>
            <a:miter lim="800000"/>
            <a:headEnd/>
            <a:tailEnd/>
          </a:ln>
        </p:spPr>
        <p:txBody>
          <a:bodyPr/>
          <a:lstStyle/>
          <a:p>
            <a:fld id="{4699D863-C77D-46DD-B4A4-C706D86ED981}" type="slidenum">
              <a:rPr lang="en-US"/>
              <a:pPr/>
              <a:t>12</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ppt_x"/>
                                          </p:val>
                                        </p:tav>
                                        <p:tav tm="100000">
                                          <p:val>
                                            <p:strVal val="#ppt_x"/>
                                          </p:val>
                                        </p:tav>
                                      </p:tavLst>
                                    </p:anim>
                                    <p:anim calcmode="lin" valueType="num">
                                      <p:cBhvr additive="base">
                                        <p:cTn id="8"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2"/>
                                        </p:tgtEl>
                                        <p:attrNameLst>
                                          <p:attrName>style.visibility</p:attrName>
                                        </p:attrNameLst>
                                      </p:cBhvr>
                                      <p:to>
                                        <p:strVal val="visible"/>
                                      </p:to>
                                    </p:set>
                                    <p:anim calcmode="lin" valueType="num">
                                      <p:cBhvr additive="base">
                                        <p:cTn id="13" dur="500" fill="hold"/>
                                        <p:tgtEl>
                                          <p:spTgt spid="63492"/>
                                        </p:tgtEl>
                                        <p:attrNameLst>
                                          <p:attrName>ppt_x</p:attrName>
                                        </p:attrNameLst>
                                      </p:cBhvr>
                                      <p:tavLst>
                                        <p:tav tm="0">
                                          <p:val>
                                            <p:strVal val="#ppt_x"/>
                                          </p:val>
                                        </p:tav>
                                        <p:tav tm="100000">
                                          <p:val>
                                            <p:strVal val="#ppt_x"/>
                                          </p:val>
                                        </p:tav>
                                      </p:tavLst>
                                    </p:anim>
                                    <p:anim calcmode="lin" valueType="num">
                                      <p:cBhvr additive="base">
                                        <p:cTn id="14"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3"/>
                                        </p:tgtEl>
                                        <p:attrNameLst>
                                          <p:attrName>style.visibility</p:attrName>
                                        </p:attrNameLst>
                                      </p:cBhvr>
                                      <p:to>
                                        <p:strVal val="visible"/>
                                      </p:to>
                                    </p:set>
                                    <p:anim calcmode="lin" valueType="num">
                                      <p:cBhvr additive="base">
                                        <p:cTn id="19" dur="500" fill="hold"/>
                                        <p:tgtEl>
                                          <p:spTgt spid="63493"/>
                                        </p:tgtEl>
                                        <p:attrNameLst>
                                          <p:attrName>ppt_x</p:attrName>
                                        </p:attrNameLst>
                                      </p:cBhvr>
                                      <p:tavLst>
                                        <p:tav tm="0">
                                          <p:val>
                                            <p:strVal val="#ppt_x"/>
                                          </p:val>
                                        </p:tav>
                                        <p:tav tm="100000">
                                          <p:val>
                                            <p:strVal val="#ppt_x"/>
                                          </p:val>
                                        </p:tav>
                                      </p:tavLst>
                                    </p:anim>
                                    <p:anim calcmode="lin" valueType="num">
                                      <p:cBhvr additive="base">
                                        <p:cTn id="20"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p:bldP spid="634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owp2389"/>
          <p:cNvPicPr>
            <a:picLocks noChangeAspect="1" noChangeArrowheads="1"/>
          </p:cNvPicPr>
          <p:nvPr/>
        </p:nvPicPr>
        <p:blipFill>
          <a:blip r:embed="rId2"/>
          <a:srcRect l="911" t="1694" r="911" b="1923"/>
          <a:stretch>
            <a:fillRect/>
          </a:stretch>
        </p:blipFill>
        <p:spPr bwMode="auto">
          <a:xfrm>
            <a:off x="609600" y="1295400"/>
            <a:ext cx="8229600" cy="5105400"/>
          </a:xfrm>
          <a:prstGeom prst="rect">
            <a:avLst/>
          </a:prstGeom>
          <a:noFill/>
          <a:ln w="28575">
            <a:solidFill>
              <a:schemeClr val="folHlink"/>
            </a:solidFill>
            <a:miter lim="800000"/>
            <a:headEnd/>
            <a:tailEnd/>
          </a:ln>
        </p:spPr>
      </p:pic>
      <p:sp>
        <p:nvSpPr>
          <p:cNvPr id="34819" name="Rectangle 3"/>
          <p:cNvSpPr>
            <a:spLocks noGrp="1" noChangeArrowheads="1"/>
          </p:cNvSpPr>
          <p:nvPr>
            <p:ph type="title"/>
          </p:nvPr>
        </p:nvSpPr>
        <p:spPr/>
        <p:txBody>
          <a:bodyPr/>
          <a:lstStyle/>
          <a:p>
            <a:pPr eaLnBrk="1" hangingPunct="1"/>
            <a:r>
              <a:rPr lang="en-US" b="1" smtClean="0">
                <a:solidFill>
                  <a:schemeClr val="bg2"/>
                </a:solidFill>
              </a:rPr>
              <a:t>Natural History</a:t>
            </a:r>
            <a:endParaRPr lang="en-CA" b="1" smtClean="0">
              <a:solidFill>
                <a:schemeClr val="bg2"/>
              </a:solidFill>
            </a:endParaRPr>
          </a:p>
        </p:txBody>
      </p:sp>
      <p:sp>
        <p:nvSpPr>
          <p:cNvPr id="34820" name="Text Box 4"/>
          <p:cNvSpPr txBox="1">
            <a:spLocks noChangeArrowheads="1"/>
          </p:cNvSpPr>
          <p:nvPr/>
        </p:nvSpPr>
        <p:spPr bwMode="auto">
          <a:xfrm>
            <a:off x="6324600" y="6392863"/>
            <a:ext cx="2590800" cy="396875"/>
          </a:xfrm>
          <a:prstGeom prst="rect">
            <a:avLst/>
          </a:prstGeom>
          <a:noFill/>
          <a:ln w="9525">
            <a:noFill/>
            <a:miter lim="800000"/>
            <a:headEnd/>
            <a:tailEnd/>
          </a:ln>
        </p:spPr>
        <p:txBody>
          <a:bodyPr>
            <a:spAutoFit/>
          </a:bodyPr>
          <a:lstStyle/>
          <a:p>
            <a:pPr lvl="1" algn="r" eaLnBrk="1" hangingPunct="1">
              <a:spcBef>
                <a:spcPct val="50000"/>
              </a:spcBef>
            </a:pPr>
            <a:r>
              <a:rPr lang="en-US" sz="2000">
                <a:solidFill>
                  <a:schemeClr val="folHlink"/>
                </a:solidFill>
                <a:latin typeface="Tahoma" pitchFamily="34" charset="0"/>
              </a:rPr>
              <a:t>Gow, </a:t>
            </a:r>
            <a:r>
              <a:rPr lang="en-CA" sz="2000">
                <a:solidFill>
                  <a:schemeClr val="folHlink"/>
                </a:solidFill>
                <a:latin typeface="Tahoma" pitchFamily="34" charset="0"/>
              </a:rPr>
              <a:t>BMJ</a:t>
            </a:r>
            <a:r>
              <a:rPr lang="en-US" sz="2000">
                <a:solidFill>
                  <a:schemeClr val="folHlink"/>
                </a:solidFill>
                <a:latin typeface="Tahoma" pitchFamily="34" charset="0"/>
              </a:rPr>
              <a:t> </a:t>
            </a:r>
            <a:r>
              <a:rPr lang="en-CA" sz="2000">
                <a:solidFill>
                  <a:schemeClr val="folHlink"/>
                </a:solidFill>
                <a:latin typeface="Tahoma" pitchFamily="34" charset="0"/>
              </a:rPr>
              <a:t>2001</a:t>
            </a:r>
          </a:p>
        </p:txBody>
      </p:sp>
      <p:sp>
        <p:nvSpPr>
          <p:cNvPr id="34821" name="Slide Number Placeholder 1"/>
          <p:cNvSpPr>
            <a:spLocks noGrp="1"/>
          </p:cNvSpPr>
          <p:nvPr>
            <p:ph type="sldNum" sz="quarter" idx="12"/>
          </p:nvPr>
        </p:nvSpPr>
        <p:spPr bwMode="auto">
          <a:noFill/>
          <a:ln>
            <a:miter lim="800000"/>
            <a:headEnd/>
            <a:tailEnd/>
          </a:ln>
        </p:spPr>
        <p:txBody>
          <a:bodyPr/>
          <a:lstStyle/>
          <a:p>
            <a:fld id="{D69C061E-4315-44A0-BE77-D2FCA400BBB7}" type="slidenum">
              <a:rPr lang="en-US"/>
              <a:pPr/>
              <a:t>13</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ln>
            <a:miter lim="800000"/>
            <a:headEnd/>
            <a:tailEnd/>
          </a:ln>
        </p:spPr>
        <p:txBody>
          <a:bodyPr/>
          <a:lstStyle/>
          <a:p>
            <a:fld id="{1AF1A2AE-085A-448C-B442-C73489DA188C}" type="slidenum">
              <a:rPr lang="ar-SA"/>
              <a:pPr/>
              <a:t>14</a:t>
            </a:fld>
            <a:endParaRPr lang="en-US"/>
          </a:p>
        </p:txBody>
      </p:sp>
      <p:sp>
        <p:nvSpPr>
          <p:cNvPr id="35843" name="Text Box 4"/>
          <p:cNvSpPr txBox="1">
            <a:spLocks noChangeArrowheads="1"/>
          </p:cNvSpPr>
          <p:nvPr/>
        </p:nvSpPr>
        <p:spPr bwMode="auto">
          <a:xfrm>
            <a:off x="1316038" y="1331913"/>
            <a:ext cx="1646237" cy="550862"/>
          </a:xfrm>
          <a:prstGeom prst="rect">
            <a:avLst/>
          </a:prstGeom>
          <a:noFill/>
          <a:ln w="9525">
            <a:noFill/>
            <a:miter lim="800000"/>
            <a:headEnd/>
            <a:tailEnd/>
          </a:ln>
        </p:spPr>
        <p:txBody>
          <a:bodyPr lIns="0" tIns="0" rIns="0" bIns="0"/>
          <a:lstStyle/>
          <a:p>
            <a:pPr algn="ctr" defTabSz="438150" eaLnBrk="1" hangingPunct="1">
              <a:buClr>
                <a:srgbClr val="000000"/>
              </a:buClr>
              <a:buSzPct val="90000"/>
              <a:buFont typeface="Monotype Sorts"/>
              <a:buNone/>
            </a:pPr>
            <a:r>
              <a:rPr lang="en-US" sz="3200" b="1">
                <a:solidFill>
                  <a:schemeClr val="bg1"/>
                </a:solidFill>
              </a:rPr>
              <a:t>HBsAg</a:t>
            </a:r>
          </a:p>
        </p:txBody>
      </p:sp>
      <p:sp>
        <p:nvSpPr>
          <p:cNvPr id="35844" name="Text Box 18"/>
          <p:cNvSpPr txBox="1">
            <a:spLocks noChangeArrowheads="1"/>
          </p:cNvSpPr>
          <p:nvPr/>
        </p:nvSpPr>
        <p:spPr bwMode="auto">
          <a:xfrm>
            <a:off x="1647825" y="152400"/>
            <a:ext cx="168275" cy="673100"/>
          </a:xfrm>
          <a:prstGeom prst="rect">
            <a:avLst/>
          </a:prstGeom>
          <a:noFill/>
          <a:ln w="9525">
            <a:noFill/>
            <a:miter lim="800000"/>
            <a:headEnd/>
            <a:tailEnd/>
          </a:ln>
        </p:spPr>
        <p:txBody>
          <a:bodyPr wrap="none" lIns="82048" tIns="41025" rIns="82048" bIns="41025">
            <a:spAutoFit/>
          </a:bodyPr>
          <a:lstStyle/>
          <a:p>
            <a:pPr defTabSz="820738" eaLnBrk="1" hangingPunct="1"/>
            <a:endParaRPr lang="ar-EG" sz="3900" b="1">
              <a:solidFill>
                <a:srgbClr val="FDFD0D"/>
              </a:solidFill>
            </a:endParaRPr>
          </a:p>
        </p:txBody>
      </p:sp>
      <p:grpSp>
        <p:nvGrpSpPr>
          <p:cNvPr id="35845" name="Group 24"/>
          <p:cNvGrpSpPr>
            <a:grpSpLocks/>
          </p:cNvGrpSpPr>
          <p:nvPr/>
        </p:nvGrpSpPr>
        <p:grpSpPr bwMode="auto">
          <a:xfrm>
            <a:off x="4075113" y="0"/>
            <a:ext cx="5068887" cy="2609850"/>
            <a:chOff x="2567" y="0"/>
            <a:chExt cx="3193" cy="1644"/>
          </a:xfrm>
        </p:grpSpPr>
        <p:pic>
          <p:nvPicPr>
            <p:cNvPr id="35865" name="Picture 20"/>
            <p:cNvPicPr>
              <a:picLocks noChangeAspect="1" noChangeArrowheads="1"/>
            </p:cNvPicPr>
            <p:nvPr/>
          </p:nvPicPr>
          <p:blipFill>
            <a:blip r:embed="rId3"/>
            <a:srcRect/>
            <a:stretch>
              <a:fillRect/>
            </a:stretch>
          </p:blipFill>
          <p:spPr bwMode="auto">
            <a:xfrm>
              <a:off x="4098" y="0"/>
              <a:ext cx="1662" cy="1644"/>
            </a:xfrm>
            <a:prstGeom prst="rect">
              <a:avLst/>
            </a:prstGeom>
            <a:noFill/>
            <a:ln w="9525">
              <a:noFill/>
              <a:miter lim="800000"/>
              <a:headEnd/>
              <a:tailEnd/>
            </a:ln>
          </p:spPr>
        </p:pic>
        <p:sp>
          <p:nvSpPr>
            <p:cNvPr id="35866" name="Rectangle 21"/>
            <p:cNvSpPr>
              <a:spLocks noChangeArrowheads="1"/>
            </p:cNvSpPr>
            <p:nvPr/>
          </p:nvSpPr>
          <p:spPr bwMode="auto">
            <a:xfrm>
              <a:off x="2567" y="890"/>
              <a:ext cx="1212" cy="349"/>
            </a:xfrm>
            <a:prstGeom prst="rect">
              <a:avLst/>
            </a:prstGeom>
            <a:noFill/>
            <a:ln w="9525">
              <a:noFill/>
              <a:miter lim="800000"/>
              <a:headEnd/>
              <a:tailEnd/>
            </a:ln>
          </p:spPr>
          <p:txBody>
            <a:bodyPr wrap="none" lIns="0" tIns="0" rIns="0" bIns="0">
              <a:spAutoFit/>
            </a:bodyPr>
            <a:lstStyle/>
            <a:p>
              <a:pPr algn="ctr" eaLnBrk="1" hangingPunct="1"/>
              <a:r>
                <a:rPr lang="en-US" b="1">
                  <a:solidFill>
                    <a:srgbClr val="FFC000"/>
                  </a:solidFill>
                  <a:latin typeface="Arial Cyr" pitchFamily="34" charset="-52"/>
                </a:rPr>
                <a:t>Double-Stranded </a:t>
              </a:r>
            </a:p>
            <a:p>
              <a:pPr algn="ctr" eaLnBrk="1" hangingPunct="1"/>
              <a:r>
                <a:rPr lang="en-US" b="1">
                  <a:solidFill>
                    <a:srgbClr val="FFC000"/>
                  </a:solidFill>
                  <a:latin typeface="Arial Cyr" pitchFamily="34" charset="-52"/>
                </a:rPr>
                <a:t>DNA </a:t>
              </a:r>
              <a:endParaRPr lang="en-US" b="1" i="1" u="sng">
                <a:solidFill>
                  <a:srgbClr val="FFC000"/>
                </a:solidFill>
                <a:latin typeface="Arial Cyr" pitchFamily="34" charset="-52"/>
              </a:endParaRPr>
            </a:p>
          </p:txBody>
        </p:sp>
        <p:sp>
          <p:nvSpPr>
            <p:cNvPr id="35867" name="Line 22"/>
            <p:cNvSpPr>
              <a:spLocks noChangeShapeType="1"/>
            </p:cNvSpPr>
            <p:nvPr/>
          </p:nvSpPr>
          <p:spPr bwMode="auto">
            <a:xfrm flipH="1">
              <a:off x="3679" y="1025"/>
              <a:ext cx="945" cy="1"/>
            </a:xfrm>
            <a:prstGeom prst="line">
              <a:avLst/>
            </a:prstGeom>
            <a:noFill/>
            <a:ln w="6350">
              <a:solidFill>
                <a:srgbClr val="FFFFFF"/>
              </a:solidFill>
              <a:round/>
              <a:headEnd/>
              <a:tailEnd/>
            </a:ln>
          </p:spPr>
          <p:txBody>
            <a:bodyPr/>
            <a:lstStyle/>
            <a:p>
              <a:endParaRPr lang="en-US"/>
            </a:p>
          </p:txBody>
        </p:sp>
      </p:grpSp>
      <p:grpSp>
        <p:nvGrpSpPr>
          <p:cNvPr id="35846" name="Group 25"/>
          <p:cNvGrpSpPr>
            <a:grpSpLocks/>
          </p:cNvGrpSpPr>
          <p:nvPr/>
        </p:nvGrpSpPr>
        <p:grpSpPr bwMode="auto">
          <a:xfrm>
            <a:off x="827088" y="2139950"/>
            <a:ext cx="5616575" cy="3305175"/>
            <a:chOff x="839" y="1281"/>
            <a:chExt cx="4082" cy="2285"/>
          </a:xfrm>
        </p:grpSpPr>
        <p:sp>
          <p:nvSpPr>
            <p:cNvPr id="35850" name="Oval 26"/>
            <p:cNvSpPr>
              <a:spLocks noChangeArrowheads="1"/>
            </p:cNvSpPr>
            <p:nvPr/>
          </p:nvSpPr>
          <p:spPr bwMode="auto">
            <a:xfrm>
              <a:off x="3098" y="1416"/>
              <a:ext cx="1823" cy="1655"/>
            </a:xfrm>
            <a:prstGeom prst="ellipse">
              <a:avLst/>
            </a:prstGeom>
            <a:solidFill>
              <a:srgbClr val="C0C0C0"/>
            </a:solidFill>
            <a:ln w="31242">
              <a:solidFill>
                <a:srgbClr val="4F4F4F"/>
              </a:solidFill>
              <a:round/>
              <a:headEnd/>
              <a:tailEnd/>
            </a:ln>
          </p:spPr>
          <p:txBody>
            <a:bodyPr wrap="none" anchor="ctr"/>
            <a:lstStyle/>
            <a:p>
              <a:pPr eaLnBrk="1" hangingPunct="1"/>
              <a:endParaRPr lang="ar-SA"/>
            </a:p>
          </p:txBody>
        </p:sp>
        <p:sp>
          <p:nvSpPr>
            <p:cNvPr id="35851" name="Oval 27"/>
            <p:cNvSpPr>
              <a:spLocks noChangeArrowheads="1"/>
            </p:cNvSpPr>
            <p:nvPr/>
          </p:nvSpPr>
          <p:spPr bwMode="auto">
            <a:xfrm>
              <a:off x="3450" y="1703"/>
              <a:ext cx="1118" cy="1088"/>
            </a:xfrm>
            <a:prstGeom prst="ellipse">
              <a:avLst/>
            </a:prstGeom>
            <a:solidFill>
              <a:srgbClr val="5F5F5F"/>
            </a:solidFill>
            <a:ln w="19050">
              <a:solidFill>
                <a:srgbClr val="5F5F5F"/>
              </a:solidFill>
              <a:round/>
              <a:headEnd/>
              <a:tailEnd/>
            </a:ln>
          </p:spPr>
          <p:txBody>
            <a:bodyPr wrap="none" anchor="ctr"/>
            <a:lstStyle/>
            <a:p>
              <a:pPr eaLnBrk="1" hangingPunct="1"/>
              <a:endParaRPr lang="ar-SA"/>
            </a:p>
          </p:txBody>
        </p:sp>
        <p:sp>
          <p:nvSpPr>
            <p:cNvPr id="35852" name="Oval 29"/>
            <p:cNvSpPr>
              <a:spLocks noChangeArrowheads="1"/>
            </p:cNvSpPr>
            <p:nvPr/>
          </p:nvSpPr>
          <p:spPr bwMode="auto">
            <a:xfrm>
              <a:off x="3416" y="1672"/>
              <a:ext cx="1220" cy="1129"/>
            </a:xfrm>
            <a:prstGeom prst="ellipse">
              <a:avLst/>
            </a:prstGeom>
            <a:solidFill>
              <a:schemeClr val="tx1"/>
            </a:solidFill>
            <a:ln w="50800">
              <a:solidFill>
                <a:srgbClr val="4F4F4F"/>
              </a:solidFill>
              <a:round/>
              <a:headEnd/>
              <a:tailEnd/>
            </a:ln>
          </p:spPr>
          <p:txBody>
            <a:bodyPr wrap="none" anchor="ctr"/>
            <a:lstStyle/>
            <a:p>
              <a:pPr eaLnBrk="1" hangingPunct="1"/>
              <a:endParaRPr lang="ar-SA"/>
            </a:p>
          </p:txBody>
        </p:sp>
        <p:sp>
          <p:nvSpPr>
            <p:cNvPr id="35853" name="Text Box 30"/>
            <p:cNvSpPr txBox="1">
              <a:spLocks noChangeArrowheads="1"/>
            </p:cNvSpPr>
            <p:nvPr/>
          </p:nvSpPr>
          <p:spPr bwMode="auto">
            <a:xfrm>
              <a:off x="2261" y="2791"/>
              <a:ext cx="837" cy="262"/>
            </a:xfrm>
            <a:prstGeom prst="rect">
              <a:avLst/>
            </a:prstGeom>
            <a:noFill/>
            <a:ln w="9525">
              <a:noFill/>
              <a:miter lim="800000"/>
              <a:headEnd/>
              <a:tailEnd/>
            </a:ln>
          </p:spPr>
          <p:txBody>
            <a:bodyPr lIns="0" tIns="0" rIns="0" bIns="0"/>
            <a:lstStyle/>
            <a:p>
              <a:pPr algn="ctr" defTabSz="438150" eaLnBrk="1" hangingPunct="1">
                <a:buClr>
                  <a:srgbClr val="000000"/>
                </a:buClr>
                <a:buSzPct val="90000"/>
                <a:buFont typeface="Monotype Sorts"/>
                <a:buNone/>
              </a:pPr>
              <a:r>
                <a:rPr lang="en-US" sz="2400" b="1"/>
                <a:t>HBcAg</a:t>
              </a:r>
            </a:p>
          </p:txBody>
        </p:sp>
        <p:sp>
          <p:nvSpPr>
            <p:cNvPr id="35854" name="Text Box 31"/>
            <p:cNvSpPr txBox="1">
              <a:spLocks noChangeArrowheads="1"/>
            </p:cNvSpPr>
            <p:nvPr/>
          </p:nvSpPr>
          <p:spPr bwMode="auto">
            <a:xfrm>
              <a:off x="3733" y="3303"/>
              <a:ext cx="838" cy="263"/>
            </a:xfrm>
            <a:prstGeom prst="rect">
              <a:avLst/>
            </a:prstGeom>
            <a:noFill/>
            <a:ln w="9525">
              <a:noFill/>
              <a:miter lim="800000"/>
              <a:headEnd/>
              <a:tailEnd/>
            </a:ln>
          </p:spPr>
          <p:txBody>
            <a:bodyPr lIns="0" tIns="0" rIns="0" bIns="0"/>
            <a:lstStyle/>
            <a:p>
              <a:pPr algn="ctr" defTabSz="438150" eaLnBrk="1" hangingPunct="1">
                <a:buClr>
                  <a:srgbClr val="000000"/>
                </a:buClr>
                <a:buSzPct val="90000"/>
                <a:buFont typeface="Monotype Sorts"/>
                <a:buNone/>
              </a:pPr>
              <a:r>
                <a:rPr lang="en-US" sz="2400" b="1"/>
                <a:t>HBeAg</a:t>
              </a:r>
            </a:p>
          </p:txBody>
        </p:sp>
        <p:sp>
          <p:nvSpPr>
            <p:cNvPr id="35855" name="Freeform 32"/>
            <p:cNvSpPr>
              <a:spLocks/>
            </p:cNvSpPr>
            <p:nvPr/>
          </p:nvSpPr>
          <p:spPr bwMode="auto">
            <a:xfrm>
              <a:off x="3556" y="1928"/>
              <a:ext cx="921" cy="314"/>
            </a:xfrm>
            <a:custGeom>
              <a:avLst/>
              <a:gdLst>
                <a:gd name="T0" fmla="*/ 24 w 1253"/>
                <a:gd name="T1" fmla="*/ 121 h 472"/>
                <a:gd name="T2" fmla="*/ 40 w 1253"/>
                <a:gd name="T3" fmla="*/ 106 h 472"/>
                <a:gd name="T4" fmla="*/ 44 w 1253"/>
                <a:gd name="T5" fmla="*/ 96 h 472"/>
                <a:gd name="T6" fmla="*/ 45 w 1253"/>
                <a:gd name="T7" fmla="*/ 86 h 472"/>
                <a:gd name="T8" fmla="*/ 44 w 1253"/>
                <a:gd name="T9" fmla="*/ 76 h 472"/>
                <a:gd name="T10" fmla="*/ 38 w 1253"/>
                <a:gd name="T11" fmla="*/ 61 h 472"/>
                <a:gd name="T12" fmla="*/ 35 w 1253"/>
                <a:gd name="T13" fmla="*/ 53 h 472"/>
                <a:gd name="T14" fmla="*/ 38 w 1253"/>
                <a:gd name="T15" fmla="*/ 38 h 472"/>
                <a:gd name="T16" fmla="*/ 48 w 1253"/>
                <a:gd name="T17" fmla="*/ 19 h 472"/>
                <a:gd name="T18" fmla="*/ 54 w 1253"/>
                <a:gd name="T19" fmla="*/ 17 h 472"/>
                <a:gd name="T20" fmla="*/ 75 w 1253"/>
                <a:gd name="T21" fmla="*/ 15 h 472"/>
                <a:gd name="T22" fmla="*/ 95 w 1253"/>
                <a:gd name="T23" fmla="*/ 15 h 472"/>
                <a:gd name="T24" fmla="*/ 95 w 1253"/>
                <a:gd name="T25" fmla="*/ 15 h 472"/>
                <a:gd name="T26" fmla="*/ 106 w 1253"/>
                <a:gd name="T27" fmla="*/ 17 h 472"/>
                <a:gd name="T28" fmla="*/ 118 w 1253"/>
                <a:gd name="T29" fmla="*/ 19 h 472"/>
                <a:gd name="T30" fmla="*/ 132 w 1253"/>
                <a:gd name="T31" fmla="*/ 26 h 472"/>
                <a:gd name="T32" fmla="*/ 146 w 1253"/>
                <a:gd name="T33" fmla="*/ 26 h 472"/>
                <a:gd name="T34" fmla="*/ 162 w 1253"/>
                <a:gd name="T35" fmla="*/ 26 h 472"/>
                <a:gd name="T36" fmla="*/ 180 w 1253"/>
                <a:gd name="T37" fmla="*/ 23 h 472"/>
                <a:gd name="T38" fmla="*/ 187 w 1253"/>
                <a:gd name="T39" fmla="*/ 17 h 472"/>
                <a:gd name="T40" fmla="*/ 196 w 1253"/>
                <a:gd name="T41" fmla="*/ 10 h 472"/>
                <a:gd name="T42" fmla="*/ 211 w 1253"/>
                <a:gd name="T43" fmla="*/ 5 h 472"/>
                <a:gd name="T44" fmla="*/ 224 w 1253"/>
                <a:gd name="T45" fmla="*/ 3 h 472"/>
                <a:gd name="T46" fmla="*/ 232 w 1253"/>
                <a:gd name="T47" fmla="*/ 1 h 472"/>
                <a:gd name="T48" fmla="*/ 240 w 1253"/>
                <a:gd name="T49" fmla="*/ 1 h 472"/>
                <a:gd name="T50" fmla="*/ 254 w 1253"/>
                <a:gd name="T51" fmla="*/ 9 h 472"/>
                <a:gd name="T52" fmla="*/ 266 w 1253"/>
                <a:gd name="T53" fmla="*/ 15 h 472"/>
                <a:gd name="T54" fmla="*/ 278 w 1253"/>
                <a:gd name="T55" fmla="*/ 21 h 472"/>
                <a:gd name="T56" fmla="*/ 293 w 1253"/>
                <a:gd name="T57" fmla="*/ 23 h 472"/>
                <a:gd name="T58" fmla="*/ 305 w 1253"/>
                <a:gd name="T59" fmla="*/ 27 h 472"/>
                <a:gd name="T60" fmla="*/ 315 w 1253"/>
                <a:gd name="T61" fmla="*/ 31 h 472"/>
                <a:gd name="T62" fmla="*/ 327 w 1253"/>
                <a:gd name="T63" fmla="*/ 34 h 472"/>
                <a:gd name="T64" fmla="*/ 340 w 1253"/>
                <a:gd name="T65" fmla="*/ 33 h 472"/>
                <a:gd name="T66" fmla="*/ 352 w 1253"/>
                <a:gd name="T67" fmla="*/ 30 h 472"/>
                <a:gd name="T68" fmla="*/ 368 w 1253"/>
                <a:gd name="T69" fmla="*/ 26 h 472"/>
                <a:gd name="T70" fmla="*/ 380 w 1253"/>
                <a:gd name="T71" fmla="*/ 23 h 472"/>
                <a:gd name="T72" fmla="*/ 392 w 1253"/>
                <a:gd name="T73" fmla="*/ 18 h 472"/>
                <a:gd name="T74" fmla="*/ 403 w 1253"/>
                <a:gd name="T75" fmla="*/ 13 h 472"/>
                <a:gd name="T76" fmla="*/ 418 w 1253"/>
                <a:gd name="T77" fmla="*/ 18 h 472"/>
                <a:gd name="T78" fmla="*/ 427 w 1253"/>
                <a:gd name="T79" fmla="*/ 25 h 472"/>
                <a:gd name="T80" fmla="*/ 443 w 1253"/>
                <a:gd name="T81" fmla="*/ 38 h 472"/>
                <a:gd name="T82" fmla="*/ 447 w 1253"/>
                <a:gd name="T83" fmla="*/ 43 h 472"/>
                <a:gd name="T84" fmla="*/ 451 w 1253"/>
                <a:gd name="T85" fmla="*/ 54 h 472"/>
                <a:gd name="T86" fmla="*/ 448 w 1253"/>
                <a:gd name="T87" fmla="*/ 68 h 472"/>
                <a:gd name="T88" fmla="*/ 447 w 1253"/>
                <a:gd name="T89" fmla="*/ 76 h 472"/>
                <a:gd name="T90" fmla="*/ 448 w 1253"/>
                <a:gd name="T91" fmla="*/ 80 h 472"/>
                <a:gd name="T92" fmla="*/ 448 w 1253"/>
                <a:gd name="T93" fmla="*/ 85 h 472"/>
                <a:gd name="T94" fmla="*/ 445 w 1253"/>
                <a:gd name="T95" fmla="*/ 93 h 472"/>
                <a:gd name="T96" fmla="*/ 446 w 1253"/>
                <a:gd name="T97" fmla="*/ 102 h 472"/>
                <a:gd name="T98" fmla="*/ 448 w 1253"/>
                <a:gd name="T99" fmla="*/ 109 h 472"/>
                <a:gd name="T100" fmla="*/ 449 w 1253"/>
                <a:gd name="T101" fmla="*/ 116 h 472"/>
                <a:gd name="T102" fmla="*/ 448 w 1253"/>
                <a:gd name="T103" fmla="*/ 119 h 472"/>
                <a:gd name="T104" fmla="*/ 449 w 1253"/>
                <a:gd name="T105" fmla="*/ 120 h 472"/>
                <a:gd name="T106" fmla="*/ 451 w 1253"/>
                <a:gd name="T107" fmla="*/ 121 h 472"/>
                <a:gd name="T108" fmla="*/ 464 w 1253"/>
                <a:gd name="T109" fmla="*/ 127 h 472"/>
                <a:gd name="T110" fmla="*/ 472 w 1253"/>
                <a:gd name="T111" fmla="*/ 131 h 472"/>
                <a:gd name="T112" fmla="*/ 480 w 1253"/>
                <a:gd name="T113" fmla="*/ 133 h 472"/>
                <a:gd name="T114" fmla="*/ 488 w 1253"/>
                <a:gd name="T115" fmla="*/ 134 h 472"/>
                <a:gd name="T116" fmla="*/ 492 w 1253"/>
                <a:gd name="T117" fmla="*/ 134 h 472"/>
                <a:gd name="T118" fmla="*/ 495 w 1253"/>
                <a:gd name="T119" fmla="*/ 134 h 472"/>
                <a:gd name="T120" fmla="*/ 497 w 1253"/>
                <a:gd name="T121" fmla="*/ 134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3"/>
                <a:gd name="T184" fmla="*/ 0 h 472"/>
                <a:gd name="T185" fmla="*/ 1253 w 1253"/>
                <a:gd name="T186" fmla="*/ 472 h 4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3" h="472">
                  <a:moveTo>
                    <a:pt x="0" y="471"/>
                  </a:moveTo>
                  <a:lnTo>
                    <a:pt x="0" y="471"/>
                  </a:lnTo>
                  <a:lnTo>
                    <a:pt x="2" y="468"/>
                  </a:lnTo>
                  <a:lnTo>
                    <a:pt x="7" y="464"/>
                  </a:lnTo>
                  <a:lnTo>
                    <a:pt x="13" y="458"/>
                  </a:lnTo>
                  <a:lnTo>
                    <a:pt x="19" y="452"/>
                  </a:lnTo>
                  <a:lnTo>
                    <a:pt x="26" y="445"/>
                  </a:lnTo>
                  <a:lnTo>
                    <a:pt x="34" y="437"/>
                  </a:lnTo>
                  <a:lnTo>
                    <a:pt x="43" y="428"/>
                  </a:lnTo>
                  <a:lnTo>
                    <a:pt x="51" y="420"/>
                  </a:lnTo>
                  <a:lnTo>
                    <a:pt x="59" y="411"/>
                  </a:lnTo>
                  <a:lnTo>
                    <a:pt x="67" y="404"/>
                  </a:lnTo>
                  <a:lnTo>
                    <a:pt x="77" y="396"/>
                  </a:lnTo>
                  <a:lnTo>
                    <a:pt x="84" y="390"/>
                  </a:lnTo>
                  <a:lnTo>
                    <a:pt x="92" y="384"/>
                  </a:lnTo>
                  <a:lnTo>
                    <a:pt x="98" y="379"/>
                  </a:lnTo>
                  <a:lnTo>
                    <a:pt x="104" y="376"/>
                  </a:lnTo>
                  <a:lnTo>
                    <a:pt x="102" y="373"/>
                  </a:lnTo>
                  <a:lnTo>
                    <a:pt x="101" y="370"/>
                  </a:lnTo>
                  <a:lnTo>
                    <a:pt x="101" y="368"/>
                  </a:lnTo>
                  <a:lnTo>
                    <a:pt x="101" y="364"/>
                  </a:lnTo>
                  <a:lnTo>
                    <a:pt x="101" y="362"/>
                  </a:lnTo>
                  <a:lnTo>
                    <a:pt x="102" y="358"/>
                  </a:lnTo>
                  <a:lnTo>
                    <a:pt x="102" y="356"/>
                  </a:lnTo>
                  <a:lnTo>
                    <a:pt x="104" y="352"/>
                  </a:lnTo>
                  <a:lnTo>
                    <a:pt x="104" y="350"/>
                  </a:lnTo>
                  <a:lnTo>
                    <a:pt x="105" y="347"/>
                  </a:lnTo>
                  <a:lnTo>
                    <a:pt x="105" y="344"/>
                  </a:lnTo>
                  <a:lnTo>
                    <a:pt x="107" y="340"/>
                  </a:lnTo>
                  <a:lnTo>
                    <a:pt x="107" y="338"/>
                  </a:lnTo>
                  <a:lnTo>
                    <a:pt x="108" y="334"/>
                  </a:lnTo>
                  <a:lnTo>
                    <a:pt x="108" y="332"/>
                  </a:lnTo>
                  <a:lnTo>
                    <a:pt x="110" y="328"/>
                  </a:lnTo>
                  <a:lnTo>
                    <a:pt x="110" y="326"/>
                  </a:lnTo>
                  <a:lnTo>
                    <a:pt x="110" y="323"/>
                  </a:lnTo>
                  <a:lnTo>
                    <a:pt x="110" y="322"/>
                  </a:lnTo>
                  <a:lnTo>
                    <a:pt x="111" y="317"/>
                  </a:lnTo>
                  <a:lnTo>
                    <a:pt x="111" y="315"/>
                  </a:lnTo>
                  <a:lnTo>
                    <a:pt x="111" y="311"/>
                  </a:lnTo>
                  <a:lnTo>
                    <a:pt x="111" y="307"/>
                  </a:lnTo>
                  <a:lnTo>
                    <a:pt x="113" y="303"/>
                  </a:lnTo>
                  <a:lnTo>
                    <a:pt x="113" y="301"/>
                  </a:lnTo>
                  <a:lnTo>
                    <a:pt x="113" y="297"/>
                  </a:lnTo>
                  <a:lnTo>
                    <a:pt x="113" y="294"/>
                  </a:lnTo>
                  <a:lnTo>
                    <a:pt x="113" y="290"/>
                  </a:lnTo>
                  <a:lnTo>
                    <a:pt x="111" y="288"/>
                  </a:lnTo>
                  <a:lnTo>
                    <a:pt x="111" y="285"/>
                  </a:lnTo>
                  <a:lnTo>
                    <a:pt x="110" y="283"/>
                  </a:lnTo>
                  <a:lnTo>
                    <a:pt x="110" y="280"/>
                  </a:lnTo>
                  <a:lnTo>
                    <a:pt x="111" y="278"/>
                  </a:lnTo>
                  <a:lnTo>
                    <a:pt x="112" y="276"/>
                  </a:lnTo>
                  <a:lnTo>
                    <a:pt x="112" y="272"/>
                  </a:lnTo>
                  <a:lnTo>
                    <a:pt x="113" y="267"/>
                  </a:lnTo>
                  <a:lnTo>
                    <a:pt x="111" y="263"/>
                  </a:lnTo>
                  <a:lnTo>
                    <a:pt x="111" y="258"/>
                  </a:lnTo>
                  <a:lnTo>
                    <a:pt x="109" y="254"/>
                  </a:lnTo>
                  <a:lnTo>
                    <a:pt x="109" y="248"/>
                  </a:lnTo>
                  <a:lnTo>
                    <a:pt x="107" y="244"/>
                  </a:lnTo>
                  <a:lnTo>
                    <a:pt x="105" y="238"/>
                  </a:lnTo>
                  <a:lnTo>
                    <a:pt x="103" y="234"/>
                  </a:lnTo>
                  <a:lnTo>
                    <a:pt x="102" y="228"/>
                  </a:lnTo>
                  <a:lnTo>
                    <a:pt x="101" y="223"/>
                  </a:lnTo>
                  <a:lnTo>
                    <a:pt x="99" y="219"/>
                  </a:lnTo>
                  <a:lnTo>
                    <a:pt x="98" y="215"/>
                  </a:lnTo>
                  <a:lnTo>
                    <a:pt x="98" y="211"/>
                  </a:lnTo>
                  <a:lnTo>
                    <a:pt x="96" y="209"/>
                  </a:lnTo>
                  <a:lnTo>
                    <a:pt x="96" y="207"/>
                  </a:lnTo>
                  <a:lnTo>
                    <a:pt x="95" y="205"/>
                  </a:lnTo>
                  <a:lnTo>
                    <a:pt x="95" y="202"/>
                  </a:lnTo>
                  <a:lnTo>
                    <a:pt x="93" y="200"/>
                  </a:lnTo>
                  <a:lnTo>
                    <a:pt x="93" y="197"/>
                  </a:lnTo>
                  <a:lnTo>
                    <a:pt x="91" y="194"/>
                  </a:lnTo>
                  <a:lnTo>
                    <a:pt x="91" y="190"/>
                  </a:lnTo>
                  <a:lnTo>
                    <a:pt x="89" y="188"/>
                  </a:lnTo>
                  <a:lnTo>
                    <a:pt x="89" y="185"/>
                  </a:lnTo>
                  <a:lnTo>
                    <a:pt x="87" y="183"/>
                  </a:lnTo>
                  <a:lnTo>
                    <a:pt x="87" y="179"/>
                  </a:lnTo>
                  <a:lnTo>
                    <a:pt x="86" y="177"/>
                  </a:lnTo>
                  <a:lnTo>
                    <a:pt x="86" y="175"/>
                  </a:lnTo>
                  <a:lnTo>
                    <a:pt x="86" y="173"/>
                  </a:lnTo>
                  <a:lnTo>
                    <a:pt x="86" y="170"/>
                  </a:lnTo>
                  <a:lnTo>
                    <a:pt x="85" y="166"/>
                  </a:lnTo>
                  <a:lnTo>
                    <a:pt x="86" y="161"/>
                  </a:lnTo>
                  <a:lnTo>
                    <a:pt x="87" y="156"/>
                  </a:lnTo>
                  <a:lnTo>
                    <a:pt x="89" y="150"/>
                  </a:lnTo>
                  <a:lnTo>
                    <a:pt x="91" y="144"/>
                  </a:lnTo>
                  <a:lnTo>
                    <a:pt x="95" y="136"/>
                  </a:lnTo>
                  <a:lnTo>
                    <a:pt x="97" y="129"/>
                  </a:lnTo>
                  <a:lnTo>
                    <a:pt x="101" y="121"/>
                  </a:lnTo>
                  <a:lnTo>
                    <a:pt x="103" y="115"/>
                  </a:lnTo>
                  <a:lnTo>
                    <a:pt x="107" y="107"/>
                  </a:lnTo>
                  <a:lnTo>
                    <a:pt x="109" y="100"/>
                  </a:lnTo>
                  <a:lnTo>
                    <a:pt x="113" y="93"/>
                  </a:lnTo>
                  <a:lnTo>
                    <a:pt x="115" y="88"/>
                  </a:lnTo>
                  <a:lnTo>
                    <a:pt x="118" y="82"/>
                  </a:lnTo>
                  <a:lnTo>
                    <a:pt x="119" y="78"/>
                  </a:lnTo>
                  <a:lnTo>
                    <a:pt x="121" y="72"/>
                  </a:lnTo>
                  <a:lnTo>
                    <a:pt x="121" y="70"/>
                  </a:lnTo>
                  <a:lnTo>
                    <a:pt x="121" y="66"/>
                  </a:lnTo>
                  <a:lnTo>
                    <a:pt x="121" y="64"/>
                  </a:lnTo>
                  <a:lnTo>
                    <a:pt x="123" y="61"/>
                  </a:lnTo>
                  <a:lnTo>
                    <a:pt x="125" y="60"/>
                  </a:lnTo>
                  <a:lnTo>
                    <a:pt x="127" y="59"/>
                  </a:lnTo>
                  <a:lnTo>
                    <a:pt x="129" y="59"/>
                  </a:lnTo>
                  <a:lnTo>
                    <a:pt x="131" y="59"/>
                  </a:lnTo>
                  <a:lnTo>
                    <a:pt x="133" y="58"/>
                  </a:lnTo>
                  <a:lnTo>
                    <a:pt x="135" y="58"/>
                  </a:lnTo>
                  <a:lnTo>
                    <a:pt x="139" y="56"/>
                  </a:lnTo>
                  <a:lnTo>
                    <a:pt x="142" y="55"/>
                  </a:lnTo>
                  <a:lnTo>
                    <a:pt x="146" y="53"/>
                  </a:lnTo>
                  <a:lnTo>
                    <a:pt x="150" y="53"/>
                  </a:lnTo>
                  <a:lnTo>
                    <a:pt x="154" y="53"/>
                  </a:lnTo>
                  <a:lnTo>
                    <a:pt x="160" y="52"/>
                  </a:lnTo>
                  <a:lnTo>
                    <a:pt x="166" y="52"/>
                  </a:lnTo>
                  <a:lnTo>
                    <a:pt x="173" y="52"/>
                  </a:lnTo>
                  <a:lnTo>
                    <a:pt x="181" y="52"/>
                  </a:lnTo>
                  <a:lnTo>
                    <a:pt x="189" y="50"/>
                  </a:lnTo>
                  <a:lnTo>
                    <a:pt x="196" y="50"/>
                  </a:lnTo>
                  <a:lnTo>
                    <a:pt x="205" y="50"/>
                  </a:lnTo>
                  <a:lnTo>
                    <a:pt x="211" y="50"/>
                  </a:lnTo>
                  <a:lnTo>
                    <a:pt x="219" y="50"/>
                  </a:lnTo>
                  <a:lnTo>
                    <a:pt x="223" y="50"/>
                  </a:lnTo>
                  <a:lnTo>
                    <a:pt x="229" y="50"/>
                  </a:lnTo>
                  <a:lnTo>
                    <a:pt x="232" y="50"/>
                  </a:lnTo>
                  <a:lnTo>
                    <a:pt x="235" y="50"/>
                  </a:lnTo>
                  <a:lnTo>
                    <a:pt x="236" y="52"/>
                  </a:lnTo>
                  <a:lnTo>
                    <a:pt x="238" y="52"/>
                  </a:lnTo>
                  <a:lnTo>
                    <a:pt x="239" y="52"/>
                  </a:lnTo>
                  <a:lnTo>
                    <a:pt x="240" y="52"/>
                  </a:lnTo>
                  <a:lnTo>
                    <a:pt x="239" y="52"/>
                  </a:lnTo>
                  <a:lnTo>
                    <a:pt x="239" y="53"/>
                  </a:lnTo>
                  <a:lnTo>
                    <a:pt x="240" y="53"/>
                  </a:lnTo>
                  <a:lnTo>
                    <a:pt x="241" y="53"/>
                  </a:lnTo>
                  <a:lnTo>
                    <a:pt x="244" y="53"/>
                  </a:lnTo>
                  <a:lnTo>
                    <a:pt x="245" y="55"/>
                  </a:lnTo>
                  <a:lnTo>
                    <a:pt x="247" y="55"/>
                  </a:lnTo>
                  <a:lnTo>
                    <a:pt x="249" y="55"/>
                  </a:lnTo>
                  <a:lnTo>
                    <a:pt x="252" y="55"/>
                  </a:lnTo>
                  <a:lnTo>
                    <a:pt x="255" y="56"/>
                  </a:lnTo>
                  <a:lnTo>
                    <a:pt x="258" y="56"/>
                  </a:lnTo>
                  <a:lnTo>
                    <a:pt x="260" y="56"/>
                  </a:lnTo>
                  <a:lnTo>
                    <a:pt x="264" y="56"/>
                  </a:lnTo>
                  <a:lnTo>
                    <a:pt x="266" y="58"/>
                  </a:lnTo>
                  <a:lnTo>
                    <a:pt x="269" y="58"/>
                  </a:lnTo>
                  <a:lnTo>
                    <a:pt x="271" y="58"/>
                  </a:lnTo>
                  <a:lnTo>
                    <a:pt x="275" y="58"/>
                  </a:lnTo>
                  <a:lnTo>
                    <a:pt x="277" y="59"/>
                  </a:lnTo>
                  <a:lnTo>
                    <a:pt x="279" y="59"/>
                  </a:lnTo>
                  <a:lnTo>
                    <a:pt x="281" y="59"/>
                  </a:lnTo>
                  <a:lnTo>
                    <a:pt x="285" y="59"/>
                  </a:lnTo>
                  <a:lnTo>
                    <a:pt x="287" y="60"/>
                  </a:lnTo>
                  <a:lnTo>
                    <a:pt x="290" y="61"/>
                  </a:lnTo>
                  <a:lnTo>
                    <a:pt x="292" y="64"/>
                  </a:lnTo>
                  <a:lnTo>
                    <a:pt x="296" y="65"/>
                  </a:lnTo>
                  <a:lnTo>
                    <a:pt x="298" y="67"/>
                  </a:lnTo>
                  <a:lnTo>
                    <a:pt x="302" y="70"/>
                  </a:lnTo>
                  <a:lnTo>
                    <a:pt x="306" y="72"/>
                  </a:lnTo>
                  <a:lnTo>
                    <a:pt x="310" y="73"/>
                  </a:lnTo>
                  <a:lnTo>
                    <a:pt x="312" y="77"/>
                  </a:lnTo>
                  <a:lnTo>
                    <a:pt x="316" y="79"/>
                  </a:lnTo>
                  <a:lnTo>
                    <a:pt x="320" y="81"/>
                  </a:lnTo>
                  <a:lnTo>
                    <a:pt x="324" y="83"/>
                  </a:lnTo>
                  <a:lnTo>
                    <a:pt x="326" y="85"/>
                  </a:lnTo>
                  <a:lnTo>
                    <a:pt x="330" y="86"/>
                  </a:lnTo>
                  <a:lnTo>
                    <a:pt x="333" y="88"/>
                  </a:lnTo>
                  <a:lnTo>
                    <a:pt x="337" y="88"/>
                  </a:lnTo>
                  <a:lnTo>
                    <a:pt x="339" y="89"/>
                  </a:lnTo>
                  <a:lnTo>
                    <a:pt x="342" y="89"/>
                  </a:lnTo>
                  <a:lnTo>
                    <a:pt x="344" y="89"/>
                  </a:lnTo>
                  <a:lnTo>
                    <a:pt x="348" y="89"/>
                  </a:lnTo>
                  <a:lnTo>
                    <a:pt x="351" y="89"/>
                  </a:lnTo>
                  <a:lnTo>
                    <a:pt x="355" y="89"/>
                  </a:lnTo>
                  <a:lnTo>
                    <a:pt x="359" y="89"/>
                  </a:lnTo>
                  <a:lnTo>
                    <a:pt x="363" y="89"/>
                  </a:lnTo>
                  <a:lnTo>
                    <a:pt x="365" y="89"/>
                  </a:lnTo>
                  <a:lnTo>
                    <a:pt x="369" y="89"/>
                  </a:lnTo>
                  <a:lnTo>
                    <a:pt x="373" y="89"/>
                  </a:lnTo>
                  <a:lnTo>
                    <a:pt x="377" y="89"/>
                  </a:lnTo>
                  <a:lnTo>
                    <a:pt x="379" y="89"/>
                  </a:lnTo>
                  <a:lnTo>
                    <a:pt x="383" y="89"/>
                  </a:lnTo>
                  <a:lnTo>
                    <a:pt x="385" y="89"/>
                  </a:lnTo>
                  <a:lnTo>
                    <a:pt x="389" y="88"/>
                  </a:lnTo>
                  <a:lnTo>
                    <a:pt x="391" y="88"/>
                  </a:lnTo>
                  <a:lnTo>
                    <a:pt x="395" y="88"/>
                  </a:lnTo>
                  <a:lnTo>
                    <a:pt x="399" y="88"/>
                  </a:lnTo>
                  <a:lnTo>
                    <a:pt x="402" y="87"/>
                  </a:lnTo>
                  <a:lnTo>
                    <a:pt x="407" y="87"/>
                  </a:lnTo>
                  <a:lnTo>
                    <a:pt x="412" y="86"/>
                  </a:lnTo>
                  <a:lnTo>
                    <a:pt x="416" y="86"/>
                  </a:lnTo>
                  <a:lnTo>
                    <a:pt x="422" y="84"/>
                  </a:lnTo>
                  <a:lnTo>
                    <a:pt x="426" y="84"/>
                  </a:lnTo>
                  <a:lnTo>
                    <a:pt x="430" y="83"/>
                  </a:lnTo>
                  <a:lnTo>
                    <a:pt x="434" y="83"/>
                  </a:lnTo>
                  <a:lnTo>
                    <a:pt x="439" y="81"/>
                  </a:lnTo>
                  <a:lnTo>
                    <a:pt x="443" y="81"/>
                  </a:lnTo>
                  <a:lnTo>
                    <a:pt x="446" y="79"/>
                  </a:lnTo>
                  <a:lnTo>
                    <a:pt x="449" y="78"/>
                  </a:lnTo>
                  <a:lnTo>
                    <a:pt x="453" y="76"/>
                  </a:lnTo>
                  <a:lnTo>
                    <a:pt x="455" y="74"/>
                  </a:lnTo>
                  <a:lnTo>
                    <a:pt x="457" y="73"/>
                  </a:lnTo>
                  <a:lnTo>
                    <a:pt x="459" y="71"/>
                  </a:lnTo>
                  <a:lnTo>
                    <a:pt x="459" y="69"/>
                  </a:lnTo>
                  <a:lnTo>
                    <a:pt x="461" y="67"/>
                  </a:lnTo>
                  <a:lnTo>
                    <a:pt x="463" y="65"/>
                  </a:lnTo>
                  <a:lnTo>
                    <a:pt x="465" y="61"/>
                  </a:lnTo>
                  <a:lnTo>
                    <a:pt x="465" y="60"/>
                  </a:lnTo>
                  <a:lnTo>
                    <a:pt x="467" y="58"/>
                  </a:lnTo>
                  <a:lnTo>
                    <a:pt x="469" y="56"/>
                  </a:lnTo>
                  <a:lnTo>
                    <a:pt x="470" y="54"/>
                  </a:lnTo>
                  <a:lnTo>
                    <a:pt x="470" y="53"/>
                  </a:lnTo>
                  <a:lnTo>
                    <a:pt x="473" y="50"/>
                  </a:lnTo>
                  <a:lnTo>
                    <a:pt x="475" y="48"/>
                  </a:lnTo>
                  <a:lnTo>
                    <a:pt x="477" y="47"/>
                  </a:lnTo>
                  <a:lnTo>
                    <a:pt x="479" y="45"/>
                  </a:lnTo>
                  <a:lnTo>
                    <a:pt x="481" y="43"/>
                  </a:lnTo>
                  <a:lnTo>
                    <a:pt x="483" y="41"/>
                  </a:lnTo>
                  <a:lnTo>
                    <a:pt x="487" y="39"/>
                  </a:lnTo>
                  <a:lnTo>
                    <a:pt x="490" y="37"/>
                  </a:lnTo>
                  <a:lnTo>
                    <a:pt x="494" y="35"/>
                  </a:lnTo>
                  <a:lnTo>
                    <a:pt x="498" y="33"/>
                  </a:lnTo>
                  <a:lnTo>
                    <a:pt x="502" y="30"/>
                  </a:lnTo>
                  <a:lnTo>
                    <a:pt x="505" y="30"/>
                  </a:lnTo>
                  <a:lnTo>
                    <a:pt x="508" y="28"/>
                  </a:lnTo>
                  <a:lnTo>
                    <a:pt x="513" y="26"/>
                  </a:lnTo>
                  <a:lnTo>
                    <a:pt x="517" y="23"/>
                  </a:lnTo>
                  <a:lnTo>
                    <a:pt x="519" y="23"/>
                  </a:lnTo>
                  <a:lnTo>
                    <a:pt x="523" y="21"/>
                  </a:lnTo>
                  <a:lnTo>
                    <a:pt x="525" y="20"/>
                  </a:lnTo>
                  <a:lnTo>
                    <a:pt x="529" y="17"/>
                  </a:lnTo>
                  <a:lnTo>
                    <a:pt x="531" y="17"/>
                  </a:lnTo>
                  <a:lnTo>
                    <a:pt x="533" y="17"/>
                  </a:lnTo>
                  <a:lnTo>
                    <a:pt x="535" y="17"/>
                  </a:lnTo>
                  <a:lnTo>
                    <a:pt x="539" y="15"/>
                  </a:lnTo>
                  <a:lnTo>
                    <a:pt x="540" y="15"/>
                  </a:lnTo>
                  <a:lnTo>
                    <a:pt x="545" y="13"/>
                  </a:lnTo>
                  <a:lnTo>
                    <a:pt x="548" y="13"/>
                  </a:lnTo>
                  <a:lnTo>
                    <a:pt x="552" y="11"/>
                  </a:lnTo>
                  <a:lnTo>
                    <a:pt x="554" y="11"/>
                  </a:lnTo>
                  <a:lnTo>
                    <a:pt x="558" y="11"/>
                  </a:lnTo>
                  <a:lnTo>
                    <a:pt x="561" y="11"/>
                  </a:lnTo>
                  <a:lnTo>
                    <a:pt x="564" y="9"/>
                  </a:lnTo>
                  <a:lnTo>
                    <a:pt x="567" y="9"/>
                  </a:lnTo>
                  <a:lnTo>
                    <a:pt x="570" y="8"/>
                  </a:lnTo>
                  <a:lnTo>
                    <a:pt x="572" y="8"/>
                  </a:lnTo>
                  <a:lnTo>
                    <a:pt x="575" y="6"/>
                  </a:lnTo>
                  <a:lnTo>
                    <a:pt x="577" y="6"/>
                  </a:lnTo>
                  <a:lnTo>
                    <a:pt x="578" y="6"/>
                  </a:lnTo>
                  <a:lnTo>
                    <a:pt x="580" y="4"/>
                  </a:lnTo>
                  <a:lnTo>
                    <a:pt x="581" y="4"/>
                  </a:lnTo>
                  <a:lnTo>
                    <a:pt x="583" y="4"/>
                  </a:lnTo>
                  <a:lnTo>
                    <a:pt x="585" y="4"/>
                  </a:lnTo>
                  <a:lnTo>
                    <a:pt x="587" y="3"/>
                  </a:lnTo>
                  <a:lnTo>
                    <a:pt x="589" y="3"/>
                  </a:lnTo>
                  <a:lnTo>
                    <a:pt x="591" y="3"/>
                  </a:lnTo>
                  <a:lnTo>
                    <a:pt x="593" y="1"/>
                  </a:lnTo>
                  <a:lnTo>
                    <a:pt x="594" y="1"/>
                  </a:lnTo>
                  <a:lnTo>
                    <a:pt x="596" y="1"/>
                  </a:lnTo>
                  <a:lnTo>
                    <a:pt x="597" y="1"/>
                  </a:lnTo>
                  <a:lnTo>
                    <a:pt x="599" y="0"/>
                  </a:lnTo>
                  <a:lnTo>
                    <a:pt x="601" y="3"/>
                  </a:lnTo>
                  <a:lnTo>
                    <a:pt x="605" y="3"/>
                  </a:lnTo>
                  <a:lnTo>
                    <a:pt x="607" y="5"/>
                  </a:lnTo>
                  <a:lnTo>
                    <a:pt x="611" y="6"/>
                  </a:lnTo>
                  <a:lnTo>
                    <a:pt x="614" y="10"/>
                  </a:lnTo>
                  <a:lnTo>
                    <a:pt x="618" y="12"/>
                  </a:lnTo>
                  <a:lnTo>
                    <a:pt x="622" y="14"/>
                  </a:lnTo>
                  <a:lnTo>
                    <a:pt x="626" y="16"/>
                  </a:lnTo>
                  <a:lnTo>
                    <a:pt x="628" y="20"/>
                  </a:lnTo>
                  <a:lnTo>
                    <a:pt x="632" y="22"/>
                  </a:lnTo>
                  <a:lnTo>
                    <a:pt x="635" y="24"/>
                  </a:lnTo>
                  <a:lnTo>
                    <a:pt x="639" y="26"/>
                  </a:lnTo>
                  <a:lnTo>
                    <a:pt x="641" y="29"/>
                  </a:lnTo>
                  <a:lnTo>
                    <a:pt x="645" y="31"/>
                  </a:lnTo>
                  <a:lnTo>
                    <a:pt x="647" y="33"/>
                  </a:lnTo>
                  <a:lnTo>
                    <a:pt x="651" y="34"/>
                  </a:lnTo>
                  <a:lnTo>
                    <a:pt x="652" y="36"/>
                  </a:lnTo>
                  <a:lnTo>
                    <a:pt x="655" y="38"/>
                  </a:lnTo>
                  <a:lnTo>
                    <a:pt x="657" y="40"/>
                  </a:lnTo>
                  <a:lnTo>
                    <a:pt x="659" y="42"/>
                  </a:lnTo>
                  <a:lnTo>
                    <a:pt x="661" y="44"/>
                  </a:lnTo>
                  <a:lnTo>
                    <a:pt x="664" y="47"/>
                  </a:lnTo>
                  <a:lnTo>
                    <a:pt x="667" y="48"/>
                  </a:lnTo>
                  <a:lnTo>
                    <a:pt x="670" y="50"/>
                  </a:lnTo>
                  <a:lnTo>
                    <a:pt x="672" y="53"/>
                  </a:lnTo>
                  <a:lnTo>
                    <a:pt x="676" y="55"/>
                  </a:lnTo>
                  <a:lnTo>
                    <a:pt x="678" y="57"/>
                  </a:lnTo>
                  <a:lnTo>
                    <a:pt x="682" y="59"/>
                  </a:lnTo>
                  <a:lnTo>
                    <a:pt x="684" y="61"/>
                  </a:lnTo>
                  <a:lnTo>
                    <a:pt x="687" y="62"/>
                  </a:lnTo>
                  <a:lnTo>
                    <a:pt x="689" y="64"/>
                  </a:lnTo>
                  <a:lnTo>
                    <a:pt x="692" y="64"/>
                  </a:lnTo>
                  <a:lnTo>
                    <a:pt x="694" y="66"/>
                  </a:lnTo>
                  <a:lnTo>
                    <a:pt x="696" y="67"/>
                  </a:lnTo>
                  <a:lnTo>
                    <a:pt x="699" y="70"/>
                  </a:lnTo>
                  <a:lnTo>
                    <a:pt x="702" y="70"/>
                  </a:lnTo>
                  <a:lnTo>
                    <a:pt x="706" y="72"/>
                  </a:lnTo>
                  <a:lnTo>
                    <a:pt x="710" y="72"/>
                  </a:lnTo>
                  <a:lnTo>
                    <a:pt x="714" y="73"/>
                  </a:lnTo>
                  <a:lnTo>
                    <a:pt x="718" y="73"/>
                  </a:lnTo>
                  <a:lnTo>
                    <a:pt x="720" y="76"/>
                  </a:lnTo>
                  <a:lnTo>
                    <a:pt x="725" y="76"/>
                  </a:lnTo>
                  <a:lnTo>
                    <a:pt x="728" y="78"/>
                  </a:lnTo>
                  <a:lnTo>
                    <a:pt x="733" y="78"/>
                  </a:lnTo>
                  <a:lnTo>
                    <a:pt x="734" y="80"/>
                  </a:lnTo>
                  <a:lnTo>
                    <a:pt x="739" y="80"/>
                  </a:lnTo>
                  <a:lnTo>
                    <a:pt x="741" y="82"/>
                  </a:lnTo>
                  <a:lnTo>
                    <a:pt x="745" y="82"/>
                  </a:lnTo>
                  <a:lnTo>
                    <a:pt x="746" y="84"/>
                  </a:lnTo>
                  <a:lnTo>
                    <a:pt x="749" y="84"/>
                  </a:lnTo>
                  <a:lnTo>
                    <a:pt x="751" y="86"/>
                  </a:lnTo>
                  <a:lnTo>
                    <a:pt x="754" y="86"/>
                  </a:lnTo>
                  <a:lnTo>
                    <a:pt x="756" y="88"/>
                  </a:lnTo>
                  <a:lnTo>
                    <a:pt x="759" y="88"/>
                  </a:lnTo>
                  <a:lnTo>
                    <a:pt x="761" y="90"/>
                  </a:lnTo>
                  <a:lnTo>
                    <a:pt x="765" y="90"/>
                  </a:lnTo>
                  <a:lnTo>
                    <a:pt x="767" y="92"/>
                  </a:lnTo>
                  <a:lnTo>
                    <a:pt x="770" y="94"/>
                  </a:lnTo>
                  <a:lnTo>
                    <a:pt x="772" y="96"/>
                  </a:lnTo>
                  <a:lnTo>
                    <a:pt x="777" y="96"/>
                  </a:lnTo>
                  <a:lnTo>
                    <a:pt x="778" y="98"/>
                  </a:lnTo>
                  <a:lnTo>
                    <a:pt x="781" y="98"/>
                  </a:lnTo>
                  <a:lnTo>
                    <a:pt x="783" y="99"/>
                  </a:lnTo>
                  <a:lnTo>
                    <a:pt x="786" y="99"/>
                  </a:lnTo>
                  <a:lnTo>
                    <a:pt x="787" y="101"/>
                  </a:lnTo>
                  <a:lnTo>
                    <a:pt x="789" y="103"/>
                  </a:lnTo>
                  <a:lnTo>
                    <a:pt x="791" y="104"/>
                  </a:lnTo>
                  <a:lnTo>
                    <a:pt x="794" y="104"/>
                  </a:lnTo>
                  <a:lnTo>
                    <a:pt x="796" y="106"/>
                  </a:lnTo>
                  <a:lnTo>
                    <a:pt x="799" y="108"/>
                  </a:lnTo>
                  <a:lnTo>
                    <a:pt x="801" y="110"/>
                  </a:lnTo>
                  <a:lnTo>
                    <a:pt x="805" y="110"/>
                  </a:lnTo>
                  <a:lnTo>
                    <a:pt x="807" y="111"/>
                  </a:lnTo>
                  <a:lnTo>
                    <a:pt x="811" y="113"/>
                  </a:lnTo>
                  <a:lnTo>
                    <a:pt x="813" y="115"/>
                  </a:lnTo>
                  <a:lnTo>
                    <a:pt x="816" y="115"/>
                  </a:lnTo>
                  <a:lnTo>
                    <a:pt x="819" y="116"/>
                  </a:lnTo>
                  <a:lnTo>
                    <a:pt x="821" y="116"/>
                  </a:lnTo>
                  <a:lnTo>
                    <a:pt x="823" y="116"/>
                  </a:lnTo>
                  <a:lnTo>
                    <a:pt x="827" y="116"/>
                  </a:lnTo>
                  <a:lnTo>
                    <a:pt x="828" y="117"/>
                  </a:lnTo>
                  <a:lnTo>
                    <a:pt x="831" y="117"/>
                  </a:lnTo>
                  <a:lnTo>
                    <a:pt x="833" y="117"/>
                  </a:lnTo>
                  <a:lnTo>
                    <a:pt x="837" y="116"/>
                  </a:lnTo>
                  <a:lnTo>
                    <a:pt x="839" y="116"/>
                  </a:lnTo>
                  <a:lnTo>
                    <a:pt x="843" y="114"/>
                  </a:lnTo>
                  <a:lnTo>
                    <a:pt x="846" y="114"/>
                  </a:lnTo>
                  <a:lnTo>
                    <a:pt x="850" y="112"/>
                  </a:lnTo>
                  <a:lnTo>
                    <a:pt x="852" y="112"/>
                  </a:lnTo>
                  <a:lnTo>
                    <a:pt x="856" y="110"/>
                  </a:lnTo>
                  <a:lnTo>
                    <a:pt x="858" y="110"/>
                  </a:lnTo>
                  <a:lnTo>
                    <a:pt x="863" y="108"/>
                  </a:lnTo>
                  <a:lnTo>
                    <a:pt x="864" y="108"/>
                  </a:lnTo>
                  <a:lnTo>
                    <a:pt x="868" y="106"/>
                  </a:lnTo>
                  <a:lnTo>
                    <a:pt x="870" y="106"/>
                  </a:lnTo>
                  <a:lnTo>
                    <a:pt x="873" y="104"/>
                  </a:lnTo>
                  <a:lnTo>
                    <a:pt x="875" y="104"/>
                  </a:lnTo>
                  <a:lnTo>
                    <a:pt x="878" y="104"/>
                  </a:lnTo>
                  <a:lnTo>
                    <a:pt x="880" y="104"/>
                  </a:lnTo>
                  <a:lnTo>
                    <a:pt x="884" y="102"/>
                  </a:lnTo>
                  <a:lnTo>
                    <a:pt x="887" y="102"/>
                  </a:lnTo>
                  <a:lnTo>
                    <a:pt x="891" y="100"/>
                  </a:lnTo>
                  <a:lnTo>
                    <a:pt x="895" y="98"/>
                  </a:lnTo>
                  <a:lnTo>
                    <a:pt x="899" y="97"/>
                  </a:lnTo>
                  <a:lnTo>
                    <a:pt x="901" y="97"/>
                  </a:lnTo>
                  <a:lnTo>
                    <a:pt x="905" y="94"/>
                  </a:lnTo>
                  <a:lnTo>
                    <a:pt x="909" y="94"/>
                  </a:lnTo>
                  <a:lnTo>
                    <a:pt x="913" y="92"/>
                  </a:lnTo>
                  <a:lnTo>
                    <a:pt x="915" y="92"/>
                  </a:lnTo>
                  <a:lnTo>
                    <a:pt x="919" y="90"/>
                  </a:lnTo>
                  <a:lnTo>
                    <a:pt x="922" y="90"/>
                  </a:lnTo>
                  <a:lnTo>
                    <a:pt x="926" y="88"/>
                  </a:lnTo>
                  <a:lnTo>
                    <a:pt x="928" y="88"/>
                  </a:lnTo>
                  <a:lnTo>
                    <a:pt x="930" y="86"/>
                  </a:lnTo>
                  <a:lnTo>
                    <a:pt x="932" y="86"/>
                  </a:lnTo>
                  <a:lnTo>
                    <a:pt x="936" y="84"/>
                  </a:lnTo>
                  <a:lnTo>
                    <a:pt x="938" y="84"/>
                  </a:lnTo>
                  <a:lnTo>
                    <a:pt x="942" y="82"/>
                  </a:lnTo>
                  <a:lnTo>
                    <a:pt x="945" y="82"/>
                  </a:lnTo>
                  <a:lnTo>
                    <a:pt x="949" y="80"/>
                  </a:lnTo>
                  <a:lnTo>
                    <a:pt x="951" y="80"/>
                  </a:lnTo>
                  <a:lnTo>
                    <a:pt x="955" y="78"/>
                  </a:lnTo>
                  <a:lnTo>
                    <a:pt x="958" y="78"/>
                  </a:lnTo>
                  <a:lnTo>
                    <a:pt x="962" y="76"/>
                  </a:lnTo>
                  <a:lnTo>
                    <a:pt x="964" y="76"/>
                  </a:lnTo>
                  <a:lnTo>
                    <a:pt x="967" y="73"/>
                  </a:lnTo>
                  <a:lnTo>
                    <a:pt x="969" y="72"/>
                  </a:lnTo>
                  <a:lnTo>
                    <a:pt x="972" y="70"/>
                  </a:lnTo>
                  <a:lnTo>
                    <a:pt x="975" y="70"/>
                  </a:lnTo>
                  <a:lnTo>
                    <a:pt x="977" y="68"/>
                  </a:lnTo>
                  <a:lnTo>
                    <a:pt x="978" y="66"/>
                  </a:lnTo>
                  <a:lnTo>
                    <a:pt x="981" y="64"/>
                  </a:lnTo>
                  <a:lnTo>
                    <a:pt x="983" y="62"/>
                  </a:lnTo>
                  <a:lnTo>
                    <a:pt x="987" y="60"/>
                  </a:lnTo>
                  <a:lnTo>
                    <a:pt x="989" y="59"/>
                  </a:lnTo>
                  <a:lnTo>
                    <a:pt x="993" y="55"/>
                  </a:lnTo>
                  <a:lnTo>
                    <a:pt x="995" y="53"/>
                  </a:lnTo>
                  <a:lnTo>
                    <a:pt x="997" y="51"/>
                  </a:lnTo>
                  <a:lnTo>
                    <a:pt x="999" y="49"/>
                  </a:lnTo>
                  <a:lnTo>
                    <a:pt x="1003" y="47"/>
                  </a:lnTo>
                  <a:lnTo>
                    <a:pt x="1005" y="47"/>
                  </a:lnTo>
                  <a:lnTo>
                    <a:pt x="1008" y="44"/>
                  </a:lnTo>
                  <a:lnTo>
                    <a:pt x="1010" y="43"/>
                  </a:lnTo>
                  <a:lnTo>
                    <a:pt x="1013" y="41"/>
                  </a:lnTo>
                  <a:lnTo>
                    <a:pt x="1014" y="42"/>
                  </a:lnTo>
                  <a:lnTo>
                    <a:pt x="1016" y="42"/>
                  </a:lnTo>
                  <a:lnTo>
                    <a:pt x="1019" y="44"/>
                  </a:lnTo>
                  <a:lnTo>
                    <a:pt x="1023" y="44"/>
                  </a:lnTo>
                  <a:lnTo>
                    <a:pt x="1027" y="47"/>
                  </a:lnTo>
                  <a:lnTo>
                    <a:pt x="1031" y="49"/>
                  </a:lnTo>
                  <a:lnTo>
                    <a:pt x="1034" y="51"/>
                  </a:lnTo>
                  <a:lnTo>
                    <a:pt x="1039" y="53"/>
                  </a:lnTo>
                  <a:lnTo>
                    <a:pt x="1041" y="56"/>
                  </a:lnTo>
                  <a:lnTo>
                    <a:pt x="1045" y="59"/>
                  </a:lnTo>
                  <a:lnTo>
                    <a:pt x="1048" y="60"/>
                  </a:lnTo>
                  <a:lnTo>
                    <a:pt x="1052" y="62"/>
                  </a:lnTo>
                  <a:lnTo>
                    <a:pt x="1054" y="64"/>
                  </a:lnTo>
                  <a:lnTo>
                    <a:pt x="1057" y="66"/>
                  </a:lnTo>
                  <a:lnTo>
                    <a:pt x="1058" y="66"/>
                  </a:lnTo>
                  <a:lnTo>
                    <a:pt x="1058" y="67"/>
                  </a:lnTo>
                  <a:lnTo>
                    <a:pt x="1060" y="69"/>
                  </a:lnTo>
                  <a:lnTo>
                    <a:pt x="1062" y="72"/>
                  </a:lnTo>
                  <a:lnTo>
                    <a:pt x="1065" y="74"/>
                  </a:lnTo>
                  <a:lnTo>
                    <a:pt x="1068" y="78"/>
                  </a:lnTo>
                  <a:lnTo>
                    <a:pt x="1072" y="82"/>
                  </a:lnTo>
                  <a:lnTo>
                    <a:pt x="1076" y="86"/>
                  </a:lnTo>
                  <a:lnTo>
                    <a:pt x="1081" y="90"/>
                  </a:lnTo>
                  <a:lnTo>
                    <a:pt x="1085" y="95"/>
                  </a:lnTo>
                  <a:lnTo>
                    <a:pt x="1089" y="99"/>
                  </a:lnTo>
                  <a:lnTo>
                    <a:pt x="1093" y="103"/>
                  </a:lnTo>
                  <a:lnTo>
                    <a:pt x="1097" y="106"/>
                  </a:lnTo>
                  <a:lnTo>
                    <a:pt x="1099" y="109"/>
                  </a:lnTo>
                  <a:lnTo>
                    <a:pt x="1102" y="111"/>
                  </a:lnTo>
                  <a:lnTo>
                    <a:pt x="1104" y="112"/>
                  </a:lnTo>
                  <a:lnTo>
                    <a:pt x="1105" y="112"/>
                  </a:lnTo>
                  <a:lnTo>
                    <a:pt x="1110" y="122"/>
                  </a:lnTo>
                  <a:lnTo>
                    <a:pt x="1115" y="130"/>
                  </a:lnTo>
                  <a:lnTo>
                    <a:pt x="1118" y="136"/>
                  </a:lnTo>
                  <a:lnTo>
                    <a:pt x="1121" y="140"/>
                  </a:lnTo>
                  <a:lnTo>
                    <a:pt x="1122" y="144"/>
                  </a:lnTo>
                  <a:lnTo>
                    <a:pt x="1125" y="146"/>
                  </a:lnTo>
                  <a:lnTo>
                    <a:pt x="1125" y="148"/>
                  </a:lnTo>
                  <a:lnTo>
                    <a:pt x="1126" y="148"/>
                  </a:lnTo>
                  <a:lnTo>
                    <a:pt x="1125" y="148"/>
                  </a:lnTo>
                  <a:lnTo>
                    <a:pt x="1125" y="147"/>
                  </a:lnTo>
                  <a:lnTo>
                    <a:pt x="1126" y="147"/>
                  </a:lnTo>
                  <a:lnTo>
                    <a:pt x="1128" y="146"/>
                  </a:lnTo>
                  <a:lnTo>
                    <a:pt x="1130" y="149"/>
                  </a:lnTo>
                  <a:lnTo>
                    <a:pt x="1133" y="152"/>
                  </a:lnTo>
                  <a:lnTo>
                    <a:pt x="1134" y="156"/>
                  </a:lnTo>
                  <a:lnTo>
                    <a:pt x="1136" y="160"/>
                  </a:lnTo>
                  <a:lnTo>
                    <a:pt x="1136" y="166"/>
                  </a:lnTo>
                  <a:lnTo>
                    <a:pt x="1137" y="172"/>
                  </a:lnTo>
                  <a:lnTo>
                    <a:pt x="1137" y="178"/>
                  </a:lnTo>
                  <a:lnTo>
                    <a:pt x="1137" y="184"/>
                  </a:lnTo>
                  <a:lnTo>
                    <a:pt x="1135" y="192"/>
                  </a:lnTo>
                  <a:lnTo>
                    <a:pt x="1135" y="198"/>
                  </a:lnTo>
                  <a:lnTo>
                    <a:pt x="1133" y="204"/>
                  </a:lnTo>
                  <a:lnTo>
                    <a:pt x="1133" y="210"/>
                  </a:lnTo>
                  <a:lnTo>
                    <a:pt x="1131" y="216"/>
                  </a:lnTo>
                  <a:lnTo>
                    <a:pt x="1130" y="220"/>
                  </a:lnTo>
                  <a:lnTo>
                    <a:pt x="1128" y="224"/>
                  </a:lnTo>
                  <a:lnTo>
                    <a:pt x="1128" y="227"/>
                  </a:lnTo>
                  <a:lnTo>
                    <a:pt x="1126" y="229"/>
                  </a:lnTo>
                  <a:lnTo>
                    <a:pt x="1126" y="230"/>
                  </a:lnTo>
                  <a:lnTo>
                    <a:pt x="1126" y="232"/>
                  </a:lnTo>
                  <a:lnTo>
                    <a:pt x="1126" y="234"/>
                  </a:lnTo>
                  <a:lnTo>
                    <a:pt x="1126" y="237"/>
                  </a:lnTo>
                  <a:lnTo>
                    <a:pt x="1126" y="239"/>
                  </a:lnTo>
                  <a:lnTo>
                    <a:pt x="1126" y="242"/>
                  </a:lnTo>
                  <a:lnTo>
                    <a:pt x="1126" y="244"/>
                  </a:lnTo>
                  <a:lnTo>
                    <a:pt x="1125" y="248"/>
                  </a:lnTo>
                  <a:lnTo>
                    <a:pt x="1125" y="250"/>
                  </a:lnTo>
                  <a:lnTo>
                    <a:pt x="1125" y="253"/>
                  </a:lnTo>
                  <a:lnTo>
                    <a:pt x="1125" y="255"/>
                  </a:lnTo>
                  <a:lnTo>
                    <a:pt x="1125" y="257"/>
                  </a:lnTo>
                  <a:lnTo>
                    <a:pt x="1125" y="259"/>
                  </a:lnTo>
                  <a:lnTo>
                    <a:pt x="1125" y="260"/>
                  </a:lnTo>
                  <a:lnTo>
                    <a:pt x="1122" y="262"/>
                  </a:lnTo>
                  <a:lnTo>
                    <a:pt x="1122" y="264"/>
                  </a:lnTo>
                  <a:lnTo>
                    <a:pt x="1122" y="266"/>
                  </a:lnTo>
                  <a:lnTo>
                    <a:pt x="1123" y="266"/>
                  </a:lnTo>
                  <a:lnTo>
                    <a:pt x="1123" y="268"/>
                  </a:lnTo>
                  <a:lnTo>
                    <a:pt x="1125" y="268"/>
                  </a:lnTo>
                  <a:lnTo>
                    <a:pt x="1125" y="270"/>
                  </a:lnTo>
                  <a:lnTo>
                    <a:pt x="1127" y="270"/>
                  </a:lnTo>
                  <a:lnTo>
                    <a:pt x="1127" y="272"/>
                  </a:lnTo>
                  <a:lnTo>
                    <a:pt x="1128" y="272"/>
                  </a:lnTo>
                  <a:lnTo>
                    <a:pt x="1128" y="274"/>
                  </a:lnTo>
                  <a:lnTo>
                    <a:pt x="1130" y="274"/>
                  </a:lnTo>
                  <a:lnTo>
                    <a:pt x="1130" y="276"/>
                  </a:lnTo>
                  <a:lnTo>
                    <a:pt x="1130" y="278"/>
                  </a:lnTo>
                  <a:lnTo>
                    <a:pt x="1130" y="280"/>
                  </a:lnTo>
                  <a:lnTo>
                    <a:pt x="1128" y="283"/>
                  </a:lnTo>
                  <a:lnTo>
                    <a:pt x="1128" y="285"/>
                  </a:lnTo>
                  <a:lnTo>
                    <a:pt x="1127" y="287"/>
                  </a:lnTo>
                  <a:lnTo>
                    <a:pt x="1127" y="289"/>
                  </a:lnTo>
                  <a:lnTo>
                    <a:pt x="1125" y="293"/>
                  </a:lnTo>
                  <a:lnTo>
                    <a:pt x="1125" y="295"/>
                  </a:lnTo>
                  <a:lnTo>
                    <a:pt x="1124" y="297"/>
                  </a:lnTo>
                  <a:lnTo>
                    <a:pt x="1124" y="299"/>
                  </a:lnTo>
                  <a:lnTo>
                    <a:pt x="1122" y="303"/>
                  </a:lnTo>
                  <a:lnTo>
                    <a:pt x="1122" y="305"/>
                  </a:lnTo>
                  <a:lnTo>
                    <a:pt x="1122" y="307"/>
                  </a:lnTo>
                  <a:lnTo>
                    <a:pt x="1122" y="309"/>
                  </a:lnTo>
                  <a:lnTo>
                    <a:pt x="1122" y="311"/>
                  </a:lnTo>
                  <a:lnTo>
                    <a:pt x="1122" y="313"/>
                  </a:lnTo>
                  <a:lnTo>
                    <a:pt x="1122" y="315"/>
                  </a:lnTo>
                  <a:lnTo>
                    <a:pt x="1125" y="316"/>
                  </a:lnTo>
                  <a:lnTo>
                    <a:pt x="1122" y="318"/>
                  </a:lnTo>
                  <a:lnTo>
                    <a:pt x="1121" y="320"/>
                  </a:lnTo>
                  <a:lnTo>
                    <a:pt x="1121" y="323"/>
                  </a:lnTo>
                  <a:lnTo>
                    <a:pt x="1121" y="326"/>
                  </a:lnTo>
                  <a:lnTo>
                    <a:pt x="1121" y="330"/>
                  </a:lnTo>
                  <a:lnTo>
                    <a:pt x="1121" y="333"/>
                  </a:lnTo>
                  <a:lnTo>
                    <a:pt x="1121" y="337"/>
                  </a:lnTo>
                  <a:lnTo>
                    <a:pt x="1123" y="339"/>
                  </a:lnTo>
                  <a:lnTo>
                    <a:pt x="1123" y="343"/>
                  </a:lnTo>
                  <a:lnTo>
                    <a:pt x="1124" y="347"/>
                  </a:lnTo>
                  <a:lnTo>
                    <a:pt x="1124" y="351"/>
                  </a:lnTo>
                  <a:lnTo>
                    <a:pt x="1125" y="353"/>
                  </a:lnTo>
                  <a:lnTo>
                    <a:pt x="1125" y="357"/>
                  </a:lnTo>
                  <a:lnTo>
                    <a:pt x="1125" y="359"/>
                  </a:lnTo>
                  <a:lnTo>
                    <a:pt x="1125" y="361"/>
                  </a:lnTo>
                  <a:lnTo>
                    <a:pt x="1125" y="362"/>
                  </a:lnTo>
                  <a:lnTo>
                    <a:pt x="1125" y="364"/>
                  </a:lnTo>
                  <a:lnTo>
                    <a:pt x="1125" y="366"/>
                  </a:lnTo>
                  <a:lnTo>
                    <a:pt x="1125" y="367"/>
                  </a:lnTo>
                  <a:lnTo>
                    <a:pt x="1126" y="369"/>
                  </a:lnTo>
                  <a:lnTo>
                    <a:pt x="1126" y="371"/>
                  </a:lnTo>
                  <a:lnTo>
                    <a:pt x="1126" y="373"/>
                  </a:lnTo>
                  <a:lnTo>
                    <a:pt x="1126" y="375"/>
                  </a:lnTo>
                  <a:lnTo>
                    <a:pt x="1127" y="377"/>
                  </a:lnTo>
                  <a:lnTo>
                    <a:pt x="1127" y="380"/>
                  </a:lnTo>
                  <a:lnTo>
                    <a:pt x="1127" y="382"/>
                  </a:lnTo>
                  <a:lnTo>
                    <a:pt x="1127" y="384"/>
                  </a:lnTo>
                  <a:lnTo>
                    <a:pt x="1127" y="386"/>
                  </a:lnTo>
                  <a:lnTo>
                    <a:pt x="1127" y="388"/>
                  </a:lnTo>
                  <a:lnTo>
                    <a:pt x="1128" y="390"/>
                  </a:lnTo>
                  <a:lnTo>
                    <a:pt x="1128" y="392"/>
                  </a:lnTo>
                  <a:lnTo>
                    <a:pt x="1130" y="392"/>
                  </a:lnTo>
                  <a:lnTo>
                    <a:pt x="1129" y="394"/>
                  </a:lnTo>
                  <a:lnTo>
                    <a:pt x="1129" y="396"/>
                  </a:lnTo>
                  <a:lnTo>
                    <a:pt x="1129" y="398"/>
                  </a:lnTo>
                  <a:lnTo>
                    <a:pt x="1129" y="400"/>
                  </a:lnTo>
                  <a:lnTo>
                    <a:pt x="1129" y="402"/>
                  </a:lnTo>
                  <a:lnTo>
                    <a:pt x="1129" y="404"/>
                  </a:lnTo>
                  <a:lnTo>
                    <a:pt x="1129" y="405"/>
                  </a:lnTo>
                  <a:lnTo>
                    <a:pt x="1129" y="408"/>
                  </a:lnTo>
                  <a:lnTo>
                    <a:pt x="1129" y="409"/>
                  </a:lnTo>
                  <a:lnTo>
                    <a:pt x="1130" y="409"/>
                  </a:lnTo>
                  <a:lnTo>
                    <a:pt x="1131" y="409"/>
                  </a:lnTo>
                  <a:lnTo>
                    <a:pt x="1133" y="409"/>
                  </a:lnTo>
                  <a:lnTo>
                    <a:pt x="1134" y="409"/>
                  </a:lnTo>
                  <a:lnTo>
                    <a:pt x="1136" y="409"/>
                  </a:lnTo>
                  <a:lnTo>
                    <a:pt x="1138" y="411"/>
                  </a:lnTo>
                  <a:lnTo>
                    <a:pt x="1140" y="412"/>
                  </a:lnTo>
                  <a:lnTo>
                    <a:pt x="1142" y="414"/>
                  </a:lnTo>
                  <a:lnTo>
                    <a:pt x="1145" y="415"/>
                  </a:lnTo>
                  <a:lnTo>
                    <a:pt x="1146" y="417"/>
                  </a:lnTo>
                  <a:lnTo>
                    <a:pt x="1150" y="419"/>
                  </a:lnTo>
                  <a:lnTo>
                    <a:pt x="1152" y="421"/>
                  </a:lnTo>
                  <a:lnTo>
                    <a:pt x="1156" y="423"/>
                  </a:lnTo>
                  <a:lnTo>
                    <a:pt x="1158" y="426"/>
                  </a:lnTo>
                  <a:lnTo>
                    <a:pt x="1161" y="428"/>
                  </a:lnTo>
                  <a:lnTo>
                    <a:pt x="1163" y="430"/>
                  </a:lnTo>
                  <a:lnTo>
                    <a:pt x="1167" y="432"/>
                  </a:lnTo>
                  <a:lnTo>
                    <a:pt x="1169" y="434"/>
                  </a:lnTo>
                  <a:lnTo>
                    <a:pt x="1172" y="436"/>
                  </a:lnTo>
                  <a:lnTo>
                    <a:pt x="1174" y="438"/>
                  </a:lnTo>
                  <a:lnTo>
                    <a:pt x="1177" y="438"/>
                  </a:lnTo>
                  <a:lnTo>
                    <a:pt x="1177" y="440"/>
                  </a:lnTo>
                  <a:lnTo>
                    <a:pt x="1179" y="440"/>
                  </a:lnTo>
                  <a:lnTo>
                    <a:pt x="1181" y="442"/>
                  </a:lnTo>
                  <a:lnTo>
                    <a:pt x="1183" y="442"/>
                  </a:lnTo>
                  <a:lnTo>
                    <a:pt x="1184" y="444"/>
                  </a:lnTo>
                  <a:lnTo>
                    <a:pt x="1187" y="444"/>
                  </a:lnTo>
                  <a:lnTo>
                    <a:pt x="1189" y="445"/>
                  </a:lnTo>
                  <a:lnTo>
                    <a:pt x="1190" y="445"/>
                  </a:lnTo>
                  <a:lnTo>
                    <a:pt x="1193" y="447"/>
                  </a:lnTo>
                  <a:lnTo>
                    <a:pt x="1195" y="447"/>
                  </a:lnTo>
                  <a:lnTo>
                    <a:pt x="1196" y="448"/>
                  </a:lnTo>
                  <a:lnTo>
                    <a:pt x="1199" y="448"/>
                  </a:lnTo>
                  <a:lnTo>
                    <a:pt x="1200" y="450"/>
                  </a:lnTo>
                  <a:lnTo>
                    <a:pt x="1202" y="450"/>
                  </a:lnTo>
                  <a:lnTo>
                    <a:pt x="1204" y="450"/>
                  </a:lnTo>
                  <a:lnTo>
                    <a:pt x="1206" y="450"/>
                  </a:lnTo>
                  <a:lnTo>
                    <a:pt x="1206" y="452"/>
                  </a:lnTo>
                  <a:lnTo>
                    <a:pt x="1208" y="452"/>
                  </a:lnTo>
                  <a:lnTo>
                    <a:pt x="1210" y="452"/>
                  </a:lnTo>
                  <a:lnTo>
                    <a:pt x="1212" y="452"/>
                  </a:lnTo>
                  <a:lnTo>
                    <a:pt x="1214" y="454"/>
                  </a:lnTo>
                  <a:lnTo>
                    <a:pt x="1216" y="454"/>
                  </a:lnTo>
                  <a:lnTo>
                    <a:pt x="1218" y="454"/>
                  </a:lnTo>
                  <a:lnTo>
                    <a:pt x="1220" y="454"/>
                  </a:lnTo>
                  <a:lnTo>
                    <a:pt x="1222" y="455"/>
                  </a:lnTo>
                  <a:lnTo>
                    <a:pt x="1224" y="455"/>
                  </a:lnTo>
                  <a:lnTo>
                    <a:pt x="1226" y="455"/>
                  </a:lnTo>
                  <a:lnTo>
                    <a:pt x="1228" y="455"/>
                  </a:lnTo>
                  <a:lnTo>
                    <a:pt x="1229" y="455"/>
                  </a:lnTo>
                  <a:lnTo>
                    <a:pt x="1231" y="455"/>
                  </a:lnTo>
                  <a:lnTo>
                    <a:pt x="1233" y="455"/>
                  </a:lnTo>
                  <a:lnTo>
                    <a:pt x="1235" y="455"/>
                  </a:lnTo>
                  <a:lnTo>
                    <a:pt x="1237" y="455"/>
                  </a:lnTo>
                  <a:lnTo>
                    <a:pt x="1239" y="455"/>
                  </a:lnTo>
                  <a:lnTo>
                    <a:pt x="1240" y="455"/>
                  </a:lnTo>
                  <a:lnTo>
                    <a:pt x="1241" y="455"/>
                  </a:lnTo>
                  <a:lnTo>
                    <a:pt x="1243" y="455"/>
                  </a:lnTo>
                  <a:lnTo>
                    <a:pt x="1245" y="455"/>
                  </a:lnTo>
                  <a:lnTo>
                    <a:pt x="1246" y="455"/>
                  </a:lnTo>
                  <a:lnTo>
                    <a:pt x="1247" y="455"/>
                  </a:lnTo>
                  <a:lnTo>
                    <a:pt x="1249" y="455"/>
                  </a:lnTo>
                  <a:lnTo>
                    <a:pt x="1251" y="455"/>
                  </a:lnTo>
                  <a:lnTo>
                    <a:pt x="1252" y="455"/>
                  </a:lnTo>
                </a:path>
              </a:pathLst>
            </a:custGeom>
            <a:noFill/>
            <a:ln w="126873" cap="flat" cmpd="sng">
              <a:solidFill>
                <a:schemeClr val="bg1"/>
              </a:solidFill>
              <a:prstDash val="solid"/>
              <a:round/>
              <a:headEnd type="none" w="med" len="med"/>
              <a:tailEnd type="none" w="med" len="med"/>
            </a:ln>
          </p:spPr>
          <p:txBody>
            <a:bodyPr/>
            <a:lstStyle/>
            <a:p>
              <a:endParaRPr lang="en-US"/>
            </a:p>
          </p:txBody>
        </p:sp>
        <p:sp>
          <p:nvSpPr>
            <p:cNvPr id="35856" name="Freeform 33"/>
            <p:cNvSpPr>
              <a:spLocks/>
            </p:cNvSpPr>
            <p:nvPr/>
          </p:nvSpPr>
          <p:spPr bwMode="auto">
            <a:xfrm>
              <a:off x="3665" y="2247"/>
              <a:ext cx="808" cy="392"/>
            </a:xfrm>
            <a:custGeom>
              <a:avLst/>
              <a:gdLst>
                <a:gd name="T0" fmla="*/ 428 w 1100"/>
                <a:gd name="T1" fmla="*/ 4 h 586"/>
                <a:gd name="T2" fmla="*/ 419 w 1100"/>
                <a:gd name="T3" fmla="*/ 9 h 586"/>
                <a:gd name="T4" fmla="*/ 405 w 1100"/>
                <a:gd name="T5" fmla="*/ 11 h 586"/>
                <a:gd name="T6" fmla="*/ 397 w 1100"/>
                <a:gd name="T7" fmla="*/ 11 h 586"/>
                <a:gd name="T8" fmla="*/ 389 w 1100"/>
                <a:gd name="T9" fmla="*/ 13 h 586"/>
                <a:gd name="T10" fmla="*/ 383 w 1100"/>
                <a:gd name="T11" fmla="*/ 17 h 586"/>
                <a:gd name="T12" fmla="*/ 381 w 1100"/>
                <a:gd name="T13" fmla="*/ 19 h 586"/>
                <a:gd name="T14" fmla="*/ 380 w 1100"/>
                <a:gd name="T15" fmla="*/ 25 h 586"/>
                <a:gd name="T16" fmla="*/ 378 w 1100"/>
                <a:gd name="T17" fmla="*/ 29 h 586"/>
                <a:gd name="T18" fmla="*/ 377 w 1100"/>
                <a:gd name="T19" fmla="*/ 35 h 586"/>
                <a:gd name="T20" fmla="*/ 375 w 1100"/>
                <a:gd name="T21" fmla="*/ 43 h 586"/>
                <a:gd name="T22" fmla="*/ 375 w 1100"/>
                <a:gd name="T23" fmla="*/ 45 h 586"/>
                <a:gd name="T24" fmla="*/ 375 w 1100"/>
                <a:gd name="T25" fmla="*/ 47 h 586"/>
                <a:gd name="T26" fmla="*/ 377 w 1100"/>
                <a:gd name="T27" fmla="*/ 60 h 586"/>
                <a:gd name="T28" fmla="*/ 379 w 1100"/>
                <a:gd name="T29" fmla="*/ 67 h 586"/>
                <a:gd name="T30" fmla="*/ 386 w 1100"/>
                <a:gd name="T31" fmla="*/ 70 h 586"/>
                <a:gd name="T32" fmla="*/ 395 w 1100"/>
                <a:gd name="T33" fmla="*/ 75 h 586"/>
                <a:gd name="T34" fmla="*/ 405 w 1100"/>
                <a:gd name="T35" fmla="*/ 80 h 586"/>
                <a:gd name="T36" fmla="*/ 420 w 1100"/>
                <a:gd name="T37" fmla="*/ 86 h 586"/>
                <a:gd name="T38" fmla="*/ 423 w 1100"/>
                <a:gd name="T39" fmla="*/ 99 h 586"/>
                <a:gd name="T40" fmla="*/ 416 w 1100"/>
                <a:gd name="T41" fmla="*/ 118 h 586"/>
                <a:gd name="T42" fmla="*/ 397 w 1100"/>
                <a:gd name="T43" fmla="*/ 125 h 586"/>
                <a:gd name="T44" fmla="*/ 386 w 1100"/>
                <a:gd name="T45" fmla="*/ 120 h 586"/>
                <a:gd name="T46" fmla="*/ 373 w 1100"/>
                <a:gd name="T47" fmla="*/ 112 h 586"/>
                <a:gd name="T48" fmla="*/ 350 w 1100"/>
                <a:gd name="T49" fmla="*/ 104 h 586"/>
                <a:gd name="T50" fmla="*/ 333 w 1100"/>
                <a:gd name="T51" fmla="*/ 102 h 586"/>
                <a:gd name="T52" fmla="*/ 329 w 1100"/>
                <a:gd name="T53" fmla="*/ 106 h 586"/>
                <a:gd name="T54" fmla="*/ 320 w 1100"/>
                <a:gd name="T55" fmla="*/ 112 h 586"/>
                <a:gd name="T56" fmla="*/ 310 w 1100"/>
                <a:gd name="T57" fmla="*/ 120 h 586"/>
                <a:gd name="T58" fmla="*/ 309 w 1100"/>
                <a:gd name="T59" fmla="*/ 137 h 586"/>
                <a:gd name="T60" fmla="*/ 311 w 1100"/>
                <a:gd name="T61" fmla="*/ 151 h 586"/>
                <a:gd name="T62" fmla="*/ 311 w 1100"/>
                <a:gd name="T63" fmla="*/ 163 h 586"/>
                <a:gd name="T64" fmla="*/ 294 w 1100"/>
                <a:gd name="T65" fmla="*/ 171 h 586"/>
                <a:gd name="T66" fmla="*/ 271 w 1100"/>
                <a:gd name="T67" fmla="*/ 174 h 586"/>
                <a:gd name="T68" fmla="*/ 254 w 1100"/>
                <a:gd name="T69" fmla="*/ 166 h 586"/>
                <a:gd name="T70" fmla="*/ 240 w 1100"/>
                <a:gd name="T71" fmla="*/ 153 h 586"/>
                <a:gd name="T72" fmla="*/ 228 w 1100"/>
                <a:gd name="T73" fmla="*/ 139 h 586"/>
                <a:gd name="T74" fmla="*/ 215 w 1100"/>
                <a:gd name="T75" fmla="*/ 124 h 586"/>
                <a:gd name="T76" fmla="*/ 206 w 1100"/>
                <a:gd name="T77" fmla="*/ 117 h 586"/>
                <a:gd name="T78" fmla="*/ 200 w 1100"/>
                <a:gd name="T79" fmla="*/ 116 h 586"/>
                <a:gd name="T80" fmla="*/ 177 w 1100"/>
                <a:gd name="T81" fmla="*/ 114 h 586"/>
                <a:gd name="T82" fmla="*/ 154 w 1100"/>
                <a:gd name="T83" fmla="*/ 115 h 586"/>
                <a:gd name="T84" fmla="*/ 131 w 1100"/>
                <a:gd name="T85" fmla="*/ 120 h 586"/>
                <a:gd name="T86" fmla="*/ 121 w 1100"/>
                <a:gd name="T87" fmla="*/ 122 h 586"/>
                <a:gd name="T88" fmla="*/ 112 w 1100"/>
                <a:gd name="T89" fmla="*/ 125 h 586"/>
                <a:gd name="T90" fmla="*/ 87 w 1100"/>
                <a:gd name="T91" fmla="*/ 125 h 586"/>
                <a:gd name="T92" fmla="*/ 70 w 1100"/>
                <a:gd name="T93" fmla="*/ 122 h 586"/>
                <a:gd name="T94" fmla="*/ 58 w 1100"/>
                <a:gd name="T95" fmla="*/ 120 h 586"/>
                <a:gd name="T96" fmla="*/ 43 w 1100"/>
                <a:gd name="T97" fmla="*/ 124 h 586"/>
                <a:gd name="T98" fmla="*/ 27 w 1100"/>
                <a:gd name="T99" fmla="*/ 124 h 586"/>
                <a:gd name="T100" fmla="*/ 18 w 1100"/>
                <a:gd name="T101" fmla="*/ 115 h 586"/>
                <a:gd name="T102" fmla="*/ 8 w 1100"/>
                <a:gd name="T103" fmla="*/ 111 h 586"/>
                <a:gd name="T104" fmla="*/ 0 w 1100"/>
                <a:gd name="T105" fmla="*/ 104 h 586"/>
                <a:gd name="T106" fmla="*/ 4 w 1100"/>
                <a:gd name="T107" fmla="*/ 86 h 586"/>
                <a:gd name="T108" fmla="*/ 13 w 1100"/>
                <a:gd name="T109" fmla="*/ 72 h 586"/>
                <a:gd name="T110" fmla="*/ 21 w 1100"/>
                <a:gd name="T111" fmla="*/ 58 h 586"/>
                <a:gd name="T112" fmla="*/ 18 w 1100"/>
                <a:gd name="T113" fmla="*/ 50 h 586"/>
                <a:gd name="T114" fmla="*/ 13 w 1100"/>
                <a:gd name="T115" fmla="*/ 41 h 586"/>
                <a:gd name="T116" fmla="*/ 14 w 1100"/>
                <a:gd name="T117" fmla="*/ 29 h 5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0"/>
                <a:gd name="T178" fmla="*/ 0 h 586"/>
                <a:gd name="T179" fmla="*/ 1100 w 1100"/>
                <a:gd name="T180" fmla="*/ 586 h 5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0" h="586">
                  <a:moveTo>
                    <a:pt x="1099" y="0"/>
                  </a:moveTo>
                  <a:lnTo>
                    <a:pt x="1098" y="1"/>
                  </a:lnTo>
                  <a:lnTo>
                    <a:pt x="1097" y="1"/>
                  </a:lnTo>
                  <a:lnTo>
                    <a:pt x="1095" y="3"/>
                  </a:lnTo>
                  <a:lnTo>
                    <a:pt x="1094" y="3"/>
                  </a:lnTo>
                  <a:lnTo>
                    <a:pt x="1091" y="5"/>
                  </a:lnTo>
                  <a:lnTo>
                    <a:pt x="1089" y="7"/>
                  </a:lnTo>
                  <a:lnTo>
                    <a:pt x="1086" y="9"/>
                  </a:lnTo>
                  <a:lnTo>
                    <a:pt x="1084" y="11"/>
                  </a:lnTo>
                  <a:lnTo>
                    <a:pt x="1080" y="13"/>
                  </a:lnTo>
                  <a:lnTo>
                    <a:pt x="1078" y="15"/>
                  </a:lnTo>
                  <a:lnTo>
                    <a:pt x="1074" y="17"/>
                  </a:lnTo>
                  <a:lnTo>
                    <a:pt x="1072" y="19"/>
                  </a:lnTo>
                  <a:lnTo>
                    <a:pt x="1069" y="21"/>
                  </a:lnTo>
                  <a:lnTo>
                    <a:pt x="1068" y="23"/>
                  </a:lnTo>
                  <a:lnTo>
                    <a:pt x="1066" y="24"/>
                  </a:lnTo>
                  <a:lnTo>
                    <a:pt x="1064" y="24"/>
                  </a:lnTo>
                  <a:lnTo>
                    <a:pt x="1061" y="26"/>
                  </a:lnTo>
                  <a:lnTo>
                    <a:pt x="1059" y="26"/>
                  </a:lnTo>
                  <a:lnTo>
                    <a:pt x="1056" y="28"/>
                  </a:lnTo>
                  <a:lnTo>
                    <a:pt x="1054" y="28"/>
                  </a:lnTo>
                  <a:lnTo>
                    <a:pt x="1049" y="30"/>
                  </a:lnTo>
                  <a:lnTo>
                    <a:pt x="1046" y="30"/>
                  </a:lnTo>
                  <a:lnTo>
                    <a:pt x="1042" y="30"/>
                  </a:lnTo>
                  <a:lnTo>
                    <a:pt x="1040" y="30"/>
                  </a:lnTo>
                  <a:lnTo>
                    <a:pt x="1036" y="33"/>
                  </a:lnTo>
                  <a:lnTo>
                    <a:pt x="1033" y="33"/>
                  </a:lnTo>
                  <a:lnTo>
                    <a:pt x="1029" y="34"/>
                  </a:lnTo>
                  <a:lnTo>
                    <a:pt x="1027" y="34"/>
                  </a:lnTo>
                  <a:lnTo>
                    <a:pt x="1023" y="36"/>
                  </a:lnTo>
                  <a:lnTo>
                    <a:pt x="1021" y="36"/>
                  </a:lnTo>
                  <a:lnTo>
                    <a:pt x="1019" y="36"/>
                  </a:lnTo>
                  <a:lnTo>
                    <a:pt x="1017" y="36"/>
                  </a:lnTo>
                  <a:lnTo>
                    <a:pt x="1015" y="38"/>
                  </a:lnTo>
                  <a:lnTo>
                    <a:pt x="1013" y="38"/>
                  </a:lnTo>
                  <a:lnTo>
                    <a:pt x="1011" y="38"/>
                  </a:lnTo>
                  <a:lnTo>
                    <a:pt x="1009" y="38"/>
                  </a:lnTo>
                  <a:lnTo>
                    <a:pt x="1006" y="38"/>
                  </a:lnTo>
                  <a:lnTo>
                    <a:pt x="1004" y="38"/>
                  </a:lnTo>
                  <a:lnTo>
                    <a:pt x="1001" y="38"/>
                  </a:lnTo>
                  <a:lnTo>
                    <a:pt x="999" y="38"/>
                  </a:lnTo>
                  <a:lnTo>
                    <a:pt x="995" y="40"/>
                  </a:lnTo>
                  <a:lnTo>
                    <a:pt x="993" y="40"/>
                  </a:lnTo>
                  <a:lnTo>
                    <a:pt x="992" y="40"/>
                  </a:lnTo>
                  <a:lnTo>
                    <a:pt x="989" y="40"/>
                  </a:lnTo>
                  <a:lnTo>
                    <a:pt x="987" y="41"/>
                  </a:lnTo>
                  <a:lnTo>
                    <a:pt x="986" y="41"/>
                  </a:lnTo>
                  <a:lnTo>
                    <a:pt x="983" y="41"/>
                  </a:lnTo>
                  <a:lnTo>
                    <a:pt x="982" y="41"/>
                  </a:lnTo>
                  <a:lnTo>
                    <a:pt x="980" y="43"/>
                  </a:lnTo>
                  <a:lnTo>
                    <a:pt x="979" y="43"/>
                  </a:lnTo>
                  <a:lnTo>
                    <a:pt x="977" y="45"/>
                  </a:lnTo>
                  <a:lnTo>
                    <a:pt x="975" y="47"/>
                  </a:lnTo>
                  <a:lnTo>
                    <a:pt x="974" y="47"/>
                  </a:lnTo>
                  <a:lnTo>
                    <a:pt x="972" y="49"/>
                  </a:lnTo>
                  <a:lnTo>
                    <a:pt x="970" y="51"/>
                  </a:lnTo>
                  <a:lnTo>
                    <a:pt x="969" y="53"/>
                  </a:lnTo>
                  <a:lnTo>
                    <a:pt x="968" y="55"/>
                  </a:lnTo>
                  <a:lnTo>
                    <a:pt x="966" y="56"/>
                  </a:lnTo>
                  <a:lnTo>
                    <a:pt x="965" y="59"/>
                  </a:lnTo>
                  <a:lnTo>
                    <a:pt x="963" y="61"/>
                  </a:lnTo>
                  <a:lnTo>
                    <a:pt x="963" y="62"/>
                  </a:lnTo>
                  <a:lnTo>
                    <a:pt x="963" y="64"/>
                  </a:lnTo>
                  <a:lnTo>
                    <a:pt x="961" y="66"/>
                  </a:lnTo>
                  <a:lnTo>
                    <a:pt x="961" y="68"/>
                  </a:lnTo>
                  <a:lnTo>
                    <a:pt x="961" y="70"/>
                  </a:lnTo>
                  <a:lnTo>
                    <a:pt x="959" y="72"/>
                  </a:lnTo>
                  <a:lnTo>
                    <a:pt x="959" y="74"/>
                  </a:lnTo>
                  <a:lnTo>
                    <a:pt x="959" y="76"/>
                  </a:lnTo>
                  <a:lnTo>
                    <a:pt x="959" y="77"/>
                  </a:lnTo>
                  <a:lnTo>
                    <a:pt x="959" y="79"/>
                  </a:lnTo>
                  <a:lnTo>
                    <a:pt x="959" y="80"/>
                  </a:lnTo>
                  <a:lnTo>
                    <a:pt x="959" y="82"/>
                  </a:lnTo>
                  <a:lnTo>
                    <a:pt x="957" y="84"/>
                  </a:lnTo>
                  <a:lnTo>
                    <a:pt x="957" y="86"/>
                  </a:lnTo>
                  <a:lnTo>
                    <a:pt x="957" y="88"/>
                  </a:lnTo>
                  <a:lnTo>
                    <a:pt x="957" y="89"/>
                  </a:lnTo>
                  <a:lnTo>
                    <a:pt x="956" y="91"/>
                  </a:lnTo>
                  <a:lnTo>
                    <a:pt x="956" y="93"/>
                  </a:lnTo>
                  <a:lnTo>
                    <a:pt x="956" y="95"/>
                  </a:lnTo>
                  <a:lnTo>
                    <a:pt x="956" y="97"/>
                  </a:lnTo>
                  <a:lnTo>
                    <a:pt x="954" y="99"/>
                  </a:lnTo>
                  <a:lnTo>
                    <a:pt x="954" y="100"/>
                  </a:lnTo>
                  <a:lnTo>
                    <a:pt x="954" y="103"/>
                  </a:lnTo>
                  <a:lnTo>
                    <a:pt x="954" y="105"/>
                  </a:lnTo>
                  <a:lnTo>
                    <a:pt x="954" y="106"/>
                  </a:lnTo>
                  <a:lnTo>
                    <a:pt x="954" y="109"/>
                  </a:lnTo>
                  <a:lnTo>
                    <a:pt x="954" y="111"/>
                  </a:lnTo>
                  <a:lnTo>
                    <a:pt x="951" y="114"/>
                  </a:lnTo>
                  <a:lnTo>
                    <a:pt x="951" y="116"/>
                  </a:lnTo>
                  <a:lnTo>
                    <a:pt x="951" y="118"/>
                  </a:lnTo>
                  <a:lnTo>
                    <a:pt x="951" y="120"/>
                  </a:lnTo>
                  <a:lnTo>
                    <a:pt x="949" y="124"/>
                  </a:lnTo>
                  <a:lnTo>
                    <a:pt x="949" y="126"/>
                  </a:lnTo>
                  <a:lnTo>
                    <a:pt x="948" y="128"/>
                  </a:lnTo>
                  <a:lnTo>
                    <a:pt x="948" y="130"/>
                  </a:lnTo>
                  <a:lnTo>
                    <a:pt x="946" y="134"/>
                  </a:lnTo>
                  <a:lnTo>
                    <a:pt x="946" y="136"/>
                  </a:lnTo>
                  <a:lnTo>
                    <a:pt x="945" y="139"/>
                  </a:lnTo>
                  <a:lnTo>
                    <a:pt x="945" y="141"/>
                  </a:lnTo>
                  <a:lnTo>
                    <a:pt x="945" y="143"/>
                  </a:lnTo>
                  <a:lnTo>
                    <a:pt x="945" y="145"/>
                  </a:lnTo>
                  <a:lnTo>
                    <a:pt x="945" y="147"/>
                  </a:lnTo>
                  <a:lnTo>
                    <a:pt x="948" y="147"/>
                  </a:lnTo>
                  <a:lnTo>
                    <a:pt x="947" y="148"/>
                  </a:lnTo>
                  <a:lnTo>
                    <a:pt x="947" y="149"/>
                  </a:lnTo>
                  <a:lnTo>
                    <a:pt x="947" y="151"/>
                  </a:lnTo>
                  <a:lnTo>
                    <a:pt x="947" y="152"/>
                  </a:lnTo>
                  <a:lnTo>
                    <a:pt x="948" y="152"/>
                  </a:lnTo>
                  <a:lnTo>
                    <a:pt x="948" y="155"/>
                  </a:lnTo>
                  <a:lnTo>
                    <a:pt x="949" y="158"/>
                  </a:lnTo>
                  <a:lnTo>
                    <a:pt x="949" y="162"/>
                  </a:lnTo>
                  <a:lnTo>
                    <a:pt x="951" y="165"/>
                  </a:lnTo>
                  <a:lnTo>
                    <a:pt x="951" y="171"/>
                  </a:lnTo>
                  <a:lnTo>
                    <a:pt x="951" y="174"/>
                  </a:lnTo>
                  <a:lnTo>
                    <a:pt x="951" y="179"/>
                  </a:lnTo>
                  <a:lnTo>
                    <a:pt x="951" y="183"/>
                  </a:lnTo>
                  <a:lnTo>
                    <a:pt x="950" y="189"/>
                  </a:lnTo>
                  <a:lnTo>
                    <a:pt x="950" y="193"/>
                  </a:lnTo>
                  <a:lnTo>
                    <a:pt x="950" y="199"/>
                  </a:lnTo>
                  <a:lnTo>
                    <a:pt x="950" y="203"/>
                  </a:lnTo>
                  <a:lnTo>
                    <a:pt x="950" y="207"/>
                  </a:lnTo>
                  <a:lnTo>
                    <a:pt x="951" y="211"/>
                  </a:lnTo>
                  <a:lnTo>
                    <a:pt x="951" y="215"/>
                  </a:lnTo>
                  <a:lnTo>
                    <a:pt x="954" y="217"/>
                  </a:lnTo>
                  <a:lnTo>
                    <a:pt x="954" y="218"/>
                  </a:lnTo>
                  <a:lnTo>
                    <a:pt x="955" y="220"/>
                  </a:lnTo>
                  <a:lnTo>
                    <a:pt x="955" y="222"/>
                  </a:lnTo>
                  <a:lnTo>
                    <a:pt x="957" y="222"/>
                  </a:lnTo>
                  <a:lnTo>
                    <a:pt x="957" y="224"/>
                  </a:lnTo>
                  <a:lnTo>
                    <a:pt x="960" y="224"/>
                  </a:lnTo>
                  <a:lnTo>
                    <a:pt x="962" y="226"/>
                  </a:lnTo>
                  <a:lnTo>
                    <a:pt x="963" y="226"/>
                  </a:lnTo>
                  <a:lnTo>
                    <a:pt x="964" y="228"/>
                  </a:lnTo>
                  <a:lnTo>
                    <a:pt x="966" y="229"/>
                  </a:lnTo>
                  <a:lnTo>
                    <a:pt x="968" y="230"/>
                  </a:lnTo>
                  <a:lnTo>
                    <a:pt x="970" y="230"/>
                  </a:lnTo>
                  <a:lnTo>
                    <a:pt x="971" y="233"/>
                  </a:lnTo>
                  <a:lnTo>
                    <a:pt x="973" y="233"/>
                  </a:lnTo>
                  <a:lnTo>
                    <a:pt x="974" y="233"/>
                  </a:lnTo>
                  <a:lnTo>
                    <a:pt x="976" y="233"/>
                  </a:lnTo>
                  <a:lnTo>
                    <a:pt x="978" y="235"/>
                  </a:lnTo>
                  <a:lnTo>
                    <a:pt x="980" y="237"/>
                  </a:lnTo>
                  <a:lnTo>
                    <a:pt x="981" y="239"/>
                  </a:lnTo>
                  <a:lnTo>
                    <a:pt x="984" y="241"/>
                  </a:lnTo>
                  <a:lnTo>
                    <a:pt x="986" y="243"/>
                  </a:lnTo>
                  <a:lnTo>
                    <a:pt x="989" y="245"/>
                  </a:lnTo>
                  <a:lnTo>
                    <a:pt x="992" y="247"/>
                  </a:lnTo>
                  <a:lnTo>
                    <a:pt x="995" y="249"/>
                  </a:lnTo>
                  <a:lnTo>
                    <a:pt x="998" y="251"/>
                  </a:lnTo>
                  <a:lnTo>
                    <a:pt x="1001" y="253"/>
                  </a:lnTo>
                  <a:lnTo>
                    <a:pt x="1003" y="255"/>
                  </a:lnTo>
                  <a:lnTo>
                    <a:pt x="1007" y="257"/>
                  </a:lnTo>
                  <a:lnTo>
                    <a:pt x="1009" y="259"/>
                  </a:lnTo>
                  <a:lnTo>
                    <a:pt x="1012" y="261"/>
                  </a:lnTo>
                  <a:lnTo>
                    <a:pt x="1013" y="263"/>
                  </a:lnTo>
                  <a:lnTo>
                    <a:pt x="1017" y="263"/>
                  </a:lnTo>
                  <a:lnTo>
                    <a:pt x="1019" y="265"/>
                  </a:lnTo>
                  <a:lnTo>
                    <a:pt x="1022" y="267"/>
                  </a:lnTo>
                  <a:lnTo>
                    <a:pt x="1024" y="269"/>
                  </a:lnTo>
                  <a:lnTo>
                    <a:pt x="1028" y="271"/>
                  </a:lnTo>
                  <a:lnTo>
                    <a:pt x="1031" y="273"/>
                  </a:lnTo>
                  <a:lnTo>
                    <a:pt x="1036" y="274"/>
                  </a:lnTo>
                  <a:lnTo>
                    <a:pt x="1039" y="277"/>
                  </a:lnTo>
                  <a:lnTo>
                    <a:pt x="1043" y="278"/>
                  </a:lnTo>
                  <a:lnTo>
                    <a:pt x="1046" y="280"/>
                  </a:lnTo>
                  <a:lnTo>
                    <a:pt x="1050" y="282"/>
                  </a:lnTo>
                  <a:lnTo>
                    <a:pt x="1054" y="284"/>
                  </a:lnTo>
                  <a:lnTo>
                    <a:pt x="1058" y="286"/>
                  </a:lnTo>
                  <a:lnTo>
                    <a:pt x="1060" y="288"/>
                  </a:lnTo>
                  <a:lnTo>
                    <a:pt x="1064" y="290"/>
                  </a:lnTo>
                  <a:lnTo>
                    <a:pt x="1066" y="292"/>
                  </a:lnTo>
                  <a:lnTo>
                    <a:pt x="1070" y="292"/>
                  </a:lnTo>
                  <a:lnTo>
                    <a:pt x="1070" y="294"/>
                  </a:lnTo>
                  <a:lnTo>
                    <a:pt x="1070" y="297"/>
                  </a:lnTo>
                  <a:lnTo>
                    <a:pt x="1070" y="303"/>
                  </a:lnTo>
                  <a:lnTo>
                    <a:pt x="1070" y="307"/>
                  </a:lnTo>
                  <a:lnTo>
                    <a:pt x="1069" y="315"/>
                  </a:lnTo>
                  <a:lnTo>
                    <a:pt x="1069" y="322"/>
                  </a:lnTo>
                  <a:lnTo>
                    <a:pt x="1068" y="330"/>
                  </a:lnTo>
                  <a:lnTo>
                    <a:pt x="1068" y="338"/>
                  </a:lnTo>
                  <a:lnTo>
                    <a:pt x="1066" y="348"/>
                  </a:lnTo>
                  <a:lnTo>
                    <a:pt x="1064" y="356"/>
                  </a:lnTo>
                  <a:lnTo>
                    <a:pt x="1062" y="364"/>
                  </a:lnTo>
                  <a:lnTo>
                    <a:pt x="1062" y="371"/>
                  </a:lnTo>
                  <a:lnTo>
                    <a:pt x="1060" y="379"/>
                  </a:lnTo>
                  <a:lnTo>
                    <a:pt x="1057" y="384"/>
                  </a:lnTo>
                  <a:lnTo>
                    <a:pt x="1056" y="388"/>
                  </a:lnTo>
                  <a:lnTo>
                    <a:pt x="1055" y="391"/>
                  </a:lnTo>
                  <a:lnTo>
                    <a:pt x="1051" y="394"/>
                  </a:lnTo>
                  <a:lnTo>
                    <a:pt x="1049" y="397"/>
                  </a:lnTo>
                  <a:lnTo>
                    <a:pt x="1045" y="400"/>
                  </a:lnTo>
                  <a:lnTo>
                    <a:pt x="1041" y="402"/>
                  </a:lnTo>
                  <a:lnTo>
                    <a:pt x="1035" y="406"/>
                  </a:lnTo>
                  <a:lnTo>
                    <a:pt x="1030" y="408"/>
                  </a:lnTo>
                  <a:lnTo>
                    <a:pt x="1024" y="410"/>
                  </a:lnTo>
                  <a:lnTo>
                    <a:pt x="1020" y="412"/>
                  </a:lnTo>
                  <a:lnTo>
                    <a:pt x="1014" y="415"/>
                  </a:lnTo>
                  <a:lnTo>
                    <a:pt x="1009" y="417"/>
                  </a:lnTo>
                  <a:lnTo>
                    <a:pt x="1004" y="418"/>
                  </a:lnTo>
                  <a:lnTo>
                    <a:pt x="999" y="418"/>
                  </a:lnTo>
                  <a:lnTo>
                    <a:pt x="995" y="419"/>
                  </a:lnTo>
                  <a:lnTo>
                    <a:pt x="992" y="418"/>
                  </a:lnTo>
                  <a:lnTo>
                    <a:pt x="989" y="417"/>
                  </a:lnTo>
                  <a:lnTo>
                    <a:pt x="988" y="415"/>
                  </a:lnTo>
                  <a:lnTo>
                    <a:pt x="984" y="412"/>
                  </a:lnTo>
                  <a:lnTo>
                    <a:pt x="982" y="408"/>
                  </a:lnTo>
                  <a:lnTo>
                    <a:pt x="979" y="405"/>
                  </a:lnTo>
                  <a:lnTo>
                    <a:pt x="977" y="400"/>
                  </a:lnTo>
                  <a:lnTo>
                    <a:pt x="973" y="399"/>
                  </a:lnTo>
                  <a:lnTo>
                    <a:pt x="971" y="394"/>
                  </a:lnTo>
                  <a:lnTo>
                    <a:pt x="968" y="393"/>
                  </a:lnTo>
                  <a:lnTo>
                    <a:pt x="966" y="388"/>
                  </a:lnTo>
                  <a:lnTo>
                    <a:pt x="962" y="386"/>
                  </a:lnTo>
                  <a:lnTo>
                    <a:pt x="959" y="385"/>
                  </a:lnTo>
                  <a:lnTo>
                    <a:pt x="955" y="383"/>
                  </a:lnTo>
                  <a:lnTo>
                    <a:pt x="953" y="379"/>
                  </a:lnTo>
                  <a:lnTo>
                    <a:pt x="949" y="377"/>
                  </a:lnTo>
                  <a:lnTo>
                    <a:pt x="945" y="375"/>
                  </a:lnTo>
                  <a:lnTo>
                    <a:pt x="941" y="373"/>
                  </a:lnTo>
                  <a:lnTo>
                    <a:pt x="937" y="370"/>
                  </a:lnTo>
                  <a:lnTo>
                    <a:pt x="932" y="369"/>
                  </a:lnTo>
                  <a:lnTo>
                    <a:pt x="928" y="367"/>
                  </a:lnTo>
                  <a:lnTo>
                    <a:pt x="922" y="365"/>
                  </a:lnTo>
                  <a:lnTo>
                    <a:pt x="918" y="361"/>
                  </a:lnTo>
                  <a:lnTo>
                    <a:pt x="910" y="359"/>
                  </a:lnTo>
                  <a:lnTo>
                    <a:pt x="904" y="355"/>
                  </a:lnTo>
                  <a:lnTo>
                    <a:pt x="898" y="353"/>
                  </a:lnTo>
                  <a:lnTo>
                    <a:pt x="892" y="349"/>
                  </a:lnTo>
                  <a:lnTo>
                    <a:pt x="884" y="347"/>
                  </a:lnTo>
                  <a:lnTo>
                    <a:pt x="878" y="344"/>
                  </a:lnTo>
                  <a:lnTo>
                    <a:pt x="871" y="342"/>
                  </a:lnTo>
                  <a:lnTo>
                    <a:pt x="865" y="339"/>
                  </a:lnTo>
                  <a:lnTo>
                    <a:pt x="859" y="339"/>
                  </a:lnTo>
                  <a:lnTo>
                    <a:pt x="854" y="338"/>
                  </a:lnTo>
                  <a:lnTo>
                    <a:pt x="850" y="339"/>
                  </a:lnTo>
                  <a:lnTo>
                    <a:pt x="848" y="339"/>
                  </a:lnTo>
                  <a:lnTo>
                    <a:pt x="845" y="341"/>
                  </a:lnTo>
                  <a:lnTo>
                    <a:pt x="844" y="341"/>
                  </a:lnTo>
                  <a:lnTo>
                    <a:pt x="842" y="343"/>
                  </a:lnTo>
                  <a:lnTo>
                    <a:pt x="840" y="344"/>
                  </a:lnTo>
                  <a:lnTo>
                    <a:pt x="840" y="345"/>
                  </a:lnTo>
                  <a:lnTo>
                    <a:pt x="838" y="347"/>
                  </a:lnTo>
                  <a:lnTo>
                    <a:pt x="836" y="349"/>
                  </a:lnTo>
                  <a:lnTo>
                    <a:pt x="836" y="350"/>
                  </a:lnTo>
                  <a:lnTo>
                    <a:pt x="834" y="353"/>
                  </a:lnTo>
                  <a:lnTo>
                    <a:pt x="831" y="355"/>
                  </a:lnTo>
                  <a:lnTo>
                    <a:pt x="830" y="356"/>
                  </a:lnTo>
                  <a:lnTo>
                    <a:pt x="827" y="359"/>
                  </a:lnTo>
                  <a:lnTo>
                    <a:pt x="824" y="361"/>
                  </a:lnTo>
                  <a:lnTo>
                    <a:pt x="820" y="364"/>
                  </a:lnTo>
                  <a:lnTo>
                    <a:pt x="818" y="366"/>
                  </a:lnTo>
                  <a:lnTo>
                    <a:pt x="813" y="370"/>
                  </a:lnTo>
                  <a:lnTo>
                    <a:pt x="810" y="372"/>
                  </a:lnTo>
                  <a:lnTo>
                    <a:pt x="806" y="375"/>
                  </a:lnTo>
                  <a:lnTo>
                    <a:pt x="801" y="377"/>
                  </a:lnTo>
                  <a:lnTo>
                    <a:pt x="798" y="381"/>
                  </a:lnTo>
                  <a:lnTo>
                    <a:pt x="793" y="383"/>
                  </a:lnTo>
                  <a:lnTo>
                    <a:pt x="789" y="387"/>
                  </a:lnTo>
                  <a:lnTo>
                    <a:pt x="787" y="389"/>
                  </a:lnTo>
                  <a:lnTo>
                    <a:pt x="785" y="392"/>
                  </a:lnTo>
                  <a:lnTo>
                    <a:pt x="784" y="394"/>
                  </a:lnTo>
                  <a:lnTo>
                    <a:pt x="783" y="396"/>
                  </a:lnTo>
                  <a:lnTo>
                    <a:pt x="784" y="397"/>
                  </a:lnTo>
                  <a:lnTo>
                    <a:pt x="781" y="400"/>
                  </a:lnTo>
                  <a:lnTo>
                    <a:pt x="779" y="403"/>
                  </a:lnTo>
                  <a:lnTo>
                    <a:pt x="778" y="406"/>
                  </a:lnTo>
                  <a:lnTo>
                    <a:pt x="778" y="411"/>
                  </a:lnTo>
                  <a:lnTo>
                    <a:pt x="777" y="417"/>
                  </a:lnTo>
                  <a:lnTo>
                    <a:pt x="777" y="423"/>
                  </a:lnTo>
                  <a:lnTo>
                    <a:pt x="777" y="429"/>
                  </a:lnTo>
                  <a:lnTo>
                    <a:pt x="778" y="435"/>
                  </a:lnTo>
                  <a:lnTo>
                    <a:pt x="778" y="443"/>
                  </a:lnTo>
                  <a:lnTo>
                    <a:pt x="779" y="450"/>
                  </a:lnTo>
                  <a:lnTo>
                    <a:pt x="779" y="457"/>
                  </a:lnTo>
                  <a:lnTo>
                    <a:pt x="781" y="463"/>
                  </a:lnTo>
                  <a:lnTo>
                    <a:pt x="781" y="470"/>
                  </a:lnTo>
                  <a:lnTo>
                    <a:pt x="782" y="476"/>
                  </a:lnTo>
                  <a:lnTo>
                    <a:pt x="782" y="480"/>
                  </a:lnTo>
                  <a:lnTo>
                    <a:pt x="784" y="485"/>
                  </a:lnTo>
                  <a:lnTo>
                    <a:pt x="784" y="488"/>
                  </a:lnTo>
                  <a:lnTo>
                    <a:pt x="784" y="492"/>
                  </a:lnTo>
                  <a:lnTo>
                    <a:pt x="784" y="497"/>
                  </a:lnTo>
                  <a:lnTo>
                    <a:pt x="784" y="500"/>
                  </a:lnTo>
                  <a:lnTo>
                    <a:pt x="784" y="506"/>
                  </a:lnTo>
                  <a:lnTo>
                    <a:pt x="784" y="511"/>
                  </a:lnTo>
                  <a:lnTo>
                    <a:pt x="784" y="515"/>
                  </a:lnTo>
                  <a:lnTo>
                    <a:pt x="786" y="519"/>
                  </a:lnTo>
                  <a:lnTo>
                    <a:pt x="786" y="525"/>
                  </a:lnTo>
                  <a:lnTo>
                    <a:pt x="786" y="529"/>
                  </a:lnTo>
                  <a:lnTo>
                    <a:pt x="786" y="533"/>
                  </a:lnTo>
                  <a:lnTo>
                    <a:pt x="786" y="536"/>
                  </a:lnTo>
                  <a:lnTo>
                    <a:pt x="784" y="539"/>
                  </a:lnTo>
                  <a:lnTo>
                    <a:pt x="784" y="541"/>
                  </a:lnTo>
                  <a:lnTo>
                    <a:pt x="784" y="543"/>
                  </a:lnTo>
                  <a:lnTo>
                    <a:pt x="782" y="546"/>
                  </a:lnTo>
                  <a:lnTo>
                    <a:pt x="780" y="548"/>
                  </a:lnTo>
                  <a:lnTo>
                    <a:pt x="777" y="552"/>
                  </a:lnTo>
                  <a:lnTo>
                    <a:pt x="773" y="554"/>
                  </a:lnTo>
                  <a:lnTo>
                    <a:pt x="767" y="558"/>
                  </a:lnTo>
                  <a:lnTo>
                    <a:pt x="762" y="561"/>
                  </a:lnTo>
                  <a:lnTo>
                    <a:pt x="755" y="565"/>
                  </a:lnTo>
                  <a:lnTo>
                    <a:pt x="749" y="567"/>
                  </a:lnTo>
                  <a:lnTo>
                    <a:pt x="741" y="571"/>
                  </a:lnTo>
                  <a:lnTo>
                    <a:pt x="734" y="574"/>
                  </a:lnTo>
                  <a:lnTo>
                    <a:pt x="725" y="578"/>
                  </a:lnTo>
                  <a:lnTo>
                    <a:pt x="719" y="580"/>
                  </a:lnTo>
                  <a:lnTo>
                    <a:pt x="712" y="582"/>
                  </a:lnTo>
                  <a:lnTo>
                    <a:pt x="706" y="584"/>
                  </a:lnTo>
                  <a:lnTo>
                    <a:pt x="701" y="585"/>
                  </a:lnTo>
                  <a:lnTo>
                    <a:pt x="697" y="584"/>
                  </a:lnTo>
                  <a:lnTo>
                    <a:pt x="692" y="584"/>
                  </a:lnTo>
                  <a:lnTo>
                    <a:pt x="688" y="583"/>
                  </a:lnTo>
                  <a:lnTo>
                    <a:pt x="684" y="581"/>
                  </a:lnTo>
                  <a:lnTo>
                    <a:pt x="680" y="579"/>
                  </a:lnTo>
                  <a:lnTo>
                    <a:pt x="674" y="577"/>
                  </a:lnTo>
                  <a:lnTo>
                    <a:pt x="670" y="574"/>
                  </a:lnTo>
                  <a:lnTo>
                    <a:pt x="666" y="572"/>
                  </a:lnTo>
                  <a:lnTo>
                    <a:pt x="662" y="568"/>
                  </a:lnTo>
                  <a:lnTo>
                    <a:pt x="657" y="566"/>
                  </a:lnTo>
                  <a:lnTo>
                    <a:pt x="653" y="562"/>
                  </a:lnTo>
                  <a:lnTo>
                    <a:pt x="649" y="559"/>
                  </a:lnTo>
                  <a:lnTo>
                    <a:pt x="645" y="555"/>
                  </a:lnTo>
                  <a:lnTo>
                    <a:pt x="641" y="553"/>
                  </a:lnTo>
                  <a:lnTo>
                    <a:pt x="637" y="549"/>
                  </a:lnTo>
                  <a:lnTo>
                    <a:pt x="634" y="547"/>
                  </a:lnTo>
                  <a:lnTo>
                    <a:pt x="632" y="543"/>
                  </a:lnTo>
                  <a:lnTo>
                    <a:pt x="628" y="541"/>
                  </a:lnTo>
                  <a:lnTo>
                    <a:pt x="625" y="536"/>
                  </a:lnTo>
                  <a:lnTo>
                    <a:pt x="621" y="532"/>
                  </a:lnTo>
                  <a:lnTo>
                    <a:pt x="618" y="528"/>
                  </a:lnTo>
                  <a:lnTo>
                    <a:pt x="614" y="524"/>
                  </a:lnTo>
                  <a:lnTo>
                    <a:pt x="610" y="518"/>
                  </a:lnTo>
                  <a:lnTo>
                    <a:pt x="606" y="512"/>
                  </a:lnTo>
                  <a:lnTo>
                    <a:pt x="604" y="506"/>
                  </a:lnTo>
                  <a:lnTo>
                    <a:pt x="600" y="503"/>
                  </a:lnTo>
                  <a:lnTo>
                    <a:pt x="596" y="497"/>
                  </a:lnTo>
                  <a:lnTo>
                    <a:pt x="592" y="491"/>
                  </a:lnTo>
                  <a:lnTo>
                    <a:pt x="590" y="485"/>
                  </a:lnTo>
                  <a:lnTo>
                    <a:pt x="586" y="481"/>
                  </a:lnTo>
                  <a:lnTo>
                    <a:pt x="584" y="477"/>
                  </a:lnTo>
                  <a:lnTo>
                    <a:pt x="581" y="473"/>
                  </a:lnTo>
                  <a:lnTo>
                    <a:pt x="580" y="468"/>
                  </a:lnTo>
                  <a:lnTo>
                    <a:pt x="575" y="465"/>
                  </a:lnTo>
                  <a:lnTo>
                    <a:pt x="574" y="461"/>
                  </a:lnTo>
                  <a:lnTo>
                    <a:pt x="569" y="456"/>
                  </a:lnTo>
                  <a:lnTo>
                    <a:pt x="568" y="450"/>
                  </a:lnTo>
                  <a:lnTo>
                    <a:pt x="563" y="445"/>
                  </a:lnTo>
                  <a:lnTo>
                    <a:pt x="561" y="439"/>
                  </a:lnTo>
                  <a:lnTo>
                    <a:pt x="557" y="433"/>
                  </a:lnTo>
                  <a:lnTo>
                    <a:pt x="555" y="427"/>
                  </a:lnTo>
                  <a:lnTo>
                    <a:pt x="551" y="423"/>
                  </a:lnTo>
                  <a:lnTo>
                    <a:pt x="547" y="417"/>
                  </a:lnTo>
                  <a:lnTo>
                    <a:pt x="543" y="412"/>
                  </a:lnTo>
                  <a:lnTo>
                    <a:pt x="541" y="406"/>
                  </a:lnTo>
                  <a:lnTo>
                    <a:pt x="537" y="403"/>
                  </a:lnTo>
                  <a:lnTo>
                    <a:pt x="533" y="398"/>
                  </a:lnTo>
                  <a:lnTo>
                    <a:pt x="529" y="395"/>
                  </a:lnTo>
                  <a:lnTo>
                    <a:pt x="527" y="391"/>
                  </a:lnTo>
                  <a:lnTo>
                    <a:pt x="525" y="391"/>
                  </a:lnTo>
                  <a:lnTo>
                    <a:pt x="524" y="391"/>
                  </a:lnTo>
                  <a:lnTo>
                    <a:pt x="522" y="391"/>
                  </a:lnTo>
                  <a:lnTo>
                    <a:pt x="522" y="390"/>
                  </a:lnTo>
                  <a:lnTo>
                    <a:pt x="519" y="390"/>
                  </a:lnTo>
                  <a:lnTo>
                    <a:pt x="518" y="390"/>
                  </a:lnTo>
                  <a:lnTo>
                    <a:pt x="516" y="390"/>
                  </a:lnTo>
                  <a:lnTo>
                    <a:pt x="516" y="388"/>
                  </a:lnTo>
                  <a:lnTo>
                    <a:pt x="513" y="388"/>
                  </a:lnTo>
                  <a:lnTo>
                    <a:pt x="512" y="388"/>
                  </a:lnTo>
                  <a:lnTo>
                    <a:pt x="510" y="388"/>
                  </a:lnTo>
                  <a:lnTo>
                    <a:pt x="509" y="387"/>
                  </a:lnTo>
                  <a:lnTo>
                    <a:pt x="507" y="387"/>
                  </a:lnTo>
                  <a:lnTo>
                    <a:pt x="506" y="387"/>
                  </a:lnTo>
                  <a:lnTo>
                    <a:pt x="504" y="387"/>
                  </a:lnTo>
                  <a:lnTo>
                    <a:pt x="504" y="386"/>
                  </a:lnTo>
                  <a:lnTo>
                    <a:pt x="498" y="386"/>
                  </a:lnTo>
                  <a:lnTo>
                    <a:pt x="493" y="386"/>
                  </a:lnTo>
                  <a:lnTo>
                    <a:pt x="487" y="386"/>
                  </a:lnTo>
                  <a:lnTo>
                    <a:pt x="481" y="384"/>
                  </a:lnTo>
                  <a:lnTo>
                    <a:pt x="474" y="384"/>
                  </a:lnTo>
                  <a:lnTo>
                    <a:pt x="468" y="383"/>
                  </a:lnTo>
                  <a:lnTo>
                    <a:pt x="460" y="383"/>
                  </a:lnTo>
                  <a:lnTo>
                    <a:pt x="454" y="380"/>
                  </a:lnTo>
                  <a:lnTo>
                    <a:pt x="446" y="380"/>
                  </a:lnTo>
                  <a:lnTo>
                    <a:pt x="440" y="380"/>
                  </a:lnTo>
                  <a:lnTo>
                    <a:pt x="433" y="380"/>
                  </a:lnTo>
                  <a:lnTo>
                    <a:pt x="427" y="379"/>
                  </a:lnTo>
                  <a:lnTo>
                    <a:pt x="420" y="379"/>
                  </a:lnTo>
                  <a:lnTo>
                    <a:pt x="414" y="379"/>
                  </a:lnTo>
                  <a:lnTo>
                    <a:pt x="408" y="379"/>
                  </a:lnTo>
                  <a:lnTo>
                    <a:pt x="404" y="379"/>
                  </a:lnTo>
                  <a:lnTo>
                    <a:pt x="399" y="381"/>
                  </a:lnTo>
                  <a:lnTo>
                    <a:pt x="394" y="382"/>
                  </a:lnTo>
                  <a:lnTo>
                    <a:pt x="388" y="384"/>
                  </a:lnTo>
                  <a:lnTo>
                    <a:pt x="384" y="384"/>
                  </a:lnTo>
                  <a:lnTo>
                    <a:pt x="378" y="386"/>
                  </a:lnTo>
                  <a:lnTo>
                    <a:pt x="372" y="388"/>
                  </a:lnTo>
                  <a:lnTo>
                    <a:pt x="366" y="390"/>
                  </a:lnTo>
                  <a:lnTo>
                    <a:pt x="360" y="390"/>
                  </a:lnTo>
                  <a:lnTo>
                    <a:pt x="354" y="392"/>
                  </a:lnTo>
                  <a:lnTo>
                    <a:pt x="348" y="394"/>
                  </a:lnTo>
                  <a:lnTo>
                    <a:pt x="342" y="396"/>
                  </a:lnTo>
                  <a:lnTo>
                    <a:pt x="337" y="398"/>
                  </a:lnTo>
                  <a:lnTo>
                    <a:pt x="331" y="400"/>
                  </a:lnTo>
                  <a:lnTo>
                    <a:pt x="326" y="401"/>
                  </a:lnTo>
                  <a:lnTo>
                    <a:pt x="322" y="403"/>
                  </a:lnTo>
                  <a:lnTo>
                    <a:pt x="318" y="403"/>
                  </a:lnTo>
                  <a:lnTo>
                    <a:pt x="316" y="405"/>
                  </a:lnTo>
                  <a:lnTo>
                    <a:pt x="313" y="405"/>
                  </a:lnTo>
                  <a:lnTo>
                    <a:pt x="312" y="406"/>
                  </a:lnTo>
                  <a:lnTo>
                    <a:pt x="311" y="406"/>
                  </a:lnTo>
                  <a:lnTo>
                    <a:pt x="309" y="408"/>
                  </a:lnTo>
                  <a:lnTo>
                    <a:pt x="307" y="408"/>
                  </a:lnTo>
                  <a:lnTo>
                    <a:pt x="305" y="409"/>
                  </a:lnTo>
                  <a:lnTo>
                    <a:pt x="303" y="409"/>
                  </a:lnTo>
                  <a:lnTo>
                    <a:pt x="301" y="411"/>
                  </a:lnTo>
                  <a:lnTo>
                    <a:pt x="299" y="411"/>
                  </a:lnTo>
                  <a:lnTo>
                    <a:pt x="297" y="413"/>
                  </a:lnTo>
                  <a:lnTo>
                    <a:pt x="295" y="413"/>
                  </a:lnTo>
                  <a:lnTo>
                    <a:pt x="293" y="415"/>
                  </a:lnTo>
                  <a:lnTo>
                    <a:pt x="291" y="415"/>
                  </a:lnTo>
                  <a:lnTo>
                    <a:pt x="289" y="415"/>
                  </a:lnTo>
                  <a:lnTo>
                    <a:pt x="288" y="415"/>
                  </a:lnTo>
                  <a:lnTo>
                    <a:pt x="282" y="417"/>
                  </a:lnTo>
                  <a:lnTo>
                    <a:pt x="278" y="417"/>
                  </a:lnTo>
                  <a:lnTo>
                    <a:pt x="272" y="417"/>
                  </a:lnTo>
                  <a:lnTo>
                    <a:pt x="266" y="417"/>
                  </a:lnTo>
                  <a:lnTo>
                    <a:pt x="259" y="417"/>
                  </a:lnTo>
                  <a:lnTo>
                    <a:pt x="253" y="417"/>
                  </a:lnTo>
                  <a:lnTo>
                    <a:pt x="247" y="417"/>
                  </a:lnTo>
                  <a:lnTo>
                    <a:pt x="241" y="417"/>
                  </a:lnTo>
                  <a:lnTo>
                    <a:pt x="233" y="417"/>
                  </a:lnTo>
                  <a:lnTo>
                    <a:pt x="227" y="417"/>
                  </a:lnTo>
                  <a:lnTo>
                    <a:pt x="221" y="417"/>
                  </a:lnTo>
                  <a:lnTo>
                    <a:pt x="215" y="415"/>
                  </a:lnTo>
                  <a:lnTo>
                    <a:pt x="209" y="415"/>
                  </a:lnTo>
                  <a:lnTo>
                    <a:pt x="204" y="412"/>
                  </a:lnTo>
                  <a:lnTo>
                    <a:pt x="199" y="411"/>
                  </a:lnTo>
                  <a:lnTo>
                    <a:pt x="196" y="409"/>
                  </a:lnTo>
                  <a:lnTo>
                    <a:pt x="192" y="409"/>
                  </a:lnTo>
                  <a:lnTo>
                    <a:pt x="188" y="408"/>
                  </a:lnTo>
                  <a:lnTo>
                    <a:pt x="184" y="408"/>
                  </a:lnTo>
                  <a:lnTo>
                    <a:pt x="181" y="406"/>
                  </a:lnTo>
                  <a:lnTo>
                    <a:pt x="177" y="406"/>
                  </a:lnTo>
                  <a:lnTo>
                    <a:pt x="173" y="406"/>
                  </a:lnTo>
                  <a:lnTo>
                    <a:pt x="169" y="406"/>
                  </a:lnTo>
                  <a:lnTo>
                    <a:pt x="166" y="405"/>
                  </a:lnTo>
                  <a:lnTo>
                    <a:pt x="162" y="405"/>
                  </a:lnTo>
                  <a:lnTo>
                    <a:pt x="158" y="405"/>
                  </a:lnTo>
                  <a:lnTo>
                    <a:pt x="155" y="405"/>
                  </a:lnTo>
                  <a:lnTo>
                    <a:pt x="153" y="403"/>
                  </a:lnTo>
                  <a:lnTo>
                    <a:pt x="150" y="403"/>
                  </a:lnTo>
                  <a:lnTo>
                    <a:pt x="148" y="401"/>
                  </a:lnTo>
                  <a:lnTo>
                    <a:pt x="147" y="399"/>
                  </a:lnTo>
                  <a:lnTo>
                    <a:pt x="147" y="397"/>
                  </a:lnTo>
                  <a:lnTo>
                    <a:pt x="145" y="397"/>
                  </a:lnTo>
                  <a:lnTo>
                    <a:pt x="143" y="397"/>
                  </a:lnTo>
                  <a:lnTo>
                    <a:pt x="140" y="398"/>
                  </a:lnTo>
                  <a:lnTo>
                    <a:pt x="136" y="399"/>
                  </a:lnTo>
                  <a:lnTo>
                    <a:pt x="130" y="401"/>
                  </a:lnTo>
                  <a:lnTo>
                    <a:pt x="125" y="403"/>
                  </a:lnTo>
                  <a:lnTo>
                    <a:pt x="119" y="406"/>
                  </a:lnTo>
                  <a:lnTo>
                    <a:pt x="116" y="408"/>
                  </a:lnTo>
                  <a:lnTo>
                    <a:pt x="110" y="412"/>
                  </a:lnTo>
                  <a:lnTo>
                    <a:pt x="104" y="415"/>
                  </a:lnTo>
                  <a:lnTo>
                    <a:pt x="98" y="418"/>
                  </a:lnTo>
                  <a:lnTo>
                    <a:pt x="93" y="420"/>
                  </a:lnTo>
                  <a:lnTo>
                    <a:pt x="88" y="422"/>
                  </a:lnTo>
                  <a:lnTo>
                    <a:pt x="85" y="423"/>
                  </a:lnTo>
                  <a:lnTo>
                    <a:pt x="82" y="423"/>
                  </a:lnTo>
                  <a:lnTo>
                    <a:pt x="81" y="423"/>
                  </a:lnTo>
                  <a:lnTo>
                    <a:pt x="75" y="421"/>
                  </a:lnTo>
                  <a:lnTo>
                    <a:pt x="72" y="417"/>
                  </a:lnTo>
                  <a:lnTo>
                    <a:pt x="68" y="412"/>
                  </a:lnTo>
                  <a:lnTo>
                    <a:pt x="66" y="409"/>
                  </a:lnTo>
                  <a:lnTo>
                    <a:pt x="63" y="405"/>
                  </a:lnTo>
                  <a:lnTo>
                    <a:pt x="61" y="401"/>
                  </a:lnTo>
                  <a:lnTo>
                    <a:pt x="59" y="397"/>
                  </a:lnTo>
                  <a:lnTo>
                    <a:pt x="58" y="393"/>
                  </a:lnTo>
                  <a:lnTo>
                    <a:pt x="56" y="391"/>
                  </a:lnTo>
                  <a:lnTo>
                    <a:pt x="54" y="388"/>
                  </a:lnTo>
                  <a:lnTo>
                    <a:pt x="52" y="386"/>
                  </a:lnTo>
                  <a:lnTo>
                    <a:pt x="49" y="384"/>
                  </a:lnTo>
                  <a:lnTo>
                    <a:pt x="46" y="384"/>
                  </a:lnTo>
                  <a:lnTo>
                    <a:pt x="43" y="384"/>
                  </a:lnTo>
                  <a:lnTo>
                    <a:pt x="39" y="386"/>
                  </a:lnTo>
                  <a:lnTo>
                    <a:pt x="35" y="386"/>
                  </a:lnTo>
                  <a:lnTo>
                    <a:pt x="31" y="388"/>
                  </a:lnTo>
                  <a:lnTo>
                    <a:pt x="30" y="387"/>
                  </a:lnTo>
                  <a:lnTo>
                    <a:pt x="28" y="386"/>
                  </a:lnTo>
                  <a:lnTo>
                    <a:pt x="25" y="383"/>
                  </a:lnTo>
                  <a:lnTo>
                    <a:pt x="24" y="379"/>
                  </a:lnTo>
                  <a:lnTo>
                    <a:pt x="22" y="375"/>
                  </a:lnTo>
                  <a:lnTo>
                    <a:pt x="20" y="371"/>
                  </a:lnTo>
                  <a:lnTo>
                    <a:pt x="18" y="365"/>
                  </a:lnTo>
                  <a:lnTo>
                    <a:pt x="15" y="361"/>
                  </a:lnTo>
                  <a:lnTo>
                    <a:pt x="13" y="357"/>
                  </a:lnTo>
                  <a:lnTo>
                    <a:pt x="11" y="355"/>
                  </a:lnTo>
                  <a:lnTo>
                    <a:pt x="9" y="350"/>
                  </a:lnTo>
                  <a:lnTo>
                    <a:pt x="7" y="349"/>
                  </a:lnTo>
                  <a:lnTo>
                    <a:pt x="5" y="347"/>
                  </a:lnTo>
                  <a:lnTo>
                    <a:pt x="3" y="347"/>
                  </a:lnTo>
                  <a:lnTo>
                    <a:pt x="2" y="347"/>
                  </a:lnTo>
                  <a:lnTo>
                    <a:pt x="0" y="347"/>
                  </a:lnTo>
                  <a:lnTo>
                    <a:pt x="0" y="345"/>
                  </a:lnTo>
                  <a:lnTo>
                    <a:pt x="0" y="342"/>
                  </a:lnTo>
                  <a:lnTo>
                    <a:pt x="0" y="337"/>
                  </a:lnTo>
                  <a:lnTo>
                    <a:pt x="0" y="332"/>
                  </a:lnTo>
                  <a:lnTo>
                    <a:pt x="2" y="325"/>
                  </a:lnTo>
                  <a:lnTo>
                    <a:pt x="2" y="317"/>
                  </a:lnTo>
                  <a:lnTo>
                    <a:pt x="4" y="309"/>
                  </a:lnTo>
                  <a:lnTo>
                    <a:pt x="6" y="301"/>
                  </a:lnTo>
                  <a:lnTo>
                    <a:pt x="8" y="293"/>
                  </a:lnTo>
                  <a:lnTo>
                    <a:pt x="10" y="285"/>
                  </a:lnTo>
                  <a:lnTo>
                    <a:pt x="12" y="277"/>
                  </a:lnTo>
                  <a:lnTo>
                    <a:pt x="14" y="271"/>
                  </a:lnTo>
                  <a:lnTo>
                    <a:pt x="18" y="264"/>
                  </a:lnTo>
                  <a:lnTo>
                    <a:pt x="21" y="259"/>
                  </a:lnTo>
                  <a:lnTo>
                    <a:pt x="25" y="255"/>
                  </a:lnTo>
                  <a:lnTo>
                    <a:pt x="26" y="253"/>
                  </a:lnTo>
                  <a:lnTo>
                    <a:pt x="28" y="251"/>
                  </a:lnTo>
                  <a:lnTo>
                    <a:pt x="30" y="248"/>
                  </a:lnTo>
                  <a:lnTo>
                    <a:pt x="32" y="244"/>
                  </a:lnTo>
                  <a:lnTo>
                    <a:pt x="34" y="240"/>
                  </a:lnTo>
                  <a:lnTo>
                    <a:pt x="36" y="235"/>
                  </a:lnTo>
                  <a:lnTo>
                    <a:pt x="38" y="231"/>
                  </a:lnTo>
                  <a:lnTo>
                    <a:pt x="41" y="225"/>
                  </a:lnTo>
                  <a:lnTo>
                    <a:pt x="42" y="221"/>
                  </a:lnTo>
                  <a:lnTo>
                    <a:pt x="44" y="216"/>
                  </a:lnTo>
                  <a:lnTo>
                    <a:pt x="46" y="212"/>
                  </a:lnTo>
                  <a:lnTo>
                    <a:pt x="48" y="206"/>
                  </a:lnTo>
                  <a:lnTo>
                    <a:pt x="49" y="202"/>
                  </a:lnTo>
                  <a:lnTo>
                    <a:pt x="51" y="198"/>
                  </a:lnTo>
                  <a:lnTo>
                    <a:pt x="53" y="195"/>
                  </a:lnTo>
                  <a:lnTo>
                    <a:pt x="55" y="192"/>
                  </a:lnTo>
                  <a:lnTo>
                    <a:pt x="54" y="191"/>
                  </a:lnTo>
                  <a:lnTo>
                    <a:pt x="54" y="189"/>
                  </a:lnTo>
                  <a:lnTo>
                    <a:pt x="52" y="187"/>
                  </a:lnTo>
                  <a:lnTo>
                    <a:pt x="52" y="184"/>
                  </a:lnTo>
                  <a:lnTo>
                    <a:pt x="50" y="181"/>
                  </a:lnTo>
                  <a:lnTo>
                    <a:pt x="49" y="177"/>
                  </a:lnTo>
                  <a:lnTo>
                    <a:pt x="47" y="173"/>
                  </a:lnTo>
                  <a:lnTo>
                    <a:pt x="46" y="169"/>
                  </a:lnTo>
                  <a:lnTo>
                    <a:pt x="43" y="167"/>
                  </a:lnTo>
                  <a:lnTo>
                    <a:pt x="42" y="163"/>
                  </a:lnTo>
                  <a:lnTo>
                    <a:pt x="40" y="160"/>
                  </a:lnTo>
                  <a:lnTo>
                    <a:pt x="38" y="156"/>
                  </a:lnTo>
                  <a:lnTo>
                    <a:pt x="36" y="154"/>
                  </a:lnTo>
                  <a:lnTo>
                    <a:pt x="36" y="150"/>
                  </a:lnTo>
                  <a:lnTo>
                    <a:pt x="36" y="149"/>
                  </a:lnTo>
                  <a:lnTo>
                    <a:pt x="37" y="147"/>
                  </a:lnTo>
                  <a:lnTo>
                    <a:pt x="36" y="145"/>
                  </a:lnTo>
                  <a:lnTo>
                    <a:pt x="35" y="142"/>
                  </a:lnTo>
                  <a:lnTo>
                    <a:pt x="34" y="138"/>
                  </a:lnTo>
                  <a:lnTo>
                    <a:pt x="34" y="133"/>
                  </a:lnTo>
                  <a:lnTo>
                    <a:pt x="34" y="129"/>
                  </a:lnTo>
                  <a:lnTo>
                    <a:pt x="34" y="124"/>
                  </a:lnTo>
                  <a:lnTo>
                    <a:pt x="34" y="120"/>
                  </a:lnTo>
                  <a:lnTo>
                    <a:pt x="34" y="114"/>
                  </a:lnTo>
                  <a:lnTo>
                    <a:pt x="34" y="110"/>
                  </a:lnTo>
                  <a:lnTo>
                    <a:pt x="34" y="105"/>
                  </a:lnTo>
                  <a:lnTo>
                    <a:pt x="34" y="101"/>
                  </a:lnTo>
                  <a:lnTo>
                    <a:pt x="36" y="97"/>
                  </a:lnTo>
                  <a:lnTo>
                    <a:pt x="36" y="95"/>
                  </a:lnTo>
                  <a:lnTo>
                    <a:pt x="36" y="91"/>
                  </a:lnTo>
                  <a:lnTo>
                    <a:pt x="36" y="90"/>
                  </a:lnTo>
                  <a:lnTo>
                    <a:pt x="37" y="89"/>
                  </a:lnTo>
                </a:path>
              </a:pathLst>
            </a:custGeom>
            <a:noFill/>
            <a:ln w="126873" cap="flat" cmpd="sng">
              <a:solidFill>
                <a:schemeClr val="bg1"/>
              </a:solidFill>
              <a:prstDash val="solid"/>
              <a:round/>
              <a:headEnd type="none" w="med" len="med"/>
              <a:tailEnd type="none" w="med" len="med"/>
            </a:ln>
          </p:spPr>
          <p:txBody>
            <a:bodyPr/>
            <a:lstStyle/>
            <a:p>
              <a:endParaRPr lang="en-US"/>
            </a:p>
          </p:txBody>
        </p:sp>
        <p:sp>
          <p:nvSpPr>
            <p:cNvPr id="35857" name="Line 34"/>
            <p:cNvSpPr>
              <a:spLocks noChangeShapeType="1"/>
            </p:cNvSpPr>
            <p:nvPr/>
          </p:nvSpPr>
          <p:spPr bwMode="auto">
            <a:xfrm>
              <a:off x="1540" y="1281"/>
              <a:ext cx="1694" cy="650"/>
            </a:xfrm>
            <a:prstGeom prst="line">
              <a:avLst/>
            </a:prstGeom>
            <a:noFill/>
            <a:ln w="63119">
              <a:solidFill>
                <a:schemeClr val="tx1"/>
              </a:solidFill>
              <a:round/>
              <a:headEnd/>
              <a:tailEnd/>
            </a:ln>
          </p:spPr>
          <p:txBody>
            <a:bodyPr/>
            <a:lstStyle/>
            <a:p>
              <a:endParaRPr lang="en-US"/>
            </a:p>
          </p:txBody>
        </p:sp>
        <p:sp>
          <p:nvSpPr>
            <p:cNvPr id="35858" name="Line 35"/>
            <p:cNvSpPr>
              <a:spLocks noChangeShapeType="1"/>
            </p:cNvSpPr>
            <p:nvPr/>
          </p:nvSpPr>
          <p:spPr bwMode="auto">
            <a:xfrm flipH="1">
              <a:off x="1219" y="1282"/>
              <a:ext cx="316" cy="210"/>
            </a:xfrm>
            <a:prstGeom prst="line">
              <a:avLst/>
            </a:prstGeom>
            <a:noFill/>
            <a:ln w="63119">
              <a:solidFill>
                <a:schemeClr val="tx1"/>
              </a:solidFill>
              <a:round/>
              <a:headEnd/>
              <a:tailEnd/>
            </a:ln>
          </p:spPr>
          <p:txBody>
            <a:bodyPr/>
            <a:lstStyle/>
            <a:p>
              <a:endParaRPr lang="en-US"/>
            </a:p>
          </p:txBody>
        </p:sp>
        <p:sp>
          <p:nvSpPr>
            <p:cNvPr id="35859" name="Line 36"/>
            <p:cNvSpPr>
              <a:spLocks noChangeShapeType="1"/>
            </p:cNvSpPr>
            <p:nvPr/>
          </p:nvSpPr>
          <p:spPr bwMode="auto">
            <a:xfrm>
              <a:off x="1549" y="1293"/>
              <a:ext cx="606" cy="677"/>
            </a:xfrm>
            <a:prstGeom prst="line">
              <a:avLst/>
            </a:prstGeom>
            <a:noFill/>
            <a:ln w="63119">
              <a:solidFill>
                <a:schemeClr val="tx1"/>
              </a:solidFill>
              <a:round/>
              <a:headEnd/>
              <a:tailEnd/>
            </a:ln>
          </p:spPr>
          <p:txBody>
            <a:bodyPr/>
            <a:lstStyle/>
            <a:p>
              <a:endParaRPr lang="en-US"/>
            </a:p>
          </p:txBody>
        </p:sp>
        <p:sp>
          <p:nvSpPr>
            <p:cNvPr id="35860" name="Freeform 37"/>
            <p:cNvSpPr>
              <a:spLocks/>
            </p:cNvSpPr>
            <p:nvPr/>
          </p:nvSpPr>
          <p:spPr bwMode="auto">
            <a:xfrm>
              <a:off x="839" y="1434"/>
              <a:ext cx="834" cy="2093"/>
            </a:xfrm>
            <a:custGeom>
              <a:avLst/>
              <a:gdLst>
                <a:gd name="T0" fmla="*/ 447 w 1135"/>
                <a:gd name="T1" fmla="*/ 139 h 3141"/>
                <a:gd name="T2" fmla="*/ 447 w 1135"/>
                <a:gd name="T3" fmla="*/ 139 h 3141"/>
                <a:gd name="T4" fmla="*/ 450 w 1135"/>
                <a:gd name="T5" fmla="*/ 123 h 3141"/>
                <a:gd name="T6" fmla="*/ 446 w 1135"/>
                <a:gd name="T7" fmla="*/ 107 h 3141"/>
                <a:gd name="T8" fmla="*/ 441 w 1135"/>
                <a:gd name="T9" fmla="*/ 93 h 3141"/>
                <a:gd name="T10" fmla="*/ 431 w 1135"/>
                <a:gd name="T11" fmla="*/ 75 h 3141"/>
                <a:gd name="T12" fmla="*/ 418 w 1135"/>
                <a:gd name="T13" fmla="*/ 63 h 3141"/>
                <a:gd name="T14" fmla="*/ 401 w 1135"/>
                <a:gd name="T15" fmla="*/ 48 h 3141"/>
                <a:gd name="T16" fmla="*/ 384 w 1135"/>
                <a:gd name="T17" fmla="*/ 37 h 3141"/>
                <a:gd name="T18" fmla="*/ 361 w 1135"/>
                <a:gd name="T19" fmla="*/ 25 h 3141"/>
                <a:gd name="T20" fmla="*/ 337 w 1135"/>
                <a:gd name="T21" fmla="*/ 17 h 3141"/>
                <a:gd name="T22" fmla="*/ 312 w 1135"/>
                <a:gd name="T23" fmla="*/ 10 h 3141"/>
                <a:gd name="T24" fmla="*/ 285 w 1135"/>
                <a:gd name="T25" fmla="*/ 4 h 3141"/>
                <a:gd name="T26" fmla="*/ 258 w 1135"/>
                <a:gd name="T27" fmla="*/ 1 h 3141"/>
                <a:gd name="T28" fmla="*/ 229 w 1135"/>
                <a:gd name="T29" fmla="*/ 1 h 3141"/>
                <a:gd name="T30" fmla="*/ 204 w 1135"/>
                <a:gd name="T31" fmla="*/ 0 h 3141"/>
                <a:gd name="T32" fmla="*/ 176 w 1135"/>
                <a:gd name="T33" fmla="*/ 3 h 3141"/>
                <a:gd name="T34" fmla="*/ 150 w 1135"/>
                <a:gd name="T35" fmla="*/ 6 h 3141"/>
                <a:gd name="T36" fmla="*/ 122 w 1135"/>
                <a:gd name="T37" fmla="*/ 14 h 3141"/>
                <a:gd name="T38" fmla="*/ 98 w 1135"/>
                <a:gd name="T39" fmla="*/ 23 h 3141"/>
                <a:gd name="T40" fmla="*/ 77 w 1135"/>
                <a:gd name="T41" fmla="*/ 33 h 3141"/>
                <a:gd name="T42" fmla="*/ 56 w 1135"/>
                <a:gd name="T43" fmla="*/ 45 h 3141"/>
                <a:gd name="T44" fmla="*/ 39 w 1135"/>
                <a:gd name="T45" fmla="*/ 57 h 3141"/>
                <a:gd name="T46" fmla="*/ 25 w 1135"/>
                <a:gd name="T47" fmla="*/ 71 h 3141"/>
                <a:gd name="T48" fmla="*/ 14 w 1135"/>
                <a:gd name="T49" fmla="*/ 86 h 3141"/>
                <a:gd name="T50" fmla="*/ 6 w 1135"/>
                <a:gd name="T51" fmla="*/ 101 h 3141"/>
                <a:gd name="T52" fmla="*/ 0 w 1135"/>
                <a:gd name="T53" fmla="*/ 118 h 3141"/>
                <a:gd name="T54" fmla="*/ 0 w 1135"/>
                <a:gd name="T55" fmla="*/ 134 h 3141"/>
                <a:gd name="T56" fmla="*/ 0 w 1135"/>
                <a:gd name="T57" fmla="*/ 141 h 3141"/>
                <a:gd name="T58" fmla="*/ 0 w 1135"/>
                <a:gd name="T59" fmla="*/ 139 h 3141"/>
                <a:gd name="T60" fmla="*/ 0 w 1135"/>
                <a:gd name="T61" fmla="*/ 788 h 3141"/>
                <a:gd name="T62" fmla="*/ 0 w 1135"/>
                <a:gd name="T63" fmla="*/ 788 h 3141"/>
                <a:gd name="T64" fmla="*/ 0 w 1135"/>
                <a:gd name="T65" fmla="*/ 804 h 3141"/>
                <a:gd name="T66" fmla="*/ 4 w 1135"/>
                <a:gd name="T67" fmla="*/ 820 h 3141"/>
                <a:gd name="T68" fmla="*/ 11 w 1135"/>
                <a:gd name="T69" fmla="*/ 836 h 3141"/>
                <a:gd name="T70" fmla="*/ 20 w 1135"/>
                <a:gd name="T71" fmla="*/ 850 h 3141"/>
                <a:gd name="T72" fmla="*/ 32 w 1135"/>
                <a:gd name="T73" fmla="*/ 865 h 3141"/>
                <a:gd name="T74" fmla="*/ 49 w 1135"/>
                <a:gd name="T75" fmla="*/ 879 h 3141"/>
                <a:gd name="T76" fmla="*/ 67 w 1135"/>
                <a:gd name="T77" fmla="*/ 891 h 3141"/>
                <a:gd name="T78" fmla="*/ 87 w 1135"/>
                <a:gd name="T79" fmla="*/ 903 h 3141"/>
                <a:gd name="T80" fmla="*/ 110 w 1135"/>
                <a:gd name="T81" fmla="*/ 911 h 3141"/>
                <a:gd name="T82" fmla="*/ 137 w 1135"/>
                <a:gd name="T83" fmla="*/ 919 h 3141"/>
                <a:gd name="T84" fmla="*/ 162 w 1135"/>
                <a:gd name="T85" fmla="*/ 924 h 3141"/>
                <a:gd name="T86" fmla="*/ 189 w 1135"/>
                <a:gd name="T87" fmla="*/ 929 h 3141"/>
                <a:gd name="T88" fmla="*/ 216 w 1135"/>
                <a:gd name="T89" fmla="*/ 929 h 3141"/>
                <a:gd name="T90" fmla="*/ 245 w 1135"/>
                <a:gd name="T91" fmla="*/ 929 h 3141"/>
                <a:gd name="T92" fmla="*/ 272 w 1135"/>
                <a:gd name="T93" fmla="*/ 928 h 3141"/>
                <a:gd name="T94" fmla="*/ 300 w 1135"/>
                <a:gd name="T95" fmla="*/ 922 h 3141"/>
                <a:gd name="T96" fmla="*/ 326 w 1135"/>
                <a:gd name="T97" fmla="*/ 916 h 3141"/>
                <a:gd name="T98" fmla="*/ 351 w 1135"/>
                <a:gd name="T99" fmla="*/ 908 h 3141"/>
                <a:gd name="T100" fmla="*/ 373 w 1135"/>
                <a:gd name="T101" fmla="*/ 898 h 3141"/>
                <a:gd name="T102" fmla="*/ 392 w 1135"/>
                <a:gd name="T103" fmla="*/ 887 h 3141"/>
                <a:gd name="T104" fmla="*/ 410 w 1135"/>
                <a:gd name="T105" fmla="*/ 875 h 3141"/>
                <a:gd name="T106" fmla="*/ 426 w 1135"/>
                <a:gd name="T107" fmla="*/ 862 h 3141"/>
                <a:gd name="T108" fmla="*/ 436 w 1135"/>
                <a:gd name="T109" fmla="*/ 847 h 3141"/>
                <a:gd name="T110" fmla="*/ 445 w 1135"/>
                <a:gd name="T111" fmla="*/ 831 h 3141"/>
                <a:gd name="T112" fmla="*/ 450 w 1135"/>
                <a:gd name="T113" fmla="*/ 815 h 3141"/>
                <a:gd name="T114" fmla="*/ 447 w 1135"/>
                <a:gd name="T115" fmla="*/ 800 h 3141"/>
                <a:gd name="T116" fmla="*/ 447 w 1135"/>
                <a:gd name="T117" fmla="*/ 139 h 3141"/>
                <a:gd name="T118" fmla="*/ 447 w 1135"/>
                <a:gd name="T119" fmla="*/ 139 h 3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5"/>
                <a:gd name="T181" fmla="*/ 0 h 3141"/>
                <a:gd name="T182" fmla="*/ 1135 w 1135"/>
                <a:gd name="T183" fmla="*/ 3141 h 31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5" h="3141">
                  <a:moveTo>
                    <a:pt x="1128" y="468"/>
                  </a:moveTo>
                  <a:lnTo>
                    <a:pt x="1128" y="468"/>
                  </a:lnTo>
                  <a:lnTo>
                    <a:pt x="1134" y="414"/>
                  </a:lnTo>
                  <a:lnTo>
                    <a:pt x="1124" y="360"/>
                  </a:lnTo>
                  <a:lnTo>
                    <a:pt x="1111" y="312"/>
                  </a:lnTo>
                  <a:lnTo>
                    <a:pt x="1085" y="255"/>
                  </a:lnTo>
                  <a:lnTo>
                    <a:pt x="1053" y="212"/>
                  </a:lnTo>
                  <a:lnTo>
                    <a:pt x="1011" y="162"/>
                  </a:lnTo>
                  <a:lnTo>
                    <a:pt x="966" y="124"/>
                  </a:lnTo>
                  <a:lnTo>
                    <a:pt x="909" y="86"/>
                  </a:lnTo>
                  <a:lnTo>
                    <a:pt x="850" y="59"/>
                  </a:lnTo>
                  <a:lnTo>
                    <a:pt x="787" y="33"/>
                  </a:lnTo>
                  <a:lnTo>
                    <a:pt x="719" y="13"/>
                  </a:lnTo>
                  <a:lnTo>
                    <a:pt x="649" y="4"/>
                  </a:lnTo>
                  <a:lnTo>
                    <a:pt x="577" y="1"/>
                  </a:lnTo>
                  <a:lnTo>
                    <a:pt x="513" y="0"/>
                  </a:lnTo>
                  <a:lnTo>
                    <a:pt x="445" y="10"/>
                  </a:lnTo>
                  <a:lnTo>
                    <a:pt x="377" y="21"/>
                  </a:lnTo>
                  <a:lnTo>
                    <a:pt x="308" y="48"/>
                  </a:lnTo>
                  <a:lnTo>
                    <a:pt x="246" y="77"/>
                  </a:lnTo>
                  <a:lnTo>
                    <a:pt x="194" y="113"/>
                  </a:lnTo>
                  <a:lnTo>
                    <a:pt x="141" y="151"/>
                  </a:lnTo>
                  <a:lnTo>
                    <a:pt x="98" y="192"/>
                  </a:lnTo>
                  <a:lnTo>
                    <a:pt x="63" y="239"/>
                  </a:lnTo>
                  <a:lnTo>
                    <a:pt x="36" y="290"/>
                  </a:lnTo>
                  <a:lnTo>
                    <a:pt x="15" y="340"/>
                  </a:lnTo>
                  <a:lnTo>
                    <a:pt x="0" y="399"/>
                  </a:lnTo>
                  <a:lnTo>
                    <a:pt x="0" y="453"/>
                  </a:lnTo>
                  <a:lnTo>
                    <a:pt x="0" y="477"/>
                  </a:lnTo>
                  <a:lnTo>
                    <a:pt x="0" y="468"/>
                  </a:lnTo>
                  <a:lnTo>
                    <a:pt x="0" y="2663"/>
                  </a:lnTo>
                  <a:lnTo>
                    <a:pt x="0" y="2719"/>
                  </a:lnTo>
                  <a:lnTo>
                    <a:pt x="10" y="2770"/>
                  </a:lnTo>
                  <a:lnTo>
                    <a:pt x="29" y="2825"/>
                  </a:lnTo>
                  <a:lnTo>
                    <a:pt x="50" y="2874"/>
                  </a:lnTo>
                  <a:lnTo>
                    <a:pt x="81" y="2923"/>
                  </a:lnTo>
                  <a:lnTo>
                    <a:pt x="124" y="2971"/>
                  </a:lnTo>
                  <a:lnTo>
                    <a:pt x="169" y="3012"/>
                  </a:lnTo>
                  <a:lnTo>
                    <a:pt x="220" y="3053"/>
                  </a:lnTo>
                  <a:lnTo>
                    <a:pt x="277" y="3080"/>
                  </a:lnTo>
                  <a:lnTo>
                    <a:pt x="344" y="3105"/>
                  </a:lnTo>
                  <a:lnTo>
                    <a:pt x="408" y="3125"/>
                  </a:lnTo>
                  <a:lnTo>
                    <a:pt x="476" y="3139"/>
                  </a:lnTo>
                  <a:lnTo>
                    <a:pt x="545" y="3140"/>
                  </a:lnTo>
                  <a:lnTo>
                    <a:pt x="618" y="3140"/>
                  </a:lnTo>
                  <a:lnTo>
                    <a:pt x="685" y="3135"/>
                  </a:lnTo>
                  <a:lnTo>
                    <a:pt x="755" y="3117"/>
                  </a:lnTo>
                  <a:lnTo>
                    <a:pt x="821" y="3098"/>
                  </a:lnTo>
                  <a:lnTo>
                    <a:pt x="885" y="3070"/>
                  </a:lnTo>
                  <a:lnTo>
                    <a:pt x="940" y="3035"/>
                  </a:lnTo>
                  <a:lnTo>
                    <a:pt x="989" y="2999"/>
                  </a:lnTo>
                  <a:lnTo>
                    <a:pt x="1034" y="2957"/>
                  </a:lnTo>
                  <a:lnTo>
                    <a:pt x="1074" y="2911"/>
                  </a:lnTo>
                  <a:lnTo>
                    <a:pt x="1099" y="2863"/>
                  </a:lnTo>
                  <a:lnTo>
                    <a:pt x="1121" y="2810"/>
                  </a:lnTo>
                  <a:lnTo>
                    <a:pt x="1133" y="2756"/>
                  </a:lnTo>
                  <a:lnTo>
                    <a:pt x="1125" y="2705"/>
                  </a:lnTo>
                  <a:lnTo>
                    <a:pt x="1128" y="468"/>
                  </a:lnTo>
                </a:path>
              </a:pathLst>
            </a:custGeom>
            <a:solidFill>
              <a:srgbClr val="C0C0C0"/>
            </a:solidFill>
            <a:ln w="31242" cap="flat" cmpd="sng">
              <a:solidFill>
                <a:schemeClr val="accent1"/>
              </a:solidFill>
              <a:prstDash val="solid"/>
              <a:round/>
              <a:headEnd type="none" w="med" len="med"/>
              <a:tailEnd type="none" w="med" len="med"/>
            </a:ln>
          </p:spPr>
          <p:txBody>
            <a:bodyPr/>
            <a:lstStyle/>
            <a:p>
              <a:endParaRPr lang="en-US"/>
            </a:p>
          </p:txBody>
        </p:sp>
        <p:sp>
          <p:nvSpPr>
            <p:cNvPr id="35861" name="Oval 38"/>
            <p:cNvSpPr>
              <a:spLocks noChangeArrowheads="1"/>
            </p:cNvSpPr>
            <p:nvPr/>
          </p:nvSpPr>
          <p:spPr bwMode="auto">
            <a:xfrm>
              <a:off x="1831" y="1806"/>
              <a:ext cx="780" cy="709"/>
            </a:xfrm>
            <a:prstGeom prst="ellipse">
              <a:avLst/>
            </a:prstGeom>
            <a:solidFill>
              <a:srgbClr val="C0C0C0"/>
            </a:solidFill>
            <a:ln w="31242">
              <a:solidFill>
                <a:schemeClr val="bg2"/>
              </a:solidFill>
              <a:round/>
              <a:headEnd/>
              <a:tailEnd/>
            </a:ln>
          </p:spPr>
          <p:txBody>
            <a:bodyPr wrap="none" anchor="ctr"/>
            <a:lstStyle/>
            <a:p>
              <a:pPr eaLnBrk="1" hangingPunct="1"/>
              <a:endParaRPr lang="ar-SA"/>
            </a:p>
          </p:txBody>
        </p:sp>
        <p:sp>
          <p:nvSpPr>
            <p:cNvPr id="35862" name="Line 39"/>
            <p:cNvSpPr>
              <a:spLocks noChangeShapeType="1"/>
            </p:cNvSpPr>
            <p:nvPr/>
          </p:nvSpPr>
          <p:spPr bwMode="auto">
            <a:xfrm flipV="1">
              <a:off x="3076" y="2558"/>
              <a:ext cx="446" cy="294"/>
            </a:xfrm>
            <a:prstGeom prst="line">
              <a:avLst/>
            </a:prstGeom>
            <a:noFill/>
            <a:ln w="63119">
              <a:solidFill>
                <a:schemeClr val="bg1"/>
              </a:solidFill>
              <a:round/>
              <a:headEnd/>
              <a:tailEnd/>
            </a:ln>
          </p:spPr>
          <p:txBody>
            <a:bodyPr/>
            <a:lstStyle/>
            <a:p>
              <a:endParaRPr lang="en-US"/>
            </a:p>
          </p:txBody>
        </p:sp>
        <p:sp>
          <p:nvSpPr>
            <p:cNvPr id="35863" name="Line 40"/>
            <p:cNvSpPr>
              <a:spLocks noChangeShapeType="1"/>
            </p:cNvSpPr>
            <p:nvPr/>
          </p:nvSpPr>
          <p:spPr bwMode="auto">
            <a:xfrm>
              <a:off x="3980" y="2728"/>
              <a:ext cx="165" cy="576"/>
            </a:xfrm>
            <a:prstGeom prst="line">
              <a:avLst/>
            </a:prstGeom>
            <a:noFill/>
            <a:ln w="63119">
              <a:solidFill>
                <a:schemeClr val="bg1"/>
              </a:solidFill>
              <a:round/>
              <a:headEnd/>
              <a:tailEnd/>
            </a:ln>
          </p:spPr>
          <p:txBody>
            <a:bodyPr/>
            <a:lstStyle/>
            <a:p>
              <a:endParaRPr lang="en-US"/>
            </a:p>
          </p:txBody>
        </p:sp>
        <p:sp>
          <p:nvSpPr>
            <p:cNvPr id="35864" name="Freeform 41"/>
            <p:cNvSpPr>
              <a:spLocks/>
            </p:cNvSpPr>
            <p:nvPr/>
          </p:nvSpPr>
          <p:spPr bwMode="auto">
            <a:xfrm>
              <a:off x="3648" y="1852"/>
              <a:ext cx="861" cy="747"/>
            </a:xfrm>
            <a:custGeom>
              <a:avLst/>
              <a:gdLst>
                <a:gd name="T0" fmla="*/ 7 w 1172"/>
                <a:gd name="T1" fmla="*/ 136 h 1122"/>
                <a:gd name="T2" fmla="*/ 0 w 1172"/>
                <a:gd name="T3" fmla="*/ 111 h 1122"/>
                <a:gd name="T4" fmla="*/ 2 w 1172"/>
                <a:gd name="T5" fmla="*/ 100 h 1122"/>
                <a:gd name="T6" fmla="*/ 0 w 1172"/>
                <a:gd name="T7" fmla="*/ 84 h 1122"/>
                <a:gd name="T8" fmla="*/ 2 w 1172"/>
                <a:gd name="T9" fmla="*/ 71 h 1122"/>
                <a:gd name="T10" fmla="*/ 11 w 1172"/>
                <a:gd name="T11" fmla="*/ 57 h 1122"/>
                <a:gd name="T12" fmla="*/ 18 w 1172"/>
                <a:gd name="T13" fmla="*/ 47 h 1122"/>
                <a:gd name="T14" fmla="*/ 19 w 1172"/>
                <a:gd name="T15" fmla="*/ 41 h 1122"/>
                <a:gd name="T16" fmla="*/ 21 w 1172"/>
                <a:gd name="T17" fmla="*/ 39 h 1122"/>
                <a:gd name="T18" fmla="*/ 41 w 1172"/>
                <a:gd name="T19" fmla="*/ 33 h 1122"/>
                <a:gd name="T20" fmla="*/ 58 w 1172"/>
                <a:gd name="T21" fmla="*/ 31 h 1122"/>
                <a:gd name="T22" fmla="*/ 72 w 1172"/>
                <a:gd name="T23" fmla="*/ 33 h 1122"/>
                <a:gd name="T24" fmla="*/ 87 w 1172"/>
                <a:gd name="T25" fmla="*/ 43 h 1122"/>
                <a:gd name="T26" fmla="*/ 104 w 1172"/>
                <a:gd name="T27" fmla="*/ 41 h 1122"/>
                <a:gd name="T28" fmla="*/ 123 w 1172"/>
                <a:gd name="T29" fmla="*/ 31 h 1122"/>
                <a:gd name="T30" fmla="*/ 143 w 1172"/>
                <a:gd name="T31" fmla="*/ 3 h 1122"/>
                <a:gd name="T32" fmla="*/ 159 w 1172"/>
                <a:gd name="T33" fmla="*/ 1 h 1122"/>
                <a:gd name="T34" fmla="*/ 179 w 1172"/>
                <a:gd name="T35" fmla="*/ 6 h 1122"/>
                <a:gd name="T36" fmla="*/ 205 w 1172"/>
                <a:gd name="T37" fmla="*/ 23 h 1122"/>
                <a:gd name="T38" fmla="*/ 237 w 1172"/>
                <a:gd name="T39" fmla="*/ 39 h 1122"/>
                <a:gd name="T40" fmla="*/ 271 w 1172"/>
                <a:gd name="T41" fmla="*/ 39 h 1122"/>
                <a:gd name="T42" fmla="*/ 308 w 1172"/>
                <a:gd name="T43" fmla="*/ 30 h 1122"/>
                <a:gd name="T44" fmla="*/ 346 w 1172"/>
                <a:gd name="T45" fmla="*/ 24 h 1122"/>
                <a:gd name="T46" fmla="*/ 361 w 1172"/>
                <a:gd name="T47" fmla="*/ 31 h 1122"/>
                <a:gd name="T48" fmla="*/ 368 w 1172"/>
                <a:gd name="T49" fmla="*/ 49 h 1122"/>
                <a:gd name="T50" fmla="*/ 388 w 1172"/>
                <a:gd name="T51" fmla="*/ 63 h 1122"/>
                <a:gd name="T52" fmla="*/ 426 w 1172"/>
                <a:gd name="T53" fmla="*/ 63 h 1122"/>
                <a:gd name="T54" fmla="*/ 463 w 1172"/>
                <a:gd name="T55" fmla="*/ 69 h 1122"/>
                <a:gd name="T56" fmla="*/ 464 w 1172"/>
                <a:gd name="T57" fmla="*/ 88 h 1122"/>
                <a:gd name="T58" fmla="*/ 428 w 1172"/>
                <a:gd name="T59" fmla="*/ 118 h 1122"/>
                <a:gd name="T60" fmla="*/ 378 w 1172"/>
                <a:gd name="T61" fmla="*/ 164 h 1122"/>
                <a:gd name="T62" fmla="*/ 383 w 1172"/>
                <a:gd name="T63" fmla="*/ 192 h 1122"/>
                <a:gd name="T64" fmla="*/ 419 w 1172"/>
                <a:gd name="T65" fmla="*/ 201 h 1122"/>
                <a:gd name="T66" fmla="*/ 440 w 1172"/>
                <a:gd name="T67" fmla="*/ 222 h 1122"/>
                <a:gd name="T68" fmla="*/ 458 w 1172"/>
                <a:gd name="T69" fmla="*/ 246 h 1122"/>
                <a:gd name="T70" fmla="*/ 455 w 1172"/>
                <a:gd name="T71" fmla="*/ 251 h 1122"/>
                <a:gd name="T72" fmla="*/ 450 w 1172"/>
                <a:gd name="T73" fmla="*/ 262 h 1122"/>
                <a:gd name="T74" fmla="*/ 439 w 1172"/>
                <a:gd name="T75" fmla="*/ 270 h 1122"/>
                <a:gd name="T76" fmla="*/ 428 w 1172"/>
                <a:gd name="T77" fmla="*/ 279 h 1122"/>
                <a:gd name="T78" fmla="*/ 414 w 1172"/>
                <a:gd name="T79" fmla="*/ 278 h 1122"/>
                <a:gd name="T80" fmla="*/ 397 w 1172"/>
                <a:gd name="T81" fmla="*/ 280 h 1122"/>
                <a:gd name="T82" fmla="*/ 388 w 1172"/>
                <a:gd name="T83" fmla="*/ 289 h 1122"/>
                <a:gd name="T84" fmla="*/ 377 w 1172"/>
                <a:gd name="T85" fmla="*/ 294 h 1122"/>
                <a:gd name="T86" fmla="*/ 364 w 1172"/>
                <a:gd name="T87" fmla="*/ 303 h 1122"/>
                <a:gd name="T88" fmla="*/ 345 w 1172"/>
                <a:gd name="T89" fmla="*/ 327 h 1122"/>
                <a:gd name="T90" fmla="*/ 320 w 1172"/>
                <a:gd name="T91" fmla="*/ 310 h 1122"/>
                <a:gd name="T92" fmla="*/ 296 w 1172"/>
                <a:gd name="T93" fmla="*/ 294 h 1122"/>
                <a:gd name="T94" fmla="*/ 275 w 1172"/>
                <a:gd name="T95" fmla="*/ 287 h 1122"/>
                <a:gd name="T96" fmla="*/ 243 w 1172"/>
                <a:gd name="T97" fmla="*/ 309 h 1122"/>
                <a:gd name="T98" fmla="*/ 219 w 1172"/>
                <a:gd name="T99" fmla="*/ 311 h 1122"/>
                <a:gd name="T100" fmla="*/ 196 w 1172"/>
                <a:gd name="T101" fmla="*/ 308 h 1122"/>
                <a:gd name="T102" fmla="*/ 156 w 1172"/>
                <a:gd name="T103" fmla="*/ 262 h 1122"/>
                <a:gd name="T104" fmla="*/ 126 w 1172"/>
                <a:gd name="T105" fmla="*/ 255 h 1122"/>
                <a:gd name="T106" fmla="*/ 109 w 1172"/>
                <a:gd name="T107" fmla="*/ 264 h 1122"/>
                <a:gd name="T108" fmla="*/ 89 w 1172"/>
                <a:gd name="T109" fmla="*/ 276 h 1122"/>
                <a:gd name="T110" fmla="*/ 53 w 1172"/>
                <a:gd name="T111" fmla="*/ 274 h 1122"/>
                <a:gd name="T112" fmla="*/ 26 w 1172"/>
                <a:gd name="T113" fmla="*/ 250 h 1122"/>
                <a:gd name="T114" fmla="*/ 18 w 1172"/>
                <a:gd name="T115" fmla="*/ 232 h 1122"/>
                <a:gd name="T116" fmla="*/ 18 w 1172"/>
                <a:gd name="T117" fmla="*/ 214 h 1122"/>
                <a:gd name="T118" fmla="*/ 22 w 1172"/>
                <a:gd name="T119" fmla="*/ 196 h 1122"/>
                <a:gd name="T120" fmla="*/ 21 w 1172"/>
                <a:gd name="T121" fmla="*/ 177 h 1122"/>
                <a:gd name="T122" fmla="*/ 17 w 1172"/>
                <a:gd name="T123" fmla="*/ 160 h 11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72"/>
                <a:gd name="T187" fmla="*/ 0 h 1122"/>
                <a:gd name="T188" fmla="*/ 1172 w 1172"/>
                <a:gd name="T189" fmla="*/ 1122 h 11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72" h="1122">
                  <a:moveTo>
                    <a:pt x="43" y="544"/>
                  </a:moveTo>
                  <a:lnTo>
                    <a:pt x="42" y="543"/>
                  </a:lnTo>
                  <a:lnTo>
                    <a:pt x="41" y="540"/>
                  </a:lnTo>
                  <a:lnTo>
                    <a:pt x="39" y="534"/>
                  </a:lnTo>
                  <a:lnTo>
                    <a:pt x="37" y="526"/>
                  </a:lnTo>
                  <a:lnTo>
                    <a:pt x="33" y="518"/>
                  </a:lnTo>
                  <a:lnTo>
                    <a:pt x="31" y="508"/>
                  </a:lnTo>
                  <a:lnTo>
                    <a:pt x="27" y="497"/>
                  </a:lnTo>
                  <a:lnTo>
                    <a:pt x="25" y="485"/>
                  </a:lnTo>
                  <a:lnTo>
                    <a:pt x="21" y="473"/>
                  </a:lnTo>
                  <a:lnTo>
                    <a:pt x="17" y="460"/>
                  </a:lnTo>
                  <a:lnTo>
                    <a:pt x="12" y="448"/>
                  </a:lnTo>
                  <a:lnTo>
                    <a:pt x="10" y="434"/>
                  </a:lnTo>
                  <a:lnTo>
                    <a:pt x="6" y="423"/>
                  </a:lnTo>
                  <a:lnTo>
                    <a:pt x="4" y="411"/>
                  </a:lnTo>
                  <a:lnTo>
                    <a:pt x="2" y="400"/>
                  </a:lnTo>
                  <a:lnTo>
                    <a:pt x="0" y="390"/>
                  </a:lnTo>
                  <a:lnTo>
                    <a:pt x="0" y="388"/>
                  </a:lnTo>
                  <a:lnTo>
                    <a:pt x="0" y="386"/>
                  </a:lnTo>
                  <a:lnTo>
                    <a:pt x="0" y="384"/>
                  </a:lnTo>
                  <a:lnTo>
                    <a:pt x="0" y="380"/>
                  </a:lnTo>
                  <a:lnTo>
                    <a:pt x="0" y="377"/>
                  </a:lnTo>
                  <a:lnTo>
                    <a:pt x="1" y="373"/>
                  </a:lnTo>
                  <a:lnTo>
                    <a:pt x="1" y="369"/>
                  </a:lnTo>
                  <a:lnTo>
                    <a:pt x="3" y="365"/>
                  </a:lnTo>
                  <a:lnTo>
                    <a:pt x="3" y="362"/>
                  </a:lnTo>
                  <a:lnTo>
                    <a:pt x="3" y="358"/>
                  </a:lnTo>
                  <a:lnTo>
                    <a:pt x="3" y="354"/>
                  </a:lnTo>
                  <a:lnTo>
                    <a:pt x="5" y="350"/>
                  </a:lnTo>
                  <a:lnTo>
                    <a:pt x="5" y="348"/>
                  </a:lnTo>
                  <a:lnTo>
                    <a:pt x="5" y="344"/>
                  </a:lnTo>
                  <a:lnTo>
                    <a:pt x="5" y="342"/>
                  </a:lnTo>
                  <a:lnTo>
                    <a:pt x="5" y="339"/>
                  </a:lnTo>
                  <a:lnTo>
                    <a:pt x="4" y="338"/>
                  </a:lnTo>
                  <a:lnTo>
                    <a:pt x="4" y="336"/>
                  </a:lnTo>
                  <a:lnTo>
                    <a:pt x="4" y="332"/>
                  </a:lnTo>
                  <a:lnTo>
                    <a:pt x="4" y="327"/>
                  </a:lnTo>
                  <a:lnTo>
                    <a:pt x="3" y="321"/>
                  </a:lnTo>
                  <a:lnTo>
                    <a:pt x="3" y="315"/>
                  </a:lnTo>
                  <a:lnTo>
                    <a:pt x="3" y="310"/>
                  </a:lnTo>
                  <a:lnTo>
                    <a:pt x="3" y="302"/>
                  </a:lnTo>
                  <a:lnTo>
                    <a:pt x="0" y="296"/>
                  </a:lnTo>
                  <a:lnTo>
                    <a:pt x="0" y="290"/>
                  </a:lnTo>
                  <a:lnTo>
                    <a:pt x="0" y="284"/>
                  </a:lnTo>
                  <a:lnTo>
                    <a:pt x="0" y="278"/>
                  </a:lnTo>
                  <a:lnTo>
                    <a:pt x="0" y="274"/>
                  </a:lnTo>
                  <a:lnTo>
                    <a:pt x="0" y="270"/>
                  </a:lnTo>
                  <a:lnTo>
                    <a:pt x="0" y="268"/>
                  </a:lnTo>
                  <a:lnTo>
                    <a:pt x="0" y="265"/>
                  </a:lnTo>
                  <a:lnTo>
                    <a:pt x="0" y="262"/>
                  </a:lnTo>
                  <a:lnTo>
                    <a:pt x="0" y="258"/>
                  </a:lnTo>
                  <a:lnTo>
                    <a:pt x="1" y="254"/>
                  </a:lnTo>
                  <a:lnTo>
                    <a:pt x="3" y="250"/>
                  </a:lnTo>
                  <a:lnTo>
                    <a:pt x="5" y="246"/>
                  </a:lnTo>
                  <a:lnTo>
                    <a:pt x="6" y="240"/>
                  </a:lnTo>
                  <a:lnTo>
                    <a:pt x="9" y="236"/>
                  </a:lnTo>
                  <a:lnTo>
                    <a:pt x="11" y="230"/>
                  </a:lnTo>
                  <a:lnTo>
                    <a:pt x="13" y="226"/>
                  </a:lnTo>
                  <a:lnTo>
                    <a:pt x="15" y="221"/>
                  </a:lnTo>
                  <a:lnTo>
                    <a:pt x="17" y="217"/>
                  </a:lnTo>
                  <a:lnTo>
                    <a:pt x="21" y="211"/>
                  </a:lnTo>
                  <a:lnTo>
                    <a:pt x="23" y="207"/>
                  </a:lnTo>
                  <a:lnTo>
                    <a:pt x="25" y="203"/>
                  </a:lnTo>
                  <a:lnTo>
                    <a:pt x="27" y="200"/>
                  </a:lnTo>
                  <a:lnTo>
                    <a:pt x="29" y="196"/>
                  </a:lnTo>
                  <a:lnTo>
                    <a:pt x="29" y="194"/>
                  </a:lnTo>
                  <a:lnTo>
                    <a:pt x="31" y="192"/>
                  </a:lnTo>
                  <a:lnTo>
                    <a:pt x="31" y="190"/>
                  </a:lnTo>
                  <a:lnTo>
                    <a:pt x="33" y="186"/>
                  </a:lnTo>
                  <a:lnTo>
                    <a:pt x="33" y="182"/>
                  </a:lnTo>
                  <a:lnTo>
                    <a:pt x="35" y="178"/>
                  </a:lnTo>
                  <a:lnTo>
                    <a:pt x="37" y="174"/>
                  </a:lnTo>
                  <a:lnTo>
                    <a:pt x="38" y="170"/>
                  </a:lnTo>
                  <a:lnTo>
                    <a:pt x="38" y="168"/>
                  </a:lnTo>
                  <a:lnTo>
                    <a:pt x="41" y="164"/>
                  </a:lnTo>
                  <a:lnTo>
                    <a:pt x="43" y="160"/>
                  </a:lnTo>
                  <a:lnTo>
                    <a:pt x="44" y="157"/>
                  </a:lnTo>
                  <a:lnTo>
                    <a:pt x="45" y="154"/>
                  </a:lnTo>
                  <a:lnTo>
                    <a:pt x="47" y="150"/>
                  </a:lnTo>
                  <a:lnTo>
                    <a:pt x="49" y="148"/>
                  </a:lnTo>
                  <a:lnTo>
                    <a:pt x="51" y="145"/>
                  </a:lnTo>
                  <a:lnTo>
                    <a:pt x="52" y="143"/>
                  </a:lnTo>
                  <a:lnTo>
                    <a:pt x="52" y="141"/>
                  </a:lnTo>
                  <a:lnTo>
                    <a:pt x="50" y="141"/>
                  </a:lnTo>
                  <a:lnTo>
                    <a:pt x="50" y="140"/>
                  </a:lnTo>
                  <a:lnTo>
                    <a:pt x="49" y="140"/>
                  </a:lnTo>
                  <a:lnTo>
                    <a:pt x="49" y="138"/>
                  </a:lnTo>
                  <a:lnTo>
                    <a:pt x="47" y="138"/>
                  </a:lnTo>
                  <a:lnTo>
                    <a:pt x="44" y="138"/>
                  </a:lnTo>
                  <a:lnTo>
                    <a:pt x="44" y="136"/>
                  </a:lnTo>
                  <a:lnTo>
                    <a:pt x="45" y="133"/>
                  </a:lnTo>
                  <a:lnTo>
                    <a:pt x="48" y="132"/>
                  </a:lnTo>
                  <a:lnTo>
                    <a:pt x="52" y="130"/>
                  </a:lnTo>
                  <a:lnTo>
                    <a:pt x="56" y="128"/>
                  </a:lnTo>
                  <a:lnTo>
                    <a:pt x="61" y="126"/>
                  </a:lnTo>
                  <a:lnTo>
                    <a:pt x="65" y="124"/>
                  </a:lnTo>
                  <a:lnTo>
                    <a:pt x="71" y="122"/>
                  </a:lnTo>
                  <a:lnTo>
                    <a:pt x="75" y="120"/>
                  </a:lnTo>
                  <a:lnTo>
                    <a:pt x="81" y="118"/>
                  </a:lnTo>
                  <a:lnTo>
                    <a:pt x="85" y="117"/>
                  </a:lnTo>
                  <a:lnTo>
                    <a:pt x="90" y="115"/>
                  </a:lnTo>
                  <a:lnTo>
                    <a:pt x="94" y="113"/>
                  </a:lnTo>
                  <a:lnTo>
                    <a:pt x="100" y="111"/>
                  </a:lnTo>
                  <a:lnTo>
                    <a:pt x="104" y="111"/>
                  </a:lnTo>
                  <a:lnTo>
                    <a:pt x="109" y="109"/>
                  </a:lnTo>
                  <a:lnTo>
                    <a:pt x="112" y="109"/>
                  </a:lnTo>
                  <a:lnTo>
                    <a:pt x="117" y="107"/>
                  </a:lnTo>
                  <a:lnTo>
                    <a:pt x="119" y="107"/>
                  </a:lnTo>
                  <a:lnTo>
                    <a:pt x="123" y="107"/>
                  </a:lnTo>
                  <a:lnTo>
                    <a:pt x="125" y="107"/>
                  </a:lnTo>
                  <a:lnTo>
                    <a:pt x="129" y="107"/>
                  </a:lnTo>
                  <a:lnTo>
                    <a:pt x="133" y="107"/>
                  </a:lnTo>
                  <a:lnTo>
                    <a:pt x="137" y="107"/>
                  </a:lnTo>
                  <a:lnTo>
                    <a:pt x="141" y="107"/>
                  </a:lnTo>
                  <a:lnTo>
                    <a:pt x="146" y="106"/>
                  </a:lnTo>
                  <a:lnTo>
                    <a:pt x="149" y="106"/>
                  </a:lnTo>
                  <a:lnTo>
                    <a:pt x="153" y="106"/>
                  </a:lnTo>
                  <a:lnTo>
                    <a:pt x="157" y="106"/>
                  </a:lnTo>
                  <a:lnTo>
                    <a:pt x="161" y="106"/>
                  </a:lnTo>
                  <a:lnTo>
                    <a:pt x="164" y="107"/>
                  </a:lnTo>
                  <a:lnTo>
                    <a:pt x="168" y="107"/>
                  </a:lnTo>
                  <a:lnTo>
                    <a:pt x="171" y="107"/>
                  </a:lnTo>
                  <a:lnTo>
                    <a:pt x="175" y="107"/>
                  </a:lnTo>
                  <a:lnTo>
                    <a:pt x="177" y="109"/>
                  </a:lnTo>
                  <a:lnTo>
                    <a:pt x="179" y="110"/>
                  </a:lnTo>
                  <a:lnTo>
                    <a:pt x="181" y="113"/>
                  </a:lnTo>
                  <a:lnTo>
                    <a:pt x="185" y="115"/>
                  </a:lnTo>
                  <a:lnTo>
                    <a:pt x="187" y="119"/>
                  </a:lnTo>
                  <a:lnTo>
                    <a:pt x="191" y="121"/>
                  </a:lnTo>
                  <a:lnTo>
                    <a:pt x="194" y="126"/>
                  </a:lnTo>
                  <a:lnTo>
                    <a:pt x="199" y="127"/>
                  </a:lnTo>
                  <a:lnTo>
                    <a:pt x="200" y="132"/>
                  </a:lnTo>
                  <a:lnTo>
                    <a:pt x="205" y="134"/>
                  </a:lnTo>
                  <a:lnTo>
                    <a:pt x="208" y="138"/>
                  </a:lnTo>
                  <a:lnTo>
                    <a:pt x="212" y="140"/>
                  </a:lnTo>
                  <a:lnTo>
                    <a:pt x="214" y="142"/>
                  </a:lnTo>
                  <a:lnTo>
                    <a:pt x="218" y="144"/>
                  </a:lnTo>
                  <a:lnTo>
                    <a:pt x="221" y="145"/>
                  </a:lnTo>
                  <a:lnTo>
                    <a:pt x="225" y="145"/>
                  </a:lnTo>
                  <a:lnTo>
                    <a:pt x="227" y="146"/>
                  </a:lnTo>
                  <a:lnTo>
                    <a:pt x="231" y="146"/>
                  </a:lnTo>
                  <a:lnTo>
                    <a:pt x="235" y="146"/>
                  </a:lnTo>
                  <a:lnTo>
                    <a:pt x="239" y="146"/>
                  </a:lnTo>
                  <a:lnTo>
                    <a:pt x="243" y="146"/>
                  </a:lnTo>
                  <a:lnTo>
                    <a:pt x="249" y="144"/>
                  </a:lnTo>
                  <a:lnTo>
                    <a:pt x="253" y="142"/>
                  </a:lnTo>
                  <a:lnTo>
                    <a:pt x="259" y="140"/>
                  </a:lnTo>
                  <a:lnTo>
                    <a:pt x="262" y="140"/>
                  </a:lnTo>
                  <a:lnTo>
                    <a:pt x="267" y="138"/>
                  </a:lnTo>
                  <a:lnTo>
                    <a:pt x="271" y="136"/>
                  </a:lnTo>
                  <a:lnTo>
                    <a:pt x="277" y="133"/>
                  </a:lnTo>
                  <a:lnTo>
                    <a:pt x="281" y="132"/>
                  </a:lnTo>
                  <a:lnTo>
                    <a:pt x="285" y="130"/>
                  </a:lnTo>
                  <a:lnTo>
                    <a:pt x="288" y="128"/>
                  </a:lnTo>
                  <a:lnTo>
                    <a:pt x="292" y="126"/>
                  </a:lnTo>
                  <a:lnTo>
                    <a:pt x="296" y="124"/>
                  </a:lnTo>
                  <a:lnTo>
                    <a:pt x="300" y="119"/>
                  </a:lnTo>
                  <a:lnTo>
                    <a:pt x="304" y="113"/>
                  </a:lnTo>
                  <a:lnTo>
                    <a:pt x="310" y="105"/>
                  </a:lnTo>
                  <a:lnTo>
                    <a:pt x="314" y="97"/>
                  </a:lnTo>
                  <a:lnTo>
                    <a:pt x="320" y="88"/>
                  </a:lnTo>
                  <a:lnTo>
                    <a:pt x="324" y="77"/>
                  </a:lnTo>
                  <a:lnTo>
                    <a:pt x="330" y="66"/>
                  </a:lnTo>
                  <a:lnTo>
                    <a:pt x="334" y="57"/>
                  </a:lnTo>
                  <a:lnTo>
                    <a:pt x="340" y="46"/>
                  </a:lnTo>
                  <a:lnTo>
                    <a:pt x="344" y="38"/>
                  </a:lnTo>
                  <a:lnTo>
                    <a:pt x="350" y="28"/>
                  </a:lnTo>
                  <a:lnTo>
                    <a:pt x="354" y="22"/>
                  </a:lnTo>
                  <a:lnTo>
                    <a:pt x="359" y="14"/>
                  </a:lnTo>
                  <a:lnTo>
                    <a:pt x="362" y="10"/>
                  </a:lnTo>
                  <a:lnTo>
                    <a:pt x="368" y="5"/>
                  </a:lnTo>
                  <a:lnTo>
                    <a:pt x="370" y="5"/>
                  </a:lnTo>
                  <a:lnTo>
                    <a:pt x="373" y="4"/>
                  </a:lnTo>
                  <a:lnTo>
                    <a:pt x="376" y="4"/>
                  </a:lnTo>
                  <a:lnTo>
                    <a:pt x="380" y="2"/>
                  </a:lnTo>
                  <a:lnTo>
                    <a:pt x="384" y="2"/>
                  </a:lnTo>
                  <a:lnTo>
                    <a:pt x="388" y="2"/>
                  </a:lnTo>
                  <a:lnTo>
                    <a:pt x="392" y="2"/>
                  </a:lnTo>
                  <a:lnTo>
                    <a:pt x="396" y="0"/>
                  </a:lnTo>
                  <a:lnTo>
                    <a:pt x="399" y="1"/>
                  </a:lnTo>
                  <a:lnTo>
                    <a:pt x="403" y="1"/>
                  </a:lnTo>
                  <a:lnTo>
                    <a:pt x="407" y="1"/>
                  </a:lnTo>
                  <a:lnTo>
                    <a:pt x="411" y="1"/>
                  </a:lnTo>
                  <a:lnTo>
                    <a:pt x="413" y="1"/>
                  </a:lnTo>
                  <a:lnTo>
                    <a:pt x="417" y="1"/>
                  </a:lnTo>
                  <a:lnTo>
                    <a:pt x="421" y="1"/>
                  </a:lnTo>
                  <a:lnTo>
                    <a:pt x="425" y="1"/>
                  </a:lnTo>
                  <a:lnTo>
                    <a:pt x="429" y="2"/>
                  </a:lnTo>
                  <a:lnTo>
                    <a:pt x="433" y="4"/>
                  </a:lnTo>
                  <a:lnTo>
                    <a:pt x="439" y="8"/>
                  </a:lnTo>
                  <a:lnTo>
                    <a:pt x="445" y="13"/>
                  </a:lnTo>
                  <a:lnTo>
                    <a:pt x="451" y="19"/>
                  </a:lnTo>
                  <a:lnTo>
                    <a:pt x="457" y="24"/>
                  </a:lnTo>
                  <a:lnTo>
                    <a:pt x="463" y="30"/>
                  </a:lnTo>
                  <a:lnTo>
                    <a:pt x="471" y="36"/>
                  </a:lnTo>
                  <a:lnTo>
                    <a:pt x="477" y="44"/>
                  </a:lnTo>
                  <a:lnTo>
                    <a:pt x="483" y="50"/>
                  </a:lnTo>
                  <a:lnTo>
                    <a:pt x="489" y="57"/>
                  </a:lnTo>
                  <a:lnTo>
                    <a:pt x="497" y="63"/>
                  </a:lnTo>
                  <a:lnTo>
                    <a:pt x="501" y="69"/>
                  </a:lnTo>
                  <a:lnTo>
                    <a:pt x="507" y="72"/>
                  </a:lnTo>
                  <a:lnTo>
                    <a:pt x="511" y="75"/>
                  </a:lnTo>
                  <a:lnTo>
                    <a:pt x="517" y="76"/>
                  </a:lnTo>
                  <a:lnTo>
                    <a:pt x="523" y="80"/>
                  </a:lnTo>
                  <a:lnTo>
                    <a:pt x="529" y="82"/>
                  </a:lnTo>
                  <a:lnTo>
                    <a:pt x="536" y="87"/>
                  </a:lnTo>
                  <a:lnTo>
                    <a:pt x="544" y="91"/>
                  </a:lnTo>
                  <a:lnTo>
                    <a:pt x="551" y="97"/>
                  </a:lnTo>
                  <a:lnTo>
                    <a:pt x="559" y="102"/>
                  </a:lnTo>
                  <a:lnTo>
                    <a:pt x="567" y="108"/>
                  </a:lnTo>
                  <a:lnTo>
                    <a:pt x="575" y="114"/>
                  </a:lnTo>
                  <a:lnTo>
                    <a:pt x="582" y="120"/>
                  </a:lnTo>
                  <a:lnTo>
                    <a:pt x="591" y="126"/>
                  </a:lnTo>
                  <a:lnTo>
                    <a:pt x="599" y="131"/>
                  </a:lnTo>
                  <a:lnTo>
                    <a:pt x="606" y="135"/>
                  </a:lnTo>
                  <a:lnTo>
                    <a:pt x="612" y="139"/>
                  </a:lnTo>
                  <a:lnTo>
                    <a:pt x="620" y="142"/>
                  </a:lnTo>
                  <a:lnTo>
                    <a:pt x="627" y="144"/>
                  </a:lnTo>
                  <a:lnTo>
                    <a:pt x="635" y="145"/>
                  </a:lnTo>
                  <a:lnTo>
                    <a:pt x="641" y="146"/>
                  </a:lnTo>
                  <a:lnTo>
                    <a:pt x="647" y="145"/>
                  </a:lnTo>
                  <a:lnTo>
                    <a:pt x="655" y="143"/>
                  </a:lnTo>
                  <a:lnTo>
                    <a:pt x="664" y="140"/>
                  </a:lnTo>
                  <a:lnTo>
                    <a:pt x="673" y="138"/>
                  </a:lnTo>
                  <a:lnTo>
                    <a:pt x="683" y="134"/>
                  </a:lnTo>
                  <a:lnTo>
                    <a:pt x="693" y="130"/>
                  </a:lnTo>
                  <a:lnTo>
                    <a:pt x="703" y="126"/>
                  </a:lnTo>
                  <a:lnTo>
                    <a:pt x="712" y="123"/>
                  </a:lnTo>
                  <a:lnTo>
                    <a:pt x="723" y="119"/>
                  </a:lnTo>
                  <a:lnTo>
                    <a:pt x="731" y="116"/>
                  </a:lnTo>
                  <a:lnTo>
                    <a:pt x="741" y="112"/>
                  </a:lnTo>
                  <a:lnTo>
                    <a:pt x="749" y="110"/>
                  </a:lnTo>
                  <a:lnTo>
                    <a:pt x="757" y="106"/>
                  </a:lnTo>
                  <a:lnTo>
                    <a:pt x="764" y="104"/>
                  </a:lnTo>
                  <a:lnTo>
                    <a:pt x="771" y="101"/>
                  </a:lnTo>
                  <a:lnTo>
                    <a:pt x="777" y="101"/>
                  </a:lnTo>
                  <a:lnTo>
                    <a:pt x="784" y="99"/>
                  </a:lnTo>
                  <a:lnTo>
                    <a:pt x="792" y="97"/>
                  </a:lnTo>
                  <a:lnTo>
                    <a:pt x="800" y="95"/>
                  </a:lnTo>
                  <a:lnTo>
                    <a:pt x="808" y="93"/>
                  </a:lnTo>
                  <a:lnTo>
                    <a:pt x="818" y="91"/>
                  </a:lnTo>
                  <a:lnTo>
                    <a:pt x="827" y="89"/>
                  </a:lnTo>
                  <a:lnTo>
                    <a:pt x="837" y="87"/>
                  </a:lnTo>
                  <a:lnTo>
                    <a:pt x="845" y="86"/>
                  </a:lnTo>
                  <a:lnTo>
                    <a:pt x="855" y="84"/>
                  </a:lnTo>
                  <a:lnTo>
                    <a:pt x="863" y="83"/>
                  </a:lnTo>
                  <a:lnTo>
                    <a:pt x="873" y="81"/>
                  </a:lnTo>
                  <a:lnTo>
                    <a:pt x="881" y="81"/>
                  </a:lnTo>
                  <a:lnTo>
                    <a:pt x="890" y="80"/>
                  </a:lnTo>
                  <a:lnTo>
                    <a:pt x="897" y="80"/>
                  </a:lnTo>
                  <a:lnTo>
                    <a:pt x="905" y="80"/>
                  </a:lnTo>
                  <a:lnTo>
                    <a:pt x="905" y="82"/>
                  </a:lnTo>
                  <a:lnTo>
                    <a:pt x="907" y="83"/>
                  </a:lnTo>
                  <a:lnTo>
                    <a:pt x="908" y="86"/>
                  </a:lnTo>
                  <a:lnTo>
                    <a:pt x="911" y="89"/>
                  </a:lnTo>
                  <a:lnTo>
                    <a:pt x="911" y="94"/>
                  </a:lnTo>
                  <a:lnTo>
                    <a:pt x="912" y="99"/>
                  </a:lnTo>
                  <a:lnTo>
                    <a:pt x="912" y="105"/>
                  </a:lnTo>
                  <a:lnTo>
                    <a:pt x="914" y="109"/>
                  </a:lnTo>
                  <a:lnTo>
                    <a:pt x="914" y="115"/>
                  </a:lnTo>
                  <a:lnTo>
                    <a:pt x="914" y="121"/>
                  </a:lnTo>
                  <a:lnTo>
                    <a:pt x="914" y="127"/>
                  </a:lnTo>
                  <a:lnTo>
                    <a:pt x="916" y="133"/>
                  </a:lnTo>
                  <a:lnTo>
                    <a:pt x="916" y="139"/>
                  </a:lnTo>
                  <a:lnTo>
                    <a:pt x="918" y="144"/>
                  </a:lnTo>
                  <a:lnTo>
                    <a:pt x="919" y="148"/>
                  </a:lnTo>
                  <a:lnTo>
                    <a:pt x="920" y="152"/>
                  </a:lnTo>
                  <a:lnTo>
                    <a:pt x="925" y="158"/>
                  </a:lnTo>
                  <a:lnTo>
                    <a:pt x="929" y="163"/>
                  </a:lnTo>
                  <a:lnTo>
                    <a:pt x="933" y="168"/>
                  </a:lnTo>
                  <a:lnTo>
                    <a:pt x="938" y="174"/>
                  </a:lnTo>
                  <a:lnTo>
                    <a:pt x="942" y="180"/>
                  </a:lnTo>
                  <a:lnTo>
                    <a:pt x="946" y="185"/>
                  </a:lnTo>
                  <a:lnTo>
                    <a:pt x="950" y="191"/>
                  </a:lnTo>
                  <a:lnTo>
                    <a:pt x="955" y="195"/>
                  </a:lnTo>
                  <a:lnTo>
                    <a:pt x="958" y="201"/>
                  </a:lnTo>
                  <a:lnTo>
                    <a:pt x="962" y="205"/>
                  </a:lnTo>
                  <a:lnTo>
                    <a:pt x="967" y="209"/>
                  </a:lnTo>
                  <a:lnTo>
                    <a:pt x="973" y="211"/>
                  </a:lnTo>
                  <a:lnTo>
                    <a:pt x="979" y="213"/>
                  </a:lnTo>
                  <a:lnTo>
                    <a:pt x="986" y="213"/>
                  </a:lnTo>
                  <a:lnTo>
                    <a:pt x="993" y="213"/>
                  </a:lnTo>
                  <a:lnTo>
                    <a:pt x="1002" y="210"/>
                  </a:lnTo>
                  <a:lnTo>
                    <a:pt x="1005" y="211"/>
                  </a:lnTo>
                  <a:lnTo>
                    <a:pt x="1011" y="211"/>
                  </a:lnTo>
                  <a:lnTo>
                    <a:pt x="1019" y="212"/>
                  </a:lnTo>
                  <a:lnTo>
                    <a:pt x="1028" y="212"/>
                  </a:lnTo>
                  <a:lnTo>
                    <a:pt x="1038" y="214"/>
                  </a:lnTo>
                  <a:lnTo>
                    <a:pt x="1049" y="214"/>
                  </a:lnTo>
                  <a:lnTo>
                    <a:pt x="1061" y="215"/>
                  </a:lnTo>
                  <a:lnTo>
                    <a:pt x="1075" y="215"/>
                  </a:lnTo>
                  <a:lnTo>
                    <a:pt x="1087" y="218"/>
                  </a:lnTo>
                  <a:lnTo>
                    <a:pt x="1099" y="219"/>
                  </a:lnTo>
                  <a:lnTo>
                    <a:pt x="1111" y="221"/>
                  </a:lnTo>
                  <a:lnTo>
                    <a:pt x="1123" y="221"/>
                  </a:lnTo>
                  <a:lnTo>
                    <a:pt x="1133" y="221"/>
                  </a:lnTo>
                  <a:lnTo>
                    <a:pt x="1144" y="221"/>
                  </a:lnTo>
                  <a:lnTo>
                    <a:pt x="1152" y="221"/>
                  </a:lnTo>
                  <a:lnTo>
                    <a:pt x="1160" y="221"/>
                  </a:lnTo>
                  <a:lnTo>
                    <a:pt x="1162" y="225"/>
                  </a:lnTo>
                  <a:lnTo>
                    <a:pt x="1164" y="229"/>
                  </a:lnTo>
                  <a:lnTo>
                    <a:pt x="1166" y="235"/>
                  </a:lnTo>
                  <a:lnTo>
                    <a:pt x="1168" y="240"/>
                  </a:lnTo>
                  <a:lnTo>
                    <a:pt x="1168" y="246"/>
                  </a:lnTo>
                  <a:lnTo>
                    <a:pt x="1169" y="252"/>
                  </a:lnTo>
                  <a:lnTo>
                    <a:pt x="1169" y="258"/>
                  </a:lnTo>
                  <a:lnTo>
                    <a:pt x="1170" y="264"/>
                  </a:lnTo>
                  <a:lnTo>
                    <a:pt x="1170" y="271"/>
                  </a:lnTo>
                  <a:lnTo>
                    <a:pt x="1170" y="277"/>
                  </a:lnTo>
                  <a:lnTo>
                    <a:pt x="1170" y="283"/>
                  </a:lnTo>
                  <a:lnTo>
                    <a:pt x="1170" y="288"/>
                  </a:lnTo>
                  <a:lnTo>
                    <a:pt x="1170" y="294"/>
                  </a:lnTo>
                  <a:lnTo>
                    <a:pt x="1170" y="298"/>
                  </a:lnTo>
                  <a:lnTo>
                    <a:pt x="1170" y="301"/>
                  </a:lnTo>
                  <a:lnTo>
                    <a:pt x="1171" y="303"/>
                  </a:lnTo>
                  <a:lnTo>
                    <a:pt x="1170" y="310"/>
                  </a:lnTo>
                  <a:lnTo>
                    <a:pt x="1167" y="318"/>
                  </a:lnTo>
                  <a:lnTo>
                    <a:pt x="1161" y="327"/>
                  </a:lnTo>
                  <a:lnTo>
                    <a:pt x="1152" y="336"/>
                  </a:lnTo>
                  <a:lnTo>
                    <a:pt x="1141" y="348"/>
                  </a:lnTo>
                  <a:lnTo>
                    <a:pt x="1129" y="359"/>
                  </a:lnTo>
                  <a:lnTo>
                    <a:pt x="1114" y="372"/>
                  </a:lnTo>
                  <a:lnTo>
                    <a:pt x="1099" y="385"/>
                  </a:lnTo>
                  <a:lnTo>
                    <a:pt x="1081" y="400"/>
                  </a:lnTo>
                  <a:lnTo>
                    <a:pt x="1064" y="415"/>
                  </a:lnTo>
                  <a:lnTo>
                    <a:pt x="1046" y="431"/>
                  </a:lnTo>
                  <a:lnTo>
                    <a:pt x="1030" y="445"/>
                  </a:lnTo>
                  <a:lnTo>
                    <a:pt x="1012" y="461"/>
                  </a:lnTo>
                  <a:lnTo>
                    <a:pt x="996" y="477"/>
                  </a:lnTo>
                  <a:lnTo>
                    <a:pt x="980" y="493"/>
                  </a:lnTo>
                  <a:lnTo>
                    <a:pt x="967" y="508"/>
                  </a:lnTo>
                  <a:lnTo>
                    <a:pt x="961" y="520"/>
                  </a:lnTo>
                  <a:lnTo>
                    <a:pt x="956" y="532"/>
                  </a:lnTo>
                  <a:lnTo>
                    <a:pt x="954" y="544"/>
                  </a:lnTo>
                  <a:lnTo>
                    <a:pt x="952" y="556"/>
                  </a:lnTo>
                  <a:lnTo>
                    <a:pt x="952" y="568"/>
                  </a:lnTo>
                  <a:lnTo>
                    <a:pt x="952" y="580"/>
                  </a:lnTo>
                  <a:lnTo>
                    <a:pt x="952" y="590"/>
                  </a:lnTo>
                  <a:lnTo>
                    <a:pt x="955" y="600"/>
                  </a:lnTo>
                  <a:lnTo>
                    <a:pt x="956" y="610"/>
                  </a:lnTo>
                  <a:lnTo>
                    <a:pt x="958" y="620"/>
                  </a:lnTo>
                  <a:lnTo>
                    <a:pt x="960" y="627"/>
                  </a:lnTo>
                  <a:lnTo>
                    <a:pt x="962" y="635"/>
                  </a:lnTo>
                  <a:lnTo>
                    <a:pt x="962" y="642"/>
                  </a:lnTo>
                  <a:lnTo>
                    <a:pt x="964" y="647"/>
                  </a:lnTo>
                  <a:lnTo>
                    <a:pt x="965" y="651"/>
                  </a:lnTo>
                  <a:lnTo>
                    <a:pt x="967" y="653"/>
                  </a:lnTo>
                  <a:lnTo>
                    <a:pt x="967" y="658"/>
                  </a:lnTo>
                  <a:lnTo>
                    <a:pt x="971" y="662"/>
                  </a:lnTo>
                  <a:lnTo>
                    <a:pt x="977" y="665"/>
                  </a:lnTo>
                  <a:lnTo>
                    <a:pt x="986" y="667"/>
                  </a:lnTo>
                  <a:lnTo>
                    <a:pt x="995" y="670"/>
                  </a:lnTo>
                  <a:lnTo>
                    <a:pt x="1007" y="672"/>
                  </a:lnTo>
                  <a:lnTo>
                    <a:pt x="1019" y="674"/>
                  </a:lnTo>
                  <a:lnTo>
                    <a:pt x="1032" y="676"/>
                  </a:lnTo>
                  <a:lnTo>
                    <a:pt x="1044" y="680"/>
                  </a:lnTo>
                  <a:lnTo>
                    <a:pt x="1058" y="682"/>
                  </a:lnTo>
                  <a:lnTo>
                    <a:pt x="1069" y="686"/>
                  </a:lnTo>
                  <a:lnTo>
                    <a:pt x="1080" y="690"/>
                  </a:lnTo>
                  <a:lnTo>
                    <a:pt x="1088" y="696"/>
                  </a:lnTo>
                  <a:lnTo>
                    <a:pt x="1096" y="700"/>
                  </a:lnTo>
                  <a:lnTo>
                    <a:pt x="1100" y="708"/>
                  </a:lnTo>
                  <a:lnTo>
                    <a:pt x="1103" y="714"/>
                  </a:lnTo>
                  <a:lnTo>
                    <a:pt x="1103" y="721"/>
                  </a:lnTo>
                  <a:lnTo>
                    <a:pt x="1104" y="728"/>
                  </a:lnTo>
                  <a:lnTo>
                    <a:pt x="1106" y="736"/>
                  </a:lnTo>
                  <a:lnTo>
                    <a:pt x="1108" y="743"/>
                  </a:lnTo>
                  <a:lnTo>
                    <a:pt x="1111" y="752"/>
                  </a:lnTo>
                  <a:lnTo>
                    <a:pt x="1114" y="759"/>
                  </a:lnTo>
                  <a:lnTo>
                    <a:pt x="1119" y="768"/>
                  </a:lnTo>
                  <a:lnTo>
                    <a:pt x="1123" y="776"/>
                  </a:lnTo>
                  <a:lnTo>
                    <a:pt x="1126" y="784"/>
                  </a:lnTo>
                  <a:lnTo>
                    <a:pt x="1131" y="792"/>
                  </a:lnTo>
                  <a:lnTo>
                    <a:pt x="1135" y="800"/>
                  </a:lnTo>
                  <a:lnTo>
                    <a:pt x="1138" y="808"/>
                  </a:lnTo>
                  <a:lnTo>
                    <a:pt x="1143" y="815"/>
                  </a:lnTo>
                  <a:lnTo>
                    <a:pt x="1146" y="821"/>
                  </a:lnTo>
                  <a:lnTo>
                    <a:pt x="1150" y="827"/>
                  </a:lnTo>
                  <a:lnTo>
                    <a:pt x="1154" y="832"/>
                  </a:lnTo>
                  <a:lnTo>
                    <a:pt x="1154" y="836"/>
                  </a:lnTo>
                  <a:lnTo>
                    <a:pt x="1155" y="838"/>
                  </a:lnTo>
                  <a:lnTo>
                    <a:pt x="1155" y="840"/>
                  </a:lnTo>
                  <a:lnTo>
                    <a:pt x="1156" y="841"/>
                  </a:lnTo>
                  <a:lnTo>
                    <a:pt x="1155" y="844"/>
                  </a:lnTo>
                  <a:lnTo>
                    <a:pt x="1154" y="846"/>
                  </a:lnTo>
                  <a:lnTo>
                    <a:pt x="1152" y="848"/>
                  </a:lnTo>
                  <a:lnTo>
                    <a:pt x="1150" y="850"/>
                  </a:lnTo>
                  <a:lnTo>
                    <a:pt x="1149" y="852"/>
                  </a:lnTo>
                  <a:lnTo>
                    <a:pt x="1149" y="853"/>
                  </a:lnTo>
                  <a:lnTo>
                    <a:pt x="1146" y="855"/>
                  </a:lnTo>
                  <a:lnTo>
                    <a:pt x="1146" y="857"/>
                  </a:lnTo>
                  <a:lnTo>
                    <a:pt x="1144" y="859"/>
                  </a:lnTo>
                  <a:lnTo>
                    <a:pt x="1144" y="862"/>
                  </a:lnTo>
                  <a:lnTo>
                    <a:pt x="1142" y="866"/>
                  </a:lnTo>
                  <a:lnTo>
                    <a:pt x="1141" y="870"/>
                  </a:lnTo>
                  <a:lnTo>
                    <a:pt x="1138" y="874"/>
                  </a:lnTo>
                  <a:lnTo>
                    <a:pt x="1138" y="878"/>
                  </a:lnTo>
                  <a:lnTo>
                    <a:pt x="1136" y="882"/>
                  </a:lnTo>
                  <a:lnTo>
                    <a:pt x="1134" y="886"/>
                  </a:lnTo>
                  <a:lnTo>
                    <a:pt x="1132" y="890"/>
                  </a:lnTo>
                  <a:lnTo>
                    <a:pt x="1131" y="894"/>
                  </a:lnTo>
                  <a:lnTo>
                    <a:pt x="1126" y="897"/>
                  </a:lnTo>
                  <a:lnTo>
                    <a:pt x="1125" y="902"/>
                  </a:lnTo>
                  <a:lnTo>
                    <a:pt x="1122" y="905"/>
                  </a:lnTo>
                  <a:lnTo>
                    <a:pt x="1120" y="907"/>
                  </a:lnTo>
                  <a:lnTo>
                    <a:pt x="1116" y="909"/>
                  </a:lnTo>
                  <a:lnTo>
                    <a:pt x="1114" y="912"/>
                  </a:lnTo>
                  <a:lnTo>
                    <a:pt x="1111" y="914"/>
                  </a:lnTo>
                  <a:lnTo>
                    <a:pt x="1108" y="914"/>
                  </a:lnTo>
                  <a:lnTo>
                    <a:pt x="1105" y="915"/>
                  </a:lnTo>
                  <a:lnTo>
                    <a:pt x="1103" y="916"/>
                  </a:lnTo>
                  <a:lnTo>
                    <a:pt x="1101" y="919"/>
                  </a:lnTo>
                  <a:lnTo>
                    <a:pt x="1099" y="921"/>
                  </a:lnTo>
                  <a:lnTo>
                    <a:pt x="1096" y="925"/>
                  </a:lnTo>
                  <a:lnTo>
                    <a:pt x="1094" y="928"/>
                  </a:lnTo>
                  <a:lnTo>
                    <a:pt x="1093" y="932"/>
                  </a:lnTo>
                  <a:lnTo>
                    <a:pt x="1091" y="934"/>
                  </a:lnTo>
                  <a:lnTo>
                    <a:pt x="1087" y="938"/>
                  </a:lnTo>
                  <a:lnTo>
                    <a:pt x="1085" y="941"/>
                  </a:lnTo>
                  <a:lnTo>
                    <a:pt x="1081" y="944"/>
                  </a:lnTo>
                  <a:lnTo>
                    <a:pt x="1079" y="946"/>
                  </a:lnTo>
                  <a:lnTo>
                    <a:pt x="1075" y="948"/>
                  </a:lnTo>
                  <a:lnTo>
                    <a:pt x="1073" y="948"/>
                  </a:lnTo>
                  <a:lnTo>
                    <a:pt x="1071" y="947"/>
                  </a:lnTo>
                  <a:lnTo>
                    <a:pt x="1069" y="945"/>
                  </a:lnTo>
                  <a:lnTo>
                    <a:pt x="1065" y="944"/>
                  </a:lnTo>
                  <a:lnTo>
                    <a:pt x="1062" y="941"/>
                  </a:lnTo>
                  <a:lnTo>
                    <a:pt x="1058" y="941"/>
                  </a:lnTo>
                  <a:lnTo>
                    <a:pt x="1055" y="940"/>
                  </a:lnTo>
                  <a:lnTo>
                    <a:pt x="1051" y="940"/>
                  </a:lnTo>
                  <a:lnTo>
                    <a:pt x="1047" y="940"/>
                  </a:lnTo>
                  <a:lnTo>
                    <a:pt x="1043" y="940"/>
                  </a:lnTo>
                  <a:lnTo>
                    <a:pt x="1040" y="940"/>
                  </a:lnTo>
                  <a:lnTo>
                    <a:pt x="1035" y="942"/>
                  </a:lnTo>
                  <a:lnTo>
                    <a:pt x="1031" y="942"/>
                  </a:lnTo>
                  <a:lnTo>
                    <a:pt x="1027" y="944"/>
                  </a:lnTo>
                  <a:lnTo>
                    <a:pt x="1023" y="944"/>
                  </a:lnTo>
                  <a:lnTo>
                    <a:pt x="1019" y="946"/>
                  </a:lnTo>
                  <a:lnTo>
                    <a:pt x="1015" y="946"/>
                  </a:lnTo>
                  <a:lnTo>
                    <a:pt x="1011" y="947"/>
                  </a:lnTo>
                  <a:lnTo>
                    <a:pt x="1008" y="947"/>
                  </a:lnTo>
                  <a:lnTo>
                    <a:pt x="1005" y="950"/>
                  </a:lnTo>
                  <a:lnTo>
                    <a:pt x="1002" y="951"/>
                  </a:lnTo>
                  <a:lnTo>
                    <a:pt x="999" y="953"/>
                  </a:lnTo>
                  <a:lnTo>
                    <a:pt x="997" y="953"/>
                  </a:lnTo>
                  <a:lnTo>
                    <a:pt x="994" y="957"/>
                  </a:lnTo>
                  <a:lnTo>
                    <a:pt x="993" y="959"/>
                  </a:lnTo>
                  <a:lnTo>
                    <a:pt x="991" y="961"/>
                  </a:lnTo>
                  <a:lnTo>
                    <a:pt x="988" y="963"/>
                  </a:lnTo>
                  <a:lnTo>
                    <a:pt x="987" y="967"/>
                  </a:lnTo>
                  <a:lnTo>
                    <a:pt x="985" y="969"/>
                  </a:lnTo>
                  <a:lnTo>
                    <a:pt x="982" y="973"/>
                  </a:lnTo>
                  <a:lnTo>
                    <a:pt x="981" y="975"/>
                  </a:lnTo>
                  <a:lnTo>
                    <a:pt x="979" y="979"/>
                  </a:lnTo>
                  <a:lnTo>
                    <a:pt x="976" y="981"/>
                  </a:lnTo>
                  <a:lnTo>
                    <a:pt x="975" y="984"/>
                  </a:lnTo>
                  <a:lnTo>
                    <a:pt x="975" y="986"/>
                  </a:lnTo>
                  <a:lnTo>
                    <a:pt x="973" y="988"/>
                  </a:lnTo>
                  <a:lnTo>
                    <a:pt x="970" y="990"/>
                  </a:lnTo>
                  <a:lnTo>
                    <a:pt x="967" y="992"/>
                  </a:lnTo>
                  <a:lnTo>
                    <a:pt x="965" y="993"/>
                  </a:lnTo>
                  <a:lnTo>
                    <a:pt x="961" y="995"/>
                  </a:lnTo>
                  <a:lnTo>
                    <a:pt x="958" y="995"/>
                  </a:lnTo>
                  <a:lnTo>
                    <a:pt x="954" y="997"/>
                  </a:lnTo>
                  <a:lnTo>
                    <a:pt x="950" y="997"/>
                  </a:lnTo>
                  <a:lnTo>
                    <a:pt x="947" y="999"/>
                  </a:lnTo>
                  <a:lnTo>
                    <a:pt x="943" y="1000"/>
                  </a:lnTo>
                  <a:lnTo>
                    <a:pt x="938" y="1002"/>
                  </a:lnTo>
                  <a:lnTo>
                    <a:pt x="935" y="1002"/>
                  </a:lnTo>
                  <a:lnTo>
                    <a:pt x="932" y="1003"/>
                  </a:lnTo>
                  <a:lnTo>
                    <a:pt x="930" y="1005"/>
                  </a:lnTo>
                  <a:lnTo>
                    <a:pt x="928" y="1007"/>
                  </a:lnTo>
                  <a:lnTo>
                    <a:pt x="925" y="1014"/>
                  </a:lnTo>
                  <a:lnTo>
                    <a:pt x="922" y="1020"/>
                  </a:lnTo>
                  <a:lnTo>
                    <a:pt x="918" y="1027"/>
                  </a:lnTo>
                  <a:lnTo>
                    <a:pt x="915" y="1033"/>
                  </a:lnTo>
                  <a:lnTo>
                    <a:pt x="911" y="1041"/>
                  </a:lnTo>
                  <a:lnTo>
                    <a:pt x="906" y="1050"/>
                  </a:lnTo>
                  <a:lnTo>
                    <a:pt x="902" y="1058"/>
                  </a:lnTo>
                  <a:lnTo>
                    <a:pt x="899" y="1065"/>
                  </a:lnTo>
                  <a:lnTo>
                    <a:pt x="893" y="1073"/>
                  </a:lnTo>
                  <a:lnTo>
                    <a:pt x="888" y="1081"/>
                  </a:lnTo>
                  <a:lnTo>
                    <a:pt x="884" y="1089"/>
                  </a:lnTo>
                  <a:lnTo>
                    <a:pt x="880" y="1096"/>
                  </a:lnTo>
                  <a:lnTo>
                    <a:pt x="875" y="1103"/>
                  </a:lnTo>
                  <a:lnTo>
                    <a:pt x="870" y="1109"/>
                  </a:lnTo>
                  <a:lnTo>
                    <a:pt x="867" y="1114"/>
                  </a:lnTo>
                  <a:lnTo>
                    <a:pt x="863" y="1118"/>
                  </a:lnTo>
                  <a:lnTo>
                    <a:pt x="858" y="1121"/>
                  </a:lnTo>
                  <a:lnTo>
                    <a:pt x="853" y="1119"/>
                  </a:lnTo>
                  <a:lnTo>
                    <a:pt x="847" y="1115"/>
                  </a:lnTo>
                  <a:lnTo>
                    <a:pt x="843" y="1108"/>
                  </a:lnTo>
                  <a:lnTo>
                    <a:pt x="835" y="1099"/>
                  </a:lnTo>
                  <a:lnTo>
                    <a:pt x="829" y="1088"/>
                  </a:lnTo>
                  <a:lnTo>
                    <a:pt x="823" y="1077"/>
                  </a:lnTo>
                  <a:lnTo>
                    <a:pt x="817" y="1064"/>
                  </a:lnTo>
                  <a:lnTo>
                    <a:pt x="809" y="1052"/>
                  </a:lnTo>
                  <a:lnTo>
                    <a:pt x="803" y="1039"/>
                  </a:lnTo>
                  <a:lnTo>
                    <a:pt x="795" y="1027"/>
                  </a:lnTo>
                  <a:lnTo>
                    <a:pt x="789" y="1016"/>
                  </a:lnTo>
                  <a:lnTo>
                    <a:pt x="782" y="1008"/>
                  </a:lnTo>
                  <a:lnTo>
                    <a:pt x="776" y="1001"/>
                  </a:lnTo>
                  <a:lnTo>
                    <a:pt x="770" y="997"/>
                  </a:lnTo>
                  <a:lnTo>
                    <a:pt x="765" y="995"/>
                  </a:lnTo>
                  <a:lnTo>
                    <a:pt x="760" y="996"/>
                  </a:lnTo>
                  <a:lnTo>
                    <a:pt x="756" y="996"/>
                  </a:lnTo>
                  <a:lnTo>
                    <a:pt x="751" y="996"/>
                  </a:lnTo>
                  <a:lnTo>
                    <a:pt x="747" y="994"/>
                  </a:lnTo>
                  <a:lnTo>
                    <a:pt x="741" y="992"/>
                  </a:lnTo>
                  <a:lnTo>
                    <a:pt x="737" y="990"/>
                  </a:lnTo>
                  <a:lnTo>
                    <a:pt x="732" y="988"/>
                  </a:lnTo>
                  <a:lnTo>
                    <a:pt x="728" y="986"/>
                  </a:lnTo>
                  <a:lnTo>
                    <a:pt x="722" y="984"/>
                  </a:lnTo>
                  <a:lnTo>
                    <a:pt x="718" y="982"/>
                  </a:lnTo>
                  <a:lnTo>
                    <a:pt x="712" y="980"/>
                  </a:lnTo>
                  <a:lnTo>
                    <a:pt x="708" y="977"/>
                  </a:lnTo>
                  <a:lnTo>
                    <a:pt x="703" y="976"/>
                  </a:lnTo>
                  <a:lnTo>
                    <a:pt x="699" y="974"/>
                  </a:lnTo>
                  <a:lnTo>
                    <a:pt x="695" y="972"/>
                  </a:lnTo>
                  <a:lnTo>
                    <a:pt x="692" y="970"/>
                  </a:lnTo>
                  <a:lnTo>
                    <a:pt x="685" y="970"/>
                  </a:lnTo>
                  <a:lnTo>
                    <a:pt x="679" y="972"/>
                  </a:lnTo>
                  <a:lnTo>
                    <a:pt x="670" y="978"/>
                  </a:lnTo>
                  <a:lnTo>
                    <a:pt x="664" y="985"/>
                  </a:lnTo>
                  <a:lnTo>
                    <a:pt x="655" y="994"/>
                  </a:lnTo>
                  <a:lnTo>
                    <a:pt x="647" y="1004"/>
                  </a:lnTo>
                  <a:lnTo>
                    <a:pt x="639" y="1015"/>
                  </a:lnTo>
                  <a:lnTo>
                    <a:pt x="631" y="1026"/>
                  </a:lnTo>
                  <a:lnTo>
                    <a:pt x="623" y="1037"/>
                  </a:lnTo>
                  <a:lnTo>
                    <a:pt x="614" y="1047"/>
                  </a:lnTo>
                  <a:lnTo>
                    <a:pt x="606" y="1057"/>
                  </a:lnTo>
                  <a:lnTo>
                    <a:pt x="600" y="1064"/>
                  </a:lnTo>
                  <a:lnTo>
                    <a:pt x="593" y="1071"/>
                  </a:lnTo>
                  <a:lnTo>
                    <a:pt x="587" y="1074"/>
                  </a:lnTo>
                  <a:lnTo>
                    <a:pt x="582" y="1074"/>
                  </a:lnTo>
                  <a:lnTo>
                    <a:pt x="579" y="1070"/>
                  </a:lnTo>
                  <a:lnTo>
                    <a:pt x="573" y="1064"/>
                  </a:lnTo>
                  <a:lnTo>
                    <a:pt x="567" y="1059"/>
                  </a:lnTo>
                  <a:lnTo>
                    <a:pt x="561" y="1056"/>
                  </a:lnTo>
                  <a:lnTo>
                    <a:pt x="557" y="1054"/>
                  </a:lnTo>
                  <a:lnTo>
                    <a:pt x="551" y="1055"/>
                  </a:lnTo>
                  <a:lnTo>
                    <a:pt x="547" y="1055"/>
                  </a:lnTo>
                  <a:lnTo>
                    <a:pt x="541" y="1057"/>
                  </a:lnTo>
                  <a:lnTo>
                    <a:pt x="537" y="1057"/>
                  </a:lnTo>
                  <a:lnTo>
                    <a:pt x="531" y="1059"/>
                  </a:lnTo>
                  <a:lnTo>
                    <a:pt x="527" y="1060"/>
                  </a:lnTo>
                  <a:lnTo>
                    <a:pt x="521" y="1061"/>
                  </a:lnTo>
                  <a:lnTo>
                    <a:pt x="517" y="1060"/>
                  </a:lnTo>
                  <a:lnTo>
                    <a:pt x="511" y="1059"/>
                  </a:lnTo>
                  <a:lnTo>
                    <a:pt x="506" y="1057"/>
                  </a:lnTo>
                  <a:lnTo>
                    <a:pt x="500" y="1053"/>
                  </a:lnTo>
                  <a:lnTo>
                    <a:pt x="495" y="1046"/>
                  </a:lnTo>
                  <a:lnTo>
                    <a:pt x="488" y="1038"/>
                  </a:lnTo>
                  <a:lnTo>
                    <a:pt x="481" y="1027"/>
                  </a:lnTo>
                  <a:lnTo>
                    <a:pt x="473" y="1014"/>
                  </a:lnTo>
                  <a:lnTo>
                    <a:pt x="465" y="1000"/>
                  </a:lnTo>
                  <a:lnTo>
                    <a:pt x="455" y="984"/>
                  </a:lnTo>
                  <a:lnTo>
                    <a:pt x="446" y="967"/>
                  </a:lnTo>
                  <a:lnTo>
                    <a:pt x="436" y="951"/>
                  </a:lnTo>
                  <a:lnTo>
                    <a:pt x="426" y="933"/>
                  </a:lnTo>
                  <a:lnTo>
                    <a:pt x="414" y="918"/>
                  </a:lnTo>
                  <a:lnTo>
                    <a:pt x="404" y="902"/>
                  </a:lnTo>
                  <a:lnTo>
                    <a:pt x="394" y="889"/>
                  </a:lnTo>
                  <a:lnTo>
                    <a:pt x="384" y="876"/>
                  </a:lnTo>
                  <a:lnTo>
                    <a:pt x="374" y="867"/>
                  </a:lnTo>
                  <a:lnTo>
                    <a:pt x="364" y="860"/>
                  </a:lnTo>
                  <a:lnTo>
                    <a:pt x="355" y="857"/>
                  </a:lnTo>
                  <a:lnTo>
                    <a:pt x="347" y="857"/>
                  </a:lnTo>
                  <a:lnTo>
                    <a:pt x="341" y="859"/>
                  </a:lnTo>
                  <a:lnTo>
                    <a:pt x="337" y="859"/>
                  </a:lnTo>
                  <a:lnTo>
                    <a:pt x="331" y="862"/>
                  </a:lnTo>
                  <a:lnTo>
                    <a:pt x="327" y="862"/>
                  </a:lnTo>
                  <a:lnTo>
                    <a:pt x="322" y="864"/>
                  </a:lnTo>
                  <a:lnTo>
                    <a:pt x="318" y="864"/>
                  </a:lnTo>
                  <a:lnTo>
                    <a:pt x="314" y="865"/>
                  </a:lnTo>
                  <a:lnTo>
                    <a:pt x="310" y="865"/>
                  </a:lnTo>
                  <a:lnTo>
                    <a:pt x="306" y="868"/>
                  </a:lnTo>
                  <a:lnTo>
                    <a:pt x="302" y="870"/>
                  </a:lnTo>
                  <a:lnTo>
                    <a:pt x="298" y="872"/>
                  </a:lnTo>
                  <a:lnTo>
                    <a:pt x="294" y="874"/>
                  </a:lnTo>
                  <a:lnTo>
                    <a:pt x="290" y="878"/>
                  </a:lnTo>
                  <a:lnTo>
                    <a:pt x="287" y="881"/>
                  </a:lnTo>
                  <a:lnTo>
                    <a:pt x="283" y="885"/>
                  </a:lnTo>
                  <a:lnTo>
                    <a:pt x="281" y="888"/>
                  </a:lnTo>
                  <a:lnTo>
                    <a:pt x="277" y="895"/>
                  </a:lnTo>
                  <a:lnTo>
                    <a:pt x="273" y="900"/>
                  </a:lnTo>
                  <a:lnTo>
                    <a:pt x="269" y="906"/>
                  </a:lnTo>
                  <a:lnTo>
                    <a:pt x="265" y="909"/>
                  </a:lnTo>
                  <a:lnTo>
                    <a:pt x="259" y="914"/>
                  </a:lnTo>
                  <a:lnTo>
                    <a:pt x="255" y="918"/>
                  </a:lnTo>
                  <a:lnTo>
                    <a:pt x="250" y="922"/>
                  </a:lnTo>
                  <a:lnTo>
                    <a:pt x="246" y="924"/>
                  </a:lnTo>
                  <a:lnTo>
                    <a:pt x="240" y="928"/>
                  </a:lnTo>
                  <a:lnTo>
                    <a:pt x="235" y="932"/>
                  </a:lnTo>
                  <a:lnTo>
                    <a:pt x="229" y="935"/>
                  </a:lnTo>
                  <a:lnTo>
                    <a:pt x="225" y="938"/>
                  </a:lnTo>
                  <a:lnTo>
                    <a:pt x="219" y="941"/>
                  </a:lnTo>
                  <a:lnTo>
                    <a:pt x="213" y="944"/>
                  </a:lnTo>
                  <a:lnTo>
                    <a:pt x="207" y="948"/>
                  </a:lnTo>
                  <a:lnTo>
                    <a:pt x="203" y="951"/>
                  </a:lnTo>
                  <a:lnTo>
                    <a:pt x="196" y="954"/>
                  </a:lnTo>
                  <a:lnTo>
                    <a:pt x="188" y="954"/>
                  </a:lnTo>
                  <a:lnTo>
                    <a:pt x="178" y="953"/>
                  </a:lnTo>
                  <a:lnTo>
                    <a:pt x="169" y="948"/>
                  </a:lnTo>
                  <a:lnTo>
                    <a:pt x="156" y="944"/>
                  </a:lnTo>
                  <a:lnTo>
                    <a:pt x="146" y="937"/>
                  </a:lnTo>
                  <a:lnTo>
                    <a:pt x="134" y="930"/>
                  </a:lnTo>
                  <a:lnTo>
                    <a:pt x="123" y="921"/>
                  </a:lnTo>
                  <a:lnTo>
                    <a:pt x="111" y="913"/>
                  </a:lnTo>
                  <a:lnTo>
                    <a:pt x="101" y="903"/>
                  </a:lnTo>
                  <a:lnTo>
                    <a:pt x="91" y="896"/>
                  </a:lnTo>
                  <a:lnTo>
                    <a:pt x="83" y="886"/>
                  </a:lnTo>
                  <a:lnTo>
                    <a:pt x="76" y="878"/>
                  </a:lnTo>
                  <a:lnTo>
                    <a:pt x="71" y="870"/>
                  </a:lnTo>
                  <a:lnTo>
                    <a:pt x="68" y="864"/>
                  </a:lnTo>
                  <a:lnTo>
                    <a:pt x="67" y="858"/>
                  </a:lnTo>
                  <a:lnTo>
                    <a:pt x="66" y="853"/>
                  </a:lnTo>
                  <a:lnTo>
                    <a:pt x="66" y="847"/>
                  </a:lnTo>
                  <a:lnTo>
                    <a:pt x="65" y="842"/>
                  </a:lnTo>
                  <a:lnTo>
                    <a:pt x="65" y="836"/>
                  </a:lnTo>
                  <a:lnTo>
                    <a:pt x="62" y="831"/>
                  </a:lnTo>
                  <a:lnTo>
                    <a:pt x="61" y="825"/>
                  </a:lnTo>
                  <a:lnTo>
                    <a:pt x="59" y="819"/>
                  </a:lnTo>
                  <a:lnTo>
                    <a:pt x="59" y="813"/>
                  </a:lnTo>
                  <a:lnTo>
                    <a:pt x="55" y="809"/>
                  </a:lnTo>
                  <a:lnTo>
                    <a:pt x="53" y="803"/>
                  </a:lnTo>
                  <a:lnTo>
                    <a:pt x="51" y="797"/>
                  </a:lnTo>
                  <a:lnTo>
                    <a:pt x="49" y="791"/>
                  </a:lnTo>
                  <a:lnTo>
                    <a:pt x="45" y="787"/>
                  </a:lnTo>
                  <a:lnTo>
                    <a:pt x="43" y="781"/>
                  </a:lnTo>
                  <a:lnTo>
                    <a:pt x="41" y="776"/>
                  </a:lnTo>
                  <a:lnTo>
                    <a:pt x="39" y="770"/>
                  </a:lnTo>
                  <a:lnTo>
                    <a:pt x="37" y="766"/>
                  </a:lnTo>
                  <a:lnTo>
                    <a:pt x="36" y="762"/>
                  </a:lnTo>
                  <a:lnTo>
                    <a:pt x="36" y="757"/>
                  </a:lnTo>
                  <a:lnTo>
                    <a:pt x="37" y="751"/>
                  </a:lnTo>
                  <a:lnTo>
                    <a:pt x="37" y="746"/>
                  </a:lnTo>
                  <a:lnTo>
                    <a:pt x="39" y="740"/>
                  </a:lnTo>
                  <a:lnTo>
                    <a:pt x="41" y="733"/>
                  </a:lnTo>
                  <a:lnTo>
                    <a:pt x="43" y="727"/>
                  </a:lnTo>
                  <a:lnTo>
                    <a:pt x="44" y="722"/>
                  </a:lnTo>
                  <a:lnTo>
                    <a:pt x="47" y="716"/>
                  </a:lnTo>
                  <a:lnTo>
                    <a:pt x="49" y="710"/>
                  </a:lnTo>
                  <a:lnTo>
                    <a:pt x="50" y="704"/>
                  </a:lnTo>
                  <a:lnTo>
                    <a:pt x="51" y="700"/>
                  </a:lnTo>
                  <a:lnTo>
                    <a:pt x="53" y="694"/>
                  </a:lnTo>
                  <a:lnTo>
                    <a:pt x="54" y="689"/>
                  </a:lnTo>
                  <a:lnTo>
                    <a:pt x="56" y="683"/>
                  </a:lnTo>
                  <a:lnTo>
                    <a:pt x="56" y="678"/>
                  </a:lnTo>
                  <a:lnTo>
                    <a:pt x="56" y="672"/>
                  </a:lnTo>
                  <a:lnTo>
                    <a:pt x="56" y="666"/>
                  </a:lnTo>
                  <a:lnTo>
                    <a:pt x="56" y="660"/>
                  </a:lnTo>
                  <a:lnTo>
                    <a:pt x="55" y="654"/>
                  </a:lnTo>
                  <a:lnTo>
                    <a:pt x="55" y="648"/>
                  </a:lnTo>
                  <a:lnTo>
                    <a:pt x="55" y="642"/>
                  </a:lnTo>
                  <a:lnTo>
                    <a:pt x="55" y="636"/>
                  </a:lnTo>
                  <a:lnTo>
                    <a:pt x="54" y="631"/>
                  </a:lnTo>
                  <a:lnTo>
                    <a:pt x="54" y="625"/>
                  </a:lnTo>
                  <a:lnTo>
                    <a:pt x="54" y="619"/>
                  </a:lnTo>
                  <a:lnTo>
                    <a:pt x="54" y="613"/>
                  </a:lnTo>
                  <a:lnTo>
                    <a:pt x="54" y="607"/>
                  </a:lnTo>
                  <a:lnTo>
                    <a:pt x="54" y="601"/>
                  </a:lnTo>
                  <a:lnTo>
                    <a:pt x="54" y="595"/>
                  </a:lnTo>
                  <a:lnTo>
                    <a:pt x="56" y="589"/>
                  </a:lnTo>
                  <a:lnTo>
                    <a:pt x="55" y="585"/>
                  </a:lnTo>
                  <a:lnTo>
                    <a:pt x="55" y="580"/>
                  </a:lnTo>
                  <a:lnTo>
                    <a:pt x="53" y="576"/>
                  </a:lnTo>
                  <a:lnTo>
                    <a:pt x="53" y="570"/>
                  </a:lnTo>
                  <a:lnTo>
                    <a:pt x="51" y="564"/>
                  </a:lnTo>
                  <a:lnTo>
                    <a:pt x="50" y="558"/>
                  </a:lnTo>
                  <a:lnTo>
                    <a:pt x="48" y="552"/>
                  </a:lnTo>
                  <a:lnTo>
                    <a:pt x="46" y="545"/>
                  </a:lnTo>
                  <a:lnTo>
                    <a:pt x="42" y="540"/>
                  </a:lnTo>
                  <a:lnTo>
                    <a:pt x="40" y="534"/>
                  </a:lnTo>
                  <a:lnTo>
                    <a:pt x="37" y="529"/>
                  </a:lnTo>
                  <a:lnTo>
                    <a:pt x="36" y="523"/>
                  </a:lnTo>
                  <a:lnTo>
                    <a:pt x="32" y="519"/>
                  </a:lnTo>
                  <a:lnTo>
                    <a:pt x="30" y="513"/>
                  </a:lnTo>
                  <a:lnTo>
                    <a:pt x="28" y="509"/>
                  </a:lnTo>
                  <a:lnTo>
                    <a:pt x="26" y="503"/>
                  </a:lnTo>
                </a:path>
              </a:pathLst>
            </a:custGeom>
            <a:noFill/>
            <a:ln w="126873" cap="flat" cmpd="sng">
              <a:solidFill>
                <a:srgbClr val="808080"/>
              </a:solidFill>
              <a:prstDash val="solid"/>
              <a:round/>
              <a:headEnd type="none" w="med" len="med"/>
              <a:tailEnd type="none" w="med" len="med"/>
            </a:ln>
          </p:spPr>
          <p:txBody>
            <a:bodyPr/>
            <a:lstStyle/>
            <a:p>
              <a:endParaRPr lang="en-US"/>
            </a:p>
          </p:txBody>
        </p:sp>
      </p:grpSp>
      <p:sp>
        <p:nvSpPr>
          <p:cNvPr id="35847" name="Rectangle 42"/>
          <p:cNvSpPr>
            <a:spLocks noChangeArrowheads="1"/>
          </p:cNvSpPr>
          <p:nvPr/>
        </p:nvSpPr>
        <p:spPr bwMode="auto">
          <a:xfrm>
            <a:off x="179388" y="188913"/>
            <a:ext cx="5230812" cy="673100"/>
          </a:xfrm>
          <a:prstGeom prst="rect">
            <a:avLst/>
          </a:prstGeom>
          <a:noFill/>
          <a:ln w="9525">
            <a:noFill/>
            <a:miter lim="800000"/>
            <a:headEnd/>
            <a:tailEnd/>
          </a:ln>
        </p:spPr>
        <p:txBody>
          <a:bodyPr lIns="0" tIns="0" rIns="0" bIns="0"/>
          <a:lstStyle/>
          <a:p>
            <a:pPr defTabSz="438150" eaLnBrk="1" hangingPunct="1">
              <a:buClr>
                <a:srgbClr val="B2B2B2"/>
              </a:buClr>
              <a:buSzPct val="90000"/>
              <a:buFont typeface="Monotype Sorts"/>
              <a:buNone/>
            </a:pPr>
            <a:r>
              <a:rPr lang="en-US" sz="3900">
                <a:solidFill>
                  <a:schemeClr val="bg2"/>
                </a:solidFill>
                <a:latin typeface="Arial Black" pitchFamily="34" charset="0"/>
              </a:rPr>
              <a:t>Hepatitis B Virus</a:t>
            </a:r>
          </a:p>
        </p:txBody>
      </p:sp>
      <p:sp>
        <p:nvSpPr>
          <p:cNvPr id="328747" name="Rectangle 43"/>
          <p:cNvSpPr>
            <a:spLocks noChangeArrowheads="1"/>
          </p:cNvSpPr>
          <p:nvPr/>
        </p:nvSpPr>
        <p:spPr bwMode="auto">
          <a:xfrm>
            <a:off x="-107950" y="5445125"/>
            <a:ext cx="9421813" cy="914400"/>
          </a:xfrm>
          <a:prstGeom prst="rect">
            <a:avLst/>
          </a:prstGeom>
          <a:noFill/>
          <a:ln w="9525" algn="ctr">
            <a:noFill/>
            <a:miter lim="800000"/>
            <a:headEnd/>
            <a:tailEnd/>
          </a:ln>
          <a:effectLst/>
        </p:spPr>
        <p:txBody>
          <a:bodyPr>
            <a:spAutoFit/>
          </a:bodyPr>
          <a:lstStyle/>
          <a:p>
            <a:pPr eaLnBrk="1" hangingPunct="1">
              <a:lnSpc>
                <a:spcPct val="120000"/>
              </a:lnSpc>
              <a:spcBef>
                <a:spcPct val="30000"/>
              </a:spcBef>
              <a:buFont typeface="Wingdings" pitchFamily="2" charset="2"/>
              <a:buChar char="§"/>
              <a:defRPr/>
            </a:pPr>
            <a:r>
              <a:rPr lang="en-US" sz="2000" b="1">
                <a:effectLst>
                  <a:outerShdw blurRad="38100" dist="38100" dir="2700000" algn="tl">
                    <a:srgbClr val="000000"/>
                  </a:outerShdw>
                </a:effectLst>
              </a:rPr>
              <a:t> The presence of HBsAg indicates active infection or chronic carrier.  </a:t>
            </a:r>
          </a:p>
          <a:p>
            <a:pPr eaLnBrk="1" hangingPunct="1">
              <a:lnSpc>
                <a:spcPct val="120000"/>
              </a:lnSpc>
              <a:spcBef>
                <a:spcPct val="30000"/>
              </a:spcBef>
              <a:buFont typeface="Wingdings" pitchFamily="2" charset="2"/>
              <a:buChar char="§"/>
              <a:defRPr/>
            </a:pPr>
            <a:r>
              <a:rPr lang="en-US" sz="2000" b="1">
                <a:effectLst>
                  <a:outerShdw blurRad="38100" dist="38100" dir="2700000" algn="tl">
                    <a:srgbClr val="000000"/>
                  </a:outerShdw>
                </a:effectLst>
              </a:rPr>
              <a:t> Antibody to HBsAg, from either disease or vaccine, indicates immunity.</a:t>
            </a:r>
          </a:p>
        </p:txBody>
      </p:sp>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381000" y="1265238"/>
            <a:ext cx="8229600" cy="5592762"/>
          </a:xfrm>
        </p:spPr>
        <p:txBody>
          <a:bodyPr/>
          <a:lstStyle/>
          <a:p>
            <a:pPr eaLnBrk="1" hangingPunct="1"/>
            <a:r>
              <a:rPr lang="en-US" sz="3200" b="1" smtClean="0">
                <a:solidFill>
                  <a:srgbClr val="FFFF00"/>
                </a:solidFill>
              </a:rPr>
              <a:t>Agent</a:t>
            </a:r>
            <a:r>
              <a:rPr lang="en-US" sz="3200" smtClean="0"/>
              <a:t>:  Double strand DNA.</a:t>
            </a:r>
          </a:p>
          <a:p>
            <a:pPr eaLnBrk="1" hangingPunct="1">
              <a:buFontTx/>
              <a:buNone/>
            </a:pPr>
            <a:r>
              <a:rPr lang="en-US" sz="3200" smtClean="0"/>
              <a:t>                Serotypes adw, ayw, adr, ayr.</a:t>
            </a:r>
          </a:p>
          <a:p>
            <a:pPr eaLnBrk="1" hangingPunct="1"/>
            <a:r>
              <a:rPr lang="en-US" sz="3200" b="1" smtClean="0">
                <a:solidFill>
                  <a:srgbClr val="FFFF00"/>
                </a:solidFill>
              </a:rPr>
              <a:t>Reservior</a:t>
            </a:r>
            <a:r>
              <a:rPr lang="en-US" sz="3200" smtClean="0"/>
              <a:t>: Human (case + carrier).</a:t>
            </a:r>
          </a:p>
          <a:p>
            <a:pPr eaLnBrk="1" hangingPunct="1"/>
            <a:r>
              <a:rPr lang="en-US" sz="3200" b="1" smtClean="0">
                <a:solidFill>
                  <a:srgbClr val="FFFF00"/>
                </a:solidFill>
              </a:rPr>
              <a:t>I.P.</a:t>
            </a:r>
            <a:r>
              <a:rPr lang="en-US" sz="3200" b="1" smtClean="0"/>
              <a:t>  </a:t>
            </a:r>
            <a:r>
              <a:rPr lang="en-US" sz="3200" smtClean="0"/>
              <a:t>2-3 months.</a:t>
            </a:r>
          </a:p>
          <a:p>
            <a:pPr eaLnBrk="1" hangingPunct="1"/>
            <a:r>
              <a:rPr lang="en-US" sz="3200" b="1" smtClean="0">
                <a:solidFill>
                  <a:srgbClr val="FFFF00"/>
                </a:solidFill>
              </a:rPr>
              <a:t>P.C. </a:t>
            </a:r>
            <a:r>
              <a:rPr lang="en-US" sz="3200" smtClean="0"/>
              <a:t>One week of I.P. + illness period + carriage.</a:t>
            </a:r>
          </a:p>
          <a:p>
            <a:pPr eaLnBrk="1" hangingPunct="1"/>
            <a:r>
              <a:rPr lang="en-US" sz="3200" b="1" smtClean="0">
                <a:solidFill>
                  <a:srgbClr val="FFFF00"/>
                </a:solidFill>
              </a:rPr>
              <a:t>Carriage depends on age at infection;  </a:t>
            </a:r>
          </a:p>
          <a:p>
            <a:pPr lvl="2" eaLnBrk="1" hangingPunct="1"/>
            <a:r>
              <a:rPr lang="en-US" sz="2800" smtClean="0">
                <a:solidFill>
                  <a:srgbClr val="FFFFFF"/>
                </a:solidFill>
                <a:latin typeface="Arial" pitchFamily="34" charset="0"/>
              </a:rPr>
              <a:t>&lt;5 yrs, 30%-90% chronicity			</a:t>
            </a:r>
          </a:p>
          <a:p>
            <a:pPr lvl="2" eaLnBrk="1" hangingPunct="1"/>
            <a:r>
              <a:rPr lang="en-US" sz="2800" smtClean="0">
                <a:solidFill>
                  <a:srgbClr val="FFFFFF"/>
                </a:solidFill>
                <a:latin typeface="Arial" pitchFamily="34" charset="0"/>
              </a:rPr>
              <a:t>&gt;5 yrs, 2%-10% chronicity </a:t>
            </a:r>
            <a:endParaRPr lang="en-US" sz="2800" b="1" smtClean="0">
              <a:solidFill>
                <a:srgbClr val="FFFF00"/>
              </a:solidFill>
            </a:endParaRPr>
          </a:p>
        </p:txBody>
      </p:sp>
      <p:sp>
        <p:nvSpPr>
          <p:cNvPr id="37891" name="Rectangle 2"/>
          <p:cNvSpPr>
            <a:spLocks noGrp="1" noChangeArrowheads="1"/>
          </p:cNvSpPr>
          <p:nvPr>
            <p:ph type="title"/>
          </p:nvPr>
        </p:nvSpPr>
        <p:spPr/>
        <p:txBody>
          <a:bodyPr/>
          <a:lstStyle/>
          <a:p>
            <a:pPr eaLnBrk="1" hangingPunct="1"/>
            <a:r>
              <a:rPr lang="en-US" b="1" smtClean="0">
                <a:solidFill>
                  <a:schemeClr val="bg2"/>
                </a:solidFill>
              </a:rPr>
              <a:t>Hepatitis  B</a:t>
            </a:r>
            <a:r>
              <a:rPr lang="en-US" smtClean="0">
                <a:solidFill>
                  <a:schemeClr val="bg2"/>
                </a:solidFill>
              </a:rPr>
              <a:t> </a:t>
            </a:r>
          </a:p>
        </p:txBody>
      </p:sp>
      <p:sp>
        <p:nvSpPr>
          <p:cNvPr id="37892" name="Slide Number Placeholder 1"/>
          <p:cNvSpPr>
            <a:spLocks noGrp="1"/>
          </p:cNvSpPr>
          <p:nvPr>
            <p:ph type="sldNum" sz="quarter" idx="12"/>
          </p:nvPr>
        </p:nvSpPr>
        <p:spPr bwMode="auto">
          <a:noFill/>
          <a:ln>
            <a:miter lim="800000"/>
            <a:headEnd/>
            <a:tailEnd/>
          </a:ln>
        </p:spPr>
        <p:txBody>
          <a:bodyPr/>
          <a:lstStyle/>
          <a:p>
            <a:fld id="{C74B9340-3DDD-457C-B6DF-A40EF8A8F06F}" type="slidenum">
              <a:rPr lang="en-US"/>
              <a:pPr/>
              <a:t>15</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478C3E-4117-4AE0-BCD9-8FBDD69A580B}" type="slidenum">
              <a:rPr lang="ar-SA"/>
              <a:pPr/>
              <a:t>16</a:t>
            </a:fld>
            <a:endParaRPr lang="en-US"/>
          </a:p>
        </p:txBody>
      </p:sp>
      <p:graphicFrame>
        <p:nvGraphicFramePr>
          <p:cNvPr id="38915" name="Object 2"/>
          <p:cNvGraphicFramePr>
            <a:graphicFrameLocks/>
          </p:cNvGraphicFramePr>
          <p:nvPr/>
        </p:nvGraphicFramePr>
        <p:xfrm>
          <a:off x="1042988" y="1341438"/>
          <a:ext cx="7488237" cy="5243512"/>
        </p:xfrm>
        <a:graphic>
          <a:graphicData uri="http://schemas.openxmlformats.org/presentationml/2006/ole">
            <p:oleObj spid="_x0000_s38915" name="Chart" r:id="rId4" imgW="10058400" imgH="5981700" progId="MSGraph.Chart.8">
              <p:embed followColorScheme="textAndBackground"/>
            </p:oleObj>
          </a:graphicData>
        </a:graphic>
      </p:graphicFrame>
      <p:sp>
        <p:nvSpPr>
          <p:cNvPr id="346115" name="Rectangle 3"/>
          <p:cNvSpPr>
            <a:spLocks noGrp="1" noChangeArrowheads="1"/>
          </p:cNvSpPr>
          <p:nvPr>
            <p:ph type="body" idx="1"/>
          </p:nvPr>
        </p:nvSpPr>
        <p:spPr>
          <a:xfrm>
            <a:off x="415925" y="188913"/>
            <a:ext cx="8728075" cy="1209675"/>
          </a:xfrm>
        </p:spPr>
        <p:txBody>
          <a:bodyPr lIns="0" tIns="0" rIns="0" bIns="0"/>
          <a:lstStyle/>
          <a:p>
            <a:pPr marL="0" indent="0" algn="ctr" defTabSz="488950" eaLnBrk="1" hangingPunct="1">
              <a:spcBef>
                <a:spcPct val="0"/>
              </a:spcBef>
              <a:buClr>
                <a:srgbClr val="B2B2B2"/>
              </a:buClr>
              <a:buSzPct val="90000"/>
              <a:buFont typeface="Monotype Sorts" pitchFamily="2" charset="2"/>
              <a:buNone/>
              <a:defRPr/>
            </a:pPr>
            <a:r>
              <a:rPr lang="en-US" b="1" smtClean="0">
                <a:solidFill>
                  <a:srgbClr val="FFCC00"/>
                </a:solidFill>
                <a:latin typeface="Arial" pitchFamily="34" charset="0"/>
              </a:rPr>
              <a:t>Risk of Chronic HBV Carriage by Age of Infection</a:t>
            </a:r>
          </a:p>
        </p:txBody>
      </p:sp>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0" y="0"/>
          <a:ext cx="9144000" cy="6858000"/>
        </p:xfrm>
        <a:graphic>
          <a:graphicData uri="http://schemas.openxmlformats.org/presentationml/2006/ole">
            <p:oleObj spid="_x0000_s40962" name="Slide" r:id="rId3" imgW="5143500" imgH="3429000" progId="PowerPoint.Slide.8">
              <p:embed/>
            </p:oleObj>
          </a:graphicData>
        </a:graphic>
      </p:graphicFrame>
      <p:sp>
        <p:nvSpPr>
          <p:cNvPr id="40963" name="Slide Number Placeholder 1"/>
          <p:cNvSpPr>
            <a:spLocks noGrp="1"/>
          </p:cNvSpPr>
          <p:nvPr>
            <p:ph type="sldNum" sz="quarter" idx="12"/>
          </p:nvPr>
        </p:nvSpPr>
        <p:spPr bwMode="auto">
          <a:noFill/>
          <a:ln>
            <a:miter lim="800000"/>
            <a:headEnd/>
            <a:tailEnd/>
          </a:ln>
        </p:spPr>
        <p:txBody>
          <a:bodyPr/>
          <a:lstStyle/>
          <a:p>
            <a:fld id="{1F312D57-1AD8-427F-9BC1-648861A00C9C}" type="slidenum">
              <a:rPr lang="en-US"/>
              <a:pPr/>
              <a:t>17</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0" y="0"/>
          <a:ext cx="9144000" cy="6858000"/>
        </p:xfrm>
        <a:graphic>
          <a:graphicData uri="http://schemas.openxmlformats.org/presentationml/2006/ole">
            <p:oleObj spid="_x0000_s41986" name="Slide" r:id="rId3" imgW="5143500" imgH="3429000" progId="PowerPoint.Slide.8">
              <p:embed/>
            </p:oleObj>
          </a:graphicData>
        </a:graphic>
      </p:graphicFrame>
      <p:sp>
        <p:nvSpPr>
          <p:cNvPr id="41987" name="Slide Number Placeholder 1"/>
          <p:cNvSpPr>
            <a:spLocks noGrp="1"/>
          </p:cNvSpPr>
          <p:nvPr>
            <p:ph type="sldNum" sz="quarter" idx="12"/>
          </p:nvPr>
        </p:nvSpPr>
        <p:spPr bwMode="auto">
          <a:noFill/>
          <a:ln>
            <a:miter lim="800000"/>
            <a:headEnd/>
            <a:tailEnd/>
          </a:ln>
        </p:spPr>
        <p:txBody>
          <a:bodyPr/>
          <a:lstStyle/>
          <a:p>
            <a:fld id="{C7177FDB-2D18-4024-BD5A-775C32A8DA09}" type="slidenum">
              <a:rPr lang="en-US"/>
              <a:pPr/>
              <a:t>18</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1036638"/>
            <a:ext cx="8229600" cy="5821362"/>
          </a:xfrm>
        </p:spPr>
        <p:txBody>
          <a:bodyPr/>
          <a:lstStyle/>
          <a:p>
            <a:pPr eaLnBrk="1" hangingPunct="1"/>
            <a:r>
              <a:rPr lang="en-US" sz="3200" smtClean="0"/>
              <a:t>Percutaneous and permucosal exposure to: infective body fluids.</a:t>
            </a:r>
          </a:p>
          <a:p>
            <a:pPr eaLnBrk="1" hangingPunct="1">
              <a:buFontTx/>
              <a:buNone/>
            </a:pPr>
            <a:r>
              <a:rPr lang="en-US" sz="3200" smtClean="0"/>
              <a:t>     Blood transfusion.</a:t>
            </a:r>
          </a:p>
          <a:p>
            <a:pPr eaLnBrk="1" hangingPunct="1">
              <a:buFontTx/>
              <a:buNone/>
            </a:pPr>
            <a:r>
              <a:rPr lang="en-US" sz="3200" smtClean="0"/>
              <a:t>     Organs transplants.</a:t>
            </a:r>
          </a:p>
          <a:p>
            <a:pPr eaLnBrk="1" hangingPunct="1">
              <a:buFontTx/>
              <a:buNone/>
            </a:pPr>
            <a:r>
              <a:rPr lang="en-US" sz="3200" smtClean="0"/>
              <a:t>     Sharing needles.</a:t>
            </a:r>
          </a:p>
          <a:p>
            <a:pPr eaLnBrk="1" hangingPunct="1">
              <a:buFontTx/>
              <a:buNone/>
            </a:pPr>
            <a:r>
              <a:rPr lang="en-US" sz="3200" smtClean="0"/>
              <a:t>     Haemodialysis.</a:t>
            </a:r>
          </a:p>
          <a:p>
            <a:pPr eaLnBrk="1" hangingPunct="1">
              <a:buFontTx/>
              <a:buNone/>
            </a:pPr>
            <a:r>
              <a:rPr lang="en-US" sz="3200" smtClean="0"/>
              <a:t>     Needlestick.</a:t>
            </a:r>
          </a:p>
          <a:p>
            <a:pPr eaLnBrk="1" hangingPunct="1">
              <a:buFontTx/>
              <a:buNone/>
            </a:pPr>
            <a:r>
              <a:rPr lang="en-US" sz="3200" smtClean="0"/>
              <a:t>     Tattooing.</a:t>
            </a:r>
          </a:p>
          <a:p>
            <a:pPr eaLnBrk="1" hangingPunct="1">
              <a:buFontTx/>
              <a:buNone/>
            </a:pPr>
            <a:r>
              <a:rPr lang="en-US" sz="3200" smtClean="0"/>
              <a:t>     Razors &amp; toothbrushes.</a:t>
            </a:r>
          </a:p>
        </p:txBody>
      </p:sp>
      <p:sp>
        <p:nvSpPr>
          <p:cNvPr id="43011" name="Rectangle 2"/>
          <p:cNvSpPr>
            <a:spLocks noChangeArrowheads="1"/>
          </p:cNvSpPr>
          <p:nvPr/>
        </p:nvSpPr>
        <p:spPr bwMode="auto">
          <a:xfrm>
            <a:off x="1524000" y="457200"/>
            <a:ext cx="4364038" cy="523875"/>
          </a:xfrm>
          <a:prstGeom prst="rect">
            <a:avLst/>
          </a:prstGeom>
          <a:noFill/>
          <a:ln w="9525">
            <a:noFill/>
            <a:miter lim="800000"/>
            <a:headEnd/>
            <a:tailEnd/>
          </a:ln>
        </p:spPr>
        <p:txBody>
          <a:bodyPr wrap="none">
            <a:spAutoFit/>
          </a:bodyPr>
          <a:lstStyle/>
          <a:p>
            <a:pPr eaLnBrk="1" hangingPunct="1"/>
            <a:r>
              <a:rPr lang="en-US" sz="2800" b="1">
                <a:solidFill>
                  <a:schemeClr val="bg2"/>
                </a:solidFill>
                <a:latin typeface="Tahoma" pitchFamily="34" charset="0"/>
                <a:cs typeface="Tahoma" pitchFamily="34" charset="0"/>
              </a:rPr>
              <a:t>Modes of transmission:</a:t>
            </a:r>
          </a:p>
        </p:txBody>
      </p:sp>
      <p:sp>
        <p:nvSpPr>
          <p:cNvPr id="43012" name="Slide Number Placeholder 1"/>
          <p:cNvSpPr>
            <a:spLocks noGrp="1"/>
          </p:cNvSpPr>
          <p:nvPr>
            <p:ph type="sldNum" sz="quarter" idx="12"/>
          </p:nvPr>
        </p:nvSpPr>
        <p:spPr bwMode="auto">
          <a:noFill/>
          <a:ln>
            <a:miter lim="800000"/>
            <a:headEnd/>
            <a:tailEnd/>
          </a:ln>
        </p:spPr>
        <p:txBody>
          <a:bodyPr/>
          <a:lstStyle/>
          <a:p>
            <a:fld id="{744336FF-C770-42CA-B9F7-F1C824BEE4D1}" type="slidenum">
              <a:rPr lang="en-US"/>
              <a:pPr/>
              <a:t>19</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6629400" cy="990600"/>
          </a:xfrm>
        </p:spPr>
        <p:txBody>
          <a:bodyPr/>
          <a:lstStyle/>
          <a:p>
            <a:pPr algn="l" eaLnBrk="1" hangingPunct="1"/>
            <a:r>
              <a:rPr lang="en-US" b="1" smtClean="0">
                <a:solidFill>
                  <a:schemeClr val="bg2"/>
                </a:solidFill>
              </a:rPr>
              <a:t>Objectives</a:t>
            </a:r>
            <a:endParaRPr lang="en-US" b="1" smtClean="0">
              <a:solidFill>
                <a:schemeClr val="bg2"/>
              </a:solidFill>
              <a:latin typeface="Footlight MT Light" pitchFamily="18" charset="0"/>
            </a:endParaRPr>
          </a:p>
        </p:txBody>
      </p:sp>
      <p:sp>
        <p:nvSpPr>
          <p:cNvPr id="21507" name="Content Placeholder 2"/>
          <p:cNvSpPr>
            <a:spLocks noGrp="1"/>
          </p:cNvSpPr>
          <p:nvPr>
            <p:ph idx="1"/>
          </p:nvPr>
        </p:nvSpPr>
        <p:spPr>
          <a:xfrm>
            <a:off x="0" y="1219200"/>
            <a:ext cx="9144000" cy="5638800"/>
          </a:xfrm>
        </p:spPr>
        <p:txBody>
          <a:bodyPr/>
          <a:lstStyle/>
          <a:p>
            <a:pPr eaLnBrk="1" hangingPunct="1">
              <a:buFont typeface="Arial" pitchFamily="34" charset="0"/>
              <a:buNone/>
            </a:pPr>
            <a:r>
              <a:rPr lang="en-US" sz="3200" smtClean="0"/>
              <a:t>At the end of the lecture students should:</a:t>
            </a:r>
          </a:p>
          <a:p>
            <a:pPr eaLnBrk="1" hangingPunct="1"/>
            <a:r>
              <a:rPr lang="en-US" sz="3200" smtClean="0"/>
              <a:t>Understand Classification of viral hepatitis.</a:t>
            </a:r>
          </a:p>
          <a:p>
            <a:pPr eaLnBrk="1" hangingPunct="1"/>
            <a:r>
              <a:rPr lang="en-US" sz="3200" smtClean="0"/>
              <a:t>Recognize the magnitude of viral hepatitis infections.</a:t>
            </a:r>
          </a:p>
          <a:p>
            <a:pPr eaLnBrk="1" hangingPunct="1"/>
            <a:r>
              <a:rPr lang="en-US" sz="3200" smtClean="0"/>
              <a:t>Understand modes of transmission of different serotypes.</a:t>
            </a:r>
          </a:p>
          <a:p>
            <a:pPr eaLnBrk="1" hangingPunct="1"/>
            <a:r>
              <a:rPr lang="en-US" sz="3200" smtClean="0"/>
              <a:t>Understand measures of prevention and control of different serotypes of viral hepatitis.</a:t>
            </a:r>
          </a:p>
          <a:p>
            <a:pPr eaLnBrk="1" hangingPunct="1"/>
            <a:endParaRPr lang="en-US" smtClean="0"/>
          </a:p>
          <a:p>
            <a:pPr eaLnBrk="1" hangingPunct="1">
              <a:buFont typeface="Arial" pitchFamily="34" charset="0"/>
              <a:buNone/>
            </a:pPr>
            <a:endParaRPr lang="en-US" smtClean="0"/>
          </a:p>
        </p:txBody>
      </p:sp>
      <p:sp>
        <p:nvSpPr>
          <p:cNvPr id="21508" name="Slide Number Placeholder 1"/>
          <p:cNvSpPr>
            <a:spLocks noGrp="1"/>
          </p:cNvSpPr>
          <p:nvPr>
            <p:ph type="sldNum" sz="quarter" idx="12"/>
          </p:nvPr>
        </p:nvSpPr>
        <p:spPr bwMode="auto">
          <a:noFill/>
          <a:ln>
            <a:miter lim="800000"/>
            <a:headEnd/>
            <a:tailEnd/>
          </a:ln>
        </p:spPr>
        <p:txBody>
          <a:bodyPr/>
          <a:lstStyle/>
          <a:p>
            <a:fld id="{633A860C-E1D5-44E0-B31E-4312E39B72C2}" type="slidenum">
              <a:rPr lang="en-US"/>
              <a:pPr/>
              <a:t>2</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04800" y="1143000"/>
            <a:ext cx="8229600" cy="3810000"/>
          </a:xfrm>
        </p:spPr>
        <p:txBody>
          <a:bodyPr/>
          <a:lstStyle/>
          <a:p>
            <a:pPr eaLnBrk="1" hangingPunct="1">
              <a:lnSpc>
                <a:spcPct val="150000"/>
              </a:lnSpc>
            </a:pPr>
            <a:r>
              <a:rPr lang="en-US" sz="3200" b="1" smtClean="0">
                <a:solidFill>
                  <a:schemeClr val="tx1"/>
                </a:solidFill>
                <a:latin typeface="Arial" pitchFamily="34" charset="0"/>
                <a:cs typeface="Arial" pitchFamily="34" charset="0"/>
              </a:rPr>
              <a:t>Sexual transmission.</a:t>
            </a:r>
          </a:p>
          <a:p>
            <a:pPr eaLnBrk="1" hangingPunct="1">
              <a:lnSpc>
                <a:spcPct val="150000"/>
              </a:lnSpc>
            </a:pPr>
            <a:r>
              <a:rPr lang="en-US" sz="3200" b="1" smtClean="0">
                <a:solidFill>
                  <a:schemeClr val="tx1"/>
                </a:solidFill>
                <a:latin typeface="Arial" pitchFamily="34" charset="0"/>
                <a:cs typeface="Arial" pitchFamily="34" charset="0"/>
              </a:rPr>
              <a:t>Perinatal transmission </a:t>
            </a:r>
            <a:r>
              <a:rPr lang="en-US" sz="3200" smtClean="0">
                <a:latin typeface="Arial" pitchFamily="34" charset="0"/>
              </a:rPr>
              <a:t>especially when HBs Ag carrier mothers are also HBe Ag positive.</a:t>
            </a:r>
            <a:endParaRPr lang="en-US" sz="3200" b="1" smtClean="0">
              <a:solidFill>
                <a:schemeClr val="tx1"/>
              </a:solidFill>
              <a:latin typeface="Arial" pitchFamily="34" charset="0"/>
              <a:cs typeface="Arial" pitchFamily="34" charset="0"/>
            </a:endParaRPr>
          </a:p>
        </p:txBody>
      </p:sp>
      <p:sp>
        <p:nvSpPr>
          <p:cNvPr id="44035" name="Rectangle 2"/>
          <p:cNvSpPr>
            <a:spLocks noChangeArrowheads="1"/>
          </p:cNvSpPr>
          <p:nvPr/>
        </p:nvSpPr>
        <p:spPr bwMode="auto">
          <a:xfrm>
            <a:off x="1524000" y="457200"/>
            <a:ext cx="4364038" cy="523875"/>
          </a:xfrm>
          <a:prstGeom prst="rect">
            <a:avLst/>
          </a:prstGeom>
          <a:noFill/>
          <a:ln w="9525">
            <a:noFill/>
            <a:miter lim="800000"/>
            <a:headEnd/>
            <a:tailEnd/>
          </a:ln>
        </p:spPr>
        <p:txBody>
          <a:bodyPr wrap="none">
            <a:spAutoFit/>
          </a:bodyPr>
          <a:lstStyle/>
          <a:p>
            <a:pPr eaLnBrk="1" hangingPunct="1"/>
            <a:r>
              <a:rPr lang="en-US" sz="2800" b="1">
                <a:solidFill>
                  <a:schemeClr val="bg2"/>
                </a:solidFill>
                <a:latin typeface="Tahoma" pitchFamily="34" charset="0"/>
                <a:cs typeface="Tahoma" pitchFamily="34" charset="0"/>
              </a:rPr>
              <a:t>Modes of transmission:</a:t>
            </a:r>
          </a:p>
        </p:txBody>
      </p:sp>
      <p:sp>
        <p:nvSpPr>
          <p:cNvPr id="44036" name="Slide Number Placeholder 1"/>
          <p:cNvSpPr>
            <a:spLocks noGrp="1"/>
          </p:cNvSpPr>
          <p:nvPr>
            <p:ph type="sldNum" sz="quarter" idx="12"/>
          </p:nvPr>
        </p:nvSpPr>
        <p:spPr bwMode="auto">
          <a:noFill/>
          <a:ln>
            <a:miter lim="800000"/>
            <a:headEnd/>
            <a:tailEnd/>
          </a:ln>
        </p:spPr>
        <p:txBody>
          <a:bodyPr/>
          <a:lstStyle/>
          <a:p>
            <a:fld id="{94FA5D77-D762-4073-A4D4-0E2469194754}" type="slidenum">
              <a:rPr lang="en-US"/>
              <a:pPr/>
              <a:t>20</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smtClean="0">
                <a:solidFill>
                  <a:schemeClr val="bg2"/>
                </a:solidFill>
              </a:rPr>
              <a:t>Prevention and control</a:t>
            </a:r>
          </a:p>
        </p:txBody>
      </p:sp>
      <p:sp>
        <p:nvSpPr>
          <p:cNvPr id="45059" name="Rectangle 3"/>
          <p:cNvSpPr>
            <a:spLocks noGrp="1" noChangeArrowheads="1"/>
          </p:cNvSpPr>
          <p:nvPr>
            <p:ph type="body" idx="1"/>
          </p:nvPr>
        </p:nvSpPr>
        <p:spPr>
          <a:xfrm>
            <a:off x="228600" y="1143000"/>
            <a:ext cx="8686800" cy="5181600"/>
          </a:xfrm>
        </p:spPr>
        <p:txBody>
          <a:bodyPr/>
          <a:lstStyle/>
          <a:p>
            <a:pPr>
              <a:lnSpc>
                <a:spcPct val="80000"/>
              </a:lnSpc>
              <a:buClr>
                <a:srgbClr val="FFC000"/>
              </a:buClr>
            </a:pPr>
            <a:r>
              <a:rPr lang="en-US" sz="2800" b="1" smtClean="0">
                <a:solidFill>
                  <a:srgbClr val="FFFF00"/>
                </a:solidFill>
                <a:cs typeface="Arial" pitchFamily="34" charset="0"/>
              </a:rPr>
              <a:t>Hepatitis B Vaccine</a:t>
            </a:r>
          </a:p>
          <a:p>
            <a:pPr>
              <a:lnSpc>
                <a:spcPct val="80000"/>
              </a:lnSpc>
              <a:buClr>
                <a:srgbClr val="FC0128"/>
              </a:buClr>
              <a:buFont typeface="Arial" pitchFamily="34" charset="0"/>
              <a:buNone/>
            </a:pPr>
            <a:r>
              <a:rPr lang="en-US" sz="2800" smtClean="0">
                <a:solidFill>
                  <a:srgbClr val="FFFFFF"/>
                </a:solidFill>
                <a:cs typeface="Arial" pitchFamily="34" charset="0"/>
              </a:rPr>
              <a:t>Subunit recombinant HBs Ag </a:t>
            </a:r>
            <a:r>
              <a:rPr lang="en-US" sz="2800" smtClean="0">
                <a:solidFill>
                  <a:srgbClr val="FFFF00"/>
                </a:solidFill>
                <a:cs typeface="Arial" pitchFamily="34" charset="0"/>
              </a:rPr>
              <a:t>IM</a:t>
            </a:r>
            <a:r>
              <a:rPr lang="en-US" sz="2800" smtClean="0">
                <a:cs typeface="Arial" pitchFamily="34" charset="0"/>
              </a:rPr>
              <a:t> in the deltoid region. </a:t>
            </a:r>
            <a:endParaRPr lang="en-US" sz="2800" smtClean="0">
              <a:solidFill>
                <a:srgbClr val="FFFFFF"/>
              </a:solidFill>
              <a:cs typeface="Arial" pitchFamily="34" charset="0"/>
            </a:endParaRPr>
          </a:p>
          <a:p>
            <a:pPr>
              <a:lnSpc>
                <a:spcPct val="80000"/>
              </a:lnSpc>
              <a:buClr>
                <a:srgbClr val="FC0128"/>
              </a:buClr>
              <a:buFont typeface="Arial" pitchFamily="34" charset="0"/>
              <a:buNone/>
            </a:pPr>
            <a:r>
              <a:rPr lang="en-US" sz="2800" smtClean="0">
                <a:solidFill>
                  <a:srgbClr val="FFFFFF"/>
                </a:solidFill>
                <a:cs typeface="Arial" pitchFamily="34" charset="0"/>
              </a:rPr>
              <a:t>3 dose series, typical schedule 0, 1, 6 months - no maximum time between doses (no need to repeat missed doses or restart)</a:t>
            </a:r>
          </a:p>
          <a:p>
            <a:pPr eaLnBrk="1" hangingPunct="1">
              <a:lnSpc>
                <a:spcPct val="90000"/>
              </a:lnSpc>
            </a:pPr>
            <a:r>
              <a:rPr lang="en-US" sz="2800" smtClean="0">
                <a:cs typeface="Arial" pitchFamily="34" charset="0"/>
              </a:rPr>
              <a:t>Wide scale </a:t>
            </a:r>
            <a:r>
              <a:rPr lang="en-US" sz="2800" b="1" smtClean="0">
                <a:solidFill>
                  <a:srgbClr val="FFFF00"/>
                </a:solidFill>
                <a:cs typeface="Arial" pitchFamily="34" charset="0"/>
              </a:rPr>
              <a:t>immunization of infants </a:t>
            </a:r>
            <a:r>
              <a:rPr lang="en-US" sz="2800" smtClean="0">
                <a:cs typeface="Arial" pitchFamily="34" charset="0"/>
              </a:rPr>
              <a:t>(revise compulsory vaccination schedule).</a:t>
            </a:r>
          </a:p>
          <a:p>
            <a:pPr eaLnBrk="1" hangingPunct="1">
              <a:lnSpc>
                <a:spcPct val="90000"/>
              </a:lnSpc>
            </a:pPr>
            <a:r>
              <a:rPr lang="en-US" sz="2800" b="1" smtClean="0">
                <a:solidFill>
                  <a:srgbClr val="FFFF00"/>
                </a:solidFill>
                <a:cs typeface="Arial" pitchFamily="34" charset="0"/>
              </a:rPr>
              <a:t>Immunization of high risk persons</a:t>
            </a:r>
            <a:r>
              <a:rPr lang="en-US" sz="2800" smtClean="0">
                <a:cs typeface="Arial" pitchFamily="34" charset="0"/>
              </a:rPr>
              <a:t>.</a:t>
            </a:r>
          </a:p>
          <a:p>
            <a:pPr eaLnBrk="1" hangingPunct="1">
              <a:lnSpc>
                <a:spcPct val="90000"/>
              </a:lnSpc>
              <a:buFontTx/>
              <a:buNone/>
            </a:pPr>
            <a:r>
              <a:rPr lang="en-US" sz="2800" smtClean="0">
                <a:cs typeface="Arial" pitchFamily="34" charset="0"/>
              </a:rPr>
              <a:t>   Haemodialysis patients.</a:t>
            </a:r>
          </a:p>
          <a:p>
            <a:pPr eaLnBrk="1" hangingPunct="1">
              <a:lnSpc>
                <a:spcPct val="90000"/>
              </a:lnSpc>
              <a:buFontTx/>
              <a:buNone/>
            </a:pPr>
            <a:r>
              <a:rPr lang="en-US" sz="2800" smtClean="0">
                <a:cs typeface="Arial" pitchFamily="34" charset="0"/>
              </a:rPr>
              <a:t>   Bleeding disorders.</a:t>
            </a:r>
          </a:p>
          <a:p>
            <a:pPr eaLnBrk="1" hangingPunct="1">
              <a:lnSpc>
                <a:spcPct val="90000"/>
              </a:lnSpc>
              <a:buFontTx/>
              <a:buNone/>
            </a:pPr>
            <a:r>
              <a:rPr lang="en-US" sz="2800" smtClean="0">
                <a:cs typeface="Arial" pitchFamily="34" charset="0"/>
              </a:rPr>
              <a:t>   Susceptible households.</a:t>
            </a:r>
          </a:p>
          <a:p>
            <a:pPr eaLnBrk="1" hangingPunct="1">
              <a:lnSpc>
                <a:spcPct val="90000"/>
              </a:lnSpc>
              <a:buFontTx/>
              <a:buNone/>
            </a:pPr>
            <a:r>
              <a:rPr lang="en-US" sz="2800" smtClean="0">
                <a:cs typeface="Arial" pitchFamily="34" charset="0"/>
              </a:rPr>
              <a:t>   Health care personnel.</a:t>
            </a:r>
          </a:p>
        </p:txBody>
      </p:sp>
      <p:sp>
        <p:nvSpPr>
          <p:cNvPr id="45060" name="Slide Number Placeholder 1"/>
          <p:cNvSpPr>
            <a:spLocks noGrp="1"/>
          </p:cNvSpPr>
          <p:nvPr>
            <p:ph type="sldNum" sz="quarter" idx="12"/>
          </p:nvPr>
        </p:nvSpPr>
        <p:spPr bwMode="auto">
          <a:noFill/>
          <a:ln>
            <a:miter lim="800000"/>
            <a:headEnd/>
            <a:tailEnd/>
          </a:ln>
        </p:spPr>
        <p:txBody>
          <a:bodyPr/>
          <a:lstStyle/>
          <a:p>
            <a:fld id="{77420F61-8451-4D87-BB77-61342F73782E}" type="slidenum">
              <a:rPr lang="en-US"/>
              <a:pPr/>
              <a:t>21</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381000" y="1265238"/>
            <a:ext cx="8229600" cy="5592762"/>
          </a:xfrm>
        </p:spPr>
        <p:txBody>
          <a:bodyPr/>
          <a:lstStyle/>
          <a:p>
            <a:pPr eaLnBrk="1" hangingPunct="1">
              <a:lnSpc>
                <a:spcPct val="90000"/>
              </a:lnSpc>
            </a:pPr>
            <a:r>
              <a:rPr lang="en-US" sz="2800" b="1" smtClean="0">
                <a:solidFill>
                  <a:srgbClr val="FFFF00"/>
                </a:solidFill>
              </a:rPr>
              <a:t>Blood banks: </a:t>
            </a:r>
          </a:p>
          <a:p>
            <a:pPr eaLnBrk="1" hangingPunct="1">
              <a:lnSpc>
                <a:spcPct val="90000"/>
              </a:lnSpc>
              <a:buFont typeface="Arial" pitchFamily="34" charset="0"/>
              <a:buNone/>
            </a:pPr>
            <a:r>
              <a:rPr lang="en-US" sz="2800" smtClean="0"/>
              <a:t>Avoid donors from risky groups.  </a:t>
            </a:r>
          </a:p>
          <a:p>
            <a:pPr eaLnBrk="1" hangingPunct="1">
              <a:buFontTx/>
              <a:buNone/>
            </a:pPr>
            <a:r>
              <a:rPr lang="en-US" sz="2800" smtClean="0"/>
              <a:t>Education &amp; history taking.</a:t>
            </a:r>
          </a:p>
          <a:p>
            <a:pPr eaLnBrk="1" hangingPunct="1">
              <a:buFontTx/>
              <a:buNone/>
            </a:pPr>
            <a:r>
              <a:rPr lang="en-US" sz="2800" smtClean="0"/>
              <a:t> Testing for HBs Ag.</a:t>
            </a:r>
          </a:p>
          <a:p>
            <a:pPr eaLnBrk="1" hangingPunct="1"/>
            <a:r>
              <a:rPr lang="en-US" sz="2800" b="1" smtClean="0">
                <a:solidFill>
                  <a:srgbClr val="FFFF00"/>
                </a:solidFill>
              </a:rPr>
              <a:t>Discourage:</a:t>
            </a:r>
          </a:p>
          <a:p>
            <a:pPr eaLnBrk="1" hangingPunct="1">
              <a:buFontTx/>
              <a:buNone/>
            </a:pPr>
            <a:r>
              <a:rPr lang="en-US" sz="2800" smtClean="0"/>
              <a:t>   Tattooing, Drug abuse, </a:t>
            </a:r>
          </a:p>
          <a:p>
            <a:pPr eaLnBrk="1" hangingPunct="1">
              <a:buFontTx/>
              <a:buNone/>
            </a:pPr>
            <a:r>
              <a:rPr lang="en-US" sz="2800" smtClean="0"/>
              <a:t>   Extramarital sexual relations.</a:t>
            </a:r>
          </a:p>
          <a:p>
            <a:pPr eaLnBrk="1" hangingPunct="1"/>
            <a:r>
              <a:rPr lang="en-US" sz="2800" b="1" smtClean="0">
                <a:solidFill>
                  <a:srgbClr val="FFFF00"/>
                </a:solidFill>
              </a:rPr>
              <a:t>Needle stick</a:t>
            </a:r>
          </a:p>
          <a:p>
            <a:pPr eaLnBrk="1" hangingPunct="1">
              <a:buFontTx/>
              <a:buNone/>
            </a:pPr>
            <a:r>
              <a:rPr lang="en-US" sz="2800" smtClean="0"/>
              <a:t>  Single dose of HBIG (24 hours).</a:t>
            </a:r>
          </a:p>
          <a:p>
            <a:pPr eaLnBrk="1" hangingPunct="1">
              <a:buFontTx/>
              <a:buNone/>
            </a:pPr>
            <a:r>
              <a:rPr lang="en-US" sz="2800" smtClean="0"/>
              <a:t>  Vaccine series.</a:t>
            </a:r>
          </a:p>
          <a:p>
            <a:pPr eaLnBrk="1" hangingPunct="1">
              <a:buFontTx/>
              <a:buNone/>
            </a:pPr>
            <a:endParaRPr lang="en-US" sz="1800" smtClean="0"/>
          </a:p>
        </p:txBody>
      </p:sp>
      <p:sp>
        <p:nvSpPr>
          <p:cNvPr id="46083" name="Rectangle 2"/>
          <p:cNvSpPr>
            <a:spLocks noGrp="1" noChangeArrowheads="1"/>
          </p:cNvSpPr>
          <p:nvPr>
            <p:ph type="title"/>
          </p:nvPr>
        </p:nvSpPr>
        <p:spPr/>
        <p:txBody>
          <a:bodyPr/>
          <a:lstStyle/>
          <a:p>
            <a:pPr eaLnBrk="1" hangingPunct="1"/>
            <a:r>
              <a:rPr lang="en-US" b="1" smtClean="0">
                <a:solidFill>
                  <a:schemeClr val="bg2"/>
                </a:solidFill>
              </a:rPr>
              <a:t>Prevention and control</a:t>
            </a:r>
          </a:p>
        </p:txBody>
      </p:sp>
      <p:sp>
        <p:nvSpPr>
          <p:cNvPr id="46084" name="Slide Number Placeholder 1"/>
          <p:cNvSpPr>
            <a:spLocks noGrp="1"/>
          </p:cNvSpPr>
          <p:nvPr>
            <p:ph type="sldNum" sz="quarter" idx="12"/>
          </p:nvPr>
        </p:nvSpPr>
        <p:spPr bwMode="auto">
          <a:noFill/>
          <a:ln>
            <a:miter lim="800000"/>
            <a:headEnd/>
            <a:tailEnd/>
          </a:ln>
        </p:spPr>
        <p:txBody>
          <a:bodyPr/>
          <a:lstStyle/>
          <a:p>
            <a:fld id="{D3D67CED-8278-4922-ABDA-8833F1738266}" type="slidenum">
              <a:rPr lang="en-US"/>
              <a:pPr/>
              <a:t>22</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04800" y="1036638"/>
            <a:ext cx="8382000" cy="5821362"/>
          </a:xfrm>
        </p:spPr>
        <p:txBody>
          <a:bodyPr/>
          <a:lstStyle/>
          <a:p>
            <a:pPr eaLnBrk="1" hangingPunct="1"/>
            <a:r>
              <a:rPr lang="en-US" sz="2800" b="1" smtClean="0">
                <a:solidFill>
                  <a:srgbClr val="FFFF00"/>
                </a:solidFill>
                <a:latin typeface="Arial" pitchFamily="34" charset="0"/>
                <a:cs typeface="Arial" pitchFamily="34" charset="0"/>
              </a:rPr>
              <a:t>Sexual exposure</a:t>
            </a:r>
          </a:p>
          <a:p>
            <a:pPr eaLnBrk="1" hangingPunct="1">
              <a:buFontTx/>
              <a:buNone/>
            </a:pPr>
            <a:r>
              <a:rPr lang="en-US" sz="2800" smtClean="0">
                <a:solidFill>
                  <a:srgbClr val="FFFF00"/>
                </a:solidFill>
                <a:latin typeface="Arial" pitchFamily="34" charset="0"/>
                <a:cs typeface="Arial" pitchFamily="34" charset="0"/>
              </a:rPr>
              <a:t>  </a:t>
            </a:r>
            <a:r>
              <a:rPr lang="en-US" sz="2800" smtClean="0">
                <a:latin typeface="Arial" pitchFamily="34" charset="0"/>
                <a:cs typeface="Arial" pitchFamily="34" charset="0"/>
              </a:rPr>
              <a:t>Single dose of HBIG (14 days).</a:t>
            </a:r>
          </a:p>
          <a:p>
            <a:pPr eaLnBrk="1" hangingPunct="1">
              <a:buFontTx/>
              <a:buNone/>
            </a:pPr>
            <a:r>
              <a:rPr lang="en-US" sz="2800" smtClean="0">
                <a:latin typeface="Arial" pitchFamily="34" charset="0"/>
                <a:cs typeface="Arial" pitchFamily="34" charset="0"/>
              </a:rPr>
              <a:t>  Vaccination.</a:t>
            </a:r>
          </a:p>
          <a:p>
            <a:pPr eaLnBrk="1" hangingPunct="1">
              <a:buFontTx/>
              <a:buNone/>
            </a:pPr>
            <a:endParaRPr lang="en-US" sz="2800" smtClean="0">
              <a:latin typeface="Arial" pitchFamily="34" charset="0"/>
              <a:cs typeface="Arial" pitchFamily="34" charset="0"/>
            </a:endParaRPr>
          </a:p>
          <a:p>
            <a:pPr eaLnBrk="1" hangingPunct="1"/>
            <a:r>
              <a:rPr lang="en-US" sz="2800" b="1" smtClean="0">
                <a:solidFill>
                  <a:srgbClr val="FFFF00"/>
                </a:solidFill>
                <a:latin typeface="Arial" pitchFamily="34" charset="0"/>
                <a:cs typeface="Arial" pitchFamily="34" charset="0"/>
              </a:rPr>
              <a:t>Infants to HBsAg +ve mothers</a:t>
            </a:r>
            <a:r>
              <a:rPr lang="en-US" sz="2800" b="1" smtClean="0">
                <a:latin typeface="Arial" pitchFamily="34" charset="0"/>
                <a:cs typeface="Arial" pitchFamily="34" charset="0"/>
              </a:rPr>
              <a:t>.</a:t>
            </a:r>
          </a:p>
          <a:p>
            <a:pPr eaLnBrk="1" hangingPunct="1">
              <a:buFontTx/>
              <a:buNone/>
            </a:pPr>
            <a:r>
              <a:rPr lang="en-US" sz="2800" smtClean="0">
                <a:latin typeface="Arial" pitchFamily="34" charset="0"/>
                <a:cs typeface="Arial" pitchFamily="34" charset="0"/>
              </a:rPr>
              <a:t>   0.5 ml HBIG (IM).</a:t>
            </a:r>
          </a:p>
          <a:p>
            <a:pPr eaLnBrk="1" hangingPunct="1">
              <a:buFontTx/>
              <a:buNone/>
            </a:pPr>
            <a:r>
              <a:rPr lang="en-US" sz="2800" smtClean="0">
                <a:latin typeface="Arial" pitchFamily="34" charset="0"/>
                <a:cs typeface="Arial" pitchFamily="34" charset="0"/>
              </a:rPr>
              <a:t>   First dose of the vaccine.</a:t>
            </a:r>
          </a:p>
          <a:p>
            <a:pPr eaLnBrk="1" hangingPunct="1">
              <a:buFontTx/>
              <a:buNone/>
            </a:pPr>
            <a:r>
              <a:rPr lang="en-US" sz="2800" smtClean="0">
                <a:latin typeface="Arial" pitchFamily="34" charset="0"/>
                <a:cs typeface="Arial" pitchFamily="34" charset="0"/>
              </a:rPr>
              <a:t>   2</a:t>
            </a:r>
            <a:r>
              <a:rPr lang="en-US" sz="2800" baseline="30000" smtClean="0">
                <a:latin typeface="Arial" pitchFamily="34" charset="0"/>
                <a:cs typeface="Arial" pitchFamily="34" charset="0"/>
              </a:rPr>
              <a:t>nd</a:t>
            </a:r>
            <a:r>
              <a:rPr lang="en-US" sz="2800" smtClean="0">
                <a:latin typeface="Arial" pitchFamily="34" charset="0"/>
                <a:cs typeface="Arial" pitchFamily="34" charset="0"/>
              </a:rPr>
              <a:t> &amp; 3</a:t>
            </a:r>
            <a:r>
              <a:rPr lang="en-US" sz="2800" baseline="30000" smtClean="0">
                <a:latin typeface="Arial" pitchFamily="34" charset="0"/>
                <a:cs typeface="Arial" pitchFamily="34" charset="0"/>
              </a:rPr>
              <a:t>rd</a:t>
            </a:r>
            <a:r>
              <a:rPr lang="en-US" sz="2800" smtClean="0">
                <a:latin typeface="Arial" pitchFamily="34" charset="0"/>
                <a:cs typeface="Arial" pitchFamily="34" charset="0"/>
              </a:rPr>
              <a:t> doses at 1 &amp; 6 months later.</a:t>
            </a:r>
          </a:p>
          <a:p>
            <a:pPr eaLnBrk="1" hangingPunct="1"/>
            <a:endParaRPr lang="en-US" sz="2800" smtClean="0">
              <a:latin typeface="Arial" pitchFamily="34" charset="0"/>
              <a:cs typeface="Arial" pitchFamily="34" charset="0"/>
            </a:endParaRPr>
          </a:p>
          <a:p>
            <a:pPr eaLnBrk="1" hangingPunct="1"/>
            <a:r>
              <a:rPr lang="en-US" sz="2800" b="1" smtClean="0">
                <a:latin typeface="Arial" pitchFamily="34" charset="0"/>
                <a:cs typeface="Arial" pitchFamily="34" charset="0"/>
              </a:rPr>
              <a:t> </a:t>
            </a:r>
            <a:r>
              <a:rPr lang="en-US" sz="2800" b="1" smtClean="0">
                <a:solidFill>
                  <a:srgbClr val="FFFF00"/>
                </a:solidFill>
                <a:latin typeface="Arial" pitchFamily="34" charset="0"/>
                <a:cs typeface="Arial" pitchFamily="34" charset="0"/>
              </a:rPr>
              <a:t>Health care personnel.</a:t>
            </a:r>
          </a:p>
          <a:p>
            <a:pPr eaLnBrk="1" hangingPunct="1">
              <a:buFontTx/>
              <a:buNone/>
            </a:pPr>
            <a:r>
              <a:rPr lang="en-US" sz="2800" smtClean="0">
                <a:latin typeface="Arial" pitchFamily="34" charset="0"/>
                <a:cs typeface="Arial" pitchFamily="34" charset="0"/>
              </a:rPr>
              <a:t>    Universal precautions  </a:t>
            </a:r>
          </a:p>
        </p:txBody>
      </p:sp>
      <p:sp>
        <p:nvSpPr>
          <p:cNvPr id="47107" name="Rectangle 2"/>
          <p:cNvSpPr>
            <a:spLocks noGrp="1" noChangeArrowheads="1"/>
          </p:cNvSpPr>
          <p:nvPr>
            <p:ph type="title"/>
          </p:nvPr>
        </p:nvSpPr>
        <p:spPr/>
        <p:txBody>
          <a:bodyPr/>
          <a:lstStyle/>
          <a:p>
            <a:pPr eaLnBrk="1" hangingPunct="1"/>
            <a:r>
              <a:rPr lang="en-US" b="1" smtClean="0">
                <a:solidFill>
                  <a:schemeClr val="bg2"/>
                </a:solidFill>
              </a:rPr>
              <a:t>Prevention and control</a:t>
            </a:r>
          </a:p>
        </p:txBody>
      </p:sp>
      <p:sp>
        <p:nvSpPr>
          <p:cNvPr id="47108" name="Slide Number Placeholder 1"/>
          <p:cNvSpPr>
            <a:spLocks noGrp="1"/>
          </p:cNvSpPr>
          <p:nvPr>
            <p:ph type="sldNum" sz="quarter" idx="12"/>
          </p:nvPr>
        </p:nvSpPr>
        <p:spPr bwMode="auto">
          <a:noFill/>
          <a:ln>
            <a:miter lim="800000"/>
            <a:headEnd/>
            <a:tailEnd/>
          </a:ln>
        </p:spPr>
        <p:txBody>
          <a:bodyPr/>
          <a:lstStyle/>
          <a:p>
            <a:fld id="{EA963BD6-8C05-4FA1-855C-5DC0C15C1194}" type="slidenum">
              <a:rPr lang="en-US"/>
              <a:pPr/>
              <a:t>23</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normAutofit fontScale="90000"/>
          </a:bodyPr>
          <a:lstStyle/>
          <a:p>
            <a:pPr eaLnBrk="1" hangingPunct="1">
              <a:defRPr/>
            </a:pPr>
            <a:r>
              <a:rPr lang="en-US" sz="4800" dirty="0" smtClean="0">
                <a:solidFill>
                  <a:srgbClr val="FFFF00"/>
                </a:solidFill>
              </a:rPr>
              <a:t>Hepatitis C</a:t>
            </a:r>
            <a:endParaRPr lang="en-US" dirty="0" smtClean="0">
              <a:solidFill>
                <a:srgbClr val="FFFF00"/>
              </a:solidFill>
            </a:endParaRPr>
          </a:p>
        </p:txBody>
      </p:sp>
      <p:sp>
        <p:nvSpPr>
          <p:cNvPr id="48131" name="Slide Number Placeholder 1"/>
          <p:cNvSpPr>
            <a:spLocks noGrp="1"/>
          </p:cNvSpPr>
          <p:nvPr>
            <p:ph type="sldNum" sz="quarter" idx="12"/>
          </p:nvPr>
        </p:nvSpPr>
        <p:spPr bwMode="auto">
          <a:noFill/>
          <a:ln>
            <a:miter lim="800000"/>
            <a:headEnd/>
            <a:tailEnd/>
          </a:ln>
        </p:spPr>
        <p:txBody>
          <a:bodyPr/>
          <a:lstStyle/>
          <a:p>
            <a:fld id="{BC2479A5-BFFF-45D0-B4F3-F0C25187F7D8}" type="slidenum">
              <a:rPr lang="en-US"/>
              <a:pPr/>
              <a:t>24</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reeform 2"/>
          <p:cNvSpPr>
            <a:spLocks/>
          </p:cNvSpPr>
          <p:nvPr/>
        </p:nvSpPr>
        <p:spPr bwMode="auto">
          <a:xfrm>
            <a:off x="5561013" y="219075"/>
            <a:ext cx="9525" cy="12700"/>
          </a:xfrm>
          <a:custGeom>
            <a:avLst/>
            <a:gdLst>
              <a:gd name="T0" fmla="*/ 2147483646 w 19"/>
              <a:gd name="T1" fmla="*/ 2147483646 h 25"/>
              <a:gd name="T2" fmla="*/ 0 w 19"/>
              <a:gd name="T3" fmla="*/ 0 h 25"/>
              <a:gd name="T4" fmla="*/ 2147483646 w 19"/>
              <a:gd name="T5" fmla="*/ 2147483646 h 25"/>
              <a:gd name="T6" fmla="*/ 2147483646 w 19"/>
              <a:gd name="T7" fmla="*/ 2147483646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4" y="25"/>
                </a:moveTo>
                <a:lnTo>
                  <a:pt x="0" y="0"/>
                </a:lnTo>
                <a:lnTo>
                  <a:pt x="19" y="14"/>
                </a:lnTo>
                <a:lnTo>
                  <a:pt x="4" y="25"/>
                </a:lnTo>
                <a:close/>
              </a:path>
            </a:pathLst>
          </a:custGeom>
          <a:solidFill>
            <a:srgbClr val="0000FF"/>
          </a:solidFill>
          <a:ln w="9525">
            <a:noFill/>
            <a:round/>
            <a:headEnd/>
            <a:tailEnd/>
          </a:ln>
        </p:spPr>
        <p:txBody>
          <a:bodyPr/>
          <a:lstStyle/>
          <a:p>
            <a:endParaRPr lang="en-US"/>
          </a:p>
        </p:txBody>
      </p:sp>
      <p:sp>
        <p:nvSpPr>
          <p:cNvPr id="50179" name="Freeform 3"/>
          <p:cNvSpPr>
            <a:spLocks/>
          </p:cNvSpPr>
          <p:nvPr/>
        </p:nvSpPr>
        <p:spPr bwMode="auto">
          <a:xfrm>
            <a:off x="6243638" y="3157538"/>
            <a:ext cx="15875" cy="14287"/>
          </a:xfrm>
          <a:custGeom>
            <a:avLst/>
            <a:gdLst>
              <a:gd name="T0" fmla="*/ 0 w 31"/>
              <a:gd name="T1" fmla="*/ 0 h 26"/>
              <a:gd name="T2" fmla="*/ 2147483646 w 31"/>
              <a:gd name="T3" fmla="*/ 2147483646 h 26"/>
              <a:gd name="T4" fmla="*/ 2147483646 w 31"/>
              <a:gd name="T5" fmla="*/ 2147483646 h 26"/>
              <a:gd name="T6" fmla="*/ 0 w 31"/>
              <a:gd name="T7" fmla="*/ 0 h 26"/>
              <a:gd name="T8" fmla="*/ 0 60000 65536"/>
              <a:gd name="T9" fmla="*/ 0 60000 65536"/>
              <a:gd name="T10" fmla="*/ 0 60000 65536"/>
              <a:gd name="T11" fmla="*/ 0 60000 65536"/>
              <a:gd name="T12" fmla="*/ 0 w 31"/>
              <a:gd name="T13" fmla="*/ 0 h 26"/>
              <a:gd name="T14" fmla="*/ 31 w 31"/>
              <a:gd name="T15" fmla="*/ 26 h 26"/>
            </a:gdLst>
            <a:ahLst/>
            <a:cxnLst>
              <a:cxn ang="T8">
                <a:pos x="T0" y="T1"/>
              </a:cxn>
              <a:cxn ang="T9">
                <a:pos x="T2" y="T3"/>
              </a:cxn>
              <a:cxn ang="T10">
                <a:pos x="T4" y="T5"/>
              </a:cxn>
              <a:cxn ang="T11">
                <a:pos x="T6" y="T7"/>
              </a:cxn>
            </a:cxnLst>
            <a:rect l="T12" t="T13" r="T14" b="T15"/>
            <a:pathLst>
              <a:path w="31" h="26">
                <a:moveTo>
                  <a:pt x="0" y="0"/>
                </a:moveTo>
                <a:lnTo>
                  <a:pt x="9" y="12"/>
                </a:lnTo>
                <a:lnTo>
                  <a:pt x="31" y="26"/>
                </a:lnTo>
                <a:lnTo>
                  <a:pt x="0" y="0"/>
                </a:lnTo>
                <a:close/>
              </a:path>
            </a:pathLst>
          </a:custGeom>
          <a:solidFill>
            <a:srgbClr val="0000FF"/>
          </a:solidFill>
          <a:ln w="9525">
            <a:noFill/>
            <a:round/>
            <a:headEnd/>
            <a:tailEnd/>
          </a:ln>
        </p:spPr>
        <p:txBody>
          <a:bodyPr/>
          <a:lstStyle/>
          <a:p>
            <a:endParaRPr lang="en-US"/>
          </a:p>
        </p:txBody>
      </p:sp>
      <p:sp>
        <p:nvSpPr>
          <p:cNvPr id="50180" name="Rectangle 4"/>
          <p:cNvSpPr>
            <a:spLocks noChangeArrowheads="1"/>
          </p:cNvSpPr>
          <p:nvPr/>
        </p:nvSpPr>
        <p:spPr bwMode="auto">
          <a:xfrm>
            <a:off x="360363" y="-76200"/>
            <a:ext cx="0" cy="365125"/>
          </a:xfrm>
          <a:prstGeom prst="rect">
            <a:avLst/>
          </a:prstGeom>
          <a:noFill/>
          <a:ln w="9525">
            <a:noFill/>
            <a:miter lim="800000"/>
            <a:headEnd/>
            <a:tailEnd/>
          </a:ln>
        </p:spPr>
        <p:txBody>
          <a:bodyPr wrap="none" lIns="0" tIns="0" rIns="0" bIns="0">
            <a:spAutoFit/>
          </a:bodyPr>
          <a:lstStyle/>
          <a:p>
            <a:pPr>
              <a:spcBef>
                <a:spcPct val="50000"/>
              </a:spcBef>
            </a:pPr>
            <a:endParaRPr lang="en-GB" sz="2400">
              <a:solidFill>
                <a:schemeClr val="bg1"/>
              </a:solidFill>
              <a:latin typeface="RotisSansSerif"/>
            </a:endParaRPr>
          </a:p>
        </p:txBody>
      </p:sp>
      <p:grpSp>
        <p:nvGrpSpPr>
          <p:cNvPr id="50181" name="Group 5"/>
          <p:cNvGrpSpPr>
            <a:grpSpLocks/>
          </p:cNvGrpSpPr>
          <p:nvPr/>
        </p:nvGrpSpPr>
        <p:grpSpPr bwMode="auto">
          <a:xfrm>
            <a:off x="477838" y="1295400"/>
            <a:ext cx="8289925" cy="4191000"/>
            <a:chOff x="301" y="429"/>
            <a:chExt cx="5222" cy="3368"/>
          </a:xfrm>
        </p:grpSpPr>
        <p:sp>
          <p:nvSpPr>
            <p:cNvPr id="50195" name="Freeform 6"/>
            <p:cNvSpPr>
              <a:spLocks/>
            </p:cNvSpPr>
            <p:nvPr/>
          </p:nvSpPr>
          <p:spPr bwMode="ltGray">
            <a:xfrm>
              <a:off x="2521" y="1821"/>
              <a:ext cx="1082" cy="1505"/>
            </a:xfrm>
            <a:custGeom>
              <a:avLst/>
              <a:gdLst>
                <a:gd name="T0" fmla="*/ 3 w 3244"/>
                <a:gd name="T1" fmla="*/ 0 h 4516"/>
                <a:gd name="T2" fmla="*/ 3 w 3244"/>
                <a:gd name="T3" fmla="*/ 0 h 4516"/>
                <a:gd name="T4" fmla="*/ 2 w 3244"/>
                <a:gd name="T5" fmla="*/ 1 h 4516"/>
                <a:gd name="T6" fmla="*/ 2 w 3244"/>
                <a:gd name="T7" fmla="*/ 1 h 4516"/>
                <a:gd name="T8" fmla="*/ 2 w 3244"/>
                <a:gd name="T9" fmla="*/ 0 h 4516"/>
                <a:gd name="T10" fmla="*/ 2 w 3244"/>
                <a:gd name="T11" fmla="*/ 0 h 4516"/>
                <a:gd name="T12" fmla="*/ 2 w 3244"/>
                <a:gd name="T13" fmla="*/ 0 h 4516"/>
                <a:gd name="T14" fmla="*/ 1 w 3244"/>
                <a:gd name="T15" fmla="*/ 0 h 4516"/>
                <a:gd name="T16" fmla="*/ 1 w 3244"/>
                <a:gd name="T17" fmla="*/ 0 h 4516"/>
                <a:gd name="T18" fmla="*/ 1 w 3244"/>
                <a:gd name="T19" fmla="*/ 0 h 4516"/>
                <a:gd name="T20" fmla="*/ 0 w 3244"/>
                <a:gd name="T21" fmla="*/ 1 h 4516"/>
                <a:gd name="T22" fmla="*/ 0 w 3244"/>
                <a:gd name="T23" fmla="*/ 1 h 4516"/>
                <a:gd name="T24" fmla="*/ 0 w 3244"/>
                <a:gd name="T25" fmla="*/ 1 h 4516"/>
                <a:gd name="T26" fmla="*/ 0 w 3244"/>
                <a:gd name="T27" fmla="*/ 2 h 4516"/>
                <a:gd name="T28" fmla="*/ 0 w 3244"/>
                <a:gd name="T29" fmla="*/ 2 h 4516"/>
                <a:gd name="T30" fmla="*/ 0 w 3244"/>
                <a:gd name="T31" fmla="*/ 2 h 4516"/>
                <a:gd name="T32" fmla="*/ 0 w 3244"/>
                <a:gd name="T33" fmla="*/ 3 h 4516"/>
                <a:gd name="T34" fmla="*/ 1 w 3244"/>
                <a:gd name="T35" fmla="*/ 3 h 4516"/>
                <a:gd name="T36" fmla="*/ 1 w 3244"/>
                <a:gd name="T37" fmla="*/ 3 h 4516"/>
                <a:gd name="T38" fmla="*/ 1 w 3244"/>
                <a:gd name="T39" fmla="*/ 3 h 4516"/>
                <a:gd name="T40" fmla="*/ 2 w 3244"/>
                <a:gd name="T41" fmla="*/ 3 h 4516"/>
                <a:gd name="T42" fmla="*/ 2 w 3244"/>
                <a:gd name="T43" fmla="*/ 3 h 4516"/>
                <a:gd name="T44" fmla="*/ 2 w 3244"/>
                <a:gd name="T45" fmla="*/ 3 h 4516"/>
                <a:gd name="T46" fmla="*/ 2 w 3244"/>
                <a:gd name="T47" fmla="*/ 4 h 4516"/>
                <a:gd name="T48" fmla="*/ 2 w 3244"/>
                <a:gd name="T49" fmla="*/ 4 h 4516"/>
                <a:gd name="T50" fmla="*/ 2 w 3244"/>
                <a:gd name="T51" fmla="*/ 5 h 4516"/>
                <a:gd name="T52" fmla="*/ 2 w 3244"/>
                <a:gd name="T53" fmla="*/ 5 h 4516"/>
                <a:gd name="T54" fmla="*/ 2 w 3244"/>
                <a:gd name="T55" fmla="*/ 6 h 4516"/>
                <a:gd name="T56" fmla="*/ 2 w 3244"/>
                <a:gd name="T57" fmla="*/ 6 h 4516"/>
                <a:gd name="T58" fmla="*/ 2 w 3244"/>
                <a:gd name="T59" fmla="*/ 6 h 4516"/>
                <a:gd name="T60" fmla="*/ 3 w 3244"/>
                <a:gd name="T61" fmla="*/ 6 h 4516"/>
                <a:gd name="T62" fmla="*/ 3 w 3244"/>
                <a:gd name="T63" fmla="*/ 6 h 4516"/>
                <a:gd name="T64" fmla="*/ 3 w 3244"/>
                <a:gd name="T65" fmla="*/ 5 h 4516"/>
                <a:gd name="T66" fmla="*/ 3 w 3244"/>
                <a:gd name="T67" fmla="*/ 5 h 4516"/>
                <a:gd name="T68" fmla="*/ 3 w 3244"/>
                <a:gd name="T69" fmla="*/ 5 h 4516"/>
                <a:gd name="T70" fmla="*/ 4 w 3244"/>
                <a:gd name="T71" fmla="*/ 4 h 4516"/>
                <a:gd name="T72" fmla="*/ 4 w 3244"/>
                <a:gd name="T73" fmla="*/ 4 h 4516"/>
                <a:gd name="T74" fmla="*/ 4 w 3244"/>
                <a:gd name="T75" fmla="*/ 3 h 4516"/>
                <a:gd name="T76" fmla="*/ 4 w 3244"/>
                <a:gd name="T77" fmla="*/ 3 h 4516"/>
                <a:gd name="T78" fmla="*/ 4 w 3244"/>
                <a:gd name="T79" fmla="*/ 2 h 4516"/>
                <a:gd name="T80" fmla="*/ 4 w 3244"/>
                <a:gd name="T81" fmla="*/ 2 h 4516"/>
                <a:gd name="T82" fmla="*/ 4 w 3244"/>
                <a:gd name="T83" fmla="*/ 2 h 4516"/>
                <a:gd name="T84" fmla="*/ 4 w 3244"/>
                <a:gd name="T85" fmla="*/ 2 h 4516"/>
                <a:gd name="T86" fmla="*/ 4 w 3244"/>
                <a:gd name="T87" fmla="*/ 2 h 4516"/>
                <a:gd name="T88" fmla="*/ 4 w 3244"/>
                <a:gd name="T89" fmla="*/ 2 h 4516"/>
                <a:gd name="T90" fmla="*/ 3 w 3244"/>
                <a:gd name="T91" fmla="*/ 1 h 4516"/>
                <a:gd name="T92" fmla="*/ 3 w 3244"/>
                <a:gd name="T93" fmla="*/ 1 h 45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44"/>
                <a:gd name="T142" fmla="*/ 0 h 4516"/>
                <a:gd name="T143" fmla="*/ 3244 w 3244"/>
                <a:gd name="T144" fmla="*/ 4516 h 45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44" h="4516">
                  <a:moveTo>
                    <a:pt x="2357" y="384"/>
                  </a:moveTo>
                  <a:lnTo>
                    <a:pt x="2300" y="354"/>
                  </a:lnTo>
                  <a:lnTo>
                    <a:pt x="2158" y="361"/>
                  </a:lnTo>
                  <a:lnTo>
                    <a:pt x="2026" y="324"/>
                  </a:lnTo>
                  <a:lnTo>
                    <a:pt x="1948" y="300"/>
                  </a:lnTo>
                  <a:lnTo>
                    <a:pt x="1868" y="263"/>
                  </a:lnTo>
                  <a:lnTo>
                    <a:pt x="1824" y="274"/>
                  </a:lnTo>
                  <a:lnTo>
                    <a:pt x="1748" y="350"/>
                  </a:lnTo>
                  <a:lnTo>
                    <a:pt x="1733" y="425"/>
                  </a:lnTo>
                  <a:lnTo>
                    <a:pt x="1714" y="434"/>
                  </a:lnTo>
                  <a:lnTo>
                    <a:pt x="1638" y="387"/>
                  </a:lnTo>
                  <a:lnTo>
                    <a:pt x="1624" y="373"/>
                  </a:lnTo>
                  <a:lnTo>
                    <a:pt x="1525" y="324"/>
                  </a:lnTo>
                  <a:lnTo>
                    <a:pt x="1515" y="300"/>
                  </a:lnTo>
                  <a:lnTo>
                    <a:pt x="1416" y="288"/>
                  </a:lnTo>
                  <a:lnTo>
                    <a:pt x="1336" y="240"/>
                  </a:lnTo>
                  <a:lnTo>
                    <a:pt x="1316" y="167"/>
                  </a:lnTo>
                  <a:lnTo>
                    <a:pt x="1336" y="153"/>
                  </a:lnTo>
                  <a:lnTo>
                    <a:pt x="1326" y="64"/>
                  </a:lnTo>
                  <a:lnTo>
                    <a:pt x="1307" y="17"/>
                  </a:lnTo>
                  <a:lnTo>
                    <a:pt x="1204" y="0"/>
                  </a:lnTo>
                  <a:lnTo>
                    <a:pt x="950" y="14"/>
                  </a:lnTo>
                  <a:lnTo>
                    <a:pt x="873" y="31"/>
                  </a:lnTo>
                  <a:lnTo>
                    <a:pt x="750" y="91"/>
                  </a:lnTo>
                  <a:lnTo>
                    <a:pt x="683" y="127"/>
                  </a:lnTo>
                  <a:lnTo>
                    <a:pt x="585" y="105"/>
                  </a:lnTo>
                  <a:lnTo>
                    <a:pt x="515" y="52"/>
                  </a:lnTo>
                  <a:lnTo>
                    <a:pt x="494" y="77"/>
                  </a:lnTo>
                  <a:lnTo>
                    <a:pt x="461" y="153"/>
                  </a:lnTo>
                  <a:lnTo>
                    <a:pt x="393" y="228"/>
                  </a:lnTo>
                  <a:lnTo>
                    <a:pt x="337" y="300"/>
                  </a:lnTo>
                  <a:lnTo>
                    <a:pt x="293" y="448"/>
                  </a:lnTo>
                  <a:lnTo>
                    <a:pt x="285" y="521"/>
                  </a:lnTo>
                  <a:lnTo>
                    <a:pt x="149" y="668"/>
                  </a:lnTo>
                  <a:lnTo>
                    <a:pt x="128" y="705"/>
                  </a:lnTo>
                  <a:lnTo>
                    <a:pt x="107" y="778"/>
                  </a:lnTo>
                  <a:lnTo>
                    <a:pt x="61" y="851"/>
                  </a:lnTo>
                  <a:lnTo>
                    <a:pt x="17" y="936"/>
                  </a:lnTo>
                  <a:lnTo>
                    <a:pt x="17" y="1025"/>
                  </a:lnTo>
                  <a:lnTo>
                    <a:pt x="7" y="1135"/>
                  </a:lnTo>
                  <a:lnTo>
                    <a:pt x="0" y="1355"/>
                  </a:lnTo>
                  <a:lnTo>
                    <a:pt x="7" y="1451"/>
                  </a:lnTo>
                  <a:lnTo>
                    <a:pt x="0" y="1366"/>
                  </a:lnTo>
                  <a:lnTo>
                    <a:pt x="10" y="1561"/>
                  </a:lnTo>
                  <a:lnTo>
                    <a:pt x="25" y="1632"/>
                  </a:lnTo>
                  <a:lnTo>
                    <a:pt x="51" y="1673"/>
                  </a:lnTo>
                  <a:lnTo>
                    <a:pt x="107" y="1746"/>
                  </a:lnTo>
                  <a:lnTo>
                    <a:pt x="128" y="1819"/>
                  </a:lnTo>
                  <a:lnTo>
                    <a:pt x="159" y="1893"/>
                  </a:lnTo>
                  <a:lnTo>
                    <a:pt x="238" y="1978"/>
                  </a:lnTo>
                  <a:lnTo>
                    <a:pt x="348" y="2062"/>
                  </a:lnTo>
                  <a:lnTo>
                    <a:pt x="427" y="2112"/>
                  </a:lnTo>
                  <a:lnTo>
                    <a:pt x="482" y="2099"/>
                  </a:lnTo>
                  <a:lnTo>
                    <a:pt x="536" y="2062"/>
                  </a:lnTo>
                  <a:lnTo>
                    <a:pt x="675" y="2055"/>
                  </a:lnTo>
                  <a:lnTo>
                    <a:pt x="738" y="2016"/>
                  </a:lnTo>
                  <a:lnTo>
                    <a:pt x="750" y="2003"/>
                  </a:lnTo>
                  <a:lnTo>
                    <a:pt x="805" y="1929"/>
                  </a:lnTo>
                  <a:lnTo>
                    <a:pt x="815" y="1929"/>
                  </a:lnTo>
                  <a:lnTo>
                    <a:pt x="890" y="2016"/>
                  </a:lnTo>
                  <a:lnTo>
                    <a:pt x="982" y="2028"/>
                  </a:lnTo>
                  <a:lnTo>
                    <a:pt x="1026" y="2028"/>
                  </a:lnTo>
                  <a:lnTo>
                    <a:pt x="1093" y="2090"/>
                  </a:lnTo>
                  <a:lnTo>
                    <a:pt x="1137" y="2090"/>
                  </a:lnTo>
                  <a:lnTo>
                    <a:pt x="1225" y="2124"/>
                  </a:lnTo>
                  <a:lnTo>
                    <a:pt x="1225" y="2198"/>
                  </a:lnTo>
                  <a:lnTo>
                    <a:pt x="1204" y="2276"/>
                  </a:lnTo>
                  <a:lnTo>
                    <a:pt x="1189" y="2421"/>
                  </a:lnTo>
                  <a:lnTo>
                    <a:pt x="1225" y="2506"/>
                  </a:lnTo>
                  <a:lnTo>
                    <a:pt x="1259" y="2555"/>
                  </a:lnTo>
                  <a:lnTo>
                    <a:pt x="1316" y="2641"/>
                  </a:lnTo>
                  <a:lnTo>
                    <a:pt x="1326" y="2765"/>
                  </a:lnTo>
                  <a:lnTo>
                    <a:pt x="1383" y="3007"/>
                  </a:lnTo>
                  <a:lnTo>
                    <a:pt x="1393" y="3084"/>
                  </a:lnTo>
                  <a:lnTo>
                    <a:pt x="1372" y="3180"/>
                  </a:lnTo>
                  <a:lnTo>
                    <a:pt x="1349" y="3269"/>
                  </a:lnTo>
                  <a:lnTo>
                    <a:pt x="1326" y="3498"/>
                  </a:lnTo>
                  <a:lnTo>
                    <a:pt x="1360" y="3571"/>
                  </a:lnTo>
                  <a:lnTo>
                    <a:pt x="1416" y="3658"/>
                  </a:lnTo>
                  <a:lnTo>
                    <a:pt x="1416" y="3745"/>
                  </a:lnTo>
                  <a:lnTo>
                    <a:pt x="1427" y="3878"/>
                  </a:lnTo>
                  <a:lnTo>
                    <a:pt x="1433" y="3892"/>
                  </a:lnTo>
                  <a:lnTo>
                    <a:pt x="1481" y="3977"/>
                  </a:lnTo>
                  <a:lnTo>
                    <a:pt x="1502" y="4054"/>
                  </a:lnTo>
                  <a:lnTo>
                    <a:pt x="1525" y="4148"/>
                  </a:lnTo>
                  <a:lnTo>
                    <a:pt x="1572" y="4230"/>
                  </a:lnTo>
                  <a:lnTo>
                    <a:pt x="1592" y="4308"/>
                  </a:lnTo>
                  <a:lnTo>
                    <a:pt x="1605" y="4382"/>
                  </a:lnTo>
                  <a:lnTo>
                    <a:pt x="1624" y="4457"/>
                  </a:lnTo>
                  <a:lnTo>
                    <a:pt x="1714" y="4516"/>
                  </a:lnTo>
                  <a:lnTo>
                    <a:pt x="1779" y="4469"/>
                  </a:lnTo>
                  <a:lnTo>
                    <a:pt x="1923" y="4420"/>
                  </a:lnTo>
                  <a:lnTo>
                    <a:pt x="1992" y="4396"/>
                  </a:lnTo>
                  <a:lnTo>
                    <a:pt x="2124" y="4320"/>
                  </a:lnTo>
                  <a:lnTo>
                    <a:pt x="2199" y="4249"/>
                  </a:lnTo>
                  <a:lnTo>
                    <a:pt x="2248" y="4171"/>
                  </a:lnTo>
                  <a:lnTo>
                    <a:pt x="2282" y="4101"/>
                  </a:lnTo>
                  <a:lnTo>
                    <a:pt x="2303" y="4027"/>
                  </a:lnTo>
                  <a:lnTo>
                    <a:pt x="2323" y="3902"/>
                  </a:lnTo>
                  <a:lnTo>
                    <a:pt x="2357" y="3864"/>
                  </a:lnTo>
                  <a:lnTo>
                    <a:pt x="2447" y="3782"/>
                  </a:lnTo>
                  <a:lnTo>
                    <a:pt x="2458" y="3693"/>
                  </a:lnTo>
                  <a:lnTo>
                    <a:pt x="2458" y="3597"/>
                  </a:lnTo>
                  <a:lnTo>
                    <a:pt x="2490" y="3498"/>
                  </a:lnTo>
                  <a:lnTo>
                    <a:pt x="2545" y="3413"/>
                  </a:lnTo>
                  <a:lnTo>
                    <a:pt x="2679" y="3278"/>
                  </a:lnTo>
                  <a:lnTo>
                    <a:pt x="2713" y="3203"/>
                  </a:lnTo>
                  <a:lnTo>
                    <a:pt x="2713" y="3061"/>
                  </a:lnTo>
                  <a:lnTo>
                    <a:pt x="2725" y="2885"/>
                  </a:lnTo>
                  <a:lnTo>
                    <a:pt x="2713" y="2800"/>
                  </a:lnTo>
                  <a:lnTo>
                    <a:pt x="2713" y="2614"/>
                  </a:lnTo>
                  <a:lnTo>
                    <a:pt x="2733" y="2531"/>
                  </a:lnTo>
                  <a:lnTo>
                    <a:pt x="2769" y="2456"/>
                  </a:lnTo>
                  <a:lnTo>
                    <a:pt x="2811" y="2383"/>
                  </a:lnTo>
                  <a:lnTo>
                    <a:pt x="2914" y="2250"/>
                  </a:lnTo>
                  <a:lnTo>
                    <a:pt x="2989" y="2161"/>
                  </a:lnTo>
                  <a:lnTo>
                    <a:pt x="3033" y="2090"/>
                  </a:lnTo>
                  <a:lnTo>
                    <a:pt x="3113" y="1978"/>
                  </a:lnTo>
                  <a:lnTo>
                    <a:pt x="3178" y="1870"/>
                  </a:lnTo>
                  <a:lnTo>
                    <a:pt x="3212" y="1769"/>
                  </a:lnTo>
                  <a:lnTo>
                    <a:pt x="3244" y="1696"/>
                  </a:lnTo>
                  <a:lnTo>
                    <a:pt x="3244" y="1648"/>
                  </a:lnTo>
                  <a:lnTo>
                    <a:pt x="3222" y="1589"/>
                  </a:lnTo>
                  <a:lnTo>
                    <a:pt x="3178" y="1575"/>
                  </a:lnTo>
                  <a:lnTo>
                    <a:pt x="3101" y="1632"/>
                  </a:lnTo>
                  <a:lnTo>
                    <a:pt x="3033" y="1632"/>
                  </a:lnTo>
                  <a:lnTo>
                    <a:pt x="2969" y="1622"/>
                  </a:lnTo>
                  <a:lnTo>
                    <a:pt x="2901" y="1622"/>
                  </a:lnTo>
                  <a:lnTo>
                    <a:pt x="2891" y="1577"/>
                  </a:lnTo>
                  <a:lnTo>
                    <a:pt x="2878" y="1577"/>
                  </a:lnTo>
                  <a:lnTo>
                    <a:pt x="2834" y="1451"/>
                  </a:lnTo>
                  <a:lnTo>
                    <a:pt x="2694" y="1355"/>
                  </a:lnTo>
                  <a:lnTo>
                    <a:pt x="2660" y="1313"/>
                  </a:lnTo>
                  <a:lnTo>
                    <a:pt x="2652" y="1215"/>
                  </a:lnTo>
                  <a:lnTo>
                    <a:pt x="2600" y="1179"/>
                  </a:lnTo>
                  <a:lnTo>
                    <a:pt x="2564" y="1013"/>
                  </a:lnTo>
                  <a:lnTo>
                    <a:pt x="2482" y="893"/>
                  </a:lnTo>
                  <a:lnTo>
                    <a:pt x="2476" y="792"/>
                  </a:lnTo>
                  <a:lnTo>
                    <a:pt x="2459" y="746"/>
                  </a:lnTo>
                  <a:lnTo>
                    <a:pt x="2435" y="718"/>
                  </a:lnTo>
                  <a:lnTo>
                    <a:pt x="2435" y="712"/>
                  </a:lnTo>
                  <a:lnTo>
                    <a:pt x="2414" y="553"/>
                  </a:lnTo>
                  <a:lnTo>
                    <a:pt x="2357" y="38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196" name="Freeform 7"/>
            <p:cNvSpPr>
              <a:spLocks/>
            </p:cNvSpPr>
            <p:nvPr/>
          </p:nvSpPr>
          <p:spPr bwMode="ltGray">
            <a:xfrm>
              <a:off x="2634" y="1251"/>
              <a:ext cx="1195" cy="1095"/>
            </a:xfrm>
            <a:custGeom>
              <a:avLst/>
              <a:gdLst>
                <a:gd name="T0" fmla="*/ 2 w 3584"/>
                <a:gd name="T1" fmla="*/ 0 h 3287"/>
                <a:gd name="T2" fmla="*/ 2 w 3584"/>
                <a:gd name="T3" fmla="*/ 0 h 3287"/>
                <a:gd name="T4" fmla="*/ 2 w 3584"/>
                <a:gd name="T5" fmla="*/ 0 h 3287"/>
                <a:gd name="T6" fmla="*/ 2 w 3584"/>
                <a:gd name="T7" fmla="*/ 1 h 3287"/>
                <a:gd name="T8" fmla="*/ 1 w 3584"/>
                <a:gd name="T9" fmla="*/ 1 h 3287"/>
                <a:gd name="T10" fmla="*/ 1 w 3584"/>
                <a:gd name="T11" fmla="*/ 0 h 3287"/>
                <a:gd name="T12" fmla="*/ 1 w 3584"/>
                <a:gd name="T13" fmla="*/ 0 h 3287"/>
                <a:gd name="T14" fmla="*/ 1 w 3584"/>
                <a:gd name="T15" fmla="*/ 1 h 3287"/>
                <a:gd name="T16" fmla="*/ 1 w 3584"/>
                <a:gd name="T17" fmla="*/ 1 h 3287"/>
                <a:gd name="T18" fmla="*/ 1 w 3584"/>
                <a:gd name="T19" fmla="*/ 1 h 3287"/>
                <a:gd name="T20" fmla="*/ 0 w 3584"/>
                <a:gd name="T21" fmla="*/ 1 h 3287"/>
                <a:gd name="T22" fmla="*/ 0 w 3584"/>
                <a:gd name="T23" fmla="*/ 1 h 3287"/>
                <a:gd name="T24" fmla="*/ 0 w 3584"/>
                <a:gd name="T25" fmla="*/ 2 h 3287"/>
                <a:gd name="T26" fmla="*/ 0 w 3584"/>
                <a:gd name="T27" fmla="*/ 2 h 3287"/>
                <a:gd name="T28" fmla="*/ 0 w 3584"/>
                <a:gd name="T29" fmla="*/ 2 h 3287"/>
                <a:gd name="T30" fmla="*/ 0 w 3584"/>
                <a:gd name="T31" fmla="*/ 2 h 3287"/>
                <a:gd name="T32" fmla="*/ 1 w 3584"/>
                <a:gd name="T33" fmla="*/ 2 h 3287"/>
                <a:gd name="T34" fmla="*/ 1 w 3584"/>
                <a:gd name="T35" fmla="*/ 2 h 3287"/>
                <a:gd name="T36" fmla="*/ 1 w 3584"/>
                <a:gd name="T37" fmla="*/ 2 h 3287"/>
                <a:gd name="T38" fmla="*/ 1 w 3584"/>
                <a:gd name="T39" fmla="*/ 2 h 3287"/>
                <a:gd name="T40" fmla="*/ 1 w 3584"/>
                <a:gd name="T41" fmla="*/ 2 h 3287"/>
                <a:gd name="T42" fmla="*/ 1 w 3584"/>
                <a:gd name="T43" fmla="*/ 2 h 3287"/>
                <a:gd name="T44" fmla="*/ 2 w 3584"/>
                <a:gd name="T45" fmla="*/ 2 h 3287"/>
                <a:gd name="T46" fmla="*/ 2 w 3584"/>
                <a:gd name="T47" fmla="*/ 2 h 3287"/>
                <a:gd name="T48" fmla="*/ 2 w 3584"/>
                <a:gd name="T49" fmla="*/ 2 h 3287"/>
                <a:gd name="T50" fmla="*/ 2 w 3584"/>
                <a:gd name="T51" fmla="*/ 2 h 3287"/>
                <a:gd name="T52" fmla="*/ 1 w 3584"/>
                <a:gd name="T53" fmla="*/ 2 h 3287"/>
                <a:gd name="T54" fmla="*/ 2 w 3584"/>
                <a:gd name="T55" fmla="*/ 2 h 3287"/>
                <a:gd name="T56" fmla="*/ 2 w 3584"/>
                <a:gd name="T57" fmla="*/ 2 h 3287"/>
                <a:gd name="T58" fmla="*/ 2 w 3584"/>
                <a:gd name="T59" fmla="*/ 2 h 3287"/>
                <a:gd name="T60" fmla="*/ 2 w 3584"/>
                <a:gd name="T61" fmla="*/ 2 h 3287"/>
                <a:gd name="T62" fmla="*/ 2 w 3584"/>
                <a:gd name="T63" fmla="*/ 2 h 3287"/>
                <a:gd name="T64" fmla="*/ 2 w 3584"/>
                <a:gd name="T65" fmla="*/ 2 h 3287"/>
                <a:gd name="T66" fmla="*/ 2 w 3584"/>
                <a:gd name="T67" fmla="*/ 2 h 3287"/>
                <a:gd name="T68" fmla="*/ 3 w 3584"/>
                <a:gd name="T69" fmla="*/ 2 h 3287"/>
                <a:gd name="T70" fmla="*/ 3 w 3584"/>
                <a:gd name="T71" fmla="*/ 2 h 3287"/>
                <a:gd name="T72" fmla="*/ 3 w 3584"/>
                <a:gd name="T73" fmla="*/ 3 h 3287"/>
                <a:gd name="T74" fmla="*/ 3 w 3584"/>
                <a:gd name="T75" fmla="*/ 3 h 3287"/>
                <a:gd name="T76" fmla="*/ 3 w 3584"/>
                <a:gd name="T77" fmla="*/ 4 h 3287"/>
                <a:gd name="T78" fmla="*/ 3 w 3584"/>
                <a:gd name="T79" fmla="*/ 4 h 3287"/>
                <a:gd name="T80" fmla="*/ 3 w 3584"/>
                <a:gd name="T81" fmla="*/ 4 h 3287"/>
                <a:gd name="T82" fmla="*/ 4 w 3584"/>
                <a:gd name="T83" fmla="*/ 4 h 3287"/>
                <a:gd name="T84" fmla="*/ 4 w 3584"/>
                <a:gd name="T85" fmla="*/ 4 h 3287"/>
                <a:gd name="T86" fmla="*/ 4 w 3584"/>
                <a:gd name="T87" fmla="*/ 4 h 3287"/>
                <a:gd name="T88" fmla="*/ 4 w 3584"/>
                <a:gd name="T89" fmla="*/ 3 h 3287"/>
                <a:gd name="T90" fmla="*/ 4 w 3584"/>
                <a:gd name="T91" fmla="*/ 3 h 3287"/>
                <a:gd name="T92" fmla="*/ 4 w 3584"/>
                <a:gd name="T93" fmla="*/ 3 h 3287"/>
                <a:gd name="T94" fmla="*/ 5 w 3584"/>
                <a:gd name="T95" fmla="*/ 3 h 3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84"/>
                <a:gd name="T145" fmla="*/ 0 h 3287"/>
                <a:gd name="T146" fmla="*/ 3584 w 3584"/>
                <a:gd name="T147" fmla="*/ 3287 h 3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84" h="3287">
                  <a:moveTo>
                    <a:pt x="1753" y="7"/>
                  </a:moveTo>
                  <a:lnTo>
                    <a:pt x="1695" y="0"/>
                  </a:lnTo>
                  <a:lnTo>
                    <a:pt x="1610" y="35"/>
                  </a:lnTo>
                  <a:lnTo>
                    <a:pt x="1523" y="12"/>
                  </a:lnTo>
                  <a:lnTo>
                    <a:pt x="1514" y="30"/>
                  </a:lnTo>
                  <a:lnTo>
                    <a:pt x="1531" y="197"/>
                  </a:lnTo>
                  <a:lnTo>
                    <a:pt x="1512" y="216"/>
                  </a:lnTo>
                  <a:lnTo>
                    <a:pt x="1490" y="171"/>
                  </a:lnTo>
                  <a:lnTo>
                    <a:pt x="1466" y="98"/>
                  </a:lnTo>
                  <a:lnTo>
                    <a:pt x="1441" y="81"/>
                  </a:lnTo>
                  <a:lnTo>
                    <a:pt x="1426" y="98"/>
                  </a:lnTo>
                  <a:lnTo>
                    <a:pt x="1407" y="168"/>
                  </a:lnTo>
                  <a:lnTo>
                    <a:pt x="1399" y="197"/>
                  </a:lnTo>
                  <a:lnTo>
                    <a:pt x="1386" y="285"/>
                  </a:lnTo>
                  <a:lnTo>
                    <a:pt x="1374" y="384"/>
                  </a:lnTo>
                  <a:lnTo>
                    <a:pt x="1337" y="395"/>
                  </a:lnTo>
                  <a:lnTo>
                    <a:pt x="1288" y="377"/>
                  </a:lnTo>
                  <a:lnTo>
                    <a:pt x="1154" y="395"/>
                  </a:lnTo>
                  <a:lnTo>
                    <a:pt x="1083" y="433"/>
                  </a:lnTo>
                  <a:lnTo>
                    <a:pt x="997" y="433"/>
                  </a:lnTo>
                  <a:lnTo>
                    <a:pt x="985" y="413"/>
                  </a:lnTo>
                  <a:lnTo>
                    <a:pt x="978" y="344"/>
                  </a:lnTo>
                  <a:lnTo>
                    <a:pt x="965" y="307"/>
                  </a:lnTo>
                  <a:lnTo>
                    <a:pt x="944" y="260"/>
                  </a:lnTo>
                  <a:lnTo>
                    <a:pt x="910" y="232"/>
                  </a:lnTo>
                  <a:lnTo>
                    <a:pt x="846" y="232"/>
                  </a:lnTo>
                  <a:lnTo>
                    <a:pt x="824" y="246"/>
                  </a:lnTo>
                  <a:lnTo>
                    <a:pt x="811" y="307"/>
                  </a:lnTo>
                  <a:lnTo>
                    <a:pt x="832" y="384"/>
                  </a:lnTo>
                  <a:lnTo>
                    <a:pt x="832" y="415"/>
                  </a:lnTo>
                  <a:lnTo>
                    <a:pt x="777" y="466"/>
                  </a:lnTo>
                  <a:lnTo>
                    <a:pt x="666" y="496"/>
                  </a:lnTo>
                  <a:lnTo>
                    <a:pt x="601" y="502"/>
                  </a:lnTo>
                  <a:lnTo>
                    <a:pt x="588" y="511"/>
                  </a:lnTo>
                  <a:lnTo>
                    <a:pt x="557" y="585"/>
                  </a:lnTo>
                  <a:lnTo>
                    <a:pt x="511" y="614"/>
                  </a:lnTo>
                  <a:lnTo>
                    <a:pt x="511" y="623"/>
                  </a:lnTo>
                  <a:lnTo>
                    <a:pt x="552" y="699"/>
                  </a:lnTo>
                  <a:lnTo>
                    <a:pt x="532" y="745"/>
                  </a:lnTo>
                  <a:lnTo>
                    <a:pt x="456" y="799"/>
                  </a:lnTo>
                  <a:lnTo>
                    <a:pt x="400" y="791"/>
                  </a:lnTo>
                  <a:lnTo>
                    <a:pt x="360" y="775"/>
                  </a:lnTo>
                  <a:lnTo>
                    <a:pt x="345" y="825"/>
                  </a:lnTo>
                  <a:lnTo>
                    <a:pt x="321" y="898"/>
                  </a:lnTo>
                  <a:lnTo>
                    <a:pt x="230" y="909"/>
                  </a:lnTo>
                  <a:lnTo>
                    <a:pt x="194" y="930"/>
                  </a:lnTo>
                  <a:lnTo>
                    <a:pt x="211" y="960"/>
                  </a:lnTo>
                  <a:lnTo>
                    <a:pt x="295" y="972"/>
                  </a:lnTo>
                  <a:lnTo>
                    <a:pt x="381" y="1040"/>
                  </a:lnTo>
                  <a:lnTo>
                    <a:pt x="412" y="1129"/>
                  </a:lnTo>
                  <a:lnTo>
                    <a:pt x="410" y="1171"/>
                  </a:lnTo>
                  <a:lnTo>
                    <a:pt x="288" y="1263"/>
                  </a:lnTo>
                  <a:lnTo>
                    <a:pt x="222" y="1246"/>
                  </a:lnTo>
                  <a:lnTo>
                    <a:pt x="205" y="1296"/>
                  </a:lnTo>
                  <a:lnTo>
                    <a:pt x="106" y="1270"/>
                  </a:lnTo>
                  <a:lnTo>
                    <a:pt x="69" y="1279"/>
                  </a:lnTo>
                  <a:lnTo>
                    <a:pt x="36" y="1301"/>
                  </a:lnTo>
                  <a:lnTo>
                    <a:pt x="46" y="1413"/>
                  </a:lnTo>
                  <a:lnTo>
                    <a:pt x="33" y="1507"/>
                  </a:lnTo>
                  <a:lnTo>
                    <a:pt x="0" y="1530"/>
                  </a:lnTo>
                  <a:lnTo>
                    <a:pt x="10" y="1594"/>
                  </a:lnTo>
                  <a:lnTo>
                    <a:pt x="46" y="1680"/>
                  </a:lnTo>
                  <a:lnTo>
                    <a:pt x="101" y="1684"/>
                  </a:lnTo>
                  <a:lnTo>
                    <a:pt x="134" y="1706"/>
                  </a:lnTo>
                  <a:lnTo>
                    <a:pt x="213" y="1727"/>
                  </a:lnTo>
                  <a:lnTo>
                    <a:pt x="254" y="1720"/>
                  </a:lnTo>
                  <a:lnTo>
                    <a:pt x="303" y="1713"/>
                  </a:lnTo>
                  <a:lnTo>
                    <a:pt x="379" y="1692"/>
                  </a:lnTo>
                  <a:lnTo>
                    <a:pt x="456" y="1594"/>
                  </a:lnTo>
                  <a:lnTo>
                    <a:pt x="477" y="1507"/>
                  </a:lnTo>
                  <a:lnTo>
                    <a:pt x="488" y="1493"/>
                  </a:lnTo>
                  <a:lnTo>
                    <a:pt x="536" y="1530"/>
                  </a:lnTo>
                  <a:lnTo>
                    <a:pt x="550" y="1521"/>
                  </a:lnTo>
                  <a:lnTo>
                    <a:pt x="563" y="1460"/>
                  </a:lnTo>
                  <a:lnTo>
                    <a:pt x="578" y="1413"/>
                  </a:lnTo>
                  <a:lnTo>
                    <a:pt x="601" y="1387"/>
                  </a:lnTo>
                  <a:lnTo>
                    <a:pt x="666" y="1336"/>
                  </a:lnTo>
                  <a:lnTo>
                    <a:pt x="702" y="1301"/>
                  </a:lnTo>
                  <a:lnTo>
                    <a:pt x="790" y="1288"/>
                  </a:lnTo>
                  <a:lnTo>
                    <a:pt x="806" y="1286"/>
                  </a:lnTo>
                  <a:lnTo>
                    <a:pt x="832" y="1301"/>
                  </a:lnTo>
                  <a:lnTo>
                    <a:pt x="824" y="1263"/>
                  </a:lnTo>
                  <a:lnTo>
                    <a:pt x="824" y="1237"/>
                  </a:lnTo>
                  <a:lnTo>
                    <a:pt x="855" y="1202"/>
                  </a:lnTo>
                  <a:lnTo>
                    <a:pt x="934" y="1263"/>
                  </a:lnTo>
                  <a:lnTo>
                    <a:pt x="978" y="1336"/>
                  </a:lnTo>
                  <a:lnTo>
                    <a:pt x="1011" y="1387"/>
                  </a:lnTo>
                  <a:lnTo>
                    <a:pt x="1034" y="1399"/>
                  </a:lnTo>
                  <a:lnTo>
                    <a:pt x="1112" y="1448"/>
                  </a:lnTo>
                  <a:lnTo>
                    <a:pt x="1181" y="1483"/>
                  </a:lnTo>
                  <a:lnTo>
                    <a:pt x="1205" y="1512"/>
                  </a:lnTo>
                  <a:lnTo>
                    <a:pt x="1187" y="1594"/>
                  </a:lnTo>
                  <a:lnTo>
                    <a:pt x="1198" y="1605"/>
                  </a:lnTo>
                  <a:lnTo>
                    <a:pt x="1244" y="1581"/>
                  </a:lnTo>
                  <a:lnTo>
                    <a:pt x="1272" y="1526"/>
                  </a:lnTo>
                  <a:lnTo>
                    <a:pt x="1263" y="1512"/>
                  </a:lnTo>
                  <a:lnTo>
                    <a:pt x="1242" y="1466"/>
                  </a:lnTo>
                  <a:lnTo>
                    <a:pt x="1275" y="1460"/>
                  </a:lnTo>
                  <a:lnTo>
                    <a:pt x="1294" y="1492"/>
                  </a:lnTo>
                  <a:lnTo>
                    <a:pt x="1304" y="1507"/>
                  </a:lnTo>
                  <a:lnTo>
                    <a:pt x="1334" y="1483"/>
                  </a:lnTo>
                  <a:lnTo>
                    <a:pt x="1338" y="1469"/>
                  </a:lnTo>
                  <a:lnTo>
                    <a:pt x="1278" y="1413"/>
                  </a:lnTo>
                  <a:lnTo>
                    <a:pt x="1210" y="1361"/>
                  </a:lnTo>
                  <a:lnTo>
                    <a:pt x="1143" y="1336"/>
                  </a:lnTo>
                  <a:lnTo>
                    <a:pt x="1102" y="1312"/>
                  </a:lnTo>
                  <a:lnTo>
                    <a:pt x="1078" y="1279"/>
                  </a:lnTo>
                  <a:lnTo>
                    <a:pt x="1057" y="1198"/>
                  </a:lnTo>
                  <a:lnTo>
                    <a:pt x="1068" y="1178"/>
                  </a:lnTo>
                  <a:lnTo>
                    <a:pt x="1091" y="1141"/>
                  </a:lnTo>
                  <a:lnTo>
                    <a:pt x="1143" y="1167"/>
                  </a:lnTo>
                  <a:lnTo>
                    <a:pt x="1154" y="1249"/>
                  </a:lnTo>
                  <a:lnTo>
                    <a:pt x="1208" y="1267"/>
                  </a:lnTo>
                  <a:lnTo>
                    <a:pt x="1286" y="1336"/>
                  </a:lnTo>
                  <a:lnTo>
                    <a:pt x="1355" y="1399"/>
                  </a:lnTo>
                  <a:lnTo>
                    <a:pt x="1355" y="1422"/>
                  </a:lnTo>
                  <a:lnTo>
                    <a:pt x="1376" y="1485"/>
                  </a:lnTo>
                  <a:lnTo>
                    <a:pt x="1420" y="1558"/>
                  </a:lnTo>
                  <a:lnTo>
                    <a:pt x="1441" y="1542"/>
                  </a:lnTo>
                  <a:lnTo>
                    <a:pt x="1477" y="1570"/>
                  </a:lnTo>
                  <a:lnTo>
                    <a:pt x="1487" y="1581"/>
                  </a:lnTo>
                  <a:lnTo>
                    <a:pt x="1524" y="1612"/>
                  </a:lnTo>
                  <a:lnTo>
                    <a:pt x="1523" y="1631"/>
                  </a:lnTo>
                  <a:lnTo>
                    <a:pt x="1470" y="1622"/>
                  </a:lnTo>
                  <a:lnTo>
                    <a:pt x="1441" y="1652"/>
                  </a:lnTo>
                  <a:lnTo>
                    <a:pt x="1457" y="1725"/>
                  </a:lnTo>
                  <a:lnTo>
                    <a:pt x="1523" y="1729"/>
                  </a:lnTo>
                  <a:lnTo>
                    <a:pt x="1539" y="1706"/>
                  </a:lnTo>
                  <a:lnTo>
                    <a:pt x="1567" y="1702"/>
                  </a:lnTo>
                  <a:lnTo>
                    <a:pt x="1575" y="1652"/>
                  </a:lnTo>
                  <a:lnTo>
                    <a:pt x="1602" y="1622"/>
                  </a:lnTo>
                  <a:lnTo>
                    <a:pt x="1573" y="1617"/>
                  </a:lnTo>
                  <a:lnTo>
                    <a:pt x="1565" y="1603"/>
                  </a:lnTo>
                  <a:lnTo>
                    <a:pt x="1598" y="1563"/>
                  </a:lnTo>
                  <a:lnTo>
                    <a:pt x="1648" y="1553"/>
                  </a:lnTo>
                  <a:lnTo>
                    <a:pt x="1654" y="1619"/>
                  </a:lnTo>
                  <a:lnTo>
                    <a:pt x="1671" y="1663"/>
                  </a:lnTo>
                  <a:lnTo>
                    <a:pt x="1732" y="1729"/>
                  </a:lnTo>
                  <a:lnTo>
                    <a:pt x="1797" y="1755"/>
                  </a:lnTo>
                  <a:lnTo>
                    <a:pt x="1868" y="1787"/>
                  </a:lnTo>
                  <a:lnTo>
                    <a:pt x="1917" y="1748"/>
                  </a:lnTo>
                  <a:lnTo>
                    <a:pt x="2019" y="1769"/>
                  </a:lnTo>
                  <a:lnTo>
                    <a:pt x="2026" y="1773"/>
                  </a:lnTo>
                  <a:lnTo>
                    <a:pt x="2076" y="1755"/>
                  </a:lnTo>
                  <a:lnTo>
                    <a:pt x="2097" y="1743"/>
                  </a:lnTo>
                  <a:lnTo>
                    <a:pt x="2120" y="1764"/>
                  </a:lnTo>
                  <a:lnTo>
                    <a:pt x="2130" y="1839"/>
                  </a:lnTo>
                  <a:lnTo>
                    <a:pt x="2086" y="1940"/>
                  </a:lnTo>
                  <a:lnTo>
                    <a:pt x="2080" y="1989"/>
                  </a:lnTo>
                  <a:lnTo>
                    <a:pt x="2027" y="2050"/>
                  </a:lnTo>
                  <a:lnTo>
                    <a:pt x="2019" y="2095"/>
                  </a:lnTo>
                  <a:lnTo>
                    <a:pt x="2076" y="2266"/>
                  </a:lnTo>
                  <a:lnTo>
                    <a:pt x="2113" y="2369"/>
                  </a:lnTo>
                  <a:lnTo>
                    <a:pt x="2174" y="2430"/>
                  </a:lnTo>
                  <a:lnTo>
                    <a:pt x="2197" y="2512"/>
                  </a:lnTo>
                  <a:lnTo>
                    <a:pt x="2252" y="2613"/>
                  </a:lnTo>
                  <a:lnTo>
                    <a:pt x="2265" y="2673"/>
                  </a:lnTo>
                  <a:lnTo>
                    <a:pt x="2265" y="2695"/>
                  </a:lnTo>
                  <a:lnTo>
                    <a:pt x="2364" y="2796"/>
                  </a:lnTo>
                  <a:lnTo>
                    <a:pt x="2397" y="2868"/>
                  </a:lnTo>
                  <a:lnTo>
                    <a:pt x="2442" y="2943"/>
                  </a:lnTo>
                  <a:lnTo>
                    <a:pt x="2463" y="3030"/>
                  </a:lnTo>
                  <a:lnTo>
                    <a:pt x="2486" y="3126"/>
                  </a:lnTo>
                  <a:lnTo>
                    <a:pt x="2545" y="3285"/>
                  </a:lnTo>
                  <a:lnTo>
                    <a:pt x="2553" y="3287"/>
                  </a:lnTo>
                  <a:lnTo>
                    <a:pt x="2563" y="3273"/>
                  </a:lnTo>
                  <a:lnTo>
                    <a:pt x="2631" y="3248"/>
                  </a:lnTo>
                  <a:lnTo>
                    <a:pt x="2695" y="3197"/>
                  </a:lnTo>
                  <a:lnTo>
                    <a:pt x="2763" y="3177"/>
                  </a:lnTo>
                  <a:lnTo>
                    <a:pt x="2830" y="3126"/>
                  </a:lnTo>
                  <a:lnTo>
                    <a:pt x="2907" y="3089"/>
                  </a:lnTo>
                  <a:lnTo>
                    <a:pt x="2975" y="3053"/>
                  </a:lnTo>
                  <a:lnTo>
                    <a:pt x="3052" y="2991"/>
                  </a:lnTo>
                  <a:lnTo>
                    <a:pt x="3130" y="2943"/>
                  </a:lnTo>
                  <a:lnTo>
                    <a:pt x="3230" y="2847"/>
                  </a:lnTo>
                  <a:lnTo>
                    <a:pt x="3253" y="2772"/>
                  </a:lnTo>
                  <a:lnTo>
                    <a:pt x="3294" y="2695"/>
                  </a:lnTo>
                  <a:lnTo>
                    <a:pt x="3294" y="2673"/>
                  </a:lnTo>
                  <a:lnTo>
                    <a:pt x="3240" y="2577"/>
                  </a:lnTo>
                  <a:lnTo>
                    <a:pt x="3188" y="2494"/>
                  </a:lnTo>
                  <a:lnTo>
                    <a:pt x="3096" y="2416"/>
                  </a:lnTo>
                  <a:lnTo>
                    <a:pt x="3063" y="2416"/>
                  </a:lnTo>
                  <a:lnTo>
                    <a:pt x="2998" y="2437"/>
                  </a:lnTo>
                  <a:lnTo>
                    <a:pt x="2985" y="2430"/>
                  </a:lnTo>
                  <a:lnTo>
                    <a:pt x="2998" y="2405"/>
                  </a:lnTo>
                  <a:lnTo>
                    <a:pt x="3006" y="2387"/>
                  </a:lnTo>
                  <a:lnTo>
                    <a:pt x="3063" y="2369"/>
                  </a:lnTo>
                  <a:lnTo>
                    <a:pt x="3096" y="2369"/>
                  </a:lnTo>
                  <a:lnTo>
                    <a:pt x="3162" y="2405"/>
                  </a:lnTo>
                  <a:lnTo>
                    <a:pt x="3286" y="2540"/>
                  </a:lnTo>
                  <a:lnTo>
                    <a:pt x="3318" y="2524"/>
                  </a:lnTo>
                  <a:lnTo>
                    <a:pt x="3450" y="2490"/>
                  </a:lnTo>
                  <a:lnTo>
                    <a:pt x="3584" y="2501"/>
                  </a:lnTo>
                  <a:lnTo>
                    <a:pt x="1753" y="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197" name="Freeform 8"/>
            <p:cNvSpPr>
              <a:spLocks/>
            </p:cNvSpPr>
            <p:nvPr/>
          </p:nvSpPr>
          <p:spPr bwMode="ltGray">
            <a:xfrm>
              <a:off x="2854" y="917"/>
              <a:ext cx="1374" cy="1509"/>
            </a:xfrm>
            <a:custGeom>
              <a:avLst/>
              <a:gdLst>
                <a:gd name="T0" fmla="*/ 4 w 4121"/>
                <a:gd name="T1" fmla="*/ 5 h 4526"/>
                <a:gd name="T2" fmla="*/ 4 w 4121"/>
                <a:gd name="T3" fmla="*/ 5 h 4526"/>
                <a:gd name="T4" fmla="*/ 5 w 4121"/>
                <a:gd name="T5" fmla="*/ 6 h 4526"/>
                <a:gd name="T6" fmla="*/ 5 w 4121"/>
                <a:gd name="T7" fmla="*/ 6 h 4526"/>
                <a:gd name="T8" fmla="*/ 5 w 4121"/>
                <a:gd name="T9" fmla="*/ 6 h 4526"/>
                <a:gd name="T10" fmla="*/ 5 w 4121"/>
                <a:gd name="T11" fmla="*/ 6 h 4526"/>
                <a:gd name="T12" fmla="*/ 5 w 4121"/>
                <a:gd name="T13" fmla="*/ 6 h 4526"/>
                <a:gd name="T14" fmla="*/ 5 w 4121"/>
                <a:gd name="T15" fmla="*/ 6 h 4526"/>
                <a:gd name="T16" fmla="*/ 5 w 4121"/>
                <a:gd name="T17" fmla="*/ 5 h 4526"/>
                <a:gd name="T18" fmla="*/ 5 w 4121"/>
                <a:gd name="T19" fmla="*/ 5 h 4526"/>
                <a:gd name="T20" fmla="*/ 3 w 4121"/>
                <a:gd name="T21" fmla="*/ 0 h 4526"/>
                <a:gd name="T22" fmla="*/ 3 w 4121"/>
                <a:gd name="T23" fmla="*/ 0 h 4526"/>
                <a:gd name="T24" fmla="*/ 3 w 4121"/>
                <a:gd name="T25" fmla="*/ 0 h 4526"/>
                <a:gd name="T26" fmla="*/ 3 w 4121"/>
                <a:gd name="T27" fmla="*/ 0 h 4526"/>
                <a:gd name="T28" fmla="*/ 2 w 4121"/>
                <a:gd name="T29" fmla="*/ 0 h 4526"/>
                <a:gd name="T30" fmla="*/ 2 w 4121"/>
                <a:gd name="T31" fmla="*/ 0 h 4526"/>
                <a:gd name="T32" fmla="*/ 2 w 4121"/>
                <a:gd name="T33" fmla="*/ 0 h 4526"/>
                <a:gd name="T34" fmla="*/ 2 w 4121"/>
                <a:gd name="T35" fmla="*/ 1 h 4526"/>
                <a:gd name="T36" fmla="*/ 2 w 4121"/>
                <a:gd name="T37" fmla="*/ 1 h 4526"/>
                <a:gd name="T38" fmla="*/ 2 w 4121"/>
                <a:gd name="T39" fmla="*/ 1 h 4526"/>
                <a:gd name="T40" fmla="*/ 2 w 4121"/>
                <a:gd name="T41" fmla="*/ 1 h 4526"/>
                <a:gd name="T42" fmla="*/ 2 w 4121"/>
                <a:gd name="T43" fmla="*/ 1 h 4526"/>
                <a:gd name="T44" fmla="*/ 2 w 4121"/>
                <a:gd name="T45" fmla="*/ 0 h 4526"/>
                <a:gd name="T46" fmla="*/ 2 w 4121"/>
                <a:gd name="T47" fmla="*/ 0 h 4526"/>
                <a:gd name="T48" fmla="*/ 1 w 4121"/>
                <a:gd name="T49" fmla="*/ 0 h 4526"/>
                <a:gd name="T50" fmla="*/ 2 w 4121"/>
                <a:gd name="T51" fmla="*/ 0 h 4526"/>
                <a:gd name="T52" fmla="*/ 1 w 4121"/>
                <a:gd name="T53" fmla="*/ 0 h 4526"/>
                <a:gd name="T54" fmla="*/ 1 w 4121"/>
                <a:gd name="T55" fmla="*/ 0 h 4526"/>
                <a:gd name="T56" fmla="*/ 1 w 4121"/>
                <a:gd name="T57" fmla="*/ 0 h 4526"/>
                <a:gd name="T58" fmla="*/ 1 w 4121"/>
                <a:gd name="T59" fmla="*/ 0 h 4526"/>
                <a:gd name="T60" fmla="*/ 1 w 4121"/>
                <a:gd name="T61" fmla="*/ 0 h 4526"/>
                <a:gd name="T62" fmla="*/ 0 w 4121"/>
                <a:gd name="T63" fmla="*/ 1 h 4526"/>
                <a:gd name="T64" fmla="*/ 0 w 4121"/>
                <a:gd name="T65" fmla="*/ 1 h 4526"/>
                <a:gd name="T66" fmla="*/ 0 w 4121"/>
                <a:gd name="T67" fmla="*/ 1 h 4526"/>
                <a:gd name="T68" fmla="*/ 0 w 4121"/>
                <a:gd name="T69" fmla="*/ 2 h 4526"/>
                <a:gd name="T70" fmla="*/ 0 w 4121"/>
                <a:gd name="T71" fmla="*/ 2 h 4526"/>
                <a:gd name="T72" fmla="*/ 0 w 4121"/>
                <a:gd name="T73" fmla="*/ 1 h 4526"/>
                <a:gd name="T74" fmla="*/ 1 w 4121"/>
                <a:gd name="T75" fmla="*/ 2 h 4526"/>
                <a:gd name="T76" fmla="*/ 1 w 4121"/>
                <a:gd name="T77" fmla="*/ 2 h 4526"/>
                <a:gd name="T78" fmla="*/ 1 w 4121"/>
                <a:gd name="T79" fmla="*/ 2 h 4526"/>
                <a:gd name="T80" fmla="*/ 1 w 4121"/>
                <a:gd name="T81" fmla="*/ 1 h 4526"/>
                <a:gd name="T82" fmla="*/ 1 w 4121"/>
                <a:gd name="T83" fmla="*/ 1 h 4526"/>
                <a:gd name="T84" fmla="*/ 1 w 4121"/>
                <a:gd name="T85" fmla="*/ 1 h 4526"/>
                <a:gd name="T86" fmla="*/ 1 w 4121"/>
                <a:gd name="T87" fmla="*/ 1 h 4526"/>
                <a:gd name="T88" fmla="*/ 1 w 4121"/>
                <a:gd name="T89" fmla="*/ 1 h 4526"/>
                <a:gd name="T90" fmla="*/ 1 w 4121"/>
                <a:gd name="T91" fmla="*/ 1 h 4526"/>
                <a:gd name="T92" fmla="*/ 1 w 4121"/>
                <a:gd name="T93" fmla="*/ 1 h 4526"/>
                <a:gd name="T94" fmla="*/ 4 w 4121"/>
                <a:gd name="T95" fmla="*/ 5 h 45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21"/>
                <a:gd name="T145" fmla="*/ 0 h 4526"/>
                <a:gd name="T146" fmla="*/ 4121 w 4121"/>
                <a:gd name="T147" fmla="*/ 4526 h 45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21" h="4526">
                  <a:moveTo>
                    <a:pt x="2925" y="3501"/>
                  </a:moveTo>
                  <a:lnTo>
                    <a:pt x="3017" y="3560"/>
                  </a:lnTo>
                  <a:lnTo>
                    <a:pt x="3126" y="3642"/>
                  </a:lnTo>
                  <a:lnTo>
                    <a:pt x="3086" y="3658"/>
                  </a:lnTo>
                  <a:lnTo>
                    <a:pt x="3076" y="3688"/>
                  </a:lnTo>
                  <a:lnTo>
                    <a:pt x="3164" y="3720"/>
                  </a:lnTo>
                  <a:lnTo>
                    <a:pt x="3226" y="3780"/>
                  </a:lnTo>
                  <a:lnTo>
                    <a:pt x="3246" y="3846"/>
                  </a:lnTo>
                  <a:lnTo>
                    <a:pt x="3291" y="4029"/>
                  </a:lnTo>
                  <a:lnTo>
                    <a:pt x="3291" y="4111"/>
                  </a:lnTo>
                  <a:lnTo>
                    <a:pt x="3335" y="4180"/>
                  </a:lnTo>
                  <a:lnTo>
                    <a:pt x="3409" y="4306"/>
                  </a:lnTo>
                  <a:lnTo>
                    <a:pt x="3426" y="4420"/>
                  </a:lnTo>
                  <a:lnTo>
                    <a:pt x="3457" y="4494"/>
                  </a:lnTo>
                  <a:lnTo>
                    <a:pt x="3478" y="4519"/>
                  </a:lnTo>
                  <a:lnTo>
                    <a:pt x="3514" y="4526"/>
                  </a:lnTo>
                  <a:lnTo>
                    <a:pt x="3532" y="4526"/>
                  </a:lnTo>
                  <a:lnTo>
                    <a:pt x="3558" y="4505"/>
                  </a:lnTo>
                  <a:lnTo>
                    <a:pt x="3591" y="4469"/>
                  </a:lnTo>
                  <a:lnTo>
                    <a:pt x="3625" y="4384"/>
                  </a:lnTo>
                  <a:lnTo>
                    <a:pt x="3625" y="4333"/>
                  </a:lnTo>
                  <a:lnTo>
                    <a:pt x="3638" y="4260"/>
                  </a:lnTo>
                  <a:lnTo>
                    <a:pt x="3648" y="4162"/>
                  </a:lnTo>
                  <a:lnTo>
                    <a:pt x="3702" y="4052"/>
                  </a:lnTo>
                  <a:lnTo>
                    <a:pt x="3711" y="4040"/>
                  </a:lnTo>
                  <a:lnTo>
                    <a:pt x="3767" y="3953"/>
                  </a:lnTo>
                  <a:lnTo>
                    <a:pt x="3847" y="3881"/>
                  </a:lnTo>
                  <a:lnTo>
                    <a:pt x="3880" y="3846"/>
                  </a:lnTo>
                  <a:lnTo>
                    <a:pt x="3924" y="3757"/>
                  </a:lnTo>
                  <a:lnTo>
                    <a:pt x="3956" y="3757"/>
                  </a:lnTo>
                  <a:lnTo>
                    <a:pt x="4110" y="3672"/>
                  </a:lnTo>
                  <a:lnTo>
                    <a:pt x="4121" y="3658"/>
                  </a:lnTo>
                  <a:lnTo>
                    <a:pt x="2360" y="141"/>
                  </a:lnTo>
                  <a:lnTo>
                    <a:pt x="2351" y="143"/>
                  </a:lnTo>
                  <a:lnTo>
                    <a:pt x="2339" y="201"/>
                  </a:lnTo>
                  <a:lnTo>
                    <a:pt x="2290" y="201"/>
                  </a:lnTo>
                  <a:lnTo>
                    <a:pt x="2225" y="215"/>
                  </a:lnTo>
                  <a:lnTo>
                    <a:pt x="2181" y="228"/>
                  </a:lnTo>
                  <a:lnTo>
                    <a:pt x="2073" y="201"/>
                  </a:lnTo>
                  <a:lnTo>
                    <a:pt x="1993" y="228"/>
                  </a:lnTo>
                  <a:lnTo>
                    <a:pt x="1917" y="290"/>
                  </a:lnTo>
                  <a:lnTo>
                    <a:pt x="1827" y="352"/>
                  </a:lnTo>
                  <a:lnTo>
                    <a:pt x="1793" y="387"/>
                  </a:lnTo>
                  <a:lnTo>
                    <a:pt x="1773" y="384"/>
                  </a:lnTo>
                  <a:lnTo>
                    <a:pt x="1779" y="317"/>
                  </a:lnTo>
                  <a:lnTo>
                    <a:pt x="1754" y="239"/>
                  </a:lnTo>
                  <a:lnTo>
                    <a:pt x="1682" y="201"/>
                  </a:lnTo>
                  <a:lnTo>
                    <a:pt x="1650" y="194"/>
                  </a:lnTo>
                  <a:lnTo>
                    <a:pt x="1627" y="215"/>
                  </a:lnTo>
                  <a:lnTo>
                    <a:pt x="1660" y="302"/>
                  </a:lnTo>
                  <a:lnTo>
                    <a:pt x="1660" y="338"/>
                  </a:lnTo>
                  <a:lnTo>
                    <a:pt x="1650" y="412"/>
                  </a:lnTo>
                  <a:lnTo>
                    <a:pt x="1639" y="420"/>
                  </a:lnTo>
                  <a:lnTo>
                    <a:pt x="1486" y="510"/>
                  </a:lnTo>
                  <a:lnTo>
                    <a:pt x="1490" y="537"/>
                  </a:lnTo>
                  <a:lnTo>
                    <a:pt x="1532" y="604"/>
                  </a:lnTo>
                  <a:lnTo>
                    <a:pt x="1486" y="602"/>
                  </a:lnTo>
                  <a:lnTo>
                    <a:pt x="1365" y="521"/>
                  </a:lnTo>
                  <a:lnTo>
                    <a:pt x="1308" y="471"/>
                  </a:lnTo>
                  <a:lnTo>
                    <a:pt x="1257" y="398"/>
                  </a:lnTo>
                  <a:lnTo>
                    <a:pt x="1344" y="420"/>
                  </a:lnTo>
                  <a:lnTo>
                    <a:pt x="1381" y="387"/>
                  </a:lnTo>
                  <a:lnTo>
                    <a:pt x="1420" y="429"/>
                  </a:lnTo>
                  <a:lnTo>
                    <a:pt x="1497" y="420"/>
                  </a:lnTo>
                  <a:lnTo>
                    <a:pt x="1519" y="400"/>
                  </a:lnTo>
                  <a:lnTo>
                    <a:pt x="1549" y="387"/>
                  </a:lnTo>
                  <a:lnTo>
                    <a:pt x="1539" y="338"/>
                  </a:lnTo>
                  <a:lnTo>
                    <a:pt x="1515" y="290"/>
                  </a:lnTo>
                  <a:lnTo>
                    <a:pt x="1479" y="270"/>
                  </a:lnTo>
                  <a:lnTo>
                    <a:pt x="1400" y="206"/>
                  </a:lnTo>
                  <a:lnTo>
                    <a:pt x="1316" y="178"/>
                  </a:lnTo>
                  <a:lnTo>
                    <a:pt x="1176" y="164"/>
                  </a:lnTo>
                  <a:lnTo>
                    <a:pt x="1191" y="125"/>
                  </a:lnTo>
                  <a:lnTo>
                    <a:pt x="1150" y="117"/>
                  </a:lnTo>
                  <a:lnTo>
                    <a:pt x="1083" y="141"/>
                  </a:lnTo>
                  <a:lnTo>
                    <a:pt x="1062" y="141"/>
                  </a:lnTo>
                  <a:lnTo>
                    <a:pt x="1050" y="129"/>
                  </a:lnTo>
                  <a:lnTo>
                    <a:pt x="1096" y="91"/>
                  </a:lnTo>
                  <a:lnTo>
                    <a:pt x="1115" y="80"/>
                  </a:lnTo>
                  <a:lnTo>
                    <a:pt x="1104" y="43"/>
                  </a:lnTo>
                  <a:lnTo>
                    <a:pt x="1013" y="0"/>
                  </a:lnTo>
                  <a:lnTo>
                    <a:pt x="916" y="33"/>
                  </a:lnTo>
                  <a:lnTo>
                    <a:pt x="889" y="7"/>
                  </a:lnTo>
                  <a:lnTo>
                    <a:pt x="870" y="7"/>
                  </a:lnTo>
                  <a:lnTo>
                    <a:pt x="828" y="33"/>
                  </a:lnTo>
                  <a:lnTo>
                    <a:pt x="818" y="43"/>
                  </a:lnTo>
                  <a:lnTo>
                    <a:pt x="751" y="70"/>
                  </a:lnTo>
                  <a:lnTo>
                    <a:pt x="696" y="117"/>
                  </a:lnTo>
                  <a:lnTo>
                    <a:pt x="684" y="129"/>
                  </a:lnTo>
                  <a:lnTo>
                    <a:pt x="619" y="153"/>
                  </a:lnTo>
                  <a:lnTo>
                    <a:pt x="539" y="201"/>
                  </a:lnTo>
                  <a:lnTo>
                    <a:pt x="476" y="246"/>
                  </a:lnTo>
                  <a:lnTo>
                    <a:pt x="420" y="290"/>
                  </a:lnTo>
                  <a:lnTo>
                    <a:pt x="391" y="363"/>
                  </a:lnTo>
                  <a:lnTo>
                    <a:pt x="340" y="448"/>
                  </a:lnTo>
                  <a:lnTo>
                    <a:pt x="306" y="521"/>
                  </a:lnTo>
                  <a:lnTo>
                    <a:pt x="262" y="597"/>
                  </a:lnTo>
                  <a:lnTo>
                    <a:pt x="130" y="729"/>
                  </a:lnTo>
                  <a:lnTo>
                    <a:pt x="62" y="755"/>
                  </a:lnTo>
                  <a:lnTo>
                    <a:pt x="7" y="835"/>
                  </a:lnTo>
                  <a:lnTo>
                    <a:pt x="0" y="863"/>
                  </a:lnTo>
                  <a:lnTo>
                    <a:pt x="38" y="942"/>
                  </a:lnTo>
                  <a:lnTo>
                    <a:pt x="72" y="1092"/>
                  </a:lnTo>
                  <a:lnTo>
                    <a:pt x="109" y="1080"/>
                  </a:lnTo>
                  <a:lnTo>
                    <a:pt x="95" y="1128"/>
                  </a:lnTo>
                  <a:lnTo>
                    <a:pt x="97" y="1160"/>
                  </a:lnTo>
                  <a:lnTo>
                    <a:pt x="111" y="1165"/>
                  </a:lnTo>
                  <a:lnTo>
                    <a:pt x="130" y="1169"/>
                  </a:lnTo>
                  <a:lnTo>
                    <a:pt x="208" y="1160"/>
                  </a:lnTo>
                  <a:lnTo>
                    <a:pt x="294" y="1080"/>
                  </a:lnTo>
                  <a:lnTo>
                    <a:pt x="298" y="1092"/>
                  </a:lnTo>
                  <a:lnTo>
                    <a:pt x="338" y="1160"/>
                  </a:lnTo>
                  <a:lnTo>
                    <a:pt x="340" y="1245"/>
                  </a:lnTo>
                  <a:lnTo>
                    <a:pt x="386" y="1336"/>
                  </a:lnTo>
                  <a:lnTo>
                    <a:pt x="453" y="1352"/>
                  </a:lnTo>
                  <a:lnTo>
                    <a:pt x="461" y="1307"/>
                  </a:lnTo>
                  <a:lnTo>
                    <a:pt x="479" y="1334"/>
                  </a:lnTo>
                  <a:lnTo>
                    <a:pt x="523" y="1296"/>
                  </a:lnTo>
                  <a:lnTo>
                    <a:pt x="552" y="1231"/>
                  </a:lnTo>
                  <a:lnTo>
                    <a:pt x="568" y="1151"/>
                  </a:lnTo>
                  <a:lnTo>
                    <a:pt x="596" y="1096"/>
                  </a:lnTo>
                  <a:lnTo>
                    <a:pt x="575" y="1062"/>
                  </a:lnTo>
                  <a:lnTo>
                    <a:pt x="596" y="975"/>
                  </a:lnTo>
                  <a:lnTo>
                    <a:pt x="568" y="924"/>
                  </a:lnTo>
                  <a:lnTo>
                    <a:pt x="585" y="806"/>
                  </a:lnTo>
                  <a:lnTo>
                    <a:pt x="619" y="729"/>
                  </a:lnTo>
                  <a:lnTo>
                    <a:pt x="684" y="693"/>
                  </a:lnTo>
                  <a:lnTo>
                    <a:pt x="740" y="607"/>
                  </a:lnTo>
                  <a:lnTo>
                    <a:pt x="761" y="521"/>
                  </a:lnTo>
                  <a:lnTo>
                    <a:pt x="782" y="497"/>
                  </a:lnTo>
                  <a:lnTo>
                    <a:pt x="849" y="492"/>
                  </a:lnTo>
                  <a:lnTo>
                    <a:pt x="872" y="521"/>
                  </a:lnTo>
                  <a:lnTo>
                    <a:pt x="872" y="537"/>
                  </a:lnTo>
                  <a:lnTo>
                    <a:pt x="818" y="607"/>
                  </a:lnTo>
                  <a:lnTo>
                    <a:pt x="740" y="682"/>
                  </a:lnTo>
                  <a:lnTo>
                    <a:pt x="717" y="718"/>
                  </a:lnTo>
                  <a:lnTo>
                    <a:pt x="715" y="799"/>
                  </a:lnTo>
                  <a:lnTo>
                    <a:pt x="740" y="926"/>
                  </a:lnTo>
                  <a:lnTo>
                    <a:pt x="808" y="961"/>
                  </a:lnTo>
                  <a:lnTo>
                    <a:pt x="901" y="970"/>
                  </a:lnTo>
                  <a:lnTo>
                    <a:pt x="1006" y="935"/>
                  </a:lnTo>
                  <a:lnTo>
                    <a:pt x="1062" y="963"/>
                  </a:lnTo>
                  <a:lnTo>
                    <a:pt x="1094" y="1007"/>
                  </a:lnTo>
                  <a:lnTo>
                    <a:pt x="2925" y="350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198" name="Freeform 9"/>
            <p:cNvSpPr>
              <a:spLocks/>
            </p:cNvSpPr>
            <p:nvPr/>
          </p:nvSpPr>
          <p:spPr bwMode="ltGray">
            <a:xfrm>
              <a:off x="3640" y="879"/>
              <a:ext cx="1061" cy="1830"/>
            </a:xfrm>
            <a:custGeom>
              <a:avLst/>
              <a:gdLst>
                <a:gd name="T0" fmla="*/ 1 w 3183"/>
                <a:gd name="T1" fmla="*/ 0 h 5492"/>
                <a:gd name="T2" fmla="*/ 1 w 3183"/>
                <a:gd name="T3" fmla="*/ 0 h 5492"/>
                <a:gd name="T4" fmla="*/ 1 w 3183"/>
                <a:gd name="T5" fmla="*/ 0 h 5492"/>
                <a:gd name="T6" fmla="*/ 1 w 3183"/>
                <a:gd name="T7" fmla="*/ 0 h 5492"/>
                <a:gd name="T8" fmla="*/ 1 w 3183"/>
                <a:gd name="T9" fmla="*/ 0 h 5492"/>
                <a:gd name="T10" fmla="*/ 1 w 3183"/>
                <a:gd name="T11" fmla="*/ 0 h 5492"/>
                <a:gd name="T12" fmla="*/ 1 w 3183"/>
                <a:gd name="T13" fmla="*/ 0 h 5492"/>
                <a:gd name="T14" fmla="*/ 1 w 3183"/>
                <a:gd name="T15" fmla="*/ 0 h 5492"/>
                <a:gd name="T16" fmla="*/ 1 w 3183"/>
                <a:gd name="T17" fmla="*/ 0 h 5492"/>
                <a:gd name="T18" fmla="*/ 1 w 3183"/>
                <a:gd name="T19" fmla="*/ 1 h 5492"/>
                <a:gd name="T20" fmla="*/ 1 w 3183"/>
                <a:gd name="T21" fmla="*/ 1 h 5492"/>
                <a:gd name="T22" fmla="*/ 1 w 3183"/>
                <a:gd name="T23" fmla="*/ 1 h 5492"/>
                <a:gd name="T24" fmla="*/ 1 w 3183"/>
                <a:gd name="T25" fmla="*/ 1 h 5492"/>
                <a:gd name="T26" fmla="*/ 1 w 3183"/>
                <a:gd name="T27" fmla="*/ 0 h 5492"/>
                <a:gd name="T28" fmla="*/ 1 w 3183"/>
                <a:gd name="T29" fmla="*/ 0 h 5492"/>
                <a:gd name="T30" fmla="*/ 1 w 3183"/>
                <a:gd name="T31" fmla="*/ 0 h 5492"/>
                <a:gd name="T32" fmla="*/ 0 w 3183"/>
                <a:gd name="T33" fmla="*/ 0 h 5492"/>
                <a:gd name="T34" fmla="*/ 0 w 3183"/>
                <a:gd name="T35" fmla="*/ 0 h 5492"/>
                <a:gd name="T36" fmla="*/ 0 w 3183"/>
                <a:gd name="T37" fmla="*/ 0 h 5492"/>
                <a:gd name="T38" fmla="*/ 0 w 3183"/>
                <a:gd name="T39" fmla="*/ 0 h 5492"/>
                <a:gd name="T40" fmla="*/ 2 w 3183"/>
                <a:gd name="T41" fmla="*/ 5 h 5492"/>
                <a:gd name="T42" fmla="*/ 3 w 3183"/>
                <a:gd name="T43" fmla="*/ 5 h 5492"/>
                <a:gd name="T44" fmla="*/ 3 w 3183"/>
                <a:gd name="T45" fmla="*/ 6 h 5492"/>
                <a:gd name="T46" fmla="*/ 3 w 3183"/>
                <a:gd name="T47" fmla="*/ 6 h 5492"/>
                <a:gd name="T48" fmla="*/ 3 w 3183"/>
                <a:gd name="T49" fmla="*/ 6 h 5492"/>
                <a:gd name="T50" fmla="*/ 3 w 3183"/>
                <a:gd name="T51" fmla="*/ 6 h 5492"/>
                <a:gd name="T52" fmla="*/ 3 w 3183"/>
                <a:gd name="T53" fmla="*/ 7 h 5492"/>
                <a:gd name="T54" fmla="*/ 3 w 3183"/>
                <a:gd name="T55" fmla="*/ 7 h 5492"/>
                <a:gd name="T56" fmla="*/ 3 w 3183"/>
                <a:gd name="T57" fmla="*/ 7 h 5492"/>
                <a:gd name="T58" fmla="*/ 3 w 3183"/>
                <a:gd name="T59" fmla="*/ 7 h 5492"/>
                <a:gd name="T60" fmla="*/ 3 w 3183"/>
                <a:gd name="T61" fmla="*/ 7 h 5492"/>
                <a:gd name="T62" fmla="*/ 3 w 3183"/>
                <a:gd name="T63" fmla="*/ 7 h 5492"/>
                <a:gd name="T64" fmla="*/ 3 w 3183"/>
                <a:gd name="T65" fmla="*/ 7 h 5492"/>
                <a:gd name="T66" fmla="*/ 3 w 3183"/>
                <a:gd name="T67" fmla="*/ 7 h 5492"/>
                <a:gd name="T68" fmla="*/ 3 w 3183"/>
                <a:gd name="T69" fmla="*/ 8 h 5492"/>
                <a:gd name="T70" fmla="*/ 3 w 3183"/>
                <a:gd name="T71" fmla="*/ 7 h 5492"/>
                <a:gd name="T72" fmla="*/ 3 w 3183"/>
                <a:gd name="T73" fmla="*/ 7 h 5492"/>
                <a:gd name="T74" fmla="*/ 3 w 3183"/>
                <a:gd name="T75" fmla="*/ 7 h 5492"/>
                <a:gd name="T76" fmla="*/ 3 w 3183"/>
                <a:gd name="T77" fmla="*/ 7 h 5492"/>
                <a:gd name="T78" fmla="*/ 3 w 3183"/>
                <a:gd name="T79" fmla="*/ 6 h 5492"/>
                <a:gd name="T80" fmla="*/ 3 w 3183"/>
                <a:gd name="T81" fmla="*/ 6 h 5492"/>
                <a:gd name="T82" fmla="*/ 3 w 3183"/>
                <a:gd name="T83" fmla="*/ 6 h 5492"/>
                <a:gd name="T84" fmla="*/ 3 w 3183"/>
                <a:gd name="T85" fmla="*/ 6 h 5492"/>
                <a:gd name="T86" fmla="*/ 3 w 3183"/>
                <a:gd name="T87" fmla="*/ 6 h 5492"/>
                <a:gd name="T88" fmla="*/ 4 w 3183"/>
                <a:gd name="T89" fmla="*/ 6 h 5492"/>
                <a:gd name="T90" fmla="*/ 4 w 3183"/>
                <a:gd name="T91" fmla="*/ 6 h 5492"/>
                <a:gd name="T92" fmla="*/ 3 w 3183"/>
                <a:gd name="T93" fmla="*/ 5 h 5492"/>
                <a:gd name="T94" fmla="*/ 3 w 3183"/>
                <a:gd name="T95" fmla="*/ 5 h 5492"/>
                <a:gd name="T96" fmla="*/ 4 w 3183"/>
                <a:gd name="T97" fmla="*/ 6 h 5492"/>
                <a:gd name="T98" fmla="*/ 4 w 3183"/>
                <a:gd name="T99" fmla="*/ 5 h 5492"/>
                <a:gd name="T100" fmla="*/ 4 w 3183"/>
                <a:gd name="T101" fmla="*/ 5 h 5492"/>
                <a:gd name="T102" fmla="*/ 4 w 3183"/>
                <a:gd name="T103" fmla="*/ 5 h 5492"/>
                <a:gd name="T104" fmla="*/ 4 w 3183"/>
                <a:gd name="T105" fmla="*/ 5 h 5492"/>
                <a:gd name="T106" fmla="*/ 4 w 3183"/>
                <a:gd name="T107" fmla="*/ 4 h 5492"/>
                <a:gd name="T108" fmla="*/ 4 w 3183"/>
                <a:gd name="T109" fmla="*/ 4 h 5492"/>
                <a:gd name="T110" fmla="*/ 4 w 3183"/>
                <a:gd name="T111" fmla="*/ 4 h 5492"/>
                <a:gd name="T112" fmla="*/ 4 w 3183"/>
                <a:gd name="T113" fmla="*/ 4 h 5492"/>
                <a:gd name="T114" fmla="*/ 4 w 3183"/>
                <a:gd name="T115" fmla="*/ 4 h 54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83"/>
                <a:gd name="T175" fmla="*/ 0 h 5492"/>
                <a:gd name="T176" fmla="*/ 3183 w 3183"/>
                <a:gd name="T177" fmla="*/ 5492 h 54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83" h="5492">
                  <a:moveTo>
                    <a:pt x="931" y="171"/>
                  </a:moveTo>
                  <a:lnTo>
                    <a:pt x="919" y="188"/>
                  </a:lnTo>
                  <a:lnTo>
                    <a:pt x="902" y="162"/>
                  </a:lnTo>
                  <a:lnTo>
                    <a:pt x="884" y="178"/>
                  </a:lnTo>
                  <a:lnTo>
                    <a:pt x="875" y="101"/>
                  </a:lnTo>
                  <a:lnTo>
                    <a:pt x="821" y="59"/>
                  </a:lnTo>
                  <a:lnTo>
                    <a:pt x="739" y="31"/>
                  </a:lnTo>
                  <a:lnTo>
                    <a:pt x="720" y="38"/>
                  </a:lnTo>
                  <a:lnTo>
                    <a:pt x="655" y="50"/>
                  </a:lnTo>
                  <a:lnTo>
                    <a:pt x="632" y="77"/>
                  </a:lnTo>
                  <a:lnTo>
                    <a:pt x="643" y="111"/>
                  </a:lnTo>
                  <a:lnTo>
                    <a:pt x="655" y="123"/>
                  </a:lnTo>
                  <a:lnTo>
                    <a:pt x="643" y="137"/>
                  </a:lnTo>
                  <a:lnTo>
                    <a:pt x="611" y="137"/>
                  </a:lnTo>
                  <a:lnTo>
                    <a:pt x="599" y="77"/>
                  </a:lnTo>
                  <a:lnTo>
                    <a:pt x="599" y="27"/>
                  </a:lnTo>
                  <a:lnTo>
                    <a:pt x="588" y="0"/>
                  </a:lnTo>
                  <a:lnTo>
                    <a:pt x="575" y="0"/>
                  </a:lnTo>
                  <a:lnTo>
                    <a:pt x="557" y="64"/>
                  </a:lnTo>
                  <a:lnTo>
                    <a:pt x="495" y="77"/>
                  </a:lnTo>
                  <a:lnTo>
                    <a:pt x="500" y="101"/>
                  </a:lnTo>
                  <a:lnTo>
                    <a:pt x="523" y="141"/>
                  </a:lnTo>
                  <a:lnTo>
                    <a:pt x="531" y="176"/>
                  </a:lnTo>
                  <a:lnTo>
                    <a:pt x="544" y="306"/>
                  </a:lnTo>
                  <a:lnTo>
                    <a:pt x="624" y="315"/>
                  </a:lnTo>
                  <a:lnTo>
                    <a:pt x="653" y="326"/>
                  </a:lnTo>
                  <a:lnTo>
                    <a:pt x="657" y="345"/>
                  </a:lnTo>
                  <a:lnTo>
                    <a:pt x="596" y="368"/>
                  </a:lnTo>
                  <a:lnTo>
                    <a:pt x="588" y="455"/>
                  </a:lnTo>
                  <a:lnTo>
                    <a:pt x="565" y="528"/>
                  </a:lnTo>
                  <a:lnTo>
                    <a:pt x="449" y="586"/>
                  </a:lnTo>
                  <a:lnTo>
                    <a:pt x="404" y="593"/>
                  </a:lnTo>
                  <a:lnTo>
                    <a:pt x="391" y="593"/>
                  </a:lnTo>
                  <a:lnTo>
                    <a:pt x="326" y="533"/>
                  </a:lnTo>
                  <a:lnTo>
                    <a:pt x="337" y="505"/>
                  </a:lnTo>
                  <a:lnTo>
                    <a:pt x="376" y="537"/>
                  </a:lnTo>
                  <a:lnTo>
                    <a:pt x="431" y="551"/>
                  </a:lnTo>
                  <a:lnTo>
                    <a:pt x="451" y="537"/>
                  </a:lnTo>
                  <a:lnTo>
                    <a:pt x="521" y="514"/>
                  </a:lnTo>
                  <a:lnTo>
                    <a:pt x="550" y="485"/>
                  </a:lnTo>
                  <a:lnTo>
                    <a:pt x="560" y="345"/>
                  </a:lnTo>
                  <a:lnTo>
                    <a:pt x="531" y="317"/>
                  </a:lnTo>
                  <a:lnTo>
                    <a:pt x="508" y="306"/>
                  </a:lnTo>
                  <a:lnTo>
                    <a:pt x="508" y="270"/>
                  </a:lnTo>
                  <a:lnTo>
                    <a:pt x="495" y="197"/>
                  </a:lnTo>
                  <a:lnTo>
                    <a:pt x="490" y="176"/>
                  </a:lnTo>
                  <a:lnTo>
                    <a:pt x="482" y="141"/>
                  </a:lnTo>
                  <a:lnTo>
                    <a:pt x="449" y="89"/>
                  </a:lnTo>
                  <a:lnTo>
                    <a:pt x="456" y="31"/>
                  </a:lnTo>
                  <a:lnTo>
                    <a:pt x="431" y="0"/>
                  </a:lnTo>
                  <a:lnTo>
                    <a:pt x="347" y="6"/>
                  </a:lnTo>
                  <a:lnTo>
                    <a:pt x="319" y="13"/>
                  </a:lnTo>
                  <a:lnTo>
                    <a:pt x="286" y="101"/>
                  </a:lnTo>
                  <a:lnTo>
                    <a:pt x="221" y="160"/>
                  </a:lnTo>
                  <a:lnTo>
                    <a:pt x="217" y="203"/>
                  </a:lnTo>
                  <a:lnTo>
                    <a:pt x="272" y="272"/>
                  </a:lnTo>
                  <a:lnTo>
                    <a:pt x="324" y="357"/>
                  </a:lnTo>
                  <a:lnTo>
                    <a:pt x="241" y="260"/>
                  </a:lnTo>
                  <a:lnTo>
                    <a:pt x="179" y="228"/>
                  </a:lnTo>
                  <a:lnTo>
                    <a:pt x="110" y="247"/>
                  </a:lnTo>
                  <a:lnTo>
                    <a:pt x="52" y="240"/>
                  </a:lnTo>
                  <a:lnTo>
                    <a:pt x="0" y="258"/>
                  </a:lnTo>
                  <a:lnTo>
                    <a:pt x="1760" y="3775"/>
                  </a:lnTo>
                  <a:lnTo>
                    <a:pt x="1784" y="3800"/>
                  </a:lnTo>
                  <a:lnTo>
                    <a:pt x="1820" y="3888"/>
                  </a:lnTo>
                  <a:lnTo>
                    <a:pt x="1897" y="4010"/>
                  </a:lnTo>
                  <a:lnTo>
                    <a:pt x="1884" y="4085"/>
                  </a:lnTo>
                  <a:lnTo>
                    <a:pt x="1908" y="4146"/>
                  </a:lnTo>
                  <a:lnTo>
                    <a:pt x="1972" y="4158"/>
                  </a:lnTo>
                  <a:lnTo>
                    <a:pt x="2040" y="4146"/>
                  </a:lnTo>
                  <a:lnTo>
                    <a:pt x="2052" y="4146"/>
                  </a:lnTo>
                  <a:lnTo>
                    <a:pt x="2073" y="4181"/>
                  </a:lnTo>
                  <a:lnTo>
                    <a:pt x="2086" y="4292"/>
                  </a:lnTo>
                  <a:lnTo>
                    <a:pt x="2130" y="4364"/>
                  </a:lnTo>
                  <a:lnTo>
                    <a:pt x="2140" y="4378"/>
                  </a:lnTo>
                  <a:lnTo>
                    <a:pt x="2140" y="4561"/>
                  </a:lnTo>
                  <a:lnTo>
                    <a:pt x="2151" y="4647"/>
                  </a:lnTo>
                  <a:lnTo>
                    <a:pt x="2174" y="4720"/>
                  </a:lnTo>
                  <a:lnTo>
                    <a:pt x="2239" y="4819"/>
                  </a:lnTo>
                  <a:lnTo>
                    <a:pt x="2296" y="4889"/>
                  </a:lnTo>
                  <a:lnTo>
                    <a:pt x="2296" y="4964"/>
                  </a:lnTo>
                  <a:lnTo>
                    <a:pt x="2285" y="4980"/>
                  </a:lnTo>
                  <a:lnTo>
                    <a:pt x="2262" y="4980"/>
                  </a:lnTo>
                  <a:lnTo>
                    <a:pt x="2195" y="4889"/>
                  </a:lnTo>
                  <a:lnTo>
                    <a:pt x="2164" y="4805"/>
                  </a:lnTo>
                  <a:lnTo>
                    <a:pt x="2151" y="4771"/>
                  </a:lnTo>
                  <a:lnTo>
                    <a:pt x="2130" y="4757"/>
                  </a:lnTo>
                  <a:lnTo>
                    <a:pt x="2086" y="4805"/>
                  </a:lnTo>
                  <a:lnTo>
                    <a:pt x="2048" y="4776"/>
                  </a:lnTo>
                  <a:lnTo>
                    <a:pt x="1996" y="4783"/>
                  </a:lnTo>
                  <a:lnTo>
                    <a:pt x="1985" y="4805"/>
                  </a:lnTo>
                  <a:lnTo>
                    <a:pt x="2040" y="4901"/>
                  </a:lnTo>
                  <a:lnTo>
                    <a:pt x="2086" y="4988"/>
                  </a:lnTo>
                  <a:lnTo>
                    <a:pt x="2096" y="5089"/>
                  </a:lnTo>
                  <a:lnTo>
                    <a:pt x="2120" y="5114"/>
                  </a:lnTo>
                  <a:lnTo>
                    <a:pt x="2151" y="5053"/>
                  </a:lnTo>
                  <a:lnTo>
                    <a:pt x="2164" y="5043"/>
                  </a:lnTo>
                  <a:lnTo>
                    <a:pt x="2184" y="5064"/>
                  </a:lnTo>
                  <a:lnTo>
                    <a:pt x="2262" y="5177"/>
                  </a:lnTo>
                  <a:lnTo>
                    <a:pt x="2272" y="5295"/>
                  </a:lnTo>
                  <a:lnTo>
                    <a:pt x="2285" y="5320"/>
                  </a:lnTo>
                  <a:lnTo>
                    <a:pt x="2319" y="5346"/>
                  </a:lnTo>
                  <a:lnTo>
                    <a:pt x="2385" y="5407"/>
                  </a:lnTo>
                  <a:lnTo>
                    <a:pt x="2428" y="5484"/>
                  </a:lnTo>
                  <a:lnTo>
                    <a:pt x="2439" y="5492"/>
                  </a:lnTo>
                  <a:lnTo>
                    <a:pt x="2473" y="5470"/>
                  </a:lnTo>
                  <a:lnTo>
                    <a:pt x="2506" y="5456"/>
                  </a:lnTo>
                  <a:lnTo>
                    <a:pt x="2527" y="5383"/>
                  </a:lnTo>
                  <a:lnTo>
                    <a:pt x="2496" y="5270"/>
                  </a:lnTo>
                  <a:lnTo>
                    <a:pt x="2473" y="5250"/>
                  </a:lnTo>
                  <a:lnTo>
                    <a:pt x="2450" y="5177"/>
                  </a:lnTo>
                  <a:lnTo>
                    <a:pt x="2351" y="5064"/>
                  </a:lnTo>
                  <a:lnTo>
                    <a:pt x="2351" y="5043"/>
                  </a:lnTo>
                  <a:lnTo>
                    <a:pt x="2418" y="5043"/>
                  </a:lnTo>
                  <a:lnTo>
                    <a:pt x="2460" y="5025"/>
                  </a:lnTo>
                  <a:lnTo>
                    <a:pt x="2450" y="4952"/>
                  </a:lnTo>
                  <a:lnTo>
                    <a:pt x="2405" y="4881"/>
                  </a:lnTo>
                  <a:lnTo>
                    <a:pt x="2373" y="4783"/>
                  </a:lnTo>
                  <a:lnTo>
                    <a:pt x="2319" y="4697"/>
                  </a:lnTo>
                  <a:lnTo>
                    <a:pt x="2252" y="4622"/>
                  </a:lnTo>
                  <a:lnTo>
                    <a:pt x="2208" y="4549"/>
                  </a:lnTo>
                  <a:lnTo>
                    <a:pt x="2208" y="4500"/>
                  </a:lnTo>
                  <a:lnTo>
                    <a:pt x="2218" y="4460"/>
                  </a:lnTo>
                  <a:lnTo>
                    <a:pt x="2218" y="4352"/>
                  </a:lnTo>
                  <a:lnTo>
                    <a:pt x="2228" y="4340"/>
                  </a:lnTo>
                  <a:lnTo>
                    <a:pt x="2252" y="4331"/>
                  </a:lnTo>
                  <a:lnTo>
                    <a:pt x="2329" y="4416"/>
                  </a:lnTo>
                  <a:lnTo>
                    <a:pt x="2362" y="4488"/>
                  </a:lnTo>
                  <a:lnTo>
                    <a:pt x="2428" y="4500"/>
                  </a:lnTo>
                  <a:lnTo>
                    <a:pt x="2460" y="4574"/>
                  </a:lnTo>
                  <a:lnTo>
                    <a:pt x="2473" y="4610"/>
                  </a:lnTo>
                  <a:lnTo>
                    <a:pt x="2527" y="4586"/>
                  </a:lnTo>
                  <a:lnTo>
                    <a:pt x="2574" y="4512"/>
                  </a:lnTo>
                  <a:lnTo>
                    <a:pt x="2630" y="4439"/>
                  </a:lnTo>
                  <a:lnTo>
                    <a:pt x="2662" y="4364"/>
                  </a:lnTo>
                  <a:lnTo>
                    <a:pt x="2649" y="4279"/>
                  </a:lnTo>
                  <a:lnTo>
                    <a:pt x="2662" y="4205"/>
                  </a:lnTo>
                  <a:lnTo>
                    <a:pt x="2649" y="4132"/>
                  </a:lnTo>
                  <a:lnTo>
                    <a:pt x="2582" y="4071"/>
                  </a:lnTo>
                  <a:lnTo>
                    <a:pt x="2506" y="3975"/>
                  </a:lnTo>
                  <a:lnTo>
                    <a:pt x="2496" y="3963"/>
                  </a:lnTo>
                  <a:lnTo>
                    <a:pt x="2496" y="3949"/>
                  </a:lnTo>
                  <a:lnTo>
                    <a:pt x="2540" y="3874"/>
                  </a:lnTo>
                  <a:lnTo>
                    <a:pt x="2548" y="3862"/>
                  </a:lnTo>
                  <a:lnTo>
                    <a:pt x="2561" y="3874"/>
                  </a:lnTo>
                  <a:lnTo>
                    <a:pt x="2582" y="3949"/>
                  </a:lnTo>
                  <a:lnTo>
                    <a:pt x="2582" y="4024"/>
                  </a:lnTo>
                  <a:lnTo>
                    <a:pt x="2672" y="4010"/>
                  </a:lnTo>
                  <a:lnTo>
                    <a:pt x="2695" y="3963"/>
                  </a:lnTo>
                  <a:lnTo>
                    <a:pt x="2672" y="3874"/>
                  </a:lnTo>
                  <a:lnTo>
                    <a:pt x="2672" y="3862"/>
                  </a:lnTo>
                  <a:lnTo>
                    <a:pt x="2750" y="3853"/>
                  </a:lnTo>
                  <a:lnTo>
                    <a:pt x="2794" y="3853"/>
                  </a:lnTo>
                  <a:lnTo>
                    <a:pt x="2863" y="3839"/>
                  </a:lnTo>
                  <a:lnTo>
                    <a:pt x="2928" y="3775"/>
                  </a:lnTo>
                  <a:lnTo>
                    <a:pt x="2993" y="3692"/>
                  </a:lnTo>
                  <a:lnTo>
                    <a:pt x="3050" y="3617"/>
                  </a:lnTo>
                  <a:lnTo>
                    <a:pt x="3083" y="3502"/>
                  </a:lnTo>
                  <a:lnTo>
                    <a:pt x="3152" y="3394"/>
                  </a:lnTo>
                  <a:lnTo>
                    <a:pt x="3138" y="3228"/>
                  </a:lnTo>
                  <a:lnTo>
                    <a:pt x="3183" y="3182"/>
                  </a:lnTo>
                  <a:lnTo>
                    <a:pt x="3152" y="3101"/>
                  </a:lnTo>
                  <a:lnTo>
                    <a:pt x="3094" y="3028"/>
                  </a:lnTo>
                  <a:lnTo>
                    <a:pt x="3050" y="2981"/>
                  </a:lnTo>
                  <a:lnTo>
                    <a:pt x="3037" y="2932"/>
                  </a:lnTo>
                  <a:lnTo>
                    <a:pt x="3053" y="2852"/>
                  </a:lnTo>
                  <a:lnTo>
                    <a:pt x="3117" y="2822"/>
                  </a:lnTo>
                  <a:lnTo>
                    <a:pt x="3136" y="2793"/>
                  </a:lnTo>
                  <a:lnTo>
                    <a:pt x="3138" y="2747"/>
                  </a:lnTo>
                  <a:lnTo>
                    <a:pt x="3117" y="2735"/>
                  </a:lnTo>
                  <a:lnTo>
                    <a:pt x="3006" y="2747"/>
                  </a:lnTo>
                  <a:lnTo>
                    <a:pt x="2908" y="2733"/>
                  </a:lnTo>
                  <a:lnTo>
                    <a:pt x="2907" y="2735"/>
                  </a:lnTo>
                  <a:lnTo>
                    <a:pt x="2884" y="2696"/>
                  </a:lnTo>
                  <a:lnTo>
                    <a:pt x="931" y="17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199" name="Freeform 10"/>
            <p:cNvSpPr>
              <a:spLocks/>
            </p:cNvSpPr>
            <p:nvPr/>
          </p:nvSpPr>
          <p:spPr bwMode="ltGray">
            <a:xfrm>
              <a:off x="3899" y="716"/>
              <a:ext cx="1080" cy="1148"/>
            </a:xfrm>
            <a:custGeom>
              <a:avLst/>
              <a:gdLst>
                <a:gd name="T0" fmla="*/ 3 w 3239"/>
                <a:gd name="T1" fmla="*/ 1 h 3444"/>
                <a:gd name="T2" fmla="*/ 3 w 3239"/>
                <a:gd name="T3" fmla="*/ 1 h 3444"/>
                <a:gd name="T4" fmla="*/ 3 w 3239"/>
                <a:gd name="T5" fmla="*/ 1 h 3444"/>
                <a:gd name="T6" fmla="*/ 2 w 3239"/>
                <a:gd name="T7" fmla="*/ 1 h 3444"/>
                <a:gd name="T8" fmla="*/ 2 w 3239"/>
                <a:gd name="T9" fmla="*/ 1 h 3444"/>
                <a:gd name="T10" fmla="*/ 2 w 3239"/>
                <a:gd name="T11" fmla="*/ 1 h 3444"/>
                <a:gd name="T12" fmla="*/ 2 w 3239"/>
                <a:gd name="T13" fmla="*/ 1 h 3444"/>
                <a:gd name="T14" fmla="*/ 1 w 3239"/>
                <a:gd name="T15" fmla="*/ 1 h 3444"/>
                <a:gd name="T16" fmla="*/ 2 w 3239"/>
                <a:gd name="T17" fmla="*/ 0 h 3444"/>
                <a:gd name="T18" fmla="*/ 2 w 3239"/>
                <a:gd name="T19" fmla="*/ 0 h 3444"/>
                <a:gd name="T20" fmla="*/ 1 w 3239"/>
                <a:gd name="T21" fmla="*/ 0 h 3444"/>
                <a:gd name="T22" fmla="*/ 1 w 3239"/>
                <a:gd name="T23" fmla="*/ 0 h 3444"/>
                <a:gd name="T24" fmla="*/ 1 w 3239"/>
                <a:gd name="T25" fmla="*/ 0 h 3444"/>
                <a:gd name="T26" fmla="*/ 1 w 3239"/>
                <a:gd name="T27" fmla="*/ 0 h 3444"/>
                <a:gd name="T28" fmla="*/ 1 w 3239"/>
                <a:gd name="T29" fmla="*/ 0 h 3444"/>
                <a:gd name="T30" fmla="*/ 1 w 3239"/>
                <a:gd name="T31" fmla="*/ 0 h 3444"/>
                <a:gd name="T32" fmla="*/ 1 w 3239"/>
                <a:gd name="T33" fmla="*/ 0 h 3444"/>
                <a:gd name="T34" fmla="*/ 0 w 3239"/>
                <a:gd name="T35" fmla="*/ 0 h 3444"/>
                <a:gd name="T36" fmla="*/ 0 w 3239"/>
                <a:gd name="T37" fmla="*/ 1 h 3444"/>
                <a:gd name="T38" fmla="*/ 0 w 3239"/>
                <a:gd name="T39" fmla="*/ 1 h 3444"/>
                <a:gd name="T40" fmla="*/ 0 w 3239"/>
                <a:gd name="T41" fmla="*/ 1 h 3444"/>
                <a:gd name="T42" fmla="*/ 3 w 3239"/>
                <a:gd name="T43" fmla="*/ 4 h 3444"/>
                <a:gd name="T44" fmla="*/ 3 w 3239"/>
                <a:gd name="T45" fmla="*/ 4 h 3444"/>
                <a:gd name="T46" fmla="*/ 3 w 3239"/>
                <a:gd name="T47" fmla="*/ 4 h 3444"/>
                <a:gd name="T48" fmla="*/ 3 w 3239"/>
                <a:gd name="T49" fmla="*/ 4 h 3444"/>
                <a:gd name="T50" fmla="*/ 3 w 3239"/>
                <a:gd name="T51" fmla="*/ 5 h 3444"/>
                <a:gd name="T52" fmla="*/ 4 w 3239"/>
                <a:gd name="T53" fmla="*/ 5 h 3444"/>
                <a:gd name="T54" fmla="*/ 4 w 3239"/>
                <a:gd name="T55" fmla="*/ 4 h 3444"/>
                <a:gd name="T56" fmla="*/ 4 w 3239"/>
                <a:gd name="T57" fmla="*/ 4 h 3444"/>
                <a:gd name="T58" fmla="*/ 4 w 3239"/>
                <a:gd name="T59" fmla="*/ 4 h 3444"/>
                <a:gd name="T60" fmla="*/ 4 w 3239"/>
                <a:gd name="T61" fmla="*/ 3 h 3444"/>
                <a:gd name="T62" fmla="*/ 4 w 3239"/>
                <a:gd name="T63" fmla="*/ 3 h 3444"/>
                <a:gd name="T64" fmla="*/ 4 w 3239"/>
                <a:gd name="T65" fmla="*/ 3 h 3444"/>
                <a:gd name="T66" fmla="*/ 4 w 3239"/>
                <a:gd name="T67" fmla="*/ 3 h 3444"/>
                <a:gd name="T68" fmla="*/ 4 w 3239"/>
                <a:gd name="T69" fmla="*/ 4 h 3444"/>
                <a:gd name="T70" fmla="*/ 4 w 3239"/>
                <a:gd name="T71" fmla="*/ 4 h 3444"/>
                <a:gd name="T72" fmla="*/ 4 w 3239"/>
                <a:gd name="T73" fmla="*/ 3 h 3444"/>
                <a:gd name="T74" fmla="*/ 4 w 3239"/>
                <a:gd name="T75" fmla="*/ 3 h 3444"/>
                <a:gd name="T76" fmla="*/ 4 w 3239"/>
                <a:gd name="T77" fmla="*/ 3 h 3444"/>
                <a:gd name="T78" fmla="*/ 4 w 3239"/>
                <a:gd name="T79" fmla="*/ 3 h 3444"/>
                <a:gd name="T80" fmla="*/ 4 w 3239"/>
                <a:gd name="T81" fmla="*/ 3 h 3444"/>
                <a:gd name="T82" fmla="*/ 4 w 3239"/>
                <a:gd name="T83" fmla="*/ 3 h 3444"/>
                <a:gd name="T84" fmla="*/ 4 w 3239"/>
                <a:gd name="T85" fmla="*/ 3 h 3444"/>
                <a:gd name="T86" fmla="*/ 4 w 3239"/>
                <a:gd name="T87" fmla="*/ 3 h 3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9"/>
                <a:gd name="T133" fmla="*/ 0 h 3444"/>
                <a:gd name="T134" fmla="*/ 3239 w 3239"/>
                <a:gd name="T135" fmla="*/ 3444 h 3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9" h="3444">
                  <a:moveTo>
                    <a:pt x="2151" y="626"/>
                  </a:moveTo>
                  <a:lnTo>
                    <a:pt x="2051" y="588"/>
                  </a:lnTo>
                  <a:lnTo>
                    <a:pt x="1985" y="550"/>
                  </a:lnTo>
                  <a:lnTo>
                    <a:pt x="1919" y="527"/>
                  </a:lnTo>
                  <a:lnTo>
                    <a:pt x="1907" y="516"/>
                  </a:lnTo>
                  <a:lnTo>
                    <a:pt x="1930" y="476"/>
                  </a:lnTo>
                  <a:lnTo>
                    <a:pt x="1974" y="466"/>
                  </a:lnTo>
                  <a:lnTo>
                    <a:pt x="1919" y="406"/>
                  </a:lnTo>
                  <a:lnTo>
                    <a:pt x="1854" y="370"/>
                  </a:lnTo>
                  <a:lnTo>
                    <a:pt x="1798" y="370"/>
                  </a:lnTo>
                  <a:lnTo>
                    <a:pt x="1764" y="440"/>
                  </a:lnTo>
                  <a:lnTo>
                    <a:pt x="1764" y="452"/>
                  </a:lnTo>
                  <a:lnTo>
                    <a:pt x="1730" y="452"/>
                  </a:lnTo>
                  <a:lnTo>
                    <a:pt x="1642" y="440"/>
                  </a:lnTo>
                  <a:lnTo>
                    <a:pt x="1575" y="392"/>
                  </a:lnTo>
                  <a:lnTo>
                    <a:pt x="1544" y="382"/>
                  </a:lnTo>
                  <a:lnTo>
                    <a:pt x="1297" y="370"/>
                  </a:lnTo>
                  <a:lnTo>
                    <a:pt x="1230" y="372"/>
                  </a:lnTo>
                  <a:lnTo>
                    <a:pt x="1210" y="372"/>
                  </a:lnTo>
                  <a:lnTo>
                    <a:pt x="1186" y="406"/>
                  </a:lnTo>
                  <a:lnTo>
                    <a:pt x="1163" y="426"/>
                  </a:lnTo>
                  <a:lnTo>
                    <a:pt x="1091" y="447"/>
                  </a:lnTo>
                  <a:lnTo>
                    <a:pt x="1057" y="440"/>
                  </a:lnTo>
                  <a:lnTo>
                    <a:pt x="1077" y="417"/>
                  </a:lnTo>
                  <a:lnTo>
                    <a:pt x="1142" y="378"/>
                  </a:lnTo>
                  <a:lnTo>
                    <a:pt x="1202" y="360"/>
                  </a:lnTo>
                  <a:lnTo>
                    <a:pt x="1210" y="360"/>
                  </a:lnTo>
                  <a:lnTo>
                    <a:pt x="1278" y="298"/>
                  </a:lnTo>
                  <a:lnTo>
                    <a:pt x="1293" y="234"/>
                  </a:lnTo>
                  <a:lnTo>
                    <a:pt x="1275" y="173"/>
                  </a:lnTo>
                  <a:lnTo>
                    <a:pt x="1240" y="136"/>
                  </a:lnTo>
                  <a:lnTo>
                    <a:pt x="1155" y="99"/>
                  </a:lnTo>
                  <a:lnTo>
                    <a:pt x="1085" y="85"/>
                  </a:lnTo>
                  <a:lnTo>
                    <a:pt x="1044" y="136"/>
                  </a:lnTo>
                  <a:lnTo>
                    <a:pt x="984" y="122"/>
                  </a:lnTo>
                  <a:lnTo>
                    <a:pt x="974" y="110"/>
                  </a:lnTo>
                  <a:lnTo>
                    <a:pt x="920" y="12"/>
                  </a:lnTo>
                  <a:lnTo>
                    <a:pt x="867" y="0"/>
                  </a:lnTo>
                  <a:lnTo>
                    <a:pt x="798" y="12"/>
                  </a:lnTo>
                  <a:lnTo>
                    <a:pt x="777" y="51"/>
                  </a:lnTo>
                  <a:lnTo>
                    <a:pt x="788" y="122"/>
                  </a:lnTo>
                  <a:lnTo>
                    <a:pt x="788" y="136"/>
                  </a:lnTo>
                  <a:lnTo>
                    <a:pt x="718" y="136"/>
                  </a:lnTo>
                  <a:lnTo>
                    <a:pt x="697" y="147"/>
                  </a:lnTo>
                  <a:lnTo>
                    <a:pt x="710" y="173"/>
                  </a:lnTo>
                  <a:lnTo>
                    <a:pt x="710" y="197"/>
                  </a:lnTo>
                  <a:lnTo>
                    <a:pt x="676" y="197"/>
                  </a:lnTo>
                  <a:lnTo>
                    <a:pt x="598" y="173"/>
                  </a:lnTo>
                  <a:lnTo>
                    <a:pt x="586" y="159"/>
                  </a:lnTo>
                  <a:lnTo>
                    <a:pt x="455" y="223"/>
                  </a:lnTo>
                  <a:lnTo>
                    <a:pt x="443" y="234"/>
                  </a:lnTo>
                  <a:lnTo>
                    <a:pt x="377" y="234"/>
                  </a:lnTo>
                  <a:lnTo>
                    <a:pt x="289" y="257"/>
                  </a:lnTo>
                  <a:lnTo>
                    <a:pt x="207" y="293"/>
                  </a:lnTo>
                  <a:lnTo>
                    <a:pt x="222" y="378"/>
                  </a:lnTo>
                  <a:lnTo>
                    <a:pt x="199" y="406"/>
                  </a:lnTo>
                  <a:lnTo>
                    <a:pt x="132" y="417"/>
                  </a:lnTo>
                  <a:lnTo>
                    <a:pt x="54" y="417"/>
                  </a:lnTo>
                  <a:lnTo>
                    <a:pt x="0" y="429"/>
                  </a:lnTo>
                  <a:lnTo>
                    <a:pt x="8" y="473"/>
                  </a:lnTo>
                  <a:lnTo>
                    <a:pt x="59" y="504"/>
                  </a:lnTo>
                  <a:lnTo>
                    <a:pt x="106" y="527"/>
                  </a:lnTo>
                  <a:lnTo>
                    <a:pt x="130" y="566"/>
                  </a:lnTo>
                  <a:lnTo>
                    <a:pt x="155" y="639"/>
                  </a:lnTo>
                  <a:lnTo>
                    <a:pt x="155" y="660"/>
                  </a:lnTo>
                  <a:lnTo>
                    <a:pt x="2107" y="3185"/>
                  </a:lnTo>
                  <a:lnTo>
                    <a:pt x="2182" y="3107"/>
                  </a:lnTo>
                  <a:lnTo>
                    <a:pt x="2215" y="3082"/>
                  </a:lnTo>
                  <a:lnTo>
                    <a:pt x="2244" y="3117"/>
                  </a:lnTo>
                  <a:lnTo>
                    <a:pt x="2260" y="3163"/>
                  </a:lnTo>
                  <a:lnTo>
                    <a:pt x="2317" y="3173"/>
                  </a:lnTo>
                  <a:lnTo>
                    <a:pt x="2397" y="3089"/>
                  </a:lnTo>
                  <a:lnTo>
                    <a:pt x="2407" y="3098"/>
                  </a:lnTo>
                  <a:lnTo>
                    <a:pt x="2417" y="3173"/>
                  </a:lnTo>
                  <a:lnTo>
                    <a:pt x="2430" y="3185"/>
                  </a:lnTo>
                  <a:lnTo>
                    <a:pt x="2495" y="3224"/>
                  </a:lnTo>
                  <a:lnTo>
                    <a:pt x="2529" y="3297"/>
                  </a:lnTo>
                  <a:lnTo>
                    <a:pt x="2539" y="3368"/>
                  </a:lnTo>
                  <a:lnTo>
                    <a:pt x="2562" y="3421"/>
                  </a:lnTo>
                  <a:lnTo>
                    <a:pt x="2606" y="3444"/>
                  </a:lnTo>
                  <a:lnTo>
                    <a:pt x="2663" y="3433"/>
                  </a:lnTo>
                  <a:lnTo>
                    <a:pt x="2682" y="3380"/>
                  </a:lnTo>
                  <a:lnTo>
                    <a:pt x="2671" y="3297"/>
                  </a:lnTo>
                  <a:lnTo>
                    <a:pt x="2653" y="3163"/>
                  </a:lnTo>
                  <a:lnTo>
                    <a:pt x="2638" y="3077"/>
                  </a:lnTo>
                  <a:lnTo>
                    <a:pt x="2663" y="2968"/>
                  </a:lnTo>
                  <a:lnTo>
                    <a:pt x="2713" y="2901"/>
                  </a:lnTo>
                  <a:lnTo>
                    <a:pt x="2770" y="2883"/>
                  </a:lnTo>
                  <a:lnTo>
                    <a:pt x="2807" y="2868"/>
                  </a:lnTo>
                  <a:lnTo>
                    <a:pt x="2892" y="2746"/>
                  </a:lnTo>
                  <a:lnTo>
                    <a:pt x="2926" y="2672"/>
                  </a:lnTo>
                  <a:lnTo>
                    <a:pt x="2972" y="2597"/>
                  </a:lnTo>
                  <a:lnTo>
                    <a:pt x="2993" y="2524"/>
                  </a:lnTo>
                  <a:lnTo>
                    <a:pt x="2993" y="2439"/>
                  </a:lnTo>
                  <a:lnTo>
                    <a:pt x="2985" y="2292"/>
                  </a:lnTo>
                  <a:lnTo>
                    <a:pt x="2972" y="2180"/>
                  </a:lnTo>
                  <a:lnTo>
                    <a:pt x="2972" y="2160"/>
                  </a:lnTo>
                  <a:lnTo>
                    <a:pt x="2985" y="2144"/>
                  </a:lnTo>
                  <a:lnTo>
                    <a:pt x="2993" y="2144"/>
                  </a:lnTo>
                  <a:lnTo>
                    <a:pt x="3006" y="2160"/>
                  </a:lnTo>
                  <a:lnTo>
                    <a:pt x="3019" y="2254"/>
                  </a:lnTo>
                  <a:lnTo>
                    <a:pt x="3029" y="2280"/>
                  </a:lnTo>
                  <a:lnTo>
                    <a:pt x="3060" y="2352"/>
                  </a:lnTo>
                  <a:lnTo>
                    <a:pt x="3104" y="2580"/>
                  </a:lnTo>
                  <a:lnTo>
                    <a:pt x="3084" y="2622"/>
                  </a:lnTo>
                  <a:lnTo>
                    <a:pt x="3094" y="2636"/>
                  </a:lnTo>
                  <a:lnTo>
                    <a:pt x="3128" y="2636"/>
                  </a:lnTo>
                  <a:lnTo>
                    <a:pt x="3167" y="2608"/>
                  </a:lnTo>
                  <a:lnTo>
                    <a:pt x="3153" y="2573"/>
                  </a:lnTo>
                  <a:lnTo>
                    <a:pt x="3140" y="2423"/>
                  </a:lnTo>
                  <a:lnTo>
                    <a:pt x="3190" y="2467"/>
                  </a:lnTo>
                  <a:lnTo>
                    <a:pt x="3239" y="2477"/>
                  </a:lnTo>
                  <a:lnTo>
                    <a:pt x="3239" y="2453"/>
                  </a:lnTo>
                  <a:lnTo>
                    <a:pt x="3140" y="2350"/>
                  </a:lnTo>
                  <a:lnTo>
                    <a:pt x="3099" y="2276"/>
                  </a:lnTo>
                  <a:lnTo>
                    <a:pt x="3073" y="2194"/>
                  </a:lnTo>
                  <a:lnTo>
                    <a:pt x="3073" y="2132"/>
                  </a:lnTo>
                  <a:lnTo>
                    <a:pt x="3084" y="2118"/>
                  </a:lnTo>
                  <a:lnTo>
                    <a:pt x="3195" y="2118"/>
                  </a:lnTo>
                  <a:lnTo>
                    <a:pt x="3207" y="2107"/>
                  </a:lnTo>
                  <a:lnTo>
                    <a:pt x="3216" y="2081"/>
                  </a:lnTo>
                  <a:lnTo>
                    <a:pt x="3172" y="2048"/>
                  </a:lnTo>
                  <a:lnTo>
                    <a:pt x="3104" y="2048"/>
                  </a:lnTo>
                  <a:lnTo>
                    <a:pt x="3006" y="2008"/>
                  </a:lnTo>
                  <a:lnTo>
                    <a:pt x="2985" y="2059"/>
                  </a:lnTo>
                  <a:lnTo>
                    <a:pt x="2972" y="2071"/>
                  </a:lnTo>
                  <a:lnTo>
                    <a:pt x="2960" y="2071"/>
                  </a:lnTo>
                  <a:lnTo>
                    <a:pt x="2882" y="2008"/>
                  </a:lnTo>
                  <a:lnTo>
                    <a:pt x="2838" y="2048"/>
                  </a:lnTo>
                  <a:lnTo>
                    <a:pt x="2828" y="2059"/>
                  </a:lnTo>
                  <a:lnTo>
                    <a:pt x="2717" y="1999"/>
                  </a:lnTo>
                  <a:lnTo>
                    <a:pt x="2705" y="1987"/>
                  </a:lnTo>
                  <a:lnTo>
                    <a:pt x="2151" y="62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0" name="Freeform 11"/>
            <p:cNvSpPr>
              <a:spLocks/>
            </p:cNvSpPr>
            <p:nvPr/>
          </p:nvSpPr>
          <p:spPr bwMode="ltGray">
            <a:xfrm>
              <a:off x="3151" y="1839"/>
              <a:ext cx="42" cy="18"/>
            </a:xfrm>
            <a:custGeom>
              <a:avLst/>
              <a:gdLst>
                <a:gd name="T0" fmla="*/ 0 w 127"/>
                <a:gd name="T1" fmla="*/ 0 h 55"/>
                <a:gd name="T2" fmla="*/ 0 w 127"/>
                <a:gd name="T3" fmla="*/ 0 h 55"/>
                <a:gd name="T4" fmla="*/ 0 w 127"/>
                <a:gd name="T5" fmla="*/ 0 h 55"/>
                <a:gd name="T6" fmla="*/ 0 w 127"/>
                <a:gd name="T7" fmla="*/ 0 h 55"/>
                <a:gd name="T8" fmla="*/ 0 w 127"/>
                <a:gd name="T9" fmla="*/ 0 h 55"/>
                <a:gd name="T10" fmla="*/ 0 w 127"/>
                <a:gd name="T11" fmla="*/ 0 h 55"/>
                <a:gd name="T12" fmla="*/ 0 60000 65536"/>
                <a:gd name="T13" fmla="*/ 0 60000 65536"/>
                <a:gd name="T14" fmla="*/ 0 60000 65536"/>
                <a:gd name="T15" fmla="*/ 0 60000 65536"/>
                <a:gd name="T16" fmla="*/ 0 60000 65536"/>
                <a:gd name="T17" fmla="*/ 0 60000 65536"/>
                <a:gd name="T18" fmla="*/ 0 w 127"/>
                <a:gd name="T19" fmla="*/ 0 h 55"/>
                <a:gd name="T20" fmla="*/ 127 w 12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27" h="55">
                  <a:moveTo>
                    <a:pt x="44" y="0"/>
                  </a:moveTo>
                  <a:lnTo>
                    <a:pt x="104" y="8"/>
                  </a:lnTo>
                  <a:lnTo>
                    <a:pt x="127" y="55"/>
                  </a:lnTo>
                  <a:lnTo>
                    <a:pt x="57" y="41"/>
                  </a:lnTo>
                  <a:lnTo>
                    <a:pt x="0" y="48"/>
                  </a:lnTo>
                  <a:lnTo>
                    <a:pt x="44"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1" name="Freeform 12"/>
            <p:cNvSpPr>
              <a:spLocks/>
            </p:cNvSpPr>
            <p:nvPr/>
          </p:nvSpPr>
          <p:spPr bwMode="ltGray">
            <a:xfrm>
              <a:off x="3289" y="1851"/>
              <a:ext cx="26" cy="21"/>
            </a:xfrm>
            <a:custGeom>
              <a:avLst/>
              <a:gdLst>
                <a:gd name="T0" fmla="*/ 0 w 76"/>
                <a:gd name="T1" fmla="*/ 0 h 64"/>
                <a:gd name="T2" fmla="*/ 0 w 76"/>
                <a:gd name="T3" fmla="*/ 0 h 64"/>
                <a:gd name="T4" fmla="*/ 0 w 76"/>
                <a:gd name="T5" fmla="*/ 0 h 64"/>
                <a:gd name="T6" fmla="*/ 0 w 76"/>
                <a:gd name="T7" fmla="*/ 0 h 64"/>
                <a:gd name="T8" fmla="*/ 0 w 76"/>
                <a:gd name="T9" fmla="*/ 0 h 64"/>
                <a:gd name="T10" fmla="*/ 0 w 76"/>
                <a:gd name="T11" fmla="*/ 0 h 64"/>
                <a:gd name="T12" fmla="*/ 0 w 76"/>
                <a:gd name="T13" fmla="*/ 0 h 64"/>
                <a:gd name="T14" fmla="*/ 0 60000 65536"/>
                <a:gd name="T15" fmla="*/ 0 60000 65536"/>
                <a:gd name="T16" fmla="*/ 0 60000 65536"/>
                <a:gd name="T17" fmla="*/ 0 60000 65536"/>
                <a:gd name="T18" fmla="*/ 0 60000 65536"/>
                <a:gd name="T19" fmla="*/ 0 60000 65536"/>
                <a:gd name="T20" fmla="*/ 0 60000 65536"/>
                <a:gd name="T21" fmla="*/ 0 w 76"/>
                <a:gd name="T22" fmla="*/ 0 h 64"/>
                <a:gd name="T23" fmla="*/ 76 w 7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64">
                  <a:moveTo>
                    <a:pt x="76" y="9"/>
                  </a:moveTo>
                  <a:lnTo>
                    <a:pt x="75" y="55"/>
                  </a:lnTo>
                  <a:lnTo>
                    <a:pt x="31" y="64"/>
                  </a:lnTo>
                  <a:lnTo>
                    <a:pt x="0" y="50"/>
                  </a:lnTo>
                  <a:lnTo>
                    <a:pt x="0" y="27"/>
                  </a:lnTo>
                  <a:lnTo>
                    <a:pt x="43" y="0"/>
                  </a:lnTo>
                  <a:lnTo>
                    <a:pt x="76" y="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2" name="Freeform 13"/>
            <p:cNvSpPr>
              <a:spLocks/>
            </p:cNvSpPr>
            <p:nvPr/>
          </p:nvSpPr>
          <p:spPr bwMode="ltGray">
            <a:xfrm>
              <a:off x="3592" y="932"/>
              <a:ext cx="41" cy="32"/>
            </a:xfrm>
            <a:custGeom>
              <a:avLst/>
              <a:gdLst>
                <a:gd name="T0" fmla="*/ 0 w 123"/>
                <a:gd name="T1" fmla="*/ 0 h 97"/>
                <a:gd name="T2" fmla="*/ 0 w 123"/>
                <a:gd name="T3" fmla="*/ 0 h 97"/>
                <a:gd name="T4" fmla="*/ 0 w 123"/>
                <a:gd name="T5" fmla="*/ 0 h 97"/>
                <a:gd name="T6" fmla="*/ 0 w 123"/>
                <a:gd name="T7" fmla="*/ 0 h 97"/>
                <a:gd name="T8" fmla="*/ 0 w 123"/>
                <a:gd name="T9" fmla="*/ 0 h 97"/>
                <a:gd name="T10" fmla="*/ 0 w 123"/>
                <a:gd name="T11" fmla="*/ 0 h 97"/>
                <a:gd name="T12" fmla="*/ 0 w 123"/>
                <a:gd name="T13" fmla="*/ 0 h 97"/>
                <a:gd name="T14" fmla="*/ 0 w 123"/>
                <a:gd name="T15" fmla="*/ 0 h 97"/>
                <a:gd name="T16" fmla="*/ 0 w 12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97"/>
                <a:gd name="T29" fmla="*/ 123 w 12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97">
                  <a:moveTo>
                    <a:pt x="110" y="97"/>
                  </a:moveTo>
                  <a:lnTo>
                    <a:pt x="89" y="73"/>
                  </a:lnTo>
                  <a:lnTo>
                    <a:pt x="21" y="47"/>
                  </a:lnTo>
                  <a:lnTo>
                    <a:pt x="0" y="28"/>
                  </a:lnTo>
                  <a:lnTo>
                    <a:pt x="10" y="11"/>
                  </a:lnTo>
                  <a:lnTo>
                    <a:pt x="54" y="0"/>
                  </a:lnTo>
                  <a:lnTo>
                    <a:pt x="110" y="36"/>
                  </a:lnTo>
                  <a:lnTo>
                    <a:pt x="123" y="73"/>
                  </a:lnTo>
                  <a:lnTo>
                    <a:pt x="110" y="9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3" name="Freeform 14"/>
            <p:cNvSpPr>
              <a:spLocks/>
            </p:cNvSpPr>
            <p:nvPr/>
          </p:nvSpPr>
          <p:spPr bwMode="ltGray">
            <a:xfrm>
              <a:off x="2854" y="1733"/>
              <a:ext cx="14" cy="12"/>
            </a:xfrm>
            <a:custGeom>
              <a:avLst/>
              <a:gdLst>
                <a:gd name="T0" fmla="*/ 0 w 42"/>
                <a:gd name="T1" fmla="*/ 0 h 37"/>
                <a:gd name="T2" fmla="*/ 0 w 42"/>
                <a:gd name="T3" fmla="*/ 0 h 37"/>
                <a:gd name="T4" fmla="*/ 0 w 42"/>
                <a:gd name="T5" fmla="*/ 0 h 37"/>
                <a:gd name="T6" fmla="*/ 0 w 42"/>
                <a:gd name="T7" fmla="*/ 0 h 37"/>
                <a:gd name="T8" fmla="*/ 0 w 42"/>
                <a:gd name="T9" fmla="*/ 0 h 37"/>
                <a:gd name="T10" fmla="*/ 0 w 42"/>
                <a:gd name="T11" fmla="*/ 0 h 37"/>
                <a:gd name="T12" fmla="*/ 0 w 42"/>
                <a:gd name="T13" fmla="*/ 0 h 37"/>
                <a:gd name="T14" fmla="*/ 0 60000 65536"/>
                <a:gd name="T15" fmla="*/ 0 60000 65536"/>
                <a:gd name="T16" fmla="*/ 0 60000 65536"/>
                <a:gd name="T17" fmla="*/ 0 60000 65536"/>
                <a:gd name="T18" fmla="*/ 0 60000 65536"/>
                <a:gd name="T19" fmla="*/ 0 60000 65536"/>
                <a:gd name="T20" fmla="*/ 0 60000 65536"/>
                <a:gd name="T21" fmla="*/ 0 w 42"/>
                <a:gd name="T22" fmla="*/ 0 h 37"/>
                <a:gd name="T23" fmla="*/ 42 w 42"/>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7">
                  <a:moveTo>
                    <a:pt x="0" y="37"/>
                  </a:moveTo>
                  <a:lnTo>
                    <a:pt x="0" y="11"/>
                  </a:lnTo>
                  <a:lnTo>
                    <a:pt x="17" y="0"/>
                  </a:lnTo>
                  <a:lnTo>
                    <a:pt x="29" y="0"/>
                  </a:lnTo>
                  <a:lnTo>
                    <a:pt x="42" y="25"/>
                  </a:lnTo>
                  <a:lnTo>
                    <a:pt x="29" y="37"/>
                  </a:lnTo>
                  <a:lnTo>
                    <a:pt x="0" y="3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4" name="Freeform 15"/>
            <p:cNvSpPr>
              <a:spLocks/>
            </p:cNvSpPr>
            <p:nvPr/>
          </p:nvSpPr>
          <p:spPr bwMode="ltGray">
            <a:xfrm>
              <a:off x="2914" y="1718"/>
              <a:ext cx="35" cy="59"/>
            </a:xfrm>
            <a:custGeom>
              <a:avLst/>
              <a:gdLst>
                <a:gd name="T0" fmla="*/ 0 w 104"/>
                <a:gd name="T1" fmla="*/ 0 h 177"/>
                <a:gd name="T2" fmla="*/ 0 w 104"/>
                <a:gd name="T3" fmla="*/ 0 h 177"/>
                <a:gd name="T4" fmla="*/ 0 w 104"/>
                <a:gd name="T5" fmla="*/ 0 h 177"/>
                <a:gd name="T6" fmla="*/ 0 w 104"/>
                <a:gd name="T7" fmla="*/ 0 h 177"/>
                <a:gd name="T8" fmla="*/ 0 w 104"/>
                <a:gd name="T9" fmla="*/ 0 h 177"/>
                <a:gd name="T10" fmla="*/ 0 w 104"/>
                <a:gd name="T11" fmla="*/ 0 h 177"/>
                <a:gd name="T12" fmla="*/ 0 w 104"/>
                <a:gd name="T13" fmla="*/ 0 h 177"/>
                <a:gd name="T14" fmla="*/ 0 w 104"/>
                <a:gd name="T15" fmla="*/ 0 h 177"/>
                <a:gd name="T16" fmla="*/ 0 w 104"/>
                <a:gd name="T17" fmla="*/ 0 h 177"/>
                <a:gd name="T18" fmla="*/ 0 w 104"/>
                <a:gd name="T19" fmla="*/ 0 h 177"/>
                <a:gd name="T20" fmla="*/ 0 w 104"/>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77"/>
                <a:gd name="T35" fmla="*/ 104 w 104"/>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77">
                  <a:moveTo>
                    <a:pt x="0" y="104"/>
                  </a:moveTo>
                  <a:lnTo>
                    <a:pt x="10" y="31"/>
                  </a:lnTo>
                  <a:lnTo>
                    <a:pt x="15" y="11"/>
                  </a:lnTo>
                  <a:lnTo>
                    <a:pt x="60" y="0"/>
                  </a:lnTo>
                  <a:lnTo>
                    <a:pt x="88" y="24"/>
                  </a:lnTo>
                  <a:lnTo>
                    <a:pt x="104" y="104"/>
                  </a:lnTo>
                  <a:lnTo>
                    <a:pt x="88" y="154"/>
                  </a:lnTo>
                  <a:lnTo>
                    <a:pt x="58" y="145"/>
                  </a:lnTo>
                  <a:lnTo>
                    <a:pt x="38" y="177"/>
                  </a:lnTo>
                  <a:lnTo>
                    <a:pt x="7" y="127"/>
                  </a:lnTo>
                  <a:lnTo>
                    <a:pt x="0" y="10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5" name="Freeform 16"/>
            <p:cNvSpPr>
              <a:spLocks/>
            </p:cNvSpPr>
            <p:nvPr/>
          </p:nvSpPr>
          <p:spPr bwMode="ltGray">
            <a:xfrm>
              <a:off x="2923" y="1676"/>
              <a:ext cx="18" cy="28"/>
            </a:xfrm>
            <a:custGeom>
              <a:avLst/>
              <a:gdLst>
                <a:gd name="T0" fmla="*/ 0 w 54"/>
                <a:gd name="T1" fmla="*/ 0 h 84"/>
                <a:gd name="T2" fmla="*/ 0 w 54"/>
                <a:gd name="T3" fmla="*/ 0 h 84"/>
                <a:gd name="T4" fmla="*/ 0 w 54"/>
                <a:gd name="T5" fmla="*/ 0 h 84"/>
                <a:gd name="T6" fmla="*/ 0 w 54"/>
                <a:gd name="T7" fmla="*/ 0 h 84"/>
                <a:gd name="T8" fmla="*/ 0 w 54"/>
                <a:gd name="T9" fmla="*/ 0 h 84"/>
                <a:gd name="T10" fmla="*/ 0 w 54"/>
                <a:gd name="T11" fmla="*/ 0 h 84"/>
                <a:gd name="T12" fmla="*/ 0 w 54"/>
                <a:gd name="T13" fmla="*/ 0 h 84"/>
                <a:gd name="T14" fmla="*/ 0 w 54"/>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84"/>
                <a:gd name="T26" fmla="*/ 54 w 54"/>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84">
                  <a:moveTo>
                    <a:pt x="0" y="47"/>
                  </a:moveTo>
                  <a:lnTo>
                    <a:pt x="10" y="0"/>
                  </a:lnTo>
                  <a:lnTo>
                    <a:pt x="44" y="0"/>
                  </a:lnTo>
                  <a:lnTo>
                    <a:pt x="54" y="35"/>
                  </a:lnTo>
                  <a:lnTo>
                    <a:pt x="54" y="47"/>
                  </a:lnTo>
                  <a:lnTo>
                    <a:pt x="20" y="84"/>
                  </a:lnTo>
                  <a:lnTo>
                    <a:pt x="10" y="84"/>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6" name="Freeform 17"/>
            <p:cNvSpPr>
              <a:spLocks/>
            </p:cNvSpPr>
            <p:nvPr/>
          </p:nvSpPr>
          <p:spPr bwMode="ltGray">
            <a:xfrm>
              <a:off x="2995" y="1786"/>
              <a:ext cx="31" cy="29"/>
            </a:xfrm>
            <a:custGeom>
              <a:avLst/>
              <a:gdLst>
                <a:gd name="T0" fmla="*/ 0 w 92"/>
                <a:gd name="T1" fmla="*/ 0 h 87"/>
                <a:gd name="T2" fmla="*/ 0 w 92"/>
                <a:gd name="T3" fmla="*/ 0 h 87"/>
                <a:gd name="T4" fmla="*/ 0 w 92"/>
                <a:gd name="T5" fmla="*/ 0 h 87"/>
                <a:gd name="T6" fmla="*/ 0 w 92"/>
                <a:gd name="T7" fmla="*/ 0 h 87"/>
                <a:gd name="T8" fmla="*/ 0 w 92"/>
                <a:gd name="T9" fmla="*/ 0 h 87"/>
                <a:gd name="T10" fmla="*/ 0 w 92"/>
                <a:gd name="T11" fmla="*/ 0 h 87"/>
                <a:gd name="T12" fmla="*/ 0 w 92"/>
                <a:gd name="T13" fmla="*/ 0 h 87"/>
                <a:gd name="T14" fmla="*/ 0 w 92"/>
                <a:gd name="T15" fmla="*/ 0 h 87"/>
                <a:gd name="T16" fmla="*/ 0 w 92"/>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7"/>
                <a:gd name="T29" fmla="*/ 92 w 92"/>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7">
                  <a:moveTo>
                    <a:pt x="0" y="17"/>
                  </a:moveTo>
                  <a:lnTo>
                    <a:pt x="62" y="0"/>
                  </a:lnTo>
                  <a:lnTo>
                    <a:pt x="81" y="0"/>
                  </a:lnTo>
                  <a:lnTo>
                    <a:pt x="92" y="53"/>
                  </a:lnTo>
                  <a:lnTo>
                    <a:pt x="71" y="87"/>
                  </a:lnTo>
                  <a:lnTo>
                    <a:pt x="60" y="87"/>
                  </a:lnTo>
                  <a:lnTo>
                    <a:pt x="23" y="78"/>
                  </a:lnTo>
                  <a:lnTo>
                    <a:pt x="0" y="26"/>
                  </a:lnTo>
                  <a:lnTo>
                    <a:pt x="0" y="1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7" name="Freeform 18"/>
            <p:cNvSpPr>
              <a:spLocks/>
            </p:cNvSpPr>
            <p:nvPr/>
          </p:nvSpPr>
          <p:spPr bwMode="ltGray">
            <a:xfrm>
              <a:off x="3050" y="1294"/>
              <a:ext cx="24" cy="25"/>
            </a:xfrm>
            <a:custGeom>
              <a:avLst/>
              <a:gdLst>
                <a:gd name="T0" fmla="*/ 0 w 70"/>
                <a:gd name="T1" fmla="*/ 0 h 75"/>
                <a:gd name="T2" fmla="*/ 0 w 70"/>
                <a:gd name="T3" fmla="*/ 0 h 75"/>
                <a:gd name="T4" fmla="*/ 0 w 70"/>
                <a:gd name="T5" fmla="*/ 0 h 75"/>
                <a:gd name="T6" fmla="*/ 0 w 70"/>
                <a:gd name="T7" fmla="*/ 0 h 75"/>
                <a:gd name="T8" fmla="*/ 0 w 70"/>
                <a:gd name="T9" fmla="*/ 0 h 75"/>
                <a:gd name="T10" fmla="*/ 0 w 70"/>
                <a:gd name="T11" fmla="*/ 0 h 75"/>
                <a:gd name="T12" fmla="*/ 0 w 70"/>
                <a:gd name="T13" fmla="*/ 0 h 75"/>
                <a:gd name="T14" fmla="*/ 0 w 70"/>
                <a:gd name="T15" fmla="*/ 0 h 75"/>
                <a:gd name="T16" fmla="*/ 0 w 70"/>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5"/>
                <a:gd name="T29" fmla="*/ 70 w 70"/>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5">
                  <a:moveTo>
                    <a:pt x="11" y="31"/>
                  </a:moveTo>
                  <a:lnTo>
                    <a:pt x="29" y="7"/>
                  </a:lnTo>
                  <a:lnTo>
                    <a:pt x="53" y="0"/>
                  </a:lnTo>
                  <a:lnTo>
                    <a:pt x="70" y="18"/>
                  </a:lnTo>
                  <a:lnTo>
                    <a:pt x="70" y="31"/>
                  </a:lnTo>
                  <a:lnTo>
                    <a:pt x="63" y="54"/>
                  </a:lnTo>
                  <a:lnTo>
                    <a:pt x="34" y="75"/>
                  </a:lnTo>
                  <a:lnTo>
                    <a:pt x="0" y="54"/>
                  </a:lnTo>
                  <a:lnTo>
                    <a:pt x="11" y="3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8" name="Freeform 19"/>
            <p:cNvSpPr>
              <a:spLocks/>
            </p:cNvSpPr>
            <p:nvPr/>
          </p:nvSpPr>
          <p:spPr bwMode="ltGray">
            <a:xfrm>
              <a:off x="3074" y="1230"/>
              <a:ext cx="7" cy="13"/>
            </a:xfrm>
            <a:custGeom>
              <a:avLst/>
              <a:gdLst>
                <a:gd name="T0" fmla="*/ 0 w 23"/>
                <a:gd name="T1" fmla="*/ 0 h 39"/>
                <a:gd name="T2" fmla="*/ 0 w 23"/>
                <a:gd name="T3" fmla="*/ 0 h 39"/>
                <a:gd name="T4" fmla="*/ 0 w 23"/>
                <a:gd name="T5" fmla="*/ 0 h 39"/>
                <a:gd name="T6" fmla="*/ 0 w 23"/>
                <a:gd name="T7" fmla="*/ 0 h 39"/>
                <a:gd name="T8" fmla="*/ 0 w 23"/>
                <a:gd name="T9" fmla="*/ 0 h 39"/>
                <a:gd name="T10" fmla="*/ 0 w 23"/>
                <a:gd name="T11" fmla="*/ 0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0" y="39"/>
                  </a:moveTo>
                  <a:lnTo>
                    <a:pt x="0" y="0"/>
                  </a:lnTo>
                  <a:lnTo>
                    <a:pt x="15" y="16"/>
                  </a:lnTo>
                  <a:lnTo>
                    <a:pt x="23" y="16"/>
                  </a:lnTo>
                  <a:lnTo>
                    <a:pt x="15" y="27"/>
                  </a:lnTo>
                  <a:lnTo>
                    <a:pt x="0" y="3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09" name="Freeform 20"/>
            <p:cNvSpPr>
              <a:spLocks/>
            </p:cNvSpPr>
            <p:nvPr/>
          </p:nvSpPr>
          <p:spPr bwMode="ltGray">
            <a:xfrm>
              <a:off x="3404" y="609"/>
              <a:ext cx="55" cy="36"/>
            </a:xfrm>
            <a:custGeom>
              <a:avLst/>
              <a:gdLst>
                <a:gd name="T0" fmla="*/ 0 w 163"/>
                <a:gd name="T1" fmla="*/ 0 h 108"/>
                <a:gd name="T2" fmla="*/ 0 w 163"/>
                <a:gd name="T3" fmla="*/ 0 h 108"/>
                <a:gd name="T4" fmla="*/ 0 w 163"/>
                <a:gd name="T5" fmla="*/ 0 h 108"/>
                <a:gd name="T6" fmla="*/ 0 w 163"/>
                <a:gd name="T7" fmla="*/ 0 h 108"/>
                <a:gd name="T8" fmla="*/ 0 w 163"/>
                <a:gd name="T9" fmla="*/ 0 h 108"/>
                <a:gd name="T10" fmla="*/ 0 w 163"/>
                <a:gd name="T11" fmla="*/ 0 h 108"/>
                <a:gd name="T12" fmla="*/ 0 w 163"/>
                <a:gd name="T13" fmla="*/ 0 h 108"/>
                <a:gd name="T14" fmla="*/ 0 w 163"/>
                <a:gd name="T15" fmla="*/ 0 h 108"/>
                <a:gd name="T16" fmla="*/ 0 w 163"/>
                <a:gd name="T17" fmla="*/ 0 h 108"/>
                <a:gd name="T18" fmla="*/ 0 w 163"/>
                <a:gd name="T19" fmla="*/ 0 h 108"/>
                <a:gd name="T20" fmla="*/ 0 w 163"/>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08"/>
                <a:gd name="T35" fmla="*/ 163 w 163"/>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08">
                  <a:moveTo>
                    <a:pt x="0" y="27"/>
                  </a:moveTo>
                  <a:lnTo>
                    <a:pt x="42" y="0"/>
                  </a:lnTo>
                  <a:lnTo>
                    <a:pt x="110" y="18"/>
                  </a:lnTo>
                  <a:lnTo>
                    <a:pt x="150" y="61"/>
                  </a:lnTo>
                  <a:lnTo>
                    <a:pt x="163" y="97"/>
                  </a:lnTo>
                  <a:lnTo>
                    <a:pt x="152" y="108"/>
                  </a:lnTo>
                  <a:lnTo>
                    <a:pt x="89" y="84"/>
                  </a:lnTo>
                  <a:lnTo>
                    <a:pt x="44" y="86"/>
                  </a:lnTo>
                  <a:lnTo>
                    <a:pt x="8" y="73"/>
                  </a:lnTo>
                  <a:lnTo>
                    <a:pt x="8" y="47"/>
                  </a:lnTo>
                  <a:lnTo>
                    <a:pt x="0" y="2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0" name="Freeform 21"/>
            <p:cNvSpPr>
              <a:spLocks/>
            </p:cNvSpPr>
            <p:nvPr/>
          </p:nvSpPr>
          <p:spPr bwMode="ltGray">
            <a:xfrm>
              <a:off x="3476" y="2822"/>
              <a:ext cx="18" cy="14"/>
            </a:xfrm>
            <a:custGeom>
              <a:avLst/>
              <a:gdLst>
                <a:gd name="T0" fmla="*/ 0 w 55"/>
                <a:gd name="T1" fmla="*/ 0 h 42"/>
                <a:gd name="T2" fmla="*/ 0 w 55"/>
                <a:gd name="T3" fmla="*/ 0 h 42"/>
                <a:gd name="T4" fmla="*/ 0 w 55"/>
                <a:gd name="T5" fmla="*/ 0 h 42"/>
                <a:gd name="T6" fmla="*/ 0 w 55"/>
                <a:gd name="T7" fmla="*/ 0 h 42"/>
                <a:gd name="T8" fmla="*/ 0 w 55"/>
                <a:gd name="T9" fmla="*/ 0 h 42"/>
                <a:gd name="T10" fmla="*/ 0 w 55"/>
                <a:gd name="T11" fmla="*/ 0 h 42"/>
                <a:gd name="T12" fmla="*/ 0 w 55"/>
                <a:gd name="T13" fmla="*/ 0 h 42"/>
                <a:gd name="T14" fmla="*/ 0 60000 65536"/>
                <a:gd name="T15" fmla="*/ 0 60000 65536"/>
                <a:gd name="T16" fmla="*/ 0 60000 65536"/>
                <a:gd name="T17" fmla="*/ 0 60000 65536"/>
                <a:gd name="T18" fmla="*/ 0 60000 65536"/>
                <a:gd name="T19" fmla="*/ 0 60000 65536"/>
                <a:gd name="T20" fmla="*/ 0 60000 65536"/>
                <a:gd name="T21" fmla="*/ 0 w 55"/>
                <a:gd name="T22" fmla="*/ 0 h 42"/>
                <a:gd name="T23" fmla="*/ 55 w 55"/>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2">
                  <a:moveTo>
                    <a:pt x="0" y="23"/>
                  </a:moveTo>
                  <a:lnTo>
                    <a:pt x="11" y="0"/>
                  </a:lnTo>
                  <a:lnTo>
                    <a:pt x="55" y="2"/>
                  </a:lnTo>
                  <a:lnTo>
                    <a:pt x="55" y="9"/>
                  </a:lnTo>
                  <a:lnTo>
                    <a:pt x="40" y="23"/>
                  </a:lnTo>
                  <a:lnTo>
                    <a:pt x="21" y="42"/>
                  </a:lnTo>
                  <a:lnTo>
                    <a:pt x="0" y="2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1" name="Freeform 22"/>
            <p:cNvSpPr>
              <a:spLocks/>
            </p:cNvSpPr>
            <p:nvPr/>
          </p:nvSpPr>
          <p:spPr bwMode="ltGray">
            <a:xfrm>
              <a:off x="3459" y="2832"/>
              <a:ext cx="126" cy="282"/>
            </a:xfrm>
            <a:custGeom>
              <a:avLst/>
              <a:gdLst>
                <a:gd name="T0" fmla="*/ 0 w 378"/>
                <a:gd name="T1" fmla="*/ 1 h 845"/>
                <a:gd name="T2" fmla="*/ 0 w 378"/>
                <a:gd name="T3" fmla="*/ 1 h 845"/>
                <a:gd name="T4" fmla="*/ 0 w 378"/>
                <a:gd name="T5" fmla="*/ 1 h 845"/>
                <a:gd name="T6" fmla="*/ 0 w 378"/>
                <a:gd name="T7" fmla="*/ 1 h 845"/>
                <a:gd name="T8" fmla="*/ 0 w 378"/>
                <a:gd name="T9" fmla="*/ 1 h 845"/>
                <a:gd name="T10" fmla="*/ 0 w 378"/>
                <a:gd name="T11" fmla="*/ 0 h 845"/>
                <a:gd name="T12" fmla="*/ 0 w 378"/>
                <a:gd name="T13" fmla="*/ 0 h 845"/>
                <a:gd name="T14" fmla="*/ 0 w 378"/>
                <a:gd name="T15" fmla="*/ 0 h 845"/>
                <a:gd name="T16" fmla="*/ 0 w 378"/>
                <a:gd name="T17" fmla="*/ 0 h 845"/>
                <a:gd name="T18" fmla="*/ 0 w 378"/>
                <a:gd name="T19" fmla="*/ 0 h 845"/>
                <a:gd name="T20" fmla="*/ 0 w 378"/>
                <a:gd name="T21" fmla="*/ 0 h 845"/>
                <a:gd name="T22" fmla="*/ 0 w 378"/>
                <a:gd name="T23" fmla="*/ 0 h 845"/>
                <a:gd name="T24" fmla="*/ 0 w 378"/>
                <a:gd name="T25" fmla="*/ 0 h 845"/>
                <a:gd name="T26" fmla="*/ 0 w 378"/>
                <a:gd name="T27" fmla="*/ 0 h 845"/>
                <a:gd name="T28" fmla="*/ 0 w 378"/>
                <a:gd name="T29" fmla="*/ 0 h 845"/>
                <a:gd name="T30" fmla="*/ 1 w 378"/>
                <a:gd name="T31" fmla="*/ 0 h 845"/>
                <a:gd name="T32" fmla="*/ 0 w 378"/>
                <a:gd name="T33" fmla="*/ 0 h 845"/>
                <a:gd name="T34" fmla="*/ 0 w 378"/>
                <a:gd name="T35" fmla="*/ 0 h 845"/>
                <a:gd name="T36" fmla="*/ 0 w 378"/>
                <a:gd name="T37" fmla="*/ 1 h 845"/>
                <a:gd name="T38" fmla="*/ 0 w 378"/>
                <a:gd name="T39" fmla="*/ 1 h 845"/>
                <a:gd name="T40" fmla="*/ 0 w 378"/>
                <a:gd name="T41" fmla="*/ 1 h 845"/>
                <a:gd name="T42" fmla="*/ 0 w 378"/>
                <a:gd name="T43" fmla="*/ 1 h 845"/>
                <a:gd name="T44" fmla="*/ 0 w 378"/>
                <a:gd name="T45" fmla="*/ 1 h 845"/>
                <a:gd name="T46" fmla="*/ 0 w 378"/>
                <a:gd name="T47" fmla="*/ 1 h 845"/>
                <a:gd name="T48" fmla="*/ 0 w 378"/>
                <a:gd name="T49" fmla="*/ 1 h 845"/>
                <a:gd name="T50" fmla="*/ 0 w 378"/>
                <a:gd name="T51" fmla="*/ 1 h 845"/>
                <a:gd name="T52" fmla="*/ 0 w 378"/>
                <a:gd name="T53" fmla="*/ 1 h 845"/>
                <a:gd name="T54" fmla="*/ 0 w 378"/>
                <a:gd name="T55" fmla="*/ 1 h 8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8"/>
                <a:gd name="T85" fmla="*/ 0 h 845"/>
                <a:gd name="T86" fmla="*/ 378 w 378"/>
                <a:gd name="T87" fmla="*/ 845 h 8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8" h="845">
                  <a:moveTo>
                    <a:pt x="0" y="701"/>
                  </a:moveTo>
                  <a:lnTo>
                    <a:pt x="0" y="598"/>
                  </a:lnTo>
                  <a:lnTo>
                    <a:pt x="34" y="527"/>
                  </a:lnTo>
                  <a:lnTo>
                    <a:pt x="44" y="463"/>
                  </a:lnTo>
                  <a:lnTo>
                    <a:pt x="50" y="365"/>
                  </a:lnTo>
                  <a:lnTo>
                    <a:pt x="66" y="291"/>
                  </a:lnTo>
                  <a:lnTo>
                    <a:pt x="84" y="272"/>
                  </a:lnTo>
                  <a:lnTo>
                    <a:pt x="130" y="236"/>
                  </a:lnTo>
                  <a:lnTo>
                    <a:pt x="187" y="222"/>
                  </a:lnTo>
                  <a:lnTo>
                    <a:pt x="222" y="183"/>
                  </a:lnTo>
                  <a:lnTo>
                    <a:pt x="255" y="75"/>
                  </a:lnTo>
                  <a:lnTo>
                    <a:pt x="309" y="0"/>
                  </a:lnTo>
                  <a:lnTo>
                    <a:pt x="334" y="28"/>
                  </a:lnTo>
                  <a:lnTo>
                    <a:pt x="362" y="115"/>
                  </a:lnTo>
                  <a:lnTo>
                    <a:pt x="364" y="147"/>
                  </a:lnTo>
                  <a:lnTo>
                    <a:pt x="378" y="232"/>
                  </a:lnTo>
                  <a:lnTo>
                    <a:pt x="343" y="211"/>
                  </a:lnTo>
                  <a:lnTo>
                    <a:pt x="349" y="300"/>
                  </a:lnTo>
                  <a:lnTo>
                    <a:pt x="319" y="398"/>
                  </a:lnTo>
                  <a:lnTo>
                    <a:pt x="267" y="552"/>
                  </a:lnTo>
                  <a:lnTo>
                    <a:pt x="255" y="660"/>
                  </a:lnTo>
                  <a:lnTo>
                    <a:pt x="232" y="738"/>
                  </a:lnTo>
                  <a:lnTo>
                    <a:pt x="196" y="808"/>
                  </a:lnTo>
                  <a:lnTo>
                    <a:pt x="179" y="831"/>
                  </a:lnTo>
                  <a:lnTo>
                    <a:pt x="46" y="845"/>
                  </a:lnTo>
                  <a:lnTo>
                    <a:pt x="13" y="822"/>
                  </a:lnTo>
                  <a:lnTo>
                    <a:pt x="13" y="712"/>
                  </a:lnTo>
                  <a:lnTo>
                    <a:pt x="0" y="70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2" name="Freeform 23"/>
            <p:cNvSpPr>
              <a:spLocks/>
            </p:cNvSpPr>
            <p:nvPr/>
          </p:nvSpPr>
          <p:spPr bwMode="ltGray">
            <a:xfrm>
              <a:off x="3463" y="961"/>
              <a:ext cx="30" cy="32"/>
            </a:xfrm>
            <a:custGeom>
              <a:avLst/>
              <a:gdLst>
                <a:gd name="T0" fmla="*/ 0 w 89"/>
                <a:gd name="T1" fmla="*/ 0 h 97"/>
                <a:gd name="T2" fmla="*/ 0 w 89"/>
                <a:gd name="T3" fmla="*/ 0 h 97"/>
                <a:gd name="T4" fmla="*/ 0 w 89"/>
                <a:gd name="T5" fmla="*/ 0 h 97"/>
                <a:gd name="T6" fmla="*/ 0 w 89"/>
                <a:gd name="T7" fmla="*/ 0 h 97"/>
                <a:gd name="T8" fmla="*/ 0 w 89"/>
                <a:gd name="T9" fmla="*/ 0 h 97"/>
                <a:gd name="T10" fmla="*/ 0 w 89"/>
                <a:gd name="T11" fmla="*/ 0 h 97"/>
                <a:gd name="T12" fmla="*/ 0 w 89"/>
                <a:gd name="T13" fmla="*/ 0 h 97"/>
                <a:gd name="T14" fmla="*/ 0 w 89"/>
                <a:gd name="T15" fmla="*/ 0 h 97"/>
                <a:gd name="T16" fmla="*/ 0 w 89"/>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7"/>
                <a:gd name="T29" fmla="*/ 89 w 89"/>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7">
                  <a:moveTo>
                    <a:pt x="4" y="75"/>
                  </a:moveTo>
                  <a:lnTo>
                    <a:pt x="22" y="13"/>
                  </a:lnTo>
                  <a:lnTo>
                    <a:pt x="77" y="0"/>
                  </a:lnTo>
                  <a:lnTo>
                    <a:pt x="89" y="11"/>
                  </a:lnTo>
                  <a:lnTo>
                    <a:pt x="85" y="54"/>
                  </a:lnTo>
                  <a:lnTo>
                    <a:pt x="51" y="90"/>
                  </a:lnTo>
                  <a:lnTo>
                    <a:pt x="21" y="97"/>
                  </a:lnTo>
                  <a:lnTo>
                    <a:pt x="0" y="84"/>
                  </a:lnTo>
                  <a:lnTo>
                    <a:pt x="4" y="7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3" name="Freeform 24"/>
            <p:cNvSpPr>
              <a:spLocks/>
            </p:cNvSpPr>
            <p:nvPr/>
          </p:nvSpPr>
          <p:spPr bwMode="ltGray">
            <a:xfrm>
              <a:off x="3485" y="2839"/>
              <a:ext cx="14" cy="20"/>
            </a:xfrm>
            <a:custGeom>
              <a:avLst/>
              <a:gdLst>
                <a:gd name="T0" fmla="*/ 0 w 42"/>
                <a:gd name="T1" fmla="*/ 0 h 61"/>
                <a:gd name="T2" fmla="*/ 0 w 42"/>
                <a:gd name="T3" fmla="*/ 0 h 61"/>
                <a:gd name="T4" fmla="*/ 0 w 42"/>
                <a:gd name="T5" fmla="*/ 0 h 61"/>
                <a:gd name="T6" fmla="*/ 0 w 42"/>
                <a:gd name="T7" fmla="*/ 0 h 61"/>
                <a:gd name="T8" fmla="*/ 0 w 42"/>
                <a:gd name="T9" fmla="*/ 0 h 61"/>
                <a:gd name="T10" fmla="*/ 0 w 42"/>
                <a:gd name="T11" fmla="*/ 0 h 61"/>
                <a:gd name="T12" fmla="*/ 0 w 42"/>
                <a:gd name="T13" fmla="*/ 0 h 61"/>
                <a:gd name="T14" fmla="*/ 0 w 42"/>
                <a:gd name="T15" fmla="*/ 0 h 61"/>
                <a:gd name="T16" fmla="*/ 0 w 42"/>
                <a:gd name="T17" fmla="*/ 0 h 61"/>
                <a:gd name="T18" fmla="*/ 0 w 42"/>
                <a:gd name="T19" fmla="*/ 0 h 61"/>
                <a:gd name="T20" fmla="*/ 0 w 42"/>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61"/>
                <a:gd name="T35" fmla="*/ 42 w 42"/>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61">
                  <a:moveTo>
                    <a:pt x="0" y="47"/>
                  </a:moveTo>
                  <a:lnTo>
                    <a:pt x="7" y="19"/>
                  </a:lnTo>
                  <a:lnTo>
                    <a:pt x="19" y="0"/>
                  </a:lnTo>
                  <a:lnTo>
                    <a:pt x="34" y="0"/>
                  </a:lnTo>
                  <a:lnTo>
                    <a:pt x="42" y="11"/>
                  </a:lnTo>
                  <a:lnTo>
                    <a:pt x="34" y="31"/>
                  </a:lnTo>
                  <a:lnTo>
                    <a:pt x="29" y="38"/>
                  </a:lnTo>
                  <a:lnTo>
                    <a:pt x="29" y="54"/>
                  </a:lnTo>
                  <a:lnTo>
                    <a:pt x="17" y="61"/>
                  </a:lnTo>
                  <a:lnTo>
                    <a:pt x="0" y="61"/>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4" name="Freeform 25"/>
            <p:cNvSpPr>
              <a:spLocks/>
            </p:cNvSpPr>
            <p:nvPr/>
          </p:nvSpPr>
          <p:spPr bwMode="ltGray">
            <a:xfrm>
              <a:off x="3474" y="627"/>
              <a:ext cx="14" cy="15"/>
            </a:xfrm>
            <a:custGeom>
              <a:avLst/>
              <a:gdLst>
                <a:gd name="T0" fmla="*/ 0 w 41"/>
                <a:gd name="T1" fmla="*/ 0 h 44"/>
                <a:gd name="T2" fmla="*/ 0 w 41"/>
                <a:gd name="T3" fmla="*/ 0 h 44"/>
                <a:gd name="T4" fmla="*/ 0 w 41"/>
                <a:gd name="T5" fmla="*/ 0 h 44"/>
                <a:gd name="T6" fmla="*/ 0 w 41"/>
                <a:gd name="T7" fmla="*/ 0 h 44"/>
                <a:gd name="T8" fmla="*/ 0 w 41"/>
                <a:gd name="T9" fmla="*/ 0 h 44"/>
                <a:gd name="T10" fmla="*/ 0 w 41"/>
                <a:gd name="T11" fmla="*/ 0 h 44"/>
                <a:gd name="T12" fmla="*/ 0 w 41"/>
                <a:gd name="T13" fmla="*/ 0 h 44"/>
                <a:gd name="T14" fmla="*/ 0 60000 65536"/>
                <a:gd name="T15" fmla="*/ 0 60000 65536"/>
                <a:gd name="T16" fmla="*/ 0 60000 65536"/>
                <a:gd name="T17" fmla="*/ 0 60000 65536"/>
                <a:gd name="T18" fmla="*/ 0 60000 65536"/>
                <a:gd name="T19" fmla="*/ 0 60000 65536"/>
                <a:gd name="T20" fmla="*/ 0 60000 65536"/>
                <a:gd name="T21" fmla="*/ 0 w 41"/>
                <a:gd name="T22" fmla="*/ 0 h 44"/>
                <a:gd name="T23" fmla="*/ 41 w 4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4">
                  <a:moveTo>
                    <a:pt x="2" y="32"/>
                  </a:moveTo>
                  <a:lnTo>
                    <a:pt x="2" y="7"/>
                  </a:lnTo>
                  <a:lnTo>
                    <a:pt x="20" y="0"/>
                  </a:lnTo>
                  <a:lnTo>
                    <a:pt x="41" y="23"/>
                  </a:lnTo>
                  <a:lnTo>
                    <a:pt x="35" y="32"/>
                  </a:lnTo>
                  <a:lnTo>
                    <a:pt x="0" y="44"/>
                  </a:lnTo>
                  <a:lnTo>
                    <a:pt x="2" y="3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5" name="Freeform 26"/>
            <p:cNvSpPr>
              <a:spLocks/>
            </p:cNvSpPr>
            <p:nvPr/>
          </p:nvSpPr>
          <p:spPr bwMode="ltGray">
            <a:xfrm>
              <a:off x="3501" y="2821"/>
              <a:ext cx="12" cy="9"/>
            </a:xfrm>
            <a:custGeom>
              <a:avLst/>
              <a:gdLst>
                <a:gd name="T0" fmla="*/ 0 w 34"/>
                <a:gd name="T1" fmla="*/ 0 h 28"/>
                <a:gd name="T2" fmla="*/ 0 w 34"/>
                <a:gd name="T3" fmla="*/ 0 h 28"/>
                <a:gd name="T4" fmla="*/ 0 w 34"/>
                <a:gd name="T5" fmla="*/ 0 h 28"/>
                <a:gd name="T6" fmla="*/ 0 w 34"/>
                <a:gd name="T7" fmla="*/ 0 h 28"/>
                <a:gd name="T8" fmla="*/ 0 w 34"/>
                <a:gd name="T9" fmla="*/ 0 h 28"/>
                <a:gd name="T10" fmla="*/ 0 w 34"/>
                <a:gd name="T11" fmla="*/ 0 h 28"/>
                <a:gd name="T12" fmla="*/ 0 w 34"/>
                <a:gd name="T13" fmla="*/ 0 h 28"/>
                <a:gd name="T14" fmla="*/ 0 60000 65536"/>
                <a:gd name="T15" fmla="*/ 0 60000 65536"/>
                <a:gd name="T16" fmla="*/ 0 60000 65536"/>
                <a:gd name="T17" fmla="*/ 0 60000 65536"/>
                <a:gd name="T18" fmla="*/ 0 60000 65536"/>
                <a:gd name="T19" fmla="*/ 0 60000 65536"/>
                <a:gd name="T20" fmla="*/ 0 60000 65536"/>
                <a:gd name="T21" fmla="*/ 0 w 34"/>
                <a:gd name="T22" fmla="*/ 0 h 28"/>
                <a:gd name="T23" fmla="*/ 34 w 3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8">
                  <a:moveTo>
                    <a:pt x="0" y="17"/>
                  </a:moveTo>
                  <a:lnTo>
                    <a:pt x="10" y="0"/>
                  </a:lnTo>
                  <a:lnTo>
                    <a:pt x="32" y="0"/>
                  </a:lnTo>
                  <a:lnTo>
                    <a:pt x="34" y="24"/>
                  </a:lnTo>
                  <a:lnTo>
                    <a:pt x="32" y="28"/>
                  </a:lnTo>
                  <a:lnTo>
                    <a:pt x="10" y="28"/>
                  </a:lnTo>
                  <a:lnTo>
                    <a:pt x="0" y="1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6" name="Freeform 27"/>
            <p:cNvSpPr>
              <a:spLocks/>
            </p:cNvSpPr>
            <p:nvPr/>
          </p:nvSpPr>
          <p:spPr bwMode="ltGray">
            <a:xfrm>
              <a:off x="3507" y="2842"/>
              <a:ext cx="22" cy="15"/>
            </a:xfrm>
            <a:custGeom>
              <a:avLst/>
              <a:gdLst>
                <a:gd name="T0" fmla="*/ 0 w 65"/>
                <a:gd name="T1" fmla="*/ 0 h 44"/>
                <a:gd name="T2" fmla="*/ 0 w 65"/>
                <a:gd name="T3" fmla="*/ 0 h 44"/>
                <a:gd name="T4" fmla="*/ 0 w 65"/>
                <a:gd name="T5" fmla="*/ 0 h 44"/>
                <a:gd name="T6" fmla="*/ 0 w 65"/>
                <a:gd name="T7" fmla="*/ 0 h 44"/>
                <a:gd name="T8" fmla="*/ 0 w 65"/>
                <a:gd name="T9" fmla="*/ 0 h 44"/>
                <a:gd name="T10" fmla="*/ 0 w 65"/>
                <a:gd name="T11" fmla="*/ 0 h 44"/>
                <a:gd name="T12" fmla="*/ 0 w 65"/>
                <a:gd name="T13" fmla="*/ 0 h 44"/>
                <a:gd name="T14" fmla="*/ 0 w 65"/>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44"/>
                <a:gd name="T26" fmla="*/ 65 w 65"/>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44">
                  <a:moveTo>
                    <a:pt x="3" y="16"/>
                  </a:moveTo>
                  <a:lnTo>
                    <a:pt x="23" y="5"/>
                  </a:lnTo>
                  <a:lnTo>
                    <a:pt x="52" y="0"/>
                  </a:lnTo>
                  <a:lnTo>
                    <a:pt x="65" y="16"/>
                  </a:lnTo>
                  <a:lnTo>
                    <a:pt x="58" y="42"/>
                  </a:lnTo>
                  <a:lnTo>
                    <a:pt x="31" y="44"/>
                  </a:lnTo>
                  <a:lnTo>
                    <a:pt x="0" y="16"/>
                  </a:lnTo>
                  <a:lnTo>
                    <a:pt x="3" y="1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7" name="Freeform 28"/>
            <p:cNvSpPr>
              <a:spLocks/>
            </p:cNvSpPr>
            <p:nvPr/>
          </p:nvSpPr>
          <p:spPr bwMode="ltGray">
            <a:xfrm>
              <a:off x="3536" y="746"/>
              <a:ext cx="188" cy="105"/>
            </a:xfrm>
            <a:custGeom>
              <a:avLst/>
              <a:gdLst>
                <a:gd name="T0" fmla="*/ 0 w 565"/>
                <a:gd name="T1" fmla="*/ 0 h 314"/>
                <a:gd name="T2" fmla="*/ 0 w 565"/>
                <a:gd name="T3" fmla="*/ 0 h 314"/>
                <a:gd name="T4" fmla="*/ 0 w 565"/>
                <a:gd name="T5" fmla="*/ 0 h 314"/>
                <a:gd name="T6" fmla="*/ 0 w 565"/>
                <a:gd name="T7" fmla="*/ 0 h 314"/>
                <a:gd name="T8" fmla="*/ 0 w 565"/>
                <a:gd name="T9" fmla="*/ 0 h 314"/>
                <a:gd name="T10" fmla="*/ 0 w 565"/>
                <a:gd name="T11" fmla="*/ 0 h 314"/>
                <a:gd name="T12" fmla="*/ 0 w 565"/>
                <a:gd name="T13" fmla="*/ 0 h 314"/>
                <a:gd name="T14" fmla="*/ 1 w 565"/>
                <a:gd name="T15" fmla="*/ 0 h 314"/>
                <a:gd name="T16" fmla="*/ 1 w 565"/>
                <a:gd name="T17" fmla="*/ 0 h 314"/>
                <a:gd name="T18" fmla="*/ 1 w 565"/>
                <a:gd name="T19" fmla="*/ 0 h 314"/>
                <a:gd name="T20" fmla="*/ 1 w 565"/>
                <a:gd name="T21" fmla="*/ 0 h 314"/>
                <a:gd name="T22" fmla="*/ 1 w 565"/>
                <a:gd name="T23" fmla="*/ 0 h 314"/>
                <a:gd name="T24" fmla="*/ 1 w 565"/>
                <a:gd name="T25" fmla="*/ 0 h 314"/>
                <a:gd name="T26" fmla="*/ 1 w 565"/>
                <a:gd name="T27" fmla="*/ 0 h 314"/>
                <a:gd name="T28" fmla="*/ 1 w 565"/>
                <a:gd name="T29" fmla="*/ 0 h 314"/>
                <a:gd name="T30" fmla="*/ 0 w 565"/>
                <a:gd name="T31" fmla="*/ 0 h 314"/>
                <a:gd name="T32" fmla="*/ 0 w 565"/>
                <a:gd name="T33" fmla="*/ 0 h 314"/>
                <a:gd name="T34" fmla="*/ 0 w 565"/>
                <a:gd name="T35" fmla="*/ 0 h 314"/>
                <a:gd name="T36" fmla="*/ 0 w 565"/>
                <a:gd name="T37" fmla="*/ 0 h 314"/>
                <a:gd name="T38" fmla="*/ 0 w 565"/>
                <a:gd name="T39" fmla="*/ 0 h 314"/>
                <a:gd name="T40" fmla="*/ 0 w 565"/>
                <a:gd name="T41" fmla="*/ 0 h 314"/>
                <a:gd name="T42" fmla="*/ 0 w 565"/>
                <a:gd name="T43" fmla="*/ 0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5"/>
                <a:gd name="T67" fmla="*/ 0 h 314"/>
                <a:gd name="T68" fmla="*/ 565 w 565"/>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5" h="314">
                  <a:moveTo>
                    <a:pt x="36" y="303"/>
                  </a:moveTo>
                  <a:lnTo>
                    <a:pt x="0" y="278"/>
                  </a:lnTo>
                  <a:lnTo>
                    <a:pt x="39" y="249"/>
                  </a:lnTo>
                  <a:lnTo>
                    <a:pt x="90" y="153"/>
                  </a:lnTo>
                  <a:lnTo>
                    <a:pt x="142" y="131"/>
                  </a:lnTo>
                  <a:lnTo>
                    <a:pt x="179" y="117"/>
                  </a:lnTo>
                  <a:lnTo>
                    <a:pt x="314" y="68"/>
                  </a:lnTo>
                  <a:lnTo>
                    <a:pt x="379" y="60"/>
                  </a:lnTo>
                  <a:lnTo>
                    <a:pt x="456" y="18"/>
                  </a:lnTo>
                  <a:lnTo>
                    <a:pt x="498" y="0"/>
                  </a:lnTo>
                  <a:lnTo>
                    <a:pt x="565" y="4"/>
                  </a:lnTo>
                  <a:lnTo>
                    <a:pt x="557" y="39"/>
                  </a:lnTo>
                  <a:lnTo>
                    <a:pt x="531" y="60"/>
                  </a:lnTo>
                  <a:lnTo>
                    <a:pt x="463" y="107"/>
                  </a:lnTo>
                  <a:lnTo>
                    <a:pt x="386" y="135"/>
                  </a:lnTo>
                  <a:lnTo>
                    <a:pt x="314" y="165"/>
                  </a:lnTo>
                  <a:lnTo>
                    <a:pt x="213" y="224"/>
                  </a:lnTo>
                  <a:lnTo>
                    <a:pt x="174" y="273"/>
                  </a:lnTo>
                  <a:lnTo>
                    <a:pt x="146" y="283"/>
                  </a:lnTo>
                  <a:lnTo>
                    <a:pt x="109" y="289"/>
                  </a:lnTo>
                  <a:lnTo>
                    <a:pt x="46" y="314"/>
                  </a:lnTo>
                  <a:lnTo>
                    <a:pt x="36" y="30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8" name="Freeform 29"/>
            <p:cNvSpPr>
              <a:spLocks/>
            </p:cNvSpPr>
            <p:nvPr/>
          </p:nvSpPr>
          <p:spPr bwMode="ltGray">
            <a:xfrm>
              <a:off x="3499" y="604"/>
              <a:ext cx="13" cy="11"/>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60000 65536"/>
                <a:gd name="T11" fmla="*/ 0 60000 65536"/>
                <a:gd name="T12" fmla="*/ 0 60000 65536"/>
                <a:gd name="T13" fmla="*/ 0 60000 65536"/>
                <a:gd name="T14" fmla="*/ 0 60000 65536"/>
                <a:gd name="T15" fmla="*/ 0 w 39"/>
                <a:gd name="T16" fmla="*/ 0 h 35"/>
                <a:gd name="T17" fmla="*/ 39 w 39"/>
                <a:gd name="T18" fmla="*/ 35 h 35"/>
              </a:gdLst>
              <a:ahLst/>
              <a:cxnLst>
                <a:cxn ang="T10">
                  <a:pos x="T0" y="T1"/>
                </a:cxn>
                <a:cxn ang="T11">
                  <a:pos x="T2" y="T3"/>
                </a:cxn>
                <a:cxn ang="T12">
                  <a:pos x="T4" y="T5"/>
                </a:cxn>
                <a:cxn ang="T13">
                  <a:pos x="T6" y="T7"/>
                </a:cxn>
                <a:cxn ang="T14">
                  <a:pos x="T8" y="T9"/>
                </a:cxn>
              </a:cxnLst>
              <a:rect l="T15" t="T16" r="T17" b="T18"/>
              <a:pathLst>
                <a:path w="39" h="35">
                  <a:moveTo>
                    <a:pt x="27" y="12"/>
                  </a:moveTo>
                  <a:lnTo>
                    <a:pt x="0" y="30"/>
                  </a:lnTo>
                  <a:lnTo>
                    <a:pt x="39" y="35"/>
                  </a:lnTo>
                  <a:lnTo>
                    <a:pt x="27" y="0"/>
                  </a:lnTo>
                  <a:lnTo>
                    <a:pt x="27" y="1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19" name="Freeform 30"/>
            <p:cNvSpPr>
              <a:spLocks/>
            </p:cNvSpPr>
            <p:nvPr/>
          </p:nvSpPr>
          <p:spPr bwMode="ltGray">
            <a:xfrm>
              <a:off x="3521" y="584"/>
              <a:ext cx="12" cy="11"/>
            </a:xfrm>
            <a:custGeom>
              <a:avLst/>
              <a:gdLst>
                <a:gd name="T0" fmla="*/ 0 w 37"/>
                <a:gd name="T1" fmla="*/ 0 h 35"/>
                <a:gd name="T2" fmla="*/ 0 w 37"/>
                <a:gd name="T3" fmla="*/ 0 h 35"/>
                <a:gd name="T4" fmla="*/ 0 w 37"/>
                <a:gd name="T5" fmla="*/ 0 h 35"/>
                <a:gd name="T6" fmla="*/ 0 w 37"/>
                <a:gd name="T7" fmla="*/ 0 h 35"/>
                <a:gd name="T8" fmla="*/ 0 60000 65536"/>
                <a:gd name="T9" fmla="*/ 0 60000 65536"/>
                <a:gd name="T10" fmla="*/ 0 60000 65536"/>
                <a:gd name="T11" fmla="*/ 0 60000 65536"/>
                <a:gd name="T12" fmla="*/ 0 w 37"/>
                <a:gd name="T13" fmla="*/ 0 h 35"/>
                <a:gd name="T14" fmla="*/ 37 w 37"/>
                <a:gd name="T15" fmla="*/ 35 h 35"/>
              </a:gdLst>
              <a:ahLst/>
              <a:cxnLst>
                <a:cxn ang="T8">
                  <a:pos x="T0" y="T1"/>
                </a:cxn>
                <a:cxn ang="T9">
                  <a:pos x="T2" y="T3"/>
                </a:cxn>
                <a:cxn ang="T10">
                  <a:pos x="T4" y="T5"/>
                </a:cxn>
                <a:cxn ang="T11">
                  <a:pos x="T6" y="T7"/>
                </a:cxn>
              </a:cxnLst>
              <a:rect l="T12" t="T13" r="T14" b="T15"/>
              <a:pathLst>
                <a:path w="37" h="35">
                  <a:moveTo>
                    <a:pt x="0" y="28"/>
                  </a:moveTo>
                  <a:lnTo>
                    <a:pt x="26" y="0"/>
                  </a:lnTo>
                  <a:lnTo>
                    <a:pt x="37" y="35"/>
                  </a:lnTo>
                  <a:lnTo>
                    <a:pt x="0" y="2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0" name="Freeform 31"/>
            <p:cNvSpPr>
              <a:spLocks/>
            </p:cNvSpPr>
            <p:nvPr/>
          </p:nvSpPr>
          <p:spPr bwMode="ltGray">
            <a:xfrm>
              <a:off x="3529" y="630"/>
              <a:ext cx="11" cy="20"/>
            </a:xfrm>
            <a:custGeom>
              <a:avLst/>
              <a:gdLst>
                <a:gd name="T0" fmla="*/ 0 w 33"/>
                <a:gd name="T1" fmla="*/ 0 h 61"/>
                <a:gd name="T2" fmla="*/ 0 w 33"/>
                <a:gd name="T3" fmla="*/ 0 h 61"/>
                <a:gd name="T4" fmla="*/ 0 w 33"/>
                <a:gd name="T5" fmla="*/ 0 h 61"/>
                <a:gd name="T6" fmla="*/ 0 w 33"/>
                <a:gd name="T7" fmla="*/ 0 h 61"/>
                <a:gd name="T8" fmla="*/ 0 w 33"/>
                <a:gd name="T9" fmla="*/ 0 h 61"/>
                <a:gd name="T10" fmla="*/ 0 w 33"/>
                <a:gd name="T11" fmla="*/ 0 h 61"/>
                <a:gd name="T12" fmla="*/ 0 w 33"/>
                <a:gd name="T13" fmla="*/ 0 h 61"/>
                <a:gd name="T14" fmla="*/ 0 60000 65536"/>
                <a:gd name="T15" fmla="*/ 0 60000 65536"/>
                <a:gd name="T16" fmla="*/ 0 60000 65536"/>
                <a:gd name="T17" fmla="*/ 0 60000 65536"/>
                <a:gd name="T18" fmla="*/ 0 60000 65536"/>
                <a:gd name="T19" fmla="*/ 0 60000 65536"/>
                <a:gd name="T20" fmla="*/ 0 60000 65536"/>
                <a:gd name="T21" fmla="*/ 0 w 33"/>
                <a:gd name="T22" fmla="*/ 0 h 61"/>
                <a:gd name="T23" fmla="*/ 33 w 3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61">
                  <a:moveTo>
                    <a:pt x="0" y="47"/>
                  </a:moveTo>
                  <a:lnTo>
                    <a:pt x="0" y="0"/>
                  </a:lnTo>
                  <a:lnTo>
                    <a:pt x="11" y="0"/>
                  </a:lnTo>
                  <a:lnTo>
                    <a:pt x="22" y="13"/>
                  </a:lnTo>
                  <a:lnTo>
                    <a:pt x="33" y="36"/>
                  </a:lnTo>
                  <a:lnTo>
                    <a:pt x="11" y="61"/>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1" name="Freeform 32"/>
            <p:cNvSpPr>
              <a:spLocks/>
            </p:cNvSpPr>
            <p:nvPr/>
          </p:nvSpPr>
          <p:spPr bwMode="ltGray">
            <a:xfrm>
              <a:off x="3553" y="604"/>
              <a:ext cx="57" cy="39"/>
            </a:xfrm>
            <a:custGeom>
              <a:avLst/>
              <a:gdLst>
                <a:gd name="T0" fmla="*/ 0 w 169"/>
                <a:gd name="T1" fmla="*/ 0 h 118"/>
                <a:gd name="T2" fmla="*/ 0 w 169"/>
                <a:gd name="T3" fmla="*/ 0 h 118"/>
                <a:gd name="T4" fmla="*/ 0 w 169"/>
                <a:gd name="T5" fmla="*/ 0 h 118"/>
                <a:gd name="T6" fmla="*/ 0 w 169"/>
                <a:gd name="T7" fmla="*/ 0 h 118"/>
                <a:gd name="T8" fmla="*/ 0 w 169"/>
                <a:gd name="T9" fmla="*/ 0 h 118"/>
                <a:gd name="T10" fmla="*/ 0 w 169"/>
                <a:gd name="T11" fmla="*/ 0 h 118"/>
                <a:gd name="T12" fmla="*/ 0 w 169"/>
                <a:gd name="T13" fmla="*/ 0 h 118"/>
                <a:gd name="T14" fmla="*/ 0 w 169"/>
                <a:gd name="T15" fmla="*/ 0 h 118"/>
                <a:gd name="T16" fmla="*/ 0 w 169"/>
                <a:gd name="T17" fmla="*/ 0 h 118"/>
                <a:gd name="T18" fmla="*/ 0 w 169"/>
                <a:gd name="T19" fmla="*/ 0 h 118"/>
                <a:gd name="T20" fmla="*/ 0 w 169"/>
                <a:gd name="T21" fmla="*/ 0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
                <a:gd name="T34" fmla="*/ 0 h 118"/>
                <a:gd name="T35" fmla="*/ 169 w 169"/>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 h="118">
                  <a:moveTo>
                    <a:pt x="28" y="118"/>
                  </a:moveTo>
                  <a:lnTo>
                    <a:pt x="0" y="78"/>
                  </a:lnTo>
                  <a:lnTo>
                    <a:pt x="32" y="35"/>
                  </a:lnTo>
                  <a:lnTo>
                    <a:pt x="109" y="0"/>
                  </a:lnTo>
                  <a:lnTo>
                    <a:pt x="151" y="0"/>
                  </a:lnTo>
                  <a:lnTo>
                    <a:pt x="169" y="17"/>
                  </a:lnTo>
                  <a:lnTo>
                    <a:pt x="169" y="52"/>
                  </a:lnTo>
                  <a:lnTo>
                    <a:pt x="148" y="78"/>
                  </a:lnTo>
                  <a:lnTo>
                    <a:pt x="92" y="92"/>
                  </a:lnTo>
                  <a:lnTo>
                    <a:pt x="46" y="110"/>
                  </a:lnTo>
                  <a:lnTo>
                    <a:pt x="28" y="11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2" name="Freeform 33"/>
            <p:cNvSpPr>
              <a:spLocks/>
            </p:cNvSpPr>
            <p:nvPr/>
          </p:nvSpPr>
          <p:spPr bwMode="ltGray">
            <a:xfrm>
              <a:off x="3619" y="589"/>
              <a:ext cx="27" cy="24"/>
            </a:xfrm>
            <a:custGeom>
              <a:avLst/>
              <a:gdLst>
                <a:gd name="T0" fmla="*/ 0 w 81"/>
                <a:gd name="T1" fmla="*/ 0 h 71"/>
                <a:gd name="T2" fmla="*/ 0 w 81"/>
                <a:gd name="T3" fmla="*/ 0 h 71"/>
                <a:gd name="T4" fmla="*/ 0 w 81"/>
                <a:gd name="T5" fmla="*/ 0 h 71"/>
                <a:gd name="T6" fmla="*/ 0 w 81"/>
                <a:gd name="T7" fmla="*/ 0 h 71"/>
                <a:gd name="T8" fmla="*/ 0 w 81"/>
                <a:gd name="T9" fmla="*/ 0 h 71"/>
                <a:gd name="T10" fmla="*/ 0 w 81"/>
                <a:gd name="T11" fmla="*/ 0 h 71"/>
                <a:gd name="T12" fmla="*/ 0 w 81"/>
                <a:gd name="T13" fmla="*/ 0 h 71"/>
                <a:gd name="T14" fmla="*/ 0 w 8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1"/>
                <a:gd name="T26" fmla="*/ 81 w 8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1">
                  <a:moveTo>
                    <a:pt x="11" y="55"/>
                  </a:moveTo>
                  <a:lnTo>
                    <a:pt x="38" y="36"/>
                  </a:lnTo>
                  <a:lnTo>
                    <a:pt x="63" y="0"/>
                  </a:lnTo>
                  <a:lnTo>
                    <a:pt x="81" y="20"/>
                  </a:lnTo>
                  <a:lnTo>
                    <a:pt x="79" y="55"/>
                  </a:lnTo>
                  <a:lnTo>
                    <a:pt x="44" y="71"/>
                  </a:lnTo>
                  <a:lnTo>
                    <a:pt x="0" y="64"/>
                  </a:lnTo>
                  <a:lnTo>
                    <a:pt x="11" y="5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3" name="Freeform 34"/>
            <p:cNvSpPr>
              <a:spLocks/>
            </p:cNvSpPr>
            <p:nvPr/>
          </p:nvSpPr>
          <p:spPr bwMode="ltGray">
            <a:xfrm>
              <a:off x="3624" y="2685"/>
              <a:ext cx="20" cy="16"/>
            </a:xfrm>
            <a:custGeom>
              <a:avLst/>
              <a:gdLst>
                <a:gd name="T0" fmla="*/ 0 w 60"/>
                <a:gd name="T1" fmla="*/ 0 h 46"/>
                <a:gd name="T2" fmla="*/ 0 w 60"/>
                <a:gd name="T3" fmla="*/ 0 h 46"/>
                <a:gd name="T4" fmla="*/ 0 w 60"/>
                <a:gd name="T5" fmla="*/ 0 h 46"/>
                <a:gd name="T6" fmla="*/ 0 w 60"/>
                <a:gd name="T7" fmla="*/ 0 h 46"/>
                <a:gd name="T8" fmla="*/ 0 w 60"/>
                <a:gd name="T9" fmla="*/ 0 h 46"/>
                <a:gd name="T10" fmla="*/ 0 w 60"/>
                <a:gd name="T11" fmla="*/ 0 h 46"/>
                <a:gd name="T12" fmla="*/ 0 w 60"/>
                <a:gd name="T13" fmla="*/ 0 h 46"/>
                <a:gd name="T14" fmla="*/ 0 w 60"/>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46"/>
                <a:gd name="T26" fmla="*/ 60 w 60"/>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46">
                  <a:moveTo>
                    <a:pt x="0" y="46"/>
                  </a:moveTo>
                  <a:lnTo>
                    <a:pt x="10" y="18"/>
                  </a:lnTo>
                  <a:lnTo>
                    <a:pt x="33" y="0"/>
                  </a:lnTo>
                  <a:lnTo>
                    <a:pt x="50" y="0"/>
                  </a:lnTo>
                  <a:lnTo>
                    <a:pt x="60" y="14"/>
                  </a:lnTo>
                  <a:lnTo>
                    <a:pt x="60" y="35"/>
                  </a:lnTo>
                  <a:lnTo>
                    <a:pt x="33" y="32"/>
                  </a:lnTo>
                  <a:lnTo>
                    <a:pt x="0" y="4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4" name="Freeform 35"/>
            <p:cNvSpPr>
              <a:spLocks/>
            </p:cNvSpPr>
            <p:nvPr/>
          </p:nvSpPr>
          <p:spPr bwMode="ltGray">
            <a:xfrm>
              <a:off x="3658" y="3011"/>
              <a:ext cx="3" cy="17"/>
            </a:xfrm>
            <a:custGeom>
              <a:avLst/>
              <a:gdLst>
                <a:gd name="T0" fmla="*/ 0 w 10"/>
                <a:gd name="T1" fmla="*/ 0 h 51"/>
                <a:gd name="T2" fmla="*/ 0 w 10"/>
                <a:gd name="T3" fmla="*/ 0 h 51"/>
                <a:gd name="T4" fmla="*/ 0 w 10"/>
                <a:gd name="T5" fmla="*/ 0 h 51"/>
                <a:gd name="T6" fmla="*/ 0 w 10"/>
                <a:gd name="T7" fmla="*/ 0 h 51"/>
                <a:gd name="T8" fmla="*/ 0 w 10"/>
                <a:gd name="T9" fmla="*/ 0 h 51"/>
                <a:gd name="T10" fmla="*/ 0 60000 65536"/>
                <a:gd name="T11" fmla="*/ 0 60000 65536"/>
                <a:gd name="T12" fmla="*/ 0 60000 65536"/>
                <a:gd name="T13" fmla="*/ 0 60000 65536"/>
                <a:gd name="T14" fmla="*/ 0 60000 65536"/>
                <a:gd name="T15" fmla="*/ 0 w 10"/>
                <a:gd name="T16" fmla="*/ 0 h 51"/>
                <a:gd name="T17" fmla="*/ 10 w 10"/>
                <a:gd name="T18" fmla="*/ 51 h 51"/>
              </a:gdLst>
              <a:ahLst/>
              <a:cxnLst>
                <a:cxn ang="T10">
                  <a:pos x="T0" y="T1"/>
                </a:cxn>
                <a:cxn ang="T11">
                  <a:pos x="T2" y="T3"/>
                </a:cxn>
                <a:cxn ang="T12">
                  <a:pos x="T4" y="T5"/>
                </a:cxn>
                <a:cxn ang="T13">
                  <a:pos x="T6" y="T7"/>
                </a:cxn>
                <a:cxn ang="T14">
                  <a:pos x="T8" y="T9"/>
                </a:cxn>
              </a:cxnLst>
              <a:rect l="T15" t="T16" r="T17" b="T18"/>
              <a:pathLst>
                <a:path w="10" h="51">
                  <a:moveTo>
                    <a:pt x="0" y="40"/>
                  </a:moveTo>
                  <a:lnTo>
                    <a:pt x="0" y="0"/>
                  </a:lnTo>
                  <a:lnTo>
                    <a:pt x="10" y="0"/>
                  </a:lnTo>
                  <a:lnTo>
                    <a:pt x="10" y="51"/>
                  </a:lnTo>
                  <a:lnTo>
                    <a:pt x="0" y="4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5" name="Freeform 36"/>
            <p:cNvSpPr>
              <a:spLocks/>
            </p:cNvSpPr>
            <p:nvPr/>
          </p:nvSpPr>
          <p:spPr bwMode="ltGray">
            <a:xfrm>
              <a:off x="3652" y="2652"/>
              <a:ext cx="12" cy="26"/>
            </a:xfrm>
            <a:custGeom>
              <a:avLst/>
              <a:gdLst>
                <a:gd name="T0" fmla="*/ 0 w 34"/>
                <a:gd name="T1" fmla="*/ 0 h 78"/>
                <a:gd name="T2" fmla="*/ 0 w 34"/>
                <a:gd name="T3" fmla="*/ 0 h 78"/>
                <a:gd name="T4" fmla="*/ 0 w 34"/>
                <a:gd name="T5" fmla="*/ 0 h 78"/>
                <a:gd name="T6" fmla="*/ 0 w 34"/>
                <a:gd name="T7" fmla="*/ 0 h 78"/>
                <a:gd name="T8" fmla="*/ 0 w 34"/>
                <a:gd name="T9" fmla="*/ 0 h 78"/>
                <a:gd name="T10" fmla="*/ 0 w 34"/>
                <a:gd name="T11" fmla="*/ 0 h 78"/>
                <a:gd name="T12" fmla="*/ 0 60000 65536"/>
                <a:gd name="T13" fmla="*/ 0 60000 65536"/>
                <a:gd name="T14" fmla="*/ 0 60000 65536"/>
                <a:gd name="T15" fmla="*/ 0 60000 65536"/>
                <a:gd name="T16" fmla="*/ 0 60000 65536"/>
                <a:gd name="T17" fmla="*/ 0 60000 65536"/>
                <a:gd name="T18" fmla="*/ 0 w 34"/>
                <a:gd name="T19" fmla="*/ 0 h 78"/>
                <a:gd name="T20" fmla="*/ 34 w 3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4" h="78">
                  <a:moveTo>
                    <a:pt x="0" y="57"/>
                  </a:moveTo>
                  <a:lnTo>
                    <a:pt x="3" y="13"/>
                  </a:lnTo>
                  <a:lnTo>
                    <a:pt x="22" y="0"/>
                  </a:lnTo>
                  <a:lnTo>
                    <a:pt x="34" y="36"/>
                  </a:lnTo>
                  <a:lnTo>
                    <a:pt x="29" y="78"/>
                  </a:lnTo>
                  <a:lnTo>
                    <a:pt x="0" y="5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6" name="Freeform 37"/>
            <p:cNvSpPr>
              <a:spLocks/>
            </p:cNvSpPr>
            <p:nvPr/>
          </p:nvSpPr>
          <p:spPr bwMode="ltGray">
            <a:xfrm>
              <a:off x="3670" y="2779"/>
              <a:ext cx="21" cy="12"/>
            </a:xfrm>
            <a:custGeom>
              <a:avLst/>
              <a:gdLst>
                <a:gd name="T0" fmla="*/ 0 w 65"/>
                <a:gd name="T1" fmla="*/ 0 h 37"/>
                <a:gd name="T2" fmla="*/ 0 w 65"/>
                <a:gd name="T3" fmla="*/ 0 h 37"/>
                <a:gd name="T4" fmla="*/ 0 w 65"/>
                <a:gd name="T5" fmla="*/ 0 h 37"/>
                <a:gd name="T6" fmla="*/ 0 w 65"/>
                <a:gd name="T7" fmla="*/ 0 h 37"/>
                <a:gd name="T8" fmla="*/ 0 w 65"/>
                <a:gd name="T9" fmla="*/ 0 h 37"/>
                <a:gd name="T10" fmla="*/ 0 w 65"/>
                <a:gd name="T11" fmla="*/ 0 h 37"/>
                <a:gd name="T12" fmla="*/ 0 w 65"/>
                <a:gd name="T13" fmla="*/ 0 h 37"/>
                <a:gd name="T14" fmla="*/ 0 w 65"/>
                <a:gd name="T15" fmla="*/ 0 h 37"/>
                <a:gd name="T16" fmla="*/ 0 w 65"/>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37"/>
                <a:gd name="T29" fmla="*/ 65 w 65"/>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37">
                  <a:moveTo>
                    <a:pt x="0" y="26"/>
                  </a:moveTo>
                  <a:lnTo>
                    <a:pt x="0" y="12"/>
                  </a:lnTo>
                  <a:lnTo>
                    <a:pt x="23" y="0"/>
                  </a:lnTo>
                  <a:lnTo>
                    <a:pt x="44" y="0"/>
                  </a:lnTo>
                  <a:lnTo>
                    <a:pt x="65" y="12"/>
                  </a:lnTo>
                  <a:lnTo>
                    <a:pt x="65" y="26"/>
                  </a:lnTo>
                  <a:lnTo>
                    <a:pt x="33" y="37"/>
                  </a:lnTo>
                  <a:lnTo>
                    <a:pt x="10" y="37"/>
                  </a:lnTo>
                  <a:lnTo>
                    <a:pt x="0" y="2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7" name="Freeform 38"/>
            <p:cNvSpPr>
              <a:spLocks/>
            </p:cNvSpPr>
            <p:nvPr/>
          </p:nvSpPr>
          <p:spPr bwMode="ltGray">
            <a:xfrm>
              <a:off x="3681" y="2800"/>
              <a:ext cx="22" cy="20"/>
            </a:xfrm>
            <a:custGeom>
              <a:avLst/>
              <a:gdLst>
                <a:gd name="T0" fmla="*/ 0 w 68"/>
                <a:gd name="T1" fmla="*/ 0 h 59"/>
                <a:gd name="T2" fmla="*/ 0 w 68"/>
                <a:gd name="T3" fmla="*/ 0 h 59"/>
                <a:gd name="T4" fmla="*/ 0 w 68"/>
                <a:gd name="T5" fmla="*/ 0 h 59"/>
                <a:gd name="T6" fmla="*/ 0 w 68"/>
                <a:gd name="T7" fmla="*/ 0 h 59"/>
                <a:gd name="T8" fmla="*/ 0 w 68"/>
                <a:gd name="T9" fmla="*/ 0 h 59"/>
                <a:gd name="T10" fmla="*/ 0 w 68"/>
                <a:gd name="T11" fmla="*/ 0 h 59"/>
                <a:gd name="T12" fmla="*/ 0 w 68"/>
                <a:gd name="T13" fmla="*/ 0 h 59"/>
                <a:gd name="T14" fmla="*/ 0 w 68"/>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59"/>
                <a:gd name="T26" fmla="*/ 68 w 68"/>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59">
                  <a:moveTo>
                    <a:pt x="0" y="47"/>
                  </a:moveTo>
                  <a:lnTo>
                    <a:pt x="11" y="22"/>
                  </a:lnTo>
                  <a:lnTo>
                    <a:pt x="44" y="0"/>
                  </a:lnTo>
                  <a:lnTo>
                    <a:pt x="68" y="22"/>
                  </a:lnTo>
                  <a:lnTo>
                    <a:pt x="68" y="34"/>
                  </a:lnTo>
                  <a:lnTo>
                    <a:pt x="57" y="47"/>
                  </a:lnTo>
                  <a:lnTo>
                    <a:pt x="23" y="59"/>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8" name="Freeform 39"/>
            <p:cNvSpPr>
              <a:spLocks/>
            </p:cNvSpPr>
            <p:nvPr/>
          </p:nvSpPr>
          <p:spPr bwMode="ltGray">
            <a:xfrm>
              <a:off x="3672" y="2650"/>
              <a:ext cx="10" cy="14"/>
            </a:xfrm>
            <a:custGeom>
              <a:avLst/>
              <a:gdLst>
                <a:gd name="T0" fmla="*/ 0 w 32"/>
                <a:gd name="T1" fmla="*/ 0 h 44"/>
                <a:gd name="T2" fmla="*/ 0 w 32"/>
                <a:gd name="T3" fmla="*/ 0 h 44"/>
                <a:gd name="T4" fmla="*/ 0 w 32"/>
                <a:gd name="T5" fmla="*/ 0 h 44"/>
                <a:gd name="T6" fmla="*/ 0 w 32"/>
                <a:gd name="T7" fmla="*/ 0 h 44"/>
                <a:gd name="T8" fmla="*/ 0 w 32"/>
                <a:gd name="T9" fmla="*/ 0 h 44"/>
                <a:gd name="T10" fmla="*/ 0 w 32"/>
                <a:gd name="T11" fmla="*/ 0 h 44"/>
                <a:gd name="T12" fmla="*/ 0 60000 65536"/>
                <a:gd name="T13" fmla="*/ 0 60000 65536"/>
                <a:gd name="T14" fmla="*/ 0 60000 65536"/>
                <a:gd name="T15" fmla="*/ 0 60000 65536"/>
                <a:gd name="T16" fmla="*/ 0 60000 65536"/>
                <a:gd name="T17" fmla="*/ 0 60000 65536"/>
                <a:gd name="T18" fmla="*/ 0 w 32"/>
                <a:gd name="T19" fmla="*/ 0 h 44"/>
                <a:gd name="T20" fmla="*/ 32 w 3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2" h="44">
                  <a:moveTo>
                    <a:pt x="0" y="37"/>
                  </a:moveTo>
                  <a:lnTo>
                    <a:pt x="10" y="0"/>
                  </a:lnTo>
                  <a:lnTo>
                    <a:pt x="32" y="17"/>
                  </a:lnTo>
                  <a:lnTo>
                    <a:pt x="28" y="44"/>
                  </a:lnTo>
                  <a:lnTo>
                    <a:pt x="24" y="44"/>
                  </a:lnTo>
                  <a:lnTo>
                    <a:pt x="0" y="3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29" name="Freeform 40"/>
            <p:cNvSpPr>
              <a:spLocks/>
            </p:cNvSpPr>
            <p:nvPr/>
          </p:nvSpPr>
          <p:spPr bwMode="ltGray">
            <a:xfrm>
              <a:off x="3691" y="2990"/>
              <a:ext cx="9" cy="18"/>
            </a:xfrm>
            <a:custGeom>
              <a:avLst/>
              <a:gdLst>
                <a:gd name="T0" fmla="*/ 0 w 25"/>
                <a:gd name="T1" fmla="*/ 0 h 53"/>
                <a:gd name="T2" fmla="*/ 0 w 25"/>
                <a:gd name="T3" fmla="*/ 0 h 53"/>
                <a:gd name="T4" fmla="*/ 0 w 25"/>
                <a:gd name="T5" fmla="*/ 0 h 53"/>
                <a:gd name="T6" fmla="*/ 0 w 25"/>
                <a:gd name="T7" fmla="*/ 0 h 53"/>
                <a:gd name="T8" fmla="*/ 0 w 25"/>
                <a:gd name="T9" fmla="*/ 0 h 53"/>
                <a:gd name="T10" fmla="*/ 0 w 25"/>
                <a:gd name="T11" fmla="*/ 0 h 53"/>
                <a:gd name="T12" fmla="*/ 0 60000 65536"/>
                <a:gd name="T13" fmla="*/ 0 60000 65536"/>
                <a:gd name="T14" fmla="*/ 0 60000 65536"/>
                <a:gd name="T15" fmla="*/ 0 60000 65536"/>
                <a:gd name="T16" fmla="*/ 0 60000 65536"/>
                <a:gd name="T17" fmla="*/ 0 60000 65536"/>
                <a:gd name="T18" fmla="*/ 0 w 25"/>
                <a:gd name="T19" fmla="*/ 0 h 53"/>
                <a:gd name="T20" fmla="*/ 25 w 2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5" h="53">
                  <a:moveTo>
                    <a:pt x="0" y="53"/>
                  </a:moveTo>
                  <a:lnTo>
                    <a:pt x="0" y="0"/>
                  </a:lnTo>
                  <a:lnTo>
                    <a:pt x="12" y="0"/>
                  </a:lnTo>
                  <a:lnTo>
                    <a:pt x="25" y="30"/>
                  </a:lnTo>
                  <a:lnTo>
                    <a:pt x="12" y="53"/>
                  </a:lnTo>
                  <a:lnTo>
                    <a:pt x="0" y="5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0" name="Freeform 41"/>
            <p:cNvSpPr>
              <a:spLocks/>
            </p:cNvSpPr>
            <p:nvPr/>
          </p:nvSpPr>
          <p:spPr bwMode="ltGray">
            <a:xfrm>
              <a:off x="3822" y="3626"/>
              <a:ext cx="37" cy="36"/>
            </a:xfrm>
            <a:custGeom>
              <a:avLst/>
              <a:gdLst>
                <a:gd name="T0" fmla="*/ 0 w 111"/>
                <a:gd name="T1" fmla="*/ 0 h 107"/>
                <a:gd name="T2" fmla="*/ 0 w 111"/>
                <a:gd name="T3" fmla="*/ 0 h 107"/>
                <a:gd name="T4" fmla="*/ 0 w 111"/>
                <a:gd name="T5" fmla="*/ 0 h 107"/>
                <a:gd name="T6" fmla="*/ 0 w 111"/>
                <a:gd name="T7" fmla="*/ 0 h 107"/>
                <a:gd name="T8" fmla="*/ 0 w 111"/>
                <a:gd name="T9" fmla="*/ 0 h 107"/>
                <a:gd name="T10" fmla="*/ 0 w 111"/>
                <a:gd name="T11" fmla="*/ 0 h 107"/>
                <a:gd name="T12" fmla="*/ 0 w 111"/>
                <a:gd name="T13" fmla="*/ 0 h 107"/>
                <a:gd name="T14" fmla="*/ 0 w 111"/>
                <a:gd name="T15" fmla="*/ 0 h 107"/>
                <a:gd name="T16" fmla="*/ 0 w 111"/>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07"/>
                <a:gd name="T29" fmla="*/ 111 w 111"/>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07">
                  <a:moveTo>
                    <a:pt x="0" y="94"/>
                  </a:moveTo>
                  <a:lnTo>
                    <a:pt x="0" y="23"/>
                  </a:lnTo>
                  <a:lnTo>
                    <a:pt x="10" y="9"/>
                  </a:lnTo>
                  <a:lnTo>
                    <a:pt x="43" y="0"/>
                  </a:lnTo>
                  <a:lnTo>
                    <a:pt x="111" y="59"/>
                  </a:lnTo>
                  <a:lnTo>
                    <a:pt x="111" y="82"/>
                  </a:lnTo>
                  <a:lnTo>
                    <a:pt x="98" y="94"/>
                  </a:lnTo>
                  <a:lnTo>
                    <a:pt x="10" y="107"/>
                  </a:lnTo>
                  <a:lnTo>
                    <a:pt x="0" y="9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1" name="Freeform 42"/>
            <p:cNvSpPr>
              <a:spLocks/>
            </p:cNvSpPr>
            <p:nvPr/>
          </p:nvSpPr>
          <p:spPr bwMode="ltGray">
            <a:xfrm>
              <a:off x="3917" y="2690"/>
              <a:ext cx="16" cy="32"/>
            </a:xfrm>
            <a:custGeom>
              <a:avLst/>
              <a:gdLst>
                <a:gd name="T0" fmla="*/ 0 w 47"/>
                <a:gd name="T1" fmla="*/ 0 h 94"/>
                <a:gd name="T2" fmla="*/ 0 w 47"/>
                <a:gd name="T3" fmla="*/ 0 h 94"/>
                <a:gd name="T4" fmla="*/ 0 w 47"/>
                <a:gd name="T5" fmla="*/ 0 h 94"/>
                <a:gd name="T6" fmla="*/ 0 w 47"/>
                <a:gd name="T7" fmla="*/ 0 h 94"/>
                <a:gd name="T8" fmla="*/ 0 w 47"/>
                <a:gd name="T9" fmla="*/ 0 h 94"/>
                <a:gd name="T10" fmla="*/ 0 w 47"/>
                <a:gd name="T11" fmla="*/ 0 h 94"/>
                <a:gd name="T12" fmla="*/ 0 w 47"/>
                <a:gd name="T13" fmla="*/ 0 h 94"/>
                <a:gd name="T14" fmla="*/ 0 60000 65536"/>
                <a:gd name="T15" fmla="*/ 0 60000 65536"/>
                <a:gd name="T16" fmla="*/ 0 60000 65536"/>
                <a:gd name="T17" fmla="*/ 0 60000 65536"/>
                <a:gd name="T18" fmla="*/ 0 60000 65536"/>
                <a:gd name="T19" fmla="*/ 0 60000 65536"/>
                <a:gd name="T20" fmla="*/ 0 60000 65536"/>
                <a:gd name="T21" fmla="*/ 0 w 47"/>
                <a:gd name="T22" fmla="*/ 0 h 94"/>
                <a:gd name="T23" fmla="*/ 47 w 47"/>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94">
                  <a:moveTo>
                    <a:pt x="0" y="68"/>
                  </a:moveTo>
                  <a:lnTo>
                    <a:pt x="13" y="0"/>
                  </a:lnTo>
                  <a:lnTo>
                    <a:pt x="21" y="0"/>
                  </a:lnTo>
                  <a:lnTo>
                    <a:pt x="47" y="21"/>
                  </a:lnTo>
                  <a:lnTo>
                    <a:pt x="34" y="84"/>
                  </a:lnTo>
                  <a:lnTo>
                    <a:pt x="21" y="94"/>
                  </a:lnTo>
                  <a:lnTo>
                    <a:pt x="0" y="6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2" name="Freeform 43"/>
            <p:cNvSpPr>
              <a:spLocks/>
            </p:cNvSpPr>
            <p:nvPr/>
          </p:nvSpPr>
          <p:spPr bwMode="ltGray">
            <a:xfrm>
              <a:off x="3933" y="2473"/>
              <a:ext cx="22" cy="32"/>
            </a:xfrm>
            <a:custGeom>
              <a:avLst/>
              <a:gdLst>
                <a:gd name="T0" fmla="*/ 0 w 65"/>
                <a:gd name="T1" fmla="*/ 0 h 97"/>
                <a:gd name="T2" fmla="*/ 0 w 65"/>
                <a:gd name="T3" fmla="*/ 0 h 97"/>
                <a:gd name="T4" fmla="*/ 0 w 65"/>
                <a:gd name="T5" fmla="*/ 0 h 97"/>
                <a:gd name="T6" fmla="*/ 0 w 65"/>
                <a:gd name="T7" fmla="*/ 0 h 97"/>
                <a:gd name="T8" fmla="*/ 0 w 65"/>
                <a:gd name="T9" fmla="*/ 0 h 97"/>
                <a:gd name="T10" fmla="*/ 0 w 65"/>
                <a:gd name="T11" fmla="*/ 0 h 97"/>
                <a:gd name="T12" fmla="*/ 0 w 65"/>
                <a:gd name="T13" fmla="*/ 0 h 97"/>
                <a:gd name="T14" fmla="*/ 0 w 65"/>
                <a:gd name="T15" fmla="*/ 0 h 97"/>
                <a:gd name="T16" fmla="*/ 0 w 65"/>
                <a:gd name="T17" fmla="*/ 0 h 97"/>
                <a:gd name="T18" fmla="*/ 0 w 65"/>
                <a:gd name="T19" fmla="*/ 0 h 97"/>
                <a:gd name="T20" fmla="*/ 0 w 65"/>
                <a:gd name="T21" fmla="*/ 0 h 97"/>
                <a:gd name="T22" fmla="*/ 0 w 65"/>
                <a:gd name="T23" fmla="*/ 0 h 97"/>
                <a:gd name="T24" fmla="*/ 0 w 65"/>
                <a:gd name="T25" fmla="*/ 0 h 97"/>
                <a:gd name="T26" fmla="*/ 0 w 65"/>
                <a:gd name="T27" fmla="*/ 0 h 97"/>
                <a:gd name="T28" fmla="*/ 0 w 65"/>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97"/>
                <a:gd name="T47" fmla="*/ 65 w 65"/>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97">
                  <a:moveTo>
                    <a:pt x="0" y="11"/>
                  </a:moveTo>
                  <a:lnTo>
                    <a:pt x="8" y="0"/>
                  </a:lnTo>
                  <a:lnTo>
                    <a:pt x="23" y="0"/>
                  </a:lnTo>
                  <a:lnTo>
                    <a:pt x="54" y="11"/>
                  </a:lnTo>
                  <a:lnTo>
                    <a:pt x="54" y="23"/>
                  </a:lnTo>
                  <a:lnTo>
                    <a:pt x="65" y="36"/>
                  </a:lnTo>
                  <a:lnTo>
                    <a:pt x="54" y="36"/>
                  </a:lnTo>
                  <a:lnTo>
                    <a:pt x="41" y="47"/>
                  </a:lnTo>
                  <a:lnTo>
                    <a:pt x="41" y="84"/>
                  </a:lnTo>
                  <a:lnTo>
                    <a:pt x="54" y="97"/>
                  </a:lnTo>
                  <a:lnTo>
                    <a:pt x="31" y="97"/>
                  </a:lnTo>
                  <a:lnTo>
                    <a:pt x="23" y="84"/>
                  </a:lnTo>
                  <a:lnTo>
                    <a:pt x="23" y="73"/>
                  </a:lnTo>
                  <a:lnTo>
                    <a:pt x="41" y="61"/>
                  </a:lnTo>
                  <a:lnTo>
                    <a:pt x="0" y="1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3" name="Freeform 44"/>
            <p:cNvSpPr>
              <a:spLocks/>
            </p:cNvSpPr>
            <p:nvPr/>
          </p:nvSpPr>
          <p:spPr bwMode="ltGray">
            <a:xfrm>
              <a:off x="3936" y="2678"/>
              <a:ext cx="22" cy="24"/>
            </a:xfrm>
            <a:custGeom>
              <a:avLst/>
              <a:gdLst>
                <a:gd name="T0" fmla="*/ 0 w 67"/>
                <a:gd name="T1" fmla="*/ 0 h 73"/>
                <a:gd name="T2" fmla="*/ 0 w 67"/>
                <a:gd name="T3" fmla="*/ 0 h 73"/>
                <a:gd name="T4" fmla="*/ 0 w 67"/>
                <a:gd name="T5" fmla="*/ 0 h 73"/>
                <a:gd name="T6" fmla="*/ 0 w 67"/>
                <a:gd name="T7" fmla="*/ 0 h 73"/>
                <a:gd name="T8" fmla="*/ 0 w 67"/>
                <a:gd name="T9" fmla="*/ 0 h 73"/>
                <a:gd name="T10" fmla="*/ 0 w 67"/>
                <a:gd name="T11" fmla="*/ 0 h 73"/>
                <a:gd name="T12" fmla="*/ 0 w 67"/>
                <a:gd name="T13" fmla="*/ 0 h 73"/>
                <a:gd name="T14" fmla="*/ 0 60000 65536"/>
                <a:gd name="T15" fmla="*/ 0 60000 65536"/>
                <a:gd name="T16" fmla="*/ 0 60000 65536"/>
                <a:gd name="T17" fmla="*/ 0 60000 65536"/>
                <a:gd name="T18" fmla="*/ 0 60000 65536"/>
                <a:gd name="T19" fmla="*/ 0 60000 65536"/>
                <a:gd name="T20" fmla="*/ 0 60000 65536"/>
                <a:gd name="T21" fmla="*/ 0 w 67"/>
                <a:gd name="T22" fmla="*/ 0 h 73"/>
                <a:gd name="T23" fmla="*/ 67 w 6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3">
                  <a:moveTo>
                    <a:pt x="0" y="25"/>
                  </a:moveTo>
                  <a:lnTo>
                    <a:pt x="0" y="0"/>
                  </a:lnTo>
                  <a:lnTo>
                    <a:pt x="23" y="0"/>
                  </a:lnTo>
                  <a:lnTo>
                    <a:pt x="67" y="45"/>
                  </a:lnTo>
                  <a:lnTo>
                    <a:pt x="67" y="73"/>
                  </a:lnTo>
                  <a:lnTo>
                    <a:pt x="46" y="73"/>
                  </a:lnTo>
                  <a:lnTo>
                    <a:pt x="0" y="2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4" name="Freeform 45"/>
            <p:cNvSpPr>
              <a:spLocks/>
            </p:cNvSpPr>
            <p:nvPr/>
          </p:nvSpPr>
          <p:spPr bwMode="ltGray">
            <a:xfrm>
              <a:off x="3943" y="2725"/>
              <a:ext cx="11" cy="13"/>
            </a:xfrm>
            <a:custGeom>
              <a:avLst/>
              <a:gdLst>
                <a:gd name="T0" fmla="*/ 0 w 32"/>
                <a:gd name="T1" fmla="*/ 0 h 40"/>
                <a:gd name="T2" fmla="*/ 0 w 32"/>
                <a:gd name="T3" fmla="*/ 0 h 40"/>
                <a:gd name="T4" fmla="*/ 0 w 32"/>
                <a:gd name="T5" fmla="*/ 0 h 40"/>
                <a:gd name="T6" fmla="*/ 0 w 32"/>
                <a:gd name="T7" fmla="*/ 0 h 40"/>
                <a:gd name="T8" fmla="*/ 0 w 32"/>
                <a:gd name="T9" fmla="*/ 0 h 40"/>
                <a:gd name="T10" fmla="*/ 0 w 32"/>
                <a:gd name="T11" fmla="*/ 0 h 40"/>
                <a:gd name="T12" fmla="*/ 0 w 32"/>
                <a:gd name="T13" fmla="*/ 0 h 40"/>
                <a:gd name="T14" fmla="*/ 0 60000 65536"/>
                <a:gd name="T15" fmla="*/ 0 60000 65536"/>
                <a:gd name="T16" fmla="*/ 0 60000 65536"/>
                <a:gd name="T17" fmla="*/ 0 60000 65536"/>
                <a:gd name="T18" fmla="*/ 0 60000 65536"/>
                <a:gd name="T19" fmla="*/ 0 60000 65536"/>
                <a:gd name="T20" fmla="*/ 0 60000 65536"/>
                <a:gd name="T21" fmla="*/ 0 w 32"/>
                <a:gd name="T22" fmla="*/ 0 h 40"/>
                <a:gd name="T23" fmla="*/ 32 w 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0">
                  <a:moveTo>
                    <a:pt x="0" y="26"/>
                  </a:moveTo>
                  <a:lnTo>
                    <a:pt x="10" y="0"/>
                  </a:lnTo>
                  <a:lnTo>
                    <a:pt x="22" y="0"/>
                  </a:lnTo>
                  <a:lnTo>
                    <a:pt x="32" y="12"/>
                  </a:lnTo>
                  <a:lnTo>
                    <a:pt x="32" y="40"/>
                  </a:lnTo>
                  <a:lnTo>
                    <a:pt x="22" y="40"/>
                  </a:lnTo>
                  <a:lnTo>
                    <a:pt x="0" y="2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5" name="Freeform 46"/>
            <p:cNvSpPr>
              <a:spLocks/>
            </p:cNvSpPr>
            <p:nvPr/>
          </p:nvSpPr>
          <p:spPr bwMode="ltGray">
            <a:xfrm>
              <a:off x="3951" y="3437"/>
              <a:ext cx="10" cy="24"/>
            </a:xfrm>
            <a:custGeom>
              <a:avLst/>
              <a:gdLst>
                <a:gd name="T0" fmla="*/ 0 w 31"/>
                <a:gd name="T1" fmla="*/ 0 h 73"/>
                <a:gd name="T2" fmla="*/ 0 w 31"/>
                <a:gd name="T3" fmla="*/ 0 h 73"/>
                <a:gd name="T4" fmla="*/ 0 w 31"/>
                <a:gd name="T5" fmla="*/ 0 h 73"/>
                <a:gd name="T6" fmla="*/ 0 w 31"/>
                <a:gd name="T7" fmla="*/ 0 h 73"/>
                <a:gd name="T8" fmla="*/ 0 w 31"/>
                <a:gd name="T9" fmla="*/ 0 h 73"/>
                <a:gd name="T10" fmla="*/ 0 w 31"/>
                <a:gd name="T11" fmla="*/ 0 h 73"/>
                <a:gd name="T12" fmla="*/ 0 w 31"/>
                <a:gd name="T13" fmla="*/ 0 h 73"/>
                <a:gd name="T14" fmla="*/ 0 60000 65536"/>
                <a:gd name="T15" fmla="*/ 0 60000 65536"/>
                <a:gd name="T16" fmla="*/ 0 60000 65536"/>
                <a:gd name="T17" fmla="*/ 0 60000 65536"/>
                <a:gd name="T18" fmla="*/ 0 60000 65536"/>
                <a:gd name="T19" fmla="*/ 0 60000 65536"/>
                <a:gd name="T20" fmla="*/ 0 60000 65536"/>
                <a:gd name="T21" fmla="*/ 0 w 31"/>
                <a:gd name="T22" fmla="*/ 0 h 73"/>
                <a:gd name="T23" fmla="*/ 31 w 31"/>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3">
                  <a:moveTo>
                    <a:pt x="0" y="12"/>
                  </a:moveTo>
                  <a:lnTo>
                    <a:pt x="12" y="0"/>
                  </a:lnTo>
                  <a:lnTo>
                    <a:pt x="21" y="0"/>
                  </a:lnTo>
                  <a:lnTo>
                    <a:pt x="31" y="36"/>
                  </a:lnTo>
                  <a:lnTo>
                    <a:pt x="31" y="73"/>
                  </a:lnTo>
                  <a:lnTo>
                    <a:pt x="12" y="49"/>
                  </a:lnTo>
                  <a:lnTo>
                    <a:pt x="0" y="1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6" name="Freeform 47"/>
            <p:cNvSpPr>
              <a:spLocks/>
            </p:cNvSpPr>
            <p:nvPr/>
          </p:nvSpPr>
          <p:spPr bwMode="ltGray">
            <a:xfrm>
              <a:off x="3951" y="2580"/>
              <a:ext cx="7" cy="20"/>
            </a:xfrm>
            <a:custGeom>
              <a:avLst/>
              <a:gdLst>
                <a:gd name="T0" fmla="*/ 0 w 21"/>
                <a:gd name="T1" fmla="*/ 0 h 61"/>
                <a:gd name="T2" fmla="*/ 0 w 21"/>
                <a:gd name="T3" fmla="*/ 0 h 61"/>
                <a:gd name="T4" fmla="*/ 0 w 21"/>
                <a:gd name="T5" fmla="*/ 0 h 61"/>
                <a:gd name="T6" fmla="*/ 0 w 21"/>
                <a:gd name="T7" fmla="*/ 0 h 61"/>
                <a:gd name="T8" fmla="*/ 0 w 21"/>
                <a:gd name="T9" fmla="*/ 0 h 61"/>
                <a:gd name="T10" fmla="*/ 0 w 21"/>
                <a:gd name="T11" fmla="*/ 0 h 61"/>
                <a:gd name="T12" fmla="*/ 0 60000 65536"/>
                <a:gd name="T13" fmla="*/ 0 60000 65536"/>
                <a:gd name="T14" fmla="*/ 0 60000 65536"/>
                <a:gd name="T15" fmla="*/ 0 60000 65536"/>
                <a:gd name="T16" fmla="*/ 0 60000 65536"/>
                <a:gd name="T17" fmla="*/ 0 60000 65536"/>
                <a:gd name="T18" fmla="*/ 0 w 21"/>
                <a:gd name="T19" fmla="*/ 0 h 61"/>
                <a:gd name="T20" fmla="*/ 21 w 2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21" h="61">
                  <a:moveTo>
                    <a:pt x="0" y="47"/>
                  </a:moveTo>
                  <a:lnTo>
                    <a:pt x="10" y="0"/>
                  </a:lnTo>
                  <a:lnTo>
                    <a:pt x="21" y="0"/>
                  </a:lnTo>
                  <a:lnTo>
                    <a:pt x="21" y="61"/>
                  </a:lnTo>
                  <a:lnTo>
                    <a:pt x="10" y="61"/>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7" name="Freeform 48"/>
            <p:cNvSpPr>
              <a:spLocks/>
            </p:cNvSpPr>
            <p:nvPr/>
          </p:nvSpPr>
          <p:spPr bwMode="ltGray">
            <a:xfrm>
              <a:off x="3951" y="2533"/>
              <a:ext cx="10" cy="38"/>
            </a:xfrm>
            <a:custGeom>
              <a:avLst/>
              <a:gdLst>
                <a:gd name="T0" fmla="*/ 0 w 31"/>
                <a:gd name="T1" fmla="*/ 0 h 113"/>
                <a:gd name="T2" fmla="*/ 0 w 31"/>
                <a:gd name="T3" fmla="*/ 0 h 113"/>
                <a:gd name="T4" fmla="*/ 0 w 31"/>
                <a:gd name="T5" fmla="*/ 0 h 113"/>
                <a:gd name="T6" fmla="*/ 0 w 31"/>
                <a:gd name="T7" fmla="*/ 0 h 113"/>
                <a:gd name="T8" fmla="*/ 0 w 31"/>
                <a:gd name="T9" fmla="*/ 0 h 113"/>
                <a:gd name="T10" fmla="*/ 0 w 31"/>
                <a:gd name="T11" fmla="*/ 0 h 113"/>
                <a:gd name="T12" fmla="*/ 0 w 31"/>
                <a:gd name="T13" fmla="*/ 0 h 113"/>
                <a:gd name="T14" fmla="*/ 0 w 31"/>
                <a:gd name="T15" fmla="*/ 0 h 113"/>
                <a:gd name="T16" fmla="*/ 0 w 31"/>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13"/>
                <a:gd name="T29" fmla="*/ 31 w 3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13">
                  <a:moveTo>
                    <a:pt x="0" y="41"/>
                  </a:moveTo>
                  <a:lnTo>
                    <a:pt x="12" y="0"/>
                  </a:lnTo>
                  <a:lnTo>
                    <a:pt x="21" y="16"/>
                  </a:lnTo>
                  <a:lnTo>
                    <a:pt x="31" y="53"/>
                  </a:lnTo>
                  <a:lnTo>
                    <a:pt x="31" y="113"/>
                  </a:lnTo>
                  <a:lnTo>
                    <a:pt x="21" y="113"/>
                  </a:lnTo>
                  <a:lnTo>
                    <a:pt x="12" y="100"/>
                  </a:lnTo>
                  <a:lnTo>
                    <a:pt x="12" y="79"/>
                  </a:lnTo>
                  <a:lnTo>
                    <a:pt x="0" y="4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8" name="Freeform 49"/>
            <p:cNvSpPr>
              <a:spLocks/>
            </p:cNvSpPr>
            <p:nvPr/>
          </p:nvSpPr>
          <p:spPr bwMode="ltGray">
            <a:xfrm>
              <a:off x="3954" y="2374"/>
              <a:ext cx="7" cy="5"/>
            </a:xfrm>
            <a:custGeom>
              <a:avLst/>
              <a:gdLst>
                <a:gd name="T0" fmla="*/ 0 w 21"/>
                <a:gd name="T1" fmla="*/ 0 h 14"/>
                <a:gd name="T2" fmla="*/ 0 w 21"/>
                <a:gd name="T3" fmla="*/ 0 h 14"/>
                <a:gd name="T4" fmla="*/ 0 w 21"/>
                <a:gd name="T5" fmla="*/ 0 h 14"/>
                <a:gd name="T6" fmla="*/ 0 w 21"/>
                <a:gd name="T7" fmla="*/ 0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14"/>
                  </a:moveTo>
                  <a:lnTo>
                    <a:pt x="0" y="0"/>
                  </a:lnTo>
                  <a:lnTo>
                    <a:pt x="11" y="0"/>
                  </a:lnTo>
                  <a:lnTo>
                    <a:pt x="21" y="14"/>
                  </a:lnTo>
                  <a:lnTo>
                    <a:pt x="0" y="1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39" name="Freeform 50"/>
            <p:cNvSpPr>
              <a:spLocks/>
            </p:cNvSpPr>
            <p:nvPr/>
          </p:nvSpPr>
          <p:spPr bwMode="ltGray">
            <a:xfrm>
              <a:off x="3958" y="2506"/>
              <a:ext cx="15" cy="19"/>
            </a:xfrm>
            <a:custGeom>
              <a:avLst/>
              <a:gdLst>
                <a:gd name="T0" fmla="*/ 0 w 46"/>
                <a:gd name="T1" fmla="*/ 0 h 59"/>
                <a:gd name="T2" fmla="*/ 0 w 46"/>
                <a:gd name="T3" fmla="*/ 0 h 59"/>
                <a:gd name="T4" fmla="*/ 0 w 46"/>
                <a:gd name="T5" fmla="*/ 0 h 59"/>
                <a:gd name="T6" fmla="*/ 0 w 46"/>
                <a:gd name="T7" fmla="*/ 0 h 59"/>
                <a:gd name="T8" fmla="*/ 0 w 46"/>
                <a:gd name="T9" fmla="*/ 0 h 59"/>
                <a:gd name="T10" fmla="*/ 0 w 46"/>
                <a:gd name="T11" fmla="*/ 0 h 59"/>
                <a:gd name="T12" fmla="*/ 0 60000 65536"/>
                <a:gd name="T13" fmla="*/ 0 60000 65536"/>
                <a:gd name="T14" fmla="*/ 0 60000 65536"/>
                <a:gd name="T15" fmla="*/ 0 60000 65536"/>
                <a:gd name="T16" fmla="*/ 0 60000 65536"/>
                <a:gd name="T17" fmla="*/ 0 60000 65536"/>
                <a:gd name="T18" fmla="*/ 0 w 46"/>
                <a:gd name="T19" fmla="*/ 0 h 59"/>
                <a:gd name="T20" fmla="*/ 46 w 4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46" h="59">
                  <a:moveTo>
                    <a:pt x="0" y="36"/>
                  </a:moveTo>
                  <a:lnTo>
                    <a:pt x="10" y="0"/>
                  </a:lnTo>
                  <a:lnTo>
                    <a:pt x="46" y="36"/>
                  </a:lnTo>
                  <a:lnTo>
                    <a:pt x="46" y="59"/>
                  </a:lnTo>
                  <a:lnTo>
                    <a:pt x="10" y="59"/>
                  </a:lnTo>
                  <a:lnTo>
                    <a:pt x="0" y="3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0" name="Freeform 51"/>
            <p:cNvSpPr>
              <a:spLocks/>
            </p:cNvSpPr>
            <p:nvPr/>
          </p:nvSpPr>
          <p:spPr bwMode="ltGray">
            <a:xfrm>
              <a:off x="3980" y="3391"/>
              <a:ext cx="11" cy="17"/>
            </a:xfrm>
            <a:custGeom>
              <a:avLst/>
              <a:gdLst>
                <a:gd name="T0" fmla="*/ 0 w 33"/>
                <a:gd name="T1" fmla="*/ 0 h 51"/>
                <a:gd name="T2" fmla="*/ 0 w 33"/>
                <a:gd name="T3" fmla="*/ 0 h 51"/>
                <a:gd name="T4" fmla="*/ 0 w 33"/>
                <a:gd name="T5" fmla="*/ 0 h 51"/>
                <a:gd name="T6" fmla="*/ 0 w 33"/>
                <a:gd name="T7" fmla="*/ 0 h 51"/>
                <a:gd name="T8" fmla="*/ 0 w 33"/>
                <a:gd name="T9" fmla="*/ 0 h 51"/>
                <a:gd name="T10" fmla="*/ 0 w 33"/>
                <a:gd name="T11" fmla="*/ 0 h 51"/>
                <a:gd name="T12" fmla="*/ 0 w 33"/>
                <a:gd name="T13" fmla="*/ 0 h 51"/>
                <a:gd name="T14" fmla="*/ 0 w 33"/>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1"/>
                <a:gd name="T26" fmla="*/ 33 w 3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1">
                  <a:moveTo>
                    <a:pt x="0" y="39"/>
                  </a:moveTo>
                  <a:lnTo>
                    <a:pt x="14" y="0"/>
                  </a:lnTo>
                  <a:lnTo>
                    <a:pt x="22" y="0"/>
                  </a:lnTo>
                  <a:lnTo>
                    <a:pt x="33" y="12"/>
                  </a:lnTo>
                  <a:lnTo>
                    <a:pt x="33" y="39"/>
                  </a:lnTo>
                  <a:lnTo>
                    <a:pt x="22" y="51"/>
                  </a:lnTo>
                  <a:lnTo>
                    <a:pt x="14" y="51"/>
                  </a:lnTo>
                  <a:lnTo>
                    <a:pt x="0" y="3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1" name="Freeform 52"/>
            <p:cNvSpPr>
              <a:spLocks/>
            </p:cNvSpPr>
            <p:nvPr/>
          </p:nvSpPr>
          <p:spPr bwMode="ltGray">
            <a:xfrm>
              <a:off x="3985" y="3356"/>
              <a:ext cx="6" cy="8"/>
            </a:xfrm>
            <a:custGeom>
              <a:avLst/>
              <a:gdLst>
                <a:gd name="T0" fmla="*/ 0 w 19"/>
                <a:gd name="T1" fmla="*/ 0 h 24"/>
                <a:gd name="T2" fmla="*/ 0 w 19"/>
                <a:gd name="T3" fmla="*/ 0 h 24"/>
                <a:gd name="T4" fmla="*/ 0 w 19"/>
                <a:gd name="T5" fmla="*/ 0 h 24"/>
                <a:gd name="T6" fmla="*/ 0 w 19"/>
                <a:gd name="T7" fmla="*/ 0 h 24"/>
                <a:gd name="T8" fmla="*/ 0 w 19"/>
                <a:gd name="T9" fmla="*/ 0 h 24"/>
                <a:gd name="T10" fmla="*/ 0 w 19"/>
                <a:gd name="T11" fmla="*/ 0 h 24"/>
                <a:gd name="T12" fmla="*/ 0 60000 65536"/>
                <a:gd name="T13" fmla="*/ 0 60000 65536"/>
                <a:gd name="T14" fmla="*/ 0 60000 65536"/>
                <a:gd name="T15" fmla="*/ 0 60000 65536"/>
                <a:gd name="T16" fmla="*/ 0 60000 65536"/>
                <a:gd name="T17" fmla="*/ 0 60000 65536"/>
                <a:gd name="T18" fmla="*/ 0 w 19"/>
                <a:gd name="T19" fmla="*/ 0 h 24"/>
                <a:gd name="T20" fmla="*/ 19 w 1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9" h="24">
                  <a:moveTo>
                    <a:pt x="0" y="24"/>
                  </a:moveTo>
                  <a:lnTo>
                    <a:pt x="0" y="0"/>
                  </a:lnTo>
                  <a:lnTo>
                    <a:pt x="8" y="0"/>
                  </a:lnTo>
                  <a:lnTo>
                    <a:pt x="19" y="10"/>
                  </a:lnTo>
                  <a:lnTo>
                    <a:pt x="19" y="24"/>
                  </a:lnTo>
                  <a:lnTo>
                    <a:pt x="0" y="2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2" name="Freeform 53"/>
            <p:cNvSpPr>
              <a:spLocks/>
            </p:cNvSpPr>
            <p:nvPr/>
          </p:nvSpPr>
          <p:spPr bwMode="ltGray">
            <a:xfrm>
              <a:off x="3998" y="577"/>
              <a:ext cx="69" cy="40"/>
            </a:xfrm>
            <a:custGeom>
              <a:avLst/>
              <a:gdLst>
                <a:gd name="T0" fmla="*/ 0 w 209"/>
                <a:gd name="T1" fmla="*/ 0 h 119"/>
                <a:gd name="T2" fmla="*/ 0 w 209"/>
                <a:gd name="T3" fmla="*/ 0 h 119"/>
                <a:gd name="T4" fmla="*/ 0 w 209"/>
                <a:gd name="T5" fmla="*/ 0 h 119"/>
                <a:gd name="T6" fmla="*/ 0 w 209"/>
                <a:gd name="T7" fmla="*/ 0 h 119"/>
                <a:gd name="T8" fmla="*/ 0 w 209"/>
                <a:gd name="T9" fmla="*/ 0 h 119"/>
                <a:gd name="T10" fmla="*/ 0 w 209"/>
                <a:gd name="T11" fmla="*/ 0 h 119"/>
                <a:gd name="T12" fmla="*/ 0 w 209"/>
                <a:gd name="T13" fmla="*/ 0 h 119"/>
                <a:gd name="T14" fmla="*/ 0 w 209"/>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19"/>
                <a:gd name="T26" fmla="*/ 209 w 209"/>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19">
                  <a:moveTo>
                    <a:pt x="190" y="85"/>
                  </a:moveTo>
                  <a:lnTo>
                    <a:pt x="59" y="119"/>
                  </a:lnTo>
                  <a:lnTo>
                    <a:pt x="0" y="114"/>
                  </a:lnTo>
                  <a:lnTo>
                    <a:pt x="78" y="35"/>
                  </a:lnTo>
                  <a:lnTo>
                    <a:pt x="134" y="0"/>
                  </a:lnTo>
                  <a:lnTo>
                    <a:pt x="172" y="21"/>
                  </a:lnTo>
                  <a:lnTo>
                    <a:pt x="209" y="73"/>
                  </a:lnTo>
                  <a:lnTo>
                    <a:pt x="190" y="8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3" name="Freeform 54"/>
            <p:cNvSpPr>
              <a:spLocks/>
            </p:cNvSpPr>
            <p:nvPr/>
          </p:nvSpPr>
          <p:spPr bwMode="ltGray">
            <a:xfrm>
              <a:off x="3932" y="2347"/>
              <a:ext cx="7" cy="5"/>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0" y="0"/>
                  </a:lnTo>
                  <a:lnTo>
                    <a:pt x="11" y="0"/>
                  </a:lnTo>
                  <a:lnTo>
                    <a:pt x="21" y="16"/>
                  </a:lnTo>
                  <a:lnTo>
                    <a:pt x="0" y="1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4" name="Freeform 55"/>
            <p:cNvSpPr>
              <a:spLocks/>
            </p:cNvSpPr>
            <p:nvPr/>
          </p:nvSpPr>
          <p:spPr bwMode="ltGray">
            <a:xfrm>
              <a:off x="3932" y="2373"/>
              <a:ext cx="7" cy="6"/>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0" y="16"/>
                  </a:moveTo>
                  <a:lnTo>
                    <a:pt x="0" y="0"/>
                  </a:lnTo>
                  <a:lnTo>
                    <a:pt x="11" y="0"/>
                  </a:lnTo>
                  <a:lnTo>
                    <a:pt x="21" y="16"/>
                  </a:lnTo>
                  <a:lnTo>
                    <a:pt x="0" y="1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5" name="Freeform 56"/>
            <p:cNvSpPr>
              <a:spLocks/>
            </p:cNvSpPr>
            <p:nvPr/>
          </p:nvSpPr>
          <p:spPr bwMode="ltGray">
            <a:xfrm>
              <a:off x="3497" y="872"/>
              <a:ext cx="88" cy="89"/>
            </a:xfrm>
            <a:custGeom>
              <a:avLst/>
              <a:gdLst>
                <a:gd name="T0" fmla="*/ 0 w 263"/>
                <a:gd name="T1" fmla="*/ 0 h 267"/>
                <a:gd name="T2" fmla="*/ 0 w 263"/>
                <a:gd name="T3" fmla="*/ 0 h 267"/>
                <a:gd name="T4" fmla="*/ 0 w 263"/>
                <a:gd name="T5" fmla="*/ 0 h 267"/>
                <a:gd name="T6" fmla="*/ 0 w 263"/>
                <a:gd name="T7" fmla="*/ 0 h 267"/>
                <a:gd name="T8" fmla="*/ 0 w 263"/>
                <a:gd name="T9" fmla="*/ 0 h 267"/>
                <a:gd name="T10" fmla="*/ 0 w 263"/>
                <a:gd name="T11" fmla="*/ 0 h 267"/>
                <a:gd name="T12" fmla="*/ 0 w 263"/>
                <a:gd name="T13" fmla="*/ 0 h 267"/>
                <a:gd name="T14" fmla="*/ 0 w 263"/>
                <a:gd name="T15" fmla="*/ 0 h 267"/>
                <a:gd name="T16" fmla="*/ 0 w 263"/>
                <a:gd name="T17" fmla="*/ 0 h 267"/>
                <a:gd name="T18" fmla="*/ 0 w 263"/>
                <a:gd name="T19" fmla="*/ 0 h 267"/>
                <a:gd name="T20" fmla="*/ 0 w 263"/>
                <a:gd name="T21" fmla="*/ 0 h 267"/>
                <a:gd name="T22" fmla="*/ 0 w 263"/>
                <a:gd name="T23" fmla="*/ 0 h 267"/>
                <a:gd name="T24" fmla="*/ 0 w 263"/>
                <a:gd name="T25" fmla="*/ 0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267"/>
                <a:gd name="T41" fmla="*/ 263 w 263"/>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267">
                  <a:moveTo>
                    <a:pt x="0" y="131"/>
                  </a:moveTo>
                  <a:lnTo>
                    <a:pt x="34" y="170"/>
                  </a:lnTo>
                  <a:lnTo>
                    <a:pt x="100" y="190"/>
                  </a:lnTo>
                  <a:lnTo>
                    <a:pt x="131" y="227"/>
                  </a:lnTo>
                  <a:lnTo>
                    <a:pt x="196" y="267"/>
                  </a:lnTo>
                  <a:lnTo>
                    <a:pt x="252" y="240"/>
                  </a:lnTo>
                  <a:lnTo>
                    <a:pt x="263" y="227"/>
                  </a:lnTo>
                  <a:lnTo>
                    <a:pt x="252" y="206"/>
                  </a:lnTo>
                  <a:lnTo>
                    <a:pt x="188" y="123"/>
                  </a:lnTo>
                  <a:lnTo>
                    <a:pt x="160" y="14"/>
                  </a:lnTo>
                  <a:lnTo>
                    <a:pt x="93" y="0"/>
                  </a:lnTo>
                  <a:lnTo>
                    <a:pt x="10" y="99"/>
                  </a:lnTo>
                  <a:lnTo>
                    <a:pt x="0" y="13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6" name="Freeform 57"/>
            <p:cNvSpPr>
              <a:spLocks/>
            </p:cNvSpPr>
            <p:nvPr/>
          </p:nvSpPr>
          <p:spPr bwMode="ltGray">
            <a:xfrm>
              <a:off x="3992" y="620"/>
              <a:ext cx="135" cy="62"/>
            </a:xfrm>
            <a:custGeom>
              <a:avLst/>
              <a:gdLst>
                <a:gd name="T0" fmla="*/ 1 w 406"/>
                <a:gd name="T1" fmla="*/ 0 h 186"/>
                <a:gd name="T2" fmla="*/ 0 w 406"/>
                <a:gd name="T3" fmla="*/ 0 h 186"/>
                <a:gd name="T4" fmla="*/ 0 w 406"/>
                <a:gd name="T5" fmla="*/ 0 h 186"/>
                <a:gd name="T6" fmla="*/ 0 w 406"/>
                <a:gd name="T7" fmla="*/ 0 h 186"/>
                <a:gd name="T8" fmla="*/ 0 w 406"/>
                <a:gd name="T9" fmla="*/ 0 h 186"/>
                <a:gd name="T10" fmla="*/ 0 w 406"/>
                <a:gd name="T11" fmla="*/ 0 h 186"/>
                <a:gd name="T12" fmla="*/ 0 w 406"/>
                <a:gd name="T13" fmla="*/ 0 h 186"/>
                <a:gd name="T14" fmla="*/ 0 w 406"/>
                <a:gd name="T15" fmla="*/ 0 h 186"/>
                <a:gd name="T16" fmla="*/ 0 w 406"/>
                <a:gd name="T17" fmla="*/ 0 h 186"/>
                <a:gd name="T18" fmla="*/ 0 w 406"/>
                <a:gd name="T19" fmla="*/ 0 h 186"/>
                <a:gd name="T20" fmla="*/ 0 w 406"/>
                <a:gd name="T21" fmla="*/ 0 h 186"/>
                <a:gd name="T22" fmla="*/ 0 w 406"/>
                <a:gd name="T23" fmla="*/ 0 h 186"/>
                <a:gd name="T24" fmla="*/ 0 w 406"/>
                <a:gd name="T25" fmla="*/ 0 h 186"/>
                <a:gd name="T26" fmla="*/ 0 w 406"/>
                <a:gd name="T27" fmla="*/ 0 h 186"/>
                <a:gd name="T28" fmla="*/ 0 w 406"/>
                <a:gd name="T29" fmla="*/ 0 h 186"/>
                <a:gd name="T30" fmla="*/ 0 w 406"/>
                <a:gd name="T31" fmla="*/ 0 h 186"/>
                <a:gd name="T32" fmla="*/ 0 w 406"/>
                <a:gd name="T33" fmla="*/ 0 h 186"/>
                <a:gd name="T34" fmla="*/ 0 w 406"/>
                <a:gd name="T35" fmla="*/ 0 h 186"/>
                <a:gd name="T36" fmla="*/ 1 w 406"/>
                <a:gd name="T37" fmla="*/ 0 h 186"/>
                <a:gd name="T38" fmla="*/ 1 w 406"/>
                <a:gd name="T39" fmla="*/ 0 h 186"/>
                <a:gd name="T40" fmla="*/ 1 w 406"/>
                <a:gd name="T41" fmla="*/ 0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6"/>
                <a:gd name="T64" fmla="*/ 0 h 186"/>
                <a:gd name="T65" fmla="*/ 406 w 406"/>
                <a:gd name="T66" fmla="*/ 186 h 1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6" h="186">
                  <a:moveTo>
                    <a:pt x="406" y="186"/>
                  </a:moveTo>
                  <a:lnTo>
                    <a:pt x="331" y="175"/>
                  </a:lnTo>
                  <a:lnTo>
                    <a:pt x="228" y="134"/>
                  </a:lnTo>
                  <a:lnTo>
                    <a:pt x="164" y="123"/>
                  </a:lnTo>
                  <a:lnTo>
                    <a:pt x="72" y="56"/>
                  </a:lnTo>
                  <a:lnTo>
                    <a:pt x="26" y="134"/>
                  </a:lnTo>
                  <a:lnTo>
                    <a:pt x="13" y="139"/>
                  </a:lnTo>
                  <a:lnTo>
                    <a:pt x="0" y="127"/>
                  </a:lnTo>
                  <a:lnTo>
                    <a:pt x="13" y="56"/>
                  </a:lnTo>
                  <a:lnTo>
                    <a:pt x="33" y="43"/>
                  </a:lnTo>
                  <a:lnTo>
                    <a:pt x="84" y="10"/>
                  </a:lnTo>
                  <a:lnTo>
                    <a:pt x="142" y="22"/>
                  </a:lnTo>
                  <a:lnTo>
                    <a:pt x="162" y="22"/>
                  </a:lnTo>
                  <a:lnTo>
                    <a:pt x="193" y="0"/>
                  </a:lnTo>
                  <a:lnTo>
                    <a:pt x="234" y="0"/>
                  </a:lnTo>
                  <a:lnTo>
                    <a:pt x="276" y="56"/>
                  </a:lnTo>
                  <a:lnTo>
                    <a:pt x="331" y="61"/>
                  </a:lnTo>
                  <a:lnTo>
                    <a:pt x="353" y="71"/>
                  </a:lnTo>
                  <a:lnTo>
                    <a:pt x="366" y="115"/>
                  </a:lnTo>
                  <a:lnTo>
                    <a:pt x="384" y="144"/>
                  </a:lnTo>
                  <a:lnTo>
                    <a:pt x="406" y="18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7" name="Freeform 58"/>
            <p:cNvSpPr>
              <a:spLocks/>
            </p:cNvSpPr>
            <p:nvPr/>
          </p:nvSpPr>
          <p:spPr bwMode="ltGray">
            <a:xfrm>
              <a:off x="3104" y="1255"/>
              <a:ext cx="20" cy="16"/>
            </a:xfrm>
            <a:custGeom>
              <a:avLst/>
              <a:gdLst>
                <a:gd name="T0" fmla="*/ 0 w 60"/>
                <a:gd name="T1" fmla="*/ 0 h 49"/>
                <a:gd name="T2" fmla="*/ 0 w 60"/>
                <a:gd name="T3" fmla="*/ 0 h 49"/>
                <a:gd name="T4" fmla="*/ 0 w 60"/>
                <a:gd name="T5" fmla="*/ 0 h 49"/>
                <a:gd name="T6" fmla="*/ 0 w 60"/>
                <a:gd name="T7" fmla="*/ 0 h 49"/>
                <a:gd name="T8" fmla="*/ 0 w 60"/>
                <a:gd name="T9" fmla="*/ 0 h 49"/>
                <a:gd name="T10" fmla="*/ 0 w 60"/>
                <a:gd name="T11" fmla="*/ 0 h 49"/>
                <a:gd name="T12" fmla="*/ 0 60000 65536"/>
                <a:gd name="T13" fmla="*/ 0 60000 65536"/>
                <a:gd name="T14" fmla="*/ 0 60000 65536"/>
                <a:gd name="T15" fmla="*/ 0 60000 65536"/>
                <a:gd name="T16" fmla="*/ 0 60000 65536"/>
                <a:gd name="T17" fmla="*/ 0 60000 65536"/>
                <a:gd name="T18" fmla="*/ 0 w 60"/>
                <a:gd name="T19" fmla="*/ 0 h 49"/>
                <a:gd name="T20" fmla="*/ 60 w 6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60" h="49">
                  <a:moveTo>
                    <a:pt x="41" y="0"/>
                  </a:moveTo>
                  <a:lnTo>
                    <a:pt x="5" y="32"/>
                  </a:lnTo>
                  <a:lnTo>
                    <a:pt x="0" y="49"/>
                  </a:lnTo>
                  <a:lnTo>
                    <a:pt x="47" y="25"/>
                  </a:lnTo>
                  <a:lnTo>
                    <a:pt x="60" y="5"/>
                  </a:lnTo>
                  <a:lnTo>
                    <a:pt x="41"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8" name="Freeform 59"/>
            <p:cNvSpPr>
              <a:spLocks/>
            </p:cNvSpPr>
            <p:nvPr/>
          </p:nvSpPr>
          <p:spPr bwMode="ltGray">
            <a:xfrm>
              <a:off x="301" y="814"/>
              <a:ext cx="980" cy="910"/>
            </a:xfrm>
            <a:custGeom>
              <a:avLst/>
              <a:gdLst>
                <a:gd name="T0" fmla="*/ 4 w 2939"/>
                <a:gd name="T1" fmla="*/ 0 h 2731"/>
                <a:gd name="T2" fmla="*/ 4 w 2939"/>
                <a:gd name="T3" fmla="*/ 0 h 2731"/>
                <a:gd name="T4" fmla="*/ 4 w 2939"/>
                <a:gd name="T5" fmla="*/ 0 h 2731"/>
                <a:gd name="T6" fmla="*/ 3 w 2939"/>
                <a:gd name="T7" fmla="*/ 0 h 2731"/>
                <a:gd name="T8" fmla="*/ 3 w 2939"/>
                <a:gd name="T9" fmla="*/ 0 h 2731"/>
                <a:gd name="T10" fmla="*/ 3 w 2939"/>
                <a:gd name="T11" fmla="*/ 0 h 2731"/>
                <a:gd name="T12" fmla="*/ 3 w 2939"/>
                <a:gd name="T13" fmla="*/ 1 h 2731"/>
                <a:gd name="T14" fmla="*/ 3 w 2939"/>
                <a:gd name="T15" fmla="*/ 0 h 2731"/>
                <a:gd name="T16" fmla="*/ 3 w 2939"/>
                <a:gd name="T17" fmla="*/ 0 h 2731"/>
                <a:gd name="T18" fmla="*/ 3 w 2939"/>
                <a:gd name="T19" fmla="*/ 1 h 2731"/>
                <a:gd name="T20" fmla="*/ 4 w 2939"/>
                <a:gd name="T21" fmla="*/ 1 h 2731"/>
                <a:gd name="T22" fmla="*/ 4 w 2939"/>
                <a:gd name="T23" fmla="*/ 1 h 2731"/>
                <a:gd name="T24" fmla="*/ 4 w 2939"/>
                <a:gd name="T25" fmla="*/ 1 h 2731"/>
                <a:gd name="T26" fmla="*/ 4 w 2939"/>
                <a:gd name="T27" fmla="*/ 1 h 2731"/>
                <a:gd name="T28" fmla="*/ 3 w 2939"/>
                <a:gd name="T29" fmla="*/ 1 h 2731"/>
                <a:gd name="T30" fmla="*/ 3 w 2939"/>
                <a:gd name="T31" fmla="*/ 1 h 2731"/>
                <a:gd name="T32" fmla="*/ 3 w 2939"/>
                <a:gd name="T33" fmla="*/ 1 h 2731"/>
                <a:gd name="T34" fmla="*/ 3 w 2939"/>
                <a:gd name="T35" fmla="*/ 1 h 2731"/>
                <a:gd name="T36" fmla="*/ 3 w 2939"/>
                <a:gd name="T37" fmla="*/ 1 h 2731"/>
                <a:gd name="T38" fmla="*/ 2 w 2939"/>
                <a:gd name="T39" fmla="*/ 1 h 2731"/>
                <a:gd name="T40" fmla="*/ 2 w 2939"/>
                <a:gd name="T41" fmla="*/ 1 h 2731"/>
                <a:gd name="T42" fmla="*/ 2 w 2939"/>
                <a:gd name="T43" fmla="*/ 1 h 2731"/>
                <a:gd name="T44" fmla="*/ 2 w 2939"/>
                <a:gd name="T45" fmla="*/ 1 h 2731"/>
                <a:gd name="T46" fmla="*/ 2 w 2939"/>
                <a:gd name="T47" fmla="*/ 1 h 2731"/>
                <a:gd name="T48" fmla="*/ 1 w 2939"/>
                <a:gd name="T49" fmla="*/ 0 h 2731"/>
                <a:gd name="T50" fmla="*/ 1 w 2939"/>
                <a:gd name="T51" fmla="*/ 1 h 2731"/>
                <a:gd name="T52" fmla="*/ 1 w 2939"/>
                <a:gd name="T53" fmla="*/ 1 h 2731"/>
                <a:gd name="T54" fmla="*/ 1 w 2939"/>
                <a:gd name="T55" fmla="*/ 1 h 2731"/>
                <a:gd name="T56" fmla="*/ 1 w 2939"/>
                <a:gd name="T57" fmla="*/ 1 h 2731"/>
                <a:gd name="T58" fmla="*/ 1 w 2939"/>
                <a:gd name="T59" fmla="*/ 1 h 2731"/>
                <a:gd name="T60" fmla="*/ 0 w 2939"/>
                <a:gd name="T61" fmla="*/ 1 h 2731"/>
                <a:gd name="T62" fmla="*/ 0 w 2939"/>
                <a:gd name="T63" fmla="*/ 1 h 2731"/>
                <a:gd name="T64" fmla="*/ 1 w 2939"/>
                <a:gd name="T65" fmla="*/ 1 h 2731"/>
                <a:gd name="T66" fmla="*/ 1 w 2939"/>
                <a:gd name="T67" fmla="*/ 1 h 2731"/>
                <a:gd name="T68" fmla="*/ 1 w 2939"/>
                <a:gd name="T69" fmla="*/ 1 h 2731"/>
                <a:gd name="T70" fmla="*/ 1 w 2939"/>
                <a:gd name="T71" fmla="*/ 1 h 2731"/>
                <a:gd name="T72" fmla="*/ 0 w 2939"/>
                <a:gd name="T73" fmla="*/ 2 h 2731"/>
                <a:gd name="T74" fmla="*/ 0 w 2939"/>
                <a:gd name="T75" fmla="*/ 2 h 2731"/>
                <a:gd name="T76" fmla="*/ 0 w 2939"/>
                <a:gd name="T77" fmla="*/ 2 h 2731"/>
                <a:gd name="T78" fmla="*/ 0 w 2939"/>
                <a:gd name="T79" fmla="*/ 2 h 2731"/>
                <a:gd name="T80" fmla="*/ 0 w 2939"/>
                <a:gd name="T81" fmla="*/ 2 h 2731"/>
                <a:gd name="T82" fmla="*/ 1 w 2939"/>
                <a:gd name="T83" fmla="*/ 2 h 2731"/>
                <a:gd name="T84" fmla="*/ 1 w 2939"/>
                <a:gd name="T85" fmla="*/ 2 h 2731"/>
                <a:gd name="T86" fmla="*/ 0 w 2939"/>
                <a:gd name="T87" fmla="*/ 3 h 2731"/>
                <a:gd name="T88" fmla="*/ 0 w 2939"/>
                <a:gd name="T89" fmla="*/ 3 h 2731"/>
                <a:gd name="T90" fmla="*/ 0 w 2939"/>
                <a:gd name="T91" fmla="*/ 3 h 2731"/>
                <a:gd name="T92" fmla="*/ 0 w 2939"/>
                <a:gd name="T93" fmla="*/ 3 h 2731"/>
                <a:gd name="T94" fmla="*/ 0 w 2939"/>
                <a:gd name="T95" fmla="*/ 3 h 2731"/>
                <a:gd name="T96" fmla="*/ 1 w 2939"/>
                <a:gd name="T97" fmla="*/ 3 h 2731"/>
                <a:gd name="T98" fmla="*/ 1 w 2939"/>
                <a:gd name="T99" fmla="*/ 2 h 2731"/>
                <a:gd name="T100" fmla="*/ 1 w 2939"/>
                <a:gd name="T101" fmla="*/ 2 h 2731"/>
                <a:gd name="T102" fmla="*/ 1 w 2939"/>
                <a:gd name="T103" fmla="*/ 2 h 2731"/>
                <a:gd name="T104" fmla="*/ 1 w 2939"/>
                <a:gd name="T105" fmla="*/ 2 h 2731"/>
                <a:gd name="T106" fmla="*/ 1 w 2939"/>
                <a:gd name="T107" fmla="*/ 2 h 2731"/>
                <a:gd name="T108" fmla="*/ 1 w 2939"/>
                <a:gd name="T109" fmla="*/ 2 h 2731"/>
                <a:gd name="T110" fmla="*/ 2 w 2939"/>
                <a:gd name="T111" fmla="*/ 2 h 2731"/>
                <a:gd name="T112" fmla="*/ 2 w 2939"/>
                <a:gd name="T113" fmla="*/ 2 h 2731"/>
                <a:gd name="T114" fmla="*/ 2 w 2939"/>
                <a:gd name="T115" fmla="*/ 2 h 2731"/>
                <a:gd name="T116" fmla="*/ 2 w 2939"/>
                <a:gd name="T117" fmla="*/ 2 h 2731"/>
                <a:gd name="T118" fmla="*/ 2 w 2939"/>
                <a:gd name="T119" fmla="*/ 3 h 2731"/>
                <a:gd name="T120" fmla="*/ 2 w 2939"/>
                <a:gd name="T121" fmla="*/ 3 h 27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39"/>
                <a:gd name="T184" fmla="*/ 0 h 2731"/>
                <a:gd name="T185" fmla="*/ 2939 w 2939"/>
                <a:gd name="T186" fmla="*/ 2731 h 27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39" h="2731">
                  <a:moveTo>
                    <a:pt x="2939" y="256"/>
                  </a:moveTo>
                  <a:lnTo>
                    <a:pt x="2927" y="256"/>
                  </a:lnTo>
                  <a:lnTo>
                    <a:pt x="2917" y="245"/>
                  </a:lnTo>
                  <a:lnTo>
                    <a:pt x="2897" y="174"/>
                  </a:lnTo>
                  <a:lnTo>
                    <a:pt x="2832" y="165"/>
                  </a:lnTo>
                  <a:lnTo>
                    <a:pt x="2736" y="113"/>
                  </a:lnTo>
                  <a:lnTo>
                    <a:pt x="2715" y="85"/>
                  </a:lnTo>
                  <a:lnTo>
                    <a:pt x="2650" y="59"/>
                  </a:lnTo>
                  <a:lnTo>
                    <a:pt x="2562" y="48"/>
                  </a:lnTo>
                  <a:lnTo>
                    <a:pt x="2547" y="48"/>
                  </a:lnTo>
                  <a:lnTo>
                    <a:pt x="2482" y="0"/>
                  </a:lnTo>
                  <a:lnTo>
                    <a:pt x="2422" y="20"/>
                  </a:lnTo>
                  <a:lnTo>
                    <a:pt x="2350" y="20"/>
                  </a:lnTo>
                  <a:lnTo>
                    <a:pt x="2295" y="39"/>
                  </a:lnTo>
                  <a:lnTo>
                    <a:pt x="2283" y="123"/>
                  </a:lnTo>
                  <a:lnTo>
                    <a:pt x="2217" y="174"/>
                  </a:lnTo>
                  <a:lnTo>
                    <a:pt x="2194" y="202"/>
                  </a:lnTo>
                  <a:lnTo>
                    <a:pt x="2185" y="245"/>
                  </a:lnTo>
                  <a:lnTo>
                    <a:pt x="2231" y="298"/>
                  </a:lnTo>
                  <a:lnTo>
                    <a:pt x="2228" y="355"/>
                  </a:lnTo>
                  <a:lnTo>
                    <a:pt x="2238" y="366"/>
                  </a:lnTo>
                  <a:lnTo>
                    <a:pt x="2301" y="355"/>
                  </a:lnTo>
                  <a:lnTo>
                    <a:pt x="2380" y="345"/>
                  </a:lnTo>
                  <a:lnTo>
                    <a:pt x="2428" y="282"/>
                  </a:lnTo>
                  <a:lnTo>
                    <a:pt x="2438" y="272"/>
                  </a:lnTo>
                  <a:lnTo>
                    <a:pt x="2456" y="275"/>
                  </a:lnTo>
                  <a:lnTo>
                    <a:pt x="2449" y="318"/>
                  </a:lnTo>
                  <a:lnTo>
                    <a:pt x="2462" y="373"/>
                  </a:lnTo>
                  <a:lnTo>
                    <a:pt x="2550" y="387"/>
                  </a:lnTo>
                  <a:lnTo>
                    <a:pt x="2506" y="428"/>
                  </a:lnTo>
                  <a:lnTo>
                    <a:pt x="2537" y="488"/>
                  </a:lnTo>
                  <a:lnTo>
                    <a:pt x="2546" y="497"/>
                  </a:lnTo>
                  <a:lnTo>
                    <a:pt x="2671" y="540"/>
                  </a:lnTo>
                  <a:lnTo>
                    <a:pt x="2684" y="589"/>
                  </a:lnTo>
                  <a:lnTo>
                    <a:pt x="2736" y="561"/>
                  </a:lnTo>
                  <a:lnTo>
                    <a:pt x="2843" y="614"/>
                  </a:lnTo>
                  <a:lnTo>
                    <a:pt x="2850" y="650"/>
                  </a:lnTo>
                  <a:lnTo>
                    <a:pt x="2832" y="671"/>
                  </a:lnTo>
                  <a:lnTo>
                    <a:pt x="2795" y="673"/>
                  </a:lnTo>
                  <a:lnTo>
                    <a:pt x="2728" y="638"/>
                  </a:lnTo>
                  <a:lnTo>
                    <a:pt x="2658" y="618"/>
                  </a:lnTo>
                  <a:lnTo>
                    <a:pt x="2619" y="618"/>
                  </a:lnTo>
                  <a:lnTo>
                    <a:pt x="2550" y="556"/>
                  </a:lnTo>
                  <a:lnTo>
                    <a:pt x="2547" y="556"/>
                  </a:lnTo>
                  <a:lnTo>
                    <a:pt x="2449" y="517"/>
                  </a:lnTo>
                  <a:lnTo>
                    <a:pt x="2360" y="513"/>
                  </a:lnTo>
                  <a:lnTo>
                    <a:pt x="2283" y="442"/>
                  </a:lnTo>
                  <a:lnTo>
                    <a:pt x="2228" y="442"/>
                  </a:lnTo>
                  <a:lnTo>
                    <a:pt x="2194" y="497"/>
                  </a:lnTo>
                  <a:lnTo>
                    <a:pt x="2122" y="506"/>
                  </a:lnTo>
                  <a:lnTo>
                    <a:pt x="2108" y="479"/>
                  </a:lnTo>
                  <a:lnTo>
                    <a:pt x="2130" y="479"/>
                  </a:lnTo>
                  <a:lnTo>
                    <a:pt x="2139" y="465"/>
                  </a:lnTo>
                  <a:lnTo>
                    <a:pt x="2139" y="453"/>
                  </a:lnTo>
                  <a:lnTo>
                    <a:pt x="2095" y="403"/>
                  </a:lnTo>
                  <a:lnTo>
                    <a:pt x="2039" y="417"/>
                  </a:lnTo>
                  <a:lnTo>
                    <a:pt x="1955" y="493"/>
                  </a:lnTo>
                  <a:lnTo>
                    <a:pt x="1865" y="490"/>
                  </a:lnTo>
                  <a:lnTo>
                    <a:pt x="1783" y="465"/>
                  </a:lnTo>
                  <a:lnTo>
                    <a:pt x="1762" y="453"/>
                  </a:lnTo>
                  <a:lnTo>
                    <a:pt x="1741" y="513"/>
                  </a:lnTo>
                  <a:lnTo>
                    <a:pt x="1728" y="526"/>
                  </a:lnTo>
                  <a:lnTo>
                    <a:pt x="1684" y="479"/>
                  </a:lnTo>
                  <a:lnTo>
                    <a:pt x="1630" y="490"/>
                  </a:lnTo>
                  <a:lnTo>
                    <a:pt x="1561" y="490"/>
                  </a:lnTo>
                  <a:lnTo>
                    <a:pt x="1497" y="479"/>
                  </a:lnTo>
                  <a:lnTo>
                    <a:pt x="1485" y="453"/>
                  </a:lnTo>
                  <a:lnTo>
                    <a:pt x="1471" y="439"/>
                  </a:lnTo>
                  <a:lnTo>
                    <a:pt x="1391" y="435"/>
                  </a:lnTo>
                  <a:lnTo>
                    <a:pt x="1310" y="406"/>
                  </a:lnTo>
                  <a:lnTo>
                    <a:pt x="1209" y="392"/>
                  </a:lnTo>
                  <a:lnTo>
                    <a:pt x="1098" y="403"/>
                  </a:lnTo>
                  <a:lnTo>
                    <a:pt x="1075" y="410"/>
                  </a:lnTo>
                  <a:lnTo>
                    <a:pt x="1016" y="355"/>
                  </a:lnTo>
                  <a:lnTo>
                    <a:pt x="884" y="332"/>
                  </a:lnTo>
                  <a:lnTo>
                    <a:pt x="763" y="332"/>
                  </a:lnTo>
                  <a:lnTo>
                    <a:pt x="698" y="345"/>
                  </a:lnTo>
                  <a:lnTo>
                    <a:pt x="629" y="373"/>
                  </a:lnTo>
                  <a:lnTo>
                    <a:pt x="556" y="401"/>
                  </a:lnTo>
                  <a:lnTo>
                    <a:pt x="489" y="428"/>
                  </a:lnTo>
                  <a:lnTo>
                    <a:pt x="461" y="479"/>
                  </a:lnTo>
                  <a:lnTo>
                    <a:pt x="479" y="545"/>
                  </a:lnTo>
                  <a:lnTo>
                    <a:pt x="512" y="570"/>
                  </a:lnTo>
                  <a:lnTo>
                    <a:pt x="547" y="556"/>
                  </a:lnTo>
                  <a:lnTo>
                    <a:pt x="603" y="556"/>
                  </a:lnTo>
                  <a:lnTo>
                    <a:pt x="673" y="589"/>
                  </a:lnTo>
                  <a:lnTo>
                    <a:pt x="702" y="614"/>
                  </a:lnTo>
                  <a:lnTo>
                    <a:pt x="629" y="634"/>
                  </a:lnTo>
                  <a:lnTo>
                    <a:pt x="612" y="699"/>
                  </a:lnTo>
                  <a:lnTo>
                    <a:pt x="562" y="732"/>
                  </a:lnTo>
                  <a:lnTo>
                    <a:pt x="505" y="678"/>
                  </a:lnTo>
                  <a:lnTo>
                    <a:pt x="415" y="662"/>
                  </a:lnTo>
                  <a:lnTo>
                    <a:pt x="352" y="706"/>
                  </a:lnTo>
                  <a:lnTo>
                    <a:pt x="321" y="742"/>
                  </a:lnTo>
                  <a:lnTo>
                    <a:pt x="305" y="772"/>
                  </a:lnTo>
                  <a:lnTo>
                    <a:pt x="287" y="821"/>
                  </a:lnTo>
                  <a:lnTo>
                    <a:pt x="298" y="849"/>
                  </a:lnTo>
                  <a:lnTo>
                    <a:pt x="365" y="858"/>
                  </a:lnTo>
                  <a:lnTo>
                    <a:pt x="386" y="882"/>
                  </a:lnTo>
                  <a:lnTo>
                    <a:pt x="334" y="959"/>
                  </a:lnTo>
                  <a:lnTo>
                    <a:pt x="357" y="980"/>
                  </a:lnTo>
                  <a:lnTo>
                    <a:pt x="432" y="959"/>
                  </a:lnTo>
                  <a:lnTo>
                    <a:pt x="497" y="969"/>
                  </a:lnTo>
                  <a:lnTo>
                    <a:pt x="564" y="945"/>
                  </a:lnTo>
                  <a:lnTo>
                    <a:pt x="598" y="934"/>
                  </a:lnTo>
                  <a:lnTo>
                    <a:pt x="608" y="945"/>
                  </a:lnTo>
                  <a:lnTo>
                    <a:pt x="577" y="1030"/>
                  </a:lnTo>
                  <a:lnTo>
                    <a:pt x="530" y="1069"/>
                  </a:lnTo>
                  <a:lnTo>
                    <a:pt x="453" y="1069"/>
                  </a:lnTo>
                  <a:lnTo>
                    <a:pt x="375" y="1065"/>
                  </a:lnTo>
                  <a:lnTo>
                    <a:pt x="277" y="1095"/>
                  </a:lnTo>
                  <a:lnTo>
                    <a:pt x="237" y="1156"/>
                  </a:lnTo>
                  <a:lnTo>
                    <a:pt x="134" y="1196"/>
                  </a:lnTo>
                  <a:lnTo>
                    <a:pt x="103" y="1255"/>
                  </a:lnTo>
                  <a:lnTo>
                    <a:pt x="142" y="1287"/>
                  </a:lnTo>
                  <a:lnTo>
                    <a:pt x="212" y="1306"/>
                  </a:lnTo>
                  <a:lnTo>
                    <a:pt x="230" y="1337"/>
                  </a:lnTo>
                  <a:lnTo>
                    <a:pt x="228" y="1341"/>
                  </a:lnTo>
                  <a:lnTo>
                    <a:pt x="109" y="1362"/>
                  </a:lnTo>
                  <a:lnTo>
                    <a:pt x="122" y="1426"/>
                  </a:lnTo>
                  <a:lnTo>
                    <a:pt x="109" y="1505"/>
                  </a:lnTo>
                  <a:lnTo>
                    <a:pt x="199" y="1534"/>
                  </a:lnTo>
                  <a:lnTo>
                    <a:pt x="193" y="1599"/>
                  </a:lnTo>
                  <a:lnTo>
                    <a:pt x="248" y="1662"/>
                  </a:lnTo>
                  <a:lnTo>
                    <a:pt x="300" y="1655"/>
                  </a:lnTo>
                  <a:lnTo>
                    <a:pt x="390" y="1618"/>
                  </a:lnTo>
                  <a:lnTo>
                    <a:pt x="453" y="1596"/>
                  </a:lnTo>
                  <a:lnTo>
                    <a:pt x="474" y="1596"/>
                  </a:lnTo>
                  <a:lnTo>
                    <a:pt x="520" y="1599"/>
                  </a:lnTo>
                  <a:lnTo>
                    <a:pt x="468" y="1685"/>
                  </a:lnTo>
                  <a:lnTo>
                    <a:pt x="404" y="1765"/>
                  </a:lnTo>
                  <a:lnTo>
                    <a:pt x="339" y="1831"/>
                  </a:lnTo>
                  <a:lnTo>
                    <a:pt x="287" y="1912"/>
                  </a:lnTo>
                  <a:lnTo>
                    <a:pt x="277" y="1925"/>
                  </a:lnTo>
                  <a:lnTo>
                    <a:pt x="207" y="1960"/>
                  </a:lnTo>
                  <a:lnTo>
                    <a:pt x="134" y="2049"/>
                  </a:lnTo>
                  <a:lnTo>
                    <a:pt x="69" y="2086"/>
                  </a:lnTo>
                  <a:lnTo>
                    <a:pt x="7" y="2203"/>
                  </a:lnTo>
                  <a:lnTo>
                    <a:pt x="0" y="2194"/>
                  </a:lnTo>
                  <a:lnTo>
                    <a:pt x="9" y="2208"/>
                  </a:lnTo>
                  <a:lnTo>
                    <a:pt x="20" y="2208"/>
                  </a:lnTo>
                  <a:lnTo>
                    <a:pt x="86" y="2185"/>
                  </a:lnTo>
                  <a:lnTo>
                    <a:pt x="218" y="2112"/>
                  </a:lnTo>
                  <a:lnTo>
                    <a:pt x="287" y="2049"/>
                  </a:lnTo>
                  <a:lnTo>
                    <a:pt x="367" y="2004"/>
                  </a:lnTo>
                  <a:lnTo>
                    <a:pt x="447" y="1946"/>
                  </a:lnTo>
                  <a:lnTo>
                    <a:pt x="512" y="1898"/>
                  </a:lnTo>
                  <a:lnTo>
                    <a:pt x="570" y="1788"/>
                  </a:lnTo>
                  <a:lnTo>
                    <a:pt x="616" y="1717"/>
                  </a:lnTo>
                  <a:lnTo>
                    <a:pt x="654" y="1695"/>
                  </a:lnTo>
                  <a:lnTo>
                    <a:pt x="723" y="1634"/>
                  </a:lnTo>
                  <a:lnTo>
                    <a:pt x="829" y="1545"/>
                  </a:lnTo>
                  <a:lnTo>
                    <a:pt x="872" y="1587"/>
                  </a:lnTo>
                  <a:lnTo>
                    <a:pt x="834" y="1605"/>
                  </a:lnTo>
                  <a:lnTo>
                    <a:pt x="753" y="1706"/>
                  </a:lnTo>
                  <a:lnTo>
                    <a:pt x="723" y="1788"/>
                  </a:lnTo>
                  <a:lnTo>
                    <a:pt x="719" y="1866"/>
                  </a:lnTo>
                  <a:lnTo>
                    <a:pt x="727" y="1866"/>
                  </a:lnTo>
                  <a:lnTo>
                    <a:pt x="839" y="1813"/>
                  </a:lnTo>
                  <a:lnTo>
                    <a:pt x="868" y="1761"/>
                  </a:lnTo>
                  <a:lnTo>
                    <a:pt x="932" y="1665"/>
                  </a:lnTo>
                  <a:lnTo>
                    <a:pt x="1000" y="1596"/>
                  </a:lnTo>
                  <a:lnTo>
                    <a:pt x="1069" y="1545"/>
                  </a:lnTo>
                  <a:lnTo>
                    <a:pt x="1060" y="1482"/>
                  </a:lnTo>
                  <a:lnTo>
                    <a:pt x="1052" y="1411"/>
                  </a:lnTo>
                  <a:lnTo>
                    <a:pt x="1070" y="1378"/>
                  </a:lnTo>
                  <a:lnTo>
                    <a:pt x="1238" y="1365"/>
                  </a:lnTo>
                  <a:lnTo>
                    <a:pt x="1310" y="1397"/>
                  </a:lnTo>
                  <a:lnTo>
                    <a:pt x="1378" y="1472"/>
                  </a:lnTo>
                  <a:lnTo>
                    <a:pt x="1378" y="1534"/>
                  </a:lnTo>
                  <a:lnTo>
                    <a:pt x="1404" y="1571"/>
                  </a:lnTo>
                  <a:lnTo>
                    <a:pt x="1469" y="1564"/>
                  </a:lnTo>
                  <a:lnTo>
                    <a:pt x="1529" y="1580"/>
                  </a:lnTo>
                  <a:lnTo>
                    <a:pt x="1539" y="1596"/>
                  </a:lnTo>
                  <a:lnTo>
                    <a:pt x="1565" y="1605"/>
                  </a:lnTo>
                  <a:lnTo>
                    <a:pt x="1593" y="1685"/>
                  </a:lnTo>
                  <a:lnTo>
                    <a:pt x="1611" y="1717"/>
                  </a:lnTo>
                  <a:lnTo>
                    <a:pt x="1649" y="1824"/>
                  </a:lnTo>
                  <a:lnTo>
                    <a:pt x="1674" y="1834"/>
                  </a:lnTo>
                  <a:lnTo>
                    <a:pt x="1691" y="1896"/>
                  </a:lnTo>
                  <a:lnTo>
                    <a:pt x="1777" y="2013"/>
                  </a:lnTo>
                  <a:lnTo>
                    <a:pt x="1783" y="2008"/>
                  </a:lnTo>
                  <a:lnTo>
                    <a:pt x="1783" y="2013"/>
                  </a:lnTo>
                  <a:lnTo>
                    <a:pt x="2923" y="2731"/>
                  </a:lnTo>
                  <a:lnTo>
                    <a:pt x="2939" y="25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49" name="Freeform 60"/>
            <p:cNvSpPr>
              <a:spLocks/>
            </p:cNvSpPr>
            <p:nvPr/>
          </p:nvSpPr>
          <p:spPr bwMode="ltGray">
            <a:xfrm>
              <a:off x="1276" y="848"/>
              <a:ext cx="693" cy="876"/>
            </a:xfrm>
            <a:custGeom>
              <a:avLst/>
              <a:gdLst>
                <a:gd name="T0" fmla="*/ 0 w 2078"/>
                <a:gd name="T1" fmla="*/ 0 h 2629"/>
                <a:gd name="T2" fmla="*/ 0 w 2078"/>
                <a:gd name="T3" fmla="*/ 0 h 2629"/>
                <a:gd name="T4" fmla="*/ 0 w 2078"/>
                <a:gd name="T5" fmla="*/ 0 h 2629"/>
                <a:gd name="T6" fmla="*/ 0 w 2078"/>
                <a:gd name="T7" fmla="*/ 0 h 2629"/>
                <a:gd name="T8" fmla="*/ 0 w 2078"/>
                <a:gd name="T9" fmla="*/ 1 h 2629"/>
                <a:gd name="T10" fmla="*/ 0 w 2078"/>
                <a:gd name="T11" fmla="*/ 1 h 2629"/>
                <a:gd name="T12" fmla="*/ 0 w 2078"/>
                <a:gd name="T13" fmla="*/ 1 h 2629"/>
                <a:gd name="T14" fmla="*/ 0 w 2078"/>
                <a:gd name="T15" fmla="*/ 1 h 2629"/>
                <a:gd name="T16" fmla="*/ 0 w 2078"/>
                <a:gd name="T17" fmla="*/ 1 h 2629"/>
                <a:gd name="T18" fmla="*/ 1 w 2078"/>
                <a:gd name="T19" fmla="*/ 1 h 2629"/>
                <a:gd name="T20" fmla="*/ 1 w 2078"/>
                <a:gd name="T21" fmla="*/ 1 h 2629"/>
                <a:gd name="T22" fmla="*/ 1 w 2078"/>
                <a:gd name="T23" fmla="*/ 0 h 2629"/>
                <a:gd name="T24" fmla="*/ 1 w 2078"/>
                <a:gd name="T25" fmla="*/ 0 h 2629"/>
                <a:gd name="T26" fmla="*/ 1 w 2078"/>
                <a:gd name="T27" fmla="*/ 1 h 2629"/>
                <a:gd name="T28" fmla="*/ 1 w 2078"/>
                <a:gd name="T29" fmla="*/ 1 h 2629"/>
                <a:gd name="T30" fmla="*/ 1 w 2078"/>
                <a:gd name="T31" fmla="*/ 1 h 2629"/>
                <a:gd name="T32" fmla="*/ 1 w 2078"/>
                <a:gd name="T33" fmla="*/ 1 h 2629"/>
                <a:gd name="T34" fmla="*/ 1 w 2078"/>
                <a:gd name="T35" fmla="*/ 1 h 2629"/>
                <a:gd name="T36" fmla="*/ 1 w 2078"/>
                <a:gd name="T37" fmla="*/ 1 h 2629"/>
                <a:gd name="T38" fmla="*/ 1 w 2078"/>
                <a:gd name="T39" fmla="*/ 1 h 2629"/>
                <a:gd name="T40" fmla="*/ 1 w 2078"/>
                <a:gd name="T41" fmla="*/ 1 h 2629"/>
                <a:gd name="T42" fmla="*/ 1 w 2078"/>
                <a:gd name="T43" fmla="*/ 1 h 2629"/>
                <a:gd name="T44" fmla="*/ 1 w 2078"/>
                <a:gd name="T45" fmla="*/ 1 h 2629"/>
                <a:gd name="T46" fmla="*/ 1 w 2078"/>
                <a:gd name="T47" fmla="*/ 2 h 2629"/>
                <a:gd name="T48" fmla="*/ 1 w 2078"/>
                <a:gd name="T49" fmla="*/ 2 h 2629"/>
                <a:gd name="T50" fmla="*/ 1 w 2078"/>
                <a:gd name="T51" fmla="*/ 2 h 2629"/>
                <a:gd name="T52" fmla="*/ 1 w 2078"/>
                <a:gd name="T53" fmla="*/ 2 h 2629"/>
                <a:gd name="T54" fmla="*/ 1 w 2078"/>
                <a:gd name="T55" fmla="*/ 2 h 2629"/>
                <a:gd name="T56" fmla="*/ 1 w 2078"/>
                <a:gd name="T57" fmla="*/ 2 h 2629"/>
                <a:gd name="T58" fmla="*/ 1 w 2078"/>
                <a:gd name="T59" fmla="*/ 2 h 2629"/>
                <a:gd name="T60" fmla="*/ 1 w 2078"/>
                <a:gd name="T61" fmla="*/ 2 h 2629"/>
                <a:gd name="T62" fmla="*/ 1 w 2078"/>
                <a:gd name="T63" fmla="*/ 2 h 2629"/>
                <a:gd name="T64" fmla="*/ 1 w 2078"/>
                <a:gd name="T65" fmla="*/ 2 h 2629"/>
                <a:gd name="T66" fmla="*/ 1 w 2078"/>
                <a:gd name="T67" fmla="*/ 1 h 2629"/>
                <a:gd name="T68" fmla="*/ 2 w 2078"/>
                <a:gd name="T69" fmla="*/ 1 h 2629"/>
                <a:gd name="T70" fmla="*/ 2 w 2078"/>
                <a:gd name="T71" fmla="*/ 1 h 2629"/>
                <a:gd name="T72" fmla="*/ 2 w 2078"/>
                <a:gd name="T73" fmla="*/ 2 h 2629"/>
                <a:gd name="T74" fmla="*/ 2 w 2078"/>
                <a:gd name="T75" fmla="*/ 2 h 2629"/>
                <a:gd name="T76" fmla="*/ 2 w 2078"/>
                <a:gd name="T77" fmla="*/ 2 h 2629"/>
                <a:gd name="T78" fmla="*/ 2 w 2078"/>
                <a:gd name="T79" fmla="*/ 2 h 2629"/>
                <a:gd name="T80" fmla="*/ 2 w 2078"/>
                <a:gd name="T81" fmla="*/ 2 h 2629"/>
                <a:gd name="T82" fmla="*/ 3 w 2078"/>
                <a:gd name="T83" fmla="*/ 2 h 2629"/>
                <a:gd name="T84" fmla="*/ 3 w 2078"/>
                <a:gd name="T85" fmla="*/ 3 h 2629"/>
                <a:gd name="T86" fmla="*/ 3 w 2078"/>
                <a:gd name="T87" fmla="*/ 3 h 2629"/>
                <a:gd name="T88" fmla="*/ 3 w 2078"/>
                <a:gd name="T89" fmla="*/ 3 h 2629"/>
                <a:gd name="T90" fmla="*/ 3 w 2078"/>
                <a:gd name="T91" fmla="*/ 3 h 2629"/>
                <a:gd name="T92" fmla="*/ 3 w 2078"/>
                <a:gd name="T93" fmla="*/ 3 h 2629"/>
                <a:gd name="T94" fmla="*/ 2 w 2078"/>
                <a:gd name="T95" fmla="*/ 3 h 2629"/>
                <a:gd name="T96" fmla="*/ 2 w 2078"/>
                <a:gd name="T97" fmla="*/ 3 h 2629"/>
                <a:gd name="T98" fmla="*/ 3 w 2078"/>
                <a:gd name="T99" fmla="*/ 3 h 2629"/>
                <a:gd name="T100" fmla="*/ 3 w 2078"/>
                <a:gd name="T101" fmla="*/ 3 h 2629"/>
                <a:gd name="T102" fmla="*/ 3 w 2078"/>
                <a:gd name="T103" fmla="*/ 3 h 2629"/>
                <a:gd name="T104" fmla="*/ 2 w 2078"/>
                <a:gd name="T105" fmla="*/ 3 h 2629"/>
                <a:gd name="T106" fmla="*/ 0 w 2078"/>
                <a:gd name="T107" fmla="*/ 0 h 2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78"/>
                <a:gd name="T163" fmla="*/ 0 h 2629"/>
                <a:gd name="T164" fmla="*/ 2078 w 2078"/>
                <a:gd name="T165" fmla="*/ 2629 h 2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78" h="2629">
                  <a:moveTo>
                    <a:pt x="17" y="154"/>
                  </a:moveTo>
                  <a:lnTo>
                    <a:pt x="28" y="143"/>
                  </a:lnTo>
                  <a:lnTo>
                    <a:pt x="36" y="71"/>
                  </a:lnTo>
                  <a:lnTo>
                    <a:pt x="48" y="40"/>
                  </a:lnTo>
                  <a:lnTo>
                    <a:pt x="92" y="44"/>
                  </a:lnTo>
                  <a:lnTo>
                    <a:pt x="209" y="0"/>
                  </a:lnTo>
                  <a:lnTo>
                    <a:pt x="218" y="44"/>
                  </a:lnTo>
                  <a:lnTo>
                    <a:pt x="158" y="143"/>
                  </a:lnTo>
                  <a:lnTo>
                    <a:pt x="158" y="209"/>
                  </a:lnTo>
                  <a:lnTo>
                    <a:pt x="170" y="279"/>
                  </a:lnTo>
                  <a:lnTo>
                    <a:pt x="192" y="289"/>
                  </a:lnTo>
                  <a:lnTo>
                    <a:pt x="256" y="270"/>
                  </a:lnTo>
                  <a:lnTo>
                    <a:pt x="268" y="289"/>
                  </a:lnTo>
                  <a:lnTo>
                    <a:pt x="282" y="351"/>
                  </a:lnTo>
                  <a:lnTo>
                    <a:pt x="249" y="399"/>
                  </a:lnTo>
                  <a:lnTo>
                    <a:pt x="212" y="443"/>
                  </a:lnTo>
                  <a:lnTo>
                    <a:pt x="170" y="461"/>
                  </a:lnTo>
                  <a:lnTo>
                    <a:pt x="170" y="485"/>
                  </a:lnTo>
                  <a:lnTo>
                    <a:pt x="182" y="499"/>
                  </a:lnTo>
                  <a:lnTo>
                    <a:pt x="228" y="485"/>
                  </a:lnTo>
                  <a:lnTo>
                    <a:pt x="314" y="499"/>
                  </a:lnTo>
                  <a:lnTo>
                    <a:pt x="324" y="485"/>
                  </a:lnTo>
                  <a:lnTo>
                    <a:pt x="324" y="474"/>
                  </a:lnTo>
                  <a:lnTo>
                    <a:pt x="314" y="461"/>
                  </a:lnTo>
                  <a:lnTo>
                    <a:pt x="259" y="438"/>
                  </a:lnTo>
                  <a:lnTo>
                    <a:pt x="268" y="410"/>
                  </a:lnTo>
                  <a:lnTo>
                    <a:pt x="314" y="387"/>
                  </a:lnTo>
                  <a:lnTo>
                    <a:pt x="368" y="387"/>
                  </a:lnTo>
                  <a:lnTo>
                    <a:pt x="425" y="363"/>
                  </a:lnTo>
                  <a:lnTo>
                    <a:pt x="448" y="387"/>
                  </a:lnTo>
                  <a:lnTo>
                    <a:pt x="507" y="433"/>
                  </a:lnTo>
                  <a:lnTo>
                    <a:pt x="536" y="415"/>
                  </a:lnTo>
                  <a:lnTo>
                    <a:pt x="507" y="394"/>
                  </a:lnTo>
                  <a:lnTo>
                    <a:pt x="474" y="319"/>
                  </a:lnTo>
                  <a:lnTo>
                    <a:pt x="482" y="253"/>
                  </a:lnTo>
                  <a:lnTo>
                    <a:pt x="500" y="209"/>
                  </a:lnTo>
                  <a:lnTo>
                    <a:pt x="570" y="164"/>
                  </a:lnTo>
                  <a:lnTo>
                    <a:pt x="591" y="169"/>
                  </a:lnTo>
                  <a:lnTo>
                    <a:pt x="616" y="216"/>
                  </a:lnTo>
                  <a:lnTo>
                    <a:pt x="658" y="289"/>
                  </a:lnTo>
                  <a:lnTo>
                    <a:pt x="691" y="399"/>
                  </a:lnTo>
                  <a:lnTo>
                    <a:pt x="704" y="410"/>
                  </a:lnTo>
                  <a:lnTo>
                    <a:pt x="754" y="394"/>
                  </a:lnTo>
                  <a:lnTo>
                    <a:pt x="785" y="401"/>
                  </a:lnTo>
                  <a:lnTo>
                    <a:pt x="796" y="443"/>
                  </a:lnTo>
                  <a:lnTo>
                    <a:pt x="767" y="495"/>
                  </a:lnTo>
                  <a:lnTo>
                    <a:pt x="772" y="523"/>
                  </a:lnTo>
                  <a:lnTo>
                    <a:pt x="804" y="534"/>
                  </a:lnTo>
                  <a:lnTo>
                    <a:pt x="836" y="502"/>
                  </a:lnTo>
                  <a:lnTo>
                    <a:pt x="865" y="457"/>
                  </a:lnTo>
                  <a:lnTo>
                    <a:pt x="904" y="445"/>
                  </a:lnTo>
                  <a:lnTo>
                    <a:pt x="884" y="408"/>
                  </a:lnTo>
                  <a:lnTo>
                    <a:pt x="904" y="387"/>
                  </a:lnTo>
                  <a:lnTo>
                    <a:pt x="993" y="380"/>
                  </a:lnTo>
                  <a:lnTo>
                    <a:pt x="1057" y="396"/>
                  </a:lnTo>
                  <a:lnTo>
                    <a:pt x="1089" y="445"/>
                  </a:lnTo>
                  <a:lnTo>
                    <a:pt x="1078" y="479"/>
                  </a:lnTo>
                  <a:lnTo>
                    <a:pt x="1034" y="516"/>
                  </a:lnTo>
                  <a:lnTo>
                    <a:pt x="1028" y="598"/>
                  </a:lnTo>
                  <a:lnTo>
                    <a:pt x="1001" y="644"/>
                  </a:lnTo>
                  <a:lnTo>
                    <a:pt x="904" y="656"/>
                  </a:lnTo>
                  <a:lnTo>
                    <a:pt x="870" y="703"/>
                  </a:lnTo>
                  <a:lnTo>
                    <a:pt x="878" y="717"/>
                  </a:lnTo>
                  <a:lnTo>
                    <a:pt x="804" y="747"/>
                  </a:lnTo>
                  <a:lnTo>
                    <a:pt x="779" y="747"/>
                  </a:lnTo>
                  <a:lnTo>
                    <a:pt x="746" y="816"/>
                  </a:lnTo>
                  <a:lnTo>
                    <a:pt x="702" y="855"/>
                  </a:lnTo>
                  <a:lnTo>
                    <a:pt x="635" y="902"/>
                  </a:lnTo>
                  <a:lnTo>
                    <a:pt x="515" y="1015"/>
                  </a:lnTo>
                  <a:lnTo>
                    <a:pt x="448" y="1099"/>
                  </a:lnTo>
                  <a:lnTo>
                    <a:pt x="391" y="1172"/>
                  </a:lnTo>
                  <a:lnTo>
                    <a:pt x="368" y="1246"/>
                  </a:lnTo>
                  <a:lnTo>
                    <a:pt x="391" y="1285"/>
                  </a:lnTo>
                  <a:lnTo>
                    <a:pt x="412" y="1298"/>
                  </a:lnTo>
                  <a:lnTo>
                    <a:pt x="425" y="1317"/>
                  </a:lnTo>
                  <a:lnTo>
                    <a:pt x="421" y="1378"/>
                  </a:lnTo>
                  <a:lnTo>
                    <a:pt x="448" y="1432"/>
                  </a:lnTo>
                  <a:lnTo>
                    <a:pt x="562" y="1468"/>
                  </a:lnTo>
                  <a:lnTo>
                    <a:pt x="603" y="1516"/>
                  </a:lnTo>
                  <a:lnTo>
                    <a:pt x="647" y="1535"/>
                  </a:lnTo>
                  <a:lnTo>
                    <a:pt x="697" y="1558"/>
                  </a:lnTo>
                  <a:lnTo>
                    <a:pt x="771" y="1568"/>
                  </a:lnTo>
                  <a:lnTo>
                    <a:pt x="813" y="1553"/>
                  </a:lnTo>
                  <a:lnTo>
                    <a:pt x="836" y="1563"/>
                  </a:lnTo>
                  <a:lnTo>
                    <a:pt x="848" y="1612"/>
                  </a:lnTo>
                  <a:lnTo>
                    <a:pt x="837" y="1663"/>
                  </a:lnTo>
                  <a:lnTo>
                    <a:pt x="852" y="1729"/>
                  </a:lnTo>
                  <a:lnTo>
                    <a:pt x="858" y="1798"/>
                  </a:lnTo>
                  <a:lnTo>
                    <a:pt x="892" y="1828"/>
                  </a:lnTo>
                  <a:lnTo>
                    <a:pt x="928" y="1821"/>
                  </a:lnTo>
                  <a:lnTo>
                    <a:pt x="948" y="1768"/>
                  </a:lnTo>
                  <a:lnTo>
                    <a:pt x="924" y="1663"/>
                  </a:lnTo>
                  <a:lnTo>
                    <a:pt x="936" y="1624"/>
                  </a:lnTo>
                  <a:lnTo>
                    <a:pt x="968" y="1603"/>
                  </a:lnTo>
                  <a:lnTo>
                    <a:pt x="1034" y="1575"/>
                  </a:lnTo>
                  <a:lnTo>
                    <a:pt x="1072" y="1532"/>
                  </a:lnTo>
                  <a:lnTo>
                    <a:pt x="1083" y="1432"/>
                  </a:lnTo>
                  <a:lnTo>
                    <a:pt x="1039" y="1356"/>
                  </a:lnTo>
                  <a:lnTo>
                    <a:pt x="1057" y="1285"/>
                  </a:lnTo>
                  <a:lnTo>
                    <a:pt x="1072" y="1207"/>
                  </a:lnTo>
                  <a:lnTo>
                    <a:pt x="1072" y="1109"/>
                  </a:lnTo>
                  <a:lnTo>
                    <a:pt x="1091" y="1038"/>
                  </a:lnTo>
                  <a:lnTo>
                    <a:pt x="1101" y="989"/>
                  </a:lnTo>
                  <a:lnTo>
                    <a:pt x="1148" y="965"/>
                  </a:lnTo>
                  <a:lnTo>
                    <a:pt x="1189" y="989"/>
                  </a:lnTo>
                  <a:lnTo>
                    <a:pt x="1257" y="1001"/>
                  </a:lnTo>
                  <a:lnTo>
                    <a:pt x="1298" y="1024"/>
                  </a:lnTo>
                  <a:lnTo>
                    <a:pt x="1368" y="1072"/>
                  </a:lnTo>
                  <a:lnTo>
                    <a:pt x="1445" y="1109"/>
                  </a:lnTo>
                  <a:lnTo>
                    <a:pt x="1458" y="1122"/>
                  </a:lnTo>
                  <a:lnTo>
                    <a:pt x="1445" y="1235"/>
                  </a:lnTo>
                  <a:lnTo>
                    <a:pt x="1435" y="1260"/>
                  </a:lnTo>
                  <a:lnTo>
                    <a:pt x="1435" y="1285"/>
                  </a:lnTo>
                  <a:lnTo>
                    <a:pt x="1445" y="1294"/>
                  </a:lnTo>
                  <a:lnTo>
                    <a:pt x="1602" y="1285"/>
                  </a:lnTo>
                  <a:lnTo>
                    <a:pt x="1624" y="1235"/>
                  </a:lnTo>
                  <a:lnTo>
                    <a:pt x="1645" y="1162"/>
                  </a:lnTo>
                  <a:lnTo>
                    <a:pt x="1655" y="1146"/>
                  </a:lnTo>
                  <a:lnTo>
                    <a:pt x="1690" y="1221"/>
                  </a:lnTo>
                  <a:lnTo>
                    <a:pt x="1759" y="1308"/>
                  </a:lnTo>
                  <a:lnTo>
                    <a:pt x="1780" y="1406"/>
                  </a:lnTo>
                  <a:lnTo>
                    <a:pt x="1759" y="1477"/>
                  </a:lnTo>
                  <a:lnTo>
                    <a:pt x="1759" y="1502"/>
                  </a:lnTo>
                  <a:lnTo>
                    <a:pt x="1767" y="1516"/>
                  </a:lnTo>
                  <a:lnTo>
                    <a:pt x="1837" y="1553"/>
                  </a:lnTo>
                  <a:lnTo>
                    <a:pt x="1900" y="1603"/>
                  </a:lnTo>
                  <a:lnTo>
                    <a:pt x="1956" y="1699"/>
                  </a:lnTo>
                  <a:lnTo>
                    <a:pt x="1964" y="1772"/>
                  </a:lnTo>
                  <a:lnTo>
                    <a:pt x="1979" y="1832"/>
                  </a:lnTo>
                  <a:lnTo>
                    <a:pt x="1979" y="1908"/>
                  </a:lnTo>
                  <a:lnTo>
                    <a:pt x="2023" y="1969"/>
                  </a:lnTo>
                  <a:lnTo>
                    <a:pt x="2068" y="2057"/>
                  </a:lnTo>
                  <a:lnTo>
                    <a:pt x="2078" y="2128"/>
                  </a:lnTo>
                  <a:lnTo>
                    <a:pt x="2055" y="2201"/>
                  </a:lnTo>
                  <a:lnTo>
                    <a:pt x="2023" y="2240"/>
                  </a:lnTo>
                  <a:lnTo>
                    <a:pt x="2023" y="2231"/>
                  </a:lnTo>
                  <a:lnTo>
                    <a:pt x="2013" y="2240"/>
                  </a:lnTo>
                  <a:lnTo>
                    <a:pt x="1974" y="2240"/>
                  </a:lnTo>
                  <a:lnTo>
                    <a:pt x="1941" y="2189"/>
                  </a:lnTo>
                  <a:lnTo>
                    <a:pt x="1919" y="2226"/>
                  </a:lnTo>
                  <a:lnTo>
                    <a:pt x="1897" y="2196"/>
                  </a:lnTo>
                  <a:lnTo>
                    <a:pt x="1785" y="2180"/>
                  </a:lnTo>
                  <a:lnTo>
                    <a:pt x="1799" y="2238"/>
                  </a:lnTo>
                  <a:lnTo>
                    <a:pt x="1772" y="2249"/>
                  </a:lnTo>
                  <a:lnTo>
                    <a:pt x="1751" y="2226"/>
                  </a:lnTo>
                  <a:lnTo>
                    <a:pt x="1711" y="2231"/>
                  </a:lnTo>
                  <a:lnTo>
                    <a:pt x="1703" y="2212"/>
                  </a:lnTo>
                  <a:lnTo>
                    <a:pt x="1751" y="2196"/>
                  </a:lnTo>
                  <a:lnTo>
                    <a:pt x="1788" y="2059"/>
                  </a:lnTo>
                  <a:lnTo>
                    <a:pt x="1845" y="2018"/>
                  </a:lnTo>
                  <a:lnTo>
                    <a:pt x="1871" y="2018"/>
                  </a:lnTo>
                  <a:lnTo>
                    <a:pt x="1866" y="1974"/>
                  </a:lnTo>
                  <a:lnTo>
                    <a:pt x="1889" y="1919"/>
                  </a:lnTo>
                  <a:lnTo>
                    <a:pt x="1896" y="1894"/>
                  </a:lnTo>
                  <a:lnTo>
                    <a:pt x="1881" y="1884"/>
                  </a:lnTo>
                  <a:lnTo>
                    <a:pt x="1866" y="1908"/>
                  </a:lnTo>
                  <a:lnTo>
                    <a:pt x="1816" y="1947"/>
                  </a:lnTo>
                  <a:lnTo>
                    <a:pt x="1730" y="1956"/>
                  </a:lnTo>
                  <a:lnTo>
                    <a:pt x="1676" y="1952"/>
                  </a:lnTo>
                  <a:lnTo>
                    <a:pt x="1565" y="1947"/>
                  </a:lnTo>
                  <a:lnTo>
                    <a:pt x="0" y="2629"/>
                  </a:lnTo>
                  <a:lnTo>
                    <a:pt x="17" y="15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0" name="Freeform 61"/>
            <p:cNvSpPr>
              <a:spLocks/>
            </p:cNvSpPr>
            <p:nvPr/>
          </p:nvSpPr>
          <p:spPr bwMode="ltGray">
            <a:xfrm>
              <a:off x="827" y="1480"/>
              <a:ext cx="1008" cy="996"/>
            </a:xfrm>
            <a:custGeom>
              <a:avLst/>
              <a:gdLst>
                <a:gd name="T0" fmla="*/ 0 w 3025"/>
                <a:gd name="T1" fmla="*/ 0 h 2986"/>
                <a:gd name="T2" fmla="*/ 0 w 3025"/>
                <a:gd name="T3" fmla="*/ 0 h 2986"/>
                <a:gd name="T4" fmla="*/ 0 w 3025"/>
                <a:gd name="T5" fmla="*/ 0 h 2986"/>
                <a:gd name="T6" fmla="*/ 0 w 3025"/>
                <a:gd name="T7" fmla="*/ 1 h 2986"/>
                <a:gd name="T8" fmla="*/ 0 w 3025"/>
                <a:gd name="T9" fmla="*/ 1 h 2986"/>
                <a:gd name="T10" fmla="*/ 0 w 3025"/>
                <a:gd name="T11" fmla="*/ 1 h 2986"/>
                <a:gd name="T12" fmla="*/ 0 w 3025"/>
                <a:gd name="T13" fmla="*/ 2 h 2986"/>
                <a:gd name="T14" fmla="*/ 0 w 3025"/>
                <a:gd name="T15" fmla="*/ 2 h 2986"/>
                <a:gd name="T16" fmla="*/ 1 w 3025"/>
                <a:gd name="T17" fmla="*/ 2 h 2986"/>
                <a:gd name="T18" fmla="*/ 1 w 3025"/>
                <a:gd name="T19" fmla="*/ 2 h 2986"/>
                <a:gd name="T20" fmla="*/ 1 w 3025"/>
                <a:gd name="T21" fmla="*/ 3 h 2986"/>
                <a:gd name="T22" fmla="*/ 1 w 3025"/>
                <a:gd name="T23" fmla="*/ 3 h 2986"/>
                <a:gd name="T24" fmla="*/ 1 w 3025"/>
                <a:gd name="T25" fmla="*/ 2 h 2986"/>
                <a:gd name="T26" fmla="*/ 1 w 3025"/>
                <a:gd name="T27" fmla="*/ 2 h 2986"/>
                <a:gd name="T28" fmla="*/ 1 w 3025"/>
                <a:gd name="T29" fmla="*/ 2 h 2986"/>
                <a:gd name="T30" fmla="*/ 1 w 3025"/>
                <a:gd name="T31" fmla="*/ 2 h 2986"/>
                <a:gd name="T32" fmla="*/ 1 w 3025"/>
                <a:gd name="T33" fmla="*/ 3 h 2986"/>
                <a:gd name="T34" fmla="*/ 1 w 3025"/>
                <a:gd name="T35" fmla="*/ 3 h 2986"/>
                <a:gd name="T36" fmla="*/ 2 w 3025"/>
                <a:gd name="T37" fmla="*/ 3 h 2986"/>
                <a:gd name="T38" fmla="*/ 2 w 3025"/>
                <a:gd name="T39" fmla="*/ 3 h 2986"/>
                <a:gd name="T40" fmla="*/ 2 w 3025"/>
                <a:gd name="T41" fmla="*/ 4 h 2986"/>
                <a:gd name="T42" fmla="*/ 2 w 3025"/>
                <a:gd name="T43" fmla="*/ 4 h 2986"/>
                <a:gd name="T44" fmla="*/ 3 w 3025"/>
                <a:gd name="T45" fmla="*/ 4 h 2986"/>
                <a:gd name="T46" fmla="*/ 3 w 3025"/>
                <a:gd name="T47" fmla="*/ 4 h 2986"/>
                <a:gd name="T48" fmla="*/ 3 w 3025"/>
                <a:gd name="T49" fmla="*/ 4 h 2986"/>
                <a:gd name="T50" fmla="*/ 3 w 3025"/>
                <a:gd name="T51" fmla="*/ 4 h 2986"/>
                <a:gd name="T52" fmla="*/ 3 w 3025"/>
                <a:gd name="T53" fmla="*/ 4 h 2986"/>
                <a:gd name="T54" fmla="*/ 3 w 3025"/>
                <a:gd name="T55" fmla="*/ 4 h 2986"/>
                <a:gd name="T56" fmla="*/ 3 w 3025"/>
                <a:gd name="T57" fmla="*/ 3 h 2986"/>
                <a:gd name="T58" fmla="*/ 2 w 3025"/>
                <a:gd name="T59" fmla="*/ 3 h 2986"/>
                <a:gd name="T60" fmla="*/ 2 w 3025"/>
                <a:gd name="T61" fmla="*/ 3 h 2986"/>
                <a:gd name="T62" fmla="*/ 2 w 3025"/>
                <a:gd name="T63" fmla="*/ 3 h 2986"/>
                <a:gd name="T64" fmla="*/ 2 w 3025"/>
                <a:gd name="T65" fmla="*/ 3 h 2986"/>
                <a:gd name="T66" fmla="*/ 2 w 3025"/>
                <a:gd name="T67" fmla="*/ 3 h 2986"/>
                <a:gd name="T68" fmla="*/ 2 w 3025"/>
                <a:gd name="T69" fmla="*/ 3 h 2986"/>
                <a:gd name="T70" fmla="*/ 2 w 3025"/>
                <a:gd name="T71" fmla="*/ 2 h 2986"/>
                <a:gd name="T72" fmla="*/ 2 w 3025"/>
                <a:gd name="T73" fmla="*/ 2 h 2986"/>
                <a:gd name="T74" fmla="*/ 2 w 3025"/>
                <a:gd name="T75" fmla="*/ 2 h 2986"/>
                <a:gd name="T76" fmla="*/ 2 w 3025"/>
                <a:gd name="T77" fmla="*/ 2 h 2986"/>
                <a:gd name="T78" fmla="*/ 2 w 3025"/>
                <a:gd name="T79" fmla="*/ 2 h 2986"/>
                <a:gd name="T80" fmla="*/ 3 w 3025"/>
                <a:gd name="T81" fmla="*/ 2 h 2986"/>
                <a:gd name="T82" fmla="*/ 3 w 3025"/>
                <a:gd name="T83" fmla="*/ 2 h 2986"/>
                <a:gd name="T84" fmla="*/ 3 w 3025"/>
                <a:gd name="T85" fmla="*/ 2 h 2986"/>
                <a:gd name="T86" fmla="*/ 3 w 3025"/>
                <a:gd name="T87" fmla="*/ 2 h 2986"/>
                <a:gd name="T88" fmla="*/ 3 w 3025"/>
                <a:gd name="T89" fmla="*/ 2 h 2986"/>
                <a:gd name="T90" fmla="*/ 3 w 3025"/>
                <a:gd name="T91" fmla="*/ 2 h 2986"/>
                <a:gd name="T92" fmla="*/ 3 w 3025"/>
                <a:gd name="T93" fmla="*/ 1 h 2986"/>
                <a:gd name="T94" fmla="*/ 3 w 3025"/>
                <a:gd name="T95" fmla="*/ 1 h 2986"/>
                <a:gd name="T96" fmla="*/ 3 w 3025"/>
                <a:gd name="T97" fmla="*/ 1 h 2986"/>
                <a:gd name="T98" fmla="*/ 4 w 3025"/>
                <a:gd name="T99" fmla="*/ 1 h 2986"/>
                <a:gd name="T100" fmla="*/ 4 w 3025"/>
                <a:gd name="T101" fmla="*/ 1 h 2986"/>
                <a:gd name="T102" fmla="*/ 4 w 3025"/>
                <a:gd name="T103" fmla="*/ 1 h 2986"/>
                <a:gd name="T104" fmla="*/ 4 w 3025"/>
                <a:gd name="T105" fmla="*/ 1 h 2986"/>
                <a:gd name="T106" fmla="*/ 4 w 3025"/>
                <a:gd name="T107" fmla="*/ 1 h 2986"/>
                <a:gd name="T108" fmla="*/ 4 w 3025"/>
                <a:gd name="T109" fmla="*/ 1 h 2986"/>
                <a:gd name="T110" fmla="*/ 4 w 3025"/>
                <a:gd name="T111" fmla="*/ 0 h 2986"/>
                <a:gd name="T112" fmla="*/ 4 w 3025"/>
                <a:gd name="T113" fmla="*/ 0 h 2986"/>
                <a:gd name="T114" fmla="*/ 4 w 3025"/>
                <a:gd name="T115" fmla="*/ 0 h 2986"/>
                <a:gd name="T116" fmla="*/ 4 w 3025"/>
                <a:gd name="T117" fmla="*/ 0 h 29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5"/>
                <a:gd name="T178" fmla="*/ 0 h 2986"/>
                <a:gd name="T179" fmla="*/ 3025 w 3025"/>
                <a:gd name="T180" fmla="*/ 2986 h 29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5" h="2986">
                  <a:moveTo>
                    <a:pt x="207" y="12"/>
                  </a:moveTo>
                  <a:lnTo>
                    <a:pt x="165" y="35"/>
                  </a:lnTo>
                  <a:lnTo>
                    <a:pt x="10" y="0"/>
                  </a:lnTo>
                  <a:lnTo>
                    <a:pt x="0" y="17"/>
                  </a:lnTo>
                  <a:lnTo>
                    <a:pt x="59" y="57"/>
                  </a:lnTo>
                  <a:lnTo>
                    <a:pt x="95" y="122"/>
                  </a:lnTo>
                  <a:lnTo>
                    <a:pt x="141" y="183"/>
                  </a:lnTo>
                  <a:lnTo>
                    <a:pt x="176" y="244"/>
                  </a:lnTo>
                  <a:lnTo>
                    <a:pt x="132" y="275"/>
                  </a:lnTo>
                  <a:lnTo>
                    <a:pt x="155" y="305"/>
                  </a:lnTo>
                  <a:lnTo>
                    <a:pt x="126" y="333"/>
                  </a:lnTo>
                  <a:lnTo>
                    <a:pt x="141" y="465"/>
                  </a:lnTo>
                  <a:lnTo>
                    <a:pt x="149" y="579"/>
                  </a:lnTo>
                  <a:lnTo>
                    <a:pt x="74" y="765"/>
                  </a:lnTo>
                  <a:lnTo>
                    <a:pt x="56" y="823"/>
                  </a:lnTo>
                  <a:lnTo>
                    <a:pt x="74" y="841"/>
                  </a:lnTo>
                  <a:lnTo>
                    <a:pt x="123" y="865"/>
                  </a:lnTo>
                  <a:lnTo>
                    <a:pt x="98" y="933"/>
                  </a:lnTo>
                  <a:lnTo>
                    <a:pt x="98" y="1008"/>
                  </a:lnTo>
                  <a:lnTo>
                    <a:pt x="149" y="1136"/>
                  </a:lnTo>
                  <a:lnTo>
                    <a:pt x="222" y="1216"/>
                  </a:lnTo>
                  <a:lnTo>
                    <a:pt x="318" y="1252"/>
                  </a:lnTo>
                  <a:lnTo>
                    <a:pt x="315" y="1346"/>
                  </a:lnTo>
                  <a:lnTo>
                    <a:pt x="344" y="1449"/>
                  </a:lnTo>
                  <a:lnTo>
                    <a:pt x="370" y="1509"/>
                  </a:lnTo>
                  <a:lnTo>
                    <a:pt x="448" y="1589"/>
                  </a:lnTo>
                  <a:lnTo>
                    <a:pt x="421" y="1606"/>
                  </a:lnTo>
                  <a:lnTo>
                    <a:pt x="392" y="1594"/>
                  </a:lnTo>
                  <a:lnTo>
                    <a:pt x="362" y="1610"/>
                  </a:lnTo>
                  <a:lnTo>
                    <a:pt x="452" y="1678"/>
                  </a:lnTo>
                  <a:lnTo>
                    <a:pt x="491" y="1747"/>
                  </a:lnTo>
                  <a:lnTo>
                    <a:pt x="528" y="1864"/>
                  </a:lnTo>
                  <a:lnTo>
                    <a:pt x="601" y="1896"/>
                  </a:lnTo>
                  <a:lnTo>
                    <a:pt x="683" y="1988"/>
                  </a:lnTo>
                  <a:lnTo>
                    <a:pt x="683" y="1969"/>
                  </a:lnTo>
                  <a:lnTo>
                    <a:pt x="637" y="1887"/>
                  </a:lnTo>
                  <a:lnTo>
                    <a:pt x="610" y="1823"/>
                  </a:lnTo>
                  <a:lnTo>
                    <a:pt x="585" y="1747"/>
                  </a:lnTo>
                  <a:lnTo>
                    <a:pt x="564" y="1665"/>
                  </a:lnTo>
                  <a:lnTo>
                    <a:pt x="507" y="1589"/>
                  </a:lnTo>
                  <a:lnTo>
                    <a:pt x="473" y="1516"/>
                  </a:lnTo>
                  <a:lnTo>
                    <a:pt x="463" y="1441"/>
                  </a:lnTo>
                  <a:lnTo>
                    <a:pt x="458" y="1344"/>
                  </a:lnTo>
                  <a:lnTo>
                    <a:pt x="507" y="1470"/>
                  </a:lnTo>
                  <a:lnTo>
                    <a:pt x="534" y="1535"/>
                  </a:lnTo>
                  <a:lnTo>
                    <a:pt x="561" y="1575"/>
                  </a:lnTo>
                  <a:lnTo>
                    <a:pt x="618" y="1690"/>
                  </a:lnTo>
                  <a:lnTo>
                    <a:pt x="668" y="1768"/>
                  </a:lnTo>
                  <a:lnTo>
                    <a:pt x="746" y="1845"/>
                  </a:lnTo>
                  <a:lnTo>
                    <a:pt x="792" y="1915"/>
                  </a:lnTo>
                  <a:lnTo>
                    <a:pt x="800" y="1958"/>
                  </a:lnTo>
                  <a:lnTo>
                    <a:pt x="792" y="2032"/>
                  </a:lnTo>
                  <a:lnTo>
                    <a:pt x="784" y="2130"/>
                  </a:lnTo>
                  <a:lnTo>
                    <a:pt x="825" y="2194"/>
                  </a:lnTo>
                  <a:lnTo>
                    <a:pt x="890" y="2262"/>
                  </a:lnTo>
                  <a:lnTo>
                    <a:pt x="995" y="2302"/>
                  </a:lnTo>
                  <a:lnTo>
                    <a:pt x="1100" y="2344"/>
                  </a:lnTo>
                  <a:lnTo>
                    <a:pt x="1160" y="2388"/>
                  </a:lnTo>
                  <a:lnTo>
                    <a:pt x="1227" y="2400"/>
                  </a:lnTo>
                  <a:lnTo>
                    <a:pt x="1332" y="2412"/>
                  </a:lnTo>
                  <a:lnTo>
                    <a:pt x="1406" y="2473"/>
                  </a:lnTo>
                  <a:lnTo>
                    <a:pt x="1485" y="2508"/>
                  </a:lnTo>
                  <a:lnTo>
                    <a:pt x="1551" y="2557"/>
                  </a:lnTo>
                  <a:lnTo>
                    <a:pt x="1640" y="2608"/>
                  </a:lnTo>
                  <a:lnTo>
                    <a:pt x="1694" y="2679"/>
                  </a:lnTo>
                  <a:lnTo>
                    <a:pt x="1705" y="2754"/>
                  </a:lnTo>
                  <a:lnTo>
                    <a:pt x="1782" y="2805"/>
                  </a:lnTo>
                  <a:lnTo>
                    <a:pt x="1837" y="2878"/>
                  </a:lnTo>
                  <a:lnTo>
                    <a:pt x="1909" y="2892"/>
                  </a:lnTo>
                  <a:lnTo>
                    <a:pt x="1938" y="2846"/>
                  </a:lnTo>
                  <a:lnTo>
                    <a:pt x="1990" y="2824"/>
                  </a:lnTo>
                  <a:lnTo>
                    <a:pt x="2023" y="2833"/>
                  </a:lnTo>
                  <a:lnTo>
                    <a:pt x="2043" y="2867"/>
                  </a:lnTo>
                  <a:lnTo>
                    <a:pt x="2028" y="2942"/>
                  </a:lnTo>
                  <a:lnTo>
                    <a:pt x="2082" y="2986"/>
                  </a:lnTo>
                  <a:lnTo>
                    <a:pt x="2106" y="2789"/>
                  </a:lnTo>
                  <a:lnTo>
                    <a:pt x="2093" y="2791"/>
                  </a:lnTo>
                  <a:lnTo>
                    <a:pt x="2075" y="2737"/>
                  </a:lnTo>
                  <a:lnTo>
                    <a:pt x="2051" y="2698"/>
                  </a:lnTo>
                  <a:lnTo>
                    <a:pt x="2009" y="2681"/>
                  </a:lnTo>
                  <a:lnTo>
                    <a:pt x="1958" y="2674"/>
                  </a:lnTo>
                  <a:lnTo>
                    <a:pt x="1904" y="2679"/>
                  </a:lnTo>
                  <a:lnTo>
                    <a:pt x="1854" y="2698"/>
                  </a:lnTo>
                  <a:lnTo>
                    <a:pt x="1829" y="2661"/>
                  </a:lnTo>
                  <a:lnTo>
                    <a:pt x="1837" y="2557"/>
                  </a:lnTo>
                  <a:lnTo>
                    <a:pt x="1862" y="2464"/>
                  </a:lnTo>
                  <a:lnTo>
                    <a:pt x="1844" y="2402"/>
                  </a:lnTo>
                  <a:lnTo>
                    <a:pt x="1805" y="2363"/>
                  </a:lnTo>
                  <a:lnTo>
                    <a:pt x="1714" y="2347"/>
                  </a:lnTo>
                  <a:lnTo>
                    <a:pt x="1629" y="2363"/>
                  </a:lnTo>
                  <a:lnTo>
                    <a:pt x="1606" y="2341"/>
                  </a:lnTo>
                  <a:lnTo>
                    <a:pt x="1606" y="2278"/>
                  </a:lnTo>
                  <a:lnTo>
                    <a:pt x="1621" y="2240"/>
                  </a:lnTo>
                  <a:lnTo>
                    <a:pt x="1686" y="2182"/>
                  </a:lnTo>
                  <a:lnTo>
                    <a:pt x="1705" y="2095"/>
                  </a:lnTo>
                  <a:lnTo>
                    <a:pt x="1705" y="2082"/>
                  </a:lnTo>
                  <a:lnTo>
                    <a:pt x="1684" y="2047"/>
                  </a:lnTo>
                  <a:lnTo>
                    <a:pt x="1629" y="2006"/>
                  </a:lnTo>
                  <a:lnTo>
                    <a:pt x="1575" y="2011"/>
                  </a:lnTo>
                  <a:lnTo>
                    <a:pt x="1508" y="2068"/>
                  </a:lnTo>
                  <a:lnTo>
                    <a:pt x="1445" y="2143"/>
                  </a:lnTo>
                  <a:lnTo>
                    <a:pt x="1365" y="2194"/>
                  </a:lnTo>
                  <a:lnTo>
                    <a:pt x="1299" y="2187"/>
                  </a:lnTo>
                  <a:lnTo>
                    <a:pt x="1253" y="2143"/>
                  </a:lnTo>
                  <a:lnTo>
                    <a:pt x="1233" y="2058"/>
                  </a:lnTo>
                  <a:lnTo>
                    <a:pt x="1223" y="1981"/>
                  </a:lnTo>
                  <a:lnTo>
                    <a:pt x="1219" y="1850"/>
                  </a:lnTo>
                  <a:lnTo>
                    <a:pt x="1238" y="1732"/>
                  </a:lnTo>
                  <a:lnTo>
                    <a:pt x="1233" y="1669"/>
                  </a:lnTo>
                  <a:lnTo>
                    <a:pt x="1253" y="1617"/>
                  </a:lnTo>
                  <a:lnTo>
                    <a:pt x="1305" y="1589"/>
                  </a:lnTo>
                  <a:lnTo>
                    <a:pt x="1343" y="1552"/>
                  </a:lnTo>
                  <a:lnTo>
                    <a:pt x="1430" y="1516"/>
                  </a:lnTo>
                  <a:lnTo>
                    <a:pt x="1474" y="1516"/>
                  </a:lnTo>
                  <a:lnTo>
                    <a:pt x="1540" y="1568"/>
                  </a:lnTo>
                  <a:lnTo>
                    <a:pt x="1596" y="1573"/>
                  </a:lnTo>
                  <a:lnTo>
                    <a:pt x="1668" y="1571"/>
                  </a:lnTo>
                  <a:lnTo>
                    <a:pt x="1632" y="1521"/>
                  </a:lnTo>
                  <a:lnTo>
                    <a:pt x="1694" y="1509"/>
                  </a:lnTo>
                  <a:lnTo>
                    <a:pt x="1792" y="1535"/>
                  </a:lnTo>
                  <a:lnTo>
                    <a:pt x="1870" y="1521"/>
                  </a:lnTo>
                  <a:lnTo>
                    <a:pt x="1909" y="1542"/>
                  </a:lnTo>
                  <a:lnTo>
                    <a:pt x="1917" y="1626"/>
                  </a:lnTo>
                  <a:lnTo>
                    <a:pt x="1919" y="1716"/>
                  </a:lnTo>
                  <a:lnTo>
                    <a:pt x="1958" y="1793"/>
                  </a:lnTo>
                  <a:lnTo>
                    <a:pt x="2002" y="1819"/>
                  </a:lnTo>
                  <a:lnTo>
                    <a:pt x="2028" y="1812"/>
                  </a:lnTo>
                  <a:lnTo>
                    <a:pt x="2038" y="1800"/>
                  </a:lnTo>
                  <a:lnTo>
                    <a:pt x="2059" y="1742"/>
                  </a:lnTo>
                  <a:lnTo>
                    <a:pt x="2049" y="1651"/>
                  </a:lnTo>
                  <a:lnTo>
                    <a:pt x="2028" y="1580"/>
                  </a:lnTo>
                  <a:lnTo>
                    <a:pt x="2005" y="1482"/>
                  </a:lnTo>
                  <a:lnTo>
                    <a:pt x="2020" y="1383"/>
                  </a:lnTo>
                  <a:lnTo>
                    <a:pt x="2028" y="1372"/>
                  </a:lnTo>
                  <a:lnTo>
                    <a:pt x="2106" y="1296"/>
                  </a:lnTo>
                  <a:lnTo>
                    <a:pt x="2152" y="1223"/>
                  </a:lnTo>
                  <a:lnTo>
                    <a:pt x="2220" y="1184"/>
                  </a:lnTo>
                  <a:lnTo>
                    <a:pt x="2272" y="1170"/>
                  </a:lnTo>
                  <a:lnTo>
                    <a:pt x="2294" y="1141"/>
                  </a:lnTo>
                  <a:lnTo>
                    <a:pt x="2272" y="1090"/>
                  </a:lnTo>
                  <a:lnTo>
                    <a:pt x="2267" y="1058"/>
                  </a:lnTo>
                  <a:lnTo>
                    <a:pt x="2308" y="1053"/>
                  </a:lnTo>
                  <a:lnTo>
                    <a:pt x="2349" y="1053"/>
                  </a:lnTo>
                  <a:lnTo>
                    <a:pt x="2370" y="1022"/>
                  </a:lnTo>
                  <a:lnTo>
                    <a:pt x="2380" y="948"/>
                  </a:lnTo>
                  <a:lnTo>
                    <a:pt x="2381" y="868"/>
                  </a:lnTo>
                  <a:lnTo>
                    <a:pt x="2411" y="818"/>
                  </a:lnTo>
                  <a:lnTo>
                    <a:pt x="2438" y="779"/>
                  </a:lnTo>
                  <a:lnTo>
                    <a:pt x="2562" y="671"/>
                  </a:lnTo>
                  <a:lnTo>
                    <a:pt x="2583" y="572"/>
                  </a:lnTo>
                  <a:lnTo>
                    <a:pt x="2629" y="516"/>
                  </a:lnTo>
                  <a:lnTo>
                    <a:pt x="2684" y="500"/>
                  </a:lnTo>
                  <a:lnTo>
                    <a:pt x="2746" y="488"/>
                  </a:lnTo>
                  <a:lnTo>
                    <a:pt x="2860" y="415"/>
                  </a:lnTo>
                  <a:lnTo>
                    <a:pt x="2872" y="427"/>
                  </a:lnTo>
                  <a:lnTo>
                    <a:pt x="2872" y="440"/>
                  </a:lnTo>
                  <a:lnTo>
                    <a:pt x="2860" y="451"/>
                  </a:lnTo>
                  <a:lnTo>
                    <a:pt x="2792" y="513"/>
                  </a:lnTo>
                  <a:lnTo>
                    <a:pt x="2792" y="539"/>
                  </a:lnTo>
                  <a:lnTo>
                    <a:pt x="2805" y="547"/>
                  </a:lnTo>
                  <a:lnTo>
                    <a:pt x="2852" y="525"/>
                  </a:lnTo>
                  <a:lnTo>
                    <a:pt x="2941" y="440"/>
                  </a:lnTo>
                  <a:lnTo>
                    <a:pt x="2992" y="429"/>
                  </a:lnTo>
                  <a:lnTo>
                    <a:pt x="3025" y="406"/>
                  </a:lnTo>
                  <a:lnTo>
                    <a:pt x="3016" y="378"/>
                  </a:lnTo>
                  <a:lnTo>
                    <a:pt x="3000" y="376"/>
                  </a:lnTo>
                  <a:lnTo>
                    <a:pt x="2941" y="376"/>
                  </a:lnTo>
                  <a:lnTo>
                    <a:pt x="2904" y="364"/>
                  </a:lnTo>
                  <a:lnTo>
                    <a:pt x="2912" y="328"/>
                  </a:lnTo>
                  <a:lnTo>
                    <a:pt x="2904" y="303"/>
                  </a:lnTo>
                  <a:lnTo>
                    <a:pt x="2889" y="293"/>
                  </a:lnTo>
                  <a:lnTo>
                    <a:pt x="2884" y="220"/>
                  </a:lnTo>
                  <a:lnTo>
                    <a:pt x="2974" y="202"/>
                  </a:lnTo>
                  <a:lnTo>
                    <a:pt x="2989" y="138"/>
                  </a:lnTo>
                  <a:lnTo>
                    <a:pt x="2897" y="145"/>
                  </a:lnTo>
                  <a:lnTo>
                    <a:pt x="2958" y="85"/>
                  </a:lnTo>
                  <a:lnTo>
                    <a:pt x="2912" y="48"/>
                  </a:lnTo>
                  <a:lnTo>
                    <a:pt x="1347" y="731"/>
                  </a:lnTo>
                  <a:lnTo>
                    <a:pt x="207" y="1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1" name="Freeform 62"/>
            <p:cNvSpPr>
              <a:spLocks/>
            </p:cNvSpPr>
            <p:nvPr/>
          </p:nvSpPr>
          <p:spPr bwMode="ltGray">
            <a:xfrm>
              <a:off x="1459" y="2335"/>
              <a:ext cx="754" cy="1462"/>
            </a:xfrm>
            <a:custGeom>
              <a:avLst/>
              <a:gdLst>
                <a:gd name="T0" fmla="*/ 0 w 2263"/>
                <a:gd name="T1" fmla="*/ 0 h 4385"/>
                <a:gd name="T2" fmla="*/ 0 w 2263"/>
                <a:gd name="T3" fmla="*/ 0 h 4385"/>
                <a:gd name="T4" fmla="*/ 1 w 2263"/>
                <a:gd name="T5" fmla="*/ 0 h 4385"/>
                <a:gd name="T6" fmla="*/ 1 w 2263"/>
                <a:gd name="T7" fmla="*/ 0 h 4385"/>
                <a:gd name="T8" fmla="*/ 1 w 2263"/>
                <a:gd name="T9" fmla="*/ 0 h 4385"/>
                <a:gd name="T10" fmla="*/ 1 w 2263"/>
                <a:gd name="T11" fmla="*/ 0 h 4385"/>
                <a:gd name="T12" fmla="*/ 2 w 2263"/>
                <a:gd name="T13" fmla="*/ 0 h 4385"/>
                <a:gd name="T14" fmla="*/ 2 w 2263"/>
                <a:gd name="T15" fmla="*/ 1 h 4385"/>
                <a:gd name="T16" fmla="*/ 2 w 2263"/>
                <a:gd name="T17" fmla="*/ 1 h 4385"/>
                <a:gd name="T18" fmla="*/ 2 w 2263"/>
                <a:gd name="T19" fmla="*/ 1 h 4385"/>
                <a:gd name="T20" fmla="*/ 2 w 2263"/>
                <a:gd name="T21" fmla="*/ 1 h 4385"/>
                <a:gd name="T22" fmla="*/ 2 w 2263"/>
                <a:gd name="T23" fmla="*/ 1 h 4385"/>
                <a:gd name="T24" fmla="*/ 3 w 2263"/>
                <a:gd name="T25" fmla="*/ 1 h 4385"/>
                <a:gd name="T26" fmla="*/ 3 w 2263"/>
                <a:gd name="T27" fmla="*/ 2 h 4385"/>
                <a:gd name="T28" fmla="*/ 3 w 2263"/>
                <a:gd name="T29" fmla="*/ 2 h 4385"/>
                <a:gd name="T30" fmla="*/ 3 w 2263"/>
                <a:gd name="T31" fmla="*/ 2 h 4385"/>
                <a:gd name="T32" fmla="*/ 3 w 2263"/>
                <a:gd name="T33" fmla="*/ 3 h 4385"/>
                <a:gd name="T34" fmla="*/ 3 w 2263"/>
                <a:gd name="T35" fmla="*/ 3 h 4385"/>
                <a:gd name="T36" fmla="*/ 2 w 2263"/>
                <a:gd name="T37" fmla="*/ 3 h 4385"/>
                <a:gd name="T38" fmla="*/ 2 w 2263"/>
                <a:gd name="T39" fmla="*/ 3 h 4385"/>
                <a:gd name="T40" fmla="*/ 2 w 2263"/>
                <a:gd name="T41" fmla="*/ 4 h 4385"/>
                <a:gd name="T42" fmla="*/ 2 w 2263"/>
                <a:gd name="T43" fmla="*/ 4 h 4385"/>
                <a:gd name="T44" fmla="*/ 2 w 2263"/>
                <a:gd name="T45" fmla="*/ 4 h 4385"/>
                <a:gd name="T46" fmla="*/ 2 w 2263"/>
                <a:gd name="T47" fmla="*/ 4 h 4385"/>
                <a:gd name="T48" fmla="*/ 2 w 2263"/>
                <a:gd name="T49" fmla="*/ 4 h 4385"/>
                <a:gd name="T50" fmla="*/ 1 w 2263"/>
                <a:gd name="T51" fmla="*/ 5 h 4385"/>
                <a:gd name="T52" fmla="*/ 1 w 2263"/>
                <a:gd name="T53" fmla="*/ 5 h 4385"/>
                <a:gd name="T54" fmla="*/ 1 w 2263"/>
                <a:gd name="T55" fmla="*/ 5 h 4385"/>
                <a:gd name="T56" fmla="*/ 1 w 2263"/>
                <a:gd name="T57" fmla="*/ 5 h 4385"/>
                <a:gd name="T58" fmla="*/ 1 w 2263"/>
                <a:gd name="T59" fmla="*/ 5 h 4385"/>
                <a:gd name="T60" fmla="*/ 1 w 2263"/>
                <a:gd name="T61" fmla="*/ 5 h 4385"/>
                <a:gd name="T62" fmla="*/ 1 w 2263"/>
                <a:gd name="T63" fmla="*/ 6 h 4385"/>
                <a:gd name="T64" fmla="*/ 1 w 2263"/>
                <a:gd name="T65" fmla="*/ 6 h 4385"/>
                <a:gd name="T66" fmla="*/ 1 w 2263"/>
                <a:gd name="T67" fmla="*/ 6 h 4385"/>
                <a:gd name="T68" fmla="*/ 1 w 2263"/>
                <a:gd name="T69" fmla="*/ 6 h 4385"/>
                <a:gd name="T70" fmla="*/ 1 w 2263"/>
                <a:gd name="T71" fmla="*/ 6 h 4385"/>
                <a:gd name="T72" fmla="*/ 1 w 2263"/>
                <a:gd name="T73" fmla="*/ 5 h 4385"/>
                <a:gd name="T74" fmla="*/ 1 w 2263"/>
                <a:gd name="T75" fmla="*/ 5 h 4385"/>
                <a:gd name="T76" fmla="*/ 1 w 2263"/>
                <a:gd name="T77" fmla="*/ 5 h 4385"/>
                <a:gd name="T78" fmla="*/ 1 w 2263"/>
                <a:gd name="T79" fmla="*/ 4 h 4385"/>
                <a:gd name="T80" fmla="*/ 1 w 2263"/>
                <a:gd name="T81" fmla="*/ 4 h 4385"/>
                <a:gd name="T82" fmla="*/ 1 w 2263"/>
                <a:gd name="T83" fmla="*/ 3 h 4385"/>
                <a:gd name="T84" fmla="*/ 1 w 2263"/>
                <a:gd name="T85" fmla="*/ 3 h 4385"/>
                <a:gd name="T86" fmla="*/ 1 w 2263"/>
                <a:gd name="T87" fmla="*/ 3 h 4385"/>
                <a:gd name="T88" fmla="*/ 0 w 2263"/>
                <a:gd name="T89" fmla="*/ 2 h 4385"/>
                <a:gd name="T90" fmla="*/ 0 w 2263"/>
                <a:gd name="T91" fmla="*/ 2 h 4385"/>
                <a:gd name="T92" fmla="*/ 0 w 2263"/>
                <a:gd name="T93" fmla="*/ 1 h 4385"/>
                <a:gd name="T94" fmla="*/ 0 w 2263"/>
                <a:gd name="T95" fmla="*/ 1 h 4385"/>
                <a:gd name="T96" fmla="*/ 0 w 2263"/>
                <a:gd name="T97" fmla="*/ 1 h 4385"/>
                <a:gd name="T98" fmla="*/ 0 w 2263"/>
                <a:gd name="T99" fmla="*/ 1 h 4385"/>
                <a:gd name="T100" fmla="*/ 0 w 2263"/>
                <a:gd name="T101" fmla="*/ 1 h 43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63"/>
                <a:gd name="T154" fmla="*/ 0 h 4385"/>
                <a:gd name="T155" fmla="*/ 2263 w 2263"/>
                <a:gd name="T156" fmla="*/ 4385 h 43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63" h="4385">
                  <a:moveTo>
                    <a:pt x="209" y="227"/>
                  </a:moveTo>
                  <a:lnTo>
                    <a:pt x="227" y="170"/>
                  </a:lnTo>
                  <a:lnTo>
                    <a:pt x="256" y="141"/>
                  </a:lnTo>
                  <a:lnTo>
                    <a:pt x="304" y="106"/>
                  </a:lnTo>
                  <a:lnTo>
                    <a:pt x="318" y="80"/>
                  </a:lnTo>
                  <a:lnTo>
                    <a:pt x="333" y="60"/>
                  </a:lnTo>
                  <a:lnTo>
                    <a:pt x="372" y="42"/>
                  </a:lnTo>
                  <a:lnTo>
                    <a:pt x="429" y="33"/>
                  </a:lnTo>
                  <a:lnTo>
                    <a:pt x="470" y="0"/>
                  </a:lnTo>
                  <a:lnTo>
                    <a:pt x="507" y="7"/>
                  </a:lnTo>
                  <a:lnTo>
                    <a:pt x="476" y="85"/>
                  </a:lnTo>
                  <a:lnTo>
                    <a:pt x="530" y="69"/>
                  </a:lnTo>
                  <a:lnTo>
                    <a:pt x="590" y="50"/>
                  </a:lnTo>
                  <a:lnTo>
                    <a:pt x="641" y="50"/>
                  </a:lnTo>
                  <a:lnTo>
                    <a:pt x="698" y="85"/>
                  </a:lnTo>
                  <a:lnTo>
                    <a:pt x="754" y="153"/>
                  </a:lnTo>
                  <a:lnTo>
                    <a:pt x="896" y="117"/>
                  </a:lnTo>
                  <a:lnTo>
                    <a:pt x="984" y="131"/>
                  </a:lnTo>
                  <a:lnTo>
                    <a:pt x="1028" y="165"/>
                  </a:lnTo>
                  <a:lnTo>
                    <a:pt x="1075" y="207"/>
                  </a:lnTo>
                  <a:lnTo>
                    <a:pt x="1096" y="225"/>
                  </a:lnTo>
                  <a:lnTo>
                    <a:pt x="1126" y="296"/>
                  </a:lnTo>
                  <a:lnTo>
                    <a:pt x="1163" y="350"/>
                  </a:lnTo>
                  <a:lnTo>
                    <a:pt x="1211" y="401"/>
                  </a:lnTo>
                  <a:lnTo>
                    <a:pt x="1251" y="436"/>
                  </a:lnTo>
                  <a:lnTo>
                    <a:pt x="1339" y="429"/>
                  </a:lnTo>
                  <a:lnTo>
                    <a:pt x="1404" y="451"/>
                  </a:lnTo>
                  <a:lnTo>
                    <a:pt x="1475" y="513"/>
                  </a:lnTo>
                  <a:lnTo>
                    <a:pt x="1497" y="591"/>
                  </a:lnTo>
                  <a:lnTo>
                    <a:pt x="1492" y="676"/>
                  </a:lnTo>
                  <a:lnTo>
                    <a:pt x="1502" y="731"/>
                  </a:lnTo>
                  <a:lnTo>
                    <a:pt x="1452" y="852"/>
                  </a:lnTo>
                  <a:lnTo>
                    <a:pt x="1574" y="790"/>
                  </a:lnTo>
                  <a:lnTo>
                    <a:pt x="1637" y="790"/>
                  </a:lnTo>
                  <a:lnTo>
                    <a:pt x="1689" y="806"/>
                  </a:lnTo>
                  <a:lnTo>
                    <a:pt x="1751" y="854"/>
                  </a:lnTo>
                  <a:lnTo>
                    <a:pt x="1842" y="937"/>
                  </a:lnTo>
                  <a:lnTo>
                    <a:pt x="2010" y="952"/>
                  </a:lnTo>
                  <a:lnTo>
                    <a:pt x="2108" y="994"/>
                  </a:lnTo>
                  <a:lnTo>
                    <a:pt x="2194" y="1051"/>
                  </a:lnTo>
                  <a:lnTo>
                    <a:pt x="2263" y="1134"/>
                  </a:lnTo>
                  <a:lnTo>
                    <a:pt x="2263" y="1221"/>
                  </a:lnTo>
                  <a:lnTo>
                    <a:pt x="2240" y="1306"/>
                  </a:lnTo>
                  <a:lnTo>
                    <a:pt x="2209" y="1381"/>
                  </a:lnTo>
                  <a:lnTo>
                    <a:pt x="2142" y="1454"/>
                  </a:lnTo>
                  <a:lnTo>
                    <a:pt x="2108" y="1503"/>
                  </a:lnTo>
                  <a:lnTo>
                    <a:pt x="2108" y="1601"/>
                  </a:lnTo>
                  <a:lnTo>
                    <a:pt x="2057" y="1629"/>
                  </a:lnTo>
                  <a:lnTo>
                    <a:pt x="2041" y="1749"/>
                  </a:lnTo>
                  <a:lnTo>
                    <a:pt x="2018" y="1782"/>
                  </a:lnTo>
                  <a:lnTo>
                    <a:pt x="2003" y="1823"/>
                  </a:lnTo>
                  <a:lnTo>
                    <a:pt x="1979" y="1880"/>
                  </a:lnTo>
                  <a:lnTo>
                    <a:pt x="1971" y="1943"/>
                  </a:lnTo>
                  <a:lnTo>
                    <a:pt x="1984" y="2041"/>
                  </a:lnTo>
                  <a:lnTo>
                    <a:pt x="1963" y="2130"/>
                  </a:lnTo>
                  <a:lnTo>
                    <a:pt x="1886" y="2210"/>
                  </a:lnTo>
                  <a:lnTo>
                    <a:pt x="1798" y="2253"/>
                  </a:lnTo>
                  <a:lnTo>
                    <a:pt x="1737" y="2295"/>
                  </a:lnTo>
                  <a:lnTo>
                    <a:pt x="1681" y="2356"/>
                  </a:lnTo>
                  <a:lnTo>
                    <a:pt x="1655" y="2432"/>
                  </a:lnTo>
                  <a:lnTo>
                    <a:pt x="1660" y="2546"/>
                  </a:lnTo>
                  <a:lnTo>
                    <a:pt x="1639" y="2585"/>
                  </a:lnTo>
                  <a:lnTo>
                    <a:pt x="1590" y="2634"/>
                  </a:lnTo>
                  <a:lnTo>
                    <a:pt x="1565" y="2684"/>
                  </a:lnTo>
                  <a:lnTo>
                    <a:pt x="1551" y="2754"/>
                  </a:lnTo>
                  <a:lnTo>
                    <a:pt x="1500" y="2801"/>
                  </a:lnTo>
                  <a:lnTo>
                    <a:pt x="1458" y="2885"/>
                  </a:lnTo>
                  <a:lnTo>
                    <a:pt x="1416" y="2901"/>
                  </a:lnTo>
                  <a:lnTo>
                    <a:pt x="1362" y="2890"/>
                  </a:lnTo>
                  <a:lnTo>
                    <a:pt x="1297" y="2899"/>
                  </a:lnTo>
                  <a:lnTo>
                    <a:pt x="1235" y="2925"/>
                  </a:lnTo>
                  <a:lnTo>
                    <a:pt x="1303" y="3021"/>
                  </a:lnTo>
                  <a:lnTo>
                    <a:pt x="1295" y="3080"/>
                  </a:lnTo>
                  <a:lnTo>
                    <a:pt x="1258" y="3126"/>
                  </a:lnTo>
                  <a:lnTo>
                    <a:pt x="1165" y="3213"/>
                  </a:lnTo>
                  <a:lnTo>
                    <a:pt x="1083" y="3236"/>
                  </a:lnTo>
                  <a:lnTo>
                    <a:pt x="1052" y="3288"/>
                  </a:lnTo>
                  <a:lnTo>
                    <a:pt x="1041" y="3354"/>
                  </a:lnTo>
                  <a:lnTo>
                    <a:pt x="1017" y="3373"/>
                  </a:lnTo>
                  <a:lnTo>
                    <a:pt x="945" y="3368"/>
                  </a:lnTo>
                  <a:lnTo>
                    <a:pt x="926" y="3396"/>
                  </a:lnTo>
                  <a:lnTo>
                    <a:pt x="926" y="3438"/>
                  </a:lnTo>
                  <a:lnTo>
                    <a:pt x="987" y="3453"/>
                  </a:lnTo>
                  <a:lnTo>
                    <a:pt x="991" y="3464"/>
                  </a:lnTo>
                  <a:lnTo>
                    <a:pt x="963" y="3522"/>
                  </a:lnTo>
                  <a:lnTo>
                    <a:pt x="960" y="3588"/>
                  </a:lnTo>
                  <a:lnTo>
                    <a:pt x="943" y="3625"/>
                  </a:lnTo>
                  <a:lnTo>
                    <a:pt x="906" y="3668"/>
                  </a:lnTo>
                  <a:lnTo>
                    <a:pt x="901" y="3719"/>
                  </a:lnTo>
                  <a:lnTo>
                    <a:pt x="918" y="3767"/>
                  </a:lnTo>
                  <a:lnTo>
                    <a:pt x="960" y="3811"/>
                  </a:lnTo>
                  <a:lnTo>
                    <a:pt x="947" y="3881"/>
                  </a:lnTo>
                  <a:lnTo>
                    <a:pt x="886" y="3937"/>
                  </a:lnTo>
                  <a:lnTo>
                    <a:pt x="874" y="3987"/>
                  </a:lnTo>
                  <a:lnTo>
                    <a:pt x="836" y="4053"/>
                  </a:lnTo>
                  <a:lnTo>
                    <a:pt x="834" y="4170"/>
                  </a:lnTo>
                  <a:lnTo>
                    <a:pt x="851" y="4230"/>
                  </a:lnTo>
                  <a:lnTo>
                    <a:pt x="945" y="4312"/>
                  </a:lnTo>
                  <a:lnTo>
                    <a:pt x="1007" y="4360"/>
                  </a:lnTo>
                  <a:lnTo>
                    <a:pt x="999" y="4373"/>
                  </a:lnTo>
                  <a:lnTo>
                    <a:pt x="919" y="4385"/>
                  </a:lnTo>
                  <a:lnTo>
                    <a:pt x="831" y="4364"/>
                  </a:lnTo>
                  <a:lnTo>
                    <a:pt x="761" y="4346"/>
                  </a:lnTo>
                  <a:lnTo>
                    <a:pt x="691" y="4324"/>
                  </a:lnTo>
                  <a:lnTo>
                    <a:pt x="691" y="4277"/>
                  </a:lnTo>
                  <a:lnTo>
                    <a:pt x="681" y="4218"/>
                  </a:lnTo>
                  <a:lnTo>
                    <a:pt x="595" y="4106"/>
                  </a:lnTo>
                  <a:lnTo>
                    <a:pt x="568" y="4031"/>
                  </a:lnTo>
                  <a:lnTo>
                    <a:pt x="551" y="3973"/>
                  </a:lnTo>
                  <a:lnTo>
                    <a:pt x="551" y="3928"/>
                  </a:lnTo>
                  <a:lnTo>
                    <a:pt x="558" y="3891"/>
                  </a:lnTo>
                  <a:lnTo>
                    <a:pt x="553" y="3836"/>
                  </a:lnTo>
                  <a:lnTo>
                    <a:pt x="530" y="3661"/>
                  </a:lnTo>
                  <a:lnTo>
                    <a:pt x="512" y="3640"/>
                  </a:lnTo>
                  <a:lnTo>
                    <a:pt x="509" y="3513"/>
                  </a:lnTo>
                  <a:lnTo>
                    <a:pt x="499" y="3405"/>
                  </a:lnTo>
                  <a:lnTo>
                    <a:pt x="502" y="3302"/>
                  </a:lnTo>
                  <a:lnTo>
                    <a:pt x="535" y="3169"/>
                  </a:lnTo>
                  <a:lnTo>
                    <a:pt x="486" y="3181"/>
                  </a:lnTo>
                  <a:lnTo>
                    <a:pt x="502" y="3105"/>
                  </a:lnTo>
                  <a:lnTo>
                    <a:pt x="499" y="2991"/>
                  </a:lnTo>
                  <a:lnTo>
                    <a:pt x="499" y="2908"/>
                  </a:lnTo>
                  <a:lnTo>
                    <a:pt x="535" y="2801"/>
                  </a:lnTo>
                  <a:lnTo>
                    <a:pt x="559" y="2741"/>
                  </a:lnTo>
                  <a:lnTo>
                    <a:pt x="585" y="2661"/>
                  </a:lnTo>
                  <a:lnTo>
                    <a:pt x="546" y="2412"/>
                  </a:lnTo>
                  <a:lnTo>
                    <a:pt x="546" y="2248"/>
                  </a:lnTo>
                  <a:lnTo>
                    <a:pt x="551" y="2175"/>
                  </a:lnTo>
                  <a:lnTo>
                    <a:pt x="546" y="2042"/>
                  </a:lnTo>
                  <a:lnTo>
                    <a:pt x="546" y="1990"/>
                  </a:lnTo>
                  <a:lnTo>
                    <a:pt x="530" y="1901"/>
                  </a:lnTo>
                  <a:lnTo>
                    <a:pt x="463" y="1823"/>
                  </a:lnTo>
                  <a:lnTo>
                    <a:pt x="398" y="1775"/>
                  </a:lnTo>
                  <a:lnTo>
                    <a:pt x="336" y="1723"/>
                  </a:lnTo>
                  <a:lnTo>
                    <a:pt x="273" y="1638"/>
                  </a:lnTo>
                  <a:lnTo>
                    <a:pt x="243" y="1566"/>
                  </a:lnTo>
                  <a:lnTo>
                    <a:pt x="206" y="1472"/>
                  </a:lnTo>
                  <a:lnTo>
                    <a:pt x="136" y="1358"/>
                  </a:lnTo>
                  <a:lnTo>
                    <a:pt x="107" y="1242"/>
                  </a:lnTo>
                  <a:lnTo>
                    <a:pt x="43" y="1127"/>
                  </a:lnTo>
                  <a:lnTo>
                    <a:pt x="0" y="1090"/>
                  </a:lnTo>
                  <a:lnTo>
                    <a:pt x="12" y="1038"/>
                  </a:lnTo>
                  <a:lnTo>
                    <a:pt x="67" y="980"/>
                  </a:lnTo>
                  <a:lnTo>
                    <a:pt x="82" y="926"/>
                  </a:lnTo>
                  <a:lnTo>
                    <a:pt x="38" y="914"/>
                  </a:lnTo>
                  <a:lnTo>
                    <a:pt x="22" y="882"/>
                  </a:lnTo>
                  <a:lnTo>
                    <a:pt x="56" y="806"/>
                  </a:lnTo>
                  <a:lnTo>
                    <a:pt x="43" y="699"/>
                  </a:lnTo>
                  <a:lnTo>
                    <a:pt x="48" y="683"/>
                  </a:lnTo>
                  <a:lnTo>
                    <a:pt x="67" y="676"/>
                  </a:lnTo>
                  <a:lnTo>
                    <a:pt x="92" y="694"/>
                  </a:lnTo>
                  <a:lnTo>
                    <a:pt x="124" y="647"/>
                  </a:lnTo>
                  <a:lnTo>
                    <a:pt x="147" y="530"/>
                  </a:lnTo>
                  <a:lnTo>
                    <a:pt x="186" y="422"/>
                  </a:lnTo>
                  <a:lnTo>
                    <a:pt x="209" y="22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2" name="Freeform 63"/>
            <p:cNvSpPr>
              <a:spLocks/>
            </p:cNvSpPr>
            <p:nvPr/>
          </p:nvSpPr>
          <p:spPr bwMode="ltGray">
            <a:xfrm>
              <a:off x="1365" y="830"/>
              <a:ext cx="80" cy="105"/>
            </a:xfrm>
            <a:custGeom>
              <a:avLst/>
              <a:gdLst>
                <a:gd name="T0" fmla="*/ 0 w 240"/>
                <a:gd name="T1" fmla="*/ 0 h 317"/>
                <a:gd name="T2" fmla="*/ 0 w 240"/>
                <a:gd name="T3" fmla="*/ 0 h 317"/>
                <a:gd name="T4" fmla="*/ 0 w 240"/>
                <a:gd name="T5" fmla="*/ 0 h 317"/>
                <a:gd name="T6" fmla="*/ 0 w 240"/>
                <a:gd name="T7" fmla="*/ 0 h 317"/>
                <a:gd name="T8" fmla="*/ 0 w 240"/>
                <a:gd name="T9" fmla="*/ 0 h 317"/>
                <a:gd name="T10" fmla="*/ 0 w 240"/>
                <a:gd name="T11" fmla="*/ 0 h 317"/>
                <a:gd name="T12" fmla="*/ 0 w 240"/>
                <a:gd name="T13" fmla="*/ 0 h 317"/>
                <a:gd name="T14" fmla="*/ 0 w 240"/>
                <a:gd name="T15" fmla="*/ 0 h 317"/>
                <a:gd name="T16" fmla="*/ 0 w 240"/>
                <a:gd name="T17" fmla="*/ 0 h 317"/>
                <a:gd name="T18" fmla="*/ 0 w 240"/>
                <a:gd name="T19" fmla="*/ 0 h 317"/>
                <a:gd name="T20" fmla="*/ 0 w 240"/>
                <a:gd name="T21" fmla="*/ 0 h 317"/>
                <a:gd name="T22" fmla="*/ 0 w 240"/>
                <a:gd name="T23" fmla="*/ 0 h 317"/>
                <a:gd name="T24" fmla="*/ 0 w 240"/>
                <a:gd name="T25" fmla="*/ 0 h 317"/>
                <a:gd name="T26" fmla="*/ 0 w 240"/>
                <a:gd name="T27" fmla="*/ 0 h 317"/>
                <a:gd name="T28" fmla="*/ 0 w 240"/>
                <a:gd name="T29" fmla="*/ 0 h 317"/>
                <a:gd name="T30" fmla="*/ 0 w 240"/>
                <a:gd name="T31" fmla="*/ 0 h 317"/>
                <a:gd name="T32" fmla="*/ 0 w 240"/>
                <a:gd name="T33" fmla="*/ 0 h 317"/>
                <a:gd name="T34" fmla="*/ 0 w 240"/>
                <a:gd name="T35" fmla="*/ 0 h 317"/>
                <a:gd name="T36" fmla="*/ 0 w 240"/>
                <a:gd name="T37" fmla="*/ 0 h 317"/>
                <a:gd name="T38" fmla="*/ 0 w 240"/>
                <a:gd name="T39" fmla="*/ 0 h 3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0"/>
                <a:gd name="T61" fmla="*/ 0 h 317"/>
                <a:gd name="T62" fmla="*/ 240 w 240"/>
                <a:gd name="T63" fmla="*/ 317 h 3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0" h="317">
                  <a:moveTo>
                    <a:pt x="207" y="233"/>
                  </a:moveTo>
                  <a:lnTo>
                    <a:pt x="165" y="252"/>
                  </a:lnTo>
                  <a:lnTo>
                    <a:pt x="152" y="279"/>
                  </a:lnTo>
                  <a:lnTo>
                    <a:pt x="124" y="317"/>
                  </a:lnTo>
                  <a:lnTo>
                    <a:pt x="94" y="274"/>
                  </a:lnTo>
                  <a:lnTo>
                    <a:pt x="29" y="233"/>
                  </a:lnTo>
                  <a:lnTo>
                    <a:pt x="0" y="175"/>
                  </a:lnTo>
                  <a:lnTo>
                    <a:pt x="4" y="127"/>
                  </a:lnTo>
                  <a:lnTo>
                    <a:pt x="73" y="111"/>
                  </a:lnTo>
                  <a:lnTo>
                    <a:pt x="59" y="99"/>
                  </a:lnTo>
                  <a:lnTo>
                    <a:pt x="39" y="65"/>
                  </a:lnTo>
                  <a:lnTo>
                    <a:pt x="59" y="47"/>
                  </a:lnTo>
                  <a:lnTo>
                    <a:pt x="124" y="15"/>
                  </a:lnTo>
                  <a:lnTo>
                    <a:pt x="191" y="0"/>
                  </a:lnTo>
                  <a:lnTo>
                    <a:pt x="240" y="40"/>
                  </a:lnTo>
                  <a:lnTo>
                    <a:pt x="240" y="95"/>
                  </a:lnTo>
                  <a:lnTo>
                    <a:pt x="207" y="141"/>
                  </a:lnTo>
                  <a:lnTo>
                    <a:pt x="240" y="169"/>
                  </a:lnTo>
                  <a:lnTo>
                    <a:pt x="213" y="227"/>
                  </a:lnTo>
                  <a:lnTo>
                    <a:pt x="207" y="23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3" name="Freeform 64"/>
            <p:cNvSpPr>
              <a:spLocks/>
            </p:cNvSpPr>
            <p:nvPr/>
          </p:nvSpPr>
          <p:spPr bwMode="ltGray">
            <a:xfrm>
              <a:off x="794" y="1358"/>
              <a:ext cx="25" cy="31"/>
            </a:xfrm>
            <a:custGeom>
              <a:avLst/>
              <a:gdLst>
                <a:gd name="T0" fmla="*/ 0 w 76"/>
                <a:gd name="T1" fmla="*/ 0 h 92"/>
                <a:gd name="T2" fmla="*/ 0 w 76"/>
                <a:gd name="T3" fmla="*/ 0 h 92"/>
                <a:gd name="T4" fmla="*/ 0 w 76"/>
                <a:gd name="T5" fmla="*/ 0 h 92"/>
                <a:gd name="T6" fmla="*/ 0 w 76"/>
                <a:gd name="T7" fmla="*/ 0 h 92"/>
                <a:gd name="T8" fmla="*/ 0 w 76"/>
                <a:gd name="T9" fmla="*/ 0 h 92"/>
                <a:gd name="T10" fmla="*/ 0 w 76"/>
                <a:gd name="T11" fmla="*/ 0 h 92"/>
                <a:gd name="T12" fmla="*/ 0 w 76"/>
                <a:gd name="T13" fmla="*/ 0 h 92"/>
                <a:gd name="T14" fmla="*/ 0 w 76"/>
                <a:gd name="T15" fmla="*/ 0 h 92"/>
                <a:gd name="T16" fmla="*/ 0 w 7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2"/>
                <a:gd name="T29" fmla="*/ 76 w 76"/>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2">
                  <a:moveTo>
                    <a:pt x="68" y="36"/>
                  </a:moveTo>
                  <a:lnTo>
                    <a:pt x="50" y="0"/>
                  </a:lnTo>
                  <a:lnTo>
                    <a:pt x="16" y="0"/>
                  </a:lnTo>
                  <a:lnTo>
                    <a:pt x="0" y="71"/>
                  </a:lnTo>
                  <a:lnTo>
                    <a:pt x="21" y="92"/>
                  </a:lnTo>
                  <a:lnTo>
                    <a:pt x="64" y="92"/>
                  </a:lnTo>
                  <a:lnTo>
                    <a:pt x="75" y="80"/>
                  </a:lnTo>
                  <a:lnTo>
                    <a:pt x="76" y="41"/>
                  </a:lnTo>
                  <a:lnTo>
                    <a:pt x="68" y="3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4" name="Freeform 65"/>
            <p:cNvSpPr>
              <a:spLocks/>
            </p:cNvSpPr>
            <p:nvPr/>
          </p:nvSpPr>
          <p:spPr bwMode="ltGray">
            <a:xfrm>
              <a:off x="1681" y="1008"/>
              <a:ext cx="33" cy="34"/>
            </a:xfrm>
            <a:custGeom>
              <a:avLst/>
              <a:gdLst>
                <a:gd name="T0" fmla="*/ 0 w 100"/>
                <a:gd name="T1" fmla="*/ 0 h 102"/>
                <a:gd name="T2" fmla="*/ 0 w 100"/>
                <a:gd name="T3" fmla="*/ 0 h 102"/>
                <a:gd name="T4" fmla="*/ 0 w 100"/>
                <a:gd name="T5" fmla="*/ 0 h 102"/>
                <a:gd name="T6" fmla="*/ 0 w 100"/>
                <a:gd name="T7" fmla="*/ 0 h 102"/>
                <a:gd name="T8" fmla="*/ 0 w 100"/>
                <a:gd name="T9" fmla="*/ 0 h 102"/>
                <a:gd name="T10" fmla="*/ 0 w 100"/>
                <a:gd name="T11" fmla="*/ 0 h 102"/>
                <a:gd name="T12" fmla="*/ 0 w 100"/>
                <a:gd name="T13" fmla="*/ 0 h 102"/>
                <a:gd name="T14" fmla="*/ 0 w 100"/>
                <a:gd name="T15" fmla="*/ 0 h 102"/>
                <a:gd name="T16" fmla="*/ 0 w 100"/>
                <a:gd name="T17" fmla="*/ 0 h 102"/>
                <a:gd name="T18" fmla="*/ 0 w 100"/>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2"/>
                <a:gd name="T32" fmla="*/ 100 w 100"/>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2">
                  <a:moveTo>
                    <a:pt x="100" y="34"/>
                  </a:moveTo>
                  <a:lnTo>
                    <a:pt x="71" y="23"/>
                  </a:lnTo>
                  <a:lnTo>
                    <a:pt x="58" y="0"/>
                  </a:lnTo>
                  <a:lnTo>
                    <a:pt x="8" y="21"/>
                  </a:lnTo>
                  <a:lnTo>
                    <a:pt x="0" y="66"/>
                  </a:lnTo>
                  <a:lnTo>
                    <a:pt x="25" y="102"/>
                  </a:lnTo>
                  <a:lnTo>
                    <a:pt x="46" y="89"/>
                  </a:lnTo>
                  <a:lnTo>
                    <a:pt x="94" y="82"/>
                  </a:lnTo>
                  <a:lnTo>
                    <a:pt x="100" y="44"/>
                  </a:lnTo>
                  <a:lnTo>
                    <a:pt x="100" y="3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5" name="Freeform 66"/>
            <p:cNvSpPr>
              <a:spLocks/>
            </p:cNvSpPr>
            <p:nvPr/>
          </p:nvSpPr>
          <p:spPr bwMode="ltGray">
            <a:xfrm>
              <a:off x="1372" y="749"/>
              <a:ext cx="78" cy="64"/>
            </a:xfrm>
            <a:custGeom>
              <a:avLst/>
              <a:gdLst>
                <a:gd name="T0" fmla="*/ 0 w 235"/>
                <a:gd name="T1" fmla="*/ 0 h 193"/>
                <a:gd name="T2" fmla="*/ 0 w 235"/>
                <a:gd name="T3" fmla="*/ 0 h 193"/>
                <a:gd name="T4" fmla="*/ 0 w 235"/>
                <a:gd name="T5" fmla="*/ 0 h 193"/>
                <a:gd name="T6" fmla="*/ 0 w 235"/>
                <a:gd name="T7" fmla="*/ 0 h 193"/>
                <a:gd name="T8" fmla="*/ 0 w 235"/>
                <a:gd name="T9" fmla="*/ 0 h 193"/>
                <a:gd name="T10" fmla="*/ 0 w 235"/>
                <a:gd name="T11" fmla="*/ 0 h 193"/>
                <a:gd name="T12" fmla="*/ 0 w 235"/>
                <a:gd name="T13" fmla="*/ 0 h 193"/>
                <a:gd name="T14" fmla="*/ 0 w 235"/>
                <a:gd name="T15" fmla="*/ 0 h 193"/>
                <a:gd name="T16" fmla="*/ 0 w 235"/>
                <a:gd name="T17" fmla="*/ 0 h 193"/>
                <a:gd name="T18" fmla="*/ 0 w 235"/>
                <a:gd name="T19" fmla="*/ 0 h 193"/>
                <a:gd name="T20" fmla="*/ 0 w 235"/>
                <a:gd name="T21" fmla="*/ 0 h 193"/>
                <a:gd name="T22" fmla="*/ 0 w 235"/>
                <a:gd name="T23" fmla="*/ 0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5"/>
                <a:gd name="T37" fmla="*/ 0 h 193"/>
                <a:gd name="T38" fmla="*/ 235 w 235"/>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5" h="193">
                  <a:moveTo>
                    <a:pt x="0" y="123"/>
                  </a:moveTo>
                  <a:lnTo>
                    <a:pt x="37" y="61"/>
                  </a:lnTo>
                  <a:lnTo>
                    <a:pt x="71" y="66"/>
                  </a:lnTo>
                  <a:lnTo>
                    <a:pt x="130" y="23"/>
                  </a:lnTo>
                  <a:lnTo>
                    <a:pt x="202" y="0"/>
                  </a:lnTo>
                  <a:lnTo>
                    <a:pt x="221" y="25"/>
                  </a:lnTo>
                  <a:lnTo>
                    <a:pt x="235" y="111"/>
                  </a:lnTo>
                  <a:lnTo>
                    <a:pt x="221" y="157"/>
                  </a:lnTo>
                  <a:lnTo>
                    <a:pt x="154" y="193"/>
                  </a:lnTo>
                  <a:lnTo>
                    <a:pt x="81" y="193"/>
                  </a:lnTo>
                  <a:lnTo>
                    <a:pt x="37" y="116"/>
                  </a:lnTo>
                  <a:lnTo>
                    <a:pt x="0" y="12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6" name="Freeform 67"/>
            <p:cNvSpPr>
              <a:spLocks/>
            </p:cNvSpPr>
            <p:nvPr/>
          </p:nvSpPr>
          <p:spPr bwMode="ltGray">
            <a:xfrm>
              <a:off x="1593" y="2181"/>
              <a:ext cx="95" cy="51"/>
            </a:xfrm>
            <a:custGeom>
              <a:avLst/>
              <a:gdLst>
                <a:gd name="T0" fmla="*/ 0 w 284"/>
                <a:gd name="T1" fmla="*/ 0 h 153"/>
                <a:gd name="T2" fmla="*/ 0 w 284"/>
                <a:gd name="T3" fmla="*/ 0 h 153"/>
                <a:gd name="T4" fmla="*/ 0 w 284"/>
                <a:gd name="T5" fmla="*/ 0 h 153"/>
                <a:gd name="T6" fmla="*/ 0 w 284"/>
                <a:gd name="T7" fmla="*/ 0 h 153"/>
                <a:gd name="T8" fmla="*/ 0 w 284"/>
                <a:gd name="T9" fmla="*/ 0 h 153"/>
                <a:gd name="T10" fmla="*/ 0 w 284"/>
                <a:gd name="T11" fmla="*/ 0 h 153"/>
                <a:gd name="T12" fmla="*/ 0 w 284"/>
                <a:gd name="T13" fmla="*/ 0 h 153"/>
                <a:gd name="T14" fmla="*/ 0 w 284"/>
                <a:gd name="T15" fmla="*/ 0 h 153"/>
                <a:gd name="T16" fmla="*/ 0 w 284"/>
                <a:gd name="T17" fmla="*/ 0 h 153"/>
                <a:gd name="T18" fmla="*/ 0 w 284"/>
                <a:gd name="T19" fmla="*/ 0 h 153"/>
                <a:gd name="T20" fmla="*/ 0 w 284"/>
                <a:gd name="T21" fmla="*/ 0 h 153"/>
                <a:gd name="T22" fmla="*/ 0 w 284"/>
                <a:gd name="T23" fmla="*/ 0 h 153"/>
                <a:gd name="T24" fmla="*/ 0 w 284"/>
                <a:gd name="T25" fmla="*/ 0 h 153"/>
                <a:gd name="T26" fmla="*/ 0 w 284"/>
                <a:gd name="T27" fmla="*/ 0 h 153"/>
                <a:gd name="T28" fmla="*/ 0 w 284"/>
                <a:gd name="T29" fmla="*/ 0 h 153"/>
                <a:gd name="T30" fmla="*/ 0 w 284"/>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4"/>
                <a:gd name="T49" fmla="*/ 0 h 153"/>
                <a:gd name="T50" fmla="*/ 284 w 284"/>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4" h="153">
                  <a:moveTo>
                    <a:pt x="30" y="6"/>
                  </a:moveTo>
                  <a:lnTo>
                    <a:pt x="53" y="0"/>
                  </a:lnTo>
                  <a:lnTo>
                    <a:pt x="90" y="24"/>
                  </a:lnTo>
                  <a:lnTo>
                    <a:pt x="160" y="6"/>
                  </a:lnTo>
                  <a:lnTo>
                    <a:pt x="214" y="18"/>
                  </a:lnTo>
                  <a:lnTo>
                    <a:pt x="240" y="76"/>
                  </a:lnTo>
                  <a:lnTo>
                    <a:pt x="284" y="103"/>
                  </a:lnTo>
                  <a:lnTo>
                    <a:pt x="275" y="122"/>
                  </a:lnTo>
                  <a:lnTo>
                    <a:pt x="164" y="127"/>
                  </a:lnTo>
                  <a:lnTo>
                    <a:pt x="141" y="151"/>
                  </a:lnTo>
                  <a:lnTo>
                    <a:pt x="111" y="153"/>
                  </a:lnTo>
                  <a:lnTo>
                    <a:pt x="90" y="127"/>
                  </a:lnTo>
                  <a:lnTo>
                    <a:pt x="0" y="117"/>
                  </a:lnTo>
                  <a:lnTo>
                    <a:pt x="1" y="80"/>
                  </a:lnTo>
                  <a:lnTo>
                    <a:pt x="30" y="68"/>
                  </a:lnTo>
                  <a:lnTo>
                    <a:pt x="30" y="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7" name="Freeform 68"/>
            <p:cNvSpPr>
              <a:spLocks/>
            </p:cNvSpPr>
            <p:nvPr/>
          </p:nvSpPr>
          <p:spPr bwMode="ltGray">
            <a:xfrm>
              <a:off x="1440" y="429"/>
              <a:ext cx="23" cy="8"/>
            </a:xfrm>
            <a:custGeom>
              <a:avLst/>
              <a:gdLst>
                <a:gd name="T0" fmla="*/ 0 w 71"/>
                <a:gd name="T1" fmla="*/ 0 h 25"/>
                <a:gd name="T2" fmla="*/ 0 w 71"/>
                <a:gd name="T3" fmla="*/ 0 h 25"/>
                <a:gd name="T4" fmla="*/ 0 w 71"/>
                <a:gd name="T5" fmla="*/ 0 h 25"/>
                <a:gd name="T6" fmla="*/ 0 w 71"/>
                <a:gd name="T7" fmla="*/ 0 h 25"/>
                <a:gd name="T8" fmla="*/ 0 w 71"/>
                <a:gd name="T9" fmla="*/ 0 h 25"/>
                <a:gd name="T10" fmla="*/ 0 60000 65536"/>
                <a:gd name="T11" fmla="*/ 0 60000 65536"/>
                <a:gd name="T12" fmla="*/ 0 60000 65536"/>
                <a:gd name="T13" fmla="*/ 0 60000 65536"/>
                <a:gd name="T14" fmla="*/ 0 60000 65536"/>
                <a:gd name="T15" fmla="*/ 0 w 71"/>
                <a:gd name="T16" fmla="*/ 0 h 25"/>
                <a:gd name="T17" fmla="*/ 71 w 71"/>
                <a:gd name="T18" fmla="*/ 25 h 25"/>
              </a:gdLst>
              <a:ahLst/>
              <a:cxnLst>
                <a:cxn ang="T10">
                  <a:pos x="T0" y="T1"/>
                </a:cxn>
                <a:cxn ang="T11">
                  <a:pos x="T2" y="T3"/>
                </a:cxn>
                <a:cxn ang="T12">
                  <a:pos x="T4" y="T5"/>
                </a:cxn>
                <a:cxn ang="T13">
                  <a:pos x="T6" y="T7"/>
                </a:cxn>
                <a:cxn ang="T14">
                  <a:pos x="T8" y="T9"/>
                </a:cxn>
              </a:cxnLst>
              <a:rect l="T15" t="T16" r="T17" b="T18"/>
              <a:pathLst>
                <a:path w="71" h="25">
                  <a:moveTo>
                    <a:pt x="0" y="0"/>
                  </a:moveTo>
                  <a:lnTo>
                    <a:pt x="24" y="0"/>
                  </a:lnTo>
                  <a:lnTo>
                    <a:pt x="71" y="25"/>
                  </a:lnTo>
                  <a:lnTo>
                    <a:pt x="56" y="25"/>
                  </a:lnTo>
                  <a:lnTo>
                    <a:pt x="0"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8" name="Freeform 69"/>
            <p:cNvSpPr>
              <a:spLocks/>
            </p:cNvSpPr>
            <p:nvPr/>
          </p:nvSpPr>
          <p:spPr bwMode="ltGray">
            <a:xfrm>
              <a:off x="1462" y="620"/>
              <a:ext cx="25" cy="24"/>
            </a:xfrm>
            <a:custGeom>
              <a:avLst/>
              <a:gdLst>
                <a:gd name="T0" fmla="*/ 0 w 75"/>
                <a:gd name="T1" fmla="*/ 0 h 71"/>
                <a:gd name="T2" fmla="*/ 0 w 75"/>
                <a:gd name="T3" fmla="*/ 0 h 71"/>
                <a:gd name="T4" fmla="*/ 0 w 75"/>
                <a:gd name="T5" fmla="*/ 0 h 71"/>
                <a:gd name="T6" fmla="*/ 0 w 75"/>
                <a:gd name="T7" fmla="*/ 0 h 71"/>
                <a:gd name="T8" fmla="*/ 0 w 75"/>
                <a:gd name="T9" fmla="*/ 0 h 71"/>
                <a:gd name="T10" fmla="*/ 0 w 75"/>
                <a:gd name="T11" fmla="*/ 0 h 71"/>
                <a:gd name="T12" fmla="*/ 0 w 75"/>
                <a:gd name="T13" fmla="*/ 0 h 71"/>
                <a:gd name="T14" fmla="*/ 0 w 75"/>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1"/>
                <a:gd name="T26" fmla="*/ 75 w 75"/>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1">
                  <a:moveTo>
                    <a:pt x="0" y="34"/>
                  </a:moveTo>
                  <a:lnTo>
                    <a:pt x="8" y="8"/>
                  </a:lnTo>
                  <a:lnTo>
                    <a:pt x="53" y="0"/>
                  </a:lnTo>
                  <a:lnTo>
                    <a:pt x="62" y="8"/>
                  </a:lnTo>
                  <a:lnTo>
                    <a:pt x="75" y="45"/>
                  </a:lnTo>
                  <a:lnTo>
                    <a:pt x="44" y="71"/>
                  </a:lnTo>
                  <a:lnTo>
                    <a:pt x="18" y="71"/>
                  </a:lnTo>
                  <a:lnTo>
                    <a:pt x="0" y="3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59" name="Freeform 70"/>
            <p:cNvSpPr>
              <a:spLocks/>
            </p:cNvSpPr>
            <p:nvPr/>
          </p:nvSpPr>
          <p:spPr bwMode="ltGray">
            <a:xfrm>
              <a:off x="1463" y="666"/>
              <a:ext cx="40" cy="36"/>
            </a:xfrm>
            <a:custGeom>
              <a:avLst/>
              <a:gdLst>
                <a:gd name="T0" fmla="*/ 0 w 118"/>
                <a:gd name="T1" fmla="*/ 0 h 106"/>
                <a:gd name="T2" fmla="*/ 0 w 118"/>
                <a:gd name="T3" fmla="*/ 0 h 106"/>
                <a:gd name="T4" fmla="*/ 0 w 118"/>
                <a:gd name="T5" fmla="*/ 0 h 106"/>
                <a:gd name="T6" fmla="*/ 0 w 118"/>
                <a:gd name="T7" fmla="*/ 0 h 106"/>
                <a:gd name="T8" fmla="*/ 0 w 118"/>
                <a:gd name="T9" fmla="*/ 0 h 106"/>
                <a:gd name="T10" fmla="*/ 0 w 118"/>
                <a:gd name="T11" fmla="*/ 0 h 106"/>
                <a:gd name="T12" fmla="*/ 0 w 118"/>
                <a:gd name="T13" fmla="*/ 0 h 106"/>
                <a:gd name="T14" fmla="*/ 0 w 118"/>
                <a:gd name="T15" fmla="*/ 0 h 106"/>
                <a:gd name="T16" fmla="*/ 0 w 118"/>
                <a:gd name="T17" fmla="*/ 0 h 106"/>
                <a:gd name="T18" fmla="*/ 0 w 118"/>
                <a:gd name="T19" fmla="*/ 0 h 106"/>
                <a:gd name="T20" fmla="*/ 0 w 118"/>
                <a:gd name="T21" fmla="*/ 0 h 106"/>
                <a:gd name="T22" fmla="*/ 0 w 118"/>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106"/>
                <a:gd name="T38" fmla="*/ 118 w 118"/>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106">
                  <a:moveTo>
                    <a:pt x="0" y="35"/>
                  </a:moveTo>
                  <a:lnTo>
                    <a:pt x="0" y="0"/>
                  </a:lnTo>
                  <a:lnTo>
                    <a:pt x="41" y="0"/>
                  </a:lnTo>
                  <a:lnTo>
                    <a:pt x="110" y="35"/>
                  </a:lnTo>
                  <a:lnTo>
                    <a:pt x="118" y="49"/>
                  </a:lnTo>
                  <a:lnTo>
                    <a:pt x="118" y="57"/>
                  </a:lnTo>
                  <a:lnTo>
                    <a:pt x="98" y="94"/>
                  </a:lnTo>
                  <a:lnTo>
                    <a:pt x="39" y="106"/>
                  </a:lnTo>
                  <a:lnTo>
                    <a:pt x="35" y="80"/>
                  </a:lnTo>
                  <a:lnTo>
                    <a:pt x="29" y="57"/>
                  </a:lnTo>
                  <a:lnTo>
                    <a:pt x="16" y="43"/>
                  </a:lnTo>
                  <a:lnTo>
                    <a:pt x="0" y="3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0" name="Freeform 71"/>
            <p:cNvSpPr>
              <a:spLocks/>
            </p:cNvSpPr>
            <p:nvPr/>
          </p:nvSpPr>
          <p:spPr bwMode="ltGray">
            <a:xfrm>
              <a:off x="1518" y="2206"/>
              <a:ext cx="41" cy="29"/>
            </a:xfrm>
            <a:custGeom>
              <a:avLst/>
              <a:gdLst>
                <a:gd name="T0" fmla="*/ 0 w 123"/>
                <a:gd name="T1" fmla="*/ 0 h 87"/>
                <a:gd name="T2" fmla="*/ 0 w 123"/>
                <a:gd name="T3" fmla="*/ 0 h 87"/>
                <a:gd name="T4" fmla="*/ 0 w 123"/>
                <a:gd name="T5" fmla="*/ 0 h 87"/>
                <a:gd name="T6" fmla="*/ 0 w 123"/>
                <a:gd name="T7" fmla="*/ 0 h 87"/>
                <a:gd name="T8" fmla="*/ 0 w 123"/>
                <a:gd name="T9" fmla="*/ 0 h 87"/>
                <a:gd name="T10" fmla="*/ 0 w 123"/>
                <a:gd name="T11" fmla="*/ 0 h 87"/>
                <a:gd name="T12" fmla="*/ 0 w 123"/>
                <a:gd name="T13" fmla="*/ 0 h 87"/>
                <a:gd name="T14" fmla="*/ 0 w 123"/>
                <a:gd name="T15" fmla="*/ 0 h 87"/>
                <a:gd name="T16" fmla="*/ 0 w 123"/>
                <a:gd name="T17" fmla="*/ 0 h 87"/>
                <a:gd name="T18" fmla="*/ 0 w 12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87"/>
                <a:gd name="T32" fmla="*/ 123 w 12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87">
                  <a:moveTo>
                    <a:pt x="0" y="43"/>
                  </a:moveTo>
                  <a:lnTo>
                    <a:pt x="21" y="0"/>
                  </a:lnTo>
                  <a:lnTo>
                    <a:pt x="42" y="3"/>
                  </a:lnTo>
                  <a:lnTo>
                    <a:pt x="109" y="26"/>
                  </a:lnTo>
                  <a:lnTo>
                    <a:pt x="117" y="36"/>
                  </a:lnTo>
                  <a:lnTo>
                    <a:pt x="123" y="76"/>
                  </a:lnTo>
                  <a:lnTo>
                    <a:pt x="92" y="87"/>
                  </a:lnTo>
                  <a:lnTo>
                    <a:pt x="60" y="60"/>
                  </a:lnTo>
                  <a:lnTo>
                    <a:pt x="13" y="62"/>
                  </a:lnTo>
                  <a:lnTo>
                    <a:pt x="0" y="4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1" name="Freeform 72"/>
            <p:cNvSpPr>
              <a:spLocks/>
            </p:cNvSpPr>
            <p:nvPr/>
          </p:nvSpPr>
          <p:spPr bwMode="ltGray">
            <a:xfrm>
              <a:off x="1521" y="2076"/>
              <a:ext cx="23" cy="29"/>
            </a:xfrm>
            <a:custGeom>
              <a:avLst/>
              <a:gdLst>
                <a:gd name="T0" fmla="*/ 0 w 70"/>
                <a:gd name="T1" fmla="*/ 0 h 87"/>
                <a:gd name="T2" fmla="*/ 0 w 70"/>
                <a:gd name="T3" fmla="*/ 0 h 87"/>
                <a:gd name="T4" fmla="*/ 0 w 70"/>
                <a:gd name="T5" fmla="*/ 0 h 87"/>
                <a:gd name="T6" fmla="*/ 0 w 70"/>
                <a:gd name="T7" fmla="*/ 0 h 87"/>
                <a:gd name="T8" fmla="*/ 0 w 70"/>
                <a:gd name="T9" fmla="*/ 0 h 87"/>
                <a:gd name="T10" fmla="*/ 0 w 70"/>
                <a:gd name="T11" fmla="*/ 0 h 87"/>
                <a:gd name="T12" fmla="*/ 0 w 70"/>
                <a:gd name="T13" fmla="*/ 0 h 87"/>
                <a:gd name="T14" fmla="*/ 0 w 70"/>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87"/>
                <a:gd name="T26" fmla="*/ 70 w 70"/>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87">
                  <a:moveTo>
                    <a:pt x="0" y="26"/>
                  </a:moveTo>
                  <a:lnTo>
                    <a:pt x="23" y="0"/>
                  </a:lnTo>
                  <a:lnTo>
                    <a:pt x="34" y="0"/>
                  </a:lnTo>
                  <a:lnTo>
                    <a:pt x="57" y="48"/>
                  </a:lnTo>
                  <a:lnTo>
                    <a:pt x="70" y="87"/>
                  </a:lnTo>
                  <a:lnTo>
                    <a:pt x="44" y="87"/>
                  </a:lnTo>
                  <a:lnTo>
                    <a:pt x="11" y="76"/>
                  </a:lnTo>
                  <a:lnTo>
                    <a:pt x="0" y="2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2" name="Freeform 73"/>
            <p:cNvSpPr>
              <a:spLocks/>
            </p:cNvSpPr>
            <p:nvPr/>
          </p:nvSpPr>
          <p:spPr bwMode="ltGray">
            <a:xfrm>
              <a:off x="1551" y="2044"/>
              <a:ext cx="11" cy="17"/>
            </a:xfrm>
            <a:custGeom>
              <a:avLst/>
              <a:gdLst>
                <a:gd name="T0" fmla="*/ 0 w 32"/>
                <a:gd name="T1" fmla="*/ 0 h 51"/>
                <a:gd name="T2" fmla="*/ 0 w 32"/>
                <a:gd name="T3" fmla="*/ 0 h 51"/>
                <a:gd name="T4" fmla="*/ 0 w 32"/>
                <a:gd name="T5" fmla="*/ 0 h 51"/>
                <a:gd name="T6" fmla="*/ 0 w 32"/>
                <a:gd name="T7" fmla="*/ 0 h 51"/>
                <a:gd name="T8" fmla="*/ 0 w 32"/>
                <a:gd name="T9" fmla="*/ 0 h 51"/>
                <a:gd name="T10" fmla="*/ 0 w 32"/>
                <a:gd name="T11" fmla="*/ 0 h 51"/>
                <a:gd name="T12" fmla="*/ 0 w 32"/>
                <a:gd name="T13" fmla="*/ 0 h 51"/>
                <a:gd name="T14" fmla="*/ 0 60000 65536"/>
                <a:gd name="T15" fmla="*/ 0 60000 65536"/>
                <a:gd name="T16" fmla="*/ 0 60000 65536"/>
                <a:gd name="T17" fmla="*/ 0 60000 65536"/>
                <a:gd name="T18" fmla="*/ 0 60000 65536"/>
                <a:gd name="T19" fmla="*/ 0 60000 65536"/>
                <a:gd name="T20" fmla="*/ 0 60000 65536"/>
                <a:gd name="T21" fmla="*/ 0 w 32"/>
                <a:gd name="T22" fmla="*/ 0 h 51"/>
                <a:gd name="T23" fmla="*/ 32 w 3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1">
                  <a:moveTo>
                    <a:pt x="0" y="37"/>
                  </a:moveTo>
                  <a:lnTo>
                    <a:pt x="0" y="0"/>
                  </a:lnTo>
                  <a:lnTo>
                    <a:pt x="32" y="0"/>
                  </a:lnTo>
                  <a:lnTo>
                    <a:pt x="32" y="37"/>
                  </a:lnTo>
                  <a:lnTo>
                    <a:pt x="22" y="51"/>
                  </a:lnTo>
                  <a:lnTo>
                    <a:pt x="10" y="51"/>
                  </a:lnTo>
                  <a:lnTo>
                    <a:pt x="0" y="3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3" name="Freeform 74"/>
            <p:cNvSpPr>
              <a:spLocks/>
            </p:cNvSpPr>
            <p:nvPr/>
          </p:nvSpPr>
          <p:spPr bwMode="ltGray">
            <a:xfrm>
              <a:off x="1559" y="2101"/>
              <a:ext cx="10" cy="16"/>
            </a:xfrm>
            <a:custGeom>
              <a:avLst/>
              <a:gdLst>
                <a:gd name="T0" fmla="*/ 0 w 31"/>
                <a:gd name="T1" fmla="*/ 0 h 49"/>
                <a:gd name="T2" fmla="*/ 0 w 31"/>
                <a:gd name="T3" fmla="*/ 0 h 49"/>
                <a:gd name="T4" fmla="*/ 0 w 31"/>
                <a:gd name="T5" fmla="*/ 0 h 49"/>
                <a:gd name="T6" fmla="*/ 0 w 31"/>
                <a:gd name="T7" fmla="*/ 0 h 49"/>
                <a:gd name="T8" fmla="*/ 0 w 31"/>
                <a:gd name="T9" fmla="*/ 0 h 49"/>
                <a:gd name="T10" fmla="*/ 0 w 31"/>
                <a:gd name="T11" fmla="*/ 0 h 49"/>
                <a:gd name="T12" fmla="*/ 0 60000 65536"/>
                <a:gd name="T13" fmla="*/ 0 60000 65536"/>
                <a:gd name="T14" fmla="*/ 0 60000 65536"/>
                <a:gd name="T15" fmla="*/ 0 60000 65536"/>
                <a:gd name="T16" fmla="*/ 0 60000 65536"/>
                <a:gd name="T17" fmla="*/ 0 60000 65536"/>
                <a:gd name="T18" fmla="*/ 0 w 31"/>
                <a:gd name="T19" fmla="*/ 0 h 49"/>
                <a:gd name="T20" fmla="*/ 31 w 3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1" h="49">
                  <a:moveTo>
                    <a:pt x="0" y="38"/>
                  </a:moveTo>
                  <a:lnTo>
                    <a:pt x="21" y="0"/>
                  </a:lnTo>
                  <a:lnTo>
                    <a:pt x="21" y="12"/>
                  </a:lnTo>
                  <a:lnTo>
                    <a:pt x="31" y="49"/>
                  </a:lnTo>
                  <a:lnTo>
                    <a:pt x="21" y="49"/>
                  </a:lnTo>
                  <a:lnTo>
                    <a:pt x="0" y="3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4" name="Freeform 75"/>
            <p:cNvSpPr>
              <a:spLocks/>
            </p:cNvSpPr>
            <p:nvPr/>
          </p:nvSpPr>
          <p:spPr bwMode="ltGray">
            <a:xfrm>
              <a:off x="1566" y="2076"/>
              <a:ext cx="30" cy="33"/>
            </a:xfrm>
            <a:custGeom>
              <a:avLst/>
              <a:gdLst>
                <a:gd name="T0" fmla="*/ 0 w 89"/>
                <a:gd name="T1" fmla="*/ 0 h 100"/>
                <a:gd name="T2" fmla="*/ 0 w 89"/>
                <a:gd name="T3" fmla="*/ 0 h 100"/>
                <a:gd name="T4" fmla="*/ 0 w 89"/>
                <a:gd name="T5" fmla="*/ 0 h 100"/>
                <a:gd name="T6" fmla="*/ 0 w 89"/>
                <a:gd name="T7" fmla="*/ 0 h 100"/>
                <a:gd name="T8" fmla="*/ 0 w 89"/>
                <a:gd name="T9" fmla="*/ 0 h 100"/>
                <a:gd name="T10" fmla="*/ 0 w 89"/>
                <a:gd name="T11" fmla="*/ 0 h 100"/>
                <a:gd name="T12" fmla="*/ 0 w 89"/>
                <a:gd name="T13" fmla="*/ 0 h 100"/>
                <a:gd name="T14" fmla="*/ 0 w 89"/>
                <a:gd name="T15" fmla="*/ 0 h 100"/>
                <a:gd name="T16" fmla="*/ 0 w 89"/>
                <a:gd name="T17" fmla="*/ 0 h 100"/>
                <a:gd name="T18" fmla="*/ 0 w 89"/>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00"/>
                <a:gd name="T32" fmla="*/ 89 w 89"/>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00">
                  <a:moveTo>
                    <a:pt x="0" y="26"/>
                  </a:moveTo>
                  <a:lnTo>
                    <a:pt x="9" y="0"/>
                  </a:lnTo>
                  <a:lnTo>
                    <a:pt x="32" y="0"/>
                  </a:lnTo>
                  <a:lnTo>
                    <a:pt x="89" y="48"/>
                  </a:lnTo>
                  <a:lnTo>
                    <a:pt x="89" y="76"/>
                  </a:lnTo>
                  <a:lnTo>
                    <a:pt x="76" y="100"/>
                  </a:lnTo>
                  <a:lnTo>
                    <a:pt x="53" y="100"/>
                  </a:lnTo>
                  <a:lnTo>
                    <a:pt x="32" y="87"/>
                  </a:lnTo>
                  <a:lnTo>
                    <a:pt x="24" y="64"/>
                  </a:lnTo>
                  <a:lnTo>
                    <a:pt x="0" y="2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5" name="Freeform 76"/>
            <p:cNvSpPr>
              <a:spLocks/>
            </p:cNvSpPr>
            <p:nvPr/>
          </p:nvSpPr>
          <p:spPr bwMode="ltGray">
            <a:xfrm>
              <a:off x="1584" y="2122"/>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60000 65536"/>
                <a:gd name="T13" fmla="*/ 0 60000 65536"/>
                <a:gd name="T14" fmla="*/ 0 60000 65536"/>
                <a:gd name="T15" fmla="*/ 0 60000 65536"/>
                <a:gd name="T16" fmla="*/ 0 60000 65536"/>
                <a:gd name="T17" fmla="*/ 0 60000 65536"/>
                <a:gd name="T18" fmla="*/ 0 w 35"/>
                <a:gd name="T19" fmla="*/ 0 h 35"/>
                <a:gd name="T20" fmla="*/ 35 w 3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5" h="35">
                  <a:moveTo>
                    <a:pt x="0" y="23"/>
                  </a:moveTo>
                  <a:lnTo>
                    <a:pt x="0" y="0"/>
                  </a:lnTo>
                  <a:lnTo>
                    <a:pt x="35" y="0"/>
                  </a:lnTo>
                  <a:lnTo>
                    <a:pt x="35" y="9"/>
                  </a:lnTo>
                  <a:lnTo>
                    <a:pt x="13" y="35"/>
                  </a:lnTo>
                  <a:lnTo>
                    <a:pt x="0" y="2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6" name="Freeform 77"/>
            <p:cNvSpPr>
              <a:spLocks/>
            </p:cNvSpPr>
            <p:nvPr/>
          </p:nvSpPr>
          <p:spPr bwMode="ltGray">
            <a:xfrm>
              <a:off x="1588" y="1337"/>
              <a:ext cx="25" cy="24"/>
            </a:xfrm>
            <a:custGeom>
              <a:avLst/>
              <a:gdLst>
                <a:gd name="T0" fmla="*/ 0 w 75"/>
                <a:gd name="T1" fmla="*/ 0 h 70"/>
                <a:gd name="T2" fmla="*/ 0 w 75"/>
                <a:gd name="T3" fmla="*/ 0 h 70"/>
                <a:gd name="T4" fmla="*/ 0 w 75"/>
                <a:gd name="T5" fmla="*/ 0 h 70"/>
                <a:gd name="T6" fmla="*/ 0 w 75"/>
                <a:gd name="T7" fmla="*/ 0 h 70"/>
                <a:gd name="T8" fmla="*/ 0 w 75"/>
                <a:gd name="T9" fmla="*/ 0 h 70"/>
                <a:gd name="T10" fmla="*/ 0 w 75"/>
                <a:gd name="T11" fmla="*/ 0 h 70"/>
                <a:gd name="T12" fmla="*/ 0 w 75"/>
                <a:gd name="T13" fmla="*/ 0 h 70"/>
                <a:gd name="T14" fmla="*/ 0 w 75"/>
                <a:gd name="T15" fmla="*/ 0 h 70"/>
                <a:gd name="T16" fmla="*/ 0 w 75"/>
                <a:gd name="T17" fmla="*/ 0 h 70"/>
                <a:gd name="T18" fmla="*/ 0 w 7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0"/>
                <a:gd name="T32" fmla="*/ 75 w 7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0">
                  <a:moveTo>
                    <a:pt x="0" y="47"/>
                  </a:moveTo>
                  <a:lnTo>
                    <a:pt x="10" y="24"/>
                  </a:lnTo>
                  <a:lnTo>
                    <a:pt x="41" y="0"/>
                  </a:lnTo>
                  <a:lnTo>
                    <a:pt x="55" y="0"/>
                  </a:lnTo>
                  <a:lnTo>
                    <a:pt x="63" y="8"/>
                  </a:lnTo>
                  <a:lnTo>
                    <a:pt x="75" y="33"/>
                  </a:lnTo>
                  <a:lnTo>
                    <a:pt x="63" y="33"/>
                  </a:lnTo>
                  <a:lnTo>
                    <a:pt x="55" y="47"/>
                  </a:lnTo>
                  <a:lnTo>
                    <a:pt x="23" y="70"/>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7" name="Freeform 78"/>
            <p:cNvSpPr>
              <a:spLocks/>
            </p:cNvSpPr>
            <p:nvPr/>
          </p:nvSpPr>
          <p:spPr bwMode="ltGray">
            <a:xfrm>
              <a:off x="1596" y="2149"/>
              <a:ext cx="17" cy="14"/>
            </a:xfrm>
            <a:custGeom>
              <a:avLst/>
              <a:gdLst>
                <a:gd name="T0" fmla="*/ 0 w 52"/>
                <a:gd name="T1" fmla="*/ 0 h 42"/>
                <a:gd name="T2" fmla="*/ 0 w 52"/>
                <a:gd name="T3" fmla="*/ 0 h 42"/>
                <a:gd name="T4" fmla="*/ 0 w 52"/>
                <a:gd name="T5" fmla="*/ 0 h 42"/>
                <a:gd name="T6" fmla="*/ 0 w 52"/>
                <a:gd name="T7" fmla="*/ 0 h 42"/>
                <a:gd name="T8" fmla="*/ 0 w 52"/>
                <a:gd name="T9" fmla="*/ 0 h 42"/>
                <a:gd name="T10" fmla="*/ 0 w 52"/>
                <a:gd name="T11" fmla="*/ 0 h 42"/>
                <a:gd name="T12" fmla="*/ 0 w 52"/>
                <a:gd name="T13" fmla="*/ 0 h 42"/>
                <a:gd name="T14" fmla="*/ 0 60000 65536"/>
                <a:gd name="T15" fmla="*/ 0 60000 65536"/>
                <a:gd name="T16" fmla="*/ 0 60000 65536"/>
                <a:gd name="T17" fmla="*/ 0 60000 65536"/>
                <a:gd name="T18" fmla="*/ 0 60000 65536"/>
                <a:gd name="T19" fmla="*/ 0 60000 65536"/>
                <a:gd name="T20" fmla="*/ 0 60000 65536"/>
                <a:gd name="T21" fmla="*/ 0 w 52"/>
                <a:gd name="T22" fmla="*/ 0 h 42"/>
                <a:gd name="T23" fmla="*/ 52 w 5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2">
                  <a:moveTo>
                    <a:pt x="0" y="28"/>
                  </a:moveTo>
                  <a:lnTo>
                    <a:pt x="8" y="0"/>
                  </a:lnTo>
                  <a:lnTo>
                    <a:pt x="52" y="0"/>
                  </a:lnTo>
                  <a:lnTo>
                    <a:pt x="52" y="28"/>
                  </a:lnTo>
                  <a:lnTo>
                    <a:pt x="42" y="42"/>
                  </a:lnTo>
                  <a:lnTo>
                    <a:pt x="18" y="42"/>
                  </a:lnTo>
                  <a:lnTo>
                    <a:pt x="0" y="2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8" name="Freeform 79"/>
            <p:cNvSpPr>
              <a:spLocks/>
            </p:cNvSpPr>
            <p:nvPr/>
          </p:nvSpPr>
          <p:spPr bwMode="ltGray">
            <a:xfrm>
              <a:off x="1554" y="1155"/>
              <a:ext cx="28" cy="34"/>
            </a:xfrm>
            <a:custGeom>
              <a:avLst/>
              <a:gdLst>
                <a:gd name="T0" fmla="*/ 0 w 85"/>
                <a:gd name="T1" fmla="*/ 0 h 100"/>
                <a:gd name="T2" fmla="*/ 0 w 85"/>
                <a:gd name="T3" fmla="*/ 0 h 100"/>
                <a:gd name="T4" fmla="*/ 0 w 85"/>
                <a:gd name="T5" fmla="*/ 0 h 100"/>
                <a:gd name="T6" fmla="*/ 0 w 85"/>
                <a:gd name="T7" fmla="*/ 0 h 100"/>
                <a:gd name="T8" fmla="*/ 0 w 85"/>
                <a:gd name="T9" fmla="*/ 0 h 100"/>
                <a:gd name="T10" fmla="*/ 0 w 85"/>
                <a:gd name="T11" fmla="*/ 0 h 100"/>
                <a:gd name="T12" fmla="*/ 0 w 85"/>
                <a:gd name="T13" fmla="*/ 0 h 100"/>
                <a:gd name="T14" fmla="*/ 0 w 85"/>
                <a:gd name="T15" fmla="*/ 0 h 100"/>
                <a:gd name="T16" fmla="*/ 0 w 85"/>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00"/>
                <a:gd name="T29" fmla="*/ 85 w 85"/>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00">
                  <a:moveTo>
                    <a:pt x="0" y="78"/>
                  </a:moveTo>
                  <a:lnTo>
                    <a:pt x="17" y="14"/>
                  </a:lnTo>
                  <a:lnTo>
                    <a:pt x="38" y="5"/>
                  </a:lnTo>
                  <a:lnTo>
                    <a:pt x="38" y="0"/>
                  </a:lnTo>
                  <a:lnTo>
                    <a:pt x="85" y="28"/>
                  </a:lnTo>
                  <a:lnTo>
                    <a:pt x="80" y="69"/>
                  </a:lnTo>
                  <a:lnTo>
                    <a:pt x="52" y="93"/>
                  </a:lnTo>
                  <a:lnTo>
                    <a:pt x="4" y="100"/>
                  </a:lnTo>
                  <a:lnTo>
                    <a:pt x="0" y="7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69" name="Freeform 80"/>
            <p:cNvSpPr>
              <a:spLocks/>
            </p:cNvSpPr>
            <p:nvPr/>
          </p:nvSpPr>
          <p:spPr bwMode="ltGray">
            <a:xfrm>
              <a:off x="1607" y="2117"/>
              <a:ext cx="18" cy="20"/>
            </a:xfrm>
            <a:custGeom>
              <a:avLst/>
              <a:gdLst>
                <a:gd name="T0" fmla="*/ 0 w 54"/>
                <a:gd name="T1" fmla="*/ 0 h 59"/>
                <a:gd name="T2" fmla="*/ 0 w 54"/>
                <a:gd name="T3" fmla="*/ 0 h 59"/>
                <a:gd name="T4" fmla="*/ 0 w 54"/>
                <a:gd name="T5" fmla="*/ 0 h 59"/>
                <a:gd name="T6" fmla="*/ 0 w 54"/>
                <a:gd name="T7" fmla="*/ 0 h 59"/>
                <a:gd name="T8" fmla="*/ 0 w 54"/>
                <a:gd name="T9" fmla="*/ 0 h 59"/>
                <a:gd name="T10" fmla="*/ 0 w 54"/>
                <a:gd name="T11" fmla="*/ 0 h 59"/>
                <a:gd name="T12" fmla="*/ 0 w 54"/>
                <a:gd name="T13" fmla="*/ 0 h 59"/>
                <a:gd name="T14" fmla="*/ 0 60000 65536"/>
                <a:gd name="T15" fmla="*/ 0 60000 65536"/>
                <a:gd name="T16" fmla="*/ 0 60000 65536"/>
                <a:gd name="T17" fmla="*/ 0 60000 65536"/>
                <a:gd name="T18" fmla="*/ 0 60000 65536"/>
                <a:gd name="T19" fmla="*/ 0 60000 65536"/>
                <a:gd name="T20" fmla="*/ 0 60000 65536"/>
                <a:gd name="T21" fmla="*/ 0 w 54"/>
                <a:gd name="T22" fmla="*/ 0 h 59"/>
                <a:gd name="T23" fmla="*/ 54 w 5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9">
                  <a:moveTo>
                    <a:pt x="0" y="36"/>
                  </a:moveTo>
                  <a:lnTo>
                    <a:pt x="0" y="0"/>
                  </a:lnTo>
                  <a:lnTo>
                    <a:pt x="41" y="0"/>
                  </a:lnTo>
                  <a:lnTo>
                    <a:pt x="54" y="36"/>
                  </a:lnTo>
                  <a:lnTo>
                    <a:pt x="31" y="59"/>
                  </a:lnTo>
                  <a:lnTo>
                    <a:pt x="18" y="59"/>
                  </a:lnTo>
                  <a:lnTo>
                    <a:pt x="0" y="3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0" name="Freeform 81"/>
            <p:cNvSpPr>
              <a:spLocks/>
            </p:cNvSpPr>
            <p:nvPr/>
          </p:nvSpPr>
          <p:spPr bwMode="ltGray">
            <a:xfrm>
              <a:off x="1628" y="2133"/>
              <a:ext cx="24" cy="16"/>
            </a:xfrm>
            <a:custGeom>
              <a:avLst/>
              <a:gdLst>
                <a:gd name="T0" fmla="*/ 0 w 70"/>
                <a:gd name="T1" fmla="*/ 0 h 48"/>
                <a:gd name="T2" fmla="*/ 0 w 70"/>
                <a:gd name="T3" fmla="*/ 0 h 48"/>
                <a:gd name="T4" fmla="*/ 0 w 70"/>
                <a:gd name="T5" fmla="*/ 0 h 48"/>
                <a:gd name="T6" fmla="*/ 0 w 70"/>
                <a:gd name="T7" fmla="*/ 0 h 48"/>
                <a:gd name="T8" fmla="*/ 0 w 70"/>
                <a:gd name="T9" fmla="*/ 0 h 48"/>
                <a:gd name="T10" fmla="*/ 0 w 70"/>
                <a:gd name="T11" fmla="*/ 0 h 48"/>
                <a:gd name="T12" fmla="*/ 0 w 70"/>
                <a:gd name="T13" fmla="*/ 0 h 48"/>
                <a:gd name="T14" fmla="*/ 0 60000 65536"/>
                <a:gd name="T15" fmla="*/ 0 60000 65536"/>
                <a:gd name="T16" fmla="*/ 0 60000 65536"/>
                <a:gd name="T17" fmla="*/ 0 60000 65536"/>
                <a:gd name="T18" fmla="*/ 0 60000 65536"/>
                <a:gd name="T19" fmla="*/ 0 60000 65536"/>
                <a:gd name="T20" fmla="*/ 0 60000 65536"/>
                <a:gd name="T21" fmla="*/ 0 w 70"/>
                <a:gd name="T22" fmla="*/ 0 h 48"/>
                <a:gd name="T23" fmla="*/ 70 w 7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48">
                  <a:moveTo>
                    <a:pt x="0" y="25"/>
                  </a:moveTo>
                  <a:lnTo>
                    <a:pt x="15" y="0"/>
                  </a:lnTo>
                  <a:lnTo>
                    <a:pt x="34" y="0"/>
                  </a:lnTo>
                  <a:lnTo>
                    <a:pt x="70" y="25"/>
                  </a:lnTo>
                  <a:lnTo>
                    <a:pt x="70" y="48"/>
                  </a:lnTo>
                  <a:lnTo>
                    <a:pt x="15" y="48"/>
                  </a:lnTo>
                  <a:lnTo>
                    <a:pt x="0" y="2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1" name="Freeform 82"/>
            <p:cNvSpPr>
              <a:spLocks/>
            </p:cNvSpPr>
            <p:nvPr/>
          </p:nvSpPr>
          <p:spPr bwMode="ltGray">
            <a:xfrm>
              <a:off x="1637" y="1136"/>
              <a:ext cx="14" cy="12"/>
            </a:xfrm>
            <a:custGeom>
              <a:avLst/>
              <a:gdLst>
                <a:gd name="T0" fmla="*/ 0 w 44"/>
                <a:gd name="T1" fmla="*/ 0 h 37"/>
                <a:gd name="T2" fmla="*/ 0 w 44"/>
                <a:gd name="T3" fmla="*/ 0 h 37"/>
                <a:gd name="T4" fmla="*/ 0 w 44"/>
                <a:gd name="T5" fmla="*/ 0 h 37"/>
                <a:gd name="T6" fmla="*/ 0 w 44"/>
                <a:gd name="T7" fmla="*/ 0 h 37"/>
                <a:gd name="T8" fmla="*/ 0 w 44"/>
                <a:gd name="T9" fmla="*/ 0 h 37"/>
                <a:gd name="T10" fmla="*/ 0 w 44"/>
                <a:gd name="T11" fmla="*/ 0 h 37"/>
                <a:gd name="T12" fmla="*/ 0 w 44"/>
                <a:gd name="T13" fmla="*/ 0 h 37"/>
                <a:gd name="T14" fmla="*/ 0 60000 65536"/>
                <a:gd name="T15" fmla="*/ 0 60000 65536"/>
                <a:gd name="T16" fmla="*/ 0 60000 65536"/>
                <a:gd name="T17" fmla="*/ 0 60000 65536"/>
                <a:gd name="T18" fmla="*/ 0 60000 65536"/>
                <a:gd name="T19" fmla="*/ 0 60000 65536"/>
                <a:gd name="T20" fmla="*/ 0 60000 65536"/>
                <a:gd name="T21" fmla="*/ 0 w 44"/>
                <a:gd name="T22" fmla="*/ 0 h 37"/>
                <a:gd name="T23" fmla="*/ 44 w 4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7">
                  <a:moveTo>
                    <a:pt x="0" y="12"/>
                  </a:moveTo>
                  <a:lnTo>
                    <a:pt x="8" y="0"/>
                  </a:lnTo>
                  <a:lnTo>
                    <a:pt x="38" y="5"/>
                  </a:lnTo>
                  <a:lnTo>
                    <a:pt x="44" y="12"/>
                  </a:lnTo>
                  <a:lnTo>
                    <a:pt x="31" y="37"/>
                  </a:lnTo>
                  <a:lnTo>
                    <a:pt x="8" y="37"/>
                  </a:lnTo>
                  <a:lnTo>
                    <a:pt x="0" y="1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2" name="Freeform 83"/>
            <p:cNvSpPr>
              <a:spLocks/>
            </p:cNvSpPr>
            <p:nvPr/>
          </p:nvSpPr>
          <p:spPr bwMode="ltGray">
            <a:xfrm>
              <a:off x="1783" y="2327"/>
              <a:ext cx="7" cy="5"/>
            </a:xfrm>
            <a:custGeom>
              <a:avLst/>
              <a:gdLst>
                <a:gd name="T0" fmla="*/ 0 w 21"/>
                <a:gd name="T1" fmla="*/ 0 h 16"/>
                <a:gd name="T2" fmla="*/ 0 w 21"/>
                <a:gd name="T3" fmla="*/ 0 h 16"/>
                <a:gd name="T4" fmla="*/ 0 w 21"/>
                <a:gd name="T5" fmla="*/ 0 h 16"/>
                <a:gd name="T6" fmla="*/ 0 w 21"/>
                <a:gd name="T7" fmla="*/ 0 h 16"/>
                <a:gd name="T8" fmla="*/ 0 w 21"/>
                <a:gd name="T9" fmla="*/ 0 h 16"/>
                <a:gd name="T10" fmla="*/ 0 w 21"/>
                <a:gd name="T11" fmla="*/ 0 h 16"/>
                <a:gd name="T12" fmla="*/ 0 w 21"/>
                <a:gd name="T13" fmla="*/ 0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0"/>
                  </a:moveTo>
                  <a:lnTo>
                    <a:pt x="16" y="2"/>
                  </a:lnTo>
                  <a:lnTo>
                    <a:pt x="21" y="5"/>
                  </a:lnTo>
                  <a:lnTo>
                    <a:pt x="15" y="14"/>
                  </a:lnTo>
                  <a:lnTo>
                    <a:pt x="8" y="16"/>
                  </a:lnTo>
                  <a:lnTo>
                    <a:pt x="0" y="14"/>
                  </a:lnTo>
                  <a:lnTo>
                    <a:pt x="0"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3" name="Freeform 84"/>
            <p:cNvSpPr>
              <a:spLocks/>
            </p:cNvSpPr>
            <p:nvPr/>
          </p:nvSpPr>
          <p:spPr bwMode="ltGray">
            <a:xfrm>
              <a:off x="1795" y="2302"/>
              <a:ext cx="7" cy="11"/>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60000 65536"/>
                <a:gd name="T15" fmla="*/ 0 60000 65536"/>
                <a:gd name="T16" fmla="*/ 0 60000 65536"/>
                <a:gd name="T17" fmla="*/ 0 60000 65536"/>
                <a:gd name="T18" fmla="*/ 0 60000 65536"/>
                <a:gd name="T19" fmla="*/ 0 60000 65536"/>
                <a:gd name="T20" fmla="*/ 0 60000 65536"/>
                <a:gd name="T21" fmla="*/ 0 w 20"/>
                <a:gd name="T22" fmla="*/ 0 h 32"/>
                <a:gd name="T23" fmla="*/ 20 w 2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2">
                  <a:moveTo>
                    <a:pt x="0" y="19"/>
                  </a:moveTo>
                  <a:lnTo>
                    <a:pt x="8" y="0"/>
                  </a:lnTo>
                  <a:lnTo>
                    <a:pt x="20" y="12"/>
                  </a:lnTo>
                  <a:lnTo>
                    <a:pt x="20" y="19"/>
                  </a:lnTo>
                  <a:lnTo>
                    <a:pt x="12" y="25"/>
                  </a:lnTo>
                  <a:lnTo>
                    <a:pt x="0" y="32"/>
                  </a:lnTo>
                  <a:lnTo>
                    <a:pt x="0" y="1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4" name="Freeform 85"/>
            <p:cNvSpPr>
              <a:spLocks/>
            </p:cNvSpPr>
            <p:nvPr/>
          </p:nvSpPr>
          <p:spPr bwMode="ltGray">
            <a:xfrm>
              <a:off x="2186" y="2386"/>
              <a:ext cx="17" cy="21"/>
            </a:xfrm>
            <a:custGeom>
              <a:avLst/>
              <a:gdLst>
                <a:gd name="T0" fmla="*/ 0 w 49"/>
                <a:gd name="T1" fmla="*/ 0 h 62"/>
                <a:gd name="T2" fmla="*/ 0 w 49"/>
                <a:gd name="T3" fmla="*/ 0 h 62"/>
                <a:gd name="T4" fmla="*/ 0 w 49"/>
                <a:gd name="T5" fmla="*/ 0 h 62"/>
                <a:gd name="T6" fmla="*/ 0 w 49"/>
                <a:gd name="T7" fmla="*/ 0 h 62"/>
                <a:gd name="T8" fmla="*/ 0 w 49"/>
                <a:gd name="T9" fmla="*/ 0 h 62"/>
                <a:gd name="T10" fmla="*/ 0 w 49"/>
                <a:gd name="T11" fmla="*/ 0 h 62"/>
                <a:gd name="T12" fmla="*/ 0 w 49"/>
                <a:gd name="T13" fmla="*/ 0 h 62"/>
                <a:gd name="T14" fmla="*/ 0 60000 65536"/>
                <a:gd name="T15" fmla="*/ 0 60000 65536"/>
                <a:gd name="T16" fmla="*/ 0 60000 65536"/>
                <a:gd name="T17" fmla="*/ 0 60000 65536"/>
                <a:gd name="T18" fmla="*/ 0 60000 65536"/>
                <a:gd name="T19" fmla="*/ 0 60000 65536"/>
                <a:gd name="T20" fmla="*/ 0 60000 65536"/>
                <a:gd name="T21" fmla="*/ 0 w 49"/>
                <a:gd name="T22" fmla="*/ 0 h 62"/>
                <a:gd name="T23" fmla="*/ 49 w 49"/>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62">
                  <a:moveTo>
                    <a:pt x="0" y="50"/>
                  </a:moveTo>
                  <a:lnTo>
                    <a:pt x="13" y="0"/>
                  </a:lnTo>
                  <a:lnTo>
                    <a:pt x="26" y="0"/>
                  </a:lnTo>
                  <a:lnTo>
                    <a:pt x="49" y="13"/>
                  </a:lnTo>
                  <a:lnTo>
                    <a:pt x="34" y="25"/>
                  </a:lnTo>
                  <a:lnTo>
                    <a:pt x="13" y="62"/>
                  </a:lnTo>
                  <a:lnTo>
                    <a:pt x="0" y="5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5" name="Freeform 86"/>
            <p:cNvSpPr>
              <a:spLocks/>
            </p:cNvSpPr>
            <p:nvPr/>
          </p:nvSpPr>
          <p:spPr bwMode="ltGray">
            <a:xfrm>
              <a:off x="2287" y="3000"/>
              <a:ext cx="14" cy="20"/>
            </a:xfrm>
            <a:custGeom>
              <a:avLst/>
              <a:gdLst>
                <a:gd name="T0" fmla="*/ 0 w 44"/>
                <a:gd name="T1" fmla="*/ 0 h 59"/>
                <a:gd name="T2" fmla="*/ 0 w 44"/>
                <a:gd name="T3" fmla="*/ 0 h 59"/>
                <a:gd name="T4" fmla="*/ 0 w 44"/>
                <a:gd name="T5" fmla="*/ 0 h 59"/>
                <a:gd name="T6" fmla="*/ 0 w 44"/>
                <a:gd name="T7" fmla="*/ 0 h 59"/>
                <a:gd name="T8" fmla="*/ 0 w 44"/>
                <a:gd name="T9" fmla="*/ 0 h 59"/>
                <a:gd name="T10" fmla="*/ 0 w 44"/>
                <a:gd name="T11" fmla="*/ 0 h 59"/>
                <a:gd name="T12" fmla="*/ 0 w 44"/>
                <a:gd name="T13" fmla="*/ 0 h 59"/>
                <a:gd name="T14" fmla="*/ 0 60000 65536"/>
                <a:gd name="T15" fmla="*/ 0 60000 65536"/>
                <a:gd name="T16" fmla="*/ 0 60000 65536"/>
                <a:gd name="T17" fmla="*/ 0 60000 65536"/>
                <a:gd name="T18" fmla="*/ 0 60000 65536"/>
                <a:gd name="T19" fmla="*/ 0 60000 65536"/>
                <a:gd name="T20" fmla="*/ 0 60000 65536"/>
                <a:gd name="T21" fmla="*/ 0 w 44"/>
                <a:gd name="T22" fmla="*/ 0 h 59"/>
                <a:gd name="T23" fmla="*/ 44 w 4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59">
                  <a:moveTo>
                    <a:pt x="0" y="33"/>
                  </a:moveTo>
                  <a:lnTo>
                    <a:pt x="0" y="0"/>
                  </a:lnTo>
                  <a:lnTo>
                    <a:pt x="19" y="0"/>
                  </a:lnTo>
                  <a:lnTo>
                    <a:pt x="34" y="10"/>
                  </a:lnTo>
                  <a:lnTo>
                    <a:pt x="44" y="33"/>
                  </a:lnTo>
                  <a:lnTo>
                    <a:pt x="19" y="59"/>
                  </a:lnTo>
                  <a:lnTo>
                    <a:pt x="0" y="3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6" name="Freeform 87"/>
            <p:cNvSpPr>
              <a:spLocks/>
            </p:cNvSpPr>
            <p:nvPr/>
          </p:nvSpPr>
          <p:spPr bwMode="ltGray">
            <a:xfrm>
              <a:off x="2309" y="2987"/>
              <a:ext cx="18" cy="13"/>
            </a:xfrm>
            <a:custGeom>
              <a:avLst/>
              <a:gdLst>
                <a:gd name="T0" fmla="*/ 0 w 55"/>
                <a:gd name="T1" fmla="*/ 0 h 40"/>
                <a:gd name="T2" fmla="*/ 0 w 55"/>
                <a:gd name="T3" fmla="*/ 0 h 40"/>
                <a:gd name="T4" fmla="*/ 0 w 55"/>
                <a:gd name="T5" fmla="*/ 0 h 40"/>
                <a:gd name="T6" fmla="*/ 0 w 55"/>
                <a:gd name="T7" fmla="*/ 0 h 40"/>
                <a:gd name="T8" fmla="*/ 0 w 55"/>
                <a:gd name="T9" fmla="*/ 0 h 40"/>
                <a:gd name="T10" fmla="*/ 0 w 55"/>
                <a:gd name="T11" fmla="*/ 0 h 40"/>
                <a:gd name="T12" fmla="*/ 0 w 55"/>
                <a:gd name="T13" fmla="*/ 0 h 40"/>
                <a:gd name="T14" fmla="*/ 0 60000 65536"/>
                <a:gd name="T15" fmla="*/ 0 60000 65536"/>
                <a:gd name="T16" fmla="*/ 0 60000 65536"/>
                <a:gd name="T17" fmla="*/ 0 60000 65536"/>
                <a:gd name="T18" fmla="*/ 0 60000 65536"/>
                <a:gd name="T19" fmla="*/ 0 60000 65536"/>
                <a:gd name="T20" fmla="*/ 0 60000 65536"/>
                <a:gd name="T21" fmla="*/ 0 w 55"/>
                <a:gd name="T22" fmla="*/ 0 h 40"/>
                <a:gd name="T23" fmla="*/ 55 w 55"/>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0">
                  <a:moveTo>
                    <a:pt x="0" y="28"/>
                  </a:moveTo>
                  <a:lnTo>
                    <a:pt x="24" y="0"/>
                  </a:lnTo>
                  <a:lnTo>
                    <a:pt x="45" y="0"/>
                  </a:lnTo>
                  <a:lnTo>
                    <a:pt x="55" y="10"/>
                  </a:lnTo>
                  <a:lnTo>
                    <a:pt x="55" y="40"/>
                  </a:lnTo>
                  <a:lnTo>
                    <a:pt x="35" y="40"/>
                  </a:lnTo>
                  <a:lnTo>
                    <a:pt x="0" y="2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7" name="Freeform 88"/>
            <p:cNvSpPr>
              <a:spLocks/>
            </p:cNvSpPr>
            <p:nvPr/>
          </p:nvSpPr>
          <p:spPr bwMode="ltGray">
            <a:xfrm>
              <a:off x="2346" y="2231"/>
              <a:ext cx="15" cy="17"/>
            </a:xfrm>
            <a:custGeom>
              <a:avLst/>
              <a:gdLst>
                <a:gd name="T0" fmla="*/ 0 w 44"/>
                <a:gd name="T1" fmla="*/ 0 h 49"/>
                <a:gd name="T2" fmla="*/ 0 w 44"/>
                <a:gd name="T3" fmla="*/ 0 h 49"/>
                <a:gd name="T4" fmla="*/ 0 w 44"/>
                <a:gd name="T5" fmla="*/ 0 h 49"/>
                <a:gd name="T6" fmla="*/ 0 w 44"/>
                <a:gd name="T7" fmla="*/ 0 h 49"/>
                <a:gd name="T8" fmla="*/ 0 w 44"/>
                <a:gd name="T9" fmla="*/ 0 h 49"/>
                <a:gd name="T10" fmla="*/ 0 w 44"/>
                <a:gd name="T11" fmla="*/ 0 h 49"/>
                <a:gd name="T12" fmla="*/ 0 w 44"/>
                <a:gd name="T13" fmla="*/ 0 h 49"/>
                <a:gd name="T14" fmla="*/ 0 60000 65536"/>
                <a:gd name="T15" fmla="*/ 0 60000 65536"/>
                <a:gd name="T16" fmla="*/ 0 60000 65536"/>
                <a:gd name="T17" fmla="*/ 0 60000 65536"/>
                <a:gd name="T18" fmla="*/ 0 60000 65536"/>
                <a:gd name="T19" fmla="*/ 0 60000 65536"/>
                <a:gd name="T20" fmla="*/ 0 60000 65536"/>
                <a:gd name="T21" fmla="*/ 0 w 44"/>
                <a:gd name="T22" fmla="*/ 0 h 49"/>
                <a:gd name="T23" fmla="*/ 44 w 4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9">
                  <a:moveTo>
                    <a:pt x="0" y="39"/>
                  </a:moveTo>
                  <a:lnTo>
                    <a:pt x="0" y="11"/>
                  </a:lnTo>
                  <a:lnTo>
                    <a:pt x="25" y="0"/>
                  </a:lnTo>
                  <a:lnTo>
                    <a:pt x="44" y="25"/>
                  </a:lnTo>
                  <a:lnTo>
                    <a:pt x="33" y="49"/>
                  </a:lnTo>
                  <a:lnTo>
                    <a:pt x="10" y="49"/>
                  </a:lnTo>
                  <a:lnTo>
                    <a:pt x="0" y="3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8" name="Freeform 89"/>
            <p:cNvSpPr>
              <a:spLocks/>
            </p:cNvSpPr>
            <p:nvPr/>
          </p:nvSpPr>
          <p:spPr bwMode="ltGray">
            <a:xfrm>
              <a:off x="2364" y="2271"/>
              <a:ext cx="16" cy="19"/>
            </a:xfrm>
            <a:custGeom>
              <a:avLst/>
              <a:gdLst>
                <a:gd name="T0" fmla="*/ 0 w 47"/>
                <a:gd name="T1" fmla="*/ 0 h 55"/>
                <a:gd name="T2" fmla="*/ 0 w 47"/>
                <a:gd name="T3" fmla="*/ 0 h 55"/>
                <a:gd name="T4" fmla="*/ 0 w 47"/>
                <a:gd name="T5" fmla="*/ 0 h 55"/>
                <a:gd name="T6" fmla="*/ 0 w 47"/>
                <a:gd name="T7" fmla="*/ 0 h 55"/>
                <a:gd name="T8" fmla="*/ 0 w 47"/>
                <a:gd name="T9" fmla="*/ 0 h 55"/>
                <a:gd name="T10" fmla="*/ 0 w 47"/>
                <a:gd name="T11" fmla="*/ 0 h 55"/>
                <a:gd name="T12" fmla="*/ 0 w 47"/>
                <a:gd name="T13" fmla="*/ 0 h 55"/>
                <a:gd name="T14" fmla="*/ 0 60000 65536"/>
                <a:gd name="T15" fmla="*/ 0 60000 65536"/>
                <a:gd name="T16" fmla="*/ 0 60000 65536"/>
                <a:gd name="T17" fmla="*/ 0 60000 65536"/>
                <a:gd name="T18" fmla="*/ 0 60000 65536"/>
                <a:gd name="T19" fmla="*/ 0 60000 65536"/>
                <a:gd name="T20" fmla="*/ 0 60000 65536"/>
                <a:gd name="T21" fmla="*/ 0 w 47"/>
                <a:gd name="T22" fmla="*/ 0 h 55"/>
                <a:gd name="T23" fmla="*/ 47 w 4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55">
                  <a:moveTo>
                    <a:pt x="3" y="39"/>
                  </a:moveTo>
                  <a:lnTo>
                    <a:pt x="8" y="5"/>
                  </a:lnTo>
                  <a:lnTo>
                    <a:pt x="28" y="0"/>
                  </a:lnTo>
                  <a:lnTo>
                    <a:pt x="47" y="39"/>
                  </a:lnTo>
                  <a:lnTo>
                    <a:pt x="34" y="55"/>
                  </a:lnTo>
                  <a:lnTo>
                    <a:pt x="0" y="55"/>
                  </a:lnTo>
                  <a:lnTo>
                    <a:pt x="3" y="3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79" name="Freeform 90"/>
            <p:cNvSpPr>
              <a:spLocks/>
            </p:cNvSpPr>
            <p:nvPr/>
          </p:nvSpPr>
          <p:spPr bwMode="ltGray">
            <a:xfrm>
              <a:off x="2373" y="2236"/>
              <a:ext cx="13" cy="20"/>
            </a:xfrm>
            <a:custGeom>
              <a:avLst/>
              <a:gdLst>
                <a:gd name="T0" fmla="*/ 0 w 39"/>
                <a:gd name="T1" fmla="*/ 0 h 61"/>
                <a:gd name="T2" fmla="*/ 0 w 39"/>
                <a:gd name="T3" fmla="*/ 0 h 61"/>
                <a:gd name="T4" fmla="*/ 0 w 39"/>
                <a:gd name="T5" fmla="*/ 0 h 61"/>
                <a:gd name="T6" fmla="*/ 0 w 39"/>
                <a:gd name="T7" fmla="*/ 0 h 61"/>
                <a:gd name="T8" fmla="*/ 0 w 39"/>
                <a:gd name="T9" fmla="*/ 0 h 61"/>
                <a:gd name="T10" fmla="*/ 0 w 39"/>
                <a:gd name="T11" fmla="*/ 0 h 61"/>
                <a:gd name="T12" fmla="*/ 0 60000 65536"/>
                <a:gd name="T13" fmla="*/ 0 60000 65536"/>
                <a:gd name="T14" fmla="*/ 0 60000 65536"/>
                <a:gd name="T15" fmla="*/ 0 60000 65536"/>
                <a:gd name="T16" fmla="*/ 0 60000 65536"/>
                <a:gd name="T17" fmla="*/ 0 60000 65536"/>
                <a:gd name="T18" fmla="*/ 0 w 39"/>
                <a:gd name="T19" fmla="*/ 0 h 61"/>
                <a:gd name="T20" fmla="*/ 39 w 3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39" h="61">
                  <a:moveTo>
                    <a:pt x="6" y="61"/>
                  </a:moveTo>
                  <a:lnTo>
                    <a:pt x="0" y="3"/>
                  </a:lnTo>
                  <a:lnTo>
                    <a:pt x="29" y="0"/>
                  </a:lnTo>
                  <a:lnTo>
                    <a:pt x="39" y="36"/>
                  </a:lnTo>
                  <a:lnTo>
                    <a:pt x="18" y="61"/>
                  </a:lnTo>
                  <a:lnTo>
                    <a:pt x="6" y="6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0" name="Freeform 91"/>
            <p:cNvSpPr>
              <a:spLocks/>
            </p:cNvSpPr>
            <p:nvPr/>
          </p:nvSpPr>
          <p:spPr bwMode="ltGray">
            <a:xfrm>
              <a:off x="2390" y="2272"/>
              <a:ext cx="15" cy="21"/>
            </a:xfrm>
            <a:custGeom>
              <a:avLst/>
              <a:gdLst>
                <a:gd name="T0" fmla="*/ 0 w 44"/>
                <a:gd name="T1" fmla="*/ 0 h 61"/>
                <a:gd name="T2" fmla="*/ 0 w 44"/>
                <a:gd name="T3" fmla="*/ 0 h 61"/>
                <a:gd name="T4" fmla="*/ 0 w 44"/>
                <a:gd name="T5" fmla="*/ 0 h 61"/>
                <a:gd name="T6" fmla="*/ 0 w 44"/>
                <a:gd name="T7" fmla="*/ 0 h 61"/>
                <a:gd name="T8" fmla="*/ 0 w 44"/>
                <a:gd name="T9" fmla="*/ 0 h 61"/>
                <a:gd name="T10" fmla="*/ 0 w 44"/>
                <a:gd name="T11" fmla="*/ 0 h 61"/>
                <a:gd name="T12" fmla="*/ 0 w 44"/>
                <a:gd name="T13" fmla="*/ 0 h 61"/>
                <a:gd name="T14" fmla="*/ 0 w 4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1"/>
                <a:gd name="T26" fmla="*/ 44 w 4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1">
                  <a:moveTo>
                    <a:pt x="0" y="24"/>
                  </a:moveTo>
                  <a:lnTo>
                    <a:pt x="0" y="12"/>
                  </a:lnTo>
                  <a:lnTo>
                    <a:pt x="23" y="0"/>
                  </a:lnTo>
                  <a:lnTo>
                    <a:pt x="31" y="12"/>
                  </a:lnTo>
                  <a:lnTo>
                    <a:pt x="44" y="52"/>
                  </a:lnTo>
                  <a:lnTo>
                    <a:pt x="31" y="61"/>
                  </a:lnTo>
                  <a:lnTo>
                    <a:pt x="23" y="61"/>
                  </a:lnTo>
                  <a:lnTo>
                    <a:pt x="0" y="2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1" name="Freeform 92"/>
            <p:cNvSpPr>
              <a:spLocks/>
            </p:cNvSpPr>
            <p:nvPr/>
          </p:nvSpPr>
          <p:spPr bwMode="ltGray">
            <a:xfrm>
              <a:off x="2398" y="2245"/>
              <a:ext cx="26" cy="22"/>
            </a:xfrm>
            <a:custGeom>
              <a:avLst/>
              <a:gdLst>
                <a:gd name="T0" fmla="*/ 0 w 77"/>
                <a:gd name="T1" fmla="*/ 0 h 66"/>
                <a:gd name="T2" fmla="*/ 0 w 77"/>
                <a:gd name="T3" fmla="*/ 0 h 66"/>
                <a:gd name="T4" fmla="*/ 0 w 77"/>
                <a:gd name="T5" fmla="*/ 0 h 66"/>
                <a:gd name="T6" fmla="*/ 0 w 77"/>
                <a:gd name="T7" fmla="*/ 0 h 66"/>
                <a:gd name="T8" fmla="*/ 0 w 77"/>
                <a:gd name="T9" fmla="*/ 0 h 66"/>
                <a:gd name="T10" fmla="*/ 0 w 77"/>
                <a:gd name="T11" fmla="*/ 0 h 66"/>
                <a:gd name="T12" fmla="*/ 0 w 77"/>
                <a:gd name="T13" fmla="*/ 0 h 66"/>
                <a:gd name="T14" fmla="*/ 0 w 7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66"/>
                <a:gd name="T26" fmla="*/ 77 w 7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66">
                  <a:moveTo>
                    <a:pt x="0" y="48"/>
                  </a:moveTo>
                  <a:lnTo>
                    <a:pt x="8" y="9"/>
                  </a:lnTo>
                  <a:lnTo>
                    <a:pt x="45" y="0"/>
                  </a:lnTo>
                  <a:lnTo>
                    <a:pt x="77" y="34"/>
                  </a:lnTo>
                  <a:lnTo>
                    <a:pt x="75" y="48"/>
                  </a:lnTo>
                  <a:lnTo>
                    <a:pt x="36" y="66"/>
                  </a:lnTo>
                  <a:lnTo>
                    <a:pt x="8" y="60"/>
                  </a:lnTo>
                  <a:lnTo>
                    <a:pt x="0" y="4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2" name="Freeform 93"/>
            <p:cNvSpPr>
              <a:spLocks/>
            </p:cNvSpPr>
            <p:nvPr/>
          </p:nvSpPr>
          <p:spPr bwMode="ltGray">
            <a:xfrm>
              <a:off x="2449" y="1039"/>
              <a:ext cx="141" cy="118"/>
            </a:xfrm>
            <a:custGeom>
              <a:avLst/>
              <a:gdLst>
                <a:gd name="T0" fmla="*/ 0 w 422"/>
                <a:gd name="T1" fmla="*/ 0 h 353"/>
                <a:gd name="T2" fmla="*/ 0 w 422"/>
                <a:gd name="T3" fmla="*/ 0 h 353"/>
                <a:gd name="T4" fmla="*/ 0 w 422"/>
                <a:gd name="T5" fmla="*/ 0 h 353"/>
                <a:gd name="T6" fmla="*/ 0 w 422"/>
                <a:gd name="T7" fmla="*/ 0 h 353"/>
                <a:gd name="T8" fmla="*/ 0 w 422"/>
                <a:gd name="T9" fmla="*/ 0 h 353"/>
                <a:gd name="T10" fmla="*/ 0 w 422"/>
                <a:gd name="T11" fmla="*/ 0 h 353"/>
                <a:gd name="T12" fmla="*/ 0 w 422"/>
                <a:gd name="T13" fmla="*/ 0 h 353"/>
                <a:gd name="T14" fmla="*/ 0 w 422"/>
                <a:gd name="T15" fmla="*/ 0 h 353"/>
                <a:gd name="T16" fmla="*/ 0 w 422"/>
                <a:gd name="T17" fmla="*/ 0 h 353"/>
                <a:gd name="T18" fmla="*/ 0 w 422"/>
                <a:gd name="T19" fmla="*/ 0 h 353"/>
                <a:gd name="T20" fmla="*/ 0 w 422"/>
                <a:gd name="T21" fmla="*/ 0 h 353"/>
                <a:gd name="T22" fmla="*/ 1 w 422"/>
                <a:gd name="T23" fmla="*/ 0 h 353"/>
                <a:gd name="T24" fmla="*/ 1 w 422"/>
                <a:gd name="T25" fmla="*/ 0 h 353"/>
                <a:gd name="T26" fmla="*/ 1 w 422"/>
                <a:gd name="T27" fmla="*/ 0 h 353"/>
                <a:gd name="T28" fmla="*/ 1 w 422"/>
                <a:gd name="T29" fmla="*/ 0 h 353"/>
                <a:gd name="T30" fmla="*/ 1 w 422"/>
                <a:gd name="T31" fmla="*/ 0 h 353"/>
                <a:gd name="T32" fmla="*/ 0 w 422"/>
                <a:gd name="T33" fmla="*/ 0 h 353"/>
                <a:gd name="T34" fmla="*/ 0 w 422"/>
                <a:gd name="T35" fmla="*/ 0 h 353"/>
                <a:gd name="T36" fmla="*/ 0 w 422"/>
                <a:gd name="T37" fmla="*/ 0 h 353"/>
                <a:gd name="T38" fmla="*/ 0 w 422"/>
                <a:gd name="T39" fmla="*/ 0 h 353"/>
                <a:gd name="T40" fmla="*/ 0 w 422"/>
                <a:gd name="T41" fmla="*/ 0 h 353"/>
                <a:gd name="T42" fmla="*/ 0 w 422"/>
                <a:gd name="T43" fmla="*/ 0 h 353"/>
                <a:gd name="T44" fmla="*/ 0 w 422"/>
                <a:gd name="T45" fmla="*/ 0 h 353"/>
                <a:gd name="T46" fmla="*/ 0 w 422"/>
                <a:gd name="T47" fmla="*/ 0 h 353"/>
                <a:gd name="T48" fmla="*/ 0 w 422"/>
                <a:gd name="T49" fmla="*/ 0 h 3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2"/>
                <a:gd name="T76" fmla="*/ 0 h 353"/>
                <a:gd name="T77" fmla="*/ 422 w 422"/>
                <a:gd name="T78" fmla="*/ 353 h 3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2" h="353">
                  <a:moveTo>
                    <a:pt x="21" y="217"/>
                  </a:moveTo>
                  <a:lnTo>
                    <a:pt x="72" y="177"/>
                  </a:lnTo>
                  <a:lnTo>
                    <a:pt x="65" y="169"/>
                  </a:lnTo>
                  <a:lnTo>
                    <a:pt x="5" y="177"/>
                  </a:lnTo>
                  <a:lnTo>
                    <a:pt x="0" y="149"/>
                  </a:lnTo>
                  <a:lnTo>
                    <a:pt x="36" y="82"/>
                  </a:lnTo>
                  <a:lnTo>
                    <a:pt x="49" y="20"/>
                  </a:lnTo>
                  <a:lnTo>
                    <a:pt x="80" y="0"/>
                  </a:lnTo>
                  <a:lnTo>
                    <a:pt x="134" y="37"/>
                  </a:lnTo>
                  <a:lnTo>
                    <a:pt x="210" y="79"/>
                  </a:lnTo>
                  <a:lnTo>
                    <a:pt x="324" y="60"/>
                  </a:lnTo>
                  <a:lnTo>
                    <a:pt x="378" y="71"/>
                  </a:lnTo>
                  <a:lnTo>
                    <a:pt x="367" y="108"/>
                  </a:lnTo>
                  <a:lnTo>
                    <a:pt x="422" y="174"/>
                  </a:lnTo>
                  <a:lnTo>
                    <a:pt x="412" y="253"/>
                  </a:lnTo>
                  <a:lnTo>
                    <a:pt x="394" y="280"/>
                  </a:lnTo>
                  <a:lnTo>
                    <a:pt x="300" y="328"/>
                  </a:lnTo>
                  <a:lnTo>
                    <a:pt x="114" y="353"/>
                  </a:lnTo>
                  <a:lnTo>
                    <a:pt x="52" y="330"/>
                  </a:lnTo>
                  <a:lnTo>
                    <a:pt x="46" y="303"/>
                  </a:lnTo>
                  <a:lnTo>
                    <a:pt x="72" y="287"/>
                  </a:lnTo>
                  <a:lnTo>
                    <a:pt x="103" y="264"/>
                  </a:lnTo>
                  <a:lnTo>
                    <a:pt x="36" y="253"/>
                  </a:lnTo>
                  <a:lnTo>
                    <a:pt x="19" y="237"/>
                  </a:lnTo>
                  <a:lnTo>
                    <a:pt x="21" y="21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3" name="Freeform 94"/>
            <p:cNvSpPr>
              <a:spLocks/>
            </p:cNvSpPr>
            <p:nvPr/>
          </p:nvSpPr>
          <p:spPr bwMode="ltGray">
            <a:xfrm>
              <a:off x="2684" y="1279"/>
              <a:ext cx="128" cy="232"/>
            </a:xfrm>
            <a:custGeom>
              <a:avLst/>
              <a:gdLst>
                <a:gd name="T0" fmla="*/ 0 w 386"/>
                <a:gd name="T1" fmla="*/ 1 h 697"/>
                <a:gd name="T2" fmla="*/ 0 w 386"/>
                <a:gd name="T3" fmla="*/ 1 h 697"/>
                <a:gd name="T4" fmla="*/ 0 w 386"/>
                <a:gd name="T5" fmla="*/ 1 h 697"/>
                <a:gd name="T6" fmla="*/ 0 w 386"/>
                <a:gd name="T7" fmla="*/ 1 h 697"/>
                <a:gd name="T8" fmla="*/ 0 w 386"/>
                <a:gd name="T9" fmla="*/ 1 h 697"/>
                <a:gd name="T10" fmla="*/ 0 w 386"/>
                <a:gd name="T11" fmla="*/ 1 h 697"/>
                <a:gd name="T12" fmla="*/ 0 w 386"/>
                <a:gd name="T13" fmla="*/ 1 h 697"/>
                <a:gd name="T14" fmla="*/ 0 w 386"/>
                <a:gd name="T15" fmla="*/ 1 h 697"/>
                <a:gd name="T16" fmla="*/ 0 w 386"/>
                <a:gd name="T17" fmla="*/ 1 h 697"/>
                <a:gd name="T18" fmla="*/ 0 w 386"/>
                <a:gd name="T19" fmla="*/ 1 h 697"/>
                <a:gd name="T20" fmla="*/ 0 w 386"/>
                <a:gd name="T21" fmla="*/ 0 h 697"/>
                <a:gd name="T22" fmla="*/ 0 w 386"/>
                <a:gd name="T23" fmla="*/ 0 h 697"/>
                <a:gd name="T24" fmla="*/ 0 w 386"/>
                <a:gd name="T25" fmla="*/ 0 h 697"/>
                <a:gd name="T26" fmla="*/ 0 w 386"/>
                <a:gd name="T27" fmla="*/ 0 h 697"/>
                <a:gd name="T28" fmla="*/ 0 w 386"/>
                <a:gd name="T29" fmla="*/ 0 h 697"/>
                <a:gd name="T30" fmla="*/ 0 w 386"/>
                <a:gd name="T31" fmla="*/ 0 h 697"/>
                <a:gd name="T32" fmla="*/ 0 w 386"/>
                <a:gd name="T33" fmla="*/ 0 h 697"/>
                <a:gd name="T34" fmla="*/ 0 w 386"/>
                <a:gd name="T35" fmla="*/ 0 h 697"/>
                <a:gd name="T36" fmla="*/ 0 w 386"/>
                <a:gd name="T37" fmla="*/ 0 h 697"/>
                <a:gd name="T38" fmla="*/ 0 w 386"/>
                <a:gd name="T39" fmla="*/ 0 h 697"/>
                <a:gd name="T40" fmla="*/ 0 w 386"/>
                <a:gd name="T41" fmla="*/ 0 h 697"/>
                <a:gd name="T42" fmla="*/ 0 w 386"/>
                <a:gd name="T43" fmla="*/ 0 h 697"/>
                <a:gd name="T44" fmla="*/ 0 w 386"/>
                <a:gd name="T45" fmla="*/ 0 h 697"/>
                <a:gd name="T46" fmla="*/ 0 w 386"/>
                <a:gd name="T47" fmla="*/ 0 h 697"/>
                <a:gd name="T48" fmla="*/ 0 w 386"/>
                <a:gd name="T49" fmla="*/ 0 h 697"/>
                <a:gd name="T50" fmla="*/ 0 w 386"/>
                <a:gd name="T51" fmla="*/ 0 h 697"/>
                <a:gd name="T52" fmla="*/ 0 w 386"/>
                <a:gd name="T53" fmla="*/ 1 h 697"/>
                <a:gd name="T54" fmla="*/ 0 w 386"/>
                <a:gd name="T55" fmla="*/ 1 h 697"/>
                <a:gd name="T56" fmla="*/ 1 w 386"/>
                <a:gd name="T57" fmla="*/ 1 h 697"/>
                <a:gd name="T58" fmla="*/ 0 w 386"/>
                <a:gd name="T59" fmla="*/ 1 h 697"/>
                <a:gd name="T60" fmla="*/ 0 w 386"/>
                <a:gd name="T61" fmla="*/ 1 h 697"/>
                <a:gd name="T62" fmla="*/ 0 w 386"/>
                <a:gd name="T63" fmla="*/ 1 h 697"/>
                <a:gd name="T64" fmla="*/ 0 w 386"/>
                <a:gd name="T65" fmla="*/ 1 h 697"/>
                <a:gd name="T66" fmla="*/ 0 w 386"/>
                <a:gd name="T67" fmla="*/ 1 h 697"/>
                <a:gd name="T68" fmla="*/ 0 w 386"/>
                <a:gd name="T69" fmla="*/ 1 h 697"/>
                <a:gd name="T70" fmla="*/ 0 w 386"/>
                <a:gd name="T71" fmla="*/ 1 h 6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6"/>
                <a:gd name="T109" fmla="*/ 0 h 697"/>
                <a:gd name="T110" fmla="*/ 386 w 386"/>
                <a:gd name="T111" fmla="*/ 697 h 6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6" h="697">
                  <a:moveTo>
                    <a:pt x="229" y="644"/>
                  </a:moveTo>
                  <a:lnTo>
                    <a:pt x="176" y="655"/>
                  </a:lnTo>
                  <a:lnTo>
                    <a:pt x="117" y="660"/>
                  </a:lnTo>
                  <a:lnTo>
                    <a:pt x="29" y="697"/>
                  </a:lnTo>
                  <a:lnTo>
                    <a:pt x="0" y="681"/>
                  </a:lnTo>
                  <a:lnTo>
                    <a:pt x="43" y="641"/>
                  </a:lnTo>
                  <a:lnTo>
                    <a:pt x="112" y="585"/>
                  </a:lnTo>
                  <a:lnTo>
                    <a:pt x="51" y="508"/>
                  </a:lnTo>
                  <a:lnTo>
                    <a:pt x="74" y="442"/>
                  </a:lnTo>
                  <a:lnTo>
                    <a:pt x="140" y="417"/>
                  </a:lnTo>
                  <a:lnTo>
                    <a:pt x="186" y="355"/>
                  </a:lnTo>
                  <a:lnTo>
                    <a:pt x="164" y="309"/>
                  </a:lnTo>
                  <a:lnTo>
                    <a:pt x="100" y="259"/>
                  </a:lnTo>
                  <a:lnTo>
                    <a:pt x="51" y="269"/>
                  </a:lnTo>
                  <a:lnTo>
                    <a:pt x="43" y="245"/>
                  </a:lnTo>
                  <a:lnTo>
                    <a:pt x="43" y="234"/>
                  </a:lnTo>
                  <a:lnTo>
                    <a:pt x="83" y="159"/>
                  </a:lnTo>
                  <a:lnTo>
                    <a:pt x="85" y="62"/>
                  </a:lnTo>
                  <a:lnTo>
                    <a:pt x="129" y="0"/>
                  </a:lnTo>
                  <a:lnTo>
                    <a:pt x="157" y="0"/>
                  </a:lnTo>
                  <a:lnTo>
                    <a:pt x="176" y="53"/>
                  </a:lnTo>
                  <a:lnTo>
                    <a:pt x="231" y="62"/>
                  </a:lnTo>
                  <a:lnTo>
                    <a:pt x="246" y="97"/>
                  </a:lnTo>
                  <a:lnTo>
                    <a:pt x="223" y="163"/>
                  </a:lnTo>
                  <a:lnTo>
                    <a:pt x="255" y="179"/>
                  </a:lnTo>
                  <a:lnTo>
                    <a:pt x="312" y="269"/>
                  </a:lnTo>
                  <a:lnTo>
                    <a:pt x="320" y="369"/>
                  </a:lnTo>
                  <a:lnTo>
                    <a:pt x="349" y="392"/>
                  </a:lnTo>
                  <a:lnTo>
                    <a:pt x="386" y="417"/>
                  </a:lnTo>
                  <a:lnTo>
                    <a:pt x="369" y="468"/>
                  </a:lnTo>
                  <a:lnTo>
                    <a:pt x="328" y="536"/>
                  </a:lnTo>
                  <a:lnTo>
                    <a:pt x="337" y="625"/>
                  </a:lnTo>
                  <a:lnTo>
                    <a:pt x="328" y="641"/>
                  </a:lnTo>
                  <a:lnTo>
                    <a:pt x="285" y="628"/>
                  </a:lnTo>
                  <a:lnTo>
                    <a:pt x="231" y="634"/>
                  </a:lnTo>
                  <a:lnTo>
                    <a:pt x="229" y="64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4" name="Freeform 95"/>
            <p:cNvSpPr>
              <a:spLocks/>
            </p:cNvSpPr>
            <p:nvPr/>
          </p:nvSpPr>
          <p:spPr bwMode="ltGray">
            <a:xfrm>
              <a:off x="2631" y="1375"/>
              <a:ext cx="52" cy="77"/>
            </a:xfrm>
            <a:custGeom>
              <a:avLst/>
              <a:gdLst>
                <a:gd name="T0" fmla="*/ 0 w 156"/>
                <a:gd name="T1" fmla="*/ 0 h 229"/>
                <a:gd name="T2" fmla="*/ 0 w 156"/>
                <a:gd name="T3" fmla="*/ 0 h 229"/>
                <a:gd name="T4" fmla="*/ 0 w 156"/>
                <a:gd name="T5" fmla="*/ 0 h 229"/>
                <a:gd name="T6" fmla="*/ 0 w 156"/>
                <a:gd name="T7" fmla="*/ 0 h 229"/>
                <a:gd name="T8" fmla="*/ 0 w 156"/>
                <a:gd name="T9" fmla="*/ 0 h 229"/>
                <a:gd name="T10" fmla="*/ 0 w 156"/>
                <a:gd name="T11" fmla="*/ 0 h 229"/>
                <a:gd name="T12" fmla="*/ 0 w 156"/>
                <a:gd name="T13" fmla="*/ 0 h 229"/>
                <a:gd name="T14" fmla="*/ 0 w 156"/>
                <a:gd name="T15" fmla="*/ 0 h 229"/>
                <a:gd name="T16" fmla="*/ 0 w 156"/>
                <a:gd name="T17" fmla="*/ 0 h 229"/>
                <a:gd name="T18" fmla="*/ 0 w 156"/>
                <a:gd name="T19" fmla="*/ 0 h 229"/>
                <a:gd name="T20" fmla="*/ 0 w 156"/>
                <a:gd name="T21" fmla="*/ 0 h 229"/>
                <a:gd name="T22" fmla="*/ 0 w 156"/>
                <a:gd name="T23" fmla="*/ 0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29"/>
                <a:gd name="T38" fmla="*/ 156 w 156"/>
                <a:gd name="T39" fmla="*/ 229 h 2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29">
                  <a:moveTo>
                    <a:pt x="0" y="182"/>
                  </a:moveTo>
                  <a:lnTo>
                    <a:pt x="24" y="135"/>
                  </a:lnTo>
                  <a:lnTo>
                    <a:pt x="10" y="85"/>
                  </a:lnTo>
                  <a:lnTo>
                    <a:pt x="52" y="63"/>
                  </a:lnTo>
                  <a:lnTo>
                    <a:pt x="58" y="12"/>
                  </a:lnTo>
                  <a:lnTo>
                    <a:pt x="116" y="0"/>
                  </a:lnTo>
                  <a:lnTo>
                    <a:pt x="156" y="21"/>
                  </a:lnTo>
                  <a:lnTo>
                    <a:pt x="131" y="83"/>
                  </a:lnTo>
                  <a:lnTo>
                    <a:pt x="141" y="156"/>
                  </a:lnTo>
                  <a:lnTo>
                    <a:pt x="107" y="224"/>
                  </a:lnTo>
                  <a:lnTo>
                    <a:pt x="62" y="229"/>
                  </a:lnTo>
                  <a:lnTo>
                    <a:pt x="0" y="18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5" name="Freeform 96"/>
            <p:cNvSpPr>
              <a:spLocks/>
            </p:cNvSpPr>
            <p:nvPr/>
          </p:nvSpPr>
          <p:spPr bwMode="ltGray">
            <a:xfrm>
              <a:off x="2673" y="1282"/>
              <a:ext cx="20" cy="18"/>
            </a:xfrm>
            <a:custGeom>
              <a:avLst/>
              <a:gdLst>
                <a:gd name="T0" fmla="*/ 0 w 60"/>
                <a:gd name="T1" fmla="*/ 0 h 54"/>
                <a:gd name="T2" fmla="*/ 0 w 60"/>
                <a:gd name="T3" fmla="*/ 0 h 54"/>
                <a:gd name="T4" fmla="*/ 0 w 60"/>
                <a:gd name="T5" fmla="*/ 0 h 54"/>
                <a:gd name="T6" fmla="*/ 0 w 60"/>
                <a:gd name="T7" fmla="*/ 0 h 54"/>
                <a:gd name="T8" fmla="*/ 0 w 60"/>
                <a:gd name="T9" fmla="*/ 0 h 54"/>
                <a:gd name="T10" fmla="*/ 0 w 60"/>
                <a:gd name="T11" fmla="*/ 0 h 54"/>
                <a:gd name="T12" fmla="*/ 0 w 60"/>
                <a:gd name="T13" fmla="*/ 0 h 54"/>
                <a:gd name="T14" fmla="*/ 0 60000 65536"/>
                <a:gd name="T15" fmla="*/ 0 60000 65536"/>
                <a:gd name="T16" fmla="*/ 0 60000 65536"/>
                <a:gd name="T17" fmla="*/ 0 60000 65536"/>
                <a:gd name="T18" fmla="*/ 0 60000 65536"/>
                <a:gd name="T19" fmla="*/ 0 60000 65536"/>
                <a:gd name="T20" fmla="*/ 0 60000 65536"/>
                <a:gd name="T21" fmla="*/ 0 w 60"/>
                <a:gd name="T22" fmla="*/ 0 h 54"/>
                <a:gd name="T23" fmla="*/ 60 w 6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4">
                  <a:moveTo>
                    <a:pt x="0" y="36"/>
                  </a:moveTo>
                  <a:lnTo>
                    <a:pt x="42" y="0"/>
                  </a:lnTo>
                  <a:lnTo>
                    <a:pt x="60" y="15"/>
                  </a:lnTo>
                  <a:lnTo>
                    <a:pt x="60" y="31"/>
                  </a:lnTo>
                  <a:lnTo>
                    <a:pt x="39" y="54"/>
                  </a:lnTo>
                  <a:lnTo>
                    <a:pt x="5" y="47"/>
                  </a:lnTo>
                  <a:lnTo>
                    <a:pt x="0" y="3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6" name="Freeform 97"/>
            <p:cNvSpPr>
              <a:spLocks/>
            </p:cNvSpPr>
            <p:nvPr/>
          </p:nvSpPr>
          <p:spPr bwMode="ltGray">
            <a:xfrm>
              <a:off x="2686" y="1169"/>
              <a:ext cx="11" cy="20"/>
            </a:xfrm>
            <a:custGeom>
              <a:avLst/>
              <a:gdLst>
                <a:gd name="T0" fmla="*/ 0 w 33"/>
                <a:gd name="T1" fmla="*/ 0 h 59"/>
                <a:gd name="T2" fmla="*/ 0 w 33"/>
                <a:gd name="T3" fmla="*/ 0 h 59"/>
                <a:gd name="T4" fmla="*/ 0 w 33"/>
                <a:gd name="T5" fmla="*/ 0 h 59"/>
                <a:gd name="T6" fmla="*/ 0 w 33"/>
                <a:gd name="T7" fmla="*/ 0 h 59"/>
                <a:gd name="T8" fmla="*/ 0 w 33"/>
                <a:gd name="T9" fmla="*/ 0 h 59"/>
                <a:gd name="T10" fmla="*/ 0 w 33"/>
                <a:gd name="T11" fmla="*/ 0 h 59"/>
                <a:gd name="T12" fmla="*/ 0 w 33"/>
                <a:gd name="T13" fmla="*/ 0 h 59"/>
                <a:gd name="T14" fmla="*/ 0 w 33"/>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9"/>
                <a:gd name="T26" fmla="*/ 33 w 33"/>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9">
                  <a:moveTo>
                    <a:pt x="0" y="50"/>
                  </a:moveTo>
                  <a:lnTo>
                    <a:pt x="13" y="0"/>
                  </a:lnTo>
                  <a:lnTo>
                    <a:pt x="21" y="0"/>
                  </a:lnTo>
                  <a:lnTo>
                    <a:pt x="33" y="10"/>
                  </a:lnTo>
                  <a:lnTo>
                    <a:pt x="33" y="24"/>
                  </a:lnTo>
                  <a:lnTo>
                    <a:pt x="21" y="59"/>
                  </a:lnTo>
                  <a:lnTo>
                    <a:pt x="13" y="59"/>
                  </a:lnTo>
                  <a:lnTo>
                    <a:pt x="0" y="5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7" name="Freeform 98"/>
            <p:cNvSpPr>
              <a:spLocks/>
            </p:cNvSpPr>
            <p:nvPr/>
          </p:nvSpPr>
          <p:spPr bwMode="ltGray">
            <a:xfrm>
              <a:off x="2831" y="1745"/>
              <a:ext cx="15" cy="16"/>
            </a:xfrm>
            <a:custGeom>
              <a:avLst/>
              <a:gdLst>
                <a:gd name="T0" fmla="*/ 0 w 44"/>
                <a:gd name="T1" fmla="*/ 0 h 46"/>
                <a:gd name="T2" fmla="*/ 0 w 44"/>
                <a:gd name="T3" fmla="*/ 0 h 46"/>
                <a:gd name="T4" fmla="*/ 0 w 44"/>
                <a:gd name="T5" fmla="*/ 0 h 46"/>
                <a:gd name="T6" fmla="*/ 0 w 44"/>
                <a:gd name="T7" fmla="*/ 0 h 46"/>
                <a:gd name="T8" fmla="*/ 0 w 44"/>
                <a:gd name="T9" fmla="*/ 0 h 46"/>
                <a:gd name="T10" fmla="*/ 0 w 44"/>
                <a:gd name="T11" fmla="*/ 0 h 46"/>
                <a:gd name="T12" fmla="*/ 0 w 44"/>
                <a:gd name="T13" fmla="*/ 0 h 46"/>
                <a:gd name="T14" fmla="*/ 0 w 44"/>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6"/>
                <a:gd name="T26" fmla="*/ 44 w 44"/>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6">
                  <a:moveTo>
                    <a:pt x="0" y="37"/>
                  </a:moveTo>
                  <a:lnTo>
                    <a:pt x="0" y="9"/>
                  </a:lnTo>
                  <a:lnTo>
                    <a:pt x="18" y="0"/>
                  </a:lnTo>
                  <a:lnTo>
                    <a:pt x="44" y="9"/>
                  </a:lnTo>
                  <a:lnTo>
                    <a:pt x="44" y="23"/>
                  </a:lnTo>
                  <a:lnTo>
                    <a:pt x="31" y="37"/>
                  </a:lnTo>
                  <a:lnTo>
                    <a:pt x="10" y="46"/>
                  </a:lnTo>
                  <a:lnTo>
                    <a:pt x="0" y="3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8" name="Freeform 99"/>
            <p:cNvSpPr>
              <a:spLocks/>
            </p:cNvSpPr>
            <p:nvPr/>
          </p:nvSpPr>
          <p:spPr bwMode="ltGray">
            <a:xfrm>
              <a:off x="1851" y="3706"/>
              <a:ext cx="30" cy="22"/>
            </a:xfrm>
            <a:custGeom>
              <a:avLst/>
              <a:gdLst>
                <a:gd name="T0" fmla="*/ 0 w 89"/>
                <a:gd name="T1" fmla="*/ 0 h 66"/>
                <a:gd name="T2" fmla="*/ 0 w 89"/>
                <a:gd name="T3" fmla="*/ 0 h 66"/>
                <a:gd name="T4" fmla="*/ 0 w 89"/>
                <a:gd name="T5" fmla="*/ 0 h 66"/>
                <a:gd name="T6" fmla="*/ 0 w 89"/>
                <a:gd name="T7" fmla="*/ 0 h 66"/>
                <a:gd name="T8" fmla="*/ 0 w 89"/>
                <a:gd name="T9" fmla="*/ 0 h 66"/>
                <a:gd name="T10" fmla="*/ 0 w 89"/>
                <a:gd name="T11" fmla="*/ 0 h 66"/>
                <a:gd name="T12" fmla="*/ 0 w 89"/>
                <a:gd name="T13" fmla="*/ 0 h 66"/>
                <a:gd name="T14" fmla="*/ 0 w 89"/>
                <a:gd name="T15" fmla="*/ 0 h 66"/>
                <a:gd name="T16" fmla="*/ 0 w 89"/>
                <a:gd name="T17" fmla="*/ 0 h 66"/>
                <a:gd name="T18" fmla="*/ 0 w 89"/>
                <a:gd name="T19" fmla="*/ 0 h 66"/>
                <a:gd name="T20" fmla="*/ 0 w 89"/>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66"/>
                <a:gd name="T35" fmla="*/ 89 w 8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66">
                  <a:moveTo>
                    <a:pt x="89" y="22"/>
                  </a:moveTo>
                  <a:lnTo>
                    <a:pt x="81" y="40"/>
                  </a:lnTo>
                  <a:lnTo>
                    <a:pt x="40" y="40"/>
                  </a:lnTo>
                  <a:lnTo>
                    <a:pt x="32" y="40"/>
                  </a:lnTo>
                  <a:lnTo>
                    <a:pt x="0" y="66"/>
                  </a:lnTo>
                  <a:lnTo>
                    <a:pt x="16" y="14"/>
                  </a:lnTo>
                  <a:lnTo>
                    <a:pt x="24" y="14"/>
                  </a:lnTo>
                  <a:lnTo>
                    <a:pt x="32" y="1"/>
                  </a:lnTo>
                  <a:lnTo>
                    <a:pt x="69" y="0"/>
                  </a:lnTo>
                  <a:lnTo>
                    <a:pt x="89" y="4"/>
                  </a:lnTo>
                  <a:lnTo>
                    <a:pt x="89" y="2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89" name="Freeform 100"/>
            <p:cNvSpPr>
              <a:spLocks/>
            </p:cNvSpPr>
            <p:nvPr/>
          </p:nvSpPr>
          <p:spPr bwMode="ltGray">
            <a:xfrm>
              <a:off x="1891" y="3706"/>
              <a:ext cx="25" cy="19"/>
            </a:xfrm>
            <a:custGeom>
              <a:avLst/>
              <a:gdLst>
                <a:gd name="T0" fmla="*/ 0 w 76"/>
                <a:gd name="T1" fmla="*/ 0 h 57"/>
                <a:gd name="T2" fmla="*/ 0 w 76"/>
                <a:gd name="T3" fmla="*/ 0 h 57"/>
                <a:gd name="T4" fmla="*/ 0 w 76"/>
                <a:gd name="T5" fmla="*/ 0 h 57"/>
                <a:gd name="T6" fmla="*/ 0 w 76"/>
                <a:gd name="T7" fmla="*/ 0 h 57"/>
                <a:gd name="T8" fmla="*/ 0 w 76"/>
                <a:gd name="T9" fmla="*/ 0 h 57"/>
                <a:gd name="T10" fmla="*/ 0 w 76"/>
                <a:gd name="T11" fmla="*/ 0 h 57"/>
                <a:gd name="T12" fmla="*/ 0 w 76"/>
                <a:gd name="T13" fmla="*/ 0 h 57"/>
                <a:gd name="T14" fmla="*/ 0 w 76"/>
                <a:gd name="T15" fmla="*/ 0 h 57"/>
                <a:gd name="T16" fmla="*/ 0 w 76"/>
                <a:gd name="T17" fmla="*/ 0 h 57"/>
                <a:gd name="T18" fmla="*/ 0 w 76"/>
                <a:gd name="T19" fmla="*/ 0 h 57"/>
                <a:gd name="T20" fmla="*/ 0 w 76"/>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7"/>
                <a:gd name="T35" fmla="*/ 76 w 7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7">
                  <a:moveTo>
                    <a:pt x="10" y="24"/>
                  </a:moveTo>
                  <a:lnTo>
                    <a:pt x="27" y="1"/>
                  </a:lnTo>
                  <a:lnTo>
                    <a:pt x="56" y="0"/>
                  </a:lnTo>
                  <a:lnTo>
                    <a:pt x="73" y="10"/>
                  </a:lnTo>
                  <a:lnTo>
                    <a:pt x="76" y="24"/>
                  </a:lnTo>
                  <a:lnTo>
                    <a:pt x="76" y="38"/>
                  </a:lnTo>
                  <a:lnTo>
                    <a:pt x="52" y="57"/>
                  </a:lnTo>
                  <a:lnTo>
                    <a:pt x="23" y="50"/>
                  </a:lnTo>
                  <a:lnTo>
                    <a:pt x="0" y="47"/>
                  </a:lnTo>
                  <a:lnTo>
                    <a:pt x="0" y="33"/>
                  </a:lnTo>
                  <a:lnTo>
                    <a:pt x="10" y="2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0" name="Freeform 101"/>
            <p:cNvSpPr>
              <a:spLocks/>
            </p:cNvSpPr>
            <p:nvPr/>
          </p:nvSpPr>
          <p:spPr bwMode="ltGray">
            <a:xfrm>
              <a:off x="1425" y="2117"/>
              <a:ext cx="164" cy="78"/>
            </a:xfrm>
            <a:custGeom>
              <a:avLst/>
              <a:gdLst>
                <a:gd name="T0" fmla="*/ 1 w 492"/>
                <a:gd name="T1" fmla="*/ 0 h 233"/>
                <a:gd name="T2" fmla="*/ 1 w 492"/>
                <a:gd name="T3" fmla="*/ 0 h 233"/>
                <a:gd name="T4" fmla="*/ 1 w 492"/>
                <a:gd name="T5" fmla="*/ 0 h 233"/>
                <a:gd name="T6" fmla="*/ 1 w 492"/>
                <a:gd name="T7" fmla="*/ 0 h 233"/>
                <a:gd name="T8" fmla="*/ 1 w 492"/>
                <a:gd name="T9" fmla="*/ 0 h 233"/>
                <a:gd name="T10" fmla="*/ 1 w 492"/>
                <a:gd name="T11" fmla="*/ 0 h 233"/>
                <a:gd name="T12" fmla="*/ 0 w 492"/>
                <a:gd name="T13" fmla="*/ 0 h 233"/>
                <a:gd name="T14" fmla="*/ 0 w 492"/>
                <a:gd name="T15" fmla="*/ 0 h 233"/>
                <a:gd name="T16" fmla="*/ 0 w 492"/>
                <a:gd name="T17" fmla="*/ 0 h 233"/>
                <a:gd name="T18" fmla="*/ 0 w 492"/>
                <a:gd name="T19" fmla="*/ 0 h 233"/>
                <a:gd name="T20" fmla="*/ 0 w 492"/>
                <a:gd name="T21" fmla="*/ 0 h 233"/>
                <a:gd name="T22" fmla="*/ 0 w 492"/>
                <a:gd name="T23" fmla="*/ 0 h 233"/>
                <a:gd name="T24" fmla="*/ 0 w 492"/>
                <a:gd name="T25" fmla="*/ 0 h 233"/>
                <a:gd name="T26" fmla="*/ 0 w 492"/>
                <a:gd name="T27" fmla="*/ 0 h 233"/>
                <a:gd name="T28" fmla="*/ 0 w 492"/>
                <a:gd name="T29" fmla="*/ 0 h 233"/>
                <a:gd name="T30" fmla="*/ 0 w 492"/>
                <a:gd name="T31" fmla="*/ 0 h 233"/>
                <a:gd name="T32" fmla="*/ 0 w 492"/>
                <a:gd name="T33" fmla="*/ 0 h 233"/>
                <a:gd name="T34" fmla="*/ 0 w 492"/>
                <a:gd name="T35" fmla="*/ 0 h 233"/>
                <a:gd name="T36" fmla="*/ 0 w 492"/>
                <a:gd name="T37" fmla="*/ 0 h 233"/>
                <a:gd name="T38" fmla="*/ 0 w 492"/>
                <a:gd name="T39" fmla="*/ 0 h 233"/>
                <a:gd name="T40" fmla="*/ 0 w 492"/>
                <a:gd name="T41" fmla="*/ 0 h 233"/>
                <a:gd name="T42" fmla="*/ 0 w 492"/>
                <a:gd name="T43" fmla="*/ 0 h 233"/>
                <a:gd name="T44" fmla="*/ 1 w 492"/>
                <a:gd name="T45" fmla="*/ 0 h 233"/>
                <a:gd name="T46" fmla="*/ 1 w 492"/>
                <a:gd name="T47" fmla="*/ 0 h 233"/>
                <a:gd name="T48" fmla="*/ 1 w 492"/>
                <a:gd name="T49" fmla="*/ 0 h 233"/>
                <a:gd name="T50" fmla="*/ 1 w 492"/>
                <a:gd name="T51" fmla="*/ 0 h 2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2"/>
                <a:gd name="T79" fmla="*/ 0 h 233"/>
                <a:gd name="T80" fmla="*/ 492 w 492"/>
                <a:gd name="T81" fmla="*/ 233 h 2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2" h="233">
                  <a:moveTo>
                    <a:pt x="474" y="193"/>
                  </a:moveTo>
                  <a:lnTo>
                    <a:pt x="492" y="184"/>
                  </a:lnTo>
                  <a:lnTo>
                    <a:pt x="492" y="139"/>
                  </a:lnTo>
                  <a:lnTo>
                    <a:pt x="489" y="125"/>
                  </a:lnTo>
                  <a:lnTo>
                    <a:pt x="437" y="113"/>
                  </a:lnTo>
                  <a:lnTo>
                    <a:pt x="393" y="74"/>
                  </a:lnTo>
                  <a:lnTo>
                    <a:pt x="363" y="63"/>
                  </a:lnTo>
                  <a:lnTo>
                    <a:pt x="321" y="29"/>
                  </a:lnTo>
                  <a:lnTo>
                    <a:pt x="238" y="14"/>
                  </a:lnTo>
                  <a:lnTo>
                    <a:pt x="163" y="0"/>
                  </a:lnTo>
                  <a:lnTo>
                    <a:pt x="101" y="7"/>
                  </a:lnTo>
                  <a:lnTo>
                    <a:pt x="49" y="14"/>
                  </a:lnTo>
                  <a:lnTo>
                    <a:pt x="5" y="47"/>
                  </a:lnTo>
                  <a:lnTo>
                    <a:pt x="0" y="99"/>
                  </a:lnTo>
                  <a:lnTo>
                    <a:pt x="49" y="103"/>
                  </a:lnTo>
                  <a:lnTo>
                    <a:pt x="85" y="81"/>
                  </a:lnTo>
                  <a:lnTo>
                    <a:pt x="85" y="58"/>
                  </a:lnTo>
                  <a:lnTo>
                    <a:pt x="124" y="63"/>
                  </a:lnTo>
                  <a:lnTo>
                    <a:pt x="269" y="137"/>
                  </a:lnTo>
                  <a:lnTo>
                    <a:pt x="302" y="173"/>
                  </a:lnTo>
                  <a:lnTo>
                    <a:pt x="306" y="228"/>
                  </a:lnTo>
                  <a:lnTo>
                    <a:pt x="339" y="233"/>
                  </a:lnTo>
                  <a:lnTo>
                    <a:pt x="380" y="219"/>
                  </a:lnTo>
                  <a:lnTo>
                    <a:pt x="407" y="193"/>
                  </a:lnTo>
                  <a:lnTo>
                    <a:pt x="455" y="197"/>
                  </a:lnTo>
                  <a:lnTo>
                    <a:pt x="474" y="19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1" name="Freeform 102"/>
            <p:cNvSpPr>
              <a:spLocks/>
            </p:cNvSpPr>
            <p:nvPr/>
          </p:nvSpPr>
          <p:spPr bwMode="ltGray">
            <a:xfrm>
              <a:off x="1654" y="984"/>
              <a:ext cx="21" cy="20"/>
            </a:xfrm>
            <a:custGeom>
              <a:avLst/>
              <a:gdLst>
                <a:gd name="T0" fmla="*/ 0 w 65"/>
                <a:gd name="T1" fmla="*/ 0 h 61"/>
                <a:gd name="T2" fmla="*/ 0 w 65"/>
                <a:gd name="T3" fmla="*/ 0 h 61"/>
                <a:gd name="T4" fmla="*/ 0 w 65"/>
                <a:gd name="T5" fmla="*/ 0 h 61"/>
                <a:gd name="T6" fmla="*/ 0 w 65"/>
                <a:gd name="T7" fmla="*/ 0 h 61"/>
                <a:gd name="T8" fmla="*/ 0 w 65"/>
                <a:gd name="T9" fmla="*/ 0 h 61"/>
                <a:gd name="T10" fmla="*/ 0 w 65"/>
                <a:gd name="T11" fmla="*/ 0 h 61"/>
                <a:gd name="T12" fmla="*/ 0 w 65"/>
                <a:gd name="T13" fmla="*/ 0 h 61"/>
                <a:gd name="T14" fmla="*/ 0 w 65"/>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1"/>
                <a:gd name="T26" fmla="*/ 65 w 65"/>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1">
                  <a:moveTo>
                    <a:pt x="44" y="0"/>
                  </a:moveTo>
                  <a:lnTo>
                    <a:pt x="65" y="15"/>
                  </a:lnTo>
                  <a:lnTo>
                    <a:pt x="54" y="36"/>
                  </a:lnTo>
                  <a:lnTo>
                    <a:pt x="36" y="57"/>
                  </a:lnTo>
                  <a:lnTo>
                    <a:pt x="0" y="61"/>
                  </a:lnTo>
                  <a:lnTo>
                    <a:pt x="8" y="1"/>
                  </a:lnTo>
                  <a:lnTo>
                    <a:pt x="30" y="0"/>
                  </a:lnTo>
                  <a:lnTo>
                    <a:pt x="44"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2" name="Freeform 103"/>
            <p:cNvSpPr>
              <a:spLocks/>
            </p:cNvSpPr>
            <p:nvPr/>
          </p:nvSpPr>
          <p:spPr bwMode="ltGray">
            <a:xfrm>
              <a:off x="1462" y="834"/>
              <a:ext cx="55" cy="61"/>
            </a:xfrm>
            <a:custGeom>
              <a:avLst/>
              <a:gdLst>
                <a:gd name="T0" fmla="*/ 0 w 167"/>
                <a:gd name="T1" fmla="*/ 0 h 182"/>
                <a:gd name="T2" fmla="*/ 0 w 167"/>
                <a:gd name="T3" fmla="*/ 0 h 182"/>
                <a:gd name="T4" fmla="*/ 0 w 167"/>
                <a:gd name="T5" fmla="*/ 0 h 182"/>
                <a:gd name="T6" fmla="*/ 0 w 167"/>
                <a:gd name="T7" fmla="*/ 0 h 182"/>
                <a:gd name="T8" fmla="*/ 0 w 167"/>
                <a:gd name="T9" fmla="*/ 0 h 182"/>
                <a:gd name="T10" fmla="*/ 0 w 167"/>
                <a:gd name="T11" fmla="*/ 0 h 182"/>
                <a:gd name="T12" fmla="*/ 0 w 167"/>
                <a:gd name="T13" fmla="*/ 0 h 182"/>
                <a:gd name="T14" fmla="*/ 0 w 167"/>
                <a:gd name="T15" fmla="*/ 0 h 182"/>
                <a:gd name="T16" fmla="*/ 0 w 167"/>
                <a:gd name="T17" fmla="*/ 0 h 182"/>
                <a:gd name="T18" fmla="*/ 0 w 167"/>
                <a:gd name="T19" fmla="*/ 0 h 182"/>
                <a:gd name="T20" fmla="*/ 0 w 167"/>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2"/>
                <a:gd name="T35" fmla="*/ 167 w 167"/>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2">
                  <a:moveTo>
                    <a:pt x="88" y="0"/>
                  </a:moveTo>
                  <a:lnTo>
                    <a:pt x="124" y="10"/>
                  </a:lnTo>
                  <a:lnTo>
                    <a:pt x="140" y="22"/>
                  </a:lnTo>
                  <a:lnTo>
                    <a:pt x="167" y="70"/>
                  </a:lnTo>
                  <a:lnTo>
                    <a:pt x="154" y="129"/>
                  </a:lnTo>
                  <a:lnTo>
                    <a:pt x="75" y="139"/>
                  </a:lnTo>
                  <a:lnTo>
                    <a:pt x="43" y="182"/>
                  </a:lnTo>
                  <a:lnTo>
                    <a:pt x="49" y="129"/>
                  </a:lnTo>
                  <a:lnTo>
                    <a:pt x="0" y="66"/>
                  </a:lnTo>
                  <a:lnTo>
                    <a:pt x="6" y="10"/>
                  </a:lnTo>
                  <a:lnTo>
                    <a:pt x="88"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3" name="Freeform 104"/>
            <p:cNvSpPr>
              <a:spLocks/>
            </p:cNvSpPr>
            <p:nvPr/>
          </p:nvSpPr>
          <p:spPr bwMode="ltGray">
            <a:xfrm>
              <a:off x="1367" y="659"/>
              <a:ext cx="80" cy="57"/>
            </a:xfrm>
            <a:custGeom>
              <a:avLst/>
              <a:gdLst>
                <a:gd name="T0" fmla="*/ 0 w 240"/>
                <a:gd name="T1" fmla="*/ 0 h 170"/>
                <a:gd name="T2" fmla="*/ 0 w 240"/>
                <a:gd name="T3" fmla="*/ 0 h 170"/>
                <a:gd name="T4" fmla="*/ 0 w 240"/>
                <a:gd name="T5" fmla="*/ 0 h 170"/>
                <a:gd name="T6" fmla="*/ 0 w 240"/>
                <a:gd name="T7" fmla="*/ 0 h 170"/>
                <a:gd name="T8" fmla="*/ 0 w 240"/>
                <a:gd name="T9" fmla="*/ 0 h 170"/>
                <a:gd name="T10" fmla="*/ 0 w 240"/>
                <a:gd name="T11" fmla="*/ 0 h 170"/>
                <a:gd name="T12" fmla="*/ 0 w 240"/>
                <a:gd name="T13" fmla="*/ 0 h 170"/>
                <a:gd name="T14" fmla="*/ 0 w 240"/>
                <a:gd name="T15" fmla="*/ 0 h 170"/>
                <a:gd name="T16" fmla="*/ 0 w 240"/>
                <a:gd name="T17" fmla="*/ 0 h 170"/>
                <a:gd name="T18" fmla="*/ 0 w 240"/>
                <a:gd name="T19" fmla="*/ 0 h 170"/>
                <a:gd name="T20" fmla="*/ 0 w 240"/>
                <a:gd name="T21" fmla="*/ 0 h 170"/>
                <a:gd name="T22" fmla="*/ 0 w 240"/>
                <a:gd name="T23" fmla="*/ 0 h 170"/>
                <a:gd name="T24" fmla="*/ 0 w 240"/>
                <a:gd name="T25" fmla="*/ 0 h 170"/>
                <a:gd name="T26" fmla="*/ 0 w 240"/>
                <a:gd name="T27" fmla="*/ 0 h 170"/>
                <a:gd name="T28" fmla="*/ 0 w 240"/>
                <a:gd name="T29" fmla="*/ 0 h 170"/>
                <a:gd name="T30" fmla="*/ 0 w 240"/>
                <a:gd name="T31" fmla="*/ 0 h 170"/>
                <a:gd name="T32" fmla="*/ 0 w 240"/>
                <a:gd name="T33" fmla="*/ 0 h 170"/>
                <a:gd name="T34" fmla="*/ 0 w 240"/>
                <a:gd name="T35" fmla="*/ 0 h 170"/>
                <a:gd name="T36" fmla="*/ 0 w 240"/>
                <a:gd name="T37" fmla="*/ 0 h 170"/>
                <a:gd name="T38" fmla="*/ 0 w 240"/>
                <a:gd name="T39" fmla="*/ 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0"/>
                <a:gd name="T61" fmla="*/ 0 h 170"/>
                <a:gd name="T62" fmla="*/ 240 w 240"/>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0" h="170">
                  <a:moveTo>
                    <a:pt x="100" y="161"/>
                  </a:moveTo>
                  <a:lnTo>
                    <a:pt x="94" y="159"/>
                  </a:lnTo>
                  <a:lnTo>
                    <a:pt x="86" y="145"/>
                  </a:lnTo>
                  <a:lnTo>
                    <a:pt x="76" y="145"/>
                  </a:lnTo>
                  <a:lnTo>
                    <a:pt x="11" y="159"/>
                  </a:lnTo>
                  <a:lnTo>
                    <a:pt x="0" y="117"/>
                  </a:lnTo>
                  <a:lnTo>
                    <a:pt x="36" y="106"/>
                  </a:lnTo>
                  <a:lnTo>
                    <a:pt x="21" y="81"/>
                  </a:lnTo>
                  <a:lnTo>
                    <a:pt x="40" y="25"/>
                  </a:lnTo>
                  <a:lnTo>
                    <a:pt x="76" y="0"/>
                  </a:lnTo>
                  <a:lnTo>
                    <a:pt x="86" y="0"/>
                  </a:lnTo>
                  <a:lnTo>
                    <a:pt x="150" y="36"/>
                  </a:lnTo>
                  <a:lnTo>
                    <a:pt x="232" y="45"/>
                  </a:lnTo>
                  <a:lnTo>
                    <a:pt x="215" y="73"/>
                  </a:lnTo>
                  <a:lnTo>
                    <a:pt x="215" y="106"/>
                  </a:lnTo>
                  <a:lnTo>
                    <a:pt x="240" y="141"/>
                  </a:lnTo>
                  <a:lnTo>
                    <a:pt x="237" y="155"/>
                  </a:lnTo>
                  <a:lnTo>
                    <a:pt x="129" y="170"/>
                  </a:lnTo>
                  <a:lnTo>
                    <a:pt x="109" y="166"/>
                  </a:lnTo>
                  <a:lnTo>
                    <a:pt x="100" y="16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4" name="Freeform 105"/>
            <p:cNvSpPr>
              <a:spLocks/>
            </p:cNvSpPr>
            <p:nvPr/>
          </p:nvSpPr>
          <p:spPr bwMode="ltGray">
            <a:xfrm>
              <a:off x="1263" y="681"/>
              <a:ext cx="62" cy="27"/>
            </a:xfrm>
            <a:custGeom>
              <a:avLst/>
              <a:gdLst>
                <a:gd name="T0" fmla="*/ 0 w 185"/>
                <a:gd name="T1" fmla="*/ 0 h 80"/>
                <a:gd name="T2" fmla="*/ 0 w 185"/>
                <a:gd name="T3" fmla="*/ 0 h 80"/>
                <a:gd name="T4" fmla="*/ 0 w 185"/>
                <a:gd name="T5" fmla="*/ 0 h 80"/>
                <a:gd name="T6" fmla="*/ 0 w 185"/>
                <a:gd name="T7" fmla="*/ 0 h 80"/>
                <a:gd name="T8" fmla="*/ 0 w 185"/>
                <a:gd name="T9" fmla="*/ 0 h 80"/>
                <a:gd name="T10" fmla="*/ 0 w 185"/>
                <a:gd name="T11" fmla="*/ 0 h 80"/>
                <a:gd name="T12" fmla="*/ 0 w 185"/>
                <a:gd name="T13" fmla="*/ 0 h 80"/>
                <a:gd name="T14" fmla="*/ 0 w 185"/>
                <a:gd name="T15" fmla="*/ 0 h 80"/>
                <a:gd name="T16" fmla="*/ 0 w 185"/>
                <a:gd name="T17" fmla="*/ 0 h 80"/>
                <a:gd name="T18" fmla="*/ 0 w 185"/>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80"/>
                <a:gd name="T32" fmla="*/ 185 w 185"/>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80">
                  <a:moveTo>
                    <a:pt x="75" y="47"/>
                  </a:moveTo>
                  <a:lnTo>
                    <a:pt x="0" y="40"/>
                  </a:lnTo>
                  <a:lnTo>
                    <a:pt x="10" y="31"/>
                  </a:lnTo>
                  <a:lnTo>
                    <a:pt x="106" y="0"/>
                  </a:lnTo>
                  <a:lnTo>
                    <a:pt x="174" y="18"/>
                  </a:lnTo>
                  <a:lnTo>
                    <a:pt x="185" y="31"/>
                  </a:lnTo>
                  <a:lnTo>
                    <a:pt x="185" y="40"/>
                  </a:lnTo>
                  <a:lnTo>
                    <a:pt x="174" y="80"/>
                  </a:lnTo>
                  <a:lnTo>
                    <a:pt x="114" y="47"/>
                  </a:lnTo>
                  <a:lnTo>
                    <a:pt x="75"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5" name="Freeform 106"/>
            <p:cNvSpPr>
              <a:spLocks/>
            </p:cNvSpPr>
            <p:nvPr/>
          </p:nvSpPr>
          <p:spPr bwMode="ltGray">
            <a:xfrm>
              <a:off x="1376" y="720"/>
              <a:ext cx="27" cy="32"/>
            </a:xfrm>
            <a:custGeom>
              <a:avLst/>
              <a:gdLst>
                <a:gd name="T0" fmla="*/ 0 w 79"/>
                <a:gd name="T1" fmla="*/ 0 h 97"/>
                <a:gd name="T2" fmla="*/ 0 w 79"/>
                <a:gd name="T3" fmla="*/ 0 h 97"/>
                <a:gd name="T4" fmla="*/ 0 w 79"/>
                <a:gd name="T5" fmla="*/ 0 h 97"/>
                <a:gd name="T6" fmla="*/ 0 w 79"/>
                <a:gd name="T7" fmla="*/ 0 h 97"/>
                <a:gd name="T8" fmla="*/ 0 w 79"/>
                <a:gd name="T9" fmla="*/ 0 h 97"/>
                <a:gd name="T10" fmla="*/ 0 w 79"/>
                <a:gd name="T11" fmla="*/ 0 h 97"/>
                <a:gd name="T12" fmla="*/ 0 w 79"/>
                <a:gd name="T13" fmla="*/ 0 h 97"/>
                <a:gd name="T14" fmla="*/ 0 w 79"/>
                <a:gd name="T15" fmla="*/ 0 h 97"/>
                <a:gd name="T16" fmla="*/ 0 w 79"/>
                <a:gd name="T17" fmla="*/ 0 h 97"/>
                <a:gd name="T18" fmla="*/ 0 w 79"/>
                <a:gd name="T19" fmla="*/ 0 h 97"/>
                <a:gd name="T20" fmla="*/ 0 w 7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97"/>
                <a:gd name="T35" fmla="*/ 79 w 7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97">
                  <a:moveTo>
                    <a:pt x="8" y="94"/>
                  </a:moveTo>
                  <a:lnTo>
                    <a:pt x="13" y="73"/>
                  </a:lnTo>
                  <a:lnTo>
                    <a:pt x="0" y="28"/>
                  </a:lnTo>
                  <a:lnTo>
                    <a:pt x="6" y="32"/>
                  </a:lnTo>
                  <a:lnTo>
                    <a:pt x="23" y="0"/>
                  </a:lnTo>
                  <a:lnTo>
                    <a:pt x="66" y="0"/>
                  </a:lnTo>
                  <a:lnTo>
                    <a:pt x="71" y="11"/>
                  </a:lnTo>
                  <a:lnTo>
                    <a:pt x="79" y="86"/>
                  </a:lnTo>
                  <a:lnTo>
                    <a:pt x="56" y="97"/>
                  </a:lnTo>
                  <a:lnTo>
                    <a:pt x="13" y="89"/>
                  </a:lnTo>
                  <a:lnTo>
                    <a:pt x="8" y="9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6" name="Freeform 107"/>
            <p:cNvSpPr>
              <a:spLocks/>
            </p:cNvSpPr>
            <p:nvPr/>
          </p:nvSpPr>
          <p:spPr bwMode="ltGray">
            <a:xfrm>
              <a:off x="1226" y="710"/>
              <a:ext cx="28" cy="19"/>
            </a:xfrm>
            <a:custGeom>
              <a:avLst/>
              <a:gdLst>
                <a:gd name="T0" fmla="*/ 0 w 84"/>
                <a:gd name="T1" fmla="*/ 0 h 57"/>
                <a:gd name="T2" fmla="*/ 0 w 84"/>
                <a:gd name="T3" fmla="*/ 0 h 57"/>
                <a:gd name="T4" fmla="*/ 0 w 84"/>
                <a:gd name="T5" fmla="*/ 0 h 57"/>
                <a:gd name="T6" fmla="*/ 0 w 84"/>
                <a:gd name="T7" fmla="*/ 0 h 57"/>
                <a:gd name="T8" fmla="*/ 0 w 84"/>
                <a:gd name="T9" fmla="*/ 0 h 57"/>
                <a:gd name="T10" fmla="*/ 0 w 84"/>
                <a:gd name="T11" fmla="*/ 0 h 57"/>
                <a:gd name="T12" fmla="*/ 0 w 84"/>
                <a:gd name="T13" fmla="*/ 0 h 57"/>
                <a:gd name="T14" fmla="*/ 0 60000 65536"/>
                <a:gd name="T15" fmla="*/ 0 60000 65536"/>
                <a:gd name="T16" fmla="*/ 0 60000 65536"/>
                <a:gd name="T17" fmla="*/ 0 60000 65536"/>
                <a:gd name="T18" fmla="*/ 0 60000 65536"/>
                <a:gd name="T19" fmla="*/ 0 60000 65536"/>
                <a:gd name="T20" fmla="*/ 0 60000 65536"/>
                <a:gd name="T21" fmla="*/ 0 w 84"/>
                <a:gd name="T22" fmla="*/ 0 h 57"/>
                <a:gd name="T23" fmla="*/ 84 w 84"/>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57">
                  <a:moveTo>
                    <a:pt x="63" y="7"/>
                  </a:moveTo>
                  <a:lnTo>
                    <a:pt x="11" y="0"/>
                  </a:lnTo>
                  <a:lnTo>
                    <a:pt x="0" y="15"/>
                  </a:lnTo>
                  <a:lnTo>
                    <a:pt x="11" y="40"/>
                  </a:lnTo>
                  <a:lnTo>
                    <a:pt x="44" y="57"/>
                  </a:lnTo>
                  <a:lnTo>
                    <a:pt x="84" y="26"/>
                  </a:lnTo>
                  <a:lnTo>
                    <a:pt x="63" y="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7" name="Freeform 108"/>
            <p:cNvSpPr>
              <a:spLocks/>
            </p:cNvSpPr>
            <p:nvPr/>
          </p:nvSpPr>
          <p:spPr bwMode="ltGray">
            <a:xfrm>
              <a:off x="1272" y="711"/>
              <a:ext cx="34" cy="20"/>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0" y="62"/>
                  </a:moveTo>
                  <a:lnTo>
                    <a:pt x="46" y="36"/>
                  </a:lnTo>
                  <a:lnTo>
                    <a:pt x="104" y="20"/>
                  </a:lnTo>
                  <a:lnTo>
                    <a:pt x="71" y="0"/>
                  </a:lnTo>
                  <a:lnTo>
                    <a:pt x="30" y="15"/>
                  </a:lnTo>
                  <a:lnTo>
                    <a:pt x="8" y="15"/>
                  </a:lnTo>
                  <a:lnTo>
                    <a:pt x="0" y="6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8" name="Freeform 109"/>
            <p:cNvSpPr>
              <a:spLocks/>
            </p:cNvSpPr>
            <p:nvPr/>
          </p:nvSpPr>
          <p:spPr bwMode="ltGray">
            <a:xfrm>
              <a:off x="1193" y="725"/>
              <a:ext cx="180" cy="101"/>
            </a:xfrm>
            <a:custGeom>
              <a:avLst/>
              <a:gdLst>
                <a:gd name="T0" fmla="*/ 0 w 540"/>
                <a:gd name="T1" fmla="*/ 0 h 304"/>
                <a:gd name="T2" fmla="*/ 0 w 540"/>
                <a:gd name="T3" fmla="*/ 0 h 304"/>
                <a:gd name="T4" fmla="*/ 0 w 540"/>
                <a:gd name="T5" fmla="*/ 0 h 304"/>
                <a:gd name="T6" fmla="*/ 0 w 540"/>
                <a:gd name="T7" fmla="*/ 0 h 304"/>
                <a:gd name="T8" fmla="*/ 0 w 540"/>
                <a:gd name="T9" fmla="*/ 0 h 304"/>
                <a:gd name="T10" fmla="*/ 1 w 540"/>
                <a:gd name="T11" fmla="*/ 0 h 304"/>
                <a:gd name="T12" fmla="*/ 1 w 540"/>
                <a:gd name="T13" fmla="*/ 0 h 304"/>
                <a:gd name="T14" fmla="*/ 1 w 540"/>
                <a:gd name="T15" fmla="*/ 0 h 304"/>
                <a:gd name="T16" fmla="*/ 1 w 540"/>
                <a:gd name="T17" fmla="*/ 0 h 304"/>
                <a:gd name="T18" fmla="*/ 1 w 540"/>
                <a:gd name="T19" fmla="*/ 0 h 304"/>
                <a:gd name="T20" fmla="*/ 1 w 540"/>
                <a:gd name="T21" fmla="*/ 0 h 304"/>
                <a:gd name="T22" fmla="*/ 1 w 540"/>
                <a:gd name="T23" fmla="*/ 0 h 304"/>
                <a:gd name="T24" fmla="*/ 1 w 540"/>
                <a:gd name="T25" fmla="*/ 0 h 304"/>
                <a:gd name="T26" fmla="*/ 1 w 540"/>
                <a:gd name="T27" fmla="*/ 0 h 304"/>
                <a:gd name="T28" fmla="*/ 1 w 540"/>
                <a:gd name="T29" fmla="*/ 0 h 304"/>
                <a:gd name="T30" fmla="*/ 0 w 540"/>
                <a:gd name="T31" fmla="*/ 0 h 304"/>
                <a:gd name="T32" fmla="*/ 0 w 540"/>
                <a:gd name="T33" fmla="*/ 0 h 304"/>
                <a:gd name="T34" fmla="*/ 0 w 540"/>
                <a:gd name="T35" fmla="*/ 0 h 304"/>
                <a:gd name="T36" fmla="*/ 0 w 540"/>
                <a:gd name="T37" fmla="*/ 0 h 304"/>
                <a:gd name="T38" fmla="*/ 0 w 540"/>
                <a:gd name="T39" fmla="*/ 0 h 304"/>
                <a:gd name="T40" fmla="*/ 0 w 540"/>
                <a:gd name="T41" fmla="*/ 0 h 304"/>
                <a:gd name="T42" fmla="*/ 0 w 540"/>
                <a:gd name="T43" fmla="*/ 0 h 304"/>
                <a:gd name="T44" fmla="*/ 0 w 540"/>
                <a:gd name="T45" fmla="*/ 0 h 304"/>
                <a:gd name="T46" fmla="*/ 0 w 540"/>
                <a:gd name="T47" fmla="*/ 0 h 3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0"/>
                <a:gd name="T73" fmla="*/ 0 h 304"/>
                <a:gd name="T74" fmla="*/ 540 w 540"/>
                <a:gd name="T75" fmla="*/ 304 h 3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0" h="304">
                  <a:moveTo>
                    <a:pt x="3" y="245"/>
                  </a:moveTo>
                  <a:lnTo>
                    <a:pt x="75" y="303"/>
                  </a:lnTo>
                  <a:lnTo>
                    <a:pt x="146" y="304"/>
                  </a:lnTo>
                  <a:lnTo>
                    <a:pt x="210" y="285"/>
                  </a:lnTo>
                  <a:lnTo>
                    <a:pt x="340" y="245"/>
                  </a:lnTo>
                  <a:lnTo>
                    <a:pt x="482" y="266"/>
                  </a:lnTo>
                  <a:lnTo>
                    <a:pt x="506" y="230"/>
                  </a:lnTo>
                  <a:lnTo>
                    <a:pt x="471" y="184"/>
                  </a:lnTo>
                  <a:lnTo>
                    <a:pt x="475" y="153"/>
                  </a:lnTo>
                  <a:lnTo>
                    <a:pt x="540" y="114"/>
                  </a:lnTo>
                  <a:lnTo>
                    <a:pt x="515" y="61"/>
                  </a:lnTo>
                  <a:lnTo>
                    <a:pt x="464" y="66"/>
                  </a:lnTo>
                  <a:lnTo>
                    <a:pt x="448" y="57"/>
                  </a:lnTo>
                  <a:lnTo>
                    <a:pt x="417" y="1"/>
                  </a:lnTo>
                  <a:lnTo>
                    <a:pt x="379" y="0"/>
                  </a:lnTo>
                  <a:lnTo>
                    <a:pt x="343" y="64"/>
                  </a:lnTo>
                  <a:lnTo>
                    <a:pt x="293" y="98"/>
                  </a:lnTo>
                  <a:lnTo>
                    <a:pt x="267" y="179"/>
                  </a:lnTo>
                  <a:lnTo>
                    <a:pt x="242" y="189"/>
                  </a:lnTo>
                  <a:lnTo>
                    <a:pt x="190" y="179"/>
                  </a:lnTo>
                  <a:lnTo>
                    <a:pt x="123" y="139"/>
                  </a:lnTo>
                  <a:lnTo>
                    <a:pt x="52" y="147"/>
                  </a:lnTo>
                  <a:lnTo>
                    <a:pt x="0" y="216"/>
                  </a:lnTo>
                  <a:lnTo>
                    <a:pt x="3" y="24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299" name="Freeform 110"/>
            <p:cNvSpPr>
              <a:spLocks/>
            </p:cNvSpPr>
            <p:nvPr/>
          </p:nvSpPr>
          <p:spPr bwMode="ltGray">
            <a:xfrm>
              <a:off x="1111" y="725"/>
              <a:ext cx="117" cy="61"/>
            </a:xfrm>
            <a:custGeom>
              <a:avLst/>
              <a:gdLst>
                <a:gd name="T0" fmla="*/ 0 w 349"/>
                <a:gd name="T1" fmla="*/ 0 h 182"/>
                <a:gd name="T2" fmla="*/ 0 w 349"/>
                <a:gd name="T3" fmla="*/ 0 h 182"/>
                <a:gd name="T4" fmla="*/ 0 w 349"/>
                <a:gd name="T5" fmla="*/ 0 h 182"/>
                <a:gd name="T6" fmla="*/ 0 w 349"/>
                <a:gd name="T7" fmla="*/ 0 h 182"/>
                <a:gd name="T8" fmla="*/ 0 w 349"/>
                <a:gd name="T9" fmla="*/ 0 h 182"/>
                <a:gd name="T10" fmla="*/ 0 w 349"/>
                <a:gd name="T11" fmla="*/ 0 h 182"/>
                <a:gd name="T12" fmla="*/ 0 w 349"/>
                <a:gd name="T13" fmla="*/ 0 h 182"/>
                <a:gd name="T14" fmla="*/ 0 w 349"/>
                <a:gd name="T15" fmla="*/ 0 h 182"/>
                <a:gd name="T16" fmla="*/ 0 w 349"/>
                <a:gd name="T17" fmla="*/ 0 h 182"/>
                <a:gd name="T18" fmla="*/ 0 w 349"/>
                <a:gd name="T19" fmla="*/ 0 h 182"/>
                <a:gd name="T20" fmla="*/ 0 w 349"/>
                <a:gd name="T21" fmla="*/ 0 h 182"/>
                <a:gd name="T22" fmla="*/ 0 w 349"/>
                <a:gd name="T23" fmla="*/ 0 h 182"/>
                <a:gd name="T24" fmla="*/ 0 w 349"/>
                <a:gd name="T25" fmla="*/ 0 h 182"/>
                <a:gd name="T26" fmla="*/ 0 w 349"/>
                <a:gd name="T27" fmla="*/ 0 h 182"/>
                <a:gd name="T28" fmla="*/ 0 w 349"/>
                <a:gd name="T29" fmla="*/ 0 h 182"/>
                <a:gd name="T30" fmla="*/ 0 w 349"/>
                <a:gd name="T31" fmla="*/ 0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182"/>
                <a:gd name="T50" fmla="*/ 349 w 349"/>
                <a:gd name="T51" fmla="*/ 182 h 1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182">
                  <a:moveTo>
                    <a:pt x="101" y="84"/>
                  </a:moveTo>
                  <a:lnTo>
                    <a:pt x="79" y="84"/>
                  </a:lnTo>
                  <a:lnTo>
                    <a:pt x="64" y="109"/>
                  </a:lnTo>
                  <a:lnTo>
                    <a:pt x="36" y="118"/>
                  </a:lnTo>
                  <a:lnTo>
                    <a:pt x="0" y="154"/>
                  </a:lnTo>
                  <a:lnTo>
                    <a:pt x="21" y="182"/>
                  </a:lnTo>
                  <a:lnTo>
                    <a:pt x="101" y="168"/>
                  </a:lnTo>
                  <a:lnTo>
                    <a:pt x="111" y="162"/>
                  </a:lnTo>
                  <a:lnTo>
                    <a:pt x="143" y="130"/>
                  </a:lnTo>
                  <a:lnTo>
                    <a:pt x="349" y="84"/>
                  </a:lnTo>
                  <a:lnTo>
                    <a:pt x="314" y="50"/>
                  </a:lnTo>
                  <a:lnTo>
                    <a:pt x="318" y="22"/>
                  </a:lnTo>
                  <a:lnTo>
                    <a:pt x="288" y="0"/>
                  </a:lnTo>
                  <a:lnTo>
                    <a:pt x="182" y="19"/>
                  </a:lnTo>
                  <a:lnTo>
                    <a:pt x="111" y="59"/>
                  </a:lnTo>
                  <a:lnTo>
                    <a:pt x="101" y="8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0" name="Freeform 111"/>
            <p:cNvSpPr>
              <a:spLocks/>
            </p:cNvSpPr>
            <p:nvPr/>
          </p:nvSpPr>
          <p:spPr bwMode="ltGray">
            <a:xfrm>
              <a:off x="1469" y="526"/>
              <a:ext cx="510" cy="301"/>
            </a:xfrm>
            <a:custGeom>
              <a:avLst/>
              <a:gdLst>
                <a:gd name="T0" fmla="*/ 0 w 1531"/>
                <a:gd name="T1" fmla="*/ 0 h 903"/>
                <a:gd name="T2" fmla="*/ 0 w 1531"/>
                <a:gd name="T3" fmla="*/ 0 h 903"/>
                <a:gd name="T4" fmla="*/ 0 w 1531"/>
                <a:gd name="T5" fmla="*/ 0 h 903"/>
                <a:gd name="T6" fmla="*/ 0 w 1531"/>
                <a:gd name="T7" fmla="*/ 1 h 903"/>
                <a:gd name="T8" fmla="*/ 0 w 1531"/>
                <a:gd name="T9" fmla="*/ 1 h 903"/>
                <a:gd name="T10" fmla="*/ 0 w 1531"/>
                <a:gd name="T11" fmla="*/ 1 h 903"/>
                <a:gd name="T12" fmla="*/ 0 w 1531"/>
                <a:gd name="T13" fmla="*/ 1 h 903"/>
                <a:gd name="T14" fmla="*/ 0 w 1531"/>
                <a:gd name="T15" fmla="*/ 1 h 903"/>
                <a:gd name="T16" fmla="*/ 1 w 1531"/>
                <a:gd name="T17" fmla="*/ 1 h 903"/>
                <a:gd name="T18" fmla="*/ 1 w 1531"/>
                <a:gd name="T19" fmla="*/ 1 h 903"/>
                <a:gd name="T20" fmla="*/ 0 w 1531"/>
                <a:gd name="T21" fmla="*/ 1 h 903"/>
                <a:gd name="T22" fmla="*/ 0 w 1531"/>
                <a:gd name="T23" fmla="*/ 1 h 903"/>
                <a:gd name="T24" fmla="*/ 0 w 1531"/>
                <a:gd name="T25" fmla="*/ 1 h 903"/>
                <a:gd name="T26" fmla="*/ 0 w 1531"/>
                <a:gd name="T27" fmla="*/ 1 h 903"/>
                <a:gd name="T28" fmla="*/ 0 w 1531"/>
                <a:gd name="T29" fmla="*/ 1 h 903"/>
                <a:gd name="T30" fmla="*/ 0 w 1531"/>
                <a:gd name="T31" fmla="*/ 1 h 903"/>
                <a:gd name="T32" fmla="*/ 0 w 1531"/>
                <a:gd name="T33" fmla="*/ 1 h 903"/>
                <a:gd name="T34" fmla="*/ 0 w 1531"/>
                <a:gd name="T35" fmla="*/ 1 h 903"/>
                <a:gd name="T36" fmla="*/ 0 w 1531"/>
                <a:gd name="T37" fmla="*/ 1 h 903"/>
                <a:gd name="T38" fmla="*/ 1 w 1531"/>
                <a:gd name="T39" fmla="*/ 1 h 903"/>
                <a:gd name="T40" fmla="*/ 1 w 1531"/>
                <a:gd name="T41" fmla="*/ 1 h 903"/>
                <a:gd name="T42" fmla="*/ 1 w 1531"/>
                <a:gd name="T43" fmla="*/ 1 h 903"/>
                <a:gd name="T44" fmla="*/ 1 w 1531"/>
                <a:gd name="T45" fmla="*/ 1 h 903"/>
                <a:gd name="T46" fmla="*/ 1 w 1531"/>
                <a:gd name="T47" fmla="*/ 1 h 903"/>
                <a:gd name="T48" fmla="*/ 1 w 1531"/>
                <a:gd name="T49" fmla="*/ 1 h 903"/>
                <a:gd name="T50" fmla="*/ 1 w 1531"/>
                <a:gd name="T51" fmla="*/ 1 h 903"/>
                <a:gd name="T52" fmla="*/ 1 w 1531"/>
                <a:gd name="T53" fmla="*/ 1 h 903"/>
                <a:gd name="T54" fmla="*/ 1 w 1531"/>
                <a:gd name="T55" fmla="*/ 1 h 903"/>
                <a:gd name="T56" fmla="*/ 1 w 1531"/>
                <a:gd name="T57" fmla="*/ 1 h 903"/>
                <a:gd name="T58" fmla="*/ 1 w 1531"/>
                <a:gd name="T59" fmla="*/ 1 h 903"/>
                <a:gd name="T60" fmla="*/ 1 w 1531"/>
                <a:gd name="T61" fmla="*/ 1 h 903"/>
                <a:gd name="T62" fmla="*/ 1 w 1531"/>
                <a:gd name="T63" fmla="*/ 1 h 903"/>
                <a:gd name="T64" fmla="*/ 1 w 1531"/>
                <a:gd name="T65" fmla="*/ 1 h 903"/>
                <a:gd name="T66" fmla="*/ 2 w 1531"/>
                <a:gd name="T67" fmla="*/ 0 h 903"/>
                <a:gd name="T68" fmla="*/ 2 w 1531"/>
                <a:gd name="T69" fmla="*/ 0 h 903"/>
                <a:gd name="T70" fmla="*/ 2 w 1531"/>
                <a:gd name="T71" fmla="*/ 0 h 903"/>
                <a:gd name="T72" fmla="*/ 2 w 1531"/>
                <a:gd name="T73" fmla="*/ 0 h 903"/>
                <a:gd name="T74" fmla="*/ 2 w 1531"/>
                <a:gd name="T75" fmla="*/ 0 h 903"/>
                <a:gd name="T76" fmla="*/ 2 w 1531"/>
                <a:gd name="T77" fmla="*/ 0 h 903"/>
                <a:gd name="T78" fmla="*/ 2 w 1531"/>
                <a:gd name="T79" fmla="*/ 0 h 903"/>
                <a:gd name="T80" fmla="*/ 1 w 1531"/>
                <a:gd name="T81" fmla="*/ 0 h 903"/>
                <a:gd name="T82" fmla="*/ 1 w 1531"/>
                <a:gd name="T83" fmla="*/ 0 h 903"/>
                <a:gd name="T84" fmla="*/ 1 w 1531"/>
                <a:gd name="T85" fmla="*/ 0 h 903"/>
                <a:gd name="T86" fmla="*/ 1 w 1531"/>
                <a:gd name="T87" fmla="*/ 0 h 903"/>
                <a:gd name="T88" fmla="*/ 1 w 1531"/>
                <a:gd name="T89" fmla="*/ 0 h 903"/>
                <a:gd name="T90" fmla="*/ 0 w 1531"/>
                <a:gd name="T91" fmla="*/ 0 h 903"/>
                <a:gd name="T92" fmla="*/ 0 w 1531"/>
                <a:gd name="T93" fmla="*/ 0 h 903"/>
                <a:gd name="T94" fmla="*/ 1 w 1531"/>
                <a:gd name="T95" fmla="*/ 0 h 903"/>
                <a:gd name="T96" fmla="*/ 1 w 1531"/>
                <a:gd name="T97" fmla="*/ 0 h 903"/>
                <a:gd name="T98" fmla="*/ 1 w 1531"/>
                <a:gd name="T99" fmla="*/ 0 h 903"/>
                <a:gd name="T100" fmla="*/ 0 w 1531"/>
                <a:gd name="T101" fmla="*/ 0 h 9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1"/>
                <a:gd name="T154" fmla="*/ 0 h 903"/>
                <a:gd name="T155" fmla="*/ 1531 w 1531"/>
                <a:gd name="T156" fmla="*/ 903 h 9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1" h="903">
                  <a:moveTo>
                    <a:pt x="326" y="244"/>
                  </a:moveTo>
                  <a:lnTo>
                    <a:pt x="282" y="178"/>
                  </a:lnTo>
                  <a:lnTo>
                    <a:pt x="272" y="178"/>
                  </a:lnTo>
                  <a:lnTo>
                    <a:pt x="234" y="173"/>
                  </a:lnTo>
                  <a:lnTo>
                    <a:pt x="168" y="225"/>
                  </a:lnTo>
                  <a:lnTo>
                    <a:pt x="103" y="310"/>
                  </a:lnTo>
                  <a:lnTo>
                    <a:pt x="96" y="359"/>
                  </a:lnTo>
                  <a:lnTo>
                    <a:pt x="111" y="391"/>
                  </a:lnTo>
                  <a:lnTo>
                    <a:pt x="150" y="434"/>
                  </a:lnTo>
                  <a:lnTo>
                    <a:pt x="179" y="511"/>
                  </a:lnTo>
                  <a:lnTo>
                    <a:pt x="228" y="553"/>
                  </a:lnTo>
                  <a:lnTo>
                    <a:pt x="316" y="544"/>
                  </a:lnTo>
                  <a:lnTo>
                    <a:pt x="342" y="489"/>
                  </a:lnTo>
                  <a:lnTo>
                    <a:pt x="318" y="459"/>
                  </a:lnTo>
                  <a:lnTo>
                    <a:pt x="318" y="434"/>
                  </a:lnTo>
                  <a:lnTo>
                    <a:pt x="347" y="415"/>
                  </a:lnTo>
                  <a:lnTo>
                    <a:pt x="383" y="450"/>
                  </a:lnTo>
                  <a:lnTo>
                    <a:pt x="419" y="471"/>
                  </a:lnTo>
                  <a:lnTo>
                    <a:pt x="433" y="496"/>
                  </a:lnTo>
                  <a:lnTo>
                    <a:pt x="419" y="511"/>
                  </a:lnTo>
                  <a:lnTo>
                    <a:pt x="375" y="516"/>
                  </a:lnTo>
                  <a:lnTo>
                    <a:pt x="345" y="569"/>
                  </a:lnTo>
                  <a:lnTo>
                    <a:pt x="318" y="670"/>
                  </a:lnTo>
                  <a:lnTo>
                    <a:pt x="262" y="659"/>
                  </a:lnTo>
                  <a:lnTo>
                    <a:pt x="209" y="675"/>
                  </a:lnTo>
                  <a:lnTo>
                    <a:pt x="189" y="696"/>
                  </a:lnTo>
                  <a:lnTo>
                    <a:pt x="161" y="665"/>
                  </a:lnTo>
                  <a:lnTo>
                    <a:pt x="125" y="668"/>
                  </a:lnTo>
                  <a:lnTo>
                    <a:pt x="92" y="659"/>
                  </a:lnTo>
                  <a:lnTo>
                    <a:pt x="0" y="642"/>
                  </a:lnTo>
                  <a:lnTo>
                    <a:pt x="10" y="668"/>
                  </a:lnTo>
                  <a:lnTo>
                    <a:pt x="67" y="686"/>
                  </a:lnTo>
                  <a:lnTo>
                    <a:pt x="130" y="741"/>
                  </a:lnTo>
                  <a:lnTo>
                    <a:pt x="96" y="775"/>
                  </a:lnTo>
                  <a:lnTo>
                    <a:pt x="103" y="794"/>
                  </a:lnTo>
                  <a:lnTo>
                    <a:pt x="145" y="825"/>
                  </a:lnTo>
                  <a:lnTo>
                    <a:pt x="272" y="867"/>
                  </a:lnTo>
                  <a:lnTo>
                    <a:pt x="342" y="874"/>
                  </a:lnTo>
                  <a:lnTo>
                    <a:pt x="487" y="903"/>
                  </a:lnTo>
                  <a:lnTo>
                    <a:pt x="599" y="895"/>
                  </a:lnTo>
                  <a:lnTo>
                    <a:pt x="620" y="858"/>
                  </a:lnTo>
                  <a:lnTo>
                    <a:pt x="591" y="832"/>
                  </a:lnTo>
                  <a:lnTo>
                    <a:pt x="521" y="828"/>
                  </a:lnTo>
                  <a:lnTo>
                    <a:pt x="448" y="821"/>
                  </a:lnTo>
                  <a:lnTo>
                    <a:pt x="396" y="802"/>
                  </a:lnTo>
                  <a:lnTo>
                    <a:pt x="375" y="802"/>
                  </a:lnTo>
                  <a:lnTo>
                    <a:pt x="415" y="780"/>
                  </a:lnTo>
                  <a:lnTo>
                    <a:pt x="482" y="796"/>
                  </a:lnTo>
                  <a:lnTo>
                    <a:pt x="513" y="787"/>
                  </a:lnTo>
                  <a:lnTo>
                    <a:pt x="609" y="814"/>
                  </a:lnTo>
                  <a:lnTo>
                    <a:pt x="687" y="802"/>
                  </a:lnTo>
                  <a:lnTo>
                    <a:pt x="645" y="766"/>
                  </a:lnTo>
                  <a:lnTo>
                    <a:pt x="620" y="741"/>
                  </a:lnTo>
                  <a:lnTo>
                    <a:pt x="637" y="720"/>
                  </a:lnTo>
                  <a:lnTo>
                    <a:pt x="712" y="701"/>
                  </a:lnTo>
                  <a:lnTo>
                    <a:pt x="762" y="713"/>
                  </a:lnTo>
                  <a:lnTo>
                    <a:pt x="777" y="704"/>
                  </a:lnTo>
                  <a:lnTo>
                    <a:pt x="777" y="668"/>
                  </a:lnTo>
                  <a:lnTo>
                    <a:pt x="767" y="654"/>
                  </a:lnTo>
                  <a:lnTo>
                    <a:pt x="733" y="628"/>
                  </a:lnTo>
                  <a:lnTo>
                    <a:pt x="759" y="603"/>
                  </a:lnTo>
                  <a:lnTo>
                    <a:pt x="821" y="592"/>
                  </a:lnTo>
                  <a:lnTo>
                    <a:pt x="844" y="581"/>
                  </a:lnTo>
                  <a:lnTo>
                    <a:pt x="911" y="528"/>
                  </a:lnTo>
                  <a:lnTo>
                    <a:pt x="955" y="450"/>
                  </a:lnTo>
                  <a:lnTo>
                    <a:pt x="959" y="408"/>
                  </a:lnTo>
                  <a:lnTo>
                    <a:pt x="1034" y="372"/>
                  </a:lnTo>
                  <a:lnTo>
                    <a:pt x="1135" y="347"/>
                  </a:lnTo>
                  <a:lnTo>
                    <a:pt x="1202" y="297"/>
                  </a:lnTo>
                  <a:lnTo>
                    <a:pt x="1267" y="262"/>
                  </a:lnTo>
                  <a:lnTo>
                    <a:pt x="1414" y="157"/>
                  </a:lnTo>
                  <a:lnTo>
                    <a:pt x="1378" y="136"/>
                  </a:lnTo>
                  <a:lnTo>
                    <a:pt x="1490" y="111"/>
                  </a:lnTo>
                  <a:lnTo>
                    <a:pt x="1524" y="106"/>
                  </a:lnTo>
                  <a:lnTo>
                    <a:pt x="1531" y="73"/>
                  </a:lnTo>
                  <a:lnTo>
                    <a:pt x="1513" y="54"/>
                  </a:lnTo>
                  <a:lnTo>
                    <a:pt x="1378" y="26"/>
                  </a:lnTo>
                  <a:lnTo>
                    <a:pt x="1311" y="26"/>
                  </a:lnTo>
                  <a:lnTo>
                    <a:pt x="1210" y="17"/>
                  </a:lnTo>
                  <a:lnTo>
                    <a:pt x="1112" y="0"/>
                  </a:lnTo>
                  <a:lnTo>
                    <a:pt x="1045" y="26"/>
                  </a:lnTo>
                  <a:lnTo>
                    <a:pt x="1034" y="26"/>
                  </a:lnTo>
                  <a:lnTo>
                    <a:pt x="969" y="38"/>
                  </a:lnTo>
                  <a:lnTo>
                    <a:pt x="923" y="49"/>
                  </a:lnTo>
                  <a:lnTo>
                    <a:pt x="857" y="54"/>
                  </a:lnTo>
                  <a:lnTo>
                    <a:pt x="790" y="26"/>
                  </a:lnTo>
                  <a:lnTo>
                    <a:pt x="759" y="26"/>
                  </a:lnTo>
                  <a:lnTo>
                    <a:pt x="668" y="54"/>
                  </a:lnTo>
                  <a:lnTo>
                    <a:pt x="603" y="66"/>
                  </a:lnTo>
                  <a:lnTo>
                    <a:pt x="536" y="54"/>
                  </a:lnTo>
                  <a:lnTo>
                    <a:pt x="399" y="77"/>
                  </a:lnTo>
                  <a:lnTo>
                    <a:pt x="345" y="101"/>
                  </a:lnTo>
                  <a:lnTo>
                    <a:pt x="324" y="136"/>
                  </a:lnTo>
                  <a:lnTo>
                    <a:pt x="352" y="201"/>
                  </a:lnTo>
                  <a:lnTo>
                    <a:pt x="409" y="253"/>
                  </a:lnTo>
                  <a:lnTo>
                    <a:pt x="415" y="267"/>
                  </a:lnTo>
                  <a:lnTo>
                    <a:pt x="542" y="297"/>
                  </a:lnTo>
                  <a:lnTo>
                    <a:pt x="563" y="322"/>
                  </a:lnTo>
                  <a:lnTo>
                    <a:pt x="538" y="342"/>
                  </a:lnTo>
                  <a:lnTo>
                    <a:pt x="482" y="299"/>
                  </a:lnTo>
                  <a:lnTo>
                    <a:pt x="396" y="290"/>
                  </a:lnTo>
                  <a:lnTo>
                    <a:pt x="326" y="24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1" name="Freeform 112"/>
            <p:cNvSpPr>
              <a:spLocks/>
            </p:cNvSpPr>
            <p:nvPr/>
          </p:nvSpPr>
          <p:spPr bwMode="ltGray">
            <a:xfrm>
              <a:off x="1801" y="488"/>
              <a:ext cx="827" cy="771"/>
            </a:xfrm>
            <a:custGeom>
              <a:avLst/>
              <a:gdLst>
                <a:gd name="T0" fmla="*/ 0 w 2479"/>
                <a:gd name="T1" fmla="*/ 1 h 2314"/>
                <a:gd name="T2" fmla="*/ 0 w 2479"/>
                <a:gd name="T3" fmla="*/ 1 h 2314"/>
                <a:gd name="T4" fmla="*/ 0 w 2479"/>
                <a:gd name="T5" fmla="*/ 1 h 2314"/>
                <a:gd name="T6" fmla="*/ 1 w 2479"/>
                <a:gd name="T7" fmla="*/ 1 h 2314"/>
                <a:gd name="T8" fmla="*/ 1 w 2479"/>
                <a:gd name="T9" fmla="*/ 0 h 2314"/>
                <a:gd name="T10" fmla="*/ 1 w 2479"/>
                <a:gd name="T11" fmla="*/ 0 h 2314"/>
                <a:gd name="T12" fmla="*/ 1 w 2479"/>
                <a:gd name="T13" fmla="*/ 0 h 2314"/>
                <a:gd name="T14" fmla="*/ 2 w 2479"/>
                <a:gd name="T15" fmla="*/ 0 h 2314"/>
                <a:gd name="T16" fmla="*/ 1 w 2479"/>
                <a:gd name="T17" fmla="*/ 0 h 2314"/>
                <a:gd name="T18" fmla="*/ 2 w 2479"/>
                <a:gd name="T19" fmla="*/ 0 h 2314"/>
                <a:gd name="T20" fmla="*/ 2 w 2479"/>
                <a:gd name="T21" fmla="*/ 0 h 2314"/>
                <a:gd name="T22" fmla="*/ 2 w 2479"/>
                <a:gd name="T23" fmla="*/ 0 h 2314"/>
                <a:gd name="T24" fmla="*/ 2 w 2479"/>
                <a:gd name="T25" fmla="*/ 0 h 2314"/>
                <a:gd name="T26" fmla="*/ 3 w 2479"/>
                <a:gd name="T27" fmla="*/ 0 h 2314"/>
                <a:gd name="T28" fmla="*/ 3 w 2479"/>
                <a:gd name="T29" fmla="*/ 0 h 2314"/>
                <a:gd name="T30" fmla="*/ 3 w 2479"/>
                <a:gd name="T31" fmla="*/ 0 h 2314"/>
                <a:gd name="T32" fmla="*/ 2 w 2479"/>
                <a:gd name="T33" fmla="*/ 0 h 2314"/>
                <a:gd name="T34" fmla="*/ 2 w 2479"/>
                <a:gd name="T35" fmla="*/ 0 h 2314"/>
                <a:gd name="T36" fmla="*/ 2 w 2479"/>
                <a:gd name="T37" fmla="*/ 0 h 2314"/>
                <a:gd name="T38" fmla="*/ 3 w 2479"/>
                <a:gd name="T39" fmla="*/ 0 h 2314"/>
                <a:gd name="T40" fmla="*/ 3 w 2479"/>
                <a:gd name="T41" fmla="*/ 0 h 2314"/>
                <a:gd name="T42" fmla="*/ 3 w 2479"/>
                <a:gd name="T43" fmla="*/ 0 h 2314"/>
                <a:gd name="T44" fmla="*/ 3 w 2479"/>
                <a:gd name="T45" fmla="*/ 0 h 2314"/>
                <a:gd name="T46" fmla="*/ 3 w 2479"/>
                <a:gd name="T47" fmla="*/ 0 h 2314"/>
                <a:gd name="T48" fmla="*/ 3 w 2479"/>
                <a:gd name="T49" fmla="*/ 0 h 2314"/>
                <a:gd name="T50" fmla="*/ 3 w 2479"/>
                <a:gd name="T51" fmla="*/ 1 h 2314"/>
                <a:gd name="T52" fmla="*/ 3 w 2479"/>
                <a:gd name="T53" fmla="*/ 1 h 2314"/>
                <a:gd name="T54" fmla="*/ 3 w 2479"/>
                <a:gd name="T55" fmla="*/ 1 h 2314"/>
                <a:gd name="T56" fmla="*/ 3 w 2479"/>
                <a:gd name="T57" fmla="*/ 1 h 2314"/>
                <a:gd name="T58" fmla="*/ 3 w 2479"/>
                <a:gd name="T59" fmla="*/ 1 h 2314"/>
                <a:gd name="T60" fmla="*/ 3 w 2479"/>
                <a:gd name="T61" fmla="*/ 1 h 2314"/>
                <a:gd name="T62" fmla="*/ 3 w 2479"/>
                <a:gd name="T63" fmla="*/ 1 h 2314"/>
                <a:gd name="T64" fmla="*/ 3 w 2479"/>
                <a:gd name="T65" fmla="*/ 2 h 2314"/>
                <a:gd name="T66" fmla="*/ 3 w 2479"/>
                <a:gd name="T67" fmla="*/ 2 h 2314"/>
                <a:gd name="T68" fmla="*/ 3 w 2479"/>
                <a:gd name="T69" fmla="*/ 2 h 2314"/>
                <a:gd name="T70" fmla="*/ 3 w 2479"/>
                <a:gd name="T71" fmla="*/ 2 h 2314"/>
                <a:gd name="T72" fmla="*/ 2 w 2479"/>
                <a:gd name="T73" fmla="*/ 2 h 2314"/>
                <a:gd name="T74" fmla="*/ 3 w 2479"/>
                <a:gd name="T75" fmla="*/ 2 h 2314"/>
                <a:gd name="T76" fmla="*/ 2 w 2479"/>
                <a:gd name="T77" fmla="*/ 2 h 2314"/>
                <a:gd name="T78" fmla="*/ 2 w 2479"/>
                <a:gd name="T79" fmla="*/ 2 h 2314"/>
                <a:gd name="T80" fmla="*/ 2 w 2479"/>
                <a:gd name="T81" fmla="*/ 2 h 2314"/>
                <a:gd name="T82" fmla="*/ 2 w 2479"/>
                <a:gd name="T83" fmla="*/ 3 h 2314"/>
                <a:gd name="T84" fmla="*/ 1 w 2479"/>
                <a:gd name="T85" fmla="*/ 3 h 2314"/>
                <a:gd name="T86" fmla="*/ 1 w 2479"/>
                <a:gd name="T87" fmla="*/ 3 h 2314"/>
                <a:gd name="T88" fmla="*/ 1 w 2479"/>
                <a:gd name="T89" fmla="*/ 3 h 2314"/>
                <a:gd name="T90" fmla="*/ 1 w 2479"/>
                <a:gd name="T91" fmla="*/ 3 h 2314"/>
                <a:gd name="T92" fmla="*/ 1 w 2479"/>
                <a:gd name="T93" fmla="*/ 3 h 2314"/>
                <a:gd name="T94" fmla="*/ 1 w 2479"/>
                <a:gd name="T95" fmla="*/ 2 h 2314"/>
                <a:gd name="T96" fmla="*/ 1 w 2479"/>
                <a:gd name="T97" fmla="*/ 2 h 2314"/>
                <a:gd name="T98" fmla="*/ 1 w 2479"/>
                <a:gd name="T99" fmla="*/ 2 h 2314"/>
                <a:gd name="T100" fmla="*/ 1 w 2479"/>
                <a:gd name="T101" fmla="*/ 2 h 2314"/>
                <a:gd name="T102" fmla="*/ 1 w 2479"/>
                <a:gd name="T103" fmla="*/ 2 h 2314"/>
                <a:gd name="T104" fmla="*/ 1 w 2479"/>
                <a:gd name="T105" fmla="*/ 2 h 2314"/>
                <a:gd name="T106" fmla="*/ 1 w 2479"/>
                <a:gd name="T107" fmla="*/ 2 h 2314"/>
                <a:gd name="T108" fmla="*/ 1 w 2479"/>
                <a:gd name="T109" fmla="*/ 1 h 2314"/>
                <a:gd name="T110" fmla="*/ 0 w 2479"/>
                <a:gd name="T111" fmla="*/ 1 h 2314"/>
                <a:gd name="T112" fmla="*/ 0 w 2479"/>
                <a:gd name="T113" fmla="*/ 1 h 2314"/>
                <a:gd name="T114" fmla="*/ 0 w 2479"/>
                <a:gd name="T115" fmla="*/ 1 h 2314"/>
                <a:gd name="T116" fmla="*/ 0 w 2479"/>
                <a:gd name="T117" fmla="*/ 1 h 2314"/>
                <a:gd name="T118" fmla="*/ 0 w 2479"/>
                <a:gd name="T119" fmla="*/ 1 h 2314"/>
                <a:gd name="T120" fmla="*/ 0 w 2479"/>
                <a:gd name="T121" fmla="*/ 1 h 2314"/>
                <a:gd name="T122" fmla="*/ 0 w 2479"/>
                <a:gd name="T123" fmla="*/ 1 h 2314"/>
                <a:gd name="T124" fmla="*/ 0 w 2479"/>
                <a:gd name="T125" fmla="*/ 1 h 2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9"/>
                <a:gd name="T190" fmla="*/ 0 h 2314"/>
                <a:gd name="T191" fmla="*/ 2479 w 2479"/>
                <a:gd name="T192" fmla="*/ 2314 h 23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9" h="2314">
                  <a:moveTo>
                    <a:pt x="0" y="684"/>
                  </a:moveTo>
                  <a:lnTo>
                    <a:pt x="0" y="659"/>
                  </a:lnTo>
                  <a:lnTo>
                    <a:pt x="47" y="619"/>
                  </a:lnTo>
                  <a:lnTo>
                    <a:pt x="150" y="610"/>
                  </a:lnTo>
                  <a:lnTo>
                    <a:pt x="212" y="558"/>
                  </a:lnTo>
                  <a:lnTo>
                    <a:pt x="304" y="549"/>
                  </a:lnTo>
                  <a:lnTo>
                    <a:pt x="347" y="499"/>
                  </a:lnTo>
                  <a:lnTo>
                    <a:pt x="324" y="474"/>
                  </a:lnTo>
                  <a:lnTo>
                    <a:pt x="280" y="448"/>
                  </a:lnTo>
                  <a:lnTo>
                    <a:pt x="290" y="425"/>
                  </a:lnTo>
                  <a:lnTo>
                    <a:pt x="313" y="411"/>
                  </a:lnTo>
                  <a:lnTo>
                    <a:pt x="388" y="387"/>
                  </a:lnTo>
                  <a:lnTo>
                    <a:pt x="469" y="377"/>
                  </a:lnTo>
                  <a:lnTo>
                    <a:pt x="541" y="322"/>
                  </a:lnTo>
                  <a:lnTo>
                    <a:pt x="568" y="277"/>
                  </a:lnTo>
                  <a:lnTo>
                    <a:pt x="790" y="221"/>
                  </a:lnTo>
                  <a:lnTo>
                    <a:pt x="803" y="233"/>
                  </a:lnTo>
                  <a:lnTo>
                    <a:pt x="798" y="300"/>
                  </a:lnTo>
                  <a:lnTo>
                    <a:pt x="937" y="288"/>
                  </a:lnTo>
                  <a:lnTo>
                    <a:pt x="933" y="242"/>
                  </a:lnTo>
                  <a:lnTo>
                    <a:pt x="1046" y="221"/>
                  </a:lnTo>
                  <a:lnTo>
                    <a:pt x="1063" y="204"/>
                  </a:lnTo>
                  <a:lnTo>
                    <a:pt x="1146" y="288"/>
                  </a:lnTo>
                  <a:lnTo>
                    <a:pt x="1224" y="228"/>
                  </a:lnTo>
                  <a:lnTo>
                    <a:pt x="1213" y="214"/>
                  </a:lnTo>
                  <a:lnTo>
                    <a:pt x="1112" y="153"/>
                  </a:lnTo>
                  <a:lnTo>
                    <a:pt x="1090" y="130"/>
                  </a:lnTo>
                  <a:lnTo>
                    <a:pt x="1088" y="108"/>
                  </a:lnTo>
                  <a:lnTo>
                    <a:pt x="1101" y="94"/>
                  </a:lnTo>
                  <a:lnTo>
                    <a:pt x="1159" y="84"/>
                  </a:lnTo>
                  <a:lnTo>
                    <a:pt x="1213" y="52"/>
                  </a:lnTo>
                  <a:lnTo>
                    <a:pt x="1321" y="43"/>
                  </a:lnTo>
                  <a:lnTo>
                    <a:pt x="1518" y="10"/>
                  </a:lnTo>
                  <a:lnTo>
                    <a:pt x="1572" y="20"/>
                  </a:lnTo>
                  <a:lnTo>
                    <a:pt x="1633" y="15"/>
                  </a:lnTo>
                  <a:lnTo>
                    <a:pt x="1677" y="20"/>
                  </a:lnTo>
                  <a:lnTo>
                    <a:pt x="1783" y="0"/>
                  </a:lnTo>
                  <a:lnTo>
                    <a:pt x="1806" y="15"/>
                  </a:lnTo>
                  <a:lnTo>
                    <a:pt x="1773" y="36"/>
                  </a:lnTo>
                  <a:lnTo>
                    <a:pt x="2052" y="43"/>
                  </a:lnTo>
                  <a:lnTo>
                    <a:pt x="2133" y="36"/>
                  </a:lnTo>
                  <a:lnTo>
                    <a:pt x="2194" y="52"/>
                  </a:lnTo>
                  <a:lnTo>
                    <a:pt x="2177" y="84"/>
                  </a:lnTo>
                  <a:lnTo>
                    <a:pt x="2110" y="125"/>
                  </a:lnTo>
                  <a:lnTo>
                    <a:pt x="2226" y="134"/>
                  </a:lnTo>
                  <a:lnTo>
                    <a:pt x="2206" y="157"/>
                  </a:lnTo>
                  <a:lnTo>
                    <a:pt x="2143" y="169"/>
                  </a:lnTo>
                  <a:lnTo>
                    <a:pt x="2085" y="157"/>
                  </a:lnTo>
                  <a:lnTo>
                    <a:pt x="2022" y="164"/>
                  </a:lnTo>
                  <a:lnTo>
                    <a:pt x="1920" y="150"/>
                  </a:lnTo>
                  <a:lnTo>
                    <a:pt x="1821" y="164"/>
                  </a:lnTo>
                  <a:lnTo>
                    <a:pt x="1703" y="150"/>
                  </a:lnTo>
                  <a:lnTo>
                    <a:pt x="1739" y="214"/>
                  </a:lnTo>
                  <a:lnTo>
                    <a:pt x="1681" y="237"/>
                  </a:lnTo>
                  <a:lnTo>
                    <a:pt x="1638" y="270"/>
                  </a:lnTo>
                  <a:lnTo>
                    <a:pt x="1689" y="274"/>
                  </a:lnTo>
                  <a:lnTo>
                    <a:pt x="1798" y="242"/>
                  </a:lnTo>
                  <a:lnTo>
                    <a:pt x="1811" y="251"/>
                  </a:lnTo>
                  <a:lnTo>
                    <a:pt x="1855" y="242"/>
                  </a:lnTo>
                  <a:lnTo>
                    <a:pt x="1951" y="277"/>
                  </a:lnTo>
                  <a:lnTo>
                    <a:pt x="1978" y="251"/>
                  </a:lnTo>
                  <a:lnTo>
                    <a:pt x="2001" y="251"/>
                  </a:lnTo>
                  <a:lnTo>
                    <a:pt x="2011" y="267"/>
                  </a:lnTo>
                  <a:lnTo>
                    <a:pt x="2011" y="333"/>
                  </a:lnTo>
                  <a:lnTo>
                    <a:pt x="2021" y="352"/>
                  </a:lnTo>
                  <a:lnTo>
                    <a:pt x="2045" y="352"/>
                  </a:lnTo>
                  <a:lnTo>
                    <a:pt x="2068" y="324"/>
                  </a:lnTo>
                  <a:lnTo>
                    <a:pt x="2127" y="260"/>
                  </a:lnTo>
                  <a:lnTo>
                    <a:pt x="2167" y="251"/>
                  </a:lnTo>
                  <a:lnTo>
                    <a:pt x="2192" y="274"/>
                  </a:lnTo>
                  <a:lnTo>
                    <a:pt x="2255" y="288"/>
                  </a:lnTo>
                  <a:lnTo>
                    <a:pt x="2381" y="300"/>
                  </a:lnTo>
                  <a:lnTo>
                    <a:pt x="2469" y="308"/>
                  </a:lnTo>
                  <a:lnTo>
                    <a:pt x="2479" y="352"/>
                  </a:lnTo>
                  <a:lnTo>
                    <a:pt x="2467" y="364"/>
                  </a:lnTo>
                  <a:lnTo>
                    <a:pt x="2399" y="387"/>
                  </a:lnTo>
                  <a:lnTo>
                    <a:pt x="2296" y="457"/>
                  </a:lnTo>
                  <a:lnTo>
                    <a:pt x="2229" y="523"/>
                  </a:lnTo>
                  <a:lnTo>
                    <a:pt x="2293" y="549"/>
                  </a:lnTo>
                  <a:lnTo>
                    <a:pt x="2255" y="558"/>
                  </a:lnTo>
                  <a:lnTo>
                    <a:pt x="2211" y="574"/>
                  </a:lnTo>
                  <a:lnTo>
                    <a:pt x="2120" y="610"/>
                  </a:lnTo>
                  <a:lnTo>
                    <a:pt x="2076" y="645"/>
                  </a:lnTo>
                  <a:lnTo>
                    <a:pt x="2068" y="673"/>
                  </a:lnTo>
                  <a:lnTo>
                    <a:pt x="2076" y="684"/>
                  </a:lnTo>
                  <a:lnTo>
                    <a:pt x="2087" y="684"/>
                  </a:lnTo>
                  <a:lnTo>
                    <a:pt x="2154" y="659"/>
                  </a:lnTo>
                  <a:lnTo>
                    <a:pt x="2234" y="619"/>
                  </a:lnTo>
                  <a:lnTo>
                    <a:pt x="2267" y="619"/>
                  </a:lnTo>
                  <a:lnTo>
                    <a:pt x="2267" y="633"/>
                  </a:lnTo>
                  <a:lnTo>
                    <a:pt x="2255" y="645"/>
                  </a:lnTo>
                  <a:lnTo>
                    <a:pt x="2177" y="707"/>
                  </a:lnTo>
                  <a:lnTo>
                    <a:pt x="2131" y="783"/>
                  </a:lnTo>
                  <a:lnTo>
                    <a:pt x="2076" y="830"/>
                  </a:lnTo>
                  <a:lnTo>
                    <a:pt x="2099" y="907"/>
                  </a:lnTo>
                  <a:lnTo>
                    <a:pt x="2099" y="1043"/>
                  </a:lnTo>
                  <a:lnTo>
                    <a:pt x="2085" y="1078"/>
                  </a:lnTo>
                  <a:lnTo>
                    <a:pt x="2050" y="1116"/>
                  </a:lnTo>
                  <a:lnTo>
                    <a:pt x="1962" y="1128"/>
                  </a:lnTo>
                  <a:lnTo>
                    <a:pt x="1909" y="1160"/>
                  </a:lnTo>
                  <a:lnTo>
                    <a:pt x="1909" y="1172"/>
                  </a:lnTo>
                  <a:lnTo>
                    <a:pt x="1936" y="1277"/>
                  </a:lnTo>
                  <a:lnTo>
                    <a:pt x="1990" y="1289"/>
                  </a:lnTo>
                  <a:lnTo>
                    <a:pt x="1995" y="1318"/>
                  </a:lnTo>
                  <a:lnTo>
                    <a:pt x="1946" y="1383"/>
                  </a:lnTo>
                  <a:lnTo>
                    <a:pt x="1918" y="1364"/>
                  </a:lnTo>
                  <a:lnTo>
                    <a:pt x="1909" y="1309"/>
                  </a:lnTo>
                  <a:lnTo>
                    <a:pt x="1879" y="1303"/>
                  </a:lnTo>
                  <a:lnTo>
                    <a:pt x="1890" y="1364"/>
                  </a:lnTo>
                  <a:lnTo>
                    <a:pt x="1865" y="1373"/>
                  </a:lnTo>
                  <a:lnTo>
                    <a:pt x="1780" y="1313"/>
                  </a:lnTo>
                  <a:lnTo>
                    <a:pt x="1769" y="1334"/>
                  </a:lnTo>
                  <a:lnTo>
                    <a:pt x="1811" y="1373"/>
                  </a:lnTo>
                  <a:lnTo>
                    <a:pt x="1913" y="1412"/>
                  </a:lnTo>
                  <a:lnTo>
                    <a:pt x="1890" y="1426"/>
                  </a:lnTo>
                  <a:lnTo>
                    <a:pt x="1746" y="1479"/>
                  </a:lnTo>
                  <a:lnTo>
                    <a:pt x="1677" y="1529"/>
                  </a:lnTo>
                  <a:lnTo>
                    <a:pt x="1521" y="1676"/>
                  </a:lnTo>
                  <a:lnTo>
                    <a:pt x="1475" y="1723"/>
                  </a:lnTo>
                  <a:lnTo>
                    <a:pt x="1456" y="1723"/>
                  </a:lnTo>
                  <a:lnTo>
                    <a:pt x="1392" y="1774"/>
                  </a:lnTo>
                  <a:lnTo>
                    <a:pt x="1322" y="1800"/>
                  </a:lnTo>
                  <a:lnTo>
                    <a:pt x="1255" y="1810"/>
                  </a:lnTo>
                  <a:lnTo>
                    <a:pt x="1180" y="1886"/>
                  </a:lnTo>
                  <a:lnTo>
                    <a:pt x="1168" y="1908"/>
                  </a:lnTo>
                  <a:lnTo>
                    <a:pt x="1146" y="1971"/>
                  </a:lnTo>
                  <a:lnTo>
                    <a:pt x="1155" y="1996"/>
                  </a:lnTo>
                  <a:lnTo>
                    <a:pt x="1134" y="2007"/>
                  </a:lnTo>
                  <a:lnTo>
                    <a:pt x="1080" y="2103"/>
                  </a:lnTo>
                  <a:lnTo>
                    <a:pt x="1070" y="2203"/>
                  </a:lnTo>
                  <a:lnTo>
                    <a:pt x="1046" y="2225"/>
                  </a:lnTo>
                  <a:lnTo>
                    <a:pt x="1013" y="2252"/>
                  </a:lnTo>
                  <a:lnTo>
                    <a:pt x="982" y="2314"/>
                  </a:lnTo>
                  <a:lnTo>
                    <a:pt x="946" y="2301"/>
                  </a:lnTo>
                  <a:lnTo>
                    <a:pt x="935" y="2278"/>
                  </a:lnTo>
                  <a:lnTo>
                    <a:pt x="868" y="2215"/>
                  </a:lnTo>
                  <a:lnTo>
                    <a:pt x="858" y="2215"/>
                  </a:lnTo>
                  <a:lnTo>
                    <a:pt x="790" y="2225"/>
                  </a:lnTo>
                  <a:lnTo>
                    <a:pt x="767" y="2225"/>
                  </a:lnTo>
                  <a:lnTo>
                    <a:pt x="757" y="2215"/>
                  </a:lnTo>
                  <a:lnTo>
                    <a:pt x="757" y="2103"/>
                  </a:lnTo>
                  <a:lnTo>
                    <a:pt x="713" y="1957"/>
                  </a:lnTo>
                  <a:lnTo>
                    <a:pt x="681" y="1886"/>
                  </a:lnTo>
                  <a:lnTo>
                    <a:pt x="635" y="1749"/>
                  </a:lnTo>
                  <a:lnTo>
                    <a:pt x="635" y="1676"/>
                  </a:lnTo>
                  <a:lnTo>
                    <a:pt x="669" y="1603"/>
                  </a:lnTo>
                  <a:lnTo>
                    <a:pt x="734" y="1554"/>
                  </a:lnTo>
                  <a:lnTo>
                    <a:pt x="767" y="1517"/>
                  </a:lnTo>
                  <a:lnTo>
                    <a:pt x="785" y="1474"/>
                  </a:lnTo>
                  <a:lnTo>
                    <a:pt x="767" y="1442"/>
                  </a:lnTo>
                  <a:lnTo>
                    <a:pt x="692" y="1419"/>
                  </a:lnTo>
                  <a:lnTo>
                    <a:pt x="635" y="1380"/>
                  </a:lnTo>
                  <a:lnTo>
                    <a:pt x="635" y="1360"/>
                  </a:lnTo>
                  <a:lnTo>
                    <a:pt x="742" y="1369"/>
                  </a:lnTo>
                  <a:lnTo>
                    <a:pt x="767" y="1343"/>
                  </a:lnTo>
                  <a:lnTo>
                    <a:pt x="746" y="1322"/>
                  </a:lnTo>
                  <a:lnTo>
                    <a:pt x="702" y="1284"/>
                  </a:lnTo>
                  <a:lnTo>
                    <a:pt x="635" y="1332"/>
                  </a:lnTo>
                  <a:lnTo>
                    <a:pt x="612" y="1332"/>
                  </a:lnTo>
                  <a:lnTo>
                    <a:pt x="591" y="1296"/>
                  </a:lnTo>
                  <a:lnTo>
                    <a:pt x="591" y="1284"/>
                  </a:lnTo>
                  <a:lnTo>
                    <a:pt x="602" y="1200"/>
                  </a:lnTo>
                  <a:lnTo>
                    <a:pt x="625" y="1123"/>
                  </a:lnTo>
                  <a:lnTo>
                    <a:pt x="602" y="1036"/>
                  </a:lnTo>
                  <a:lnTo>
                    <a:pt x="516" y="922"/>
                  </a:lnTo>
                  <a:lnTo>
                    <a:pt x="436" y="907"/>
                  </a:lnTo>
                  <a:lnTo>
                    <a:pt x="365" y="881"/>
                  </a:lnTo>
                  <a:lnTo>
                    <a:pt x="290" y="867"/>
                  </a:lnTo>
                  <a:lnTo>
                    <a:pt x="204" y="881"/>
                  </a:lnTo>
                  <a:lnTo>
                    <a:pt x="114" y="867"/>
                  </a:lnTo>
                  <a:lnTo>
                    <a:pt x="101" y="856"/>
                  </a:lnTo>
                  <a:lnTo>
                    <a:pt x="93" y="830"/>
                  </a:lnTo>
                  <a:lnTo>
                    <a:pt x="47" y="794"/>
                  </a:lnTo>
                  <a:lnTo>
                    <a:pt x="68" y="769"/>
                  </a:lnTo>
                  <a:lnTo>
                    <a:pt x="101" y="755"/>
                  </a:lnTo>
                  <a:lnTo>
                    <a:pt x="166" y="750"/>
                  </a:lnTo>
                  <a:lnTo>
                    <a:pt x="191" y="743"/>
                  </a:lnTo>
                  <a:lnTo>
                    <a:pt x="239" y="755"/>
                  </a:lnTo>
                  <a:lnTo>
                    <a:pt x="304" y="743"/>
                  </a:lnTo>
                  <a:lnTo>
                    <a:pt x="313" y="734"/>
                  </a:lnTo>
                  <a:lnTo>
                    <a:pt x="313" y="718"/>
                  </a:lnTo>
                  <a:lnTo>
                    <a:pt x="304" y="707"/>
                  </a:lnTo>
                  <a:lnTo>
                    <a:pt x="280" y="696"/>
                  </a:lnTo>
                  <a:lnTo>
                    <a:pt x="248" y="696"/>
                  </a:lnTo>
                  <a:lnTo>
                    <a:pt x="223" y="707"/>
                  </a:lnTo>
                  <a:lnTo>
                    <a:pt x="195" y="718"/>
                  </a:lnTo>
                  <a:lnTo>
                    <a:pt x="183" y="723"/>
                  </a:lnTo>
                  <a:lnTo>
                    <a:pt x="150" y="734"/>
                  </a:lnTo>
                  <a:lnTo>
                    <a:pt x="78" y="696"/>
                  </a:lnTo>
                  <a:lnTo>
                    <a:pt x="13" y="696"/>
                  </a:lnTo>
                  <a:lnTo>
                    <a:pt x="0" y="68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2" name="Freeform 113"/>
            <p:cNvSpPr>
              <a:spLocks/>
            </p:cNvSpPr>
            <p:nvPr/>
          </p:nvSpPr>
          <p:spPr bwMode="ltGray">
            <a:xfrm>
              <a:off x="1448" y="794"/>
              <a:ext cx="46" cy="23"/>
            </a:xfrm>
            <a:custGeom>
              <a:avLst/>
              <a:gdLst>
                <a:gd name="T0" fmla="*/ 0 w 139"/>
                <a:gd name="T1" fmla="*/ 0 h 71"/>
                <a:gd name="T2" fmla="*/ 0 w 139"/>
                <a:gd name="T3" fmla="*/ 0 h 71"/>
                <a:gd name="T4" fmla="*/ 0 w 139"/>
                <a:gd name="T5" fmla="*/ 0 h 71"/>
                <a:gd name="T6" fmla="*/ 0 w 139"/>
                <a:gd name="T7" fmla="*/ 0 h 71"/>
                <a:gd name="T8" fmla="*/ 0 w 139"/>
                <a:gd name="T9" fmla="*/ 0 h 71"/>
                <a:gd name="T10" fmla="*/ 0 w 139"/>
                <a:gd name="T11" fmla="*/ 0 h 71"/>
                <a:gd name="T12" fmla="*/ 0 w 139"/>
                <a:gd name="T13" fmla="*/ 0 h 71"/>
                <a:gd name="T14" fmla="*/ 0 w 139"/>
                <a:gd name="T15" fmla="*/ 0 h 71"/>
                <a:gd name="T16" fmla="*/ 0 w 139"/>
                <a:gd name="T17" fmla="*/ 0 h 71"/>
                <a:gd name="T18" fmla="*/ 0 w 13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71"/>
                <a:gd name="T32" fmla="*/ 139 w 13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71">
                  <a:moveTo>
                    <a:pt x="136" y="71"/>
                  </a:moveTo>
                  <a:lnTo>
                    <a:pt x="87" y="71"/>
                  </a:lnTo>
                  <a:lnTo>
                    <a:pt x="34" y="55"/>
                  </a:lnTo>
                  <a:lnTo>
                    <a:pt x="0" y="55"/>
                  </a:lnTo>
                  <a:lnTo>
                    <a:pt x="23" y="5"/>
                  </a:lnTo>
                  <a:lnTo>
                    <a:pt x="58" y="0"/>
                  </a:lnTo>
                  <a:lnTo>
                    <a:pt x="113" y="0"/>
                  </a:lnTo>
                  <a:lnTo>
                    <a:pt x="136" y="23"/>
                  </a:lnTo>
                  <a:lnTo>
                    <a:pt x="139" y="45"/>
                  </a:lnTo>
                  <a:lnTo>
                    <a:pt x="136" y="7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3" name="Freeform 114"/>
            <p:cNvSpPr>
              <a:spLocks/>
            </p:cNvSpPr>
            <p:nvPr/>
          </p:nvSpPr>
          <p:spPr bwMode="ltGray">
            <a:xfrm>
              <a:off x="1481" y="717"/>
              <a:ext cx="49" cy="23"/>
            </a:xfrm>
            <a:custGeom>
              <a:avLst/>
              <a:gdLst>
                <a:gd name="T0" fmla="*/ 0 w 146"/>
                <a:gd name="T1" fmla="*/ 0 h 68"/>
                <a:gd name="T2" fmla="*/ 0 w 146"/>
                <a:gd name="T3" fmla="*/ 0 h 68"/>
                <a:gd name="T4" fmla="*/ 0 w 146"/>
                <a:gd name="T5" fmla="*/ 0 h 68"/>
                <a:gd name="T6" fmla="*/ 0 w 146"/>
                <a:gd name="T7" fmla="*/ 0 h 68"/>
                <a:gd name="T8" fmla="*/ 0 w 146"/>
                <a:gd name="T9" fmla="*/ 0 h 68"/>
                <a:gd name="T10" fmla="*/ 0 w 146"/>
                <a:gd name="T11" fmla="*/ 0 h 68"/>
                <a:gd name="T12" fmla="*/ 0 w 146"/>
                <a:gd name="T13" fmla="*/ 0 h 68"/>
                <a:gd name="T14" fmla="*/ 0 w 146"/>
                <a:gd name="T15" fmla="*/ 0 h 68"/>
                <a:gd name="T16" fmla="*/ 0 w 146"/>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68"/>
                <a:gd name="T29" fmla="*/ 146 w 146"/>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68">
                  <a:moveTo>
                    <a:pt x="146" y="36"/>
                  </a:moveTo>
                  <a:lnTo>
                    <a:pt x="107" y="68"/>
                  </a:lnTo>
                  <a:lnTo>
                    <a:pt x="30" y="57"/>
                  </a:lnTo>
                  <a:lnTo>
                    <a:pt x="0" y="19"/>
                  </a:lnTo>
                  <a:lnTo>
                    <a:pt x="30" y="0"/>
                  </a:lnTo>
                  <a:lnTo>
                    <a:pt x="57" y="23"/>
                  </a:lnTo>
                  <a:lnTo>
                    <a:pt x="88" y="14"/>
                  </a:lnTo>
                  <a:lnTo>
                    <a:pt x="130" y="14"/>
                  </a:lnTo>
                  <a:lnTo>
                    <a:pt x="146" y="3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4" name="Freeform 115"/>
            <p:cNvSpPr>
              <a:spLocks/>
            </p:cNvSpPr>
            <p:nvPr/>
          </p:nvSpPr>
          <p:spPr bwMode="ltGray">
            <a:xfrm>
              <a:off x="1564" y="1414"/>
              <a:ext cx="8" cy="13"/>
            </a:xfrm>
            <a:custGeom>
              <a:avLst/>
              <a:gdLst>
                <a:gd name="T0" fmla="*/ 0 w 23"/>
                <a:gd name="T1" fmla="*/ 0 h 40"/>
                <a:gd name="T2" fmla="*/ 0 w 23"/>
                <a:gd name="T3" fmla="*/ 0 h 40"/>
                <a:gd name="T4" fmla="*/ 0 w 23"/>
                <a:gd name="T5" fmla="*/ 0 h 40"/>
                <a:gd name="T6" fmla="*/ 0 w 23"/>
                <a:gd name="T7" fmla="*/ 0 h 40"/>
                <a:gd name="T8" fmla="*/ 0 w 23"/>
                <a:gd name="T9" fmla="*/ 0 h 40"/>
                <a:gd name="T10" fmla="*/ 0 60000 65536"/>
                <a:gd name="T11" fmla="*/ 0 60000 65536"/>
                <a:gd name="T12" fmla="*/ 0 60000 65536"/>
                <a:gd name="T13" fmla="*/ 0 60000 65536"/>
                <a:gd name="T14" fmla="*/ 0 60000 65536"/>
                <a:gd name="T15" fmla="*/ 0 w 23"/>
                <a:gd name="T16" fmla="*/ 0 h 40"/>
                <a:gd name="T17" fmla="*/ 23 w 23"/>
                <a:gd name="T18" fmla="*/ 40 h 40"/>
              </a:gdLst>
              <a:ahLst/>
              <a:cxnLst>
                <a:cxn ang="T10">
                  <a:pos x="T0" y="T1"/>
                </a:cxn>
                <a:cxn ang="T11">
                  <a:pos x="T2" y="T3"/>
                </a:cxn>
                <a:cxn ang="T12">
                  <a:pos x="T4" y="T5"/>
                </a:cxn>
                <a:cxn ang="T13">
                  <a:pos x="T6" y="T7"/>
                </a:cxn>
                <a:cxn ang="T14">
                  <a:pos x="T8" y="T9"/>
                </a:cxn>
              </a:cxnLst>
              <a:rect l="T15" t="T16" r="T17" b="T18"/>
              <a:pathLst>
                <a:path w="23" h="40">
                  <a:moveTo>
                    <a:pt x="8" y="0"/>
                  </a:moveTo>
                  <a:lnTo>
                    <a:pt x="23" y="19"/>
                  </a:lnTo>
                  <a:lnTo>
                    <a:pt x="18" y="40"/>
                  </a:lnTo>
                  <a:lnTo>
                    <a:pt x="0" y="35"/>
                  </a:lnTo>
                  <a:lnTo>
                    <a:pt x="8"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5" name="Freeform 116"/>
            <p:cNvSpPr>
              <a:spLocks/>
            </p:cNvSpPr>
            <p:nvPr/>
          </p:nvSpPr>
          <p:spPr bwMode="ltGray">
            <a:xfrm>
              <a:off x="1514" y="1107"/>
              <a:ext cx="97" cy="59"/>
            </a:xfrm>
            <a:custGeom>
              <a:avLst/>
              <a:gdLst>
                <a:gd name="T0" fmla="*/ 0 w 291"/>
                <a:gd name="T1" fmla="*/ 0 h 178"/>
                <a:gd name="T2" fmla="*/ 0 w 291"/>
                <a:gd name="T3" fmla="*/ 0 h 178"/>
                <a:gd name="T4" fmla="*/ 0 w 291"/>
                <a:gd name="T5" fmla="*/ 0 h 178"/>
                <a:gd name="T6" fmla="*/ 0 w 291"/>
                <a:gd name="T7" fmla="*/ 0 h 178"/>
                <a:gd name="T8" fmla="*/ 0 w 291"/>
                <a:gd name="T9" fmla="*/ 0 h 178"/>
                <a:gd name="T10" fmla="*/ 0 w 291"/>
                <a:gd name="T11" fmla="*/ 0 h 178"/>
                <a:gd name="T12" fmla="*/ 0 w 291"/>
                <a:gd name="T13" fmla="*/ 0 h 178"/>
                <a:gd name="T14" fmla="*/ 0 w 291"/>
                <a:gd name="T15" fmla="*/ 0 h 178"/>
                <a:gd name="T16" fmla="*/ 0 w 291"/>
                <a:gd name="T17" fmla="*/ 0 h 178"/>
                <a:gd name="T18" fmla="*/ 0 w 291"/>
                <a:gd name="T19" fmla="*/ 0 h 178"/>
                <a:gd name="T20" fmla="*/ 0 w 291"/>
                <a:gd name="T21" fmla="*/ 0 h 178"/>
                <a:gd name="T22" fmla="*/ 0 w 291"/>
                <a:gd name="T23" fmla="*/ 0 h 178"/>
                <a:gd name="T24" fmla="*/ 0 w 291"/>
                <a:gd name="T25" fmla="*/ 0 h 178"/>
                <a:gd name="T26" fmla="*/ 0 w 291"/>
                <a:gd name="T27" fmla="*/ 0 h 178"/>
                <a:gd name="T28" fmla="*/ 0 w 291"/>
                <a:gd name="T29" fmla="*/ 0 h 178"/>
                <a:gd name="T30" fmla="*/ 0 w 291"/>
                <a:gd name="T31" fmla="*/ 0 h 178"/>
                <a:gd name="T32" fmla="*/ 0 w 291"/>
                <a:gd name="T33" fmla="*/ 0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1"/>
                <a:gd name="T52" fmla="*/ 0 h 178"/>
                <a:gd name="T53" fmla="*/ 291 w 291"/>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1" h="178">
                  <a:moveTo>
                    <a:pt x="139" y="0"/>
                  </a:moveTo>
                  <a:lnTo>
                    <a:pt x="187" y="34"/>
                  </a:lnTo>
                  <a:lnTo>
                    <a:pt x="237" y="50"/>
                  </a:lnTo>
                  <a:lnTo>
                    <a:pt x="245" y="88"/>
                  </a:lnTo>
                  <a:lnTo>
                    <a:pt x="287" y="114"/>
                  </a:lnTo>
                  <a:lnTo>
                    <a:pt x="291" y="140"/>
                  </a:lnTo>
                  <a:lnTo>
                    <a:pt x="247" y="145"/>
                  </a:lnTo>
                  <a:lnTo>
                    <a:pt x="172" y="95"/>
                  </a:lnTo>
                  <a:lnTo>
                    <a:pt x="145" y="95"/>
                  </a:lnTo>
                  <a:lnTo>
                    <a:pt x="122" y="140"/>
                  </a:lnTo>
                  <a:lnTo>
                    <a:pt x="68" y="178"/>
                  </a:lnTo>
                  <a:lnTo>
                    <a:pt x="57" y="134"/>
                  </a:lnTo>
                  <a:lnTo>
                    <a:pt x="13" y="150"/>
                  </a:lnTo>
                  <a:lnTo>
                    <a:pt x="0" y="125"/>
                  </a:lnTo>
                  <a:lnTo>
                    <a:pt x="49" y="105"/>
                  </a:lnTo>
                  <a:lnTo>
                    <a:pt x="93" y="17"/>
                  </a:lnTo>
                  <a:lnTo>
                    <a:pt x="139"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6" name="Freeform 117"/>
            <p:cNvSpPr>
              <a:spLocks/>
            </p:cNvSpPr>
            <p:nvPr/>
          </p:nvSpPr>
          <p:spPr bwMode="ltGray">
            <a:xfrm>
              <a:off x="1612" y="1163"/>
              <a:ext cx="21" cy="21"/>
            </a:xfrm>
            <a:custGeom>
              <a:avLst/>
              <a:gdLst>
                <a:gd name="T0" fmla="*/ 0 w 62"/>
                <a:gd name="T1" fmla="*/ 0 h 62"/>
                <a:gd name="T2" fmla="*/ 0 w 62"/>
                <a:gd name="T3" fmla="*/ 0 h 62"/>
                <a:gd name="T4" fmla="*/ 0 w 62"/>
                <a:gd name="T5" fmla="*/ 0 h 62"/>
                <a:gd name="T6" fmla="*/ 0 w 62"/>
                <a:gd name="T7" fmla="*/ 0 h 62"/>
                <a:gd name="T8" fmla="*/ 0 w 62"/>
                <a:gd name="T9" fmla="*/ 0 h 62"/>
                <a:gd name="T10" fmla="*/ 0 w 62"/>
                <a:gd name="T11" fmla="*/ 0 h 62"/>
                <a:gd name="T12" fmla="*/ 0 60000 65536"/>
                <a:gd name="T13" fmla="*/ 0 60000 65536"/>
                <a:gd name="T14" fmla="*/ 0 60000 65536"/>
                <a:gd name="T15" fmla="*/ 0 60000 65536"/>
                <a:gd name="T16" fmla="*/ 0 60000 65536"/>
                <a:gd name="T17" fmla="*/ 0 60000 65536"/>
                <a:gd name="T18" fmla="*/ 0 w 62"/>
                <a:gd name="T19" fmla="*/ 0 h 62"/>
                <a:gd name="T20" fmla="*/ 62 w 62"/>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62" h="62">
                  <a:moveTo>
                    <a:pt x="12" y="4"/>
                  </a:moveTo>
                  <a:lnTo>
                    <a:pt x="46" y="0"/>
                  </a:lnTo>
                  <a:lnTo>
                    <a:pt x="62" y="22"/>
                  </a:lnTo>
                  <a:lnTo>
                    <a:pt x="46" y="62"/>
                  </a:lnTo>
                  <a:lnTo>
                    <a:pt x="0" y="55"/>
                  </a:lnTo>
                  <a:lnTo>
                    <a:pt x="12" y="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7" name="Freeform 118"/>
            <p:cNvSpPr>
              <a:spLocks/>
            </p:cNvSpPr>
            <p:nvPr/>
          </p:nvSpPr>
          <p:spPr bwMode="ltGray">
            <a:xfrm>
              <a:off x="1527" y="839"/>
              <a:ext cx="373" cy="370"/>
            </a:xfrm>
            <a:custGeom>
              <a:avLst/>
              <a:gdLst>
                <a:gd name="T0" fmla="*/ 1 w 1119"/>
                <a:gd name="T1" fmla="*/ 1 h 1109"/>
                <a:gd name="T2" fmla="*/ 1 w 1119"/>
                <a:gd name="T3" fmla="*/ 1 h 1109"/>
                <a:gd name="T4" fmla="*/ 1 w 1119"/>
                <a:gd name="T5" fmla="*/ 1 h 1109"/>
                <a:gd name="T6" fmla="*/ 1 w 1119"/>
                <a:gd name="T7" fmla="*/ 1 h 1109"/>
                <a:gd name="T8" fmla="*/ 1 w 1119"/>
                <a:gd name="T9" fmla="*/ 1 h 1109"/>
                <a:gd name="T10" fmla="*/ 1 w 1119"/>
                <a:gd name="T11" fmla="*/ 1 h 1109"/>
                <a:gd name="T12" fmla="*/ 1 w 1119"/>
                <a:gd name="T13" fmla="*/ 1 h 1109"/>
                <a:gd name="T14" fmla="*/ 1 w 1119"/>
                <a:gd name="T15" fmla="*/ 1 h 1109"/>
                <a:gd name="T16" fmla="*/ 1 w 1119"/>
                <a:gd name="T17" fmla="*/ 1 h 1109"/>
                <a:gd name="T18" fmla="*/ 1 w 1119"/>
                <a:gd name="T19" fmla="*/ 1 h 1109"/>
                <a:gd name="T20" fmla="*/ 1 w 1119"/>
                <a:gd name="T21" fmla="*/ 1 h 1109"/>
                <a:gd name="T22" fmla="*/ 1 w 1119"/>
                <a:gd name="T23" fmla="*/ 2 h 1109"/>
                <a:gd name="T24" fmla="*/ 1 w 1119"/>
                <a:gd name="T25" fmla="*/ 1 h 1109"/>
                <a:gd name="T26" fmla="*/ 1 w 1119"/>
                <a:gd name="T27" fmla="*/ 1 h 1109"/>
                <a:gd name="T28" fmla="*/ 1 w 1119"/>
                <a:gd name="T29" fmla="*/ 1 h 1109"/>
                <a:gd name="T30" fmla="*/ 1 w 1119"/>
                <a:gd name="T31" fmla="*/ 1 h 1109"/>
                <a:gd name="T32" fmla="*/ 1 w 1119"/>
                <a:gd name="T33" fmla="*/ 1 h 1109"/>
                <a:gd name="T34" fmla="*/ 1 w 1119"/>
                <a:gd name="T35" fmla="*/ 1 h 1109"/>
                <a:gd name="T36" fmla="*/ 1 w 1119"/>
                <a:gd name="T37" fmla="*/ 1 h 1109"/>
                <a:gd name="T38" fmla="*/ 1 w 1119"/>
                <a:gd name="T39" fmla="*/ 1 h 1109"/>
                <a:gd name="T40" fmla="*/ 1 w 1119"/>
                <a:gd name="T41" fmla="*/ 1 h 1109"/>
                <a:gd name="T42" fmla="*/ 2 w 1119"/>
                <a:gd name="T43" fmla="*/ 1 h 1109"/>
                <a:gd name="T44" fmla="*/ 1 w 1119"/>
                <a:gd name="T45" fmla="*/ 1 h 1109"/>
                <a:gd name="T46" fmla="*/ 1 w 1119"/>
                <a:gd name="T47" fmla="*/ 1 h 1109"/>
                <a:gd name="T48" fmla="*/ 1 w 1119"/>
                <a:gd name="T49" fmla="*/ 1 h 1109"/>
                <a:gd name="T50" fmla="*/ 1 w 1119"/>
                <a:gd name="T51" fmla="*/ 0 h 1109"/>
                <a:gd name="T52" fmla="*/ 1 w 1119"/>
                <a:gd name="T53" fmla="*/ 0 h 1109"/>
                <a:gd name="T54" fmla="*/ 1 w 1119"/>
                <a:gd name="T55" fmla="*/ 0 h 1109"/>
                <a:gd name="T56" fmla="*/ 1 w 1119"/>
                <a:gd name="T57" fmla="*/ 0 h 1109"/>
                <a:gd name="T58" fmla="*/ 1 w 1119"/>
                <a:gd name="T59" fmla="*/ 0 h 1109"/>
                <a:gd name="T60" fmla="*/ 0 w 1119"/>
                <a:gd name="T61" fmla="*/ 0 h 1109"/>
                <a:gd name="T62" fmla="*/ 0 w 1119"/>
                <a:gd name="T63" fmla="*/ 0 h 1109"/>
                <a:gd name="T64" fmla="*/ 0 w 1119"/>
                <a:gd name="T65" fmla="*/ 0 h 1109"/>
                <a:gd name="T66" fmla="*/ 0 w 1119"/>
                <a:gd name="T67" fmla="*/ 0 h 1109"/>
                <a:gd name="T68" fmla="*/ 0 w 1119"/>
                <a:gd name="T69" fmla="*/ 0 h 1109"/>
                <a:gd name="T70" fmla="*/ 0 w 1119"/>
                <a:gd name="T71" fmla="*/ 0 h 1109"/>
                <a:gd name="T72" fmla="*/ 0 w 1119"/>
                <a:gd name="T73" fmla="*/ 0 h 1109"/>
                <a:gd name="T74" fmla="*/ 0 w 1119"/>
                <a:gd name="T75" fmla="*/ 0 h 1109"/>
                <a:gd name="T76" fmla="*/ 0 w 1119"/>
                <a:gd name="T77" fmla="*/ 1 h 1109"/>
                <a:gd name="T78" fmla="*/ 0 w 1119"/>
                <a:gd name="T79" fmla="*/ 1 h 1109"/>
                <a:gd name="T80" fmla="*/ 0 w 1119"/>
                <a:gd name="T81" fmla="*/ 1 h 1109"/>
                <a:gd name="T82" fmla="*/ 1 w 1119"/>
                <a:gd name="T83" fmla="*/ 1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9"/>
                <a:gd name="T127" fmla="*/ 0 h 1109"/>
                <a:gd name="T128" fmla="*/ 1119 w 1119"/>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9" h="1109">
                  <a:moveTo>
                    <a:pt x="381" y="406"/>
                  </a:moveTo>
                  <a:lnTo>
                    <a:pt x="437" y="403"/>
                  </a:lnTo>
                  <a:lnTo>
                    <a:pt x="466" y="379"/>
                  </a:lnTo>
                  <a:lnTo>
                    <a:pt x="488" y="411"/>
                  </a:lnTo>
                  <a:lnTo>
                    <a:pt x="543" y="422"/>
                  </a:lnTo>
                  <a:lnTo>
                    <a:pt x="597" y="505"/>
                  </a:lnTo>
                  <a:lnTo>
                    <a:pt x="660" y="521"/>
                  </a:lnTo>
                  <a:lnTo>
                    <a:pt x="670" y="579"/>
                  </a:lnTo>
                  <a:lnTo>
                    <a:pt x="626" y="642"/>
                  </a:lnTo>
                  <a:lnTo>
                    <a:pt x="597" y="684"/>
                  </a:lnTo>
                  <a:lnTo>
                    <a:pt x="492" y="722"/>
                  </a:lnTo>
                  <a:lnTo>
                    <a:pt x="473" y="743"/>
                  </a:lnTo>
                  <a:lnTo>
                    <a:pt x="481" y="782"/>
                  </a:lnTo>
                  <a:lnTo>
                    <a:pt x="425" y="794"/>
                  </a:lnTo>
                  <a:lnTo>
                    <a:pt x="381" y="823"/>
                  </a:lnTo>
                  <a:lnTo>
                    <a:pt x="388" y="853"/>
                  </a:lnTo>
                  <a:lnTo>
                    <a:pt x="419" y="869"/>
                  </a:lnTo>
                  <a:lnTo>
                    <a:pt x="505" y="865"/>
                  </a:lnTo>
                  <a:lnTo>
                    <a:pt x="553" y="874"/>
                  </a:lnTo>
                  <a:lnTo>
                    <a:pt x="611" y="917"/>
                  </a:lnTo>
                  <a:lnTo>
                    <a:pt x="686" y="972"/>
                  </a:lnTo>
                  <a:lnTo>
                    <a:pt x="761" y="1043"/>
                  </a:lnTo>
                  <a:lnTo>
                    <a:pt x="823" y="1092"/>
                  </a:lnTo>
                  <a:lnTo>
                    <a:pt x="875" y="1109"/>
                  </a:lnTo>
                  <a:lnTo>
                    <a:pt x="909" y="1109"/>
                  </a:lnTo>
                  <a:lnTo>
                    <a:pt x="898" y="1050"/>
                  </a:lnTo>
                  <a:lnTo>
                    <a:pt x="893" y="1041"/>
                  </a:lnTo>
                  <a:lnTo>
                    <a:pt x="859" y="993"/>
                  </a:lnTo>
                  <a:lnTo>
                    <a:pt x="883" y="991"/>
                  </a:lnTo>
                  <a:lnTo>
                    <a:pt x="903" y="991"/>
                  </a:lnTo>
                  <a:lnTo>
                    <a:pt x="932" y="961"/>
                  </a:lnTo>
                  <a:lnTo>
                    <a:pt x="934" y="881"/>
                  </a:lnTo>
                  <a:lnTo>
                    <a:pt x="909" y="807"/>
                  </a:lnTo>
                  <a:lnTo>
                    <a:pt x="850" y="732"/>
                  </a:lnTo>
                  <a:lnTo>
                    <a:pt x="850" y="720"/>
                  </a:lnTo>
                  <a:lnTo>
                    <a:pt x="867" y="698"/>
                  </a:lnTo>
                  <a:lnTo>
                    <a:pt x="893" y="703"/>
                  </a:lnTo>
                  <a:lnTo>
                    <a:pt x="917" y="732"/>
                  </a:lnTo>
                  <a:lnTo>
                    <a:pt x="1043" y="818"/>
                  </a:lnTo>
                  <a:lnTo>
                    <a:pt x="1043" y="764"/>
                  </a:lnTo>
                  <a:lnTo>
                    <a:pt x="1056" y="736"/>
                  </a:lnTo>
                  <a:lnTo>
                    <a:pt x="1093" y="715"/>
                  </a:lnTo>
                  <a:lnTo>
                    <a:pt x="1090" y="656"/>
                  </a:lnTo>
                  <a:lnTo>
                    <a:pt x="1119" y="628"/>
                  </a:lnTo>
                  <a:lnTo>
                    <a:pt x="1075" y="558"/>
                  </a:lnTo>
                  <a:lnTo>
                    <a:pt x="992" y="511"/>
                  </a:lnTo>
                  <a:lnTo>
                    <a:pt x="917" y="501"/>
                  </a:lnTo>
                  <a:lnTo>
                    <a:pt x="883" y="476"/>
                  </a:lnTo>
                  <a:lnTo>
                    <a:pt x="883" y="464"/>
                  </a:lnTo>
                  <a:lnTo>
                    <a:pt x="893" y="450"/>
                  </a:lnTo>
                  <a:lnTo>
                    <a:pt x="922" y="391"/>
                  </a:lnTo>
                  <a:lnTo>
                    <a:pt x="893" y="305"/>
                  </a:lnTo>
                  <a:lnTo>
                    <a:pt x="842" y="242"/>
                  </a:lnTo>
                  <a:lnTo>
                    <a:pt x="743" y="216"/>
                  </a:lnTo>
                  <a:lnTo>
                    <a:pt x="683" y="228"/>
                  </a:lnTo>
                  <a:lnTo>
                    <a:pt x="642" y="157"/>
                  </a:lnTo>
                  <a:lnTo>
                    <a:pt x="575" y="120"/>
                  </a:lnTo>
                  <a:lnTo>
                    <a:pt x="517" y="118"/>
                  </a:lnTo>
                  <a:lnTo>
                    <a:pt x="450" y="146"/>
                  </a:lnTo>
                  <a:lnTo>
                    <a:pt x="411" y="115"/>
                  </a:lnTo>
                  <a:lnTo>
                    <a:pt x="381" y="49"/>
                  </a:lnTo>
                  <a:lnTo>
                    <a:pt x="335" y="40"/>
                  </a:lnTo>
                  <a:lnTo>
                    <a:pt x="261" y="56"/>
                  </a:lnTo>
                  <a:lnTo>
                    <a:pt x="243" y="134"/>
                  </a:lnTo>
                  <a:lnTo>
                    <a:pt x="269" y="269"/>
                  </a:lnTo>
                  <a:lnTo>
                    <a:pt x="253" y="258"/>
                  </a:lnTo>
                  <a:lnTo>
                    <a:pt x="217" y="141"/>
                  </a:lnTo>
                  <a:lnTo>
                    <a:pt x="217" y="80"/>
                  </a:lnTo>
                  <a:lnTo>
                    <a:pt x="225" y="56"/>
                  </a:lnTo>
                  <a:lnTo>
                    <a:pt x="224" y="29"/>
                  </a:lnTo>
                  <a:lnTo>
                    <a:pt x="157" y="0"/>
                  </a:lnTo>
                  <a:lnTo>
                    <a:pt x="92" y="26"/>
                  </a:lnTo>
                  <a:lnTo>
                    <a:pt x="73" y="47"/>
                  </a:lnTo>
                  <a:lnTo>
                    <a:pt x="18" y="134"/>
                  </a:lnTo>
                  <a:lnTo>
                    <a:pt x="0" y="258"/>
                  </a:lnTo>
                  <a:lnTo>
                    <a:pt x="17" y="352"/>
                  </a:lnTo>
                  <a:lnTo>
                    <a:pt x="44" y="377"/>
                  </a:lnTo>
                  <a:lnTo>
                    <a:pt x="96" y="386"/>
                  </a:lnTo>
                  <a:lnTo>
                    <a:pt x="188" y="400"/>
                  </a:lnTo>
                  <a:lnTo>
                    <a:pt x="222" y="370"/>
                  </a:lnTo>
                  <a:lnTo>
                    <a:pt x="282" y="366"/>
                  </a:lnTo>
                  <a:lnTo>
                    <a:pt x="323" y="370"/>
                  </a:lnTo>
                  <a:lnTo>
                    <a:pt x="383" y="413"/>
                  </a:lnTo>
                  <a:lnTo>
                    <a:pt x="381" y="40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8" name="Freeform 119"/>
            <p:cNvSpPr>
              <a:spLocks/>
            </p:cNvSpPr>
            <p:nvPr/>
          </p:nvSpPr>
          <p:spPr bwMode="ltGray">
            <a:xfrm>
              <a:off x="1170" y="786"/>
              <a:ext cx="16" cy="20"/>
            </a:xfrm>
            <a:custGeom>
              <a:avLst/>
              <a:gdLst>
                <a:gd name="T0" fmla="*/ 0 w 50"/>
                <a:gd name="T1" fmla="*/ 0 h 59"/>
                <a:gd name="T2" fmla="*/ 0 w 50"/>
                <a:gd name="T3" fmla="*/ 0 h 59"/>
                <a:gd name="T4" fmla="*/ 0 w 50"/>
                <a:gd name="T5" fmla="*/ 0 h 59"/>
                <a:gd name="T6" fmla="*/ 0 w 50"/>
                <a:gd name="T7" fmla="*/ 0 h 59"/>
                <a:gd name="T8" fmla="*/ 0 w 50"/>
                <a:gd name="T9" fmla="*/ 0 h 59"/>
                <a:gd name="T10" fmla="*/ 0 w 50"/>
                <a:gd name="T11" fmla="*/ 0 h 59"/>
                <a:gd name="T12" fmla="*/ 0 60000 65536"/>
                <a:gd name="T13" fmla="*/ 0 60000 65536"/>
                <a:gd name="T14" fmla="*/ 0 60000 65536"/>
                <a:gd name="T15" fmla="*/ 0 60000 65536"/>
                <a:gd name="T16" fmla="*/ 0 60000 65536"/>
                <a:gd name="T17" fmla="*/ 0 60000 65536"/>
                <a:gd name="T18" fmla="*/ 0 w 50"/>
                <a:gd name="T19" fmla="*/ 0 h 59"/>
                <a:gd name="T20" fmla="*/ 50 w 5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0" h="59">
                  <a:moveTo>
                    <a:pt x="50" y="27"/>
                  </a:moveTo>
                  <a:lnTo>
                    <a:pt x="16" y="0"/>
                  </a:lnTo>
                  <a:lnTo>
                    <a:pt x="0" y="34"/>
                  </a:lnTo>
                  <a:lnTo>
                    <a:pt x="1" y="45"/>
                  </a:lnTo>
                  <a:lnTo>
                    <a:pt x="42" y="59"/>
                  </a:lnTo>
                  <a:lnTo>
                    <a:pt x="50" y="2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09" name="Freeform 120"/>
            <p:cNvSpPr>
              <a:spLocks/>
            </p:cNvSpPr>
            <p:nvPr/>
          </p:nvSpPr>
          <p:spPr bwMode="ltGray">
            <a:xfrm>
              <a:off x="4617" y="859"/>
              <a:ext cx="857" cy="602"/>
            </a:xfrm>
            <a:custGeom>
              <a:avLst/>
              <a:gdLst>
                <a:gd name="T0" fmla="*/ 1 w 2572"/>
                <a:gd name="T1" fmla="*/ 2 h 1804"/>
                <a:gd name="T2" fmla="*/ 1 w 2572"/>
                <a:gd name="T3" fmla="*/ 2 h 1804"/>
                <a:gd name="T4" fmla="*/ 1 w 2572"/>
                <a:gd name="T5" fmla="*/ 2 h 1804"/>
                <a:gd name="T6" fmla="*/ 1 w 2572"/>
                <a:gd name="T7" fmla="*/ 2 h 1804"/>
                <a:gd name="T8" fmla="*/ 1 w 2572"/>
                <a:gd name="T9" fmla="*/ 2 h 1804"/>
                <a:gd name="T10" fmla="*/ 2 w 2572"/>
                <a:gd name="T11" fmla="*/ 2 h 1804"/>
                <a:gd name="T12" fmla="*/ 2 w 2572"/>
                <a:gd name="T13" fmla="*/ 2 h 1804"/>
                <a:gd name="T14" fmla="*/ 2 w 2572"/>
                <a:gd name="T15" fmla="*/ 1 h 1804"/>
                <a:gd name="T16" fmla="*/ 2 w 2572"/>
                <a:gd name="T17" fmla="*/ 1 h 1804"/>
                <a:gd name="T18" fmla="*/ 2 w 2572"/>
                <a:gd name="T19" fmla="*/ 1 h 1804"/>
                <a:gd name="T20" fmla="*/ 2 w 2572"/>
                <a:gd name="T21" fmla="*/ 1 h 1804"/>
                <a:gd name="T22" fmla="*/ 2 w 2572"/>
                <a:gd name="T23" fmla="*/ 2 h 1804"/>
                <a:gd name="T24" fmla="*/ 2 w 2572"/>
                <a:gd name="T25" fmla="*/ 2 h 1804"/>
                <a:gd name="T26" fmla="*/ 2 w 2572"/>
                <a:gd name="T27" fmla="*/ 2 h 1804"/>
                <a:gd name="T28" fmla="*/ 2 w 2572"/>
                <a:gd name="T29" fmla="*/ 2 h 1804"/>
                <a:gd name="T30" fmla="*/ 2 w 2572"/>
                <a:gd name="T31" fmla="*/ 2 h 1804"/>
                <a:gd name="T32" fmla="*/ 2 w 2572"/>
                <a:gd name="T33" fmla="*/ 2 h 1804"/>
                <a:gd name="T34" fmla="*/ 2 w 2572"/>
                <a:gd name="T35" fmla="*/ 2 h 1804"/>
                <a:gd name="T36" fmla="*/ 2 w 2572"/>
                <a:gd name="T37" fmla="*/ 2 h 1804"/>
                <a:gd name="T38" fmla="*/ 2 w 2572"/>
                <a:gd name="T39" fmla="*/ 2 h 1804"/>
                <a:gd name="T40" fmla="*/ 2 w 2572"/>
                <a:gd name="T41" fmla="*/ 2 h 1804"/>
                <a:gd name="T42" fmla="*/ 2 w 2572"/>
                <a:gd name="T43" fmla="*/ 2 h 1804"/>
                <a:gd name="T44" fmla="*/ 2 w 2572"/>
                <a:gd name="T45" fmla="*/ 2 h 1804"/>
                <a:gd name="T46" fmla="*/ 2 w 2572"/>
                <a:gd name="T47" fmla="*/ 2 h 1804"/>
                <a:gd name="T48" fmla="*/ 2 w 2572"/>
                <a:gd name="T49" fmla="*/ 2 h 1804"/>
                <a:gd name="T50" fmla="*/ 3 w 2572"/>
                <a:gd name="T51" fmla="*/ 2 h 1804"/>
                <a:gd name="T52" fmla="*/ 3 w 2572"/>
                <a:gd name="T53" fmla="*/ 1 h 1804"/>
                <a:gd name="T54" fmla="*/ 3 w 2572"/>
                <a:gd name="T55" fmla="*/ 1 h 1804"/>
                <a:gd name="T56" fmla="*/ 3 w 2572"/>
                <a:gd name="T57" fmla="*/ 1 h 1804"/>
                <a:gd name="T58" fmla="*/ 3 w 2572"/>
                <a:gd name="T59" fmla="*/ 1 h 1804"/>
                <a:gd name="T60" fmla="*/ 3 w 2572"/>
                <a:gd name="T61" fmla="*/ 1 h 1804"/>
                <a:gd name="T62" fmla="*/ 3 w 2572"/>
                <a:gd name="T63" fmla="*/ 1 h 1804"/>
                <a:gd name="T64" fmla="*/ 3 w 2572"/>
                <a:gd name="T65" fmla="*/ 1 h 1804"/>
                <a:gd name="T66" fmla="*/ 3 w 2572"/>
                <a:gd name="T67" fmla="*/ 1 h 1804"/>
                <a:gd name="T68" fmla="*/ 4 w 2572"/>
                <a:gd name="T69" fmla="*/ 1 h 1804"/>
                <a:gd name="T70" fmla="*/ 3 w 2572"/>
                <a:gd name="T71" fmla="*/ 1 h 1804"/>
                <a:gd name="T72" fmla="*/ 3 w 2572"/>
                <a:gd name="T73" fmla="*/ 1 h 1804"/>
                <a:gd name="T74" fmla="*/ 3 w 2572"/>
                <a:gd name="T75" fmla="*/ 1 h 1804"/>
                <a:gd name="T76" fmla="*/ 3 w 2572"/>
                <a:gd name="T77" fmla="*/ 1 h 1804"/>
                <a:gd name="T78" fmla="*/ 3 w 2572"/>
                <a:gd name="T79" fmla="*/ 0 h 1804"/>
                <a:gd name="T80" fmla="*/ 3 w 2572"/>
                <a:gd name="T81" fmla="*/ 0 h 1804"/>
                <a:gd name="T82" fmla="*/ 2 w 2572"/>
                <a:gd name="T83" fmla="*/ 0 h 1804"/>
                <a:gd name="T84" fmla="*/ 2 w 2572"/>
                <a:gd name="T85" fmla="*/ 0 h 1804"/>
                <a:gd name="T86" fmla="*/ 2 w 2572"/>
                <a:gd name="T87" fmla="*/ 0 h 1804"/>
                <a:gd name="T88" fmla="*/ 2 w 2572"/>
                <a:gd name="T89" fmla="*/ 0 h 1804"/>
                <a:gd name="T90" fmla="*/ 2 w 2572"/>
                <a:gd name="T91" fmla="*/ 0 h 1804"/>
                <a:gd name="T92" fmla="*/ 2 w 2572"/>
                <a:gd name="T93" fmla="*/ 0 h 1804"/>
                <a:gd name="T94" fmla="*/ 2 w 2572"/>
                <a:gd name="T95" fmla="*/ 0 h 1804"/>
                <a:gd name="T96" fmla="*/ 1 w 2572"/>
                <a:gd name="T97" fmla="*/ 0 h 1804"/>
                <a:gd name="T98" fmla="*/ 1 w 2572"/>
                <a:gd name="T99" fmla="*/ 0 h 1804"/>
                <a:gd name="T100" fmla="*/ 1 w 2572"/>
                <a:gd name="T101" fmla="*/ 0 h 1804"/>
                <a:gd name="T102" fmla="*/ 1 w 2572"/>
                <a:gd name="T103" fmla="*/ 0 h 1804"/>
                <a:gd name="T104" fmla="*/ 1 w 2572"/>
                <a:gd name="T105" fmla="*/ 0 h 1804"/>
                <a:gd name="T106" fmla="*/ 1 w 2572"/>
                <a:gd name="T107" fmla="*/ 0 h 1804"/>
                <a:gd name="T108" fmla="*/ 0 w 2572"/>
                <a:gd name="T109" fmla="*/ 0 h 1804"/>
                <a:gd name="T110" fmla="*/ 0 w 2572"/>
                <a:gd name="T111" fmla="*/ 0 h 1804"/>
                <a:gd name="T112" fmla="*/ 0 w 2572"/>
                <a:gd name="T113" fmla="*/ 0 h 1804"/>
                <a:gd name="T114" fmla="*/ 1 w 2572"/>
                <a:gd name="T115" fmla="*/ 2 h 18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72"/>
                <a:gd name="T175" fmla="*/ 0 h 1804"/>
                <a:gd name="T176" fmla="*/ 2572 w 2572"/>
                <a:gd name="T177" fmla="*/ 1804 h 18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72" h="1804">
                  <a:moveTo>
                    <a:pt x="553" y="1556"/>
                  </a:moveTo>
                  <a:lnTo>
                    <a:pt x="599" y="1518"/>
                  </a:lnTo>
                  <a:lnTo>
                    <a:pt x="643" y="1443"/>
                  </a:lnTo>
                  <a:lnTo>
                    <a:pt x="698" y="1357"/>
                  </a:lnTo>
                  <a:lnTo>
                    <a:pt x="731" y="1273"/>
                  </a:lnTo>
                  <a:lnTo>
                    <a:pt x="775" y="1237"/>
                  </a:lnTo>
                  <a:lnTo>
                    <a:pt x="842" y="1211"/>
                  </a:lnTo>
                  <a:lnTo>
                    <a:pt x="908" y="1225"/>
                  </a:lnTo>
                  <a:lnTo>
                    <a:pt x="976" y="1225"/>
                  </a:lnTo>
                  <a:lnTo>
                    <a:pt x="1012" y="1237"/>
                  </a:lnTo>
                  <a:lnTo>
                    <a:pt x="1056" y="1211"/>
                  </a:lnTo>
                  <a:lnTo>
                    <a:pt x="1120" y="1259"/>
                  </a:lnTo>
                  <a:lnTo>
                    <a:pt x="1171" y="1241"/>
                  </a:lnTo>
                  <a:lnTo>
                    <a:pt x="1299" y="1251"/>
                  </a:lnTo>
                  <a:lnTo>
                    <a:pt x="1335" y="1232"/>
                  </a:lnTo>
                  <a:lnTo>
                    <a:pt x="1356" y="1087"/>
                  </a:lnTo>
                  <a:lnTo>
                    <a:pt x="1434" y="1010"/>
                  </a:lnTo>
                  <a:lnTo>
                    <a:pt x="1467" y="1064"/>
                  </a:lnTo>
                  <a:lnTo>
                    <a:pt x="1509" y="1087"/>
                  </a:lnTo>
                  <a:lnTo>
                    <a:pt x="1571" y="1042"/>
                  </a:lnTo>
                  <a:lnTo>
                    <a:pt x="1598" y="1019"/>
                  </a:lnTo>
                  <a:lnTo>
                    <a:pt x="1576" y="1087"/>
                  </a:lnTo>
                  <a:lnTo>
                    <a:pt x="1532" y="1163"/>
                  </a:lnTo>
                  <a:lnTo>
                    <a:pt x="1522" y="1251"/>
                  </a:lnTo>
                  <a:lnTo>
                    <a:pt x="1458" y="1280"/>
                  </a:lnTo>
                  <a:lnTo>
                    <a:pt x="1423" y="1273"/>
                  </a:lnTo>
                  <a:lnTo>
                    <a:pt x="1416" y="1331"/>
                  </a:lnTo>
                  <a:lnTo>
                    <a:pt x="1393" y="1408"/>
                  </a:lnTo>
                  <a:lnTo>
                    <a:pt x="1397" y="1481"/>
                  </a:lnTo>
                  <a:lnTo>
                    <a:pt x="1444" y="1556"/>
                  </a:lnTo>
                  <a:lnTo>
                    <a:pt x="1475" y="1628"/>
                  </a:lnTo>
                  <a:lnTo>
                    <a:pt x="1496" y="1774"/>
                  </a:lnTo>
                  <a:lnTo>
                    <a:pt x="1540" y="1804"/>
                  </a:lnTo>
                  <a:lnTo>
                    <a:pt x="1598" y="1774"/>
                  </a:lnTo>
                  <a:lnTo>
                    <a:pt x="1631" y="1734"/>
                  </a:lnTo>
                  <a:lnTo>
                    <a:pt x="1621" y="1687"/>
                  </a:lnTo>
                  <a:lnTo>
                    <a:pt x="1667" y="1650"/>
                  </a:lnTo>
                  <a:lnTo>
                    <a:pt x="1718" y="1605"/>
                  </a:lnTo>
                  <a:lnTo>
                    <a:pt x="1714" y="1551"/>
                  </a:lnTo>
                  <a:lnTo>
                    <a:pt x="1690" y="1497"/>
                  </a:lnTo>
                  <a:lnTo>
                    <a:pt x="1682" y="1458"/>
                  </a:lnTo>
                  <a:lnTo>
                    <a:pt x="1740" y="1479"/>
                  </a:lnTo>
                  <a:lnTo>
                    <a:pt x="1753" y="1451"/>
                  </a:lnTo>
                  <a:lnTo>
                    <a:pt x="1762" y="1427"/>
                  </a:lnTo>
                  <a:lnTo>
                    <a:pt x="1740" y="1397"/>
                  </a:lnTo>
                  <a:lnTo>
                    <a:pt x="1707" y="1345"/>
                  </a:lnTo>
                  <a:lnTo>
                    <a:pt x="1682" y="1294"/>
                  </a:lnTo>
                  <a:lnTo>
                    <a:pt x="1695" y="1214"/>
                  </a:lnTo>
                  <a:lnTo>
                    <a:pt x="1732" y="1156"/>
                  </a:lnTo>
                  <a:lnTo>
                    <a:pt x="1820" y="1129"/>
                  </a:lnTo>
                  <a:lnTo>
                    <a:pt x="1939" y="1145"/>
                  </a:lnTo>
                  <a:lnTo>
                    <a:pt x="2009" y="1099"/>
                  </a:lnTo>
                  <a:lnTo>
                    <a:pt x="2053" y="1038"/>
                  </a:lnTo>
                  <a:lnTo>
                    <a:pt x="2120" y="1019"/>
                  </a:lnTo>
                  <a:lnTo>
                    <a:pt x="2208" y="966"/>
                  </a:lnTo>
                  <a:lnTo>
                    <a:pt x="2275" y="951"/>
                  </a:lnTo>
                  <a:lnTo>
                    <a:pt x="2330" y="930"/>
                  </a:lnTo>
                  <a:lnTo>
                    <a:pt x="2317" y="921"/>
                  </a:lnTo>
                  <a:lnTo>
                    <a:pt x="2317" y="893"/>
                  </a:lnTo>
                  <a:lnTo>
                    <a:pt x="2310" y="877"/>
                  </a:lnTo>
                  <a:lnTo>
                    <a:pt x="2224" y="808"/>
                  </a:lnTo>
                  <a:lnTo>
                    <a:pt x="2221" y="776"/>
                  </a:lnTo>
                  <a:lnTo>
                    <a:pt x="2284" y="767"/>
                  </a:lnTo>
                  <a:lnTo>
                    <a:pt x="2307" y="724"/>
                  </a:lnTo>
                  <a:lnTo>
                    <a:pt x="2317" y="661"/>
                  </a:lnTo>
                  <a:lnTo>
                    <a:pt x="2354" y="728"/>
                  </a:lnTo>
                  <a:lnTo>
                    <a:pt x="2480" y="813"/>
                  </a:lnTo>
                  <a:lnTo>
                    <a:pt x="2543" y="808"/>
                  </a:lnTo>
                  <a:lnTo>
                    <a:pt x="2572" y="771"/>
                  </a:lnTo>
                  <a:lnTo>
                    <a:pt x="2572" y="733"/>
                  </a:lnTo>
                  <a:lnTo>
                    <a:pt x="2486" y="649"/>
                  </a:lnTo>
                  <a:lnTo>
                    <a:pt x="2440" y="561"/>
                  </a:lnTo>
                  <a:lnTo>
                    <a:pt x="2385" y="488"/>
                  </a:lnTo>
                  <a:lnTo>
                    <a:pt x="2317" y="464"/>
                  </a:lnTo>
                  <a:lnTo>
                    <a:pt x="2242" y="415"/>
                  </a:lnTo>
                  <a:lnTo>
                    <a:pt x="2164" y="389"/>
                  </a:lnTo>
                  <a:lnTo>
                    <a:pt x="2141" y="389"/>
                  </a:lnTo>
                  <a:lnTo>
                    <a:pt x="2074" y="375"/>
                  </a:lnTo>
                  <a:lnTo>
                    <a:pt x="1996" y="353"/>
                  </a:lnTo>
                  <a:lnTo>
                    <a:pt x="1963" y="342"/>
                  </a:lnTo>
                  <a:lnTo>
                    <a:pt x="1895" y="305"/>
                  </a:lnTo>
                  <a:lnTo>
                    <a:pt x="1828" y="291"/>
                  </a:lnTo>
                  <a:lnTo>
                    <a:pt x="1763" y="265"/>
                  </a:lnTo>
                  <a:lnTo>
                    <a:pt x="1699" y="254"/>
                  </a:lnTo>
                  <a:lnTo>
                    <a:pt x="1675" y="254"/>
                  </a:lnTo>
                  <a:lnTo>
                    <a:pt x="1652" y="279"/>
                  </a:lnTo>
                  <a:lnTo>
                    <a:pt x="1652" y="353"/>
                  </a:lnTo>
                  <a:lnTo>
                    <a:pt x="1620" y="328"/>
                  </a:lnTo>
                  <a:lnTo>
                    <a:pt x="1598" y="316"/>
                  </a:lnTo>
                  <a:lnTo>
                    <a:pt x="1532" y="305"/>
                  </a:lnTo>
                  <a:lnTo>
                    <a:pt x="1467" y="316"/>
                  </a:lnTo>
                  <a:lnTo>
                    <a:pt x="1397" y="305"/>
                  </a:lnTo>
                  <a:lnTo>
                    <a:pt x="1376" y="291"/>
                  </a:lnTo>
                  <a:lnTo>
                    <a:pt x="1320" y="342"/>
                  </a:lnTo>
                  <a:lnTo>
                    <a:pt x="1299" y="364"/>
                  </a:lnTo>
                  <a:lnTo>
                    <a:pt x="1278" y="328"/>
                  </a:lnTo>
                  <a:lnTo>
                    <a:pt x="1219" y="246"/>
                  </a:lnTo>
                  <a:lnTo>
                    <a:pt x="1089" y="169"/>
                  </a:lnTo>
                  <a:lnTo>
                    <a:pt x="997" y="181"/>
                  </a:lnTo>
                  <a:lnTo>
                    <a:pt x="932" y="195"/>
                  </a:lnTo>
                  <a:lnTo>
                    <a:pt x="866" y="145"/>
                  </a:lnTo>
                  <a:lnTo>
                    <a:pt x="752" y="96"/>
                  </a:lnTo>
                  <a:lnTo>
                    <a:pt x="710" y="71"/>
                  </a:lnTo>
                  <a:lnTo>
                    <a:pt x="643" y="85"/>
                  </a:lnTo>
                  <a:lnTo>
                    <a:pt x="599" y="96"/>
                  </a:lnTo>
                  <a:lnTo>
                    <a:pt x="589" y="46"/>
                  </a:lnTo>
                  <a:lnTo>
                    <a:pt x="553" y="9"/>
                  </a:lnTo>
                  <a:lnTo>
                    <a:pt x="387" y="21"/>
                  </a:lnTo>
                  <a:lnTo>
                    <a:pt x="319" y="0"/>
                  </a:lnTo>
                  <a:lnTo>
                    <a:pt x="322" y="37"/>
                  </a:lnTo>
                  <a:lnTo>
                    <a:pt x="299" y="105"/>
                  </a:lnTo>
                  <a:lnTo>
                    <a:pt x="289" y="119"/>
                  </a:lnTo>
                  <a:lnTo>
                    <a:pt x="132" y="135"/>
                  </a:lnTo>
                  <a:lnTo>
                    <a:pt x="55" y="135"/>
                  </a:lnTo>
                  <a:lnTo>
                    <a:pt x="0" y="195"/>
                  </a:lnTo>
                  <a:lnTo>
                    <a:pt x="553" y="155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0" name="Freeform 121"/>
            <p:cNvSpPr>
              <a:spLocks/>
            </p:cNvSpPr>
            <p:nvPr/>
          </p:nvSpPr>
          <p:spPr bwMode="ltGray">
            <a:xfrm>
              <a:off x="4051" y="2399"/>
              <a:ext cx="33" cy="74"/>
            </a:xfrm>
            <a:custGeom>
              <a:avLst/>
              <a:gdLst>
                <a:gd name="T0" fmla="*/ 0 w 100"/>
                <a:gd name="T1" fmla="*/ 0 h 221"/>
                <a:gd name="T2" fmla="*/ 0 w 100"/>
                <a:gd name="T3" fmla="*/ 0 h 221"/>
                <a:gd name="T4" fmla="*/ 0 w 100"/>
                <a:gd name="T5" fmla="*/ 0 h 221"/>
                <a:gd name="T6" fmla="*/ 0 w 100"/>
                <a:gd name="T7" fmla="*/ 0 h 221"/>
                <a:gd name="T8" fmla="*/ 0 w 100"/>
                <a:gd name="T9" fmla="*/ 0 h 221"/>
                <a:gd name="T10" fmla="*/ 0 w 100"/>
                <a:gd name="T11" fmla="*/ 0 h 221"/>
                <a:gd name="T12" fmla="*/ 0 w 100"/>
                <a:gd name="T13" fmla="*/ 0 h 221"/>
                <a:gd name="T14" fmla="*/ 0 w 100"/>
                <a:gd name="T15" fmla="*/ 0 h 221"/>
                <a:gd name="T16" fmla="*/ 0 w 100"/>
                <a:gd name="T17" fmla="*/ 0 h 221"/>
                <a:gd name="T18" fmla="*/ 0 w 100"/>
                <a:gd name="T19" fmla="*/ 0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221"/>
                <a:gd name="T32" fmla="*/ 100 w 100"/>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221">
                  <a:moveTo>
                    <a:pt x="39" y="4"/>
                  </a:moveTo>
                  <a:lnTo>
                    <a:pt x="63" y="0"/>
                  </a:lnTo>
                  <a:lnTo>
                    <a:pt x="83" y="130"/>
                  </a:lnTo>
                  <a:lnTo>
                    <a:pt x="100" y="157"/>
                  </a:lnTo>
                  <a:lnTo>
                    <a:pt x="88" y="211"/>
                  </a:lnTo>
                  <a:lnTo>
                    <a:pt x="46" y="221"/>
                  </a:lnTo>
                  <a:lnTo>
                    <a:pt x="21" y="202"/>
                  </a:lnTo>
                  <a:lnTo>
                    <a:pt x="0" y="135"/>
                  </a:lnTo>
                  <a:lnTo>
                    <a:pt x="0" y="122"/>
                  </a:lnTo>
                  <a:lnTo>
                    <a:pt x="39" y="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1" name="Freeform 122"/>
            <p:cNvSpPr>
              <a:spLocks/>
            </p:cNvSpPr>
            <p:nvPr/>
          </p:nvSpPr>
          <p:spPr bwMode="ltGray">
            <a:xfrm>
              <a:off x="4136" y="651"/>
              <a:ext cx="59" cy="52"/>
            </a:xfrm>
            <a:custGeom>
              <a:avLst/>
              <a:gdLst>
                <a:gd name="T0" fmla="*/ 0 w 177"/>
                <a:gd name="T1" fmla="*/ 0 h 156"/>
                <a:gd name="T2" fmla="*/ 0 w 177"/>
                <a:gd name="T3" fmla="*/ 0 h 156"/>
                <a:gd name="T4" fmla="*/ 0 w 177"/>
                <a:gd name="T5" fmla="*/ 0 h 156"/>
                <a:gd name="T6" fmla="*/ 0 w 177"/>
                <a:gd name="T7" fmla="*/ 0 h 156"/>
                <a:gd name="T8" fmla="*/ 0 w 177"/>
                <a:gd name="T9" fmla="*/ 0 h 156"/>
                <a:gd name="T10" fmla="*/ 0 w 177"/>
                <a:gd name="T11" fmla="*/ 0 h 156"/>
                <a:gd name="T12" fmla="*/ 0 w 177"/>
                <a:gd name="T13" fmla="*/ 0 h 156"/>
                <a:gd name="T14" fmla="*/ 0 w 177"/>
                <a:gd name="T15" fmla="*/ 0 h 156"/>
                <a:gd name="T16" fmla="*/ 0 w 177"/>
                <a:gd name="T17" fmla="*/ 0 h 156"/>
                <a:gd name="T18" fmla="*/ 0 w 177"/>
                <a:gd name="T19" fmla="*/ 0 h 156"/>
                <a:gd name="T20" fmla="*/ 0 w 177"/>
                <a:gd name="T21" fmla="*/ 0 h 156"/>
                <a:gd name="T22" fmla="*/ 0 w 177"/>
                <a:gd name="T23" fmla="*/ 0 h 156"/>
                <a:gd name="T24" fmla="*/ 0 w 177"/>
                <a:gd name="T25" fmla="*/ 0 h 156"/>
                <a:gd name="T26" fmla="*/ 0 w 177"/>
                <a:gd name="T27" fmla="*/ 0 h 156"/>
                <a:gd name="T28" fmla="*/ 0 w 177"/>
                <a:gd name="T29" fmla="*/ 0 h 156"/>
                <a:gd name="T30" fmla="*/ 0 w 177"/>
                <a:gd name="T31" fmla="*/ 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56"/>
                <a:gd name="T50" fmla="*/ 177 w 177"/>
                <a:gd name="T51" fmla="*/ 156 h 1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56">
                  <a:moveTo>
                    <a:pt x="0" y="95"/>
                  </a:moveTo>
                  <a:lnTo>
                    <a:pt x="16" y="47"/>
                  </a:lnTo>
                  <a:lnTo>
                    <a:pt x="25" y="26"/>
                  </a:lnTo>
                  <a:lnTo>
                    <a:pt x="37" y="5"/>
                  </a:lnTo>
                  <a:lnTo>
                    <a:pt x="84" y="12"/>
                  </a:lnTo>
                  <a:lnTo>
                    <a:pt x="117" y="0"/>
                  </a:lnTo>
                  <a:lnTo>
                    <a:pt x="147" y="42"/>
                  </a:lnTo>
                  <a:lnTo>
                    <a:pt x="157" y="73"/>
                  </a:lnTo>
                  <a:lnTo>
                    <a:pt x="171" y="88"/>
                  </a:lnTo>
                  <a:lnTo>
                    <a:pt x="177" y="121"/>
                  </a:lnTo>
                  <a:lnTo>
                    <a:pt x="157" y="132"/>
                  </a:lnTo>
                  <a:lnTo>
                    <a:pt x="89" y="125"/>
                  </a:lnTo>
                  <a:lnTo>
                    <a:pt x="71" y="146"/>
                  </a:lnTo>
                  <a:lnTo>
                    <a:pt x="42" y="156"/>
                  </a:lnTo>
                  <a:lnTo>
                    <a:pt x="16" y="113"/>
                  </a:lnTo>
                  <a:lnTo>
                    <a:pt x="0" y="9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2" name="Freeform 123"/>
            <p:cNvSpPr>
              <a:spLocks/>
            </p:cNvSpPr>
            <p:nvPr/>
          </p:nvSpPr>
          <p:spPr bwMode="ltGray">
            <a:xfrm>
              <a:off x="4213" y="688"/>
              <a:ext cx="22" cy="11"/>
            </a:xfrm>
            <a:custGeom>
              <a:avLst/>
              <a:gdLst>
                <a:gd name="T0" fmla="*/ 0 w 67"/>
                <a:gd name="T1" fmla="*/ 0 h 32"/>
                <a:gd name="T2" fmla="*/ 0 w 67"/>
                <a:gd name="T3" fmla="*/ 0 h 32"/>
                <a:gd name="T4" fmla="*/ 0 w 67"/>
                <a:gd name="T5" fmla="*/ 0 h 32"/>
                <a:gd name="T6" fmla="*/ 0 w 67"/>
                <a:gd name="T7" fmla="*/ 0 h 32"/>
                <a:gd name="T8" fmla="*/ 0 w 67"/>
                <a:gd name="T9" fmla="*/ 0 h 32"/>
                <a:gd name="T10" fmla="*/ 0 60000 65536"/>
                <a:gd name="T11" fmla="*/ 0 60000 65536"/>
                <a:gd name="T12" fmla="*/ 0 60000 65536"/>
                <a:gd name="T13" fmla="*/ 0 60000 65536"/>
                <a:gd name="T14" fmla="*/ 0 60000 65536"/>
                <a:gd name="T15" fmla="*/ 0 w 67"/>
                <a:gd name="T16" fmla="*/ 0 h 32"/>
                <a:gd name="T17" fmla="*/ 67 w 67"/>
                <a:gd name="T18" fmla="*/ 32 h 32"/>
              </a:gdLst>
              <a:ahLst/>
              <a:cxnLst>
                <a:cxn ang="T10">
                  <a:pos x="T0" y="T1"/>
                </a:cxn>
                <a:cxn ang="T11">
                  <a:pos x="T2" y="T3"/>
                </a:cxn>
                <a:cxn ang="T12">
                  <a:pos x="T4" y="T5"/>
                </a:cxn>
                <a:cxn ang="T13">
                  <a:pos x="T6" y="T7"/>
                </a:cxn>
                <a:cxn ang="T14">
                  <a:pos x="T8" y="T9"/>
                </a:cxn>
              </a:cxnLst>
              <a:rect l="T15" t="T16" r="T17" b="T18"/>
              <a:pathLst>
                <a:path w="67" h="32">
                  <a:moveTo>
                    <a:pt x="0" y="32"/>
                  </a:moveTo>
                  <a:lnTo>
                    <a:pt x="10" y="0"/>
                  </a:lnTo>
                  <a:lnTo>
                    <a:pt x="67" y="9"/>
                  </a:lnTo>
                  <a:lnTo>
                    <a:pt x="56" y="21"/>
                  </a:lnTo>
                  <a:lnTo>
                    <a:pt x="0" y="3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3" name="Freeform 124"/>
            <p:cNvSpPr>
              <a:spLocks/>
            </p:cNvSpPr>
            <p:nvPr/>
          </p:nvSpPr>
          <p:spPr bwMode="ltGray">
            <a:xfrm>
              <a:off x="4250" y="2358"/>
              <a:ext cx="15" cy="12"/>
            </a:xfrm>
            <a:custGeom>
              <a:avLst/>
              <a:gdLst>
                <a:gd name="T0" fmla="*/ 0 w 44"/>
                <a:gd name="T1" fmla="*/ 0 h 37"/>
                <a:gd name="T2" fmla="*/ 0 w 44"/>
                <a:gd name="T3" fmla="*/ 0 h 37"/>
                <a:gd name="T4" fmla="*/ 0 w 44"/>
                <a:gd name="T5" fmla="*/ 0 h 37"/>
                <a:gd name="T6" fmla="*/ 0 w 44"/>
                <a:gd name="T7" fmla="*/ 0 h 37"/>
                <a:gd name="T8" fmla="*/ 0 w 44"/>
                <a:gd name="T9" fmla="*/ 0 h 37"/>
                <a:gd name="T10" fmla="*/ 0 w 44"/>
                <a:gd name="T11" fmla="*/ 0 h 37"/>
                <a:gd name="T12" fmla="*/ 0 60000 65536"/>
                <a:gd name="T13" fmla="*/ 0 60000 65536"/>
                <a:gd name="T14" fmla="*/ 0 60000 65536"/>
                <a:gd name="T15" fmla="*/ 0 60000 65536"/>
                <a:gd name="T16" fmla="*/ 0 60000 65536"/>
                <a:gd name="T17" fmla="*/ 0 60000 65536"/>
                <a:gd name="T18" fmla="*/ 0 w 44"/>
                <a:gd name="T19" fmla="*/ 0 h 37"/>
                <a:gd name="T20" fmla="*/ 44 w 4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4" h="37">
                  <a:moveTo>
                    <a:pt x="0" y="21"/>
                  </a:moveTo>
                  <a:lnTo>
                    <a:pt x="10" y="0"/>
                  </a:lnTo>
                  <a:lnTo>
                    <a:pt x="31" y="0"/>
                  </a:lnTo>
                  <a:lnTo>
                    <a:pt x="44" y="21"/>
                  </a:lnTo>
                  <a:lnTo>
                    <a:pt x="31" y="37"/>
                  </a:lnTo>
                  <a:lnTo>
                    <a:pt x="0" y="2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4" name="Freeform 125"/>
            <p:cNvSpPr>
              <a:spLocks/>
            </p:cNvSpPr>
            <p:nvPr/>
          </p:nvSpPr>
          <p:spPr bwMode="ltGray">
            <a:xfrm>
              <a:off x="4261" y="2329"/>
              <a:ext cx="15" cy="12"/>
            </a:xfrm>
            <a:custGeom>
              <a:avLst/>
              <a:gdLst>
                <a:gd name="T0" fmla="*/ 0 w 47"/>
                <a:gd name="T1" fmla="*/ 0 h 37"/>
                <a:gd name="T2" fmla="*/ 0 w 47"/>
                <a:gd name="T3" fmla="*/ 0 h 37"/>
                <a:gd name="T4" fmla="*/ 0 w 47"/>
                <a:gd name="T5" fmla="*/ 0 h 37"/>
                <a:gd name="T6" fmla="*/ 0 w 47"/>
                <a:gd name="T7" fmla="*/ 0 h 37"/>
                <a:gd name="T8" fmla="*/ 0 w 47"/>
                <a:gd name="T9" fmla="*/ 0 h 37"/>
                <a:gd name="T10" fmla="*/ 0 w 47"/>
                <a:gd name="T11" fmla="*/ 0 h 37"/>
                <a:gd name="T12" fmla="*/ 0 w 47"/>
                <a:gd name="T13" fmla="*/ 0 h 37"/>
                <a:gd name="T14" fmla="*/ 0 w 47"/>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7"/>
                <a:gd name="T26" fmla="*/ 47 w 47"/>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7">
                  <a:moveTo>
                    <a:pt x="0" y="11"/>
                  </a:moveTo>
                  <a:lnTo>
                    <a:pt x="0" y="0"/>
                  </a:lnTo>
                  <a:lnTo>
                    <a:pt x="47" y="0"/>
                  </a:lnTo>
                  <a:lnTo>
                    <a:pt x="47" y="11"/>
                  </a:lnTo>
                  <a:lnTo>
                    <a:pt x="23" y="37"/>
                  </a:lnTo>
                  <a:lnTo>
                    <a:pt x="23" y="25"/>
                  </a:lnTo>
                  <a:lnTo>
                    <a:pt x="13" y="11"/>
                  </a:lnTo>
                  <a:lnTo>
                    <a:pt x="0" y="1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5" name="Freeform 126"/>
            <p:cNvSpPr>
              <a:spLocks/>
            </p:cNvSpPr>
            <p:nvPr/>
          </p:nvSpPr>
          <p:spPr bwMode="ltGray">
            <a:xfrm>
              <a:off x="4261" y="2305"/>
              <a:ext cx="7" cy="8"/>
            </a:xfrm>
            <a:custGeom>
              <a:avLst/>
              <a:gdLst>
                <a:gd name="T0" fmla="*/ 0 w 23"/>
                <a:gd name="T1" fmla="*/ 0 h 25"/>
                <a:gd name="T2" fmla="*/ 0 w 23"/>
                <a:gd name="T3" fmla="*/ 0 h 25"/>
                <a:gd name="T4" fmla="*/ 0 w 23"/>
                <a:gd name="T5" fmla="*/ 0 h 25"/>
                <a:gd name="T6" fmla="*/ 0 w 23"/>
                <a:gd name="T7" fmla="*/ 0 h 25"/>
                <a:gd name="T8" fmla="*/ 0 w 23"/>
                <a:gd name="T9" fmla="*/ 0 h 25"/>
                <a:gd name="T10" fmla="*/ 0 w 23"/>
                <a:gd name="T11" fmla="*/ 0 h 25"/>
                <a:gd name="T12" fmla="*/ 0 w 23"/>
                <a:gd name="T13" fmla="*/ 0 h 25"/>
                <a:gd name="T14" fmla="*/ 0 60000 65536"/>
                <a:gd name="T15" fmla="*/ 0 60000 65536"/>
                <a:gd name="T16" fmla="*/ 0 60000 65536"/>
                <a:gd name="T17" fmla="*/ 0 60000 65536"/>
                <a:gd name="T18" fmla="*/ 0 60000 65536"/>
                <a:gd name="T19" fmla="*/ 0 60000 65536"/>
                <a:gd name="T20" fmla="*/ 0 60000 65536"/>
                <a:gd name="T21" fmla="*/ 0 w 23"/>
                <a:gd name="T22" fmla="*/ 0 h 25"/>
                <a:gd name="T23" fmla="*/ 23 w 2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5">
                  <a:moveTo>
                    <a:pt x="0" y="14"/>
                  </a:moveTo>
                  <a:lnTo>
                    <a:pt x="0" y="0"/>
                  </a:lnTo>
                  <a:lnTo>
                    <a:pt x="13" y="0"/>
                  </a:lnTo>
                  <a:lnTo>
                    <a:pt x="23" y="14"/>
                  </a:lnTo>
                  <a:lnTo>
                    <a:pt x="23" y="25"/>
                  </a:lnTo>
                  <a:lnTo>
                    <a:pt x="13" y="25"/>
                  </a:lnTo>
                  <a:lnTo>
                    <a:pt x="0" y="1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6" name="Freeform 127"/>
            <p:cNvSpPr>
              <a:spLocks/>
            </p:cNvSpPr>
            <p:nvPr/>
          </p:nvSpPr>
          <p:spPr bwMode="ltGray">
            <a:xfrm>
              <a:off x="4683" y="2764"/>
              <a:ext cx="30" cy="23"/>
            </a:xfrm>
            <a:custGeom>
              <a:avLst/>
              <a:gdLst>
                <a:gd name="T0" fmla="*/ 0 w 90"/>
                <a:gd name="T1" fmla="*/ 0 h 71"/>
                <a:gd name="T2" fmla="*/ 0 w 90"/>
                <a:gd name="T3" fmla="*/ 0 h 71"/>
                <a:gd name="T4" fmla="*/ 0 w 90"/>
                <a:gd name="T5" fmla="*/ 0 h 71"/>
                <a:gd name="T6" fmla="*/ 0 w 90"/>
                <a:gd name="T7" fmla="*/ 0 h 71"/>
                <a:gd name="T8" fmla="*/ 0 w 90"/>
                <a:gd name="T9" fmla="*/ 0 h 71"/>
                <a:gd name="T10" fmla="*/ 0 w 90"/>
                <a:gd name="T11" fmla="*/ 0 h 71"/>
                <a:gd name="T12" fmla="*/ 0 w 90"/>
                <a:gd name="T13" fmla="*/ 0 h 71"/>
                <a:gd name="T14" fmla="*/ 0 w 90"/>
                <a:gd name="T15" fmla="*/ 0 h 71"/>
                <a:gd name="T16" fmla="*/ 0 w 90"/>
                <a:gd name="T17" fmla="*/ 0 h 71"/>
                <a:gd name="T18" fmla="*/ 0 w 9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1"/>
                <a:gd name="T32" fmla="*/ 90 w 9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1">
                  <a:moveTo>
                    <a:pt x="21" y="0"/>
                  </a:moveTo>
                  <a:lnTo>
                    <a:pt x="25" y="10"/>
                  </a:lnTo>
                  <a:lnTo>
                    <a:pt x="59" y="20"/>
                  </a:lnTo>
                  <a:lnTo>
                    <a:pt x="90" y="57"/>
                  </a:lnTo>
                  <a:lnTo>
                    <a:pt x="79" y="71"/>
                  </a:lnTo>
                  <a:lnTo>
                    <a:pt x="46" y="71"/>
                  </a:lnTo>
                  <a:lnTo>
                    <a:pt x="0" y="45"/>
                  </a:lnTo>
                  <a:lnTo>
                    <a:pt x="0" y="20"/>
                  </a:lnTo>
                  <a:lnTo>
                    <a:pt x="10" y="20"/>
                  </a:lnTo>
                  <a:lnTo>
                    <a:pt x="21"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7" name="Freeform 128"/>
            <p:cNvSpPr>
              <a:spLocks/>
            </p:cNvSpPr>
            <p:nvPr/>
          </p:nvSpPr>
          <p:spPr bwMode="ltGray">
            <a:xfrm>
              <a:off x="4479" y="2600"/>
              <a:ext cx="11" cy="24"/>
            </a:xfrm>
            <a:custGeom>
              <a:avLst/>
              <a:gdLst>
                <a:gd name="T0" fmla="*/ 0 w 31"/>
                <a:gd name="T1" fmla="*/ 0 h 71"/>
                <a:gd name="T2" fmla="*/ 0 w 31"/>
                <a:gd name="T3" fmla="*/ 0 h 71"/>
                <a:gd name="T4" fmla="*/ 0 w 31"/>
                <a:gd name="T5" fmla="*/ 0 h 71"/>
                <a:gd name="T6" fmla="*/ 0 w 31"/>
                <a:gd name="T7" fmla="*/ 0 h 71"/>
                <a:gd name="T8" fmla="*/ 0 w 31"/>
                <a:gd name="T9" fmla="*/ 0 h 71"/>
                <a:gd name="T10" fmla="*/ 0 60000 65536"/>
                <a:gd name="T11" fmla="*/ 0 60000 65536"/>
                <a:gd name="T12" fmla="*/ 0 60000 65536"/>
                <a:gd name="T13" fmla="*/ 0 60000 65536"/>
                <a:gd name="T14" fmla="*/ 0 60000 65536"/>
                <a:gd name="T15" fmla="*/ 0 w 31"/>
                <a:gd name="T16" fmla="*/ 0 h 71"/>
                <a:gd name="T17" fmla="*/ 31 w 31"/>
                <a:gd name="T18" fmla="*/ 71 h 71"/>
              </a:gdLst>
              <a:ahLst/>
              <a:cxnLst>
                <a:cxn ang="T10">
                  <a:pos x="T0" y="T1"/>
                </a:cxn>
                <a:cxn ang="T11">
                  <a:pos x="T2" y="T3"/>
                </a:cxn>
                <a:cxn ang="T12">
                  <a:pos x="T4" y="T5"/>
                </a:cxn>
                <a:cxn ang="T13">
                  <a:pos x="T6" y="T7"/>
                </a:cxn>
                <a:cxn ang="T14">
                  <a:pos x="T8" y="T9"/>
                </a:cxn>
              </a:cxnLst>
              <a:rect l="T15" t="T16" r="T17" b="T18"/>
              <a:pathLst>
                <a:path w="31" h="71">
                  <a:moveTo>
                    <a:pt x="0" y="31"/>
                  </a:moveTo>
                  <a:lnTo>
                    <a:pt x="0" y="0"/>
                  </a:lnTo>
                  <a:lnTo>
                    <a:pt x="31" y="31"/>
                  </a:lnTo>
                  <a:lnTo>
                    <a:pt x="31" y="71"/>
                  </a:lnTo>
                  <a:lnTo>
                    <a:pt x="0" y="3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8" name="Freeform 129"/>
            <p:cNvSpPr>
              <a:spLocks/>
            </p:cNvSpPr>
            <p:nvPr/>
          </p:nvSpPr>
          <p:spPr bwMode="ltGray">
            <a:xfrm>
              <a:off x="4513" y="2620"/>
              <a:ext cx="10" cy="15"/>
            </a:xfrm>
            <a:custGeom>
              <a:avLst/>
              <a:gdLst>
                <a:gd name="T0" fmla="*/ 0 w 31"/>
                <a:gd name="T1" fmla="*/ 0 h 46"/>
                <a:gd name="T2" fmla="*/ 0 w 31"/>
                <a:gd name="T3" fmla="*/ 0 h 46"/>
                <a:gd name="T4" fmla="*/ 0 w 31"/>
                <a:gd name="T5" fmla="*/ 0 h 46"/>
                <a:gd name="T6" fmla="*/ 0 w 31"/>
                <a:gd name="T7" fmla="*/ 0 h 46"/>
                <a:gd name="T8" fmla="*/ 0 w 31"/>
                <a:gd name="T9" fmla="*/ 0 h 46"/>
                <a:gd name="T10" fmla="*/ 0 w 31"/>
                <a:gd name="T11" fmla="*/ 0 h 46"/>
                <a:gd name="T12" fmla="*/ 0 60000 65536"/>
                <a:gd name="T13" fmla="*/ 0 60000 65536"/>
                <a:gd name="T14" fmla="*/ 0 60000 65536"/>
                <a:gd name="T15" fmla="*/ 0 60000 65536"/>
                <a:gd name="T16" fmla="*/ 0 60000 65536"/>
                <a:gd name="T17" fmla="*/ 0 60000 65536"/>
                <a:gd name="T18" fmla="*/ 0 w 31"/>
                <a:gd name="T19" fmla="*/ 0 h 46"/>
                <a:gd name="T20" fmla="*/ 31 w 3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1" h="46">
                  <a:moveTo>
                    <a:pt x="0" y="46"/>
                  </a:moveTo>
                  <a:lnTo>
                    <a:pt x="20" y="0"/>
                  </a:lnTo>
                  <a:lnTo>
                    <a:pt x="31" y="0"/>
                  </a:lnTo>
                  <a:lnTo>
                    <a:pt x="31" y="25"/>
                  </a:lnTo>
                  <a:lnTo>
                    <a:pt x="12" y="46"/>
                  </a:lnTo>
                  <a:lnTo>
                    <a:pt x="0" y="4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19" name="Freeform 130"/>
            <p:cNvSpPr>
              <a:spLocks/>
            </p:cNvSpPr>
            <p:nvPr/>
          </p:nvSpPr>
          <p:spPr bwMode="ltGray">
            <a:xfrm>
              <a:off x="4527" y="2454"/>
              <a:ext cx="265" cy="243"/>
            </a:xfrm>
            <a:custGeom>
              <a:avLst/>
              <a:gdLst>
                <a:gd name="T0" fmla="*/ 0 w 797"/>
                <a:gd name="T1" fmla="*/ 0 h 730"/>
                <a:gd name="T2" fmla="*/ 0 w 797"/>
                <a:gd name="T3" fmla="*/ 0 h 730"/>
                <a:gd name="T4" fmla="*/ 0 w 797"/>
                <a:gd name="T5" fmla="*/ 0 h 730"/>
                <a:gd name="T6" fmla="*/ 0 w 797"/>
                <a:gd name="T7" fmla="*/ 0 h 730"/>
                <a:gd name="T8" fmla="*/ 0 w 797"/>
                <a:gd name="T9" fmla="*/ 0 h 730"/>
                <a:gd name="T10" fmla="*/ 0 w 797"/>
                <a:gd name="T11" fmla="*/ 0 h 730"/>
                <a:gd name="T12" fmla="*/ 0 w 797"/>
                <a:gd name="T13" fmla="*/ 0 h 730"/>
                <a:gd name="T14" fmla="*/ 1 w 797"/>
                <a:gd name="T15" fmla="*/ 0 h 730"/>
                <a:gd name="T16" fmla="*/ 1 w 797"/>
                <a:gd name="T17" fmla="*/ 0 h 730"/>
                <a:gd name="T18" fmla="*/ 1 w 797"/>
                <a:gd name="T19" fmla="*/ 0 h 730"/>
                <a:gd name="T20" fmla="*/ 1 w 797"/>
                <a:gd name="T21" fmla="*/ 0 h 730"/>
                <a:gd name="T22" fmla="*/ 1 w 797"/>
                <a:gd name="T23" fmla="*/ 0 h 730"/>
                <a:gd name="T24" fmla="*/ 1 w 797"/>
                <a:gd name="T25" fmla="*/ 0 h 730"/>
                <a:gd name="T26" fmla="*/ 1 w 797"/>
                <a:gd name="T27" fmla="*/ 0 h 730"/>
                <a:gd name="T28" fmla="*/ 1 w 797"/>
                <a:gd name="T29" fmla="*/ 0 h 730"/>
                <a:gd name="T30" fmla="*/ 1 w 797"/>
                <a:gd name="T31" fmla="*/ 0 h 730"/>
                <a:gd name="T32" fmla="*/ 1 w 797"/>
                <a:gd name="T33" fmla="*/ 0 h 730"/>
                <a:gd name="T34" fmla="*/ 1 w 797"/>
                <a:gd name="T35" fmla="*/ 0 h 730"/>
                <a:gd name="T36" fmla="*/ 1 w 797"/>
                <a:gd name="T37" fmla="*/ 0 h 730"/>
                <a:gd name="T38" fmla="*/ 1 w 797"/>
                <a:gd name="T39" fmla="*/ 0 h 730"/>
                <a:gd name="T40" fmla="*/ 1 w 797"/>
                <a:gd name="T41" fmla="*/ 0 h 730"/>
                <a:gd name="T42" fmla="*/ 1 w 797"/>
                <a:gd name="T43" fmla="*/ 0 h 730"/>
                <a:gd name="T44" fmla="*/ 1 w 797"/>
                <a:gd name="T45" fmla="*/ 0 h 730"/>
                <a:gd name="T46" fmla="*/ 1 w 797"/>
                <a:gd name="T47" fmla="*/ 1 h 730"/>
                <a:gd name="T48" fmla="*/ 1 w 797"/>
                <a:gd name="T49" fmla="*/ 1 h 730"/>
                <a:gd name="T50" fmla="*/ 1 w 797"/>
                <a:gd name="T51" fmla="*/ 1 h 730"/>
                <a:gd name="T52" fmla="*/ 1 w 797"/>
                <a:gd name="T53" fmla="*/ 1 h 730"/>
                <a:gd name="T54" fmla="*/ 1 w 797"/>
                <a:gd name="T55" fmla="*/ 1 h 730"/>
                <a:gd name="T56" fmla="*/ 1 w 797"/>
                <a:gd name="T57" fmla="*/ 1 h 730"/>
                <a:gd name="T58" fmla="*/ 1 w 797"/>
                <a:gd name="T59" fmla="*/ 1 h 730"/>
                <a:gd name="T60" fmla="*/ 1 w 797"/>
                <a:gd name="T61" fmla="*/ 1 h 730"/>
                <a:gd name="T62" fmla="*/ 1 w 797"/>
                <a:gd name="T63" fmla="*/ 1 h 730"/>
                <a:gd name="T64" fmla="*/ 1 w 797"/>
                <a:gd name="T65" fmla="*/ 1 h 730"/>
                <a:gd name="T66" fmla="*/ 1 w 797"/>
                <a:gd name="T67" fmla="*/ 1 h 730"/>
                <a:gd name="T68" fmla="*/ 1 w 797"/>
                <a:gd name="T69" fmla="*/ 1 h 730"/>
                <a:gd name="T70" fmla="*/ 1 w 797"/>
                <a:gd name="T71" fmla="*/ 1 h 730"/>
                <a:gd name="T72" fmla="*/ 1 w 797"/>
                <a:gd name="T73" fmla="*/ 1 h 730"/>
                <a:gd name="T74" fmla="*/ 1 w 797"/>
                <a:gd name="T75" fmla="*/ 1 h 730"/>
                <a:gd name="T76" fmla="*/ 1 w 797"/>
                <a:gd name="T77" fmla="*/ 1 h 730"/>
                <a:gd name="T78" fmla="*/ 1 w 797"/>
                <a:gd name="T79" fmla="*/ 1 h 730"/>
                <a:gd name="T80" fmla="*/ 1 w 797"/>
                <a:gd name="T81" fmla="*/ 1 h 730"/>
                <a:gd name="T82" fmla="*/ 1 w 797"/>
                <a:gd name="T83" fmla="*/ 1 h 730"/>
                <a:gd name="T84" fmla="*/ 1 w 797"/>
                <a:gd name="T85" fmla="*/ 1 h 730"/>
                <a:gd name="T86" fmla="*/ 1 w 797"/>
                <a:gd name="T87" fmla="*/ 1 h 730"/>
                <a:gd name="T88" fmla="*/ 1 w 797"/>
                <a:gd name="T89" fmla="*/ 1 h 730"/>
                <a:gd name="T90" fmla="*/ 0 w 797"/>
                <a:gd name="T91" fmla="*/ 1 h 730"/>
                <a:gd name="T92" fmla="*/ 0 w 797"/>
                <a:gd name="T93" fmla="*/ 1 h 730"/>
                <a:gd name="T94" fmla="*/ 1 w 797"/>
                <a:gd name="T95" fmla="*/ 1 h 730"/>
                <a:gd name="T96" fmla="*/ 0 w 797"/>
                <a:gd name="T97" fmla="*/ 1 h 730"/>
                <a:gd name="T98" fmla="*/ 0 w 797"/>
                <a:gd name="T99" fmla="*/ 1 h 730"/>
                <a:gd name="T100" fmla="*/ 0 w 797"/>
                <a:gd name="T101" fmla="*/ 1 h 730"/>
                <a:gd name="T102" fmla="*/ 0 w 797"/>
                <a:gd name="T103" fmla="*/ 1 h 730"/>
                <a:gd name="T104" fmla="*/ 0 w 797"/>
                <a:gd name="T105" fmla="*/ 1 h 730"/>
                <a:gd name="T106" fmla="*/ 0 w 797"/>
                <a:gd name="T107" fmla="*/ 1 h 730"/>
                <a:gd name="T108" fmla="*/ 0 w 797"/>
                <a:gd name="T109" fmla="*/ 1 h 730"/>
                <a:gd name="T110" fmla="*/ 0 w 797"/>
                <a:gd name="T111" fmla="*/ 1 h 730"/>
                <a:gd name="T112" fmla="*/ 0 w 797"/>
                <a:gd name="T113" fmla="*/ 1 h 730"/>
                <a:gd name="T114" fmla="*/ 0 w 797"/>
                <a:gd name="T115" fmla="*/ 0 h 7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7"/>
                <a:gd name="T175" fmla="*/ 0 h 730"/>
                <a:gd name="T176" fmla="*/ 797 w 797"/>
                <a:gd name="T177" fmla="*/ 730 h 7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7" h="730">
                  <a:moveTo>
                    <a:pt x="0" y="364"/>
                  </a:moveTo>
                  <a:lnTo>
                    <a:pt x="15" y="298"/>
                  </a:lnTo>
                  <a:lnTo>
                    <a:pt x="68" y="272"/>
                  </a:lnTo>
                  <a:lnTo>
                    <a:pt x="163" y="226"/>
                  </a:lnTo>
                  <a:lnTo>
                    <a:pt x="296" y="96"/>
                  </a:lnTo>
                  <a:lnTo>
                    <a:pt x="311" y="22"/>
                  </a:lnTo>
                  <a:lnTo>
                    <a:pt x="340" y="7"/>
                  </a:lnTo>
                  <a:lnTo>
                    <a:pt x="399" y="0"/>
                  </a:lnTo>
                  <a:lnTo>
                    <a:pt x="428" y="47"/>
                  </a:lnTo>
                  <a:lnTo>
                    <a:pt x="456" y="38"/>
                  </a:lnTo>
                  <a:lnTo>
                    <a:pt x="502" y="85"/>
                  </a:lnTo>
                  <a:lnTo>
                    <a:pt x="493" y="120"/>
                  </a:lnTo>
                  <a:lnTo>
                    <a:pt x="459" y="132"/>
                  </a:lnTo>
                  <a:lnTo>
                    <a:pt x="451" y="164"/>
                  </a:lnTo>
                  <a:lnTo>
                    <a:pt x="479" y="317"/>
                  </a:lnTo>
                  <a:lnTo>
                    <a:pt x="493" y="317"/>
                  </a:lnTo>
                  <a:lnTo>
                    <a:pt x="547" y="263"/>
                  </a:lnTo>
                  <a:lnTo>
                    <a:pt x="568" y="263"/>
                  </a:lnTo>
                  <a:lnTo>
                    <a:pt x="622" y="314"/>
                  </a:lnTo>
                  <a:lnTo>
                    <a:pt x="707" y="343"/>
                  </a:lnTo>
                  <a:lnTo>
                    <a:pt x="761" y="314"/>
                  </a:lnTo>
                  <a:lnTo>
                    <a:pt x="797" y="305"/>
                  </a:lnTo>
                  <a:lnTo>
                    <a:pt x="797" y="359"/>
                  </a:lnTo>
                  <a:lnTo>
                    <a:pt x="755" y="398"/>
                  </a:lnTo>
                  <a:lnTo>
                    <a:pt x="694" y="398"/>
                  </a:lnTo>
                  <a:lnTo>
                    <a:pt x="617" y="375"/>
                  </a:lnTo>
                  <a:lnTo>
                    <a:pt x="612" y="398"/>
                  </a:lnTo>
                  <a:lnTo>
                    <a:pt x="661" y="416"/>
                  </a:lnTo>
                  <a:lnTo>
                    <a:pt x="673" y="444"/>
                  </a:lnTo>
                  <a:lnTo>
                    <a:pt x="627" y="485"/>
                  </a:lnTo>
                  <a:lnTo>
                    <a:pt x="673" y="565"/>
                  </a:lnTo>
                  <a:lnTo>
                    <a:pt x="673" y="624"/>
                  </a:lnTo>
                  <a:lnTo>
                    <a:pt x="715" y="643"/>
                  </a:lnTo>
                  <a:lnTo>
                    <a:pt x="709" y="661"/>
                  </a:lnTo>
                  <a:lnTo>
                    <a:pt x="679" y="682"/>
                  </a:lnTo>
                  <a:lnTo>
                    <a:pt x="646" y="682"/>
                  </a:lnTo>
                  <a:lnTo>
                    <a:pt x="591" y="643"/>
                  </a:lnTo>
                  <a:lnTo>
                    <a:pt x="560" y="654"/>
                  </a:lnTo>
                  <a:lnTo>
                    <a:pt x="541" y="730"/>
                  </a:lnTo>
                  <a:lnTo>
                    <a:pt x="493" y="716"/>
                  </a:lnTo>
                  <a:lnTo>
                    <a:pt x="466" y="609"/>
                  </a:lnTo>
                  <a:lnTo>
                    <a:pt x="477" y="579"/>
                  </a:lnTo>
                  <a:lnTo>
                    <a:pt x="445" y="549"/>
                  </a:lnTo>
                  <a:lnTo>
                    <a:pt x="435" y="561"/>
                  </a:lnTo>
                  <a:lnTo>
                    <a:pt x="393" y="544"/>
                  </a:lnTo>
                  <a:lnTo>
                    <a:pt x="349" y="577"/>
                  </a:lnTo>
                  <a:lnTo>
                    <a:pt x="344" y="609"/>
                  </a:lnTo>
                  <a:lnTo>
                    <a:pt x="373" y="638"/>
                  </a:lnTo>
                  <a:lnTo>
                    <a:pt x="324" y="657"/>
                  </a:lnTo>
                  <a:lnTo>
                    <a:pt x="280" y="671"/>
                  </a:lnTo>
                  <a:lnTo>
                    <a:pt x="236" y="671"/>
                  </a:lnTo>
                  <a:lnTo>
                    <a:pt x="200" y="624"/>
                  </a:lnTo>
                  <a:lnTo>
                    <a:pt x="114" y="609"/>
                  </a:lnTo>
                  <a:lnTo>
                    <a:pt x="103" y="595"/>
                  </a:lnTo>
                  <a:lnTo>
                    <a:pt x="47" y="511"/>
                  </a:lnTo>
                  <a:lnTo>
                    <a:pt x="36" y="425"/>
                  </a:lnTo>
                  <a:lnTo>
                    <a:pt x="3" y="389"/>
                  </a:lnTo>
                  <a:lnTo>
                    <a:pt x="0" y="36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0" name="Freeform 131"/>
            <p:cNvSpPr>
              <a:spLocks/>
            </p:cNvSpPr>
            <p:nvPr/>
          </p:nvSpPr>
          <p:spPr bwMode="ltGray">
            <a:xfrm>
              <a:off x="4561" y="2800"/>
              <a:ext cx="628" cy="605"/>
            </a:xfrm>
            <a:custGeom>
              <a:avLst/>
              <a:gdLst>
                <a:gd name="T0" fmla="*/ 0 w 1886"/>
                <a:gd name="T1" fmla="*/ 1 h 1816"/>
                <a:gd name="T2" fmla="*/ 0 w 1886"/>
                <a:gd name="T3" fmla="*/ 1 h 1816"/>
                <a:gd name="T4" fmla="*/ 0 w 1886"/>
                <a:gd name="T5" fmla="*/ 1 h 1816"/>
                <a:gd name="T6" fmla="*/ 1 w 1886"/>
                <a:gd name="T7" fmla="*/ 1 h 1816"/>
                <a:gd name="T8" fmla="*/ 1 w 1886"/>
                <a:gd name="T9" fmla="*/ 1 h 1816"/>
                <a:gd name="T10" fmla="*/ 1 w 1886"/>
                <a:gd name="T11" fmla="*/ 0 h 1816"/>
                <a:gd name="T12" fmla="*/ 1 w 1886"/>
                <a:gd name="T13" fmla="*/ 0 h 1816"/>
                <a:gd name="T14" fmla="*/ 1 w 1886"/>
                <a:gd name="T15" fmla="*/ 0 h 1816"/>
                <a:gd name="T16" fmla="*/ 1 w 1886"/>
                <a:gd name="T17" fmla="*/ 0 h 1816"/>
                <a:gd name="T18" fmla="*/ 1 w 1886"/>
                <a:gd name="T19" fmla="*/ 0 h 1816"/>
                <a:gd name="T20" fmla="*/ 1 w 1886"/>
                <a:gd name="T21" fmla="*/ 0 h 1816"/>
                <a:gd name="T22" fmla="*/ 2 w 1886"/>
                <a:gd name="T23" fmla="*/ 0 h 1816"/>
                <a:gd name="T24" fmla="*/ 2 w 1886"/>
                <a:gd name="T25" fmla="*/ 0 h 1816"/>
                <a:gd name="T26" fmla="*/ 2 w 1886"/>
                <a:gd name="T27" fmla="*/ 0 h 1816"/>
                <a:gd name="T28" fmla="*/ 2 w 1886"/>
                <a:gd name="T29" fmla="*/ 0 h 1816"/>
                <a:gd name="T30" fmla="*/ 2 w 1886"/>
                <a:gd name="T31" fmla="*/ 1 h 1816"/>
                <a:gd name="T32" fmla="*/ 2 w 1886"/>
                <a:gd name="T33" fmla="*/ 0 h 1816"/>
                <a:gd name="T34" fmla="*/ 2 w 1886"/>
                <a:gd name="T35" fmla="*/ 0 h 1816"/>
                <a:gd name="T36" fmla="*/ 2 w 1886"/>
                <a:gd name="T37" fmla="*/ 0 h 1816"/>
                <a:gd name="T38" fmla="*/ 2 w 1886"/>
                <a:gd name="T39" fmla="*/ 0 h 1816"/>
                <a:gd name="T40" fmla="*/ 2 w 1886"/>
                <a:gd name="T41" fmla="*/ 0 h 1816"/>
                <a:gd name="T42" fmla="*/ 2 w 1886"/>
                <a:gd name="T43" fmla="*/ 1 h 1816"/>
                <a:gd name="T44" fmla="*/ 3 w 1886"/>
                <a:gd name="T45" fmla="*/ 1 h 1816"/>
                <a:gd name="T46" fmla="*/ 3 w 1886"/>
                <a:gd name="T47" fmla="*/ 2 h 1816"/>
                <a:gd name="T48" fmla="*/ 3 w 1886"/>
                <a:gd name="T49" fmla="*/ 2 h 1816"/>
                <a:gd name="T50" fmla="*/ 2 w 1886"/>
                <a:gd name="T51" fmla="*/ 2 h 1816"/>
                <a:gd name="T52" fmla="*/ 2 w 1886"/>
                <a:gd name="T53" fmla="*/ 2 h 1816"/>
                <a:gd name="T54" fmla="*/ 2 w 1886"/>
                <a:gd name="T55" fmla="*/ 2 h 1816"/>
                <a:gd name="T56" fmla="*/ 2 w 1886"/>
                <a:gd name="T57" fmla="*/ 2 h 1816"/>
                <a:gd name="T58" fmla="*/ 2 w 1886"/>
                <a:gd name="T59" fmla="*/ 2 h 1816"/>
                <a:gd name="T60" fmla="*/ 2 w 1886"/>
                <a:gd name="T61" fmla="*/ 2 h 1816"/>
                <a:gd name="T62" fmla="*/ 2 w 1886"/>
                <a:gd name="T63" fmla="*/ 2 h 1816"/>
                <a:gd name="T64" fmla="*/ 2 w 1886"/>
                <a:gd name="T65" fmla="*/ 2 h 1816"/>
                <a:gd name="T66" fmla="*/ 1 w 1886"/>
                <a:gd name="T67" fmla="*/ 2 h 1816"/>
                <a:gd name="T68" fmla="*/ 1 w 1886"/>
                <a:gd name="T69" fmla="*/ 2 h 1816"/>
                <a:gd name="T70" fmla="*/ 1 w 1886"/>
                <a:gd name="T71" fmla="*/ 2 h 1816"/>
                <a:gd name="T72" fmla="*/ 1 w 1886"/>
                <a:gd name="T73" fmla="*/ 2 h 1816"/>
                <a:gd name="T74" fmla="*/ 1 w 1886"/>
                <a:gd name="T75" fmla="*/ 2 h 1816"/>
                <a:gd name="T76" fmla="*/ 1 w 1886"/>
                <a:gd name="T77" fmla="*/ 2 h 1816"/>
                <a:gd name="T78" fmla="*/ 1 w 1886"/>
                <a:gd name="T79" fmla="*/ 2 h 1816"/>
                <a:gd name="T80" fmla="*/ 1 w 1886"/>
                <a:gd name="T81" fmla="*/ 2 h 1816"/>
                <a:gd name="T82" fmla="*/ 1 w 1886"/>
                <a:gd name="T83" fmla="*/ 2 h 1816"/>
                <a:gd name="T84" fmla="*/ 1 w 1886"/>
                <a:gd name="T85" fmla="*/ 2 h 1816"/>
                <a:gd name="T86" fmla="*/ 0 w 1886"/>
                <a:gd name="T87" fmla="*/ 2 h 1816"/>
                <a:gd name="T88" fmla="*/ 0 w 1886"/>
                <a:gd name="T89" fmla="*/ 2 h 1816"/>
                <a:gd name="T90" fmla="*/ 0 w 1886"/>
                <a:gd name="T91" fmla="*/ 2 h 1816"/>
                <a:gd name="T92" fmla="*/ 0 w 1886"/>
                <a:gd name="T93" fmla="*/ 2 h 1816"/>
                <a:gd name="T94" fmla="*/ 0 w 1886"/>
                <a:gd name="T95" fmla="*/ 2 h 1816"/>
                <a:gd name="T96" fmla="*/ 0 w 1886"/>
                <a:gd name="T97" fmla="*/ 1 h 1816"/>
                <a:gd name="T98" fmla="*/ 0 w 1886"/>
                <a:gd name="T99" fmla="*/ 1 h 18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6"/>
                <a:gd name="T151" fmla="*/ 0 h 1816"/>
                <a:gd name="T152" fmla="*/ 1886 w 1886"/>
                <a:gd name="T153" fmla="*/ 1816 h 18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6" h="1816">
                  <a:moveTo>
                    <a:pt x="0" y="918"/>
                  </a:moveTo>
                  <a:lnTo>
                    <a:pt x="21" y="857"/>
                  </a:lnTo>
                  <a:lnTo>
                    <a:pt x="42" y="735"/>
                  </a:lnTo>
                  <a:lnTo>
                    <a:pt x="65" y="721"/>
                  </a:lnTo>
                  <a:lnTo>
                    <a:pt x="156" y="648"/>
                  </a:lnTo>
                  <a:lnTo>
                    <a:pt x="254" y="611"/>
                  </a:lnTo>
                  <a:lnTo>
                    <a:pt x="355" y="600"/>
                  </a:lnTo>
                  <a:lnTo>
                    <a:pt x="422" y="550"/>
                  </a:lnTo>
                  <a:lnTo>
                    <a:pt x="489" y="476"/>
                  </a:lnTo>
                  <a:lnTo>
                    <a:pt x="497" y="401"/>
                  </a:lnTo>
                  <a:lnTo>
                    <a:pt x="564" y="355"/>
                  </a:lnTo>
                  <a:lnTo>
                    <a:pt x="643" y="255"/>
                  </a:lnTo>
                  <a:lnTo>
                    <a:pt x="710" y="215"/>
                  </a:lnTo>
                  <a:lnTo>
                    <a:pt x="731" y="215"/>
                  </a:lnTo>
                  <a:lnTo>
                    <a:pt x="798" y="255"/>
                  </a:lnTo>
                  <a:lnTo>
                    <a:pt x="830" y="255"/>
                  </a:lnTo>
                  <a:lnTo>
                    <a:pt x="843" y="243"/>
                  </a:lnTo>
                  <a:lnTo>
                    <a:pt x="853" y="171"/>
                  </a:lnTo>
                  <a:lnTo>
                    <a:pt x="863" y="70"/>
                  </a:lnTo>
                  <a:lnTo>
                    <a:pt x="868" y="59"/>
                  </a:lnTo>
                  <a:lnTo>
                    <a:pt x="891" y="58"/>
                  </a:lnTo>
                  <a:lnTo>
                    <a:pt x="1000" y="48"/>
                  </a:lnTo>
                  <a:lnTo>
                    <a:pt x="1086" y="59"/>
                  </a:lnTo>
                  <a:lnTo>
                    <a:pt x="1210" y="89"/>
                  </a:lnTo>
                  <a:lnTo>
                    <a:pt x="1231" y="133"/>
                  </a:lnTo>
                  <a:lnTo>
                    <a:pt x="1182" y="156"/>
                  </a:lnTo>
                  <a:lnTo>
                    <a:pt x="1163" y="194"/>
                  </a:lnTo>
                  <a:lnTo>
                    <a:pt x="1169" y="302"/>
                  </a:lnTo>
                  <a:lnTo>
                    <a:pt x="1210" y="295"/>
                  </a:lnTo>
                  <a:lnTo>
                    <a:pt x="1257" y="325"/>
                  </a:lnTo>
                  <a:lnTo>
                    <a:pt x="1321" y="380"/>
                  </a:lnTo>
                  <a:lnTo>
                    <a:pt x="1396" y="387"/>
                  </a:lnTo>
                  <a:lnTo>
                    <a:pt x="1427" y="302"/>
                  </a:lnTo>
                  <a:lnTo>
                    <a:pt x="1410" y="89"/>
                  </a:lnTo>
                  <a:lnTo>
                    <a:pt x="1430" y="23"/>
                  </a:lnTo>
                  <a:lnTo>
                    <a:pt x="1477" y="0"/>
                  </a:lnTo>
                  <a:lnTo>
                    <a:pt x="1509" y="23"/>
                  </a:lnTo>
                  <a:lnTo>
                    <a:pt x="1509" y="35"/>
                  </a:lnTo>
                  <a:lnTo>
                    <a:pt x="1517" y="124"/>
                  </a:lnTo>
                  <a:lnTo>
                    <a:pt x="1542" y="194"/>
                  </a:lnTo>
                  <a:lnTo>
                    <a:pt x="1563" y="215"/>
                  </a:lnTo>
                  <a:lnTo>
                    <a:pt x="1609" y="295"/>
                  </a:lnTo>
                  <a:lnTo>
                    <a:pt x="1661" y="476"/>
                  </a:lnTo>
                  <a:lnTo>
                    <a:pt x="1752" y="623"/>
                  </a:lnTo>
                  <a:lnTo>
                    <a:pt x="1819" y="769"/>
                  </a:lnTo>
                  <a:lnTo>
                    <a:pt x="1853" y="817"/>
                  </a:lnTo>
                  <a:lnTo>
                    <a:pt x="1873" y="893"/>
                  </a:lnTo>
                  <a:lnTo>
                    <a:pt x="1886" y="1188"/>
                  </a:lnTo>
                  <a:lnTo>
                    <a:pt x="1865" y="1293"/>
                  </a:lnTo>
                  <a:lnTo>
                    <a:pt x="1842" y="1383"/>
                  </a:lnTo>
                  <a:lnTo>
                    <a:pt x="1819" y="1396"/>
                  </a:lnTo>
                  <a:lnTo>
                    <a:pt x="1775" y="1479"/>
                  </a:lnTo>
                  <a:lnTo>
                    <a:pt x="1721" y="1559"/>
                  </a:lnTo>
                  <a:lnTo>
                    <a:pt x="1689" y="1628"/>
                  </a:lnTo>
                  <a:lnTo>
                    <a:pt x="1651" y="1689"/>
                  </a:lnTo>
                  <a:lnTo>
                    <a:pt x="1586" y="1754"/>
                  </a:lnTo>
                  <a:lnTo>
                    <a:pt x="1529" y="1809"/>
                  </a:lnTo>
                  <a:lnTo>
                    <a:pt x="1477" y="1813"/>
                  </a:lnTo>
                  <a:lnTo>
                    <a:pt x="1396" y="1786"/>
                  </a:lnTo>
                  <a:lnTo>
                    <a:pt x="1329" y="1774"/>
                  </a:lnTo>
                  <a:lnTo>
                    <a:pt x="1228" y="1816"/>
                  </a:lnTo>
                  <a:lnTo>
                    <a:pt x="1171" y="1813"/>
                  </a:lnTo>
                  <a:lnTo>
                    <a:pt x="1151" y="1774"/>
                  </a:lnTo>
                  <a:lnTo>
                    <a:pt x="1190" y="1743"/>
                  </a:lnTo>
                  <a:lnTo>
                    <a:pt x="1151" y="1676"/>
                  </a:lnTo>
                  <a:lnTo>
                    <a:pt x="1119" y="1617"/>
                  </a:lnTo>
                  <a:lnTo>
                    <a:pt x="1086" y="1568"/>
                  </a:lnTo>
                  <a:lnTo>
                    <a:pt x="1065" y="1579"/>
                  </a:lnTo>
                  <a:lnTo>
                    <a:pt x="1054" y="1603"/>
                  </a:lnTo>
                  <a:lnTo>
                    <a:pt x="1037" y="1563"/>
                  </a:lnTo>
                  <a:lnTo>
                    <a:pt x="1052" y="1504"/>
                  </a:lnTo>
                  <a:lnTo>
                    <a:pt x="1021" y="1520"/>
                  </a:lnTo>
                  <a:lnTo>
                    <a:pt x="1008" y="1532"/>
                  </a:lnTo>
                  <a:lnTo>
                    <a:pt x="985" y="1563"/>
                  </a:lnTo>
                  <a:lnTo>
                    <a:pt x="958" y="1537"/>
                  </a:lnTo>
                  <a:lnTo>
                    <a:pt x="884" y="1396"/>
                  </a:lnTo>
                  <a:lnTo>
                    <a:pt x="876" y="1383"/>
                  </a:lnTo>
                  <a:lnTo>
                    <a:pt x="809" y="1357"/>
                  </a:lnTo>
                  <a:lnTo>
                    <a:pt x="742" y="1347"/>
                  </a:lnTo>
                  <a:lnTo>
                    <a:pt x="710" y="1347"/>
                  </a:lnTo>
                  <a:lnTo>
                    <a:pt x="686" y="1371"/>
                  </a:lnTo>
                  <a:lnTo>
                    <a:pt x="609" y="1383"/>
                  </a:lnTo>
                  <a:lnTo>
                    <a:pt x="544" y="1410"/>
                  </a:lnTo>
                  <a:lnTo>
                    <a:pt x="497" y="1445"/>
                  </a:lnTo>
                  <a:lnTo>
                    <a:pt x="432" y="1483"/>
                  </a:lnTo>
                  <a:lnTo>
                    <a:pt x="370" y="1479"/>
                  </a:lnTo>
                  <a:lnTo>
                    <a:pt x="303" y="1490"/>
                  </a:lnTo>
                  <a:lnTo>
                    <a:pt x="231" y="1556"/>
                  </a:lnTo>
                  <a:lnTo>
                    <a:pt x="132" y="1568"/>
                  </a:lnTo>
                  <a:lnTo>
                    <a:pt x="55" y="1520"/>
                  </a:lnTo>
                  <a:lnTo>
                    <a:pt x="42" y="1467"/>
                  </a:lnTo>
                  <a:lnTo>
                    <a:pt x="65" y="1434"/>
                  </a:lnTo>
                  <a:lnTo>
                    <a:pt x="76" y="1347"/>
                  </a:lnTo>
                  <a:lnTo>
                    <a:pt x="55" y="1273"/>
                  </a:lnTo>
                  <a:lnTo>
                    <a:pt x="55" y="1261"/>
                  </a:lnTo>
                  <a:lnTo>
                    <a:pt x="65" y="1174"/>
                  </a:lnTo>
                  <a:lnTo>
                    <a:pt x="42" y="987"/>
                  </a:lnTo>
                  <a:lnTo>
                    <a:pt x="32" y="963"/>
                  </a:lnTo>
                  <a:lnTo>
                    <a:pt x="0" y="930"/>
                  </a:lnTo>
                  <a:lnTo>
                    <a:pt x="0" y="91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1" name="Freeform 132"/>
            <p:cNvSpPr>
              <a:spLocks/>
            </p:cNvSpPr>
            <p:nvPr/>
          </p:nvSpPr>
          <p:spPr bwMode="ltGray">
            <a:xfrm>
              <a:off x="4715" y="820"/>
              <a:ext cx="40" cy="22"/>
            </a:xfrm>
            <a:custGeom>
              <a:avLst/>
              <a:gdLst>
                <a:gd name="T0" fmla="*/ 0 w 120"/>
                <a:gd name="T1" fmla="*/ 0 h 66"/>
                <a:gd name="T2" fmla="*/ 0 w 120"/>
                <a:gd name="T3" fmla="*/ 0 h 66"/>
                <a:gd name="T4" fmla="*/ 0 w 120"/>
                <a:gd name="T5" fmla="*/ 0 h 66"/>
                <a:gd name="T6" fmla="*/ 0 w 120"/>
                <a:gd name="T7" fmla="*/ 0 h 66"/>
                <a:gd name="T8" fmla="*/ 0 w 120"/>
                <a:gd name="T9" fmla="*/ 0 h 66"/>
                <a:gd name="T10" fmla="*/ 0 w 120"/>
                <a:gd name="T11" fmla="*/ 0 h 66"/>
                <a:gd name="T12" fmla="*/ 0 w 120"/>
                <a:gd name="T13" fmla="*/ 0 h 66"/>
                <a:gd name="T14" fmla="*/ 0 w 120"/>
                <a:gd name="T15" fmla="*/ 0 h 66"/>
                <a:gd name="T16" fmla="*/ 0 w 120"/>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66"/>
                <a:gd name="T29" fmla="*/ 120 w 120"/>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66">
                  <a:moveTo>
                    <a:pt x="4" y="0"/>
                  </a:moveTo>
                  <a:lnTo>
                    <a:pt x="25" y="1"/>
                  </a:lnTo>
                  <a:lnTo>
                    <a:pt x="41" y="38"/>
                  </a:lnTo>
                  <a:lnTo>
                    <a:pt x="120" y="29"/>
                  </a:lnTo>
                  <a:lnTo>
                    <a:pt x="114" y="59"/>
                  </a:lnTo>
                  <a:lnTo>
                    <a:pt x="70" y="66"/>
                  </a:lnTo>
                  <a:lnTo>
                    <a:pt x="25" y="66"/>
                  </a:lnTo>
                  <a:lnTo>
                    <a:pt x="0" y="0"/>
                  </a:lnTo>
                  <a:lnTo>
                    <a:pt x="4"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2" name="Freeform 133"/>
            <p:cNvSpPr>
              <a:spLocks/>
            </p:cNvSpPr>
            <p:nvPr/>
          </p:nvSpPr>
          <p:spPr bwMode="ltGray">
            <a:xfrm>
              <a:off x="4672" y="2068"/>
              <a:ext cx="41" cy="73"/>
            </a:xfrm>
            <a:custGeom>
              <a:avLst/>
              <a:gdLst>
                <a:gd name="T0" fmla="*/ 0 w 123"/>
                <a:gd name="T1" fmla="*/ 0 h 219"/>
                <a:gd name="T2" fmla="*/ 0 w 123"/>
                <a:gd name="T3" fmla="*/ 0 h 219"/>
                <a:gd name="T4" fmla="*/ 0 w 123"/>
                <a:gd name="T5" fmla="*/ 0 h 219"/>
                <a:gd name="T6" fmla="*/ 0 w 123"/>
                <a:gd name="T7" fmla="*/ 0 h 219"/>
                <a:gd name="T8" fmla="*/ 0 w 123"/>
                <a:gd name="T9" fmla="*/ 0 h 219"/>
                <a:gd name="T10" fmla="*/ 0 w 123"/>
                <a:gd name="T11" fmla="*/ 0 h 219"/>
                <a:gd name="T12" fmla="*/ 0 w 123"/>
                <a:gd name="T13" fmla="*/ 0 h 219"/>
                <a:gd name="T14" fmla="*/ 0 w 123"/>
                <a:gd name="T15" fmla="*/ 0 h 219"/>
                <a:gd name="T16" fmla="*/ 0 w 123"/>
                <a:gd name="T17" fmla="*/ 0 h 219"/>
                <a:gd name="T18" fmla="*/ 0 w 123"/>
                <a:gd name="T19" fmla="*/ 0 h 219"/>
                <a:gd name="T20" fmla="*/ 0 w 123"/>
                <a:gd name="T21" fmla="*/ 0 h 219"/>
                <a:gd name="T22" fmla="*/ 0 w 123"/>
                <a:gd name="T23" fmla="*/ 0 h 219"/>
                <a:gd name="T24" fmla="*/ 0 w 123"/>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219"/>
                <a:gd name="T41" fmla="*/ 123 w 123"/>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219">
                  <a:moveTo>
                    <a:pt x="0" y="109"/>
                  </a:moveTo>
                  <a:lnTo>
                    <a:pt x="9" y="59"/>
                  </a:lnTo>
                  <a:lnTo>
                    <a:pt x="44" y="26"/>
                  </a:lnTo>
                  <a:lnTo>
                    <a:pt x="79" y="0"/>
                  </a:lnTo>
                  <a:lnTo>
                    <a:pt x="89" y="0"/>
                  </a:lnTo>
                  <a:lnTo>
                    <a:pt x="99" y="13"/>
                  </a:lnTo>
                  <a:lnTo>
                    <a:pt x="123" y="51"/>
                  </a:lnTo>
                  <a:lnTo>
                    <a:pt x="112" y="72"/>
                  </a:lnTo>
                  <a:lnTo>
                    <a:pt x="99" y="183"/>
                  </a:lnTo>
                  <a:lnTo>
                    <a:pt x="79" y="219"/>
                  </a:lnTo>
                  <a:lnTo>
                    <a:pt x="66" y="219"/>
                  </a:lnTo>
                  <a:lnTo>
                    <a:pt x="44" y="183"/>
                  </a:lnTo>
                  <a:lnTo>
                    <a:pt x="0" y="10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3" name="Freeform 134"/>
            <p:cNvSpPr>
              <a:spLocks/>
            </p:cNvSpPr>
            <p:nvPr/>
          </p:nvSpPr>
          <p:spPr bwMode="ltGray">
            <a:xfrm>
              <a:off x="4724" y="2338"/>
              <a:ext cx="21" cy="27"/>
            </a:xfrm>
            <a:custGeom>
              <a:avLst/>
              <a:gdLst>
                <a:gd name="T0" fmla="*/ 0 w 65"/>
                <a:gd name="T1" fmla="*/ 0 h 82"/>
                <a:gd name="T2" fmla="*/ 0 w 65"/>
                <a:gd name="T3" fmla="*/ 0 h 82"/>
                <a:gd name="T4" fmla="*/ 0 w 65"/>
                <a:gd name="T5" fmla="*/ 0 h 82"/>
                <a:gd name="T6" fmla="*/ 0 w 65"/>
                <a:gd name="T7" fmla="*/ 0 h 82"/>
                <a:gd name="T8" fmla="*/ 0 w 65"/>
                <a:gd name="T9" fmla="*/ 0 h 82"/>
                <a:gd name="T10" fmla="*/ 0 w 65"/>
                <a:gd name="T11" fmla="*/ 0 h 82"/>
                <a:gd name="T12" fmla="*/ 0 w 65"/>
                <a:gd name="T13" fmla="*/ 0 h 82"/>
                <a:gd name="T14" fmla="*/ 0 w 65"/>
                <a:gd name="T15" fmla="*/ 0 h 82"/>
                <a:gd name="T16" fmla="*/ 0 w 65"/>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82"/>
                <a:gd name="T29" fmla="*/ 65 w 65"/>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82">
                  <a:moveTo>
                    <a:pt x="58" y="9"/>
                  </a:moveTo>
                  <a:lnTo>
                    <a:pt x="65" y="61"/>
                  </a:lnTo>
                  <a:lnTo>
                    <a:pt x="55" y="82"/>
                  </a:lnTo>
                  <a:lnTo>
                    <a:pt x="21" y="82"/>
                  </a:lnTo>
                  <a:lnTo>
                    <a:pt x="8" y="70"/>
                  </a:lnTo>
                  <a:lnTo>
                    <a:pt x="0" y="27"/>
                  </a:lnTo>
                  <a:lnTo>
                    <a:pt x="23" y="0"/>
                  </a:lnTo>
                  <a:lnTo>
                    <a:pt x="47" y="0"/>
                  </a:lnTo>
                  <a:lnTo>
                    <a:pt x="58" y="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4" name="Freeform 135"/>
            <p:cNvSpPr>
              <a:spLocks/>
            </p:cNvSpPr>
            <p:nvPr/>
          </p:nvSpPr>
          <p:spPr bwMode="ltGray">
            <a:xfrm>
              <a:off x="4757" y="2729"/>
              <a:ext cx="59" cy="57"/>
            </a:xfrm>
            <a:custGeom>
              <a:avLst/>
              <a:gdLst>
                <a:gd name="T0" fmla="*/ 0 w 177"/>
                <a:gd name="T1" fmla="*/ 0 h 170"/>
                <a:gd name="T2" fmla="*/ 0 w 177"/>
                <a:gd name="T3" fmla="*/ 0 h 170"/>
                <a:gd name="T4" fmla="*/ 0 w 177"/>
                <a:gd name="T5" fmla="*/ 0 h 170"/>
                <a:gd name="T6" fmla="*/ 0 w 177"/>
                <a:gd name="T7" fmla="*/ 0 h 170"/>
                <a:gd name="T8" fmla="*/ 0 w 177"/>
                <a:gd name="T9" fmla="*/ 0 h 170"/>
                <a:gd name="T10" fmla="*/ 0 w 177"/>
                <a:gd name="T11" fmla="*/ 0 h 170"/>
                <a:gd name="T12" fmla="*/ 0 w 177"/>
                <a:gd name="T13" fmla="*/ 0 h 170"/>
                <a:gd name="T14" fmla="*/ 0 w 177"/>
                <a:gd name="T15" fmla="*/ 0 h 170"/>
                <a:gd name="T16" fmla="*/ 0 w 177"/>
                <a:gd name="T17" fmla="*/ 0 h 170"/>
                <a:gd name="T18" fmla="*/ 0 w 177"/>
                <a:gd name="T19" fmla="*/ 0 h 170"/>
                <a:gd name="T20" fmla="*/ 0 w 177"/>
                <a:gd name="T21" fmla="*/ 0 h 170"/>
                <a:gd name="T22" fmla="*/ 0 w 177"/>
                <a:gd name="T23" fmla="*/ 0 h 170"/>
                <a:gd name="T24" fmla="*/ 0 w 177"/>
                <a:gd name="T25" fmla="*/ 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70"/>
                <a:gd name="T41" fmla="*/ 177 w 177"/>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70">
                  <a:moveTo>
                    <a:pt x="0" y="148"/>
                  </a:moveTo>
                  <a:lnTo>
                    <a:pt x="45" y="88"/>
                  </a:lnTo>
                  <a:lnTo>
                    <a:pt x="21" y="71"/>
                  </a:lnTo>
                  <a:lnTo>
                    <a:pt x="16" y="47"/>
                  </a:lnTo>
                  <a:lnTo>
                    <a:pt x="37" y="31"/>
                  </a:lnTo>
                  <a:lnTo>
                    <a:pt x="97" y="40"/>
                  </a:lnTo>
                  <a:lnTo>
                    <a:pt x="108" y="29"/>
                  </a:lnTo>
                  <a:lnTo>
                    <a:pt x="177" y="0"/>
                  </a:lnTo>
                  <a:lnTo>
                    <a:pt x="177" y="52"/>
                  </a:lnTo>
                  <a:lnTo>
                    <a:pt x="154" y="113"/>
                  </a:lnTo>
                  <a:lnTo>
                    <a:pt x="89" y="148"/>
                  </a:lnTo>
                  <a:lnTo>
                    <a:pt x="24" y="170"/>
                  </a:lnTo>
                  <a:lnTo>
                    <a:pt x="0" y="14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5" name="Freeform 136"/>
            <p:cNvSpPr>
              <a:spLocks/>
            </p:cNvSpPr>
            <p:nvPr/>
          </p:nvSpPr>
          <p:spPr bwMode="ltGray">
            <a:xfrm>
              <a:off x="4770" y="765"/>
              <a:ext cx="66" cy="41"/>
            </a:xfrm>
            <a:custGeom>
              <a:avLst/>
              <a:gdLst>
                <a:gd name="T0" fmla="*/ 0 w 200"/>
                <a:gd name="T1" fmla="*/ 0 h 123"/>
                <a:gd name="T2" fmla="*/ 0 w 200"/>
                <a:gd name="T3" fmla="*/ 0 h 123"/>
                <a:gd name="T4" fmla="*/ 0 w 200"/>
                <a:gd name="T5" fmla="*/ 0 h 123"/>
                <a:gd name="T6" fmla="*/ 0 w 200"/>
                <a:gd name="T7" fmla="*/ 0 h 123"/>
                <a:gd name="T8" fmla="*/ 0 w 200"/>
                <a:gd name="T9" fmla="*/ 0 h 123"/>
                <a:gd name="T10" fmla="*/ 0 w 200"/>
                <a:gd name="T11" fmla="*/ 0 h 123"/>
                <a:gd name="T12" fmla="*/ 0 w 200"/>
                <a:gd name="T13" fmla="*/ 0 h 123"/>
                <a:gd name="T14" fmla="*/ 0 w 200"/>
                <a:gd name="T15" fmla="*/ 0 h 123"/>
                <a:gd name="T16" fmla="*/ 0 w 200"/>
                <a:gd name="T17" fmla="*/ 0 h 123"/>
                <a:gd name="T18" fmla="*/ 0 w 200"/>
                <a:gd name="T19" fmla="*/ 0 h 123"/>
                <a:gd name="T20" fmla="*/ 0 w 200"/>
                <a:gd name="T21" fmla="*/ 0 h 123"/>
                <a:gd name="T22" fmla="*/ 0 w 200"/>
                <a:gd name="T23" fmla="*/ 0 h 123"/>
                <a:gd name="T24" fmla="*/ 0 w 200"/>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23"/>
                <a:gd name="T41" fmla="*/ 200 w 200"/>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23">
                  <a:moveTo>
                    <a:pt x="0" y="19"/>
                  </a:moveTo>
                  <a:lnTo>
                    <a:pt x="20" y="0"/>
                  </a:lnTo>
                  <a:lnTo>
                    <a:pt x="43" y="12"/>
                  </a:lnTo>
                  <a:lnTo>
                    <a:pt x="72" y="42"/>
                  </a:lnTo>
                  <a:lnTo>
                    <a:pt x="163" y="78"/>
                  </a:lnTo>
                  <a:lnTo>
                    <a:pt x="175" y="78"/>
                  </a:lnTo>
                  <a:lnTo>
                    <a:pt x="183" y="87"/>
                  </a:lnTo>
                  <a:lnTo>
                    <a:pt x="200" y="104"/>
                  </a:lnTo>
                  <a:lnTo>
                    <a:pt x="173" y="123"/>
                  </a:lnTo>
                  <a:lnTo>
                    <a:pt x="43" y="98"/>
                  </a:lnTo>
                  <a:lnTo>
                    <a:pt x="8" y="76"/>
                  </a:lnTo>
                  <a:lnTo>
                    <a:pt x="0" y="30"/>
                  </a:lnTo>
                  <a:lnTo>
                    <a:pt x="0" y="1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6" name="Freeform 137"/>
            <p:cNvSpPr>
              <a:spLocks/>
            </p:cNvSpPr>
            <p:nvPr/>
          </p:nvSpPr>
          <p:spPr bwMode="ltGray">
            <a:xfrm>
              <a:off x="4779" y="2314"/>
              <a:ext cx="14" cy="24"/>
            </a:xfrm>
            <a:custGeom>
              <a:avLst/>
              <a:gdLst>
                <a:gd name="T0" fmla="*/ 0 w 44"/>
                <a:gd name="T1" fmla="*/ 0 h 73"/>
                <a:gd name="T2" fmla="*/ 0 w 44"/>
                <a:gd name="T3" fmla="*/ 0 h 73"/>
                <a:gd name="T4" fmla="*/ 0 w 44"/>
                <a:gd name="T5" fmla="*/ 0 h 73"/>
                <a:gd name="T6" fmla="*/ 0 w 44"/>
                <a:gd name="T7" fmla="*/ 0 h 73"/>
                <a:gd name="T8" fmla="*/ 0 w 44"/>
                <a:gd name="T9" fmla="*/ 0 h 73"/>
                <a:gd name="T10" fmla="*/ 0 w 44"/>
                <a:gd name="T11" fmla="*/ 0 h 73"/>
                <a:gd name="T12" fmla="*/ 0 w 44"/>
                <a:gd name="T13" fmla="*/ 0 h 73"/>
                <a:gd name="T14" fmla="*/ 0 60000 65536"/>
                <a:gd name="T15" fmla="*/ 0 60000 65536"/>
                <a:gd name="T16" fmla="*/ 0 60000 65536"/>
                <a:gd name="T17" fmla="*/ 0 60000 65536"/>
                <a:gd name="T18" fmla="*/ 0 60000 65536"/>
                <a:gd name="T19" fmla="*/ 0 60000 65536"/>
                <a:gd name="T20" fmla="*/ 0 60000 65536"/>
                <a:gd name="T21" fmla="*/ 0 w 44"/>
                <a:gd name="T22" fmla="*/ 0 h 73"/>
                <a:gd name="T23" fmla="*/ 44 w 44"/>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3">
                  <a:moveTo>
                    <a:pt x="0" y="35"/>
                  </a:moveTo>
                  <a:lnTo>
                    <a:pt x="15" y="0"/>
                  </a:lnTo>
                  <a:lnTo>
                    <a:pt x="25" y="9"/>
                  </a:lnTo>
                  <a:lnTo>
                    <a:pt x="44" y="59"/>
                  </a:lnTo>
                  <a:lnTo>
                    <a:pt x="33" y="73"/>
                  </a:lnTo>
                  <a:lnTo>
                    <a:pt x="15" y="73"/>
                  </a:lnTo>
                  <a:lnTo>
                    <a:pt x="0" y="3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7" name="Freeform 138"/>
            <p:cNvSpPr>
              <a:spLocks/>
            </p:cNvSpPr>
            <p:nvPr/>
          </p:nvSpPr>
          <p:spPr bwMode="ltGray">
            <a:xfrm>
              <a:off x="4793" y="2023"/>
              <a:ext cx="16" cy="23"/>
            </a:xfrm>
            <a:custGeom>
              <a:avLst/>
              <a:gdLst>
                <a:gd name="T0" fmla="*/ 0 w 46"/>
                <a:gd name="T1" fmla="*/ 0 h 68"/>
                <a:gd name="T2" fmla="*/ 0 w 46"/>
                <a:gd name="T3" fmla="*/ 0 h 68"/>
                <a:gd name="T4" fmla="*/ 0 w 46"/>
                <a:gd name="T5" fmla="*/ 0 h 68"/>
                <a:gd name="T6" fmla="*/ 0 w 46"/>
                <a:gd name="T7" fmla="*/ 0 h 68"/>
                <a:gd name="T8" fmla="*/ 0 w 46"/>
                <a:gd name="T9" fmla="*/ 0 h 68"/>
                <a:gd name="T10" fmla="*/ 0 w 46"/>
                <a:gd name="T11" fmla="*/ 0 h 68"/>
                <a:gd name="T12" fmla="*/ 0 w 46"/>
                <a:gd name="T13" fmla="*/ 0 h 68"/>
                <a:gd name="T14" fmla="*/ 0 w 46"/>
                <a:gd name="T15" fmla="*/ 0 h 68"/>
                <a:gd name="T16" fmla="*/ 0 w 46"/>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68"/>
                <a:gd name="T29" fmla="*/ 46 w 46"/>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68">
                  <a:moveTo>
                    <a:pt x="0" y="49"/>
                  </a:moveTo>
                  <a:lnTo>
                    <a:pt x="0" y="0"/>
                  </a:lnTo>
                  <a:lnTo>
                    <a:pt x="15" y="0"/>
                  </a:lnTo>
                  <a:lnTo>
                    <a:pt x="36" y="10"/>
                  </a:lnTo>
                  <a:lnTo>
                    <a:pt x="46" y="36"/>
                  </a:lnTo>
                  <a:lnTo>
                    <a:pt x="46" y="49"/>
                  </a:lnTo>
                  <a:lnTo>
                    <a:pt x="36" y="68"/>
                  </a:lnTo>
                  <a:lnTo>
                    <a:pt x="15" y="68"/>
                  </a:lnTo>
                  <a:lnTo>
                    <a:pt x="0" y="4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8" name="Freeform 139"/>
            <p:cNvSpPr>
              <a:spLocks/>
            </p:cNvSpPr>
            <p:nvPr/>
          </p:nvSpPr>
          <p:spPr bwMode="ltGray">
            <a:xfrm>
              <a:off x="4813" y="1983"/>
              <a:ext cx="14" cy="17"/>
            </a:xfrm>
            <a:custGeom>
              <a:avLst/>
              <a:gdLst>
                <a:gd name="T0" fmla="*/ 0 w 44"/>
                <a:gd name="T1" fmla="*/ 0 h 51"/>
                <a:gd name="T2" fmla="*/ 0 w 44"/>
                <a:gd name="T3" fmla="*/ 0 h 51"/>
                <a:gd name="T4" fmla="*/ 0 w 44"/>
                <a:gd name="T5" fmla="*/ 0 h 51"/>
                <a:gd name="T6" fmla="*/ 0 w 44"/>
                <a:gd name="T7" fmla="*/ 0 h 51"/>
                <a:gd name="T8" fmla="*/ 0 w 44"/>
                <a:gd name="T9" fmla="*/ 0 h 51"/>
                <a:gd name="T10" fmla="*/ 0 w 44"/>
                <a:gd name="T11" fmla="*/ 0 h 51"/>
                <a:gd name="T12" fmla="*/ 0 60000 65536"/>
                <a:gd name="T13" fmla="*/ 0 60000 65536"/>
                <a:gd name="T14" fmla="*/ 0 60000 65536"/>
                <a:gd name="T15" fmla="*/ 0 60000 65536"/>
                <a:gd name="T16" fmla="*/ 0 60000 65536"/>
                <a:gd name="T17" fmla="*/ 0 60000 65536"/>
                <a:gd name="T18" fmla="*/ 0 w 44"/>
                <a:gd name="T19" fmla="*/ 0 h 51"/>
                <a:gd name="T20" fmla="*/ 44 w 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4" h="51">
                  <a:moveTo>
                    <a:pt x="0" y="47"/>
                  </a:moveTo>
                  <a:lnTo>
                    <a:pt x="12" y="0"/>
                  </a:lnTo>
                  <a:lnTo>
                    <a:pt x="38" y="5"/>
                  </a:lnTo>
                  <a:lnTo>
                    <a:pt x="44" y="21"/>
                  </a:lnTo>
                  <a:lnTo>
                    <a:pt x="25" y="51"/>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29" name="Freeform 140"/>
            <p:cNvSpPr>
              <a:spLocks/>
            </p:cNvSpPr>
            <p:nvPr/>
          </p:nvSpPr>
          <p:spPr bwMode="ltGray">
            <a:xfrm>
              <a:off x="4813" y="1692"/>
              <a:ext cx="185" cy="243"/>
            </a:xfrm>
            <a:custGeom>
              <a:avLst/>
              <a:gdLst>
                <a:gd name="T0" fmla="*/ 0 w 556"/>
                <a:gd name="T1" fmla="*/ 1 h 730"/>
                <a:gd name="T2" fmla="*/ 0 w 556"/>
                <a:gd name="T3" fmla="*/ 1 h 730"/>
                <a:gd name="T4" fmla="*/ 0 w 556"/>
                <a:gd name="T5" fmla="*/ 1 h 730"/>
                <a:gd name="T6" fmla="*/ 0 w 556"/>
                <a:gd name="T7" fmla="*/ 1 h 730"/>
                <a:gd name="T8" fmla="*/ 0 w 556"/>
                <a:gd name="T9" fmla="*/ 1 h 730"/>
                <a:gd name="T10" fmla="*/ 0 w 556"/>
                <a:gd name="T11" fmla="*/ 1 h 730"/>
                <a:gd name="T12" fmla="*/ 1 w 556"/>
                <a:gd name="T13" fmla="*/ 1 h 730"/>
                <a:gd name="T14" fmla="*/ 1 w 556"/>
                <a:gd name="T15" fmla="*/ 0 h 730"/>
                <a:gd name="T16" fmla="*/ 1 w 556"/>
                <a:gd name="T17" fmla="*/ 0 h 730"/>
                <a:gd name="T18" fmla="*/ 1 w 556"/>
                <a:gd name="T19" fmla="*/ 0 h 730"/>
                <a:gd name="T20" fmla="*/ 1 w 556"/>
                <a:gd name="T21" fmla="*/ 0 h 730"/>
                <a:gd name="T22" fmla="*/ 1 w 556"/>
                <a:gd name="T23" fmla="*/ 0 h 730"/>
                <a:gd name="T24" fmla="*/ 1 w 556"/>
                <a:gd name="T25" fmla="*/ 0 h 730"/>
                <a:gd name="T26" fmla="*/ 1 w 556"/>
                <a:gd name="T27" fmla="*/ 0 h 730"/>
                <a:gd name="T28" fmla="*/ 1 w 556"/>
                <a:gd name="T29" fmla="*/ 0 h 730"/>
                <a:gd name="T30" fmla="*/ 1 w 556"/>
                <a:gd name="T31" fmla="*/ 0 h 730"/>
                <a:gd name="T32" fmla="*/ 1 w 556"/>
                <a:gd name="T33" fmla="*/ 0 h 730"/>
                <a:gd name="T34" fmla="*/ 1 w 556"/>
                <a:gd name="T35" fmla="*/ 1 h 730"/>
                <a:gd name="T36" fmla="*/ 1 w 556"/>
                <a:gd name="T37" fmla="*/ 1 h 730"/>
                <a:gd name="T38" fmla="*/ 1 w 556"/>
                <a:gd name="T39" fmla="*/ 1 h 730"/>
                <a:gd name="T40" fmla="*/ 1 w 556"/>
                <a:gd name="T41" fmla="*/ 1 h 730"/>
                <a:gd name="T42" fmla="*/ 1 w 556"/>
                <a:gd name="T43" fmla="*/ 1 h 730"/>
                <a:gd name="T44" fmla="*/ 1 w 556"/>
                <a:gd name="T45" fmla="*/ 1 h 730"/>
                <a:gd name="T46" fmla="*/ 0 w 556"/>
                <a:gd name="T47" fmla="*/ 1 h 730"/>
                <a:gd name="T48" fmla="*/ 0 w 556"/>
                <a:gd name="T49" fmla="*/ 1 h 730"/>
                <a:gd name="T50" fmla="*/ 0 w 556"/>
                <a:gd name="T51" fmla="*/ 1 h 730"/>
                <a:gd name="T52" fmla="*/ 0 w 556"/>
                <a:gd name="T53" fmla="*/ 1 h 730"/>
                <a:gd name="T54" fmla="*/ 0 w 556"/>
                <a:gd name="T55" fmla="*/ 1 h 730"/>
                <a:gd name="T56" fmla="*/ 0 w 556"/>
                <a:gd name="T57" fmla="*/ 1 h 730"/>
                <a:gd name="T58" fmla="*/ 0 w 556"/>
                <a:gd name="T59" fmla="*/ 1 h 730"/>
                <a:gd name="T60" fmla="*/ 0 w 556"/>
                <a:gd name="T61" fmla="*/ 1 h 730"/>
                <a:gd name="T62" fmla="*/ 0 w 556"/>
                <a:gd name="T63" fmla="*/ 1 h 730"/>
                <a:gd name="T64" fmla="*/ 0 w 556"/>
                <a:gd name="T65" fmla="*/ 1 h 7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6"/>
                <a:gd name="T100" fmla="*/ 0 h 730"/>
                <a:gd name="T101" fmla="*/ 556 w 556"/>
                <a:gd name="T102" fmla="*/ 730 h 7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6" h="730">
                  <a:moveTo>
                    <a:pt x="0" y="600"/>
                  </a:moveTo>
                  <a:lnTo>
                    <a:pt x="38" y="504"/>
                  </a:lnTo>
                  <a:lnTo>
                    <a:pt x="82" y="464"/>
                  </a:lnTo>
                  <a:lnTo>
                    <a:pt x="119" y="412"/>
                  </a:lnTo>
                  <a:lnTo>
                    <a:pt x="183" y="382"/>
                  </a:lnTo>
                  <a:lnTo>
                    <a:pt x="333" y="368"/>
                  </a:lnTo>
                  <a:lnTo>
                    <a:pt x="396" y="368"/>
                  </a:lnTo>
                  <a:lnTo>
                    <a:pt x="424" y="341"/>
                  </a:lnTo>
                  <a:lnTo>
                    <a:pt x="400" y="275"/>
                  </a:lnTo>
                  <a:lnTo>
                    <a:pt x="396" y="206"/>
                  </a:lnTo>
                  <a:lnTo>
                    <a:pt x="409" y="110"/>
                  </a:lnTo>
                  <a:lnTo>
                    <a:pt x="417" y="29"/>
                  </a:lnTo>
                  <a:lnTo>
                    <a:pt x="432" y="0"/>
                  </a:lnTo>
                  <a:lnTo>
                    <a:pt x="444" y="0"/>
                  </a:lnTo>
                  <a:lnTo>
                    <a:pt x="473" y="43"/>
                  </a:lnTo>
                  <a:lnTo>
                    <a:pt x="468" y="108"/>
                  </a:lnTo>
                  <a:lnTo>
                    <a:pt x="499" y="188"/>
                  </a:lnTo>
                  <a:lnTo>
                    <a:pt x="507" y="382"/>
                  </a:lnTo>
                  <a:lnTo>
                    <a:pt x="522" y="389"/>
                  </a:lnTo>
                  <a:lnTo>
                    <a:pt x="556" y="418"/>
                  </a:lnTo>
                  <a:lnTo>
                    <a:pt x="532" y="451"/>
                  </a:lnTo>
                  <a:lnTo>
                    <a:pt x="500" y="464"/>
                  </a:lnTo>
                  <a:lnTo>
                    <a:pt x="444" y="464"/>
                  </a:lnTo>
                  <a:lnTo>
                    <a:pt x="344" y="504"/>
                  </a:lnTo>
                  <a:lnTo>
                    <a:pt x="260" y="535"/>
                  </a:lnTo>
                  <a:lnTo>
                    <a:pt x="191" y="530"/>
                  </a:lnTo>
                  <a:lnTo>
                    <a:pt x="136" y="561"/>
                  </a:lnTo>
                  <a:lnTo>
                    <a:pt x="142" y="612"/>
                  </a:lnTo>
                  <a:lnTo>
                    <a:pt x="126" y="698"/>
                  </a:lnTo>
                  <a:lnTo>
                    <a:pt x="96" y="730"/>
                  </a:lnTo>
                  <a:lnTo>
                    <a:pt x="82" y="694"/>
                  </a:lnTo>
                  <a:lnTo>
                    <a:pt x="10" y="647"/>
                  </a:lnTo>
                  <a:lnTo>
                    <a:pt x="0" y="60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0" name="Freeform 141"/>
            <p:cNvSpPr>
              <a:spLocks/>
            </p:cNvSpPr>
            <p:nvPr/>
          </p:nvSpPr>
          <p:spPr bwMode="ltGray">
            <a:xfrm>
              <a:off x="4867" y="2713"/>
              <a:ext cx="36" cy="27"/>
            </a:xfrm>
            <a:custGeom>
              <a:avLst/>
              <a:gdLst>
                <a:gd name="T0" fmla="*/ 0 w 107"/>
                <a:gd name="T1" fmla="*/ 0 h 80"/>
                <a:gd name="T2" fmla="*/ 0 w 107"/>
                <a:gd name="T3" fmla="*/ 0 h 80"/>
                <a:gd name="T4" fmla="*/ 0 w 107"/>
                <a:gd name="T5" fmla="*/ 0 h 80"/>
                <a:gd name="T6" fmla="*/ 0 w 107"/>
                <a:gd name="T7" fmla="*/ 0 h 80"/>
                <a:gd name="T8" fmla="*/ 0 w 107"/>
                <a:gd name="T9" fmla="*/ 0 h 80"/>
                <a:gd name="T10" fmla="*/ 0 w 107"/>
                <a:gd name="T11" fmla="*/ 0 h 80"/>
                <a:gd name="T12" fmla="*/ 0 w 107"/>
                <a:gd name="T13" fmla="*/ 0 h 80"/>
                <a:gd name="T14" fmla="*/ 0 w 107"/>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80"/>
                <a:gd name="T26" fmla="*/ 107 w 107"/>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80">
                  <a:moveTo>
                    <a:pt x="5" y="36"/>
                  </a:moveTo>
                  <a:lnTo>
                    <a:pt x="23" y="9"/>
                  </a:lnTo>
                  <a:lnTo>
                    <a:pt x="81" y="0"/>
                  </a:lnTo>
                  <a:lnTo>
                    <a:pt x="89" y="0"/>
                  </a:lnTo>
                  <a:lnTo>
                    <a:pt x="107" y="48"/>
                  </a:lnTo>
                  <a:lnTo>
                    <a:pt x="52" y="80"/>
                  </a:lnTo>
                  <a:lnTo>
                    <a:pt x="0" y="36"/>
                  </a:lnTo>
                  <a:lnTo>
                    <a:pt x="5" y="36"/>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1" name="Freeform 142"/>
            <p:cNvSpPr>
              <a:spLocks/>
            </p:cNvSpPr>
            <p:nvPr/>
          </p:nvSpPr>
          <p:spPr bwMode="ltGray">
            <a:xfrm>
              <a:off x="4925" y="1601"/>
              <a:ext cx="95" cy="87"/>
            </a:xfrm>
            <a:custGeom>
              <a:avLst/>
              <a:gdLst>
                <a:gd name="T0" fmla="*/ 0 w 284"/>
                <a:gd name="T1" fmla="*/ 0 h 260"/>
                <a:gd name="T2" fmla="*/ 0 w 284"/>
                <a:gd name="T3" fmla="*/ 0 h 260"/>
                <a:gd name="T4" fmla="*/ 0 w 284"/>
                <a:gd name="T5" fmla="*/ 0 h 260"/>
                <a:gd name="T6" fmla="*/ 0 w 284"/>
                <a:gd name="T7" fmla="*/ 0 h 260"/>
                <a:gd name="T8" fmla="*/ 0 w 284"/>
                <a:gd name="T9" fmla="*/ 0 h 260"/>
                <a:gd name="T10" fmla="*/ 0 w 284"/>
                <a:gd name="T11" fmla="*/ 0 h 260"/>
                <a:gd name="T12" fmla="*/ 0 w 284"/>
                <a:gd name="T13" fmla="*/ 0 h 260"/>
                <a:gd name="T14" fmla="*/ 0 w 284"/>
                <a:gd name="T15" fmla="*/ 0 h 260"/>
                <a:gd name="T16" fmla="*/ 0 w 284"/>
                <a:gd name="T17" fmla="*/ 0 h 260"/>
                <a:gd name="T18" fmla="*/ 0 w 284"/>
                <a:gd name="T19" fmla="*/ 0 h 260"/>
                <a:gd name="T20" fmla="*/ 0 w 284"/>
                <a:gd name="T21" fmla="*/ 0 h 260"/>
                <a:gd name="T22" fmla="*/ 0 w 284"/>
                <a:gd name="T23" fmla="*/ 0 h 260"/>
                <a:gd name="T24" fmla="*/ 0 w 284"/>
                <a:gd name="T25" fmla="*/ 0 h 260"/>
                <a:gd name="T26" fmla="*/ 0 w 284"/>
                <a:gd name="T27" fmla="*/ 0 h 260"/>
                <a:gd name="T28" fmla="*/ 0 w 284"/>
                <a:gd name="T29" fmla="*/ 0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260"/>
                <a:gd name="T47" fmla="*/ 284 w 284"/>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260">
                  <a:moveTo>
                    <a:pt x="0" y="223"/>
                  </a:moveTo>
                  <a:lnTo>
                    <a:pt x="23" y="153"/>
                  </a:lnTo>
                  <a:lnTo>
                    <a:pt x="9" y="28"/>
                  </a:lnTo>
                  <a:lnTo>
                    <a:pt x="22" y="6"/>
                  </a:lnTo>
                  <a:lnTo>
                    <a:pt x="81" y="0"/>
                  </a:lnTo>
                  <a:lnTo>
                    <a:pt x="149" y="65"/>
                  </a:lnTo>
                  <a:lnTo>
                    <a:pt x="195" y="80"/>
                  </a:lnTo>
                  <a:lnTo>
                    <a:pt x="266" y="65"/>
                  </a:lnTo>
                  <a:lnTo>
                    <a:pt x="284" y="103"/>
                  </a:lnTo>
                  <a:lnTo>
                    <a:pt x="266" y="146"/>
                  </a:lnTo>
                  <a:lnTo>
                    <a:pt x="221" y="193"/>
                  </a:lnTo>
                  <a:lnTo>
                    <a:pt x="90" y="208"/>
                  </a:lnTo>
                  <a:lnTo>
                    <a:pt x="54" y="249"/>
                  </a:lnTo>
                  <a:lnTo>
                    <a:pt x="9" y="260"/>
                  </a:lnTo>
                  <a:lnTo>
                    <a:pt x="0" y="22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2" name="Freeform 143"/>
            <p:cNvSpPr>
              <a:spLocks/>
            </p:cNvSpPr>
            <p:nvPr/>
          </p:nvSpPr>
          <p:spPr bwMode="ltGray">
            <a:xfrm>
              <a:off x="5001" y="3430"/>
              <a:ext cx="63" cy="73"/>
            </a:xfrm>
            <a:custGeom>
              <a:avLst/>
              <a:gdLst>
                <a:gd name="T0" fmla="*/ 0 w 188"/>
                <a:gd name="T1" fmla="*/ 0 h 219"/>
                <a:gd name="T2" fmla="*/ 0 w 188"/>
                <a:gd name="T3" fmla="*/ 0 h 219"/>
                <a:gd name="T4" fmla="*/ 0 w 188"/>
                <a:gd name="T5" fmla="*/ 0 h 219"/>
                <a:gd name="T6" fmla="*/ 0 w 188"/>
                <a:gd name="T7" fmla="*/ 0 h 219"/>
                <a:gd name="T8" fmla="*/ 0 w 188"/>
                <a:gd name="T9" fmla="*/ 0 h 219"/>
                <a:gd name="T10" fmla="*/ 0 w 188"/>
                <a:gd name="T11" fmla="*/ 0 h 219"/>
                <a:gd name="T12" fmla="*/ 0 w 188"/>
                <a:gd name="T13" fmla="*/ 0 h 219"/>
                <a:gd name="T14" fmla="*/ 0 w 188"/>
                <a:gd name="T15" fmla="*/ 0 h 219"/>
                <a:gd name="T16" fmla="*/ 0 w 188"/>
                <a:gd name="T17" fmla="*/ 0 h 219"/>
                <a:gd name="T18" fmla="*/ 0 w 188"/>
                <a:gd name="T19" fmla="*/ 0 h 219"/>
                <a:gd name="T20" fmla="*/ 0 w 188"/>
                <a:gd name="T21" fmla="*/ 0 h 219"/>
                <a:gd name="T22" fmla="*/ 0 w 188"/>
                <a:gd name="T23" fmla="*/ 0 h 219"/>
                <a:gd name="T24" fmla="*/ 0 w 188"/>
                <a:gd name="T25" fmla="*/ 0 h 219"/>
                <a:gd name="T26" fmla="*/ 0 w 188"/>
                <a:gd name="T27" fmla="*/ 0 h 219"/>
                <a:gd name="T28" fmla="*/ 0 w 188"/>
                <a:gd name="T29" fmla="*/ 0 h 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219"/>
                <a:gd name="T47" fmla="*/ 188 w 188"/>
                <a:gd name="T48" fmla="*/ 219 h 2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219">
                  <a:moveTo>
                    <a:pt x="0" y="157"/>
                  </a:moveTo>
                  <a:lnTo>
                    <a:pt x="23" y="84"/>
                  </a:lnTo>
                  <a:lnTo>
                    <a:pt x="35" y="11"/>
                  </a:lnTo>
                  <a:lnTo>
                    <a:pt x="42" y="0"/>
                  </a:lnTo>
                  <a:lnTo>
                    <a:pt x="57" y="11"/>
                  </a:lnTo>
                  <a:lnTo>
                    <a:pt x="109" y="33"/>
                  </a:lnTo>
                  <a:lnTo>
                    <a:pt x="182" y="23"/>
                  </a:lnTo>
                  <a:lnTo>
                    <a:pt x="188" y="46"/>
                  </a:lnTo>
                  <a:lnTo>
                    <a:pt x="157" y="130"/>
                  </a:lnTo>
                  <a:lnTo>
                    <a:pt x="144" y="157"/>
                  </a:lnTo>
                  <a:lnTo>
                    <a:pt x="101" y="191"/>
                  </a:lnTo>
                  <a:lnTo>
                    <a:pt x="67" y="219"/>
                  </a:lnTo>
                  <a:lnTo>
                    <a:pt x="35" y="219"/>
                  </a:lnTo>
                  <a:lnTo>
                    <a:pt x="9" y="191"/>
                  </a:lnTo>
                  <a:lnTo>
                    <a:pt x="0" y="15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3" name="Freeform 144"/>
            <p:cNvSpPr>
              <a:spLocks/>
            </p:cNvSpPr>
            <p:nvPr/>
          </p:nvSpPr>
          <p:spPr bwMode="ltGray">
            <a:xfrm>
              <a:off x="5046" y="1599"/>
              <a:ext cx="10" cy="7"/>
            </a:xfrm>
            <a:custGeom>
              <a:avLst/>
              <a:gdLst>
                <a:gd name="T0" fmla="*/ 0 w 32"/>
                <a:gd name="T1" fmla="*/ 0 h 23"/>
                <a:gd name="T2" fmla="*/ 0 w 32"/>
                <a:gd name="T3" fmla="*/ 0 h 23"/>
                <a:gd name="T4" fmla="*/ 0 w 32"/>
                <a:gd name="T5" fmla="*/ 0 h 23"/>
                <a:gd name="T6" fmla="*/ 0 w 32"/>
                <a:gd name="T7" fmla="*/ 0 h 23"/>
                <a:gd name="T8" fmla="*/ 0 w 32"/>
                <a:gd name="T9" fmla="*/ 0 h 23"/>
                <a:gd name="T10" fmla="*/ 0 w 32"/>
                <a:gd name="T11" fmla="*/ 0 h 23"/>
                <a:gd name="T12" fmla="*/ 0 60000 65536"/>
                <a:gd name="T13" fmla="*/ 0 60000 65536"/>
                <a:gd name="T14" fmla="*/ 0 60000 65536"/>
                <a:gd name="T15" fmla="*/ 0 60000 65536"/>
                <a:gd name="T16" fmla="*/ 0 60000 65536"/>
                <a:gd name="T17" fmla="*/ 0 60000 65536"/>
                <a:gd name="T18" fmla="*/ 0 w 32"/>
                <a:gd name="T19" fmla="*/ 0 h 23"/>
                <a:gd name="T20" fmla="*/ 32 w 3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2" h="23">
                  <a:moveTo>
                    <a:pt x="0" y="23"/>
                  </a:moveTo>
                  <a:lnTo>
                    <a:pt x="0" y="9"/>
                  </a:lnTo>
                  <a:lnTo>
                    <a:pt x="23" y="0"/>
                  </a:lnTo>
                  <a:lnTo>
                    <a:pt x="32" y="9"/>
                  </a:lnTo>
                  <a:lnTo>
                    <a:pt x="32" y="23"/>
                  </a:lnTo>
                  <a:lnTo>
                    <a:pt x="0" y="2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4" name="Freeform 145"/>
            <p:cNvSpPr>
              <a:spLocks/>
            </p:cNvSpPr>
            <p:nvPr/>
          </p:nvSpPr>
          <p:spPr bwMode="ltGray">
            <a:xfrm>
              <a:off x="5064" y="1575"/>
              <a:ext cx="22" cy="24"/>
            </a:xfrm>
            <a:custGeom>
              <a:avLst/>
              <a:gdLst>
                <a:gd name="T0" fmla="*/ 0 w 65"/>
                <a:gd name="T1" fmla="*/ 0 h 73"/>
                <a:gd name="T2" fmla="*/ 0 w 65"/>
                <a:gd name="T3" fmla="*/ 0 h 73"/>
                <a:gd name="T4" fmla="*/ 0 w 65"/>
                <a:gd name="T5" fmla="*/ 0 h 73"/>
                <a:gd name="T6" fmla="*/ 0 w 65"/>
                <a:gd name="T7" fmla="*/ 0 h 73"/>
                <a:gd name="T8" fmla="*/ 0 w 65"/>
                <a:gd name="T9" fmla="*/ 0 h 73"/>
                <a:gd name="T10" fmla="*/ 0 w 65"/>
                <a:gd name="T11" fmla="*/ 0 h 73"/>
                <a:gd name="T12" fmla="*/ 0 w 65"/>
                <a:gd name="T13" fmla="*/ 0 h 73"/>
                <a:gd name="T14" fmla="*/ 0 w 65"/>
                <a:gd name="T15" fmla="*/ 0 h 7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73"/>
                <a:gd name="T26" fmla="*/ 65 w 65"/>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73">
                  <a:moveTo>
                    <a:pt x="0" y="9"/>
                  </a:moveTo>
                  <a:lnTo>
                    <a:pt x="0" y="0"/>
                  </a:lnTo>
                  <a:lnTo>
                    <a:pt x="8" y="9"/>
                  </a:lnTo>
                  <a:lnTo>
                    <a:pt x="65" y="59"/>
                  </a:lnTo>
                  <a:lnTo>
                    <a:pt x="54" y="73"/>
                  </a:lnTo>
                  <a:lnTo>
                    <a:pt x="42" y="73"/>
                  </a:lnTo>
                  <a:lnTo>
                    <a:pt x="8" y="45"/>
                  </a:lnTo>
                  <a:lnTo>
                    <a:pt x="0" y="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5" name="Freeform 146"/>
            <p:cNvSpPr>
              <a:spLocks/>
            </p:cNvSpPr>
            <p:nvPr/>
          </p:nvSpPr>
          <p:spPr bwMode="ltGray">
            <a:xfrm>
              <a:off x="5082" y="1557"/>
              <a:ext cx="12" cy="11"/>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60000 65536"/>
                <a:gd name="T15" fmla="*/ 0 60000 65536"/>
                <a:gd name="T16" fmla="*/ 0 60000 65536"/>
                <a:gd name="T17" fmla="*/ 0 60000 65536"/>
                <a:gd name="T18" fmla="*/ 0 60000 65536"/>
                <a:gd name="T19" fmla="*/ 0 60000 65536"/>
                <a:gd name="T20" fmla="*/ 0 60000 65536"/>
                <a:gd name="T21" fmla="*/ 0 w 35"/>
                <a:gd name="T22" fmla="*/ 0 h 34"/>
                <a:gd name="T23" fmla="*/ 35 w 3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4">
                  <a:moveTo>
                    <a:pt x="0" y="25"/>
                  </a:moveTo>
                  <a:lnTo>
                    <a:pt x="0" y="0"/>
                  </a:lnTo>
                  <a:lnTo>
                    <a:pt x="22" y="0"/>
                  </a:lnTo>
                  <a:lnTo>
                    <a:pt x="35" y="25"/>
                  </a:lnTo>
                  <a:lnTo>
                    <a:pt x="35" y="34"/>
                  </a:lnTo>
                  <a:lnTo>
                    <a:pt x="11" y="34"/>
                  </a:lnTo>
                  <a:lnTo>
                    <a:pt x="0" y="2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6" name="Freeform 147"/>
            <p:cNvSpPr>
              <a:spLocks/>
            </p:cNvSpPr>
            <p:nvPr/>
          </p:nvSpPr>
          <p:spPr bwMode="ltGray">
            <a:xfrm>
              <a:off x="5094" y="1521"/>
              <a:ext cx="14" cy="21"/>
            </a:xfrm>
            <a:custGeom>
              <a:avLst/>
              <a:gdLst>
                <a:gd name="T0" fmla="*/ 0 w 42"/>
                <a:gd name="T1" fmla="*/ 0 h 64"/>
                <a:gd name="T2" fmla="*/ 0 w 42"/>
                <a:gd name="T3" fmla="*/ 0 h 64"/>
                <a:gd name="T4" fmla="*/ 0 w 42"/>
                <a:gd name="T5" fmla="*/ 0 h 64"/>
                <a:gd name="T6" fmla="*/ 0 w 42"/>
                <a:gd name="T7" fmla="*/ 0 h 64"/>
                <a:gd name="T8" fmla="*/ 0 w 42"/>
                <a:gd name="T9" fmla="*/ 0 h 64"/>
                <a:gd name="T10" fmla="*/ 0 w 42"/>
                <a:gd name="T11" fmla="*/ 0 h 64"/>
                <a:gd name="T12" fmla="*/ 0 w 42"/>
                <a:gd name="T13" fmla="*/ 0 h 64"/>
                <a:gd name="T14" fmla="*/ 0 w 42"/>
                <a:gd name="T15" fmla="*/ 0 h 64"/>
                <a:gd name="T16" fmla="*/ 0 w 42"/>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4"/>
                <a:gd name="T29" fmla="*/ 42 w 4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4">
                  <a:moveTo>
                    <a:pt x="0" y="11"/>
                  </a:moveTo>
                  <a:lnTo>
                    <a:pt x="11" y="0"/>
                  </a:lnTo>
                  <a:lnTo>
                    <a:pt x="34" y="0"/>
                  </a:lnTo>
                  <a:lnTo>
                    <a:pt x="42" y="24"/>
                  </a:lnTo>
                  <a:lnTo>
                    <a:pt x="42" y="47"/>
                  </a:lnTo>
                  <a:lnTo>
                    <a:pt x="34" y="64"/>
                  </a:lnTo>
                  <a:lnTo>
                    <a:pt x="19" y="64"/>
                  </a:lnTo>
                  <a:lnTo>
                    <a:pt x="11" y="47"/>
                  </a:lnTo>
                  <a:lnTo>
                    <a:pt x="0" y="1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7" name="Freeform 148"/>
            <p:cNvSpPr>
              <a:spLocks/>
            </p:cNvSpPr>
            <p:nvPr/>
          </p:nvSpPr>
          <p:spPr bwMode="ltGray">
            <a:xfrm>
              <a:off x="5115" y="1487"/>
              <a:ext cx="12" cy="21"/>
            </a:xfrm>
            <a:custGeom>
              <a:avLst/>
              <a:gdLst>
                <a:gd name="T0" fmla="*/ 0 w 35"/>
                <a:gd name="T1" fmla="*/ 0 h 62"/>
                <a:gd name="T2" fmla="*/ 0 w 35"/>
                <a:gd name="T3" fmla="*/ 0 h 62"/>
                <a:gd name="T4" fmla="*/ 0 w 35"/>
                <a:gd name="T5" fmla="*/ 0 h 62"/>
                <a:gd name="T6" fmla="*/ 0 w 35"/>
                <a:gd name="T7" fmla="*/ 0 h 62"/>
                <a:gd name="T8" fmla="*/ 0 w 35"/>
                <a:gd name="T9" fmla="*/ 0 h 62"/>
                <a:gd name="T10" fmla="*/ 0 w 35"/>
                <a:gd name="T11" fmla="*/ 0 h 62"/>
                <a:gd name="T12" fmla="*/ 0 60000 65536"/>
                <a:gd name="T13" fmla="*/ 0 60000 65536"/>
                <a:gd name="T14" fmla="*/ 0 60000 65536"/>
                <a:gd name="T15" fmla="*/ 0 60000 65536"/>
                <a:gd name="T16" fmla="*/ 0 60000 65536"/>
                <a:gd name="T17" fmla="*/ 0 60000 65536"/>
                <a:gd name="T18" fmla="*/ 0 w 35"/>
                <a:gd name="T19" fmla="*/ 0 h 62"/>
                <a:gd name="T20" fmla="*/ 35 w 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5" h="62">
                  <a:moveTo>
                    <a:pt x="0" y="62"/>
                  </a:moveTo>
                  <a:lnTo>
                    <a:pt x="26" y="0"/>
                  </a:lnTo>
                  <a:lnTo>
                    <a:pt x="35" y="15"/>
                  </a:lnTo>
                  <a:lnTo>
                    <a:pt x="35" y="36"/>
                  </a:lnTo>
                  <a:lnTo>
                    <a:pt x="13" y="62"/>
                  </a:lnTo>
                  <a:lnTo>
                    <a:pt x="0" y="6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8" name="Freeform 149"/>
            <p:cNvSpPr>
              <a:spLocks/>
            </p:cNvSpPr>
            <p:nvPr/>
          </p:nvSpPr>
          <p:spPr bwMode="ltGray">
            <a:xfrm>
              <a:off x="5160" y="2678"/>
              <a:ext cx="63" cy="19"/>
            </a:xfrm>
            <a:custGeom>
              <a:avLst/>
              <a:gdLst>
                <a:gd name="T0" fmla="*/ 0 w 188"/>
                <a:gd name="T1" fmla="*/ 0 h 59"/>
                <a:gd name="T2" fmla="*/ 0 w 188"/>
                <a:gd name="T3" fmla="*/ 0 h 59"/>
                <a:gd name="T4" fmla="*/ 0 w 188"/>
                <a:gd name="T5" fmla="*/ 0 h 59"/>
                <a:gd name="T6" fmla="*/ 0 w 188"/>
                <a:gd name="T7" fmla="*/ 0 h 59"/>
                <a:gd name="T8" fmla="*/ 0 w 188"/>
                <a:gd name="T9" fmla="*/ 0 h 59"/>
                <a:gd name="T10" fmla="*/ 0 w 188"/>
                <a:gd name="T11" fmla="*/ 0 h 59"/>
                <a:gd name="T12" fmla="*/ 0 w 188"/>
                <a:gd name="T13" fmla="*/ 0 h 59"/>
                <a:gd name="T14" fmla="*/ 0 w 188"/>
                <a:gd name="T15" fmla="*/ 0 h 59"/>
                <a:gd name="T16" fmla="*/ 0 w 188"/>
                <a:gd name="T17" fmla="*/ 0 h 59"/>
                <a:gd name="T18" fmla="*/ 0 w 188"/>
                <a:gd name="T19" fmla="*/ 0 h 59"/>
                <a:gd name="T20" fmla="*/ 0 w 188"/>
                <a:gd name="T21" fmla="*/ 0 h 59"/>
                <a:gd name="T22" fmla="*/ 0 w 188"/>
                <a:gd name="T23" fmla="*/ 0 h 59"/>
                <a:gd name="T24" fmla="*/ 0 w 18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
                <a:gd name="T40" fmla="*/ 0 h 59"/>
                <a:gd name="T41" fmla="*/ 188 w 188"/>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 h="59">
                  <a:moveTo>
                    <a:pt x="0" y="38"/>
                  </a:moveTo>
                  <a:lnTo>
                    <a:pt x="13" y="0"/>
                  </a:lnTo>
                  <a:lnTo>
                    <a:pt x="13" y="10"/>
                  </a:lnTo>
                  <a:lnTo>
                    <a:pt x="24" y="24"/>
                  </a:lnTo>
                  <a:lnTo>
                    <a:pt x="35" y="24"/>
                  </a:lnTo>
                  <a:lnTo>
                    <a:pt x="109" y="0"/>
                  </a:lnTo>
                  <a:lnTo>
                    <a:pt x="176" y="0"/>
                  </a:lnTo>
                  <a:lnTo>
                    <a:pt x="188" y="10"/>
                  </a:lnTo>
                  <a:lnTo>
                    <a:pt x="188" y="24"/>
                  </a:lnTo>
                  <a:lnTo>
                    <a:pt x="152" y="45"/>
                  </a:lnTo>
                  <a:lnTo>
                    <a:pt x="132" y="45"/>
                  </a:lnTo>
                  <a:lnTo>
                    <a:pt x="68" y="59"/>
                  </a:lnTo>
                  <a:lnTo>
                    <a:pt x="0" y="3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39" name="Freeform 150"/>
            <p:cNvSpPr>
              <a:spLocks/>
            </p:cNvSpPr>
            <p:nvPr/>
          </p:nvSpPr>
          <p:spPr bwMode="ltGray">
            <a:xfrm>
              <a:off x="5260" y="2686"/>
              <a:ext cx="15" cy="27"/>
            </a:xfrm>
            <a:custGeom>
              <a:avLst/>
              <a:gdLst>
                <a:gd name="T0" fmla="*/ 0 w 44"/>
                <a:gd name="T1" fmla="*/ 0 h 82"/>
                <a:gd name="T2" fmla="*/ 0 w 44"/>
                <a:gd name="T3" fmla="*/ 0 h 82"/>
                <a:gd name="T4" fmla="*/ 0 w 44"/>
                <a:gd name="T5" fmla="*/ 0 h 82"/>
                <a:gd name="T6" fmla="*/ 0 w 44"/>
                <a:gd name="T7" fmla="*/ 0 h 82"/>
                <a:gd name="T8" fmla="*/ 0 w 44"/>
                <a:gd name="T9" fmla="*/ 0 h 82"/>
                <a:gd name="T10" fmla="*/ 0 w 44"/>
                <a:gd name="T11" fmla="*/ 0 h 82"/>
                <a:gd name="T12" fmla="*/ 0 w 44"/>
                <a:gd name="T13" fmla="*/ 0 h 82"/>
                <a:gd name="T14" fmla="*/ 0 60000 65536"/>
                <a:gd name="T15" fmla="*/ 0 60000 65536"/>
                <a:gd name="T16" fmla="*/ 0 60000 65536"/>
                <a:gd name="T17" fmla="*/ 0 60000 65536"/>
                <a:gd name="T18" fmla="*/ 0 60000 65536"/>
                <a:gd name="T19" fmla="*/ 0 60000 65536"/>
                <a:gd name="T20" fmla="*/ 0 60000 65536"/>
                <a:gd name="T21" fmla="*/ 0 w 44"/>
                <a:gd name="T22" fmla="*/ 0 h 82"/>
                <a:gd name="T23" fmla="*/ 44 w 44"/>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82">
                  <a:moveTo>
                    <a:pt x="0" y="47"/>
                  </a:moveTo>
                  <a:lnTo>
                    <a:pt x="6" y="7"/>
                  </a:lnTo>
                  <a:lnTo>
                    <a:pt x="21" y="0"/>
                  </a:lnTo>
                  <a:lnTo>
                    <a:pt x="31" y="21"/>
                  </a:lnTo>
                  <a:lnTo>
                    <a:pt x="44" y="71"/>
                  </a:lnTo>
                  <a:lnTo>
                    <a:pt x="23" y="82"/>
                  </a:lnTo>
                  <a:lnTo>
                    <a:pt x="0" y="4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0" name="Freeform 151"/>
            <p:cNvSpPr>
              <a:spLocks/>
            </p:cNvSpPr>
            <p:nvPr/>
          </p:nvSpPr>
          <p:spPr bwMode="ltGray">
            <a:xfrm>
              <a:off x="5260" y="886"/>
              <a:ext cx="56" cy="46"/>
            </a:xfrm>
            <a:custGeom>
              <a:avLst/>
              <a:gdLst>
                <a:gd name="T0" fmla="*/ 0 w 169"/>
                <a:gd name="T1" fmla="*/ 0 h 137"/>
                <a:gd name="T2" fmla="*/ 0 w 169"/>
                <a:gd name="T3" fmla="*/ 0 h 137"/>
                <a:gd name="T4" fmla="*/ 0 w 169"/>
                <a:gd name="T5" fmla="*/ 0 h 137"/>
                <a:gd name="T6" fmla="*/ 0 w 169"/>
                <a:gd name="T7" fmla="*/ 0 h 137"/>
                <a:gd name="T8" fmla="*/ 0 w 169"/>
                <a:gd name="T9" fmla="*/ 0 h 137"/>
                <a:gd name="T10" fmla="*/ 0 w 169"/>
                <a:gd name="T11" fmla="*/ 0 h 137"/>
                <a:gd name="T12" fmla="*/ 0 w 169"/>
                <a:gd name="T13" fmla="*/ 0 h 137"/>
                <a:gd name="T14" fmla="*/ 0 w 169"/>
                <a:gd name="T15" fmla="*/ 0 h 137"/>
                <a:gd name="T16" fmla="*/ 0 w 169"/>
                <a:gd name="T17" fmla="*/ 0 h 137"/>
                <a:gd name="T18" fmla="*/ 0 w 169"/>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37"/>
                <a:gd name="T32" fmla="*/ 169 w 169"/>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37">
                  <a:moveTo>
                    <a:pt x="0" y="62"/>
                  </a:moveTo>
                  <a:lnTo>
                    <a:pt x="13" y="18"/>
                  </a:lnTo>
                  <a:lnTo>
                    <a:pt x="72" y="0"/>
                  </a:lnTo>
                  <a:lnTo>
                    <a:pt x="125" y="58"/>
                  </a:lnTo>
                  <a:lnTo>
                    <a:pt x="169" y="118"/>
                  </a:lnTo>
                  <a:lnTo>
                    <a:pt x="156" y="137"/>
                  </a:lnTo>
                  <a:lnTo>
                    <a:pt x="145" y="137"/>
                  </a:lnTo>
                  <a:lnTo>
                    <a:pt x="80" y="94"/>
                  </a:lnTo>
                  <a:lnTo>
                    <a:pt x="5" y="77"/>
                  </a:lnTo>
                  <a:lnTo>
                    <a:pt x="0" y="6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1" name="Freeform 152"/>
            <p:cNvSpPr>
              <a:spLocks/>
            </p:cNvSpPr>
            <p:nvPr/>
          </p:nvSpPr>
          <p:spPr bwMode="ltGray">
            <a:xfrm>
              <a:off x="5286" y="2707"/>
              <a:ext cx="10" cy="18"/>
            </a:xfrm>
            <a:custGeom>
              <a:avLst/>
              <a:gdLst>
                <a:gd name="T0" fmla="*/ 0 w 32"/>
                <a:gd name="T1" fmla="*/ 0 h 56"/>
                <a:gd name="T2" fmla="*/ 0 w 32"/>
                <a:gd name="T3" fmla="*/ 0 h 56"/>
                <a:gd name="T4" fmla="*/ 0 w 32"/>
                <a:gd name="T5" fmla="*/ 0 h 56"/>
                <a:gd name="T6" fmla="*/ 0 w 32"/>
                <a:gd name="T7" fmla="*/ 0 h 56"/>
                <a:gd name="T8" fmla="*/ 0 w 32"/>
                <a:gd name="T9" fmla="*/ 0 h 56"/>
                <a:gd name="T10" fmla="*/ 0 w 32"/>
                <a:gd name="T11" fmla="*/ 0 h 56"/>
                <a:gd name="T12" fmla="*/ 0 w 32"/>
                <a:gd name="T13" fmla="*/ 0 h 56"/>
                <a:gd name="T14" fmla="*/ 0 60000 65536"/>
                <a:gd name="T15" fmla="*/ 0 60000 65536"/>
                <a:gd name="T16" fmla="*/ 0 60000 65536"/>
                <a:gd name="T17" fmla="*/ 0 60000 65536"/>
                <a:gd name="T18" fmla="*/ 0 60000 65536"/>
                <a:gd name="T19" fmla="*/ 0 60000 65536"/>
                <a:gd name="T20" fmla="*/ 0 60000 65536"/>
                <a:gd name="T21" fmla="*/ 0 w 32"/>
                <a:gd name="T22" fmla="*/ 0 h 56"/>
                <a:gd name="T23" fmla="*/ 32 w 32"/>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6">
                  <a:moveTo>
                    <a:pt x="0" y="35"/>
                  </a:moveTo>
                  <a:lnTo>
                    <a:pt x="0" y="0"/>
                  </a:lnTo>
                  <a:lnTo>
                    <a:pt x="10" y="0"/>
                  </a:lnTo>
                  <a:lnTo>
                    <a:pt x="32" y="19"/>
                  </a:lnTo>
                  <a:lnTo>
                    <a:pt x="32" y="56"/>
                  </a:lnTo>
                  <a:lnTo>
                    <a:pt x="22" y="45"/>
                  </a:lnTo>
                  <a:lnTo>
                    <a:pt x="0" y="3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2" name="Freeform 153"/>
            <p:cNvSpPr>
              <a:spLocks/>
            </p:cNvSpPr>
            <p:nvPr/>
          </p:nvSpPr>
          <p:spPr bwMode="ltGray">
            <a:xfrm>
              <a:off x="5469" y="3294"/>
              <a:ext cx="54" cy="155"/>
            </a:xfrm>
            <a:custGeom>
              <a:avLst/>
              <a:gdLst>
                <a:gd name="T0" fmla="*/ 0 w 163"/>
                <a:gd name="T1" fmla="*/ 1 h 464"/>
                <a:gd name="T2" fmla="*/ 0 w 163"/>
                <a:gd name="T3" fmla="*/ 1 h 464"/>
                <a:gd name="T4" fmla="*/ 0 w 163"/>
                <a:gd name="T5" fmla="*/ 0 h 464"/>
                <a:gd name="T6" fmla="*/ 0 w 163"/>
                <a:gd name="T7" fmla="*/ 0 h 464"/>
                <a:gd name="T8" fmla="*/ 0 w 163"/>
                <a:gd name="T9" fmla="*/ 0 h 464"/>
                <a:gd name="T10" fmla="*/ 0 w 163"/>
                <a:gd name="T11" fmla="*/ 0 h 464"/>
                <a:gd name="T12" fmla="*/ 0 w 163"/>
                <a:gd name="T13" fmla="*/ 0 h 464"/>
                <a:gd name="T14" fmla="*/ 0 w 163"/>
                <a:gd name="T15" fmla="*/ 0 h 464"/>
                <a:gd name="T16" fmla="*/ 0 w 163"/>
                <a:gd name="T17" fmla="*/ 0 h 464"/>
                <a:gd name="T18" fmla="*/ 0 w 163"/>
                <a:gd name="T19" fmla="*/ 0 h 464"/>
                <a:gd name="T20" fmla="*/ 0 w 163"/>
                <a:gd name="T21" fmla="*/ 0 h 464"/>
                <a:gd name="T22" fmla="*/ 0 w 163"/>
                <a:gd name="T23" fmla="*/ 0 h 464"/>
                <a:gd name="T24" fmla="*/ 0 w 163"/>
                <a:gd name="T25" fmla="*/ 0 h 464"/>
                <a:gd name="T26" fmla="*/ 0 w 163"/>
                <a:gd name="T27" fmla="*/ 1 h 464"/>
                <a:gd name="T28" fmla="*/ 0 w 163"/>
                <a:gd name="T29" fmla="*/ 1 h 464"/>
                <a:gd name="T30" fmla="*/ 0 w 163"/>
                <a:gd name="T31" fmla="*/ 1 h 464"/>
                <a:gd name="T32" fmla="*/ 0 w 163"/>
                <a:gd name="T33" fmla="*/ 1 h 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
                <a:gd name="T52" fmla="*/ 0 h 464"/>
                <a:gd name="T53" fmla="*/ 163 w 163"/>
                <a:gd name="T54" fmla="*/ 464 h 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 h="464">
                  <a:moveTo>
                    <a:pt x="52" y="445"/>
                  </a:moveTo>
                  <a:lnTo>
                    <a:pt x="38" y="389"/>
                  </a:lnTo>
                  <a:lnTo>
                    <a:pt x="0" y="330"/>
                  </a:lnTo>
                  <a:lnTo>
                    <a:pt x="7" y="282"/>
                  </a:lnTo>
                  <a:lnTo>
                    <a:pt x="62" y="193"/>
                  </a:lnTo>
                  <a:lnTo>
                    <a:pt x="54" y="108"/>
                  </a:lnTo>
                  <a:lnTo>
                    <a:pt x="41" y="12"/>
                  </a:lnTo>
                  <a:lnTo>
                    <a:pt x="54" y="0"/>
                  </a:lnTo>
                  <a:lnTo>
                    <a:pt x="62" y="0"/>
                  </a:lnTo>
                  <a:lnTo>
                    <a:pt x="96" y="49"/>
                  </a:lnTo>
                  <a:lnTo>
                    <a:pt x="146" y="152"/>
                  </a:lnTo>
                  <a:lnTo>
                    <a:pt x="160" y="200"/>
                  </a:lnTo>
                  <a:lnTo>
                    <a:pt x="163" y="342"/>
                  </a:lnTo>
                  <a:lnTo>
                    <a:pt x="146" y="374"/>
                  </a:lnTo>
                  <a:lnTo>
                    <a:pt x="96" y="440"/>
                  </a:lnTo>
                  <a:lnTo>
                    <a:pt x="75" y="464"/>
                  </a:lnTo>
                  <a:lnTo>
                    <a:pt x="52" y="44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3" name="Freeform 154"/>
            <p:cNvSpPr>
              <a:spLocks/>
            </p:cNvSpPr>
            <p:nvPr/>
          </p:nvSpPr>
          <p:spPr bwMode="ltGray">
            <a:xfrm>
              <a:off x="5316" y="2729"/>
              <a:ext cx="18" cy="25"/>
            </a:xfrm>
            <a:custGeom>
              <a:avLst/>
              <a:gdLst>
                <a:gd name="T0" fmla="*/ 0 w 54"/>
                <a:gd name="T1" fmla="*/ 0 h 75"/>
                <a:gd name="T2" fmla="*/ 0 w 54"/>
                <a:gd name="T3" fmla="*/ 0 h 75"/>
                <a:gd name="T4" fmla="*/ 0 w 54"/>
                <a:gd name="T5" fmla="*/ 0 h 75"/>
                <a:gd name="T6" fmla="*/ 0 w 54"/>
                <a:gd name="T7" fmla="*/ 0 h 75"/>
                <a:gd name="T8" fmla="*/ 0 w 54"/>
                <a:gd name="T9" fmla="*/ 0 h 75"/>
                <a:gd name="T10" fmla="*/ 0 w 54"/>
                <a:gd name="T11" fmla="*/ 0 h 75"/>
                <a:gd name="T12" fmla="*/ 0 w 54"/>
                <a:gd name="T13" fmla="*/ 0 h 75"/>
                <a:gd name="T14" fmla="*/ 0 w 54"/>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75"/>
                <a:gd name="T26" fmla="*/ 54 w 54"/>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75">
                  <a:moveTo>
                    <a:pt x="0" y="27"/>
                  </a:moveTo>
                  <a:lnTo>
                    <a:pt x="0" y="0"/>
                  </a:lnTo>
                  <a:lnTo>
                    <a:pt x="23" y="0"/>
                  </a:lnTo>
                  <a:lnTo>
                    <a:pt x="54" y="38"/>
                  </a:lnTo>
                  <a:lnTo>
                    <a:pt x="44" y="75"/>
                  </a:lnTo>
                  <a:lnTo>
                    <a:pt x="24" y="64"/>
                  </a:lnTo>
                  <a:lnTo>
                    <a:pt x="13" y="50"/>
                  </a:lnTo>
                  <a:lnTo>
                    <a:pt x="0" y="2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4" name="Freeform 155"/>
            <p:cNvSpPr>
              <a:spLocks/>
            </p:cNvSpPr>
            <p:nvPr/>
          </p:nvSpPr>
          <p:spPr bwMode="ltGray">
            <a:xfrm>
              <a:off x="5326" y="2775"/>
              <a:ext cx="22" cy="8"/>
            </a:xfrm>
            <a:custGeom>
              <a:avLst/>
              <a:gdLst>
                <a:gd name="T0" fmla="*/ 0 w 67"/>
                <a:gd name="T1" fmla="*/ 0 h 23"/>
                <a:gd name="T2" fmla="*/ 0 w 67"/>
                <a:gd name="T3" fmla="*/ 0 h 23"/>
                <a:gd name="T4" fmla="*/ 0 w 67"/>
                <a:gd name="T5" fmla="*/ 0 h 23"/>
                <a:gd name="T6" fmla="*/ 0 w 67"/>
                <a:gd name="T7" fmla="*/ 0 h 23"/>
                <a:gd name="T8" fmla="*/ 0 w 67"/>
                <a:gd name="T9" fmla="*/ 0 h 23"/>
                <a:gd name="T10" fmla="*/ 0 w 67"/>
                <a:gd name="T11" fmla="*/ 0 h 23"/>
                <a:gd name="T12" fmla="*/ 0 w 67"/>
                <a:gd name="T13" fmla="*/ 0 h 23"/>
                <a:gd name="T14" fmla="*/ 0 60000 65536"/>
                <a:gd name="T15" fmla="*/ 0 60000 65536"/>
                <a:gd name="T16" fmla="*/ 0 60000 65536"/>
                <a:gd name="T17" fmla="*/ 0 60000 65536"/>
                <a:gd name="T18" fmla="*/ 0 60000 65536"/>
                <a:gd name="T19" fmla="*/ 0 60000 65536"/>
                <a:gd name="T20" fmla="*/ 0 60000 65536"/>
                <a:gd name="T21" fmla="*/ 0 w 67"/>
                <a:gd name="T22" fmla="*/ 0 h 23"/>
                <a:gd name="T23" fmla="*/ 67 w 6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23">
                  <a:moveTo>
                    <a:pt x="0" y="11"/>
                  </a:moveTo>
                  <a:lnTo>
                    <a:pt x="13" y="0"/>
                  </a:lnTo>
                  <a:lnTo>
                    <a:pt x="57" y="0"/>
                  </a:lnTo>
                  <a:lnTo>
                    <a:pt x="67" y="11"/>
                  </a:lnTo>
                  <a:lnTo>
                    <a:pt x="67" y="23"/>
                  </a:lnTo>
                  <a:lnTo>
                    <a:pt x="23" y="23"/>
                  </a:lnTo>
                  <a:lnTo>
                    <a:pt x="0" y="11"/>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5" name="Freeform 156"/>
            <p:cNvSpPr>
              <a:spLocks/>
            </p:cNvSpPr>
            <p:nvPr/>
          </p:nvSpPr>
          <p:spPr bwMode="ltGray">
            <a:xfrm>
              <a:off x="5341" y="2812"/>
              <a:ext cx="14" cy="12"/>
            </a:xfrm>
            <a:custGeom>
              <a:avLst/>
              <a:gdLst>
                <a:gd name="T0" fmla="*/ 0 w 44"/>
                <a:gd name="T1" fmla="*/ 0 h 37"/>
                <a:gd name="T2" fmla="*/ 0 w 44"/>
                <a:gd name="T3" fmla="*/ 0 h 37"/>
                <a:gd name="T4" fmla="*/ 0 w 44"/>
                <a:gd name="T5" fmla="*/ 0 h 37"/>
                <a:gd name="T6" fmla="*/ 0 w 44"/>
                <a:gd name="T7" fmla="*/ 0 h 37"/>
                <a:gd name="T8" fmla="*/ 0 w 44"/>
                <a:gd name="T9" fmla="*/ 0 h 37"/>
                <a:gd name="T10" fmla="*/ 0 w 44"/>
                <a:gd name="T11" fmla="*/ 0 h 37"/>
                <a:gd name="T12" fmla="*/ 0 60000 65536"/>
                <a:gd name="T13" fmla="*/ 0 60000 65536"/>
                <a:gd name="T14" fmla="*/ 0 60000 65536"/>
                <a:gd name="T15" fmla="*/ 0 60000 65536"/>
                <a:gd name="T16" fmla="*/ 0 60000 65536"/>
                <a:gd name="T17" fmla="*/ 0 60000 65536"/>
                <a:gd name="T18" fmla="*/ 0 w 44"/>
                <a:gd name="T19" fmla="*/ 0 h 37"/>
                <a:gd name="T20" fmla="*/ 44 w 4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4" h="37">
                  <a:moveTo>
                    <a:pt x="0" y="37"/>
                  </a:moveTo>
                  <a:lnTo>
                    <a:pt x="11" y="0"/>
                  </a:lnTo>
                  <a:lnTo>
                    <a:pt x="34" y="0"/>
                  </a:lnTo>
                  <a:lnTo>
                    <a:pt x="44" y="13"/>
                  </a:lnTo>
                  <a:lnTo>
                    <a:pt x="44" y="37"/>
                  </a:lnTo>
                  <a:lnTo>
                    <a:pt x="0" y="3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6" name="Freeform 157"/>
            <p:cNvSpPr>
              <a:spLocks/>
            </p:cNvSpPr>
            <p:nvPr/>
          </p:nvSpPr>
          <p:spPr bwMode="ltGray">
            <a:xfrm>
              <a:off x="5358" y="2751"/>
              <a:ext cx="14" cy="40"/>
            </a:xfrm>
            <a:custGeom>
              <a:avLst/>
              <a:gdLst>
                <a:gd name="T0" fmla="*/ 0 w 42"/>
                <a:gd name="T1" fmla="*/ 0 h 120"/>
                <a:gd name="T2" fmla="*/ 0 w 42"/>
                <a:gd name="T3" fmla="*/ 0 h 120"/>
                <a:gd name="T4" fmla="*/ 0 w 42"/>
                <a:gd name="T5" fmla="*/ 0 h 120"/>
                <a:gd name="T6" fmla="*/ 0 w 42"/>
                <a:gd name="T7" fmla="*/ 0 h 120"/>
                <a:gd name="T8" fmla="*/ 0 w 42"/>
                <a:gd name="T9" fmla="*/ 0 h 120"/>
                <a:gd name="T10" fmla="*/ 0 w 42"/>
                <a:gd name="T11" fmla="*/ 0 h 120"/>
                <a:gd name="T12" fmla="*/ 0 w 42"/>
                <a:gd name="T13" fmla="*/ 0 h 120"/>
                <a:gd name="T14" fmla="*/ 0 60000 65536"/>
                <a:gd name="T15" fmla="*/ 0 60000 65536"/>
                <a:gd name="T16" fmla="*/ 0 60000 65536"/>
                <a:gd name="T17" fmla="*/ 0 60000 65536"/>
                <a:gd name="T18" fmla="*/ 0 60000 65536"/>
                <a:gd name="T19" fmla="*/ 0 60000 65536"/>
                <a:gd name="T20" fmla="*/ 0 60000 65536"/>
                <a:gd name="T21" fmla="*/ 0 w 42"/>
                <a:gd name="T22" fmla="*/ 0 h 120"/>
                <a:gd name="T23" fmla="*/ 42 w 42"/>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20">
                  <a:moveTo>
                    <a:pt x="0" y="98"/>
                  </a:moveTo>
                  <a:lnTo>
                    <a:pt x="8" y="0"/>
                  </a:lnTo>
                  <a:lnTo>
                    <a:pt x="7" y="0"/>
                  </a:lnTo>
                  <a:lnTo>
                    <a:pt x="36" y="59"/>
                  </a:lnTo>
                  <a:lnTo>
                    <a:pt x="42" y="117"/>
                  </a:lnTo>
                  <a:lnTo>
                    <a:pt x="7" y="120"/>
                  </a:lnTo>
                  <a:lnTo>
                    <a:pt x="0" y="9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7" name="Freeform 158"/>
            <p:cNvSpPr>
              <a:spLocks/>
            </p:cNvSpPr>
            <p:nvPr/>
          </p:nvSpPr>
          <p:spPr bwMode="ltGray">
            <a:xfrm>
              <a:off x="5378" y="2980"/>
              <a:ext cx="55" cy="56"/>
            </a:xfrm>
            <a:custGeom>
              <a:avLst/>
              <a:gdLst>
                <a:gd name="T0" fmla="*/ 0 w 164"/>
                <a:gd name="T1" fmla="*/ 0 h 168"/>
                <a:gd name="T2" fmla="*/ 0 w 164"/>
                <a:gd name="T3" fmla="*/ 0 h 168"/>
                <a:gd name="T4" fmla="*/ 0 w 164"/>
                <a:gd name="T5" fmla="*/ 0 h 168"/>
                <a:gd name="T6" fmla="*/ 0 w 164"/>
                <a:gd name="T7" fmla="*/ 0 h 168"/>
                <a:gd name="T8" fmla="*/ 0 w 164"/>
                <a:gd name="T9" fmla="*/ 0 h 168"/>
                <a:gd name="T10" fmla="*/ 0 w 164"/>
                <a:gd name="T11" fmla="*/ 0 h 168"/>
                <a:gd name="T12" fmla="*/ 0 w 164"/>
                <a:gd name="T13" fmla="*/ 0 h 168"/>
                <a:gd name="T14" fmla="*/ 0 w 164"/>
                <a:gd name="T15" fmla="*/ 0 h 168"/>
                <a:gd name="T16" fmla="*/ 0 w 164"/>
                <a:gd name="T17" fmla="*/ 0 h 168"/>
                <a:gd name="T18" fmla="*/ 0 w 164"/>
                <a:gd name="T19" fmla="*/ 0 h 168"/>
                <a:gd name="T20" fmla="*/ 0 w 164"/>
                <a:gd name="T21" fmla="*/ 0 h 168"/>
                <a:gd name="T22" fmla="*/ 0 w 164"/>
                <a:gd name="T23" fmla="*/ 0 h 168"/>
                <a:gd name="T24" fmla="*/ 0 w 164"/>
                <a:gd name="T25" fmla="*/ 0 h 168"/>
                <a:gd name="T26" fmla="*/ 0 w 164"/>
                <a:gd name="T27" fmla="*/ 0 h 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168"/>
                <a:gd name="T44" fmla="*/ 164 w 164"/>
                <a:gd name="T45" fmla="*/ 168 h 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168">
                  <a:moveTo>
                    <a:pt x="0" y="53"/>
                  </a:moveTo>
                  <a:lnTo>
                    <a:pt x="33" y="0"/>
                  </a:lnTo>
                  <a:lnTo>
                    <a:pt x="54" y="0"/>
                  </a:lnTo>
                  <a:lnTo>
                    <a:pt x="80" y="12"/>
                  </a:lnTo>
                  <a:lnTo>
                    <a:pt x="131" y="62"/>
                  </a:lnTo>
                  <a:lnTo>
                    <a:pt x="143" y="84"/>
                  </a:lnTo>
                  <a:lnTo>
                    <a:pt x="164" y="155"/>
                  </a:lnTo>
                  <a:lnTo>
                    <a:pt x="164" y="168"/>
                  </a:lnTo>
                  <a:lnTo>
                    <a:pt x="155" y="155"/>
                  </a:lnTo>
                  <a:lnTo>
                    <a:pt x="143" y="155"/>
                  </a:lnTo>
                  <a:lnTo>
                    <a:pt x="121" y="168"/>
                  </a:lnTo>
                  <a:lnTo>
                    <a:pt x="109" y="145"/>
                  </a:lnTo>
                  <a:lnTo>
                    <a:pt x="54" y="72"/>
                  </a:lnTo>
                  <a:lnTo>
                    <a:pt x="0" y="5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8" name="Freeform 159"/>
            <p:cNvSpPr>
              <a:spLocks/>
            </p:cNvSpPr>
            <p:nvPr/>
          </p:nvSpPr>
          <p:spPr bwMode="ltGray">
            <a:xfrm>
              <a:off x="5426" y="2970"/>
              <a:ext cx="16" cy="26"/>
            </a:xfrm>
            <a:custGeom>
              <a:avLst/>
              <a:gdLst>
                <a:gd name="T0" fmla="*/ 0 w 47"/>
                <a:gd name="T1" fmla="*/ 0 h 80"/>
                <a:gd name="T2" fmla="*/ 0 w 47"/>
                <a:gd name="T3" fmla="*/ 0 h 80"/>
                <a:gd name="T4" fmla="*/ 0 w 47"/>
                <a:gd name="T5" fmla="*/ 0 h 80"/>
                <a:gd name="T6" fmla="*/ 0 w 47"/>
                <a:gd name="T7" fmla="*/ 0 h 80"/>
                <a:gd name="T8" fmla="*/ 0 w 47"/>
                <a:gd name="T9" fmla="*/ 0 h 80"/>
                <a:gd name="T10" fmla="*/ 0 w 47"/>
                <a:gd name="T11" fmla="*/ 0 h 80"/>
                <a:gd name="T12" fmla="*/ 0 w 47"/>
                <a:gd name="T13" fmla="*/ 0 h 80"/>
                <a:gd name="T14" fmla="*/ 0 w 47"/>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0"/>
                <a:gd name="T26" fmla="*/ 47 w 47"/>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0">
                  <a:moveTo>
                    <a:pt x="0" y="52"/>
                  </a:moveTo>
                  <a:lnTo>
                    <a:pt x="0" y="19"/>
                  </a:lnTo>
                  <a:lnTo>
                    <a:pt x="24" y="0"/>
                  </a:lnTo>
                  <a:lnTo>
                    <a:pt x="47" y="22"/>
                  </a:lnTo>
                  <a:lnTo>
                    <a:pt x="42" y="62"/>
                  </a:lnTo>
                  <a:lnTo>
                    <a:pt x="34" y="80"/>
                  </a:lnTo>
                  <a:lnTo>
                    <a:pt x="11" y="62"/>
                  </a:lnTo>
                  <a:lnTo>
                    <a:pt x="0" y="5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49" name="Freeform 160"/>
            <p:cNvSpPr>
              <a:spLocks/>
            </p:cNvSpPr>
            <p:nvPr/>
          </p:nvSpPr>
          <p:spPr bwMode="ltGray">
            <a:xfrm>
              <a:off x="5430" y="2779"/>
              <a:ext cx="10" cy="8"/>
            </a:xfrm>
            <a:custGeom>
              <a:avLst/>
              <a:gdLst>
                <a:gd name="T0" fmla="*/ 0 w 31"/>
                <a:gd name="T1" fmla="*/ 0 h 26"/>
                <a:gd name="T2" fmla="*/ 0 w 31"/>
                <a:gd name="T3" fmla="*/ 0 h 26"/>
                <a:gd name="T4" fmla="*/ 0 w 31"/>
                <a:gd name="T5" fmla="*/ 0 h 26"/>
                <a:gd name="T6" fmla="*/ 0 w 31"/>
                <a:gd name="T7" fmla="*/ 0 h 26"/>
                <a:gd name="T8" fmla="*/ 0 w 31"/>
                <a:gd name="T9" fmla="*/ 0 h 26"/>
                <a:gd name="T10" fmla="*/ 0 w 31"/>
                <a:gd name="T11" fmla="*/ 0 h 26"/>
                <a:gd name="T12" fmla="*/ 0 w 31"/>
                <a:gd name="T13" fmla="*/ 0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2"/>
                  </a:moveTo>
                  <a:lnTo>
                    <a:pt x="0" y="0"/>
                  </a:lnTo>
                  <a:lnTo>
                    <a:pt x="31" y="0"/>
                  </a:lnTo>
                  <a:lnTo>
                    <a:pt x="31" y="12"/>
                  </a:lnTo>
                  <a:lnTo>
                    <a:pt x="23" y="26"/>
                  </a:lnTo>
                  <a:lnTo>
                    <a:pt x="11" y="26"/>
                  </a:lnTo>
                  <a:lnTo>
                    <a:pt x="0" y="12"/>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0" name="Freeform 161"/>
            <p:cNvSpPr>
              <a:spLocks/>
            </p:cNvSpPr>
            <p:nvPr/>
          </p:nvSpPr>
          <p:spPr bwMode="ltGray">
            <a:xfrm>
              <a:off x="5440" y="3000"/>
              <a:ext cx="14" cy="11"/>
            </a:xfrm>
            <a:custGeom>
              <a:avLst/>
              <a:gdLst>
                <a:gd name="T0" fmla="*/ 0 w 40"/>
                <a:gd name="T1" fmla="*/ 0 h 34"/>
                <a:gd name="T2" fmla="*/ 0 w 40"/>
                <a:gd name="T3" fmla="*/ 0 h 34"/>
                <a:gd name="T4" fmla="*/ 0 w 40"/>
                <a:gd name="T5" fmla="*/ 0 h 34"/>
                <a:gd name="T6" fmla="*/ 0 w 40"/>
                <a:gd name="T7" fmla="*/ 0 h 34"/>
                <a:gd name="T8" fmla="*/ 0 w 40"/>
                <a:gd name="T9" fmla="*/ 0 h 34"/>
                <a:gd name="T10" fmla="*/ 0 w 40"/>
                <a:gd name="T11" fmla="*/ 0 h 34"/>
                <a:gd name="T12" fmla="*/ 0 w 40"/>
                <a:gd name="T13" fmla="*/ 0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0" y="23"/>
                  </a:moveTo>
                  <a:lnTo>
                    <a:pt x="0" y="11"/>
                  </a:lnTo>
                  <a:lnTo>
                    <a:pt x="25" y="0"/>
                  </a:lnTo>
                  <a:lnTo>
                    <a:pt x="34" y="0"/>
                  </a:lnTo>
                  <a:lnTo>
                    <a:pt x="40" y="30"/>
                  </a:lnTo>
                  <a:lnTo>
                    <a:pt x="15" y="34"/>
                  </a:lnTo>
                  <a:lnTo>
                    <a:pt x="0" y="23"/>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1" name="Freeform 162"/>
            <p:cNvSpPr>
              <a:spLocks/>
            </p:cNvSpPr>
            <p:nvPr/>
          </p:nvSpPr>
          <p:spPr bwMode="ltGray">
            <a:xfrm>
              <a:off x="5440" y="2889"/>
              <a:ext cx="34" cy="29"/>
            </a:xfrm>
            <a:custGeom>
              <a:avLst/>
              <a:gdLst>
                <a:gd name="T0" fmla="*/ 0 w 100"/>
                <a:gd name="T1" fmla="*/ 0 h 89"/>
                <a:gd name="T2" fmla="*/ 0 w 100"/>
                <a:gd name="T3" fmla="*/ 0 h 89"/>
                <a:gd name="T4" fmla="*/ 0 w 100"/>
                <a:gd name="T5" fmla="*/ 0 h 89"/>
                <a:gd name="T6" fmla="*/ 0 w 100"/>
                <a:gd name="T7" fmla="*/ 0 h 89"/>
                <a:gd name="T8" fmla="*/ 0 w 100"/>
                <a:gd name="T9" fmla="*/ 0 h 89"/>
                <a:gd name="T10" fmla="*/ 0 w 100"/>
                <a:gd name="T11" fmla="*/ 0 h 89"/>
                <a:gd name="T12" fmla="*/ 0 w 100"/>
                <a:gd name="T13" fmla="*/ 0 h 89"/>
                <a:gd name="T14" fmla="*/ 0 w 100"/>
                <a:gd name="T15" fmla="*/ 0 h 89"/>
                <a:gd name="T16" fmla="*/ 0 w 100"/>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89"/>
                <a:gd name="T29" fmla="*/ 100 w 100"/>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89">
                  <a:moveTo>
                    <a:pt x="0" y="14"/>
                  </a:moveTo>
                  <a:lnTo>
                    <a:pt x="15" y="0"/>
                  </a:lnTo>
                  <a:lnTo>
                    <a:pt x="26" y="0"/>
                  </a:lnTo>
                  <a:lnTo>
                    <a:pt x="47" y="14"/>
                  </a:lnTo>
                  <a:lnTo>
                    <a:pt x="100" y="75"/>
                  </a:lnTo>
                  <a:lnTo>
                    <a:pt x="100" y="89"/>
                  </a:lnTo>
                  <a:lnTo>
                    <a:pt x="57" y="82"/>
                  </a:lnTo>
                  <a:lnTo>
                    <a:pt x="57" y="52"/>
                  </a:lnTo>
                  <a:lnTo>
                    <a:pt x="0" y="1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2" name="Freeform 163"/>
            <p:cNvSpPr>
              <a:spLocks/>
            </p:cNvSpPr>
            <p:nvPr/>
          </p:nvSpPr>
          <p:spPr bwMode="ltGray">
            <a:xfrm>
              <a:off x="5470" y="2962"/>
              <a:ext cx="16" cy="9"/>
            </a:xfrm>
            <a:custGeom>
              <a:avLst/>
              <a:gdLst>
                <a:gd name="T0" fmla="*/ 0 w 47"/>
                <a:gd name="T1" fmla="*/ 0 h 26"/>
                <a:gd name="T2" fmla="*/ 0 w 47"/>
                <a:gd name="T3" fmla="*/ 0 h 26"/>
                <a:gd name="T4" fmla="*/ 0 w 47"/>
                <a:gd name="T5" fmla="*/ 0 h 26"/>
                <a:gd name="T6" fmla="*/ 0 w 47"/>
                <a:gd name="T7" fmla="*/ 0 h 26"/>
                <a:gd name="T8" fmla="*/ 0 w 47"/>
                <a:gd name="T9" fmla="*/ 0 h 26"/>
                <a:gd name="T10" fmla="*/ 0 w 47"/>
                <a:gd name="T11" fmla="*/ 0 h 26"/>
                <a:gd name="T12" fmla="*/ 0 60000 65536"/>
                <a:gd name="T13" fmla="*/ 0 60000 65536"/>
                <a:gd name="T14" fmla="*/ 0 60000 65536"/>
                <a:gd name="T15" fmla="*/ 0 60000 65536"/>
                <a:gd name="T16" fmla="*/ 0 60000 65536"/>
                <a:gd name="T17" fmla="*/ 0 60000 65536"/>
                <a:gd name="T18" fmla="*/ 0 w 47"/>
                <a:gd name="T19" fmla="*/ 0 h 26"/>
                <a:gd name="T20" fmla="*/ 47 w 4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7" h="26">
                  <a:moveTo>
                    <a:pt x="0" y="14"/>
                  </a:moveTo>
                  <a:lnTo>
                    <a:pt x="11" y="0"/>
                  </a:lnTo>
                  <a:lnTo>
                    <a:pt x="21" y="0"/>
                  </a:lnTo>
                  <a:lnTo>
                    <a:pt x="47" y="26"/>
                  </a:lnTo>
                  <a:lnTo>
                    <a:pt x="11" y="26"/>
                  </a:lnTo>
                  <a:lnTo>
                    <a:pt x="0" y="1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3" name="Freeform 164"/>
            <p:cNvSpPr>
              <a:spLocks/>
            </p:cNvSpPr>
            <p:nvPr/>
          </p:nvSpPr>
          <p:spPr bwMode="ltGray">
            <a:xfrm>
              <a:off x="5471" y="2927"/>
              <a:ext cx="17" cy="16"/>
            </a:xfrm>
            <a:custGeom>
              <a:avLst/>
              <a:gdLst>
                <a:gd name="T0" fmla="*/ 0 w 52"/>
                <a:gd name="T1" fmla="*/ 0 h 48"/>
                <a:gd name="T2" fmla="*/ 0 w 52"/>
                <a:gd name="T3" fmla="*/ 0 h 48"/>
                <a:gd name="T4" fmla="*/ 0 w 52"/>
                <a:gd name="T5" fmla="*/ 0 h 48"/>
                <a:gd name="T6" fmla="*/ 0 w 52"/>
                <a:gd name="T7" fmla="*/ 0 h 48"/>
                <a:gd name="T8" fmla="*/ 0 w 52"/>
                <a:gd name="T9" fmla="*/ 0 h 48"/>
                <a:gd name="T10" fmla="*/ 0 w 52"/>
                <a:gd name="T11" fmla="*/ 0 h 48"/>
                <a:gd name="T12" fmla="*/ 0 60000 65536"/>
                <a:gd name="T13" fmla="*/ 0 60000 65536"/>
                <a:gd name="T14" fmla="*/ 0 60000 65536"/>
                <a:gd name="T15" fmla="*/ 0 60000 65536"/>
                <a:gd name="T16" fmla="*/ 0 60000 65536"/>
                <a:gd name="T17" fmla="*/ 0 60000 65536"/>
                <a:gd name="T18" fmla="*/ 0 w 52"/>
                <a:gd name="T19" fmla="*/ 0 h 48"/>
                <a:gd name="T20" fmla="*/ 52 w 5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52" h="48">
                  <a:moveTo>
                    <a:pt x="0" y="37"/>
                  </a:moveTo>
                  <a:lnTo>
                    <a:pt x="10" y="0"/>
                  </a:lnTo>
                  <a:lnTo>
                    <a:pt x="47" y="2"/>
                  </a:lnTo>
                  <a:lnTo>
                    <a:pt x="52" y="37"/>
                  </a:lnTo>
                  <a:lnTo>
                    <a:pt x="10" y="48"/>
                  </a:lnTo>
                  <a:lnTo>
                    <a:pt x="0" y="3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4" name="Freeform 165"/>
            <p:cNvSpPr>
              <a:spLocks/>
            </p:cNvSpPr>
            <p:nvPr/>
          </p:nvSpPr>
          <p:spPr bwMode="ltGray">
            <a:xfrm>
              <a:off x="4650" y="758"/>
              <a:ext cx="107" cy="48"/>
            </a:xfrm>
            <a:custGeom>
              <a:avLst/>
              <a:gdLst>
                <a:gd name="T0" fmla="*/ 0 w 319"/>
                <a:gd name="T1" fmla="*/ 0 h 146"/>
                <a:gd name="T2" fmla="*/ 0 w 319"/>
                <a:gd name="T3" fmla="*/ 0 h 146"/>
                <a:gd name="T4" fmla="*/ 0 w 319"/>
                <a:gd name="T5" fmla="*/ 0 h 146"/>
                <a:gd name="T6" fmla="*/ 0 w 319"/>
                <a:gd name="T7" fmla="*/ 0 h 146"/>
                <a:gd name="T8" fmla="*/ 0 w 319"/>
                <a:gd name="T9" fmla="*/ 0 h 146"/>
                <a:gd name="T10" fmla="*/ 0 w 319"/>
                <a:gd name="T11" fmla="*/ 0 h 146"/>
                <a:gd name="T12" fmla="*/ 0 w 319"/>
                <a:gd name="T13" fmla="*/ 0 h 146"/>
                <a:gd name="T14" fmla="*/ 0 w 319"/>
                <a:gd name="T15" fmla="*/ 0 h 146"/>
                <a:gd name="T16" fmla="*/ 0 w 319"/>
                <a:gd name="T17" fmla="*/ 0 h 146"/>
                <a:gd name="T18" fmla="*/ 0 w 319"/>
                <a:gd name="T19" fmla="*/ 0 h 146"/>
                <a:gd name="T20" fmla="*/ 0 w 319"/>
                <a:gd name="T21" fmla="*/ 0 h 146"/>
                <a:gd name="T22" fmla="*/ 0 w 319"/>
                <a:gd name="T23" fmla="*/ 0 h 146"/>
                <a:gd name="T24" fmla="*/ 0 w 319"/>
                <a:gd name="T25" fmla="*/ 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146"/>
                <a:gd name="T41" fmla="*/ 319 w 319"/>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146">
                  <a:moveTo>
                    <a:pt x="0" y="58"/>
                  </a:moveTo>
                  <a:lnTo>
                    <a:pt x="45" y="90"/>
                  </a:lnTo>
                  <a:lnTo>
                    <a:pt x="111" y="103"/>
                  </a:lnTo>
                  <a:lnTo>
                    <a:pt x="170" y="99"/>
                  </a:lnTo>
                  <a:lnTo>
                    <a:pt x="231" y="146"/>
                  </a:lnTo>
                  <a:lnTo>
                    <a:pt x="264" y="135"/>
                  </a:lnTo>
                  <a:lnTo>
                    <a:pt x="256" y="85"/>
                  </a:lnTo>
                  <a:lnTo>
                    <a:pt x="297" y="85"/>
                  </a:lnTo>
                  <a:lnTo>
                    <a:pt x="319" y="58"/>
                  </a:lnTo>
                  <a:lnTo>
                    <a:pt x="319" y="33"/>
                  </a:lnTo>
                  <a:lnTo>
                    <a:pt x="212" y="0"/>
                  </a:lnTo>
                  <a:lnTo>
                    <a:pt x="0" y="21"/>
                  </a:lnTo>
                  <a:lnTo>
                    <a:pt x="0" y="58"/>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5" name="Freeform 166"/>
            <p:cNvSpPr>
              <a:spLocks/>
            </p:cNvSpPr>
            <p:nvPr/>
          </p:nvSpPr>
          <p:spPr bwMode="ltGray">
            <a:xfrm>
              <a:off x="4733" y="2359"/>
              <a:ext cx="95" cy="107"/>
            </a:xfrm>
            <a:custGeom>
              <a:avLst/>
              <a:gdLst>
                <a:gd name="T0" fmla="*/ 0 w 284"/>
                <a:gd name="T1" fmla="*/ 0 h 322"/>
                <a:gd name="T2" fmla="*/ 0 w 284"/>
                <a:gd name="T3" fmla="*/ 0 h 322"/>
                <a:gd name="T4" fmla="*/ 0 w 284"/>
                <a:gd name="T5" fmla="*/ 0 h 322"/>
                <a:gd name="T6" fmla="*/ 0 w 284"/>
                <a:gd name="T7" fmla="*/ 0 h 322"/>
                <a:gd name="T8" fmla="*/ 0 w 284"/>
                <a:gd name="T9" fmla="*/ 0 h 322"/>
                <a:gd name="T10" fmla="*/ 0 w 284"/>
                <a:gd name="T11" fmla="*/ 0 h 322"/>
                <a:gd name="T12" fmla="*/ 0 w 284"/>
                <a:gd name="T13" fmla="*/ 0 h 322"/>
                <a:gd name="T14" fmla="*/ 0 w 284"/>
                <a:gd name="T15" fmla="*/ 0 h 322"/>
                <a:gd name="T16" fmla="*/ 0 w 284"/>
                <a:gd name="T17" fmla="*/ 0 h 322"/>
                <a:gd name="T18" fmla="*/ 0 w 284"/>
                <a:gd name="T19" fmla="*/ 0 h 322"/>
                <a:gd name="T20" fmla="*/ 0 w 284"/>
                <a:gd name="T21" fmla="*/ 0 h 322"/>
                <a:gd name="T22" fmla="*/ 0 w 284"/>
                <a:gd name="T23" fmla="*/ 0 h 322"/>
                <a:gd name="T24" fmla="*/ 0 w 284"/>
                <a:gd name="T25" fmla="*/ 0 h 322"/>
                <a:gd name="T26" fmla="*/ 0 w 284"/>
                <a:gd name="T27" fmla="*/ 0 h 322"/>
                <a:gd name="T28" fmla="*/ 0 w 284"/>
                <a:gd name="T29" fmla="*/ 0 h 322"/>
                <a:gd name="T30" fmla="*/ 0 w 284"/>
                <a:gd name="T31" fmla="*/ 0 h 322"/>
                <a:gd name="T32" fmla="*/ 0 w 284"/>
                <a:gd name="T33" fmla="*/ 0 h 322"/>
                <a:gd name="T34" fmla="*/ 0 w 284"/>
                <a:gd name="T35" fmla="*/ 0 h 322"/>
                <a:gd name="T36" fmla="*/ 0 w 284"/>
                <a:gd name="T37" fmla="*/ 0 h 322"/>
                <a:gd name="T38" fmla="*/ 0 w 284"/>
                <a:gd name="T39" fmla="*/ 0 h 322"/>
                <a:gd name="T40" fmla="*/ 0 w 284"/>
                <a:gd name="T41" fmla="*/ 0 h 322"/>
                <a:gd name="T42" fmla="*/ 0 w 284"/>
                <a:gd name="T43" fmla="*/ 0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4"/>
                <a:gd name="T67" fmla="*/ 0 h 322"/>
                <a:gd name="T68" fmla="*/ 284 w 284"/>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4" h="322">
                  <a:moveTo>
                    <a:pt x="6" y="209"/>
                  </a:moveTo>
                  <a:lnTo>
                    <a:pt x="49" y="220"/>
                  </a:lnTo>
                  <a:lnTo>
                    <a:pt x="109" y="209"/>
                  </a:lnTo>
                  <a:lnTo>
                    <a:pt x="139" y="243"/>
                  </a:lnTo>
                  <a:lnTo>
                    <a:pt x="129" y="270"/>
                  </a:lnTo>
                  <a:lnTo>
                    <a:pt x="186" y="322"/>
                  </a:lnTo>
                  <a:lnTo>
                    <a:pt x="212" y="322"/>
                  </a:lnTo>
                  <a:lnTo>
                    <a:pt x="186" y="249"/>
                  </a:lnTo>
                  <a:lnTo>
                    <a:pt x="212" y="216"/>
                  </a:lnTo>
                  <a:lnTo>
                    <a:pt x="257" y="233"/>
                  </a:lnTo>
                  <a:lnTo>
                    <a:pt x="284" y="204"/>
                  </a:lnTo>
                  <a:lnTo>
                    <a:pt x="217" y="101"/>
                  </a:lnTo>
                  <a:lnTo>
                    <a:pt x="186" y="0"/>
                  </a:lnTo>
                  <a:lnTo>
                    <a:pt x="162" y="0"/>
                  </a:lnTo>
                  <a:lnTo>
                    <a:pt x="133" y="43"/>
                  </a:lnTo>
                  <a:lnTo>
                    <a:pt x="124" y="74"/>
                  </a:lnTo>
                  <a:lnTo>
                    <a:pt x="111" y="109"/>
                  </a:lnTo>
                  <a:lnTo>
                    <a:pt x="81" y="124"/>
                  </a:lnTo>
                  <a:lnTo>
                    <a:pt x="36" y="132"/>
                  </a:lnTo>
                  <a:lnTo>
                    <a:pt x="6" y="148"/>
                  </a:lnTo>
                  <a:lnTo>
                    <a:pt x="0" y="194"/>
                  </a:lnTo>
                  <a:lnTo>
                    <a:pt x="6" y="209"/>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6" name="Freeform 167"/>
            <p:cNvSpPr>
              <a:spLocks/>
            </p:cNvSpPr>
            <p:nvPr/>
          </p:nvSpPr>
          <p:spPr bwMode="ltGray">
            <a:xfrm>
              <a:off x="4701" y="2300"/>
              <a:ext cx="20" cy="29"/>
            </a:xfrm>
            <a:custGeom>
              <a:avLst/>
              <a:gdLst>
                <a:gd name="T0" fmla="*/ 0 w 60"/>
                <a:gd name="T1" fmla="*/ 0 h 85"/>
                <a:gd name="T2" fmla="*/ 0 w 60"/>
                <a:gd name="T3" fmla="*/ 0 h 85"/>
                <a:gd name="T4" fmla="*/ 0 w 60"/>
                <a:gd name="T5" fmla="*/ 0 h 85"/>
                <a:gd name="T6" fmla="*/ 0 w 60"/>
                <a:gd name="T7" fmla="*/ 0 h 85"/>
                <a:gd name="T8" fmla="*/ 0 w 60"/>
                <a:gd name="T9" fmla="*/ 0 h 85"/>
                <a:gd name="T10" fmla="*/ 0 w 60"/>
                <a:gd name="T11" fmla="*/ 0 h 85"/>
                <a:gd name="T12" fmla="*/ 0 w 60"/>
                <a:gd name="T13" fmla="*/ 0 h 85"/>
                <a:gd name="T14" fmla="*/ 0 w 60"/>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85"/>
                <a:gd name="T26" fmla="*/ 60 w 6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85">
                  <a:moveTo>
                    <a:pt x="23" y="0"/>
                  </a:moveTo>
                  <a:lnTo>
                    <a:pt x="0" y="71"/>
                  </a:lnTo>
                  <a:lnTo>
                    <a:pt x="26" y="66"/>
                  </a:lnTo>
                  <a:lnTo>
                    <a:pt x="42" y="85"/>
                  </a:lnTo>
                  <a:lnTo>
                    <a:pt x="60" y="52"/>
                  </a:lnTo>
                  <a:lnTo>
                    <a:pt x="45" y="14"/>
                  </a:lnTo>
                  <a:lnTo>
                    <a:pt x="42" y="0"/>
                  </a:lnTo>
                  <a:lnTo>
                    <a:pt x="23"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7" name="Freeform 168"/>
            <p:cNvSpPr>
              <a:spLocks/>
            </p:cNvSpPr>
            <p:nvPr/>
          </p:nvSpPr>
          <p:spPr bwMode="ltGray">
            <a:xfrm>
              <a:off x="4687" y="2199"/>
              <a:ext cx="78" cy="135"/>
            </a:xfrm>
            <a:custGeom>
              <a:avLst/>
              <a:gdLst>
                <a:gd name="T0" fmla="*/ 0 w 233"/>
                <a:gd name="T1" fmla="*/ 0 h 405"/>
                <a:gd name="T2" fmla="*/ 0 w 233"/>
                <a:gd name="T3" fmla="*/ 0 h 405"/>
                <a:gd name="T4" fmla="*/ 0 w 233"/>
                <a:gd name="T5" fmla="*/ 0 h 405"/>
                <a:gd name="T6" fmla="*/ 0 w 233"/>
                <a:gd name="T7" fmla="*/ 1 h 405"/>
                <a:gd name="T8" fmla="*/ 0 w 233"/>
                <a:gd name="T9" fmla="*/ 1 h 405"/>
                <a:gd name="T10" fmla="*/ 0 w 233"/>
                <a:gd name="T11" fmla="*/ 1 h 405"/>
                <a:gd name="T12" fmla="*/ 0 w 233"/>
                <a:gd name="T13" fmla="*/ 1 h 405"/>
                <a:gd name="T14" fmla="*/ 0 w 233"/>
                <a:gd name="T15" fmla="*/ 0 h 405"/>
                <a:gd name="T16" fmla="*/ 0 w 233"/>
                <a:gd name="T17" fmla="*/ 0 h 405"/>
                <a:gd name="T18" fmla="*/ 0 w 233"/>
                <a:gd name="T19" fmla="*/ 0 h 405"/>
                <a:gd name="T20" fmla="*/ 0 w 233"/>
                <a:gd name="T21" fmla="*/ 0 h 405"/>
                <a:gd name="T22" fmla="*/ 0 w 233"/>
                <a:gd name="T23" fmla="*/ 0 h 405"/>
                <a:gd name="T24" fmla="*/ 0 w 233"/>
                <a:gd name="T25" fmla="*/ 0 h 405"/>
                <a:gd name="T26" fmla="*/ 0 w 233"/>
                <a:gd name="T27" fmla="*/ 0 h 405"/>
                <a:gd name="T28" fmla="*/ 0 w 233"/>
                <a:gd name="T29" fmla="*/ 0 h 405"/>
                <a:gd name="T30" fmla="*/ 0 w 233"/>
                <a:gd name="T31" fmla="*/ 0 h 405"/>
                <a:gd name="T32" fmla="*/ 0 w 233"/>
                <a:gd name="T33" fmla="*/ 0 h 405"/>
                <a:gd name="T34" fmla="*/ 0 w 233"/>
                <a:gd name="T35" fmla="*/ 0 h 405"/>
                <a:gd name="T36" fmla="*/ 0 w 233"/>
                <a:gd name="T37" fmla="*/ 0 h 405"/>
                <a:gd name="T38" fmla="*/ 0 w 233"/>
                <a:gd name="T39" fmla="*/ 0 h 405"/>
                <a:gd name="T40" fmla="*/ 0 w 233"/>
                <a:gd name="T41" fmla="*/ 0 h 405"/>
                <a:gd name="T42" fmla="*/ 0 w 233"/>
                <a:gd name="T43" fmla="*/ 0 h 405"/>
                <a:gd name="T44" fmla="*/ 0 w 233"/>
                <a:gd name="T45" fmla="*/ 0 h 405"/>
                <a:gd name="T46" fmla="*/ 0 w 233"/>
                <a:gd name="T47" fmla="*/ 0 h 4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3"/>
                <a:gd name="T73" fmla="*/ 0 h 405"/>
                <a:gd name="T74" fmla="*/ 233 w 233"/>
                <a:gd name="T75" fmla="*/ 405 h 4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3" h="405">
                  <a:moveTo>
                    <a:pt x="113" y="255"/>
                  </a:moveTo>
                  <a:lnTo>
                    <a:pt x="122" y="297"/>
                  </a:lnTo>
                  <a:lnTo>
                    <a:pt x="130" y="344"/>
                  </a:lnTo>
                  <a:lnTo>
                    <a:pt x="180" y="387"/>
                  </a:lnTo>
                  <a:lnTo>
                    <a:pt x="186" y="400"/>
                  </a:lnTo>
                  <a:lnTo>
                    <a:pt x="225" y="405"/>
                  </a:lnTo>
                  <a:lnTo>
                    <a:pt x="233" y="368"/>
                  </a:lnTo>
                  <a:lnTo>
                    <a:pt x="204" y="293"/>
                  </a:lnTo>
                  <a:lnTo>
                    <a:pt x="127" y="223"/>
                  </a:lnTo>
                  <a:lnTo>
                    <a:pt x="122" y="189"/>
                  </a:lnTo>
                  <a:lnTo>
                    <a:pt x="145" y="124"/>
                  </a:lnTo>
                  <a:lnTo>
                    <a:pt x="156" y="62"/>
                  </a:lnTo>
                  <a:lnTo>
                    <a:pt x="130" y="26"/>
                  </a:lnTo>
                  <a:lnTo>
                    <a:pt x="145" y="0"/>
                  </a:lnTo>
                  <a:lnTo>
                    <a:pt x="86" y="22"/>
                  </a:lnTo>
                  <a:lnTo>
                    <a:pt x="52" y="2"/>
                  </a:lnTo>
                  <a:lnTo>
                    <a:pt x="27" y="19"/>
                  </a:lnTo>
                  <a:lnTo>
                    <a:pt x="35" y="110"/>
                  </a:lnTo>
                  <a:lnTo>
                    <a:pt x="0" y="155"/>
                  </a:lnTo>
                  <a:lnTo>
                    <a:pt x="0" y="185"/>
                  </a:lnTo>
                  <a:lnTo>
                    <a:pt x="8" y="228"/>
                  </a:lnTo>
                  <a:lnTo>
                    <a:pt x="34" y="255"/>
                  </a:lnTo>
                  <a:lnTo>
                    <a:pt x="63" y="271"/>
                  </a:lnTo>
                  <a:lnTo>
                    <a:pt x="113" y="255"/>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8" name="Freeform 169"/>
            <p:cNvSpPr>
              <a:spLocks/>
            </p:cNvSpPr>
            <p:nvPr/>
          </p:nvSpPr>
          <p:spPr bwMode="ltGray">
            <a:xfrm>
              <a:off x="4468" y="2674"/>
              <a:ext cx="280" cy="94"/>
            </a:xfrm>
            <a:custGeom>
              <a:avLst/>
              <a:gdLst>
                <a:gd name="T0" fmla="*/ 1 w 841"/>
                <a:gd name="T1" fmla="*/ 0 h 281"/>
                <a:gd name="T2" fmla="*/ 1 w 841"/>
                <a:gd name="T3" fmla="*/ 0 h 281"/>
                <a:gd name="T4" fmla="*/ 1 w 841"/>
                <a:gd name="T5" fmla="*/ 0 h 281"/>
                <a:gd name="T6" fmla="*/ 1 w 841"/>
                <a:gd name="T7" fmla="*/ 0 h 281"/>
                <a:gd name="T8" fmla="*/ 1 w 841"/>
                <a:gd name="T9" fmla="*/ 0 h 281"/>
                <a:gd name="T10" fmla="*/ 1 w 841"/>
                <a:gd name="T11" fmla="*/ 0 h 281"/>
                <a:gd name="T12" fmla="*/ 1 w 841"/>
                <a:gd name="T13" fmla="*/ 0 h 281"/>
                <a:gd name="T14" fmla="*/ 1 w 841"/>
                <a:gd name="T15" fmla="*/ 0 h 281"/>
                <a:gd name="T16" fmla="*/ 1 w 841"/>
                <a:gd name="T17" fmla="*/ 0 h 281"/>
                <a:gd name="T18" fmla="*/ 1 w 841"/>
                <a:gd name="T19" fmla="*/ 0 h 281"/>
                <a:gd name="T20" fmla="*/ 1 w 841"/>
                <a:gd name="T21" fmla="*/ 0 h 281"/>
                <a:gd name="T22" fmla="*/ 1 w 841"/>
                <a:gd name="T23" fmla="*/ 0 h 281"/>
                <a:gd name="T24" fmla="*/ 1 w 841"/>
                <a:gd name="T25" fmla="*/ 0 h 281"/>
                <a:gd name="T26" fmla="*/ 1 w 841"/>
                <a:gd name="T27" fmla="*/ 0 h 281"/>
                <a:gd name="T28" fmla="*/ 0 w 841"/>
                <a:gd name="T29" fmla="*/ 0 h 281"/>
                <a:gd name="T30" fmla="*/ 0 w 841"/>
                <a:gd name="T31" fmla="*/ 0 h 281"/>
                <a:gd name="T32" fmla="*/ 0 w 841"/>
                <a:gd name="T33" fmla="*/ 0 h 281"/>
                <a:gd name="T34" fmla="*/ 0 w 841"/>
                <a:gd name="T35" fmla="*/ 0 h 281"/>
                <a:gd name="T36" fmla="*/ 0 w 841"/>
                <a:gd name="T37" fmla="*/ 0 h 281"/>
                <a:gd name="T38" fmla="*/ 0 w 841"/>
                <a:gd name="T39" fmla="*/ 0 h 281"/>
                <a:gd name="T40" fmla="*/ 0 w 841"/>
                <a:gd name="T41" fmla="*/ 0 h 281"/>
                <a:gd name="T42" fmla="*/ 0 w 841"/>
                <a:gd name="T43" fmla="*/ 0 h 281"/>
                <a:gd name="T44" fmla="*/ 0 w 841"/>
                <a:gd name="T45" fmla="*/ 0 h 281"/>
                <a:gd name="T46" fmla="*/ 0 w 841"/>
                <a:gd name="T47" fmla="*/ 0 h 281"/>
                <a:gd name="T48" fmla="*/ 0 w 841"/>
                <a:gd name="T49" fmla="*/ 0 h 281"/>
                <a:gd name="T50" fmla="*/ 0 w 841"/>
                <a:gd name="T51" fmla="*/ 0 h 281"/>
                <a:gd name="T52" fmla="*/ 0 w 841"/>
                <a:gd name="T53" fmla="*/ 0 h 281"/>
                <a:gd name="T54" fmla="*/ 0 w 841"/>
                <a:gd name="T55" fmla="*/ 0 h 281"/>
                <a:gd name="T56" fmla="*/ 1 w 841"/>
                <a:gd name="T57" fmla="*/ 0 h 281"/>
                <a:gd name="T58" fmla="*/ 1 w 841"/>
                <a:gd name="T59" fmla="*/ 0 h 281"/>
                <a:gd name="T60" fmla="*/ 1 w 841"/>
                <a:gd name="T61" fmla="*/ 0 h 281"/>
                <a:gd name="T62" fmla="*/ 1 w 841"/>
                <a:gd name="T63" fmla="*/ 0 h 281"/>
                <a:gd name="T64" fmla="*/ 1 w 841"/>
                <a:gd name="T65" fmla="*/ 0 h 281"/>
                <a:gd name="T66" fmla="*/ 1 w 841"/>
                <a:gd name="T67" fmla="*/ 0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1"/>
                <a:gd name="T103" fmla="*/ 0 h 281"/>
                <a:gd name="T104" fmla="*/ 841 w 841"/>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1" h="281">
                  <a:moveTo>
                    <a:pt x="688" y="264"/>
                  </a:moveTo>
                  <a:lnTo>
                    <a:pt x="787" y="264"/>
                  </a:lnTo>
                  <a:lnTo>
                    <a:pt x="820" y="255"/>
                  </a:lnTo>
                  <a:lnTo>
                    <a:pt x="841" y="231"/>
                  </a:lnTo>
                  <a:lnTo>
                    <a:pt x="841" y="206"/>
                  </a:lnTo>
                  <a:lnTo>
                    <a:pt x="810" y="216"/>
                  </a:lnTo>
                  <a:lnTo>
                    <a:pt x="743" y="206"/>
                  </a:lnTo>
                  <a:lnTo>
                    <a:pt x="710" y="241"/>
                  </a:lnTo>
                  <a:lnTo>
                    <a:pt x="688" y="216"/>
                  </a:lnTo>
                  <a:lnTo>
                    <a:pt x="688" y="206"/>
                  </a:lnTo>
                  <a:lnTo>
                    <a:pt x="677" y="216"/>
                  </a:lnTo>
                  <a:lnTo>
                    <a:pt x="586" y="232"/>
                  </a:lnTo>
                  <a:lnTo>
                    <a:pt x="478" y="216"/>
                  </a:lnTo>
                  <a:lnTo>
                    <a:pt x="437" y="165"/>
                  </a:lnTo>
                  <a:lnTo>
                    <a:pt x="343" y="143"/>
                  </a:lnTo>
                  <a:lnTo>
                    <a:pt x="211" y="101"/>
                  </a:lnTo>
                  <a:lnTo>
                    <a:pt x="146" y="101"/>
                  </a:lnTo>
                  <a:lnTo>
                    <a:pt x="121" y="25"/>
                  </a:lnTo>
                  <a:lnTo>
                    <a:pt x="99" y="0"/>
                  </a:lnTo>
                  <a:lnTo>
                    <a:pt x="90" y="0"/>
                  </a:lnTo>
                  <a:lnTo>
                    <a:pt x="56" y="60"/>
                  </a:lnTo>
                  <a:lnTo>
                    <a:pt x="12" y="101"/>
                  </a:lnTo>
                  <a:lnTo>
                    <a:pt x="0" y="143"/>
                  </a:lnTo>
                  <a:lnTo>
                    <a:pt x="12" y="153"/>
                  </a:lnTo>
                  <a:lnTo>
                    <a:pt x="77" y="180"/>
                  </a:lnTo>
                  <a:lnTo>
                    <a:pt x="165" y="206"/>
                  </a:lnTo>
                  <a:lnTo>
                    <a:pt x="242" y="216"/>
                  </a:lnTo>
                  <a:lnTo>
                    <a:pt x="320" y="255"/>
                  </a:lnTo>
                  <a:lnTo>
                    <a:pt x="423" y="264"/>
                  </a:lnTo>
                  <a:lnTo>
                    <a:pt x="509" y="255"/>
                  </a:lnTo>
                  <a:lnTo>
                    <a:pt x="576" y="281"/>
                  </a:lnTo>
                  <a:lnTo>
                    <a:pt x="643" y="255"/>
                  </a:lnTo>
                  <a:lnTo>
                    <a:pt x="668" y="255"/>
                  </a:lnTo>
                  <a:lnTo>
                    <a:pt x="688" y="264"/>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59" name="Freeform 170"/>
            <p:cNvSpPr>
              <a:spLocks/>
            </p:cNvSpPr>
            <p:nvPr/>
          </p:nvSpPr>
          <p:spPr bwMode="ltGray">
            <a:xfrm>
              <a:off x="4811" y="2591"/>
              <a:ext cx="372" cy="189"/>
            </a:xfrm>
            <a:custGeom>
              <a:avLst/>
              <a:gdLst>
                <a:gd name="T0" fmla="*/ 0 w 1117"/>
                <a:gd name="T1" fmla="*/ 0 h 568"/>
                <a:gd name="T2" fmla="*/ 0 w 1117"/>
                <a:gd name="T3" fmla="*/ 0 h 568"/>
                <a:gd name="T4" fmla="*/ 0 w 1117"/>
                <a:gd name="T5" fmla="*/ 0 h 568"/>
                <a:gd name="T6" fmla="*/ 0 w 1117"/>
                <a:gd name="T7" fmla="*/ 0 h 568"/>
                <a:gd name="T8" fmla="*/ 0 w 1117"/>
                <a:gd name="T9" fmla="*/ 0 h 568"/>
                <a:gd name="T10" fmla="*/ 0 w 1117"/>
                <a:gd name="T11" fmla="*/ 0 h 568"/>
                <a:gd name="T12" fmla="*/ 1 w 1117"/>
                <a:gd name="T13" fmla="*/ 0 h 568"/>
                <a:gd name="T14" fmla="*/ 1 w 1117"/>
                <a:gd name="T15" fmla="*/ 0 h 568"/>
                <a:gd name="T16" fmla="*/ 1 w 1117"/>
                <a:gd name="T17" fmla="*/ 0 h 568"/>
                <a:gd name="T18" fmla="*/ 1 w 1117"/>
                <a:gd name="T19" fmla="*/ 0 h 568"/>
                <a:gd name="T20" fmla="*/ 1 w 1117"/>
                <a:gd name="T21" fmla="*/ 0 h 568"/>
                <a:gd name="T22" fmla="*/ 1 w 1117"/>
                <a:gd name="T23" fmla="*/ 0 h 568"/>
                <a:gd name="T24" fmla="*/ 1 w 1117"/>
                <a:gd name="T25" fmla="*/ 0 h 568"/>
                <a:gd name="T26" fmla="*/ 1 w 1117"/>
                <a:gd name="T27" fmla="*/ 0 h 568"/>
                <a:gd name="T28" fmla="*/ 1 w 1117"/>
                <a:gd name="T29" fmla="*/ 0 h 568"/>
                <a:gd name="T30" fmla="*/ 1 w 1117"/>
                <a:gd name="T31" fmla="*/ 0 h 568"/>
                <a:gd name="T32" fmla="*/ 1 w 1117"/>
                <a:gd name="T33" fmla="*/ 0 h 568"/>
                <a:gd name="T34" fmla="*/ 1 w 1117"/>
                <a:gd name="T35" fmla="*/ 1 h 568"/>
                <a:gd name="T36" fmla="*/ 1 w 1117"/>
                <a:gd name="T37" fmla="*/ 1 h 568"/>
                <a:gd name="T38" fmla="*/ 2 w 1117"/>
                <a:gd name="T39" fmla="*/ 1 h 568"/>
                <a:gd name="T40" fmla="*/ 2 w 1117"/>
                <a:gd name="T41" fmla="*/ 1 h 568"/>
                <a:gd name="T42" fmla="*/ 1 w 1117"/>
                <a:gd name="T43" fmla="*/ 1 h 568"/>
                <a:gd name="T44" fmla="*/ 1 w 1117"/>
                <a:gd name="T45" fmla="*/ 1 h 568"/>
                <a:gd name="T46" fmla="*/ 1 w 1117"/>
                <a:gd name="T47" fmla="*/ 1 h 568"/>
                <a:gd name="T48" fmla="*/ 1 w 1117"/>
                <a:gd name="T49" fmla="*/ 1 h 568"/>
                <a:gd name="T50" fmla="*/ 1 w 1117"/>
                <a:gd name="T51" fmla="*/ 1 h 568"/>
                <a:gd name="T52" fmla="*/ 1 w 1117"/>
                <a:gd name="T53" fmla="*/ 1 h 568"/>
                <a:gd name="T54" fmla="*/ 1 w 1117"/>
                <a:gd name="T55" fmla="*/ 1 h 568"/>
                <a:gd name="T56" fmla="*/ 1 w 1117"/>
                <a:gd name="T57" fmla="*/ 1 h 568"/>
                <a:gd name="T58" fmla="*/ 1 w 1117"/>
                <a:gd name="T59" fmla="*/ 1 h 568"/>
                <a:gd name="T60" fmla="*/ 1 w 1117"/>
                <a:gd name="T61" fmla="*/ 1 h 568"/>
                <a:gd name="T62" fmla="*/ 1 w 1117"/>
                <a:gd name="T63" fmla="*/ 1 h 568"/>
                <a:gd name="T64" fmla="*/ 1 w 1117"/>
                <a:gd name="T65" fmla="*/ 1 h 568"/>
                <a:gd name="T66" fmla="*/ 1 w 1117"/>
                <a:gd name="T67" fmla="*/ 0 h 568"/>
                <a:gd name="T68" fmla="*/ 1 w 1117"/>
                <a:gd name="T69" fmla="*/ 0 h 568"/>
                <a:gd name="T70" fmla="*/ 1 w 1117"/>
                <a:gd name="T71" fmla="*/ 0 h 568"/>
                <a:gd name="T72" fmla="*/ 0 w 1117"/>
                <a:gd name="T73" fmla="*/ 0 h 568"/>
                <a:gd name="T74" fmla="*/ 0 w 1117"/>
                <a:gd name="T75" fmla="*/ 0 h 568"/>
                <a:gd name="T76" fmla="*/ 0 w 1117"/>
                <a:gd name="T77" fmla="*/ 0 h 568"/>
                <a:gd name="T78" fmla="*/ 0 w 1117"/>
                <a:gd name="T79" fmla="*/ 0 h 568"/>
                <a:gd name="T80" fmla="*/ 0 w 1117"/>
                <a:gd name="T81" fmla="*/ 0 h 568"/>
                <a:gd name="T82" fmla="*/ 0 w 1117"/>
                <a:gd name="T83" fmla="*/ 0 h 568"/>
                <a:gd name="T84" fmla="*/ 0 w 1117"/>
                <a:gd name="T85" fmla="*/ 0 h 568"/>
                <a:gd name="T86" fmla="*/ 0 w 1117"/>
                <a:gd name="T87" fmla="*/ 0 h 568"/>
                <a:gd name="T88" fmla="*/ 0 w 1117"/>
                <a:gd name="T89" fmla="*/ 0 h 568"/>
                <a:gd name="T90" fmla="*/ 0 w 1117"/>
                <a:gd name="T91" fmla="*/ 0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7"/>
                <a:gd name="T139" fmla="*/ 0 h 568"/>
                <a:gd name="T140" fmla="*/ 1117 w 1117"/>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7" h="568">
                  <a:moveTo>
                    <a:pt x="0" y="87"/>
                  </a:moveTo>
                  <a:lnTo>
                    <a:pt x="44" y="66"/>
                  </a:lnTo>
                  <a:lnTo>
                    <a:pt x="147" y="66"/>
                  </a:lnTo>
                  <a:lnTo>
                    <a:pt x="212" y="50"/>
                  </a:lnTo>
                  <a:lnTo>
                    <a:pt x="259" y="0"/>
                  </a:lnTo>
                  <a:lnTo>
                    <a:pt x="360" y="14"/>
                  </a:lnTo>
                  <a:lnTo>
                    <a:pt x="379" y="59"/>
                  </a:lnTo>
                  <a:lnTo>
                    <a:pt x="394" y="59"/>
                  </a:lnTo>
                  <a:lnTo>
                    <a:pt x="420" y="28"/>
                  </a:lnTo>
                  <a:lnTo>
                    <a:pt x="484" y="14"/>
                  </a:lnTo>
                  <a:lnTo>
                    <a:pt x="689" y="137"/>
                  </a:lnTo>
                  <a:lnTo>
                    <a:pt x="695" y="144"/>
                  </a:lnTo>
                  <a:lnTo>
                    <a:pt x="781" y="169"/>
                  </a:lnTo>
                  <a:lnTo>
                    <a:pt x="892" y="240"/>
                  </a:lnTo>
                  <a:lnTo>
                    <a:pt x="899" y="303"/>
                  </a:lnTo>
                  <a:lnTo>
                    <a:pt x="961" y="345"/>
                  </a:lnTo>
                  <a:lnTo>
                    <a:pt x="1000" y="362"/>
                  </a:lnTo>
                  <a:lnTo>
                    <a:pt x="1039" y="419"/>
                  </a:lnTo>
                  <a:lnTo>
                    <a:pt x="1047" y="492"/>
                  </a:lnTo>
                  <a:lnTo>
                    <a:pt x="1110" y="523"/>
                  </a:lnTo>
                  <a:lnTo>
                    <a:pt x="1117" y="554"/>
                  </a:lnTo>
                  <a:lnTo>
                    <a:pt x="1085" y="568"/>
                  </a:lnTo>
                  <a:lnTo>
                    <a:pt x="1016" y="552"/>
                  </a:lnTo>
                  <a:lnTo>
                    <a:pt x="935" y="474"/>
                  </a:lnTo>
                  <a:lnTo>
                    <a:pt x="913" y="465"/>
                  </a:lnTo>
                  <a:lnTo>
                    <a:pt x="881" y="465"/>
                  </a:lnTo>
                  <a:lnTo>
                    <a:pt x="852" y="504"/>
                  </a:lnTo>
                  <a:lnTo>
                    <a:pt x="814" y="530"/>
                  </a:lnTo>
                  <a:lnTo>
                    <a:pt x="660" y="492"/>
                  </a:lnTo>
                  <a:lnTo>
                    <a:pt x="630" y="460"/>
                  </a:lnTo>
                  <a:lnTo>
                    <a:pt x="585" y="483"/>
                  </a:lnTo>
                  <a:lnTo>
                    <a:pt x="562" y="455"/>
                  </a:lnTo>
                  <a:lnTo>
                    <a:pt x="576" y="422"/>
                  </a:lnTo>
                  <a:lnTo>
                    <a:pt x="562" y="330"/>
                  </a:lnTo>
                  <a:lnTo>
                    <a:pt x="490" y="256"/>
                  </a:lnTo>
                  <a:lnTo>
                    <a:pt x="375" y="186"/>
                  </a:lnTo>
                  <a:lnTo>
                    <a:pt x="316" y="223"/>
                  </a:lnTo>
                  <a:lnTo>
                    <a:pt x="306" y="223"/>
                  </a:lnTo>
                  <a:lnTo>
                    <a:pt x="277" y="209"/>
                  </a:lnTo>
                  <a:lnTo>
                    <a:pt x="245" y="176"/>
                  </a:lnTo>
                  <a:lnTo>
                    <a:pt x="226" y="197"/>
                  </a:lnTo>
                  <a:lnTo>
                    <a:pt x="207" y="197"/>
                  </a:lnTo>
                  <a:lnTo>
                    <a:pt x="69" y="167"/>
                  </a:lnTo>
                  <a:lnTo>
                    <a:pt x="81" y="122"/>
                  </a:lnTo>
                  <a:lnTo>
                    <a:pt x="16" y="113"/>
                  </a:lnTo>
                  <a:lnTo>
                    <a:pt x="0" y="87"/>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60" name="Freeform 171"/>
            <p:cNvSpPr>
              <a:spLocks/>
            </p:cNvSpPr>
            <p:nvPr/>
          </p:nvSpPr>
          <p:spPr bwMode="ltGray">
            <a:xfrm>
              <a:off x="5318" y="3425"/>
              <a:ext cx="158" cy="166"/>
            </a:xfrm>
            <a:custGeom>
              <a:avLst/>
              <a:gdLst>
                <a:gd name="T0" fmla="*/ 0 w 475"/>
                <a:gd name="T1" fmla="*/ 1 h 498"/>
                <a:gd name="T2" fmla="*/ 0 w 475"/>
                <a:gd name="T3" fmla="*/ 1 h 498"/>
                <a:gd name="T4" fmla="*/ 0 w 475"/>
                <a:gd name="T5" fmla="*/ 1 h 498"/>
                <a:gd name="T6" fmla="*/ 0 w 475"/>
                <a:gd name="T7" fmla="*/ 1 h 498"/>
                <a:gd name="T8" fmla="*/ 0 w 475"/>
                <a:gd name="T9" fmla="*/ 1 h 498"/>
                <a:gd name="T10" fmla="*/ 0 w 475"/>
                <a:gd name="T11" fmla="*/ 0 h 498"/>
                <a:gd name="T12" fmla="*/ 0 w 475"/>
                <a:gd name="T13" fmla="*/ 0 h 498"/>
                <a:gd name="T14" fmla="*/ 1 w 475"/>
                <a:gd name="T15" fmla="*/ 0 h 498"/>
                <a:gd name="T16" fmla="*/ 1 w 475"/>
                <a:gd name="T17" fmla="*/ 0 h 498"/>
                <a:gd name="T18" fmla="*/ 1 w 475"/>
                <a:gd name="T19" fmla="*/ 0 h 498"/>
                <a:gd name="T20" fmla="*/ 1 w 475"/>
                <a:gd name="T21" fmla="*/ 0 h 498"/>
                <a:gd name="T22" fmla="*/ 1 w 475"/>
                <a:gd name="T23" fmla="*/ 0 h 498"/>
                <a:gd name="T24" fmla="*/ 1 w 475"/>
                <a:gd name="T25" fmla="*/ 0 h 498"/>
                <a:gd name="T26" fmla="*/ 1 w 475"/>
                <a:gd name="T27" fmla="*/ 0 h 498"/>
                <a:gd name="T28" fmla="*/ 1 w 475"/>
                <a:gd name="T29" fmla="*/ 0 h 498"/>
                <a:gd name="T30" fmla="*/ 1 w 475"/>
                <a:gd name="T31" fmla="*/ 0 h 498"/>
                <a:gd name="T32" fmla="*/ 1 w 475"/>
                <a:gd name="T33" fmla="*/ 0 h 498"/>
                <a:gd name="T34" fmla="*/ 1 w 475"/>
                <a:gd name="T35" fmla="*/ 0 h 498"/>
                <a:gd name="T36" fmla="*/ 0 w 475"/>
                <a:gd name="T37" fmla="*/ 0 h 498"/>
                <a:gd name="T38" fmla="*/ 0 w 475"/>
                <a:gd name="T39" fmla="*/ 0 h 498"/>
                <a:gd name="T40" fmla="*/ 0 w 475"/>
                <a:gd name="T41" fmla="*/ 0 h 498"/>
                <a:gd name="T42" fmla="*/ 0 w 475"/>
                <a:gd name="T43" fmla="*/ 0 h 498"/>
                <a:gd name="T44" fmla="*/ 0 w 475"/>
                <a:gd name="T45" fmla="*/ 0 h 498"/>
                <a:gd name="T46" fmla="*/ 0 w 475"/>
                <a:gd name="T47" fmla="*/ 0 h 498"/>
                <a:gd name="T48" fmla="*/ 0 w 475"/>
                <a:gd name="T49" fmla="*/ 1 h 4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5"/>
                <a:gd name="T76" fmla="*/ 0 h 498"/>
                <a:gd name="T77" fmla="*/ 475 w 475"/>
                <a:gd name="T78" fmla="*/ 498 h 4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5" h="498">
                  <a:moveTo>
                    <a:pt x="0" y="460"/>
                  </a:moveTo>
                  <a:lnTo>
                    <a:pt x="37" y="498"/>
                  </a:lnTo>
                  <a:lnTo>
                    <a:pt x="127" y="476"/>
                  </a:lnTo>
                  <a:lnTo>
                    <a:pt x="192" y="425"/>
                  </a:lnTo>
                  <a:lnTo>
                    <a:pt x="213" y="406"/>
                  </a:lnTo>
                  <a:lnTo>
                    <a:pt x="259" y="340"/>
                  </a:lnTo>
                  <a:lnTo>
                    <a:pt x="355" y="261"/>
                  </a:lnTo>
                  <a:lnTo>
                    <a:pt x="438" y="242"/>
                  </a:lnTo>
                  <a:lnTo>
                    <a:pt x="475" y="223"/>
                  </a:lnTo>
                  <a:lnTo>
                    <a:pt x="469" y="171"/>
                  </a:lnTo>
                  <a:lnTo>
                    <a:pt x="459" y="144"/>
                  </a:lnTo>
                  <a:lnTo>
                    <a:pt x="448" y="134"/>
                  </a:lnTo>
                  <a:lnTo>
                    <a:pt x="448" y="120"/>
                  </a:lnTo>
                  <a:lnTo>
                    <a:pt x="435" y="96"/>
                  </a:lnTo>
                  <a:lnTo>
                    <a:pt x="420" y="84"/>
                  </a:lnTo>
                  <a:lnTo>
                    <a:pt x="435" y="36"/>
                  </a:lnTo>
                  <a:lnTo>
                    <a:pt x="394" y="0"/>
                  </a:lnTo>
                  <a:lnTo>
                    <a:pt x="368" y="0"/>
                  </a:lnTo>
                  <a:lnTo>
                    <a:pt x="303" y="47"/>
                  </a:lnTo>
                  <a:lnTo>
                    <a:pt x="291" y="61"/>
                  </a:lnTo>
                  <a:lnTo>
                    <a:pt x="270" y="134"/>
                  </a:lnTo>
                  <a:lnTo>
                    <a:pt x="171" y="233"/>
                  </a:lnTo>
                  <a:lnTo>
                    <a:pt x="91" y="279"/>
                  </a:lnTo>
                  <a:lnTo>
                    <a:pt x="47" y="327"/>
                  </a:lnTo>
                  <a:lnTo>
                    <a:pt x="0" y="46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61" name="Freeform 172"/>
            <p:cNvSpPr>
              <a:spLocks/>
            </p:cNvSpPr>
            <p:nvPr/>
          </p:nvSpPr>
          <p:spPr bwMode="ltGray">
            <a:xfrm>
              <a:off x="4765" y="2344"/>
              <a:ext cx="13" cy="16"/>
            </a:xfrm>
            <a:custGeom>
              <a:avLst/>
              <a:gdLst>
                <a:gd name="T0" fmla="*/ 0 w 37"/>
                <a:gd name="T1" fmla="*/ 0 h 49"/>
                <a:gd name="T2" fmla="*/ 0 w 37"/>
                <a:gd name="T3" fmla="*/ 0 h 49"/>
                <a:gd name="T4" fmla="*/ 0 w 37"/>
                <a:gd name="T5" fmla="*/ 0 h 49"/>
                <a:gd name="T6" fmla="*/ 0 w 37"/>
                <a:gd name="T7" fmla="*/ 0 h 49"/>
                <a:gd name="T8" fmla="*/ 0 w 37"/>
                <a:gd name="T9" fmla="*/ 0 h 49"/>
                <a:gd name="T10" fmla="*/ 0 w 37"/>
                <a:gd name="T11" fmla="*/ 0 h 49"/>
                <a:gd name="T12" fmla="*/ 0 w 37"/>
                <a:gd name="T13" fmla="*/ 0 h 49"/>
                <a:gd name="T14" fmla="*/ 0 60000 65536"/>
                <a:gd name="T15" fmla="*/ 0 60000 65536"/>
                <a:gd name="T16" fmla="*/ 0 60000 65536"/>
                <a:gd name="T17" fmla="*/ 0 60000 65536"/>
                <a:gd name="T18" fmla="*/ 0 60000 65536"/>
                <a:gd name="T19" fmla="*/ 0 60000 65536"/>
                <a:gd name="T20" fmla="*/ 0 60000 65536"/>
                <a:gd name="T21" fmla="*/ 0 w 37"/>
                <a:gd name="T22" fmla="*/ 0 h 49"/>
                <a:gd name="T23" fmla="*/ 37 w 37"/>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9">
                  <a:moveTo>
                    <a:pt x="23" y="0"/>
                  </a:moveTo>
                  <a:lnTo>
                    <a:pt x="37" y="18"/>
                  </a:lnTo>
                  <a:lnTo>
                    <a:pt x="37" y="28"/>
                  </a:lnTo>
                  <a:lnTo>
                    <a:pt x="27" y="49"/>
                  </a:lnTo>
                  <a:lnTo>
                    <a:pt x="23" y="44"/>
                  </a:lnTo>
                  <a:lnTo>
                    <a:pt x="0" y="16"/>
                  </a:lnTo>
                  <a:lnTo>
                    <a:pt x="23"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62" name="Freeform 173"/>
            <p:cNvSpPr>
              <a:spLocks/>
            </p:cNvSpPr>
            <p:nvPr/>
          </p:nvSpPr>
          <p:spPr bwMode="ltGray">
            <a:xfrm>
              <a:off x="4739" y="2364"/>
              <a:ext cx="12" cy="21"/>
            </a:xfrm>
            <a:custGeom>
              <a:avLst/>
              <a:gdLst>
                <a:gd name="T0" fmla="*/ 0 w 34"/>
                <a:gd name="T1" fmla="*/ 0 h 64"/>
                <a:gd name="T2" fmla="*/ 0 w 34"/>
                <a:gd name="T3" fmla="*/ 0 h 64"/>
                <a:gd name="T4" fmla="*/ 0 w 34"/>
                <a:gd name="T5" fmla="*/ 0 h 64"/>
                <a:gd name="T6" fmla="*/ 0 w 34"/>
                <a:gd name="T7" fmla="*/ 0 h 64"/>
                <a:gd name="T8" fmla="*/ 0 w 34"/>
                <a:gd name="T9" fmla="*/ 0 h 64"/>
                <a:gd name="T10" fmla="*/ 0 w 34"/>
                <a:gd name="T11" fmla="*/ 0 h 64"/>
                <a:gd name="T12" fmla="*/ 0 w 34"/>
                <a:gd name="T13" fmla="*/ 0 h 64"/>
                <a:gd name="T14" fmla="*/ 0 60000 65536"/>
                <a:gd name="T15" fmla="*/ 0 60000 65536"/>
                <a:gd name="T16" fmla="*/ 0 60000 65536"/>
                <a:gd name="T17" fmla="*/ 0 60000 65536"/>
                <a:gd name="T18" fmla="*/ 0 60000 65536"/>
                <a:gd name="T19" fmla="*/ 0 60000 65536"/>
                <a:gd name="T20" fmla="*/ 0 60000 65536"/>
                <a:gd name="T21" fmla="*/ 0 w 34"/>
                <a:gd name="T22" fmla="*/ 0 h 64"/>
                <a:gd name="T23" fmla="*/ 34 w 34"/>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64">
                  <a:moveTo>
                    <a:pt x="34" y="0"/>
                  </a:moveTo>
                  <a:lnTo>
                    <a:pt x="22" y="15"/>
                  </a:lnTo>
                  <a:lnTo>
                    <a:pt x="0" y="48"/>
                  </a:lnTo>
                  <a:lnTo>
                    <a:pt x="0" y="64"/>
                  </a:lnTo>
                  <a:lnTo>
                    <a:pt x="18" y="48"/>
                  </a:lnTo>
                  <a:lnTo>
                    <a:pt x="34" y="20"/>
                  </a:lnTo>
                  <a:lnTo>
                    <a:pt x="34"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63" name="Freeform 174"/>
            <p:cNvSpPr>
              <a:spLocks/>
            </p:cNvSpPr>
            <p:nvPr/>
          </p:nvSpPr>
          <p:spPr bwMode="ltGray">
            <a:xfrm>
              <a:off x="4757" y="2374"/>
              <a:ext cx="8" cy="12"/>
            </a:xfrm>
            <a:custGeom>
              <a:avLst/>
              <a:gdLst>
                <a:gd name="T0" fmla="*/ 0 w 25"/>
                <a:gd name="T1" fmla="*/ 0 h 37"/>
                <a:gd name="T2" fmla="*/ 0 w 25"/>
                <a:gd name="T3" fmla="*/ 0 h 37"/>
                <a:gd name="T4" fmla="*/ 0 w 25"/>
                <a:gd name="T5" fmla="*/ 0 h 37"/>
                <a:gd name="T6" fmla="*/ 0 w 25"/>
                <a:gd name="T7" fmla="*/ 0 h 37"/>
                <a:gd name="T8" fmla="*/ 0 w 25"/>
                <a:gd name="T9" fmla="*/ 0 h 37"/>
                <a:gd name="T10" fmla="*/ 0 w 25"/>
                <a:gd name="T11" fmla="*/ 0 h 37"/>
                <a:gd name="T12" fmla="*/ 0 60000 65536"/>
                <a:gd name="T13" fmla="*/ 0 60000 65536"/>
                <a:gd name="T14" fmla="*/ 0 60000 65536"/>
                <a:gd name="T15" fmla="*/ 0 60000 65536"/>
                <a:gd name="T16" fmla="*/ 0 60000 65536"/>
                <a:gd name="T17" fmla="*/ 0 60000 65536"/>
                <a:gd name="T18" fmla="*/ 0 w 25"/>
                <a:gd name="T19" fmla="*/ 0 h 37"/>
                <a:gd name="T20" fmla="*/ 25 w 2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5" h="37">
                  <a:moveTo>
                    <a:pt x="25" y="0"/>
                  </a:moveTo>
                  <a:lnTo>
                    <a:pt x="9" y="7"/>
                  </a:lnTo>
                  <a:lnTo>
                    <a:pt x="0" y="33"/>
                  </a:lnTo>
                  <a:lnTo>
                    <a:pt x="18" y="37"/>
                  </a:lnTo>
                  <a:lnTo>
                    <a:pt x="25" y="26"/>
                  </a:lnTo>
                  <a:lnTo>
                    <a:pt x="25" y="0"/>
                  </a:lnTo>
                  <a:close/>
                </a:path>
              </a:pathLst>
            </a:custGeom>
            <a:gradFill rotWithShape="0">
              <a:gsLst>
                <a:gs pos="0">
                  <a:srgbClr val="9C2700"/>
                </a:gs>
                <a:gs pos="100000">
                  <a:srgbClr val="CC3300"/>
                </a:gs>
              </a:gsLst>
              <a:lin ang="2700000" scaled="1"/>
            </a:gradFill>
            <a:ln w="9525">
              <a:noFill/>
              <a:round/>
              <a:headEnd/>
              <a:tailEnd/>
            </a:ln>
          </p:spPr>
          <p:txBody>
            <a:bodyPr/>
            <a:lstStyle/>
            <a:p>
              <a:endParaRPr lang="en-US"/>
            </a:p>
          </p:txBody>
        </p:sp>
        <p:sp>
          <p:nvSpPr>
            <p:cNvPr id="50364" name="Rectangle 175"/>
            <p:cNvSpPr>
              <a:spLocks noChangeArrowheads="1"/>
            </p:cNvSpPr>
            <p:nvPr/>
          </p:nvSpPr>
          <p:spPr bwMode="ltGray">
            <a:xfrm>
              <a:off x="868" y="756"/>
              <a:ext cx="0" cy="230"/>
            </a:xfrm>
            <a:prstGeom prst="rect">
              <a:avLst/>
            </a:prstGeom>
            <a:gradFill rotWithShape="0">
              <a:gsLst>
                <a:gs pos="0">
                  <a:srgbClr val="9C2700"/>
                </a:gs>
                <a:gs pos="100000">
                  <a:srgbClr val="CC3300"/>
                </a:gs>
              </a:gsLst>
              <a:lin ang="2700000" scaled="1"/>
            </a:gradFill>
            <a:ln w="9525">
              <a:noFill/>
              <a:miter lim="800000"/>
              <a:headEnd/>
              <a:tailEnd/>
            </a:ln>
          </p:spPr>
          <p:txBody>
            <a:bodyPr wrap="none" lIns="0" tIns="0" rIns="0" bIns="0">
              <a:spAutoFit/>
            </a:bodyPr>
            <a:lstStyle/>
            <a:p>
              <a:pPr>
                <a:spcBef>
                  <a:spcPct val="50000"/>
                </a:spcBef>
              </a:pPr>
              <a:endParaRPr lang="en-GB" sz="2400">
                <a:solidFill>
                  <a:schemeClr val="bg1"/>
                </a:solidFill>
                <a:latin typeface="RotisSansSerif"/>
              </a:endParaRPr>
            </a:p>
          </p:txBody>
        </p:sp>
      </p:grpSp>
      <p:sp>
        <p:nvSpPr>
          <p:cNvPr id="73904" name="Text Box 176"/>
          <p:cNvSpPr txBox="1">
            <a:spLocks noChangeArrowheads="1"/>
          </p:cNvSpPr>
          <p:nvPr/>
        </p:nvSpPr>
        <p:spPr bwMode="auto">
          <a:xfrm>
            <a:off x="1571625" y="2198688"/>
            <a:ext cx="1084263" cy="53181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GB" sz="1600" b="1">
                <a:solidFill>
                  <a:srgbClr val="FFFF00"/>
                </a:solidFill>
                <a:latin typeface="Arial" charset="0"/>
                <a:cs typeface="+mn-cs"/>
              </a:rPr>
              <a:t>USA </a:t>
            </a:r>
          </a:p>
          <a:p>
            <a:pPr algn="ctr">
              <a:lnSpc>
                <a:spcPct val="30000"/>
              </a:lnSpc>
              <a:spcBef>
                <a:spcPct val="50000"/>
              </a:spcBef>
              <a:defRPr/>
            </a:pPr>
            <a:r>
              <a:rPr lang="en-GB" sz="1600" b="1">
                <a:solidFill>
                  <a:srgbClr val="FFFF00"/>
                </a:solidFill>
                <a:latin typeface="Arial" charset="0"/>
                <a:cs typeface="+mn-cs"/>
              </a:rPr>
              <a:t>4 M</a:t>
            </a:r>
          </a:p>
        </p:txBody>
      </p:sp>
      <p:sp>
        <p:nvSpPr>
          <p:cNvPr id="73905" name="Text Box 177"/>
          <p:cNvSpPr txBox="1">
            <a:spLocks noChangeArrowheads="1"/>
          </p:cNvSpPr>
          <p:nvPr/>
        </p:nvSpPr>
        <p:spPr bwMode="auto">
          <a:xfrm>
            <a:off x="2163763" y="3860800"/>
            <a:ext cx="1622425" cy="8699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20000"/>
              </a:spcBef>
              <a:defRPr/>
            </a:pPr>
            <a:r>
              <a:rPr lang="en-GB" sz="1500" b="1">
                <a:solidFill>
                  <a:srgbClr val="FFFF00"/>
                </a:solidFill>
                <a:latin typeface="Arial" charset="0"/>
                <a:cs typeface="+mn-cs"/>
              </a:rPr>
              <a:t>SOUTH</a:t>
            </a:r>
          </a:p>
          <a:p>
            <a:pPr algn="ctr">
              <a:spcBef>
                <a:spcPct val="20000"/>
              </a:spcBef>
              <a:defRPr/>
            </a:pPr>
            <a:r>
              <a:rPr lang="en-GB" sz="1500" b="1">
                <a:solidFill>
                  <a:srgbClr val="FFFF00"/>
                </a:solidFill>
                <a:latin typeface="Arial" charset="0"/>
                <a:cs typeface="+mn-cs"/>
              </a:rPr>
              <a:t>AMERICA</a:t>
            </a:r>
          </a:p>
          <a:p>
            <a:pPr algn="ctr">
              <a:spcBef>
                <a:spcPct val="20000"/>
              </a:spcBef>
              <a:defRPr/>
            </a:pPr>
            <a:r>
              <a:rPr lang="en-GB" sz="1500" b="1">
                <a:solidFill>
                  <a:srgbClr val="FFFF00"/>
                </a:solidFill>
                <a:latin typeface="Arial" charset="0"/>
                <a:cs typeface="+mn-cs"/>
              </a:rPr>
              <a:t>10 M</a:t>
            </a:r>
          </a:p>
        </p:txBody>
      </p:sp>
      <p:sp>
        <p:nvSpPr>
          <p:cNvPr id="73906" name="Text Box 178"/>
          <p:cNvSpPr txBox="1">
            <a:spLocks noChangeArrowheads="1"/>
          </p:cNvSpPr>
          <p:nvPr/>
        </p:nvSpPr>
        <p:spPr bwMode="auto">
          <a:xfrm>
            <a:off x="4513263" y="3128963"/>
            <a:ext cx="1049337" cy="434975"/>
          </a:xfrm>
          <a:prstGeom prst="rect">
            <a:avLst/>
          </a:prstGeom>
          <a:noFill/>
          <a:ln w="9525">
            <a:noFill/>
            <a:miter lim="800000"/>
            <a:headEnd/>
            <a:tailEnd/>
          </a:ln>
          <a:effectLst>
            <a:outerShdw dist="35921" dir="2700000" algn="ctr" rotWithShape="0">
              <a:schemeClr val="bg2"/>
            </a:outerShdw>
          </a:effectLst>
        </p:spPr>
        <p:txBody>
          <a:bodyPr>
            <a:spAutoFit/>
          </a:bodyPr>
          <a:lstStyle/>
          <a:p>
            <a:pPr>
              <a:lnSpc>
                <a:spcPct val="50000"/>
              </a:lnSpc>
              <a:spcBef>
                <a:spcPct val="50000"/>
              </a:spcBef>
              <a:defRPr/>
            </a:pPr>
            <a:r>
              <a:rPr lang="en-GB" sz="1500" b="1" dirty="0">
                <a:solidFill>
                  <a:srgbClr val="FFFF00"/>
                </a:solidFill>
                <a:latin typeface="Arial" charset="0"/>
                <a:cs typeface="+mn-cs"/>
              </a:rPr>
              <a:t>AFRICA  </a:t>
            </a:r>
          </a:p>
          <a:p>
            <a:pPr>
              <a:lnSpc>
                <a:spcPct val="50000"/>
              </a:lnSpc>
              <a:spcBef>
                <a:spcPct val="50000"/>
              </a:spcBef>
              <a:defRPr/>
            </a:pPr>
            <a:r>
              <a:rPr lang="en-GB" sz="1500" b="1" dirty="0">
                <a:solidFill>
                  <a:srgbClr val="FFFF00"/>
                </a:solidFill>
                <a:latin typeface="Arial" charset="0"/>
                <a:cs typeface="+mn-cs"/>
              </a:rPr>
              <a:t>32 M</a:t>
            </a:r>
          </a:p>
        </p:txBody>
      </p:sp>
      <p:sp>
        <p:nvSpPr>
          <p:cNvPr id="73907" name="Text Box 179"/>
          <p:cNvSpPr txBox="1">
            <a:spLocks noChangeArrowheads="1"/>
          </p:cNvSpPr>
          <p:nvPr/>
        </p:nvSpPr>
        <p:spPr bwMode="auto">
          <a:xfrm>
            <a:off x="4800600" y="1893888"/>
            <a:ext cx="1905000" cy="7334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GB" sz="1500" b="1">
                <a:solidFill>
                  <a:srgbClr val="FFFF00"/>
                </a:solidFill>
                <a:latin typeface="Arial" charset="0"/>
                <a:cs typeface="+mn-cs"/>
              </a:rPr>
              <a:t>EASTERN</a:t>
            </a:r>
          </a:p>
          <a:p>
            <a:pPr algn="ctr">
              <a:lnSpc>
                <a:spcPct val="40000"/>
              </a:lnSpc>
              <a:spcBef>
                <a:spcPct val="50000"/>
              </a:spcBef>
              <a:defRPr/>
            </a:pPr>
            <a:r>
              <a:rPr lang="en-GB" sz="1500" b="1">
                <a:solidFill>
                  <a:srgbClr val="FFFF00"/>
                </a:solidFill>
                <a:latin typeface="Arial" charset="0"/>
                <a:cs typeface="+mn-cs"/>
              </a:rPr>
              <a:t>MEDITERRANEAN</a:t>
            </a:r>
          </a:p>
          <a:p>
            <a:pPr algn="ctr">
              <a:lnSpc>
                <a:spcPct val="40000"/>
              </a:lnSpc>
              <a:spcBef>
                <a:spcPct val="50000"/>
              </a:spcBef>
              <a:defRPr/>
            </a:pPr>
            <a:r>
              <a:rPr lang="en-GB" sz="1500" b="1">
                <a:solidFill>
                  <a:srgbClr val="FFFF00"/>
                </a:solidFill>
                <a:latin typeface="Arial" charset="0"/>
                <a:cs typeface="+mn-cs"/>
              </a:rPr>
              <a:t>20M</a:t>
            </a:r>
          </a:p>
        </p:txBody>
      </p:sp>
      <p:sp>
        <p:nvSpPr>
          <p:cNvPr id="73908" name="Text Box 180"/>
          <p:cNvSpPr txBox="1">
            <a:spLocks noChangeArrowheads="1"/>
          </p:cNvSpPr>
          <p:nvPr/>
        </p:nvSpPr>
        <p:spPr bwMode="auto">
          <a:xfrm>
            <a:off x="5964238" y="2436813"/>
            <a:ext cx="1873250" cy="7794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0"/>
              </a:lnSpc>
              <a:spcBef>
                <a:spcPct val="50000"/>
              </a:spcBef>
              <a:defRPr/>
            </a:pPr>
            <a:endParaRPr lang="en-GB" sz="1500" b="1">
              <a:latin typeface="Arial" charset="0"/>
              <a:cs typeface="+mn-cs"/>
            </a:endParaRPr>
          </a:p>
          <a:p>
            <a:pPr algn="ctr">
              <a:lnSpc>
                <a:spcPct val="90000"/>
              </a:lnSpc>
              <a:spcBef>
                <a:spcPct val="50000"/>
              </a:spcBef>
              <a:defRPr/>
            </a:pPr>
            <a:r>
              <a:rPr lang="en-GB" sz="1500" b="1">
                <a:solidFill>
                  <a:srgbClr val="FFFF00"/>
                </a:solidFill>
                <a:latin typeface="Arial" charset="0"/>
                <a:cs typeface="+mn-cs"/>
              </a:rPr>
              <a:t>SOUTH EAST ASIA</a:t>
            </a:r>
          </a:p>
          <a:p>
            <a:pPr algn="ctr">
              <a:lnSpc>
                <a:spcPct val="20000"/>
              </a:lnSpc>
              <a:spcBef>
                <a:spcPct val="50000"/>
              </a:spcBef>
              <a:defRPr/>
            </a:pPr>
            <a:r>
              <a:rPr lang="en-GB" sz="1500" b="1">
                <a:solidFill>
                  <a:srgbClr val="FFFF00"/>
                </a:solidFill>
                <a:latin typeface="Arial" charset="0"/>
                <a:cs typeface="+mn-cs"/>
              </a:rPr>
              <a:t>30 M</a:t>
            </a:r>
          </a:p>
        </p:txBody>
      </p:sp>
      <p:sp>
        <p:nvSpPr>
          <p:cNvPr id="73909" name="Text Box 181"/>
          <p:cNvSpPr txBox="1">
            <a:spLocks noChangeArrowheads="1"/>
          </p:cNvSpPr>
          <p:nvPr/>
        </p:nvSpPr>
        <p:spPr bwMode="auto">
          <a:xfrm>
            <a:off x="6856413" y="4322763"/>
            <a:ext cx="1830387" cy="5270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GB" sz="1500" b="1">
                <a:solidFill>
                  <a:srgbClr val="FFFF00"/>
                </a:solidFill>
                <a:latin typeface="Arial" charset="0"/>
                <a:cs typeface="+mn-cs"/>
              </a:rPr>
              <a:t>AUSTRALIA</a:t>
            </a:r>
          </a:p>
          <a:p>
            <a:pPr algn="ctr">
              <a:lnSpc>
                <a:spcPct val="40000"/>
              </a:lnSpc>
              <a:spcBef>
                <a:spcPct val="50000"/>
              </a:spcBef>
              <a:defRPr/>
            </a:pPr>
            <a:r>
              <a:rPr lang="en-GB" sz="1500" b="1">
                <a:solidFill>
                  <a:srgbClr val="FFFF00"/>
                </a:solidFill>
                <a:latin typeface="Arial" charset="0"/>
                <a:cs typeface="+mn-cs"/>
              </a:rPr>
              <a:t>0.2 M</a:t>
            </a:r>
          </a:p>
        </p:txBody>
      </p:sp>
      <p:sp>
        <p:nvSpPr>
          <p:cNvPr id="50188" name="Text Box 182"/>
          <p:cNvSpPr txBox="1">
            <a:spLocks noChangeArrowheads="1"/>
          </p:cNvSpPr>
          <p:nvPr/>
        </p:nvSpPr>
        <p:spPr bwMode="auto">
          <a:xfrm>
            <a:off x="685800" y="6400800"/>
            <a:ext cx="1760538" cy="274638"/>
          </a:xfrm>
          <a:prstGeom prst="rect">
            <a:avLst/>
          </a:prstGeom>
          <a:noFill/>
          <a:ln w="9525">
            <a:noFill/>
            <a:miter lim="800000"/>
            <a:headEnd/>
            <a:tailEnd/>
          </a:ln>
        </p:spPr>
        <p:txBody>
          <a:bodyPr>
            <a:spAutoFit/>
          </a:bodyPr>
          <a:lstStyle/>
          <a:p>
            <a:pPr>
              <a:spcBef>
                <a:spcPct val="50000"/>
              </a:spcBef>
            </a:pPr>
            <a:r>
              <a:rPr lang="en-GB" sz="1200" b="1" i="1">
                <a:solidFill>
                  <a:srgbClr val="FFFF00"/>
                </a:solidFill>
              </a:rPr>
              <a:t>WHO</a:t>
            </a:r>
            <a:r>
              <a:rPr lang="en-GB" sz="1200" i="1"/>
              <a:t>, </a:t>
            </a:r>
            <a:r>
              <a:rPr lang="en-GB" sz="1200" b="1" i="1">
                <a:solidFill>
                  <a:srgbClr val="FFFF00"/>
                </a:solidFill>
              </a:rPr>
              <a:t>1999</a:t>
            </a:r>
          </a:p>
        </p:txBody>
      </p:sp>
      <p:sp>
        <p:nvSpPr>
          <p:cNvPr id="73911" name="Text Box 183"/>
          <p:cNvSpPr txBox="1">
            <a:spLocks noChangeArrowheads="1"/>
          </p:cNvSpPr>
          <p:nvPr/>
        </p:nvSpPr>
        <p:spPr bwMode="auto">
          <a:xfrm>
            <a:off x="3776663" y="1703388"/>
            <a:ext cx="1201737" cy="7334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GB" sz="1500" b="1">
                <a:solidFill>
                  <a:srgbClr val="FFFF00"/>
                </a:solidFill>
                <a:latin typeface="Arial" charset="0"/>
                <a:cs typeface="+mn-cs"/>
              </a:rPr>
              <a:t>WESTERN </a:t>
            </a:r>
          </a:p>
          <a:p>
            <a:pPr algn="ctr">
              <a:lnSpc>
                <a:spcPct val="40000"/>
              </a:lnSpc>
              <a:spcBef>
                <a:spcPct val="50000"/>
              </a:spcBef>
              <a:defRPr/>
            </a:pPr>
            <a:r>
              <a:rPr lang="en-GB" sz="1500" b="1">
                <a:solidFill>
                  <a:srgbClr val="FFFF00"/>
                </a:solidFill>
                <a:latin typeface="Arial" charset="0"/>
                <a:cs typeface="+mn-cs"/>
              </a:rPr>
              <a:t>EUROPE </a:t>
            </a:r>
          </a:p>
          <a:p>
            <a:pPr algn="ctr">
              <a:lnSpc>
                <a:spcPct val="40000"/>
              </a:lnSpc>
              <a:spcBef>
                <a:spcPct val="50000"/>
              </a:spcBef>
              <a:defRPr/>
            </a:pPr>
            <a:r>
              <a:rPr lang="en-GB" sz="1500" b="1">
                <a:solidFill>
                  <a:srgbClr val="FFFF00"/>
                </a:solidFill>
                <a:latin typeface="Arial" charset="0"/>
                <a:cs typeface="+mn-cs"/>
              </a:rPr>
              <a:t>9 M</a:t>
            </a:r>
          </a:p>
        </p:txBody>
      </p:sp>
      <p:sp>
        <p:nvSpPr>
          <p:cNvPr id="73912" name="Text Box 184"/>
          <p:cNvSpPr txBox="1">
            <a:spLocks noChangeArrowheads="1"/>
          </p:cNvSpPr>
          <p:nvPr/>
        </p:nvSpPr>
        <p:spPr bwMode="auto">
          <a:xfrm>
            <a:off x="6573838" y="1760538"/>
            <a:ext cx="1873250" cy="57308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lnSpc>
                <a:spcPct val="90000"/>
              </a:lnSpc>
              <a:spcBef>
                <a:spcPct val="50000"/>
              </a:spcBef>
              <a:defRPr/>
            </a:pPr>
            <a:r>
              <a:rPr lang="en-GB" sz="1500" b="1">
                <a:solidFill>
                  <a:srgbClr val="FFFF00"/>
                </a:solidFill>
                <a:latin typeface="Arial" charset="0"/>
                <a:cs typeface="+mn-cs"/>
              </a:rPr>
              <a:t>FAR EAST/ASIA</a:t>
            </a:r>
          </a:p>
          <a:p>
            <a:pPr algn="ctr">
              <a:lnSpc>
                <a:spcPct val="20000"/>
              </a:lnSpc>
              <a:spcBef>
                <a:spcPct val="50000"/>
              </a:spcBef>
              <a:defRPr/>
            </a:pPr>
            <a:r>
              <a:rPr lang="en-GB" sz="1500" b="1">
                <a:solidFill>
                  <a:srgbClr val="FFFF00"/>
                </a:solidFill>
                <a:latin typeface="Arial" charset="0"/>
                <a:cs typeface="+mn-cs"/>
              </a:rPr>
              <a:t>60 M</a:t>
            </a:r>
          </a:p>
          <a:p>
            <a:pPr algn="ctr">
              <a:lnSpc>
                <a:spcPct val="0"/>
              </a:lnSpc>
              <a:spcBef>
                <a:spcPct val="50000"/>
              </a:spcBef>
              <a:defRPr/>
            </a:pPr>
            <a:endParaRPr lang="en-GB" sz="1500" b="1">
              <a:solidFill>
                <a:srgbClr val="FFFF00"/>
              </a:solidFill>
              <a:latin typeface="Arial" charset="0"/>
              <a:cs typeface="+mn-cs"/>
            </a:endParaRPr>
          </a:p>
        </p:txBody>
      </p:sp>
      <p:sp>
        <p:nvSpPr>
          <p:cNvPr id="73913" name="Rectangle 185"/>
          <p:cNvSpPr>
            <a:spLocks noChangeArrowheads="1"/>
          </p:cNvSpPr>
          <p:nvPr/>
        </p:nvSpPr>
        <p:spPr bwMode="auto">
          <a:xfrm>
            <a:off x="2692400" y="5548313"/>
            <a:ext cx="6450013" cy="1004887"/>
          </a:xfrm>
          <a:prstGeom prst="rect">
            <a:avLst/>
          </a:prstGeom>
          <a:noFill/>
          <a:ln w="12700">
            <a:noFill/>
            <a:miter lim="800000"/>
            <a:headEnd/>
            <a:tailEnd/>
          </a:ln>
          <a:effectLst>
            <a:outerShdw dist="35921" dir="2700000" algn="ctr" rotWithShape="0">
              <a:schemeClr val="bg2"/>
            </a:outerShdw>
          </a:effectLst>
        </p:spPr>
        <p:txBody>
          <a:bodyPr wrap="none">
            <a:spAutoFit/>
          </a:bodyPr>
          <a:lstStyle/>
          <a:p>
            <a:pPr>
              <a:spcBef>
                <a:spcPct val="50000"/>
              </a:spcBef>
              <a:defRPr/>
            </a:pPr>
            <a:r>
              <a:rPr lang="en-GB" sz="2400" b="1">
                <a:solidFill>
                  <a:srgbClr val="FFFF00"/>
                </a:solidFill>
                <a:latin typeface="Arial" charset="0"/>
                <a:cs typeface="+mn-cs"/>
              </a:rPr>
              <a:t>170 Million Hepatitis C virus (HCV) carriers </a:t>
            </a:r>
          </a:p>
          <a:p>
            <a:pPr>
              <a:spcBef>
                <a:spcPct val="50000"/>
              </a:spcBef>
              <a:defRPr/>
            </a:pPr>
            <a:r>
              <a:rPr lang="en-GB" sz="2400" b="1">
                <a:solidFill>
                  <a:srgbClr val="FFFF00"/>
                </a:solidFill>
                <a:latin typeface="Arial" charset="0"/>
                <a:cs typeface="+mn-cs"/>
              </a:rPr>
              <a:t> 3-4 MM new cases / year </a:t>
            </a:r>
          </a:p>
        </p:txBody>
      </p:sp>
      <p:sp>
        <p:nvSpPr>
          <p:cNvPr id="186" name="Rectangle 2"/>
          <p:cNvSpPr txBox="1">
            <a:spLocks noChangeArrowheads="1"/>
          </p:cNvSpPr>
          <p:nvPr/>
        </p:nvSpPr>
        <p:spPr bwMode="auto">
          <a:xfrm>
            <a:off x="1524000" y="377825"/>
            <a:ext cx="5943600" cy="612775"/>
          </a:xfrm>
          <a:prstGeom prst="rect">
            <a:avLst/>
          </a:prstGeom>
          <a:noFill/>
          <a:ln w="9525">
            <a:noFill/>
            <a:miter lim="800000"/>
            <a:headEnd/>
            <a:tailEnd/>
          </a:ln>
        </p:spPr>
        <p:txBody>
          <a:bodyPr anchor="ctr"/>
          <a:lstStyle/>
          <a:p>
            <a:pPr algn="ctr" eaLnBrk="1" hangingPunct="1">
              <a:defRPr/>
            </a:pPr>
            <a:r>
              <a:rPr lang="en-US" sz="4000" b="1" dirty="0">
                <a:solidFill>
                  <a:schemeClr val="bg2"/>
                </a:solidFill>
                <a:latin typeface="Tahoma" pitchFamily="34" charset="0"/>
                <a:ea typeface="+mj-ea"/>
                <a:cs typeface="Tahoma" pitchFamily="34" charset="0"/>
              </a:rPr>
              <a:t>Hepatitis C</a:t>
            </a:r>
            <a:endParaRPr lang="en-US" sz="3200" b="1" dirty="0">
              <a:solidFill>
                <a:schemeClr val="bg2"/>
              </a:solidFill>
              <a:latin typeface="Tahoma" pitchFamily="34" charset="0"/>
              <a:ea typeface="+mj-ea"/>
              <a:cs typeface="Tahoma" pitchFamily="34" charset="0"/>
            </a:endParaRPr>
          </a:p>
        </p:txBody>
      </p:sp>
      <p:sp>
        <p:nvSpPr>
          <p:cNvPr id="50193" name="Slide Number Placeholder 1"/>
          <p:cNvSpPr>
            <a:spLocks noGrp="1"/>
          </p:cNvSpPr>
          <p:nvPr>
            <p:ph type="sldNum" sz="quarter" idx="12"/>
          </p:nvPr>
        </p:nvSpPr>
        <p:spPr bwMode="auto">
          <a:noFill/>
          <a:ln>
            <a:miter lim="800000"/>
            <a:headEnd/>
            <a:tailEnd/>
          </a:ln>
        </p:spPr>
        <p:txBody>
          <a:bodyPr/>
          <a:lstStyle/>
          <a:p>
            <a:fld id="{2CE19451-B2D2-4AC6-8E0F-66B4E3326BD2}" type="slidenum">
              <a:rPr lang="en-US"/>
              <a:pPr/>
              <a:t>25</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Oval 2"/>
          <p:cNvSpPr>
            <a:spLocks noChangeArrowheads="1"/>
          </p:cNvSpPr>
          <p:nvPr/>
        </p:nvSpPr>
        <p:spPr bwMode="auto">
          <a:xfrm>
            <a:off x="4495800" y="2514600"/>
            <a:ext cx="1066800" cy="685800"/>
          </a:xfrm>
          <a:prstGeom prst="ellipse">
            <a:avLst/>
          </a:prstGeom>
          <a:solidFill>
            <a:schemeClr val="accent1"/>
          </a:solidFill>
          <a:ln w="9525">
            <a:solidFill>
              <a:schemeClr val="tx1"/>
            </a:solidFill>
            <a:round/>
            <a:headEnd/>
            <a:tailEnd/>
          </a:ln>
        </p:spPr>
        <p:txBody>
          <a:bodyPr wrap="none" anchor="ctr"/>
          <a:lstStyle/>
          <a:p>
            <a:pPr eaLnBrk="1" hangingPunct="1"/>
            <a:endParaRPr lang="ar-SA"/>
          </a:p>
        </p:txBody>
      </p:sp>
      <p:pic>
        <p:nvPicPr>
          <p:cNvPr id="52227" name="Picture 3"/>
          <p:cNvPicPr>
            <a:picLocks noChangeAspect="1" noChangeArrowheads="1"/>
          </p:cNvPicPr>
          <p:nvPr/>
        </p:nvPicPr>
        <p:blipFill>
          <a:blip r:embed="rId2"/>
          <a:srcRect/>
          <a:stretch>
            <a:fillRect/>
          </a:stretch>
        </p:blipFill>
        <p:spPr bwMode="auto">
          <a:xfrm>
            <a:off x="0" y="1219200"/>
            <a:ext cx="9144000" cy="5257800"/>
          </a:xfrm>
          <a:prstGeom prst="rect">
            <a:avLst/>
          </a:prstGeom>
          <a:noFill/>
          <a:ln w="9525">
            <a:noFill/>
            <a:miter lim="800000"/>
            <a:headEnd/>
            <a:tailEnd/>
          </a:ln>
        </p:spPr>
      </p:pic>
      <p:sp>
        <p:nvSpPr>
          <p:cNvPr id="4" name="Rectangle 2"/>
          <p:cNvSpPr txBox="1">
            <a:spLocks noChangeArrowheads="1"/>
          </p:cNvSpPr>
          <p:nvPr/>
        </p:nvSpPr>
        <p:spPr bwMode="auto">
          <a:xfrm>
            <a:off x="1524000" y="304800"/>
            <a:ext cx="5943600" cy="612775"/>
          </a:xfrm>
          <a:prstGeom prst="rect">
            <a:avLst/>
          </a:prstGeom>
          <a:noFill/>
          <a:ln w="9525">
            <a:noFill/>
            <a:miter lim="800000"/>
            <a:headEnd/>
            <a:tailEnd/>
          </a:ln>
        </p:spPr>
        <p:txBody>
          <a:bodyPr anchor="ctr"/>
          <a:lstStyle/>
          <a:p>
            <a:pPr algn="ctr" eaLnBrk="1" hangingPunct="1">
              <a:defRPr/>
            </a:pPr>
            <a:r>
              <a:rPr lang="en-US" sz="4000" b="1" dirty="0">
                <a:solidFill>
                  <a:schemeClr val="bg2"/>
                </a:solidFill>
                <a:latin typeface="Tahoma" pitchFamily="34" charset="0"/>
                <a:ea typeface="+mj-ea"/>
                <a:cs typeface="Tahoma" pitchFamily="34" charset="0"/>
              </a:rPr>
              <a:t>Hepatitis C</a:t>
            </a:r>
            <a:endParaRPr lang="en-US" sz="3200" b="1" dirty="0">
              <a:solidFill>
                <a:schemeClr val="bg2"/>
              </a:solidFill>
              <a:latin typeface="Tahoma" pitchFamily="34" charset="0"/>
              <a:ea typeface="+mj-ea"/>
              <a:cs typeface="Tahoma" pitchFamily="34" charset="0"/>
            </a:endParaRPr>
          </a:p>
        </p:txBody>
      </p:sp>
      <p:sp>
        <p:nvSpPr>
          <p:cNvPr id="52229" name="Slide Number Placeholder 1"/>
          <p:cNvSpPr>
            <a:spLocks noGrp="1"/>
          </p:cNvSpPr>
          <p:nvPr>
            <p:ph type="sldNum" sz="quarter" idx="12"/>
          </p:nvPr>
        </p:nvSpPr>
        <p:spPr bwMode="auto">
          <a:noFill/>
          <a:ln>
            <a:miter lim="800000"/>
            <a:headEnd/>
            <a:tailEnd/>
          </a:ln>
        </p:spPr>
        <p:txBody>
          <a:bodyPr/>
          <a:lstStyle/>
          <a:p>
            <a:fld id="{597C9BCC-D6B8-42AB-AFFF-91F9DCD15A3F}" type="slidenum">
              <a:rPr lang="en-US"/>
              <a:pPr/>
              <a:t>26</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52400"/>
            <a:ext cx="7772400" cy="1143000"/>
          </a:xfrm>
          <a:gradFill rotWithShape="0">
            <a:gsLst>
              <a:gs pos="0">
                <a:srgbClr val="000082"/>
              </a:gs>
              <a:gs pos="30000">
                <a:srgbClr val="66008F"/>
              </a:gs>
              <a:gs pos="64999">
                <a:srgbClr val="BA0066"/>
              </a:gs>
              <a:gs pos="89999">
                <a:srgbClr val="FF0000"/>
              </a:gs>
              <a:gs pos="100000">
                <a:srgbClr val="FF8200"/>
              </a:gs>
            </a:gsLst>
            <a:lin ang="5400000" scaled="1"/>
          </a:gradFill>
        </p:spPr>
        <p:txBody>
          <a:bodyPr lIns="90488" tIns="44450" rIns="90488" bIns="44450"/>
          <a:lstStyle/>
          <a:p>
            <a:pPr eaLnBrk="1" hangingPunct="1"/>
            <a:r>
              <a:rPr lang="en-US" altLang="ar-SA" sz="2400" b="1" smtClean="0">
                <a:solidFill>
                  <a:srgbClr val="FFFF00"/>
                </a:solidFill>
              </a:rPr>
              <a:t>AGE SPECIFIC PREVALENCE OF ANTIBODY TO HCV/ANTI-HCV AMONG HEALTHY SAUDIS</a:t>
            </a:r>
          </a:p>
        </p:txBody>
      </p:sp>
      <p:graphicFrame>
        <p:nvGraphicFramePr>
          <p:cNvPr id="82947" name="Group 3"/>
          <p:cNvGraphicFramePr>
            <a:graphicFrameLocks noGrp="1"/>
          </p:cNvGraphicFramePr>
          <p:nvPr>
            <p:ph type="tbl" idx="1"/>
          </p:nvPr>
        </p:nvGraphicFramePr>
        <p:xfrm>
          <a:off x="685800" y="1447800"/>
          <a:ext cx="7772400" cy="4883150"/>
        </p:xfrm>
        <a:graphic>
          <a:graphicData uri="http://schemas.openxmlformats.org/drawingml/2006/table">
            <a:tbl>
              <a:tblPr/>
              <a:tblGrid>
                <a:gridCol w="1752600"/>
                <a:gridCol w="1524000"/>
                <a:gridCol w="1524000"/>
                <a:gridCol w="2971800"/>
              </a:tblGrid>
              <a:tr h="36577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Age Group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(years)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Community Based Study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4011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No. tested</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Anti-HCV Pos.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Location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1 – 10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862013" algn="r"/>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	1214</a:t>
                      </a:r>
                    </a:p>
                    <a:p>
                      <a:pPr marL="0" marR="0" lvl="0" indent="0" algn="l" defTabSz="914400" rtl="0" eaLnBrk="1" fontAlgn="base" latinLnBrk="0" hangingPunct="1">
                        <a:lnSpc>
                          <a:spcPct val="100000"/>
                        </a:lnSpc>
                        <a:spcBef>
                          <a:spcPct val="20000"/>
                        </a:spcBef>
                        <a:spcAft>
                          <a:spcPct val="0"/>
                        </a:spcAft>
                        <a:buClrTx/>
                        <a:buSzTx/>
                        <a:buFontTx/>
                        <a:buNone/>
                        <a:tabLst>
                          <a:tab pos="862013" algn="r"/>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	490</a:t>
                      </a:r>
                    </a:p>
                    <a:p>
                      <a:pPr marL="0" marR="0" lvl="0" indent="0" algn="l" defTabSz="914400" rtl="0" eaLnBrk="1" fontAlgn="base" latinLnBrk="0" hangingPunct="1">
                        <a:lnSpc>
                          <a:spcPct val="100000"/>
                        </a:lnSpc>
                        <a:spcBef>
                          <a:spcPct val="20000"/>
                        </a:spcBef>
                        <a:spcAft>
                          <a:spcPct val="0"/>
                        </a:spcAft>
                        <a:buClrTx/>
                        <a:buSzTx/>
                        <a:buFontTx/>
                        <a:buNone/>
                        <a:tabLst>
                          <a:tab pos="862013" algn="r"/>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	677</a:t>
                      </a:r>
                    </a:p>
                    <a:p>
                      <a:pPr marL="0" marR="0" lvl="0" indent="0" algn="l" defTabSz="914400" rtl="0" eaLnBrk="1" fontAlgn="base" latinLnBrk="0" hangingPunct="1">
                        <a:lnSpc>
                          <a:spcPct val="100000"/>
                        </a:lnSpc>
                        <a:spcBef>
                          <a:spcPct val="20000"/>
                        </a:spcBef>
                        <a:spcAft>
                          <a:spcPct val="0"/>
                        </a:spcAft>
                        <a:buClrTx/>
                        <a:buSzTx/>
                        <a:buFontTx/>
                        <a:buNone/>
                        <a:tabLst>
                          <a:tab pos="862013" algn="r"/>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	1096</a:t>
                      </a:r>
                    </a:p>
                    <a:p>
                      <a:pPr marL="0" marR="0" lvl="0" indent="0" algn="l" defTabSz="914400" rtl="0" eaLnBrk="1" fontAlgn="base" latinLnBrk="0" hangingPunct="1">
                        <a:lnSpc>
                          <a:spcPct val="100000"/>
                        </a:lnSpc>
                        <a:spcBef>
                          <a:spcPct val="20000"/>
                        </a:spcBef>
                        <a:spcAft>
                          <a:spcPct val="0"/>
                        </a:spcAft>
                        <a:buClrTx/>
                        <a:buSzTx/>
                        <a:buFontTx/>
                        <a:buNone/>
                        <a:tabLst>
                          <a:tab pos="862013" algn="r"/>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	1019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0.4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1,9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Central Province</a:t>
                      </a:r>
                    </a:p>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Eastern Province</a:t>
                      </a:r>
                    </a:p>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North-Western Province</a:t>
                      </a:r>
                    </a:p>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South-Western Province</a:t>
                      </a:r>
                    </a:p>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Southern Province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10 – 19</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504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6 (1.2)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Gizan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20 – 29</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361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4 (1.1)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Gizan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30 - 39</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290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6 (2.1)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Gizan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40 – 49</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183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6 (3.3)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Gizan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&gt; 50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144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5 (3.5)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Gizan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Total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1482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cs typeface="Arial" pitchFamily="34" charset="0"/>
                        </a:rPr>
                        <a:t>27 (1.8)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l" defTabSz="914400" rtl="0" eaLnBrk="1" fontAlgn="base" latinLnBrk="0" hangingPunct="1">
                        <a:lnSpc>
                          <a:spcPct val="100000"/>
                        </a:lnSpc>
                        <a:spcBef>
                          <a:spcPct val="20000"/>
                        </a:spcBef>
                        <a:spcAft>
                          <a:spcPct val="0"/>
                        </a:spcAft>
                        <a:buClrTx/>
                        <a:buSzTx/>
                        <a:buFontTx/>
                        <a:buNone/>
                        <a:tabLst/>
                      </a:pPr>
                      <a:r>
                        <a:rPr kumimoji="0" lang="en-US" altLang="ar-SA" sz="1800" b="1" i="0" u="none" strike="noStrike" cap="none" normalizeH="0" baseline="0" smtClean="0">
                          <a:ln>
                            <a:noFill/>
                          </a:ln>
                          <a:solidFill>
                            <a:schemeClr val="bg1"/>
                          </a:solidFill>
                          <a:effectLst/>
                          <a:latin typeface="Arial" pitchFamily="34" charset="0"/>
                          <a:cs typeface="Arial" pitchFamily="34" charset="0"/>
                        </a:rPr>
                        <a:t>Gizan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00" name="Text Box 52"/>
          <p:cNvSpPr txBox="1">
            <a:spLocks noChangeArrowheads="1"/>
          </p:cNvSpPr>
          <p:nvPr/>
        </p:nvSpPr>
        <p:spPr bwMode="auto">
          <a:xfrm>
            <a:off x="4191000" y="6400800"/>
            <a:ext cx="4502150" cy="366713"/>
          </a:xfrm>
          <a:prstGeom prst="rect">
            <a:avLst/>
          </a:prstGeom>
          <a:noFill/>
          <a:ln w="12700">
            <a:noFill/>
            <a:miter lim="800000"/>
            <a:headEnd/>
            <a:tailEnd/>
          </a:ln>
        </p:spPr>
        <p:txBody>
          <a:bodyPr wrap="none">
            <a:spAutoFit/>
          </a:bodyPr>
          <a:lstStyle/>
          <a:p>
            <a:r>
              <a:rPr lang="en-US" altLang="ar-SA">
                <a:solidFill>
                  <a:schemeClr val="bg1"/>
                </a:solidFill>
                <a:cs typeface="Times New Roman" pitchFamily="18" charset="0"/>
              </a:rPr>
              <a:t>Al-Faleh et al, Hepatology Vol. 14(2), 1991</a:t>
            </a:r>
          </a:p>
        </p:txBody>
      </p:sp>
      <p:sp>
        <p:nvSpPr>
          <p:cNvPr id="53301" name="Slide Number Placeholder 1"/>
          <p:cNvSpPr>
            <a:spLocks noGrp="1"/>
          </p:cNvSpPr>
          <p:nvPr>
            <p:ph type="sldNum" sz="quarter" idx="12"/>
          </p:nvPr>
        </p:nvSpPr>
        <p:spPr bwMode="auto">
          <a:noFill/>
          <a:ln>
            <a:miter lim="800000"/>
            <a:headEnd/>
            <a:tailEnd/>
          </a:ln>
        </p:spPr>
        <p:txBody>
          <a:bodyPr/>
          <a:lstStyle/>
          <a:p>
            <a:fld id="{744EE694-272E-493E-9E8F-865406972BCC}" type="slidenum">
              <a:rPr lang="ar-SA"/>
              <a:pPr/>
              <a:t>27</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1143000"/>
          </a:xfrm>
        </p:spPr>
        <p:txBody>
          <a:bodyPr lIns="90488" tIns="44450" rIns="90488" bIns="44450"/>
          <a:lstStyle/>
          <a:p>
            <a:pPr eaLnBrk="1" hangingPunct="1"/>
            <a:r>
              <a:rPr lang="en-US" altLang="ar-SA" sz="2800" b="1" smtClean="0">
                <a:solidFill>
                  <a:schemeClr val="bg2"/>
                </a:solidFill>
              </a:rPr>
              <a:t>PREVALENCE OF ANTIBODY TO HCV TO SAUDI HIGH RISK GROUPS</a:t>
            </a:r>
          </a:p>
        </p:txBody>
      </p:sp>
      <p:graphicFrame>
        <p:nvGraphicFramePr>
          <p:cNvPr id="87089" name="Group 49"/>
          <p:cNvGraphicFramePr>
            <a:graphicFrameLocks noGrp="1"/>
          </p:cNvGraphicFramePr>
          <p:nvPr>
            <p:ph type="tbl" idx="1"/>
          </p:nvPr>
        </p:nvGraphicFramePr>
        <p:xfrm>
          <a:off x="685800" y="1676400"/>
          <a:ext cx="7772400" cy="4403725"/>
        </p:xfrm>
        <a:graphic>
          <a:graphicData uri="http://schemas.openxmlformats.org/drawingml/2006/table">
            <a:tbl>
              <a:tblPr/>
              <a:tblGrid>
                <a:gridCol w="2667000"/>
                <a:gridCol w="1066800"/>
                <a:gridCol w="990600"/>
                <a:gridCol w="990600"/>
                <a:gridCol w="2057400"/>
              </a:tblGrid>
              <a:tr h="7009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High Risk Group</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No. Tested</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No.  Pos.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Location</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Hemophiliacs</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28</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22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78.6</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KKUH, Riyadh</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Thalassaemia and sickle cell disease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78</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26</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33.3</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KKUH, Riyadh</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sym typeface="Symbol" pitchFamily="18" charset="2"/>
                        </a:rPr>
                        <a:t>-</a:t>
                      </a:r>
                      <a:r>
                        <a:rPr kumimoji="0" lang="en-US" altLang="ar-SA" sz="2000" b="1" i="0" u="none" strike="noStrike" cap="none" normalizeH="0" baseline="0" smtClean="0">
                          <a:ln>
                            <a:noFill/>
                          </a:ln>
                          <a:solidFill>
                            <a:schemeClr val="bg1"/>
                          </a:solidFill>
                          <a:effectLst/>
                          <a:latin typeface="Arial" pitchFamily="34" charset="0"/>
                          <a:cs typeface="Arial" pitchFamily="34" charset="0"/>
                          <a:sym typeface="Symbol" pitchFamily="18" charset="2"/>
                        </a:rPr>
                        <a:t>thalassaemia major</a:t>
                      </a:r>
                      <a:endParaRPr kumimoji="0" lang="en-US" altLang="ar-SA" sz="2000" b="1" i="0" u="none" strike="noStrike" cap="none" normalizeH="0" baseline="0" smtClean="0">
                        <a:ln>
                          <a:noFill/>
                        </a:ln>
                        <a:solidFill>
                          <a:schemeClr val="bg1"/>
                        </a:solidFill>
                        <a:effectLst/>
                        <a:latin typeface="Arial" pitchFamily="34" charset="0"/>
                        <a:cs typeface="Arial" pitchFamily="34" charset="0"/>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20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14</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70.0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KKUH, Riyadh*</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Sickle cell anaemia</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55</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10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18.2</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KKUH, Riyadh*</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Patients with sexually transmitted diseases</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220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35</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15.9</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KKUH, Riyadh*</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3" name="Text Box 47"/>
          <p:cNvSpPr txBox="1">
            <a:spLocks noChangeArrowheads="1"/>
          </p:cNvSpPr>
          <p:nvPr/>
        </p:nvSpPr>
        <p:spPr bwMode="auto">
          <a:xfrm>
            <a:off x="1143000" y="6216650"/>
            <a:ext cx="6537325" cy="641350"/>
          </a:xfrm>
          <a:prstGeom prst="rect">
            <a:avLst/>
          </a:prstGeom>
          <a:noFill/>
          <a:ln w="12700">
            <a:noFill/>
            <a:miter lim="800000"/>
            <a:headEnd/>
            <a:tailEnd/>
          </a:ln>
        </p:spPr>
        <p:txBody>
          <a:bodyPr wrap="none">
            <a:spAutoFit/>
          </a:bodyPr>
          <a:lstStyle/>
          <a:p>
            <a:pPr algn="ctr"/>
            <a:r>
              <a:rPr lang="en-US" altLang="en-US">
                <a:solidFill>
                  <a:schemeClr val="bg1"/>
                </a:solidFill>
                <a:cs typeface="Times New Roman" pitchFamily="18" charset="0"/>
              </a:rPr>
              <a:t>2</a:t>
            </a:r>
            <a:r>
              <a:rPr lang="en-US" altLang="ar-SA" baseline="30000">
                <a:solidFill>
                  <a:schemeClr val="bg1"/>
                </a:solidFill>
                <a:cs typeface="Times New Roman" pitchFamily="18" charset="0"/>
              </a:rPr>
              <a:t>nd</a:t>
            </a:r>
            <a:r>
              <a:rPr lang="en-US" altLang="ar-SA">
                <a:solidFill>
                  <a:schemeClr val="bg1"/>
                </a:solidFill>
                <a:cs typeface="Times New Roman" pitchFamily="18" charset="0"/>
              </a:rPr>
              <a:t>-generation anti-HCV tests and confirmation were only done</a:t>
            </a:r>
          </a:p>
          <a:p>
            <a:pPr algn="ctr"/>
            <a:r>
              <a:rPr lang="en-US" altLang="ar-SA">
                <a:solidFill>
                  <a:schemeClr val="bg1"/>
                </a:solidFill>
                <a:cs typeface="Times New Roman" pitchFamily="18" charset="0"/>
              </a:rPr>
              <a:t>in this study. </a:t>
            </a:r>
          </a:p>
        </p:txBody>
      </p:sp>
      <p:sp>
        <p:nvSpPr>
          <p:cNvPr id="55344" name="Slide Number Placeholder 1"/>
          <p:cNvSpPr>
            <a:spLocks noGrp="1"/>
          </p:cNvSpPr>
          <p:nvPr>
            <p:ph type="sldNum" sz="quarter" idx="12"/>
          </p:nvPr>
        </p:nvSpPr>
        <p:spPr bwMode="auto">
          <a:noFill/>
          <a:ln>
            <a:miter lim="800000"/>
            <a:headEnd/>
            <a:tailEnd/>
          </a:ln>
        </p:spPr>
        <p:txBody>
          <a:bodyPr/>
          <a:lstStyle/>
          <a:p>
            <a:fld id="{23CE3BF7-1F1C-4668-AC96-ECAE47F74619}" type="slidenum">
              <a:rPr lang="ar-SA"/>
              <a:pPr/>
              <a:t>28</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6200"/>
            <a:ext cx="7772400" cy="1143000"/>
          </a:xfrm>
        </p:spPr>
        <p:txBody>
          <a:bodyPr lIns="90488" tIns="44450" rIns="90488" bIns="44450"/>
          <a:lstStyle/>
          <a:p>
            <a:pPr eaLnBrk="1" hangingPunct="1"/>
            <a:r>
              <a:rPr lang="en-US" altLang="ar-SA" sz="2800" b="1" smtClean="0">
                <a:solidFill>
                  <a:schemeClr val="bg2"/>
                </a:solidFill>
              </a:rPr>
              <a:t>ANTI-HCV IN </a:t>
            </a:r>
            <a:r>
              <a:rPr lang="en-US" altLang="ar-SA" sz="2800" b="1" u="sng" smtClean="0">
                <a:solidFill>
                  <a:schemeClr val="bg2"/>
                </a:solidFill>
              </a:rPr>
              <a:t>HAEMODYLYSIS</a:t>
            </a:r>
            <a:r>
              <a:rPr lang="en-US" altLang="ar-SA" sz="2800" b="1" smtClean="0">
                <a:solidFill>
                  <a:schemeClr val="bg2"/>
                </a:solidFill>
              </a:rPr>
              <a:t> PATIENTS IN SAUDI POPULATION</a:t>
            </a:r>
          </a:p>
        </p:txBody>
      </p:sp>
      <p:graphicFrame>
        <p:nvGraphicFramePr>
          <p:cNvPr id="89091" name="Group 3"/>
          <p:cNvGraphicFramePr>
            <a:graphicFrameLocks noGrp="1"/>
          </p:cNvGraphicFramePr>
          <p:nvPr>
            <p:ph type="tbl" idx="1"/>
          </p:nvPr>
        </p:nvGraphicFramePr>
        <p:xfrm>
          <a:off x="685800" y="1524000"/>
          <a:ext cx="7772400" cy="4325938"/>
        </p:xfrm>
        <a:graphic>
          <a:graphicData uri="http://schemas.openxmlformats.org/drawingml/2006/table">
            <a:tbl>
              <a:tblPr/>
              <a:tblGrid>
                <a:gridCol w="2362200"/>
                <a:gridCol w="2133600"/>
                <a:gridCol w="1752600"/>
                <a:gridCol w="1524000"/>
              </a:tblGrid>
              <a:tr h="996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dirty="0" smtClean="0">
                          <a:ln>
                            <a:noFill/>
                          </a:ln>
                          <a:solidFill>
                            <a:schemeClr val="bg1"/>
                          </a:solidFill>
                          <a:effectLst/>
                          <a:latin typeface="Arial" pitchFamily="34" charset="0"/>
                          <a:cs typeface="Arial" pitchFamily="34" charset="0"/>
                        </a:rPr>
                        <a:t>Author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No. of Persons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dirty="0" smtClean="0">
                          <a:ln>
                            <a:noFill/>
                          </a:ln>
                          <a:solidFill>
                            <a:schemeClr val="bg1"/>
                          </a:solidFill>
                          <a:effectLst/>
                          <a:latin typeface="Arial" pitchFamily="34" charset="0"/>
                          <a:cs typeface="Arial" pitchFamily="34" charset="0"/>
                        </a:rPr>
                        <a:t>Type of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Fakunle 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895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dirty="0" smtClean="0">
                          <a:ln>
                            <a:noFill/>
                          </a:ln>
                          <a:solidFill>
                            <a:schemeClr val="bg1"/>
                          </a:solidFill>
                          <a:effectLst/>
                          <a:latin typeface="Arial" pitchFamily="34" charset="0"/>
                          <a:cs typeface="Arial" pitchFamily="34" charset="0"/>
                        </a:rPr>
                        <a:t>ELISA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53.7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Al-Mugeriren 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20 </a:t>
                      </a:r>
                      <a:r>
                        <a:rPr kumimoji="0" lang="en-US" altLang="ar-SA" sz="2000" b="1" i="0" u="none" strike="noStrike" cap="none" normalizeH="0" baseline="0" smtClean="0">
                          <a:ln>
                            <a:noFill/>
                          </a:ln>
                          <a:solidFill>
                            <a:schemeClr val="bg1"/>
                          </a:solidFill>
                          <a:effectLst/>
                          <a:latin typeface="Arial" pitchFamily="34" charset="0"/>
                          <a:cs typeface="Arial" pitchFamily="34" charset="0"/>
                        </a:rPr>
                        <a:t>Children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dirty="0" smtClean="0">
                          <a:ln>
                            <a:noFill/>
                          </a:ln>
                          <a:solidFill>
                            <a:schemeClr val="bg1"/>
                          </a:solidFill>
                          <a:effectLst/>
                          <a:latin typeface="Arial" pitchFamily="34" charset="0"/>
                          <a:cs typeface="Arial" pitchFamily="34" charset="0"/>
                        </a:rPr>
                        <a:t>ELISA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Ayoola 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itchFamily="34" charset="0"/>
                          <a:cs typeface="Arial" pitchFamily="34"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ELISA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bg1"/>
                          </a:solidFill>
                          <a:effectLst/>
                          <a:latin typeface="Arial" pitchFamily="34" charset="0"/>
                          <a:cs typeface="Arial" pitchFamily="34" charset="0"/>
                        </a:rPr>
                        <a:t>41.9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Huraib 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bg1"/>
                          </a:solidFill>
                          <a:effectLst/>
                          <a:latin typeface="Arial" pitchFamily="34" charset="0"/>
                          <a:cs typeface="Arial" pitchFamily="34" charset="0"/>
                        </a:rPr>
                        <a:t>22 </a:t>
                      </a:r>
                      <a:r>
                        <a:rPr kumimoji="0" lang="en-US" altLang="ar-SA" sz="2000" b="1" i="0" u="none" strike="noStrike" cap="none" normalizeH="0" baseline="0" dirty="0" smtClean="0">
                          <a:ln>
                            <a:noFill/>
                          </a:ln>
                          <a:solidFill>
                            <a:schemeClr val="bg1"/>
                          </a:solidFill>
                          <a:effectLst/>
                          <a:latin typeface="Arial" pitchFamily="34" charset="0"/>
                          <a:cs typeface="Arial" pitchFamily="34" charset="0"/>
                        </a:rPr>
                        <a:t>HD Centre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dirty="0" smtClean="0">
                          <a:ln>
                            <a:noFill/>
                          </a:ln>
                          <a:solidFill>
                            <a:schemeClr val="bg1"/>
                          </a:solidFill>
                          <a:effectLst/>
                          <a:latin typeface="Arial" pitchFamily="34" charset="0"/>
                          <a:cs typeface="Arial" pitchFamily="34" charset="0"/>
                        </a:rPr>
                        <a:t>1147 Persons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000" b="1" i="0" u="none" strike="noStrike" cap="none" normalizeH="0" baseline="0" smtClean="0">
                          <a:ln>
                            <a:noFill/>
                          </a:ln>
                          <a:solidFill>
                            <a:schemeClr val="bg1"/>
                          </a:solidFill>
                          <a:effectLst/>
                          <a:latin typeface="Arial" pitchFamily="34" charset="0"/>
                          <a:cs typeface="Arial" pitchFamily="34" charset="0"/>
                        </a:rPr>
                        <a:t>ELISA 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C000"/>
                          </a:solidFill>
                          <a:effectLst/>
                          <a:latin typeface="Arial" pitchFamily="34" charset="0"/>
                          <a:cs typeface="Arial" pitchFamily="34" charset="0"/>
                        </a:rPr>
                        <a:t>68.8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79" name="Slide Number Placeholder 1"/>
          <p:cNvSpPr>
            <a:spLocks noGrp="1"/>
          </p:cNvSpPr>
          <p:nvPr>
            <p:ph type="sldNum" sz="quarter" idx="12"/>
          </p:nvPr>
        </p:nvSpPr>
        <p:spPr bwMode="auto">
          <a:noFill/>
          <a:ln>
            <a:miter lim="800000"/>
            <a:headEnd/>
            <a:tailEnd/>
          </a:ln>
        </p:spPr>
        <p:txBody>
          <a:bodyPr/>
          <a:lstStyle/>
          <a:p>
            <a:fld id="{143E15DD-8BE7-4160-A243-F8C825A15750}" type="slidenum">
              <a:rPr lang="ar-SA"/>
              <a:pPr/>
              <a:t>29</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ln>
            <a:miter lim="800000"/>
            <a:headEnd/>
            <a:tailEnd/>
          </a:ln>
        </p:spPr>
        <p:txBody>
          <a:bodyPr/>
          <a:lstStyle/>
          <a:p>
            <a:fld id="{74034D28-A29B-452B-9BA9-EB6277D2586F}" type="slidenum">
              <a:rPr lang="ar-SA"/>
              <a:pPr/>
              <a:t>3</a:t>
            </a:fld>
            <a:endParaRPr lang="en-US"/>
          </a:p>
        </p:txBody>
      </p:sp>
      <p:grpSp>
        <p:nvGrpSpPr>
          <p:cNvPr id="22531" name="Group 2"/>
          <p:cNvGrpSpPr>
            <a:grpSpLocks/>
          </p:cNvGrpSpPr>
          <p:nvPr/>
        </p:nvGrpSpPr>
        <p:grpSpPr bwMode="auto">
          <a:xfrm>
            <a:off x="879475" y="2057400"/>
            <a:ext cx="7613650" cy="3844925"/>
            <a:chOff x="360" y="1422"/>
            <a:chExt cx="5550" cy="2802"/>
          </a:xfrm>
        </p:grpSpPr>
        <p:sp>
          <p:nvSpPr>
            <p:cNvPr id="22535" name="Rectangle 3"/>
            <p:cNvSpPr>
              <a:spLocks noChangeArrowheads="1"/>
            </p:cNvSpPr>
            <p:nvPr/>
          </p:nvSpPr>
          <p:spPr bwMode="auto">
            <a:xfrm>
              <a:off x="448" y="3936"/>
              <a:ext cx="1195" cy="288"/>
            </a:xfrm>
            <a:prstGeom prst="rect">
              <a:avLst/>
            </a:prstGeom>
            <a:noFill/>
            <a:ln w="12700">
              <a:noFill/>
              <a:miter lim="800000"/>
              <a:headEnd/>
              <a:tailEnd/>
            </a:ln>
          </p:spPr>
          <p:txBody>
            <a:bodyPr wrap="none" anchor="ctr"/>
            <a:lstStyle/>
            <a:p>
              <a:pPr eaLnBrk="1" hangingPunct="1"/>
              <a:endParaRPr lang="ar-SA"/>
            </a:p>
          </p:txBody>
        </p:sp>
        <p:sp>
          <p:nvSpPr>
            <p:cNvPr id="22536" name="Rectangle 4"/>
            <p:cNvSpPr>
              <a:spLocks noChangeArrowheads="1"/>
            </p:cNvSpPr>
            <p:nvPr/>
          </p:nvSpPr>
          <p:spPr bwMode="auto">
            <a:xfrm>
              <a:off x="1984" y="3936"/>
              <a:ext cx="1792" cy="288"/>
            </a:xfrm>
            <a:prstGeom prst="rect">
              <a:avLst/>
            </a:prstGeom>
            <a:noFill/>
            <a:ln w="12700">
              <a:noFill/>
              <a:miter lim="800000"/>
              <a:headEnd/>
              <a:tailEnd/>
            </a:ln>
          </p:spPr>
          <p:txBody>
            <a:bodyPr wrap="none" anchor="ctr"/>
            <a:lstStyle/>
            <a:p>
              <a:pPr eaLnBrk="1" hangingPunct="1"/>
              <a:endParaRPr lang="ar-SA"/>
            </a:p>
          </p:txBody>
        </p:sp>
        <p:sp>
          <p:nvSpPr>
            <p:cNvPr id="318469" name="Oval 5"/>
            <p:cNvSpPr>
              <a:spLocks noChangeArrowheads="1"/>
            </p:cNvSpPr>
            <p:nvPr/>
          </p:nvSpPr>
          <p:spPr bwMode="auto">
            <a:xfrm>
              <a:off x="2584" y="1565"/>
              <a:ext cx="248"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1" hangingPunct="1">
                <a:defRPr/>
              </a:pPr>
              <a:endParaRPr lang="en-US">
                <a:latin typeface="Arial" charset="0"/>
                <a:cs typeface="+mn-cs"/>
              </a:endParaRPr>
            </a:p>
          </p:txBody>
        </p:sp>
        <p:sp>
          <p:nvSpPr>
            <p:cNvPr id="318470" name="Rectangle 6"/>
            <p:cNvSpPr>
              <a:spLocks noChangeArrowheads="1"/>
            </p:cNvSpPr>
            <p:nvPr/>
          </p:nvSpPr>
          <p:spPr bwMode="auto">
            <a:xfrm>
              <a:off x="2569" y="1582"/>
              <a:ext cx="263" cy="398"/>
            </a:xfrm>
            <a:prstGeom prst="rect">
              <a:avLst/>
            </a:prstGeom>
            <a:noFill/>
            <a:ln w="12700">
              <a:noFill/>
              <a:miter lim="800000"/>
              <a:headEnd/>
              <a:tailEnd/>
            </a:ln>
            <a:effectLst/>
          </p:spPr>
          <p:txBody>
            <a:bodyPr lIns="90472" tIns="44442" rIns="90472" bIns="44442">
              <a:spAutoFit/>
            </a:bodyPr>
            <a:lstStyle/>
            <a:p>
              <a:pPr>
                <a:defRPr/>
              </a:pPr>
              <a:r>
                <a:rPr lang="en-US" sz="3000">
                  <a:solidFill>
                    <a:srgbClr val="FFFFFF"/>
                  </a:solidFill>
                  <a:effectLst>
                    <a:outerShdw blurRad="38100" dist="38100" dir="2700000" algn="tl">
                      <a:srgbClr val="000000"/>
                    </a:outerShdw>
                  </a:effectLst>
                  <a:latin typeface="ZapfHumnst Dm BT" charset="0"/>
                  <a:cs typeface="+mn-cs"/>
                </a:rPr>
                <a:t>A</a:t>
              </a:r>
            </a:p>
          </p:txBody>
        </p:sp>
        <p:sp>
          <p:nvSpPr>
            <p:cNvPr id="318471" name="Rectangle 7"/>
            <p:cNvSpPr>
              <a:spLocks noChangeArrowheads="1"/>
            </p:cNvSpPr>
            <p:nvPr/>
          </p:nvSpPr>
          <p:spPr bwMode="auto">
            <a:xfrm>
              <a:off x="652" y="1569"/>
              <a:ext cx="1648" cy="378"/>
            </a:xfrm>
            <a:prstGeom prst="rect">
              <a:avLst/>
            </a:prstGeom>
            <a:noFill/>
            <a:ln w="12700">
              <a:noFill/>
              <a:miter lim="800000"/>
              <a:headEnd/>
              <a:tailEnd/>
            </a:ln>
            <a:effectLst/>
          </p:spPr>
          <p:txBody>
            <a:bodyPr wrap="none" lIns="90472" tIns="44442" rIns="90472" bIns="44442">
              <a:spAutoFit/>
            </a:bodyPr>
            <a:lstStyle/>
            <a:p>
              <a:pPr>
                <a:defRPr/>
              </a:pPr>
              <a:r>
                <a:rPr lang="en-US" sz="2800" b="1">
                  <a:solidFill>
                    <a:srgbClr val="FAFD00"/>
                  </a:solidFill>
                  <a:effectLst>
                    <a:outerShdw blurRad="38100" dist="38100" dir="2700000" algn="tl">
                      <a:srgbClr val="000000"/>
                    </a:outerShdw>
                  </a:effectLst>
                  <a:latin typeface="ZapfHumnst BT" charset="0"/>
                  <a:cs typeface="+mn-cs"/>
                </a:rPr>
                <a:t>“Infectious”</a:t>
              </a:r>
            </a:p>
          </p:txBody>
        </p:sp>
        <p:sp>
          <p:nvSpPr>
            <p:cNvPr id="318472" name="Rectangle 8"/>
            <p:cNvSpPr>
              <a:spLocks noChangeArrowheads="1"/>
            </p:cNvSpPr>
            <p:nvPr/>
          </p:nvSpPr>
          <p:spPr bwMode="auto">
            <a:xfrm>
              <a:off x="865" y="3371"/>
              <a:ext cx="1222" cy="377"/>
            </a:xfrm>
            <a:prstGeom prst="rect">
              <a:avLst/>
            </a:prstGeom>
            <a:noFill/>
            <a:ln w="12700">
              <a:noFill/>
              <a:miter lim="800000"/>
              <a:headEnd/>
              <a:tailEnd/>
            </a:ln>
            <a:effectLst/>
          </p:spPr>
          <p:txBody>
            <a:bodyPr wrap="none" lIns="90472" tIns="44442" rIns="90472" bIns="44442">
              <a:spAutoFit/>
            </a:bodyPr>
            <a:lstStyle/>
            <a:p>
              <a:pPr>
                <a:defRPr/>
              </a:pPr>
              <a:r>
                <a:rPr lang="en-US" sz="2800" b="1">
                  <a:solidFill>
                    <a:srgbClr val="FAFD00"/>
                  </a:solidFill>
                  <a:effectLst>
                    <a:outerShdw blurRad="38100" dist="38100" dir="2700000" algn="tl">
                      <a:srgbClr val="000000"/>
                    </a:outerShdw>
                  </a:effectLst>
                  <a:latin typeface="ZapfHumnst BT" charset="0"/>
                  <a:cs typeface="+mn-cs"/>
                </a:rPr>
                <a:t>“Serum”</a:t>
              </a:r>
            </a:p>
          </p:txBody>
        </p:sp>
        <p:sp>
          <p:nvSpPr>
            <p:cNvPr id="318473" name="Rectangle 9"/>
            <p:cNvSpPr>
              <a:spLocks noChangeArrowheads="1"/>
            </p:cNvSpPr>
            <p:nvPr/>
          </p:nvSpPr>
          <p:spPr bwMode="auto">
            <a:xfrm>
              <a:off x="360" y="2344"/>
              <a:ext cx="1515" cy="690"/>
            </a:xfrm>
            <a:prstGeom prst="rect">
              <a:avLst/>
            </a:prstGeom>
            <a:noFill/>
            <a:ln w="12700">
              <a:noFill/>
              <a:miter lim="800000"/>
              <a:headEnd/>
              <a:tailEnd/>
            </a:ln>
            <a:effectLst/>
          </p:spPr>
          <p:txBody>
            <a:bodyPr lIns="90472" tIns="44442" rIns="90472" bIns="44442">
              <a:spAutoFit/>
            </a:bodyPr>
            <a:lstStyle/>
            <a:p>
              <a:pPr>
                <a:defRPr/>
              </a:pPr>
              <a:r>
                <a:rPr lang="en-US" sz="2800" b="1">
                  <a:solidFill>
                    <a:srgbClr val="FAFD00"/>
                  </a:solidFill>
                  <a:effectLst>
                    <a:outerShdw blurRad="38100" dist="38100" dir="2700000" algn="tl">
                      <a:srgbClr val="000000"/>
                    </a:outerShdw>
                  </a:effectLst>
                  <a:latin typeface="ZapfHumnst BT" charset="0"/>
                  <a:cs typeface="+mn-cs"/>
                </a:rPr>
                <a:t>Viral hepatitis</a:t>
              </a:r>
            </a:p>
          </p:txBody>
        </p:sp>
        <p:sp>
          <p:nvSpPr>
            <p:cNvPr id="318474" name="Rectangle 10"/>
            <p:cNvSpPr>
              <a:spLocks noChangeArrowheads="1"/>
            </p:cNvSpPr>
            <p:nvPr/>
          </p:nvSpPr>
          <p:spPr bwMode="auto">
            <a:xfrm>
              <a:off x="4279" y="1422"/>
              <a:ext cx="1573" cy="690"/>
            </a:xfrm>
            <a:prstGeom prst="rect">
              <a:avLst/>
            </a:prstGeom>
            <a:noFill/>
            <a:ln w="12700">
              <a:noFill/>
              <a:miter lim="800000"/>
              <a:headEnd/>
              <a:tailEnd/>
            </a:ln>
            <a:effectLst/>
          </p:spPr>
          <p:txBody>
            <a:bodyPr wrap="none" lIns="90472" tIns="44442" rIns="90472" bIns="44442">
              <a:spAutoFit/>
            </a:bodyPr>
            <a:lstStyle/>
            <a:p>
              <a:pPr>
                <a:defRPr/>
              </a:pPr>
              <a:r>
                <a:rPr lang="en-US" sz="2800" b="1">
                  <a:solidFill>
                    <a:srgbClr val="FAFD00"/>
                  </a:solidFill>
                  <a:effectLst>
                    <a:outerShdw blurRad="38100" dist="38100" dir="2700000" algn="tl">
                      <a:srgbClr val="000000"/>
                    </a:outerShdw>
                  </a:effectLst>
                  <a:cs typeface="+mn-cs"/>
                </a:rPr>
                <a:t>Enterically</a:t>
              </a:r>
            </a:p>
            <a:p>
              <a:pPr>
                <a:defRPr/>
              </a:pPr>
              <a:r>
                <a:rPr lang="en-US" sz="2800" b="1">
                  <a:solidFill>
                    <a:srgbClr val="FAFD00"/>
                  </a:solidFill>
                  <a:effectLst>
                    <a:outerShdw blurRad="38100" dist="38100" dir="2700000" algn="tl">
                      <a:srgbClr val="000000"/>
                    </a:outerShdw>
                  </a:effectLst>
                  <a:latin typeface="ZapfHumnst BT" charset="0"/>
                  <a:cs typeface="+mn-cs"/>
                </a:rPr>
                <a:t>transmitted</a:t>
              </a:r>
            </a:p>
          </p:txBody>
        </p:sp>
        <p:sp>
          <p:nvSpPr>
            <p:cNvPr id="318475" name="Rectangle 11"/>
            <p:cNvSpPr>
              <a:spLocks noChangeArrowheads="1"/>
            </p:cNvSpPr>
            <p:nvPr/>
          </p:nvSpPr>
          <p:spPr bwMode="auto">
            <a:xfrm>
              <a:off x="4266" y="3078"/>
              <a:ext cx="1644" cy="693"/>
            </a:xfrm>
            <a:prstGeom prst="rect">
              <a:avLst/>
            </a:prstGeom>
            <a:noFill/>
            <a:ln w="12700">
              <a:noFill/>
              <a:miter lim="800000"/>
              <a:headEnd/>
              <a:tailEnd/>
            </a:ln>
            <a:effectLst/>
          </p:spPr>
          <p:txBody>
            <a:bodyPr wrap="none" lIns="90472" tIns="44442" rIns="90472" bIns="44442">
              <a:spAutoFit/>
            </a:bodyPr>
            <a:lstStyle/>
            <a:p>
              <a:pPr>
                <a:defRPr/>
              </a:pPr>
              <a:r>
                <a:rPr lang="en-US" sz="2800" b="1">
                  <a:solidFill>
                    <a:srgbClr val="FAFD00"/>
                  </a:solidFill>
                  <a:effectLst>
                    <a:outerShdw blurRad="38100" dist="38100" dir="2700000" algn="tl">
                      <a:srgbClr val="000000"/>
                    </a:outerShdw>
                  </a:effectLst>
                  <a:latin typeface="ZapfHumnst BT" charset="0"/>
                  <a:cs typeface="+mn-cs"/>
                </a:rPr>
                <a:t>Parenterally</a:t>
              </a:r>
            </a:p>
            <a:p>
              <a:pPr>
                <a:defRPr/>
              </a:pPr>
              <a:r>
                <a:rPr lang="en-US" sz="2800" b="1">
                  <a:solidFill>
                    <a:srgbClr val="FAFD00"/>
                  </a:solidFill>
                  <a:effectLst>
                    <a:outerShdw blurRad="38100" dist="38100" dir="2700000" algn="tl">
                      <a:srgbClr val="000000"/>
                    </a:outerShdw>
                  </a:effectLst>
                  <a:latin typeface="ZapfHumnst BT" charset="0"/>
                  <a:cs typeface="+mn-cs"/>
                </a:rPr>
                <a:t>transmitted</a:t>
              </a:r>
            </a:p>
          </p:txBody>
        </p:sp>
        <p:sp>
          <p:nvSpPr>
            <p:cNvPr id="318476" name="Rectangle 12"/>
            <p:cNvSpPr>
              <a:spLocks noChangeArrowheads="1"/>
            </p:cNvSpPr>
            <p:nvPr/>
          </p:nvSpPr>
          <p:spPr bwMode="auto">
            <a:xfrm>
              <a:off x="3439" y="3803"/>
              <a:ext cx="867" cy="378"/>
            </a:xfrm>
            <a:prstGeom prst="rect">
              <a:avLst/>
            </a:prstGeom>
            <a:noFill/>
            <a:ln w="12700">
              <a:noFill/>
              <a:miter lim="800000"/>
              <a:headEnd/>
              <a:tailEnd/>
            </a:ln>
            <a:effectLst/>
          </p:spPr>
          <p:txBody>
            <a:bodyPr wrap="none" lIns="90472" tIns="44442" rIns="90472" bIns="44442">
              <a:spAutoFit/>
            </a:bodyPr>
            <a:lstStyle/>
            <a:p>
              <a:pPr>
                <a:defRPr/>
              </a:pPr>
              <a:r>
                <a:rPr lang="en-US" sz="2800" b="1">
                  <a:solidFill>
                    <a:srgbClr val="FAFD00"/>
                  </a:solidFill>
                  <a:effectLst>
                    <a:outerShdw blurRad="38100" dist="38100" dir="2700000" algn="tl">
                      <a:srgbClr val="000000"/>
                    </a:outerShdw>
                  </a:effectLst>
                  <a:latin typeface="ZapfHumnst BT" charset="0"/>
                  <a:cs typeface="+mn-cs"/>
                </a:rPr>
                <a:t> other</a:t>
              </a:r>
            </a:p>
          </p:txBody>
        </p:sp>
        <p:sp>
          <p:nvSpPr>
            <p:cNvPr id="318477" name="Oval 13"/>
            <p:cNvSpPr>
              <a:spLocks noChangeArrowheads="1"/>
            </p:cNvSpPr>
            <p:nvPr/>
          </p:nvSpPr>
          <p:spPr bwMode="auto">
            <a:xfrm>
              <a:off x="3855" y="1611"/>
              <a:ext cx="248"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1" hangingPunct="1">
                <a:defRPr/>
              </a:pPr>
              <a:endParaRPr lang="en-US">
                <a:latin typeface="Arial" charset="0"/>
                <a:cs typeface="+mn-cs"/>
              </a:endParaRPr>
            </a:p>
          </p:txBody>
        </p:sp>
        <p:sp>
          <p:nvSpPr>
            <p:cNvPr id="318478" name="Rectangle 14"/>
            <p:cNvSpPr>
              <a:spLocks noChangeArrowheads="1"/>
            </p:cNvSpPr>
            <p:nvPr/>
          </p:nvSpPr>
          <p:spPr bwMode="auto">
            <a:xfrm>
              <a:off x="3865" y="1627"/>
              <a:ext cx="264" cy="398"/>
            </a:xfrm>
            <a:prstGeom prst="rect">
              <a:avLst/>
            </a:prstGeom>
            <a:noFill/>
            <a:ln w="12700">
              <a:noFill/>
              <a:miter lim="800000"/>
              <a:headEnd/>
              <a:tailEnd/>
            </a:ln>
            <a:effectLst/>
          </p:spPr>
          <p:txBody>
            <a:bodyPr lIns="90472" tIns="44442" rIns="90472" bIns="44442">
              <a:spAutoFit/>
            </a:bodyPr>
            <a:lstStyle/>
            <a:p>
              <a:pPr>
                <a:defRPr/>
              </a:pPr>
              <a:r>
                <a:rPr lang="en-US" sz="3000">
                  <a:solidFill>
                    <a:srgbClr val="FFFFFF"/>
                  </a:solidFill>
                  <a:effectLst>
                    <a:outerShdw blurRad="38100" dist="38100" dir="2700000" algn="tl">
                      <a:srgbClr val="000000"/>
                    </a:outerShdw>
                  </a:effectLst>
                  <a:latin typeface="ZapfHumnst Dm BT" charset="0"/>
                  <a:cs typeface="+mn-cs"/>
                </a:rPr>
                <a:t>E</a:t>
              </a:r>
            </a:p>
          </p:txBody>
        </p:sp>
        <p:sp>
          <p:nvSpPr>
            <p:cNvPr id="318479" name="Rectangle 15"/>
            <p:cNvSpPr>
              <a:spLocks noChangeArrowheads="1"/>
            </p:cNvSpPr>
            <p:nvPr/>
          </p:nvSpPr>
          <p:spPr bwMode="auto">
            <a:xfrm>
              <a:off x="2304" y="2352"/>
              <a:ext cx="1158" cy="378"/>
            </a:xfrm>
            <a:prstGeom prst="rect">
              <a:avLst/>
            </a:prstGeom>
            <a:noFill/>
            <a:ln w="12700">
              <a:noFill/>
              <a:miter lim="800000"/>
              <a:headEnd/>
              <a:tailEnd/>
            </a:ln>
            <a:effectLst/>
          </p:spPr>
          <p:txBody>
            <a:bodyPr wrap="none" lIns="90472" tIns="44442" rIns="90472" bIns="44442">
              <a:spAutoFit/>
            </a:bodyPr>
            <a:lstStyle/>
            <a:p>
              <a:pPr>
                <a:defRPr/>
              </a:pPr>
              <a:r>
                <a:rPr lang="en-US" sz="2800" b="1" dirty="0">
                  <a:solidFill>
                    <a:schemeClr val="bg1"/>
                  </a:solidFill>
                  <a:effectLst>
                    <a:outerShdw blurRad="38100" dist="38100" dir="2700000" algn="tl">
                      <a:srgbClr val="FFFFFF"/>
                    </a:outerShdw>
                  </a:effectLst>
                  <a:latin typeface="ZapfHumnst BT" charset="0"/>
                  <a:cs typeface="+mn-cs"/>
                </a:rPr>
                <a:t>“NANB”</a:t>
              </a:r>
            </a:p>
          </p:txBody>
        </p:sp>
        <p:sp>
          <p:nvSpPr>
            <p:cNvPr id="318480" name="Oval 16"/>
            <p:cNvSpPr>
              <a:spLocks noChangeArrowheads="1"/>
            </p:cNvSpPr>
            <p:nvPr/>
          </p:nvSpPr>
          <p:spPr bwMode="auto">
            <a:xfrm>
              <a:off x="2477" y="3283"/>
              <a:ext cx="250"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1" hangingPunct="1">
                <a:defRPr/>
              </a:pPr>
              <a:endParaRPr lang="en-US">
                <a:latin typeface="Arial" charset="0"/>
                <a:cs typeface="+mn-cs"/>
              </a:endParaRPr>
            </a:p>
          </p:txBody>
        </p:sp>
        <p:sp>
          <p:nvSpPr>
            <p:cNvPr id="318481" name="Rectangle 17"/>
            <p:cNvSpPr>
              <a:spLocks noChangeArrowheads="1"/>
            </p:cNvSpPr>
            <p:nvPr/>
          </p:nvSpPr>
          <p:spPr bwMode="auto">
            <a:xfrm>
              <a:off x="2481" y="3298"/>
              <a:ext cx="264" cy="398"/>
            </a:xfrm>
            <a:prstGeom prst="rect">
              <a:avLst/>
            </a:prstGeom>
            <a:noFill/>
            <a:ln w="12700">
              <a:noFill/>
              <a:miter lim="800000"/>
              <a:headEnd/>
              <a:tailEnd/>
            </a:ln>
            <a:effectLst/>
          </p:spPr>
          <p:txBody>
            <a:bodyPr lIns="90472" tIns="44442" rIns="90472" bIns="44442">
              <a:spAutoFit/>
            </a:bodyPr>
            <a:lstStyle/>
            <a:p>
              <a:pPr>
                <a:defRPr/>
              </a:pPr>
              <a:r>
                <a:rPr lang="en-US" sz="3000">
                  <a:solidFill>
                    <a:srgbClr val="FFFFFF"/>
                  </a:solidFill>
                  <a:effectLst>
                    <a:outerShdw blurRad="38100" dist="38100" dir="2700000" algn="tl">
                      <a:srgbClr val="000000"/>
                    </a:outerShdw>
                  </a:effectLst>
                  <a:latin typeface="ZapfHumnst Dm BT" charset="0"/>
                  <a:cs typeface="+mn-cs"/>
                </a:rPr>
                <a:t>B</a:t>
              </a:r>
            </a:p>
          </p:txBody>
        </p:sp>
        <p:sp>
          <p:nvSpPr>
            <p:cNvPr id="318482" name="Oval 18"/>
            <p:cNvSpPr>
              <a:spLocks noChangeArrowheads="1"/>
            </p:cNvSpPr>
            <p:nvPr/>
          </p:nvSpPr>
          <p:spPr bwMode="auto">
            <a:xfrm>
              <a:off x="2811" y="3283"/>
              <a:ext cx="249"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1" hangingPunct="1">
                <a:defRPr/>
              </a:pPr>
              <a:endParaRPr lang="en-US">
                <a:latin typeface="Arial" charset="0"/>
                <a:cs typeface="+mn-cs"/>
              </a:endParaRPr>
            </a:p>
          </p:txBody>
        </p:sp>
        <p:sp>
          <p:nvSpPr>
            <p:cNvPr id="318483" name="Rectangle 19"/>
            <p:cNvSpPr>
              <a:spLocks noChangeArrowheads="1"/>
            </p:cNvSpPr>
            <p:nvPr/>
          </p:nvSpPr>
          <p:spPr bwMode="auto">
            <a:xfrm>
              <a:off x="2810" y="3298"/>
              <a:ext cx="263" cy="398"/>
            </a:xfrm>
            <a:prstGeom prst="rect">
              <a:avLst/>
            </a:prstGeom>
            <a:noFill/>
            <a:ln w="12700">
              <a:noFill/>
              <a:miter lim="800000"/>
              <a:headEnd/>
              <a:tailEnd/>
            </a:ln>
            <a:effectLst/>
          </p:spPr>
          <p:txBody>
            <a:bodyPr lIns="90472" tIns="44442" rIns="90472" bIns="44442">
              <a:spAutoFit/>
            </a:bodyPr>
            <a:lstStyle/>
            <a:p>
              <a:pPr>
                <a:defRPr/>
              </a:pPr>
              <a:r>
                <a:rPr lang="en-US" sz="3000">
                  <a:solidFill>
                    <a:srgbClr val="FFFFFF"/>
                  </a:solidFill>
                  <a:effectLst>
                    <a:outerShdw blurRad="38100" dist="38100" dir="2700000" algn="tl">
                      <a:srgbClr val="000000"/>
                    </a:outerShdw>
                  </a:effectLst>
                  <a:latin typeface="ZapfHumnst Dm BT" charset="0"/>
                  <a:cs typeface="+mn-cs"/>
                </a:rPr>
                <a:t>D</a:t>
              </a:r>
            </a:p>
          </p:txBody>
        </p:sp>
        <p:sp>
          <p:nvSpPr>
            <p:cNvPr id="318484" name="Oval 20"/>
            <p:cNvSpPr>
              <a:spLocks noChangeArrowheads="1"/>
            </p:cNvSpPr>
            <p:nvPr/>
          </p:nvSpPr>
          <p:spPr bwMode="auto">
            <a:xfrm>
              <a:off x="4009" y="2632"/>
              <a:ext cx="249" cy="376"/>
            </a:xfrm>
            <a:prstGeom prst="ellipse">
              <a:avLst/>
            </a:prstGeom>
            <a:solidFill>
              <a:srgbClr val="FE9B03"/>
            </a:solidFill>
            <a:ln w="12700">
              <a:solidFill>
                <a:srgbClr val="FFFFFF"/>
              </a:solidFill>
              <a:round/>
              <a:headEnd/>
              <a:tailEnd/>
            </a:ln>
            <a:effectLst>
              <a:outerShdw dist="53882" dir="2700000" algn="ctr" rotWithShape="0">
                <a:schemeClr val="tx1"/>
              </a:outerShdw>
            </a:effectLst>
          </p:spPr>
          <p:txBody>
            <a:bodyPr wrap="none" anchor="ctr"/>
            <a:lstStyle/>
            <a:p>
              <a:pPr eaLnBrk="1" hangingPunct="1">
                <a:defRPr/>
              </a:pPr>
              <a:endParaRPr lang="en-US">
                <a:latin typeface="Arial" charset="0"/>
                <a:cs typeface="+mn-cs"/>
              </a:endParaRPr>
            </a:p>
          </p:txBody>
        </p:sp>
        <p:sp>
          <p:nvSpPr>
            <p:cNvPr id="318485" name="Rectangle 21"/>
            <p:cNvSpPr>
              <a:spLocks noChangeArrowheads="1"/>
            </p:cNvSpPr>
            <p:nvPr/>
          </p:nvSpPr>
          <p:spPr bwMode="auto">
            <a:xfrm>
              <a:off x="3984" y="2640"/>
              <a:ext cx="263" cy="398"/>
            </a:xfrm>
            <a:prstGeom prst="rect">
              <a:avLst/>
            </a:prstGeom>
            <a:noFill/>
            <a:ln w="12700">
              <a:noFill/>
              <a:miter lim="800000"/>
              <a:headEnd/>
              <a:tailEnd/>
            </a:ln>
            <a:effectLst/>
          </p:spPr>
          <p:txBody>
            <a:bodyPr lIns="90472" tIns="44442" rIns="90472" bIns="44442">
              <a:spAutoFit/>
            </a:bodyPr>
            <a:lstStyle/>
            <a:p>
              <a:pPr>
                <a:defRPr/>
              </a:pPr>
              <a:r>
                <a:rPr lang="en-US" sz="3000">
                  <a:solidFill>
                    <a:srgbClr val="FFFFFF"/>
                  </a:solidFill>
                  <a:effectLst>
                    <a:outerShdw blurRad="38100" dist="38100" dir="2700000" algn="tl">
                      <a:srgbClr val="000000"/>
                    </a:outerShdw>
                  </a:effectLst>
                  <a:latin typeface="ZapfHumnst Dm BT" charset="0"/>
                  <a:cs typeface="+mn-cs"/>
                </a:rPr>
                <a:t>C</a:t>
              </a:r>
            </a:p>
          </p:txBody>
        </p:sp>
        <p:sp>
          <p:nvSpPr>
            <p:cNvPr id="22554" name="Line 22"/>
            <p:cNvSpPr>
              <a:spLocks noChangeShapeType="1"/>
            </p:cNvSpPr>
            <p:nvPr/>
          </p:nvSpPr>
          <p:spPr bwMode="auto">
            <a:xfrm flipV="1">
              <a:off x="1200" y="1968"/>
              <a:ext cx="144" cy="480"/>
            </a:xfrm>
            <a:prstGeom prst="line">
              <a:avLst/>
            </a:prstGeom>
            <a:noFill/>
            <a:ln w="9525">
              <a:solidFill>
                <a:schemeClr val="tx1"/>
              </a:solidFill>
              <a:round/>
              <a:headEnd/>
              <a:tailEnd type="triangle" w="med" len="med"/>
            </a:ln>
          </p:spPr>
          <p:txBody>
            <a:bodyPr/>
            <a:lstStyle/>
            <a:p>
              <a:endParaRPr lang="en-US"/>
            </a:p>
          </p:txBody>
        </p:sp>
        <p:sp>
          <p:nvSpPr>
            <p:cNvPr id="22555" name="Line 23"/>
            <p:cNvSpPr>
              <a:spLocks noChangeShapeType="1"/>
            </p:cNvSpPr>
            <p:nvPr/>
          </p:nvSpPr>
          <p:spPr bwMode="auto">
            <a:xfrm>
              <a:off x="1152" y="2976"/>
              <a:ext cx="192" cy="336"/>
            </a:xfrm>
            <a:prstGeom prst="line">
              <a:avLst/>
            </a:prstGeom>
            <a:noFill/>
            <a:ln w="9525">
              <a:solidFill>
                <a:schemeClr val="tx1"/>
              </a:solidFill>
              <a:round/>
              <a:headEnd/>
              <a:tailEnd type="triangle" w="med" len="med"/>
            </a:ln>
          </p:spPr>
          <p:txBody>
            <a:bodyPr/>
            <a:lstStyle/>
            <a:p>
              <a:endParaRPr lang="en-US"/>
            </a:p>
          </p:txBody>
        </p:sp>
        <p:sp>
          <p:nvSpPr>
            <p:cNvPr id="22556" name="Line 24"/>
            <p:cNvSpPr>
              <a:spLocks noChangeShapeType="1"/>
            </p:cNvSpPr>
            <p:nvPr/>
          </p:nvSpPr>
          <p:spPr bwMode="auto">
            <a:xfrm>
              <a:off x="1440" y="2592"/>
              <a:ext cx="720" cy="0"/>
            </a:xfrm>
            <a:prstGeom prst="line">
              <a:avLst/>
            </a:prstGeom>
            <a:noFill/>
            <a:ln w="9525">
              <a:solidFill>
                <a:schemeClr val="tx1"/>
              </a:solidFill>
              <a:round/>
              <a:headEnd/>
              <a:tailEnd type="triangle" w="med" len="med"/>
            </a:ln>
          </p:spPr>
          <p:txBody>
            <a:bodyPr/>
            <a:lstStyle/>
            <a:p>
              <a:endParaRPr lang="en-US"/>
            </a:p>
          </p:txBody>
        </p:sp>
        <p:sp>
          <p:nvSpPr>
            <p:cNvPr id="22557" name="Line 25"/>
            <p:cNvSpPr>
              <a:spLocks noChangeShapeType="1"/>
            </p:cNvSpPr>
            <p:nvPr/>
          </p:nvSpPr>
          <p:spPr bwMode="auto">
            <a:xfrm>
              <a:off x="3216" y="2688"/>
              <a:ext cx="576" cy="1008"/>
            </a:xfrm>
            <a:prstGeom prst="line">
              <a:avLst/>
            </a:prstGeom>
            <a:noFill/>
            <a:ln w="9525">
              <a:solidFill>
                <a:schemeClr val="tx1"/>
              </a:solidFill>
              <a:round/>
              <a:headEnd/>
              <a:tailEnd/>
            </a:ln>
          </p:spPr>
          <p:txBody>
            <a:bodyPr/>
            <a:lstStyle/>
            <a:p>
              <a:endParaRPr lang="en-US"/>
            </a:p>
          </p:txBody>
        </p:sp>
        <p:sp>
          <p:nvSpPr>
            <p:cNvPr id="22558" name="Line 26"/>
            <p:cNvSpPr>
              <a:spLocks noChangeShapeType="1"/>
            </p:cNvSpPr>
            <p:nvPr/>
          </p:nvSpPr>
          <p:spPr bwMode="auto">
            <a:xfrm>
              <a:off x="3312" y="2592"/>
              <a:ext cx="576" cy="192"/>
            </a:xfrm>
            <a:prstGeom prst="line">
              <a:avLst/>
            </a:prstGeom>
            <a:noFill/>
            <a:ln w="9525">
              <a:solidFill>
                <a:schemeClr val="tx1"/>
              </a:solidFill>
              <a:round/>
              <a:headEnd/>
              <a:tailEnd/>
            </a:ln>
          </p:spPr>
          <p:txBody>
            <a:bodyPr/>
            <a:lstStyle/>
            <a:p>
              <a:endParaRPr lang="en-US"/>
            </a:p>
          </p:txBody>
        </p:sp>
        <p:sp>
          <p:nvSpPr>
            <p:cNvPr id="22559" name="Line 27"/>
            <p:cNvSpPr>
              <a:spLocks noChangeShapeType="1"/>
            </p:cNvSpPr>
            <p:nvPr/>
          </p:nvSpPr>
          <p:spPr bwMode="auto">
            <a:xfrm flipV="1">
              <a:off x="3360" y="1968"/>
              <a:ext cx="432" cy="432"/>
            </a:xfrm>
            <a:prstGeom prst="line">
              <a:avLst/>
            </a:prstGeom>
            <a:noFill/>
            <a:ln w="9525">
              <a:solidFill>
                <a:schemeClr val="tx1"/>
              </a:solidFill>
              <a:round/>
              <a:headEnd/>
              <a:tailEnd/>
            </a:ln>
          </p:spPr>
          <p:txBody>
            <a:bodyPr/>
            <a:lstStyle/>
            <a:p>
              <a:endParaRPr lang="en-US"/>
            </a:p>
          </p:txBody>
        </p:sp>
        <p:sp>
          <p:nvSpPr>
            <p:cNvPr id="22560" name="Line 28"/>
            <p:cNvSpPr>
              <a:spLocks noChangeShapeType="1"/>
            </p:cNvSpPr>
            <p:nvPr/>
          </p:nvSpPr>
          <p:spPr bwMode="auto">
            <a:xfrm>
              <a:off x="1872" y="3552"/>
              <a:ext cx="480" cy="0"/>
            </a:xfrm>
            <a:prstGeom prst="line">
              <a:avLst/>
            </a:prstGeom>
            <a:noFill/>
            <a:ln w="9525">
              <a:solidFill>
                <a:schemeClr val="tx1"/>
              </a:solidFill>
              <a:round/>
              <a:headEnd/>
              <a:tailEnd/>
            </a:ln>
          </p:spPr>
          <p:txBody>
            <a:bodyPr/>
            <a:lstStyle/>
            <a:p>
              <a:endParaRPr lang="en-US"/>
            </a:p>
          </p:txBody>
        </p:sp>
        <p:sp>
          <p:nvSpPr>
            <p:cNvPr id="22561" name="Line 29"/>
            <p:cNvSpPr>
              <a:spLocks noChangeShapeType="1"/>
            </p:cNvSpPr>
            <p:nvPr/>
          </p:nvSpPr>
          <p:spPr bwMode="auto">
            <a:xfrm>
              <a:off x="2064" y="1776"/>
              <a:ext cx="432" cy="0"/>
            </a:xfrm>
            <a:prstGeom prst="line">
              <a:avLst/>
            </a:prstGeom>
            <a:noFill/>
            <a:ln w="9525">
              <a:solidFill>
                <a:schemeClr val="tx1"/>
              </a:solidFill>
              <a:round/>
              <a:headEnd/>
              <a:tailEnd/>
            </a:ln>
          </p:spPr>
          <p:txBody>
            <a:bodyPr/>
            <a:lstStyle/>
            <a:p>
              <a:endParaRPr lang="en-US"/>
            </a:p>
          </p:txBody>
        </p:sp>
      </p:grpSp>
      <p:sp>
        <p:nvSpPr>
          <p:cNvPr id="22532" name="Rectangle 30"/>
          <p:cNvSpPr>
            <a:spLocks noChangeArrowheads="1"/>
          </p:cNvSpPr>
          <p:nvPr/>
        </p:nvSpPr>
        <p:spPr bwMode="auto">
          <a:xfrm>
            <a:off x="304800" y="1371600"/>
            <a:ext cx="8382000" cy="4495800"/>
          </a:xfrm>
          <a:prstGeom prst="rect">
            <a:avLst/>
          </a:prstGeom>
          <a:noFill/>
          <a:ln w="38100">
            <a:solidFill>
              <a:schemeClr val="hlink"/>
            </a:solidFill>
            <a:miter lim="800000"/>
            <a:headEnd/>
            <a:tailEnd/>
          </a:ln>
        </p:spPr>
        <p:txBody>
          <a:bodyPr wrap="none" anchor="ctr"/>
          <a:lstStyle/>
          <a:p>
            <a:pPr eaLnBrk="1" hangingPunct="1"/>
            <a:endParaRPr lang="ar-SA"/>
          </a:p>
        </p:txBody>
      </p:sp>
      <p:sp>
        <p:nvSpPr>
          <p:cNvPr id="22533" name="Text Box 31"/>
          <p:cNvSpPr txBox="1">
            <a:spLocks noChangeArrowheads="1"/>
          </p:cNvSpPr>
          <p:nvPr/>
        </p:nvSpPr>
        <p:spPr bwMode="auto">
          <a:xfrm>
            <a:off x="914400" y="152400"/>
            <a:ext cx="6934200" cy="1016000"/>
          </a:xfrm>
          <a:prstGeom prst="rect">
            <a:avLst/>
          </a:prstGeom>
          <a:noFill/>
          <a:ln w="9525">
            <a:noFill/>
            <a:miter lim="800000"/>
            <a:headEnd/>
            <a:tailEnd/>
          </a:ln>
        </p:spPr>
        <p:txBody>
          <a:bodyPr lIns="91424" tIns="45712" rIns="91424" bIns="45712">
            <a:spAutoFit/>
          </a:bodyPr>
          <a:lstStyle/>
          <a:p>
            <a:pPr algn="ctr" eaLnBrk="1" hangingPunct="1"/>
            <a:r>
              <a:rPr lang="en-US" sz="3000" b="1">
                <a:solidFill>
                  <a:schemeClr val="bg2"/>
                </a:solidFill>
                <a:latin typeface="Times New Roman" pitchFamily="18" charset="0"/>
              </a:rPr>
              <a:t>Viral Hepatitis – Classification &amp;Historical Perspective</a:t>
            </a:r>
          </a:p>
        </p:txBody>
      </p:sp>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609600" y="1447800"/>
            <a:ext cx="7993063" cy="4648200"/>
          </a:xfrm>
        </p:spPr>
        <p:txBody>
          <a:bodyPr/>
          <a:lstStyle/>
          <a:p>
            <a:pPr eaLnBrk="1" hangingPunct="1">
              <a:lnSpc>
                <a:spcPct val="80000"/>
              </a:lnSpc>
              <a:buClr>
                <a:srgbClr val="0707FF"/>
              </a:buClr>
            </a:pPr>
            <a:r>
              <a:rPr lang="en-US" altLang="ar-SA" sz="2400" b="1" smtClean="0">
                <a:latin typeface="Times New Roman" pitchFamily="18" charset="0"/>
              </a:rPr>
              <a:t>11( 6 major)  with many subtypes and quasispecies</a:t>
            </a:r>
          </a:p>
          <a:p>
            <a:pPr eaLnBrk="1" hangingPunct="1">
              <a:lnSpc>
                <a:spcPct val="80000"/>
              </a:lnSpc>
              <a:buClr>
                <a:srgbClr val="0707FF"/>
              </a:buClr>
            </a:pPr>
            <a:endParaRPr lang="en-US" altLang="ar-SA" sz="2400" b="1" smtClean="0">
              <a:latin typeface="Times New Roman" pitchFamily="18" charset="0"/>
            </a:endParaRPr>
          </a:p>
          <a:p>
            <a:pPr eaLnBrk="1" hangingPunct="1">
              <a:lnSpc>
                <a:spcPct val="80000"/>
              </a:lnSpc>
              <a:buClr>
                <a:srgbClr val="0707FF"/>
              </a:buClr>
            </a:pPr>
            <a:r>
              <a:rPr lang="en-US" altLang="ar-SA" sz="2400" b="1" smtClean="0">
                <a:latin typeface="Times New Roman" pitchFamily="18" charset="0"/>
              </a:rPr>
              <a:t>The predominate genotype in Saudi is Genotype 4 (62.9% )  		                                                </a:t>
            </a:r>
          </a:p>
          <a:p>
            <a:pPr eaLnBrk="1" hangingPunct="1">
              <a:lnSpc>
                <a:spcPct val="80000"/>
              </a:lnSpc>
              <a:buClr>
                <a:srgbClr val="0707FF"/>
              </a:buClr>
            </a:pPr>
            <a:endParaRPr lang="en-US" altLang="ar-SA" sz="2400" b="1" smtClean="0">
              <a:latin typeface="Times New Roman" pitchFamily="18" charset="0"/>
            </a:endParaRPr>
          </a:p>
          <a:p>
            <a:pPr eaLnBrk="1" hangingPunct="1">
              <a:lnSpc>
                <a:spcPct val="80000"/>
              </a:lnSpc>
              <a:buClr>
                <a:srgbClr val="0707FF"/>
              </a:buClr>
            </a:pPr>
            <a:r>
              <a:rPr lang="en-US" altLang="ar-SA" sz="2400" b="1" smtClean="0">
                <a:latin typeface="Times New Roman" pitchFamily="18" charset="0"/>
              </a:rPr>
              <a:t>Europe &amp; America Genotype 1</a:t>
            </a:r>
            <a:r>
              <a:rPr lang="en-US" altLang="ar-SA" sz="2400" b="1" smtClean="0">
                <a:latin typeface="Times New Roman" pitchFamily="18" charset="0"/>
                <a:sym typeface="Symbol" pitchFamily="18" charset="2"/>
              </a:rPr>
              <a:t> 75 (24.8) % </a:t>
            </a:r>
          </a:p>
          <a:p>
            <a:pPr eaLnBrk="1" hangingPunct="1">
              <a:lnSpc>
                <a:spcPct val="80000"/>
              </a:lnSpc>
              <a:buClr>
                <a:srgbClr val="0707FF"/>
              </a:buClr>
              <a:buFontTx/>
              <a:buNone/>
            </a:pPr>
            <a:r>
              <a:rPr lang="en-US" altLang="ar-SA" sz="2400" b="1" smtClean="0">
                <a:latin typeface="Times New Roman" pitchFamily="18" charset="0"/>
                <a:sym typeface="Symbol" pitchFamily="18" charset="2"/>
              </a:rPr>
              <a:t>                                                      </a:t>
            </a:r>
            <a:r>
              <a:rPr lang="en-US" altLang="ar-SA" sz="2400" b="1" smtClean="0">
                <a:latin typeface="Times New Roman" pitchFamily="18" charset="0"/>
              </a:rPr>
              <a:t>severe disease</a:t>
            </a:r>
          </a:p>
          <a:p>
            <a:pPr eaLnBrk="1" hangingPunct="1">
              <a:lnSpc>
                <a:spcPct val="80000"/>
              </a:lnSpc>
              <a:buClr>
                <a:srgbClr val="0707FF"/>
              </a:buClr>
            </a:pPr>
            <a:endParaRPr lang="en-US" altLang="ar-SA" sz="2400" b="1" smtClean="0">
              <a:latin typeface="Times New Roman" pitchFamily="18" charset="0"/>
            </a:endParaRPr>
          </a:p>
          <a:p>
            <a:pPr eaLnBrk="1" hangingPunct="1">
              <a:lnSpc>
                <a:spcPct val="80000"/>
              </a:lnSpc>
              <a:buClr>
                <a:srgbClr val="0707FF"/>
              </a:buClr>
            </a:pPr>
            <a:r>
              <a:rPr lang="en-US" altLang="ar-SA" sz="2400" b="1" smtClean="0">
                <a:latin typeface="Times New Roman" pitchFamily="18" charset="0"/>
              </a:rPr>
              <a:t>Genotype 2 = 10.8 (7.4) %</a:t>
            </a:r>
          </a:p>
          <a:p>
            <a:pPr eaLnBrk="1" hangingPunct="1">
              <a:lnSpc>
                <a:spcPct val="80000"/>
              </a:lnSpc>
              <a:buClr>
                <a:srgbClr val="0707FF"/>
              </a:buClr>
            </a:pPr>
            <a:endParaRPr lang="en-US" altLang="ar-SA" sz="2400" b="1" smtClean="0">
              <a:latin typeface="Times New Roman" pitchFamily="18" charset="0"/>
            </a:endParaRPr>
          </a:p>
          <a:p>
            <a:pPr eaLnBrk="1" hangingPunct="1">
              <a:lnSpc>
                <a:spcPct val="80000"/>
              </a:lnSpc>
              <a:buClr>
                <a:srgbClr val="0707FF"/>
              </a:buClr>
            </a:pPr>
            <a:r>
              <a:rPr lang="en-US" altLang="ar-SA" sz="2400" b="1" smtClean="0">
                <a:latin typeface="Times New Roman" pitchFamily="18" charset="0"/>
              </a:rPr>
              <a:t>Genotype 3 =  5.8 (5.9) %</a:t>
            </a:r>
          </a:p>
          <a:p>
            <a:pPr eaLnBrk="1" hangingPunct="1">
              <a:lnSpc>
                <a:spcPct val="80000"/>
              </a:lnSpc>
              <a:buClr>
                <a:srgbClr val="0707FF"/>
              </a:buClr>
            </a:pPr>
            <a:endParaRPr lang="en-US" altLang="ar-SA" sz="2400" b="1" smtClean="0">
              <a:latin typeface="Times New Roman" pitchFamily="18" charset="0"/>
            </a:endParaRPr>
          </a:p>
          <a:p>
            <a:pPr eaLnBrk="1" hangingPunct="1">
              <a:lnSpc>
                <a:spcPct val="80000"/>
              </a:lnSpc>
              <a:buClr>
                <a:srgbClr val="0707FF"/>
              </a:buClr>
            </a:pPr>
            <a:r>
              <a:rPr lang="en-US" altLang="ar-SA" sz="2400" b="1" smtClean="0">
                <a:latin typeface="Times New Roman" pitchFamily="18" charset="0"/>
              </a:rPr>
              <a:t>Genotype 1 &amp; 4 </a:t>
            </a:r>
            <a:r>
              <a:rPr lang="en-US" altLang="ar-SA" sz="2400" b="1" smtClean="0">
                <a:latin typeface="Times New Roman" pitchFamily="18" charset="0"/>
                <a:sym typeface="Symbol" pitchFamily="18" charset="2"/>
              </a:rPr>
              <a:t> </a:t>
            </a:r>
            <a:r>
              <a:rPr lang="en-US" altLang="ar-SA" sz="2400" b="1" smtClean="0">
                <a:latin typeface="Times New Roman" pitchFamily="18" charset="0"/>
              </a:rPr>
              <a:t>Poor response to therapy 	</a:t>
            </a:r>
          </a:p>
          <a:p>
            <a:pPr eaLnBrk="1" hangingPunct="1">
              <a:lnSpc>
                <a:spcPct val="80000"/>
              </a:lnSpc>
              <a:buFontTx/>
              <a:buNone/>
            </a:pPr>
            <a:endParaRPr lang="en-US" altLang="ar-SA" sz="2400" smtClean="0">
              <a:solidFill>
                <a:srgbClr val="FFFF00"/>
              </a:solidFill>
              <a:latin typeface="Times New Roman" pitchFamily="18" charset="0"/>
            </a:endParaRPr>
          </a:p>
          <a:p>
            <a:pPr eaLnBrk="1" hangingPunct="1">
              <a:lnSpc>
                <a:spcPct val="80000"/>
              </a:lnSpc>
              <a:buFontTx/>
              <a:buNone/>
            </a:pPr>
            <a:r>
              <a:rPr lang="en-US" altLang="ar-SA" sz="800" smtClean="0">
                <a:solidFill>
                  <a:srgbClr val="FFFF00"/>
                </a:solidFill>
                <a:latin typeface="Times New Roman" pitchFamily="18" charset="0"/>
              </a:rPr>
              <a:t>                                                     </a:t>
            </a:r>
          </a:p>
        </p:txBody>
      </p:sp>
      <p:sp>
        <p:nvSpPr>
          <p:cNvPr id="59395" name="Text Box 3"/>
          <p:cNvSpPr txBox="1">
            <a:spLocks noChangeArrowheads="1"/>
          </p:cNvSpPr>
          <p:nvPr/>
        </p:nvSpPr>
        <p:spPr bwMode="auto">
          <a:xfrm>
            <a:off x="449263" y="457200"/>
            <a:ext cx="7018337" cy="584200"/>
          </a:xfrm>
          <a:prstGeom prst="rect">
            <a:avLst/>
          </a:prstGeom>
          <a:noFill/>
          <a:ln w="12700">
            <a:noFill/>
            <a:miter lim="800000"/>
            <a:headEnd/>
            <a:tailEnd/>
          </a:ln>
        </p:spPr>
        <p:txBody>
          <a:bodyPr>
            <a:spAutoFit/>
          </a:bodyPr>
          <a:lstStyle/>
          <a:p>
            <a:pPr rtl="1"/>
            <a:r>
              <a:rPr lang="en-US" altLang="ar-SA" sz="3200" b="1" u="sng">
                <a:solidFill>
                  <a:schemeClr val="bg2"/>
                </a:solidFill>
                <a:latin typeface="Tahoma" pitchFamily="34" charset="0"/>
                <a:cs typeface="Tahoma" pitchFamily="34" charset="0"/>
              </a:rPr>
              <a:t>Hepatitis C Virus Genotypes</a:t>
            </a:r>
          </a:p>
        </p:txBody>
      </p:sp>
      <p:sp>
        <p:nvSpPr>
          <p:cNvPr id="59396" name="AutoShape 4"/>
          <p:cNvSpPr>
            <a:spLocks/>
          </p:cNvSpPr>
          <p:nvPr/>
        </p:nvSpPr>
        <p:spPr bwMode="auto">
          <a:xfrm>
            <a:off x="4495800" y="3657600"/>
            <a:ext cx="66675" cy="990600"/>
          </a:xfrm>
          <a:prstGeom prst="rightBrace">
            <a:avLst>
              <a:gd name="adj1" fmla="val 123810"/>
              <a:gd name="adj2" fmla="val 50000"/>
            </a:avLst>
          </a:prstGeom>
          <a:noFill/>
          <a:ln w="12700">
            <a:solidFill>
              <a:schemeClr val="bg1"/>
            </a:solidFill>
            <a:round/>
            <a:headEnd/>
            <a:tailEnd/>
          </a:ln>
        </p:spPr>
        <p:txBody>
          <a:bodyPr wrap="none" anchor="ctr"/>
          <a:lstStyle/>
          <a:p>
            <a:pPr algn="ctr" eaLnBrk="1" hangingPunct="1"/>
            <a:endParaRPr lang="ar-SA">
              <a:solidFill>
                <a:schemeClr val="bg1"/>
              </a:solidFill>
            </a:endParaRPr>
          </a:p>
        </p:txBody>
      </p:sp>
      <p:sp>
        <p:nvSpPr>
          <p:cNvPr id="59397" name="Slide Number Placeholder 1"/>
          <p:cNvSpPr>
            <a:spLocks noGrp="1"/>
          </p:cNvSpPr>
          <p:nvPr>
            <p:ph type="sldNum" sz="quarter" idx="12"/>
          </p:nvPr>
        </p:nvSpPr>
        <p:spPr bwMode="auto">
          <a:noFill/>
          <a:ln>
            <a:miter lim="800000"/>
            <a:headEnd/>
            <a:tailEnd/>
          </a:ln>
        </p:spPr>
        <p:txBody>
          <a:bodyPr/>
          <a:lstStyle/>
          <a:p>
            <a:fld id="{824333E6-049D-40FD-A51B-CDFBBB2DA11C}" type="slidenum">
              <a:rPr lang="en-US"/>
              <a:pPr/>
              <a:t>30</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52400"/>
            <a:ext cx="9144000" cy="762000"/>
          </a:xfrm>
        </p:spPr>
        <p:txBody>
          <a:bodyPr/>
          <a:lstStyle/>
          <a:p>
            <a:pPr eaLnBrk="1" hangingPunct="1"/>
            <a:r>
              <a:rPr lang="en-US" b="1" u="sng" smtClean="0">
                <a:solidFill>
                  <a:schemeClr val="bg2"/>
                </a:solidFill>
                <a:latin typeface="Times New Roman" pitchFamily="18" charset="0"/>
              </a:rPr>
              <a:t>Natural History of HCV Infection</a:t>
            </a:r>
          </a:p>
        </p:txBody>
      </p:sp>
      <p:sp>
        <p:nvSpPr>
          <p:cNvPr id="60419" name="Text Box 3"/>
          <p:cNvSpPr txBox="1">
            <a:spLocks noChangeArrowheads="1"/>
          </p:cNvSpPr>
          <p:nvPr/>
        </p:nvSpPr>
        <p:spPr bwMode="auto">
          <a:xfrm>
            <a:off x="1582738" y="1600200"/>
            <a:ext cx="1619250" cy="744538"/>
          </a:xfrm>
          <a:prstGeom prst="rect">
            <a:avLst/>
          </a:prstGeom>
          <a:solidFill>
            <a:srgbClr val="FF9933"/>
          </a:solidFill>
          <a:ln w="12700">
            <a:solidFill>
              <a:srgbClr val="000000"/>
            </a:solidFill>
            <a:miter lim="800000"/>
            <a:headEnd/>
            <a:tailEnd/>
          </a:ln>
        </p:spPr>
        <p:txBody>
          <a:bodyPr wrap="none">
            <a:spAutoFit/>
          </a:bodyPr>
          <a:lstStyle/>
          <a:p>
            <a:pPr algn="ctr"/>
            <a:r>
              <a:rPr lang="en-US" sz="2400">
                <a:solidFill>
                  <a:schemeClr val="bg1"/>
                </a:solidFill>
              </a:rPr>
              <a:t>Exposure</a:t>
            </a:r>
          </a:p>
          <a:p>
            <a:pPr algn="ctr"/>
            <a:r>
              <a:rPr lang="en-US">
                <a:solidFill>
                  <a:schemeClr val="bg1"/>
                </a:solidFill>
              </a:rPr>
              <a:t>(Acute phase)</a:t>
            </a:r>
            <a:endParaRPr lang="en-US" sz="2400">
              <a:solidFill>
                <a:schemeClr val="bg1"/>
              </a:solidFill>
            </a:endParaRPr>
          </a:p>
        </p:txBody>
      </p:sp>
      <p:sp>
        <p:nvSpPr>
          <p:cNvPr id="92164" name="Text Box 4"/>
          <p:cNvSpPr txBox="1">
            <a:spLocks noChangeArrowheads="1"/>
          </p:cNvSpPr>
          <p:nvPr/>
        </p:nvSpPr>
        <p:spPr bwMode="blackWhite">
          <a:xfrm>
            <a:off x="619125" y="2709863"/>
            <a:ext cx="1470025" cy="469900"/>
          </a:xfrm>
          <a:prstGeom prst="rect">
            <a:avLst/>
          </a:prstGeom>
          <a:gradFill rotWithShape="0">
            <a:gsLst>
              <a:gs pos="0">
                <a:srgbClr val="CC0066"/>
              </a:gs>
              <a:gs pos="100000">
                <a:srgbClr val="CC0066">
                  <a:gamma/>
                  <a:shade val="65882"/>
                  <a:invGamma/>
                </a:srgbClr>
              </a:gs>
            </a:gsLst>
            <a:path path="shape">
              <a:fillToRect l="50000" t="50000" r="50000" b="50000"/>
            </a:path>
          </a:gradFill>
          <a:ln w="12700">
            <a:solidFill>
              <a:schemeClr val="bg2"/>
            </a:solidFill>
            <a:miter lim="800000"/>
            <a:headEnd/>
            <a:tailEnd/>
          </a:ln>
          <a:effectLst/>
        </p:spPr>
        <p:txBody>
          <a:bodyPr wrap="none">
            <a:spAutoFit/>
          </a:bodyPr>
          <a:lstStyle/>
          <a:p>
            <a:pPr>
              <a:defRPr/>
            </a:pPr>
            <a:r>
              <a:rPr lang="en-US" sz="2400">
                <a:solidFill>
                  <a:srgbClr val="FFFF00"/>
                </a:solidFill>
                <a:effectLst>
                  <a:outerShdw blurRad="38100" dist="38100" dir="2700000" algn="tl">
                    <a:srgbClr val="000000"/>
                  </a:outerShdw>
                </a:effectLst>
                <a:latin typeface="Arial" charset="0"/>
                <a:cs typeface="+mn-cs"/>
              </a:rPr>
              <a:t>Resolved</a:t>
            </a:r>
          </a:p>
        </p:txBody>
      </p:sp>
      <p:sp>
        <p:nvSpPr>
          <p:cNvPr id="60421" name="Text Box 5"/>
          <p:cNvSpPr txBox="1">
            <a:spLocks noChangeArrowheads="1"/>
          </p:cNvSpPr>
          <p:nvPr/>
        </p:nvSpPr>
        <p:spPr bwMode="auto">
          <a:xfrm>
            <a:off x="3159125" y="2709863"/>
            <a:ext cx="1316038" cy="469900"/>
          </a:xfrm>
          <a:prstGeom prst="rect">
            <a:avLst/>
          </a:prstGeom>
          <a:solidFill>
            <a:srgbClr val="FF9933"/>
          </a:solidFill>
          <a:ln w="12700">
            <a:solidFill>
              <a:srgbClr val="000000"/>
            </a:solidFill>
            <a:miter lim="800000"/>
            <a:headEnd/>
            <a:tailEnd/>
          </a:ln>
        </p:spPr>
        <p:txBody>
          <a:bodyPr>
            <a:spAutoFit/>
          </a:bodyPr>
          <a:lstStyle/>
          <a:p>
            <a:r>
              <a:rPr lang="en-US" sz="2400">
                <a:solidFill>
                  <a:schemeClr val="bg1"/>
                </a:solidFill>
              </a:rPr>
              <a:t>Chronic</a:t>
            </a:r>
          </a:p>
        </p:txBody>
      </p:sp>
      <p:sp>
        <p:nvSpPr>
          <p:cNvPr id="60422" name="Text Box 6"/>
          <p:cNvSpPr txBox="1">
            <a:spLocks noChangeArrowheads="1"/>
          </p:cNvSpPr>
          <p:nvPr/>
        </p:nvSpPr>
        <p:spPr bwMode="auto">
          <a:xfrm>
            <a:off x="4725988" y="3541713"/>
            <a:ext cx="1401762" cy="469900"/>
          </a:xfrm>
          <a:prstGeom prst="rect">
            <a:avLst/>
          </a:prstGeom>
          <a:solidFill>
            <a:srgbClr val="FF9933"/>
          </a:solidFill>
          <a:ln w="12700">
            <a:solidFill>
              <a:srgbClr val="CC0066"/>
            </a:solidFill>
            <a:miter lim="800000"/>
            <a:headEnd/>
            <a:tailEnd/>
          </a:ln>
        </p:spPr>
        <p:txBody>
          <a:bodyPr wrap="none">
            <a:spAutoFit/>
          </a:bodyPr>
          <a:lstStyle/>
          <a:p>
            <a:r>
              <a:rPr lang="en-US" sz="2400">
                <a:solidFill>
                  <a:schemeClr val="bg1"/>
                </a:solidFill>
              </a:rPr>
              <a:t>Cirrhosis</a:t>
            </a:r>
          </a:p>
        </p:txBody>
      </p:sp>
      <p:sp>
        <p:nvSpPr>
          <p:cNvPr id="92167" name="Text Box 7"/>
          <p:cNvSpPr txBox="1">
            <a:spLocks noChangeArrowheads="1"/>
          </p:cNvSpPr>
          <p:nvPr/>
        </p:nvSpPr>
        <p:spPr bwMode="blackWhite">
          <a:xfrm>
            <a:off x="2132013" y="3541713"/>
            <a:ext cx="1062037" cy="469900"/>
          </a:xfrm>
          <a:prstGeom prst="rect">
            <a:avLst/>
          </a:prstGeom>
          <a:gradFill rotWithShape="0">
            <a:gsLst>
              <a:gs pos="0">
                <a:srgbClr val="CC0066"/>
              </a:gs>
              <a:gs pos="100000">
                <a:srgbClr val="CC0066">
                  <a:gamma/>
                  <a:shade val="65882"/>
                  <a:invGamma/>
                </a:srgbClr>
              </a:gs>
            </a:gsLst>
            <a:path path="shape">
              <a:fillToRect l="50000" t="50000" r="50000" b="50000"/>
            </a:path>
          </a:gradFill>
          <a:ln w="12700">
            <a:solidFill>
              <a:schemeClr val="bg2"/>
            </a:solidFill>
            <a:miter lim="800000"/>
            <a:headEnd/>
            <a:tailEnd/>
          </a:ln>
          <a:effectLst/>
        </p:spPr>
        <p:txBody>
          <a:bodyPr wrap="none">
            <a:spAutoFit/>
          </a:bodyPr>
          <a:lstStyle/>
          <a:p>
            <a:pPr>
              <a:defRPr/>
            </a:pPr>
            <a:r>
              <a:rPr lang="en-US" sz="2400">
                <a:solidFill>
                  <a:srgbClr val="FFFF00"/>
                </a:solidFill>
                <a:effectLst>
                  <a:outerShdw blurRad="38100" dist="38100" dir="2700000" algn="tl">
                    <a:srgbClr val="000000"/>
                  </a:outerShdw>
                </a:effectLst>
                <a:latin typeface="Arial" charset="0"/>
                <a:cs typeface="+mn-cs"/>
              </a:rPr>
              <a:t>Stable</a:t>
            </a:r>
          </a:p>
        </p:txBody>
      </p:sp>
      <p:sp>
        <p:nvSpPr>
          <p:cNvPr id="92168" name="Text Box 8"/>
          <p:cNvSpPr txBox="1">
            <a:spLocks noChangeArrowheads="1"/>
          </p:cNvSpPr>
          <p:nvPr/>
        </p:nvSpPr>
        <p:spPr bwMode="blackWhite">
          <a:xfrm>
            <a:off x="3001963" y="4373563"/>
            <a:ext cx="1808162" cy="835025"/>
          </a:xfrm>
          <a:prstGeom prst="rect">
            <a:avLst/>
          </a:prstGeom>
          <a:gradFill rotWithShape="0">
            <a:gsLst>
              <a:gs pos="0">
                <a:srgbClr val="CC0066"/>
              </a:gs>
              <a:gs pos="100000">
                <a:srgbClr val="CC0066">
                  <a:gamma/>
                  <a:shade val="65882"/>
                  <a:invGamma/>
                </a:srgbClr>
              </a:gs>
            </a:gsLst>
            <a:path path="shape">
              <a:fillToRect l="50000" t="50000" r="50000" b="50000"/>
            </a:path>
          </a:gradFill>
          <a:ln w="12700">
            <a:solidFill>
              <a:schemeClr val="bg2"/>
            </a:solidFill>
            <a:miter lim="800000"/>
            <a:headEnd/>
            <a:tailEnd/>
          </a:ln>
          <a:effectLst/>
        </p:spPr>
        <p:txBody>
          <a:bodyPr wrap="none">
            <a:spAutoFit/>
          </a:bodyPr>
          <a:lstStyle/>
          <a:p>
            <a:pPr algn="ctr">
              <a:defRPr/>
            </a:pPr>
            <a:r>
              <a:rPr lang="en-US" sz="2400">
                <a:solidFill>
                  <a:srgbClr val="FFFF00"/>
                </a:solidFill>
                <a:effectLst>
                  <a:outerShdw blurRad="38100" dist="38100" dir="2700000" algn="tl">
                    <a:srgbClr val="000000"/>
                  </a:outerShdw>
                </a:effectLst>
                <a:latin typeface="Arial" charset="0"/>
                <a:cs typeface="+mn-cs"/>
              </a:rPr>
              <a:t>Slowly</a:t>
            </a:r>
          </a:p>
          <a:p>
            <a:pPr algn="ctr">
              <a:defRPr/>
            </a:pPr>
            <a:r>
              <a:rPr lang="en-US" sz="2400">
                <a:solidFill>
                  <a:srgbClr val="FFFF00"/>
                </a:solidFill>
                <a:effectLst>
                  <a:outerShdw blurRad="38100" dist="38100" dir="2700000" algn="tl">
                    <a:srgbClr val="000000"/>
                  </a:outerShdw>
                </a:effectLst>
                <a:latin typeface="Arial" charset="0"/>
                <a:cs typeface="+mn-cs"/>
              </a:rPr>
              <a:t>Progressive</a:t>
            </a:r>
          </a:p>
        </p:txBody>
      </p:sp>
      <p:sp>
        <p:nvSpPr>
          <p:cNvPr id="60425" name="Text Box 9"/>
          <p:cNvSpPr txBox="1">
            <a:spLocks noChangeArrowheads="1"/>
          </p:cNvSpPr>
          <p:nvPr/>
        </p:nvSpPr>
        <p:spPr bwMode="auto">
          <a:xfrm>
            <a:off x="6057900" y="4373563"/>
            <a:ext cx="1635125" cy="1198562"/>
          </a:xfrm>
          <a:prstGeom prst="rect">
            <a:avLst/>
          </a:prstGeom>
          <a:solidFill>
            <a:srgbClr val="FF9933"/>
          </a:solidFill>
          <a:ln w="12700">
            <a:solidFill>
              <a:srgbClr val="CC0066"/>
            </a:solidFill>
            <a:miter lim="800000"/>
            <a:headEnd/>
            <a:tailEnd/>
          </a:ln>
        </p:spPr>
        <p:txBody>
          <a:bodyPr wrap="none">
            <a:spAutoFit/>
          </a:bodyPr>
          <a:lstStyle/>
          <a:p>
            <a:pPr algn="ctr"/>
            <a:r>
              <a:rPr lang="en-US" sz="2400">
                <a:solidFill>
                  <a:schemeClr val="bg1"/>
                </a:solidFill>
              </a:rPr>
              <a:t>HCC</a:t>
            </a:r>
          </a:p>
          <a:p>
            <a:pPr algn="ctr"/>
            <a:r>
              <a:rPr lang="en-US" sz="2400">
                <a:solidFill>
                  <a:schemeClr val="bg1"/>
                </a:solidFill>
              </a:rPr>
              <a:t>Transplant</a:t>
            </a:r>
          </a:p>
          <a:p>
            <a:pPr algn="ctr"/>
            <a:r>
              <a:rPr lang="en-US" sz="2400">
                <a:solidFill>
                  <a:schemeClr val="bg1"/>
                </a:solidFill>
              </a:rPr>
              <a:t>Death</a:t>
            </a:r>
          </a:p>
        </p:txBody>
      </p:sp>
      <p:sp>
        <p:nvSpPr>
          <p:cNvPr id="60426" name="Line 10"/>
          <p:cNvSpPr>
            <a:spLocks noChangeShapeType="1"/>
          </p:cNvSpPr>
          <p:nvPr/>
        </p:nvSpPr>
        <p:spPr bwMode="auto">
          <a:xfrm>
            <a:off x="3068638" y="2363788"/>
            <a:ext cx="504825" cy="276225"/>
          </a:xfrm>
          <a:prstGeom prst="line">
            <a:avLst/>
          </a:prstGeom>
          <a:noFill/>
          <a:ln w="76200">
            <a:solidFill>
              <a:srgbClr val="FFFF66"/>
            </a:solidFill>
            <a:round/>
            <a:headEnd/>
            <a:tailEnd type="triangle" w="med" len="med"/>
          </a:ln>
        </p:spPr>
        <p:txBody>
          <a:bodyPr wrap="none" anchor="ctr"/>
          <a:lstStyle/>
          <a:p>
            <a:endParaRPr lang="en-US"/>
          </a:p>
        </p:txBody>
      </p:sp>
      <p:sp>
        <p:nvSpPr>
          <p:cNvPr id="60427" name="Line 11"/>
          <p:cNvSpPr>
            <a:spLocks noChangeShapeType="1"/>
          </p:cNvSpPr>
          <p:nvPr/>
        </p:nvSpPr>
        <p:spPr bwMode="auto">
          <a:xfrm>
            <a:off x="4654550" y="3195638"/>
            <a:ext cx="504825" cy="277812"/>
          </a:xfrm>
          <a:prstGeom prst="line">
            <a:avLst/>
          </a:prstGeom>
          <a:noFill/>
          <a:ln w="76200">
            <a:solidFill>
              <a:srgbClr val="FFFF66"/>
            </a:solidFill>
            <a:round/>
            <a:headEnd/>
            <a:tailEnd type="triangle" w="med" len="med"/>
          </a:ln>
        </p:spPr>
        <p:txBody>
          <a:bodyPr wrap="none" anchor="ctr"/>
          <a:lstStyle/>
          <a:p>
            <a:endParaRPr lang="en-US"/>
          </a:p>
        </p:txBody>
      </p:sp>
      <p:sp>
        <p:nvSpPr>
          <p:cNvPr id="60428" name="Line 12"/>
          <p:cNvSpPr>
            <a:spLocks noChangeShapeType="1"/>
          </p:cNvSpPr>
          <p:nvPr/>
        </p:nvSpPr>
        <p:spPr bwMode="auto">
          <a:xfrm>
            <a:off x="5951538" y="4027488"/>
            <a:ext cx="444500" cy="257175"/>
          </a:xfrm>
          <a:prstGeom prst="line">
            <a:avLst/>
          </a:prstGeom>
          <a:noFill/>
          <a:ln w="76200">
            <a:solidFill>
              <a:srgbClr val="FFFF66"/>
            </a:solidFill>
            <a:round/>
            <a:headEnd/>
            <a:tailEnd type="triangle" w="med" len="med"/>
          </a:ln>
        </p:spPr>
        <p:txBody>
          <a:bodyPr wrap="none" anchor="ctr"/>
          <a:lstStyle/>
          <a:p>
            <a:endParaRPr lang="en-US"/>
          </a:p>
        </p:txBody>
      </p:sp>
      <p:sp>
        <p:nvSpPr>
          <p:cNvPr id="60429" name="Text Box 13"/>
          <p:cNvSpPr txBox="1">
            <a:spLocks noChangeArrowheads="1"/>
          </p:cNvSpPr>
          <p:nvPr/>
        </p:nvSpPr>
        <p:spPr bwMode="auto">
          <a:xfrm>
            <a:off x="5230813" y="3192463"/>
            <a:ext cx="1212850" cy="396875"/>
          </a:xfrm>
          <a:prstGeom prst="rect">
            <a:avLst/>
          </a:prstGeom>
          <a:noFill/>
          <a:ln w="9525">
            <a:noFill/>
            <a:miter lim="800000"/>
            <a:headEnd/>
            <a:tailEnd/>
          </a:ln>
        </p:spPr>
        <p:txBody>
          <a:bodyPr wrap="none">
            <a:spAutoFit/>
          </a:bodyPr>
          <a:lstStyle/>
          <a:p>
            <a:r>
              <a:rPr lang="en-US" sz="2000">
                <a:solidFill>
                  <a:srgbClr val="FFFF99"/>
                </a:solidFill>
              </a:rPr>
              <a:t>20% (17)</a:t>
            </a:r>
          </a:p>
        </p:txBody>
      </p:sp>
      <p:sp>
        <p:nvSpPr>
          <p:cNvPr id="60430" name="Text Box 14"/>
          <p:cNvSpPr txBox="1">
            <a:spLocks noChangeArrowheads="1"/>
          </p:cNvSpPr>
          <p:nvPr/>
        </p:nvSpPr>
        <p:spPr bwMode="auto">
          <a:xfrm>
            <a:off x="1981200" y="2290763"/>
            <a:ext cx="1212850" cy="396875"/>
          </a:xfrm>
          <a:prstGeom prst="rect">
            <a:avLst/>
          </a:prstGeom>
          <a:noFill/>
          <a:ln w="9525">
            <a:noFill/>
            <a:miter lim="800000"/>
            <a:headEnd/>
            <a:tailEnd/>
          </a:ln>
        </p:spPr>
        <p:txBody>
          <a:bodyPr wrap="none">
            <a:spAutoFit/>
          </a:bodyPr>
          <a:lstStyle/>
          <a:p>
            <a:r>
              <a:rPr lang="en-US" sz="2000">
                <a:solidFill>
                  <a:srgbClr val="FFFF99"/>
                </a:solidFill>
              </a:rPr>
              <a:t>15% (15)</a:t>
            </a:r>
          </a:p>
        </p:txBody>
      </p:sp>
      <p:sp>
        <p:nvSpPr>
          <p:cNvPr id="60431" name="Text Box 15"/>
          <p:cNvSpPr txBox="1">
            <a:spLocks noChangeArrowheads="1"/>
          </p:cNvSpPr>
          <p:nvPr/>
        </p:nvSpPr>
        <p:spPr bwMode="auto">
          <a:xfrm>
            <a:off x="3573463" y="2290763"/>
            <a:ext cx="1212850" cy="396875"/>
          </a:xfrm>
          <a:prstGeom prst="rect">
            <a:avLst/>
          </a:prstGeom>
          <a:noFill/>
          <a:ln w="9525">
            <a:noFill/>
            <a:miter lim="800000"/>
            <a:headEnd/>
            <a:tailEnd/>
          </a:ln>
        </p:spPr>
        <p:txBody>
          <a:bodyPr wrap="none">
            <a:spAutoFit/>
          </a:bodyPr>
          <a:lstStyle/>
          <a:p>
            <a:r>
              <a:rPr lang="en-US" sz="2000">
                <a:solidFill>
                  <a:srgbClr val="FFFF99"/>
                </a:solidFill>
              </a:rPr>
              <a:t>85% (85)</a:t>
            </a:r>
          </a:p>
        </p:txBody>
      </p:sp>
      <p:sp>
        <p:nvSpPr>
          <p:cNvPr id="60432" name="Text Box 16"/>
          <p:cNvSpPr txBox="1">
            <a:spLocks noChangeArrowheads="1"/>
          </p:cNvSpPr>
          <p:nvPr/>
        </p:nvSpPr>
        <p:spPr bwMode="auto">
          <a:xfrm>
            <a:off x="6383338" y="4024313"/>
            <a:ext cx="1071562" cy="396875"/>
          </a:xfrm>
          <a:prstGeom prst="rect">
            <a:avLst/>
          </a:prstGeom>
          <a:noFill/>
          <a:ln w="9525">
            <a:noFill/>
            <a:miter lim="800000"/>
            <a:headEnd/>
            <a:tailEnd/>
          </a:ln>
        </p:spPr>
        <p:txBody>
          <a:bodyPr wrap="none">
            <a:spAutoFit/>
          </a:bodyPr>
          <a:lstStyle/>
          <a:p>
            <a:r>
              <a:rPr lang="en-US" sz="2000">
                <a:solidFill>
                  <a:srgbClr val="FFFF99"/>
                </a:solidFill>
              </a:rPr>
              <a:t>25% (4)</a:t>
            </a:r>
          </a:p>
        </p:txBody>
      </p:sp>
      <p:sp>
        <p:nvSpPr>
          <p:cNvPr id="60433" name="Text Box 17"/>
          <p:cNvSpPr txBox="1">
            <a:spLocks noChangeArrowheads="1"/>
          </p:cNvSpPr>
          <p:nvPr/>
        </p:nvSpPr>
        <p:spPr bwMode="auto">
          <a:xfrm>
            <a:off x="3357563" y="3192463"/>
            <a:ext cx="1212850" cy="396875"/>
          </a:xfrm>
          <a:prstGeom prst="rect">
            <a:avLst/>
          </a:prstGeom>
          <a:noFill/>
          <a:ln w="9525">
            <a:noFill/>
            <a:miter lim="800000"/>
            <a:headEnd/>
            <a:tailEnd/>
          </a:ln>
        </p:spPr>
        <p:txBody>
          <a:bodyPr wrap="none">
            <a:spAutoFit/>
          </a:bodyPr>
          <a:lstStyle/>
          <a:p>
            <a:r>
              <a:rPr lang="en-US" sz="2000">
                <a:solidFill>
                  <a:srgbClr val="FFFF99"/>
                </a:solidFill>
              </a:rPr>
              <a:t>80% (68)</a:t>
            </a:r>
          </a:p>
        </p:txBody>
      </p:sp>
      <p:sp>
        <p:nvSpPr>
          <p:cNvPr id="60434" name="Text Box 18"/>
          <p:cNvSpPr txBox="1">
            <a:spLocks noChangeArrowheads="1"/>
          </p:cNvSpPr>
          <p:nvPr/>
        </p:nvSpPr>
        <p:spPr bwMode="auto">
          <a:xfrm>
            <a:off x="4725988" y="4024313"/>
            <a:ext cx="1212850" cy="396875"/>
          </a:xfrm>
          <a:prstGeom prst="rect">
            <a:avLst/>
          </a:prstGeom>
          <a:noFill/>
          <a:ln w="9525">
            <a:noFill/>
            <a:miter lim="800000"/>
            <a:headEnd/>
            <a:tailEnd/>
          </a:ln>
        </p:spPr>
        <p:txBody>
          <a:bodyPr wrap="none">
            <a:spAutoFit/>
          </a:bodyPr>
          <a:lstStyle/>
          <a:p>
            <a:r>
              <a:rPr lang="en-US" sz="2000">
                <a:solidFill>
                  <a:srgbClr val="FFFF99"/>
                </a:solidFill>
              </a:rPr>
              <a:t>75% (13)</a:t>
            </a:r>
          </a:p>
        </p:txBody>
      </p:sp>
      <p:sp>
        <p:nvSpPr>
          <p:cNvPr id="60435" name="Line 19"/>
          <p:cNvSpPr>
            <a:spLocks noChangeShapeType="1"/>
          </p:cNvSpPr>
          <p:nvPr/>
        </p:nvSpPr>
        <p:spPr bwMode="auto">
          <a:xfrm flipH="1">
            <a:off x="1268413" y="2363788"/>
            <a:ext cx="503237" cy="276225"/>
          </a:xfrm>
          <a:prstGeom prst="line">
            <a:avLst/>
          </a:prstGeom>
          <a:noFill/>
          <a:ln w="76200">
            <a:solidFill>
              <a:srgbClr val="FFFF66"/>
            </a:solidFill>
            <a:round/>
            <a:headEnd/>
            <a:tailEnd type="triangle" w="med" len="med"/>
          </a:ln>
        </p:spPr>
        <p:txBody>
          <a:bodyPr wrap="none" anchor="ctr"/>
          <a:lstStyle/>
          <a:p>
            <a:endParaRPr lang="en-US"/>
          </a:p>
        </p:txBody>
      </p:sp>
      <p:sp>
        <p:nvSpPr>
          <p:cNvPr id="60436" name="Line 20"/>
          <p:cNvSpPr>
            <a:spLocks noChangeShapeType="1"/>
          </p:cNvSpPr>
          <p:nvPr/>
        </p:nvSpPr>
        <p:spPr bwMode="auto">
          <a:xfrm flipH="1">
            <a:off x="2925763" y="3195638"/>
            <a:ext cx="503237" cy="277812"/>
          </a:xfrm>
          <a:prstGeom prst="line">
            <a:avLst/>
          </a:prstGeom>
          <a:noFill/>
          <a:ln w="76200">
            <a:solidFill>
              <a:srgbClr val="FFFF66"/>
            </a:solidFill>
            <a:round/>
            <a:headEnd/>
            <a:tailEnd type="triangle" w="med" len="med"/>
          </a:ln>
        </p:spPr>
        <p:txBody>
          <a:bodyPr wrap="none" anchor="ctr"/>
          <a:lstStyle/>
          <a:p>
            <a:endParaRPr lang="en-US"/>
          </a:p>
        </p:txBody>
      </p:sp>
      <p:sp>
        <p:nvSpPr>
          <p:cNvPr id="60437" name="Line 21"/>
          <p:cNvSpPr>
            <a:spLocks noChangeShapeType="1"/>
          </p:cNvSpPr>
          <p:nvPr/>
        </p:nvSpPr>
        <p:spPr bwMode="auto">
          <a:xfrm flipH="1">
            <a:off x="4365625" y="4027488"/>
            <a:ext cx="444500" cy="257175"/>
          </a:xfrm>
          <a:prstGeom prst="line">
            <a:avLst/>
          </a:prstGeom>
          <a:noFill/>
          <a:ln w="76200">
            <a:solidFill>
              <a:srgbClr val="FFFF66"/>
            </a:solidFill>
            <a:round/>
            <a:headEnd/>
            <a:tailEnd type="triangle" w="med" len="med"/>
          </a:ln>
        </p:spPr>
        <p:txBody>
          <a:bodyPr wrap="none" anchor="ctr"/>
          <a:lstStyle/>
          <a:p>
            <a:endParaRPr lang="en-US"/>
          </a:p>
        </p:txBody>
      </p:sp>
      <p:sp>
        <p:nvSpPr>
          <p:cNvPr id="92182" name="Text Box 22"/>
          <p:cNvSpPr txBox="1">
            <a:spLocks noChangeArrowheads="1"/>
          </p:cNvSpPr>
          <p:nvPr/>
        </p:nvSpPr>
        <p:spPr bwMode="auto">
          <a:xfrm>
            <a:off x="5554663" y="2501900"/>
            <a:ext cx="2446337" cy="822325"/>
          </a:xfrm>
          <a:prstGeom prst="rect">
            <a:avLst/>
          </a:prstGeom>
          <a:noFill/>
          <a:ln w="9525">
            <a:noFill/>
            <a:miter lim="800000"/>
            <a:headEnd/>
            <a:tailEnd/>
          </a:ln>
          <a:effectLst/>
        </p:spPr>
        <p:txBody>
          <a:bodyPr wrap="none">
            <a:spAutoFit/>
          </a:bodyPr>
          <a:lstStyle/>
          <a:p>
            <a:pPr algn="ctr">
              <a:defRPr/>
            </a:pPr>
            <a:r>
              <a:rPr lang="en-US" sz="2400">
                <a:solidFill>
                  <a:srgbClr val="FFFF99"/>
                </a:solidFill>
                <a:effectLst>
                  <a:outerShdw blurRad="38100" dist="38100" dir="2700000" algn="tl">
                    <a:srgbClr val="000000"/>
                  </a:outerShdw>
                </a:effectLst>
                <a:latin typeface="Arial" charset="0"/>
                <a:cs typeface="+mn-cs"/>
              </a:rPr>
              <a:t>HIV and </a:t>
            </a:r>
          </a:p>
          <a:p>
            <a:pPr algn="ctr">
              <a:defRPr/>
            </a:pPr>
            <a:r>
              <a:rPr lang="en-US" sz="2400">
                <a:solidFill>
                  <a:srgbClr val="FFFF99"/>
                </a:solidFill>
                <a:effectLst>
                  <a:outerShdw blurRad="38100" dist="38100" dir="2700000" algn="tl">
                    <a:srgbClr val="000000"/>
                  </a:outerShdw>
                </a:effectLst>
                <a:latin typeface="Arial" charset="0"/>
                <a:cs typeface="+mn-cs"/>
              </a:rPr>
              <a:t>               Alcohol</a:t>
            </a:r>
          </a:p>
        </p:txBody>
      </p:sp>
      <p:sp>
        <p:nvSpPr>
          <p:cNvPr id="60439" name="Line 23"/>
          <p:cNvSpPr>
            <a:spLocks noChangeShapeType="1"/>
          </p:cNvSpPr>
          <p:nvPr/>
        </p:nvSpPr>
        <p:spPr bwMode="auto">
          <a:xfrm>
            <a:off x="5873750" y="2779713"/>
            <a:ext cx="1476375" cy="831850"/>
          </a:xfrm>
          <a:prstGeom prst="line">
            <a:avLst/>
          </a:prstGeom>
          <a:noFill/>
          <a:ln w="76200">
            <a:solidFill>
              <a:srgbClr val="FFFF66"/>
            </a:solidFill>
            <a:round/>
            <a:headEnd/>
            <a:tailEnd type="triangle" w="med" len="med"/>
          </a:ln>
        </p:spPr>
        <p:txBody>
          <a:bodyPr wrap="none" anchor="ctr"/>
          <a:lstStyle/>
          <a:p>
            <a:endParaRPr lang="en-US"/>
          </a:p>
        </p:txBody>
      </p:sp>
      <p:sp>
        <p:nvSpPr>
          <p:cNvPr id="60440" name="Text Box 24"/>
          <p:cNvSpPr txBox="1">
            <a:spLocks noChangeArrowheads="1"/>
          </p:cNvSpPr>
          <p:nvPr/>
        </p:nvSpPr>
        <p:spPr bwMode="auto">
          <a:xfrm>
            <a:off x="7391400" y="6226175"/>
            <a:ext cx="1752600" cy="336550"/>
          </a:xfrm>
          <a:prstGeom prst="rect">
            <a:avLst/>
          </a:prstGeom>
          <a:noFill/>
          <a:ln w="9525">
            <a:noFill/>
            <a:miter lim="800000"/>
            <a:headEnd/>
            <a:tailEnd/>
          </a:ln>
        </p:spPr>
        <p:txBody>
          <a:bodyPr>
            <a:spAutoFit/>
          </a:bodyPr>
          <a:lstStyle/>
          <a:p>
            <a:pPr algn="r" eaLnBrk="1" hangingPunct="1">
              <a:spcBef>
                <a:spcPct val="50000"/>
              </a:spcBef>
            </a:pPr>
            <a:endParaRPr lang="ar-SA" sz="1600">
              <a:latin typeface="Times New Roman" pitchFamily="18" charset="0"/>
            </a:endParaRPr>
          </a:p>
        </p:txBody>
      </p:sp>
      <p:sp>
        <p:nvSpPr>
          <p:cNvPr id="92185" name="Text Box 25"/>
          <p:cNvSpPr txBox="1">
            <a:spLocks noChangeArrowheads="1"/>
          </p:cNvSpPr>
          <p:nvPr/>
        </p:nvSpPr>
        <p:spPr bwMode="auto">
          <a:xfrm>
            <a:off x="1897063" y="5943600"/>
            <a:ext cx="6908800" cy="825500"/>
          </a:xfrm>
          <a:prstGeom prst="rect">
            <a:avLst/>
          </a:prstGeom>
          <a:noFill/>
          <a:ln w="8001">
            <a:noFill/>
            <a:miter lim="800000"/>
            <a:headEnd/>
            <a:tailEnd/>
          </a:ln>
          <a:effectLst/>
        </p:spPr>
        <p:txBody>
          <a:bodyPr>
            <a:spAutoFit/>
          </a:bodyPr>
          <a:lstStyle/>
          <a:p>
            <a:pPr eaLnBrk="1" hangingPunct="1">
              <a:defRPr/>
            </a:pPr>
            <a:r>
              <a:rPr lang="en-US" sz="1600" b="1" i="1">
                <a:solidFill>
                  <a:srgbClr val="FFFC22"/>
                </a:solidFill>
                <a:latin typeface="Arial" charset="0"/>
                <a:cs typeface="+mn-cs"/>
              </a:rPr>
              <a:t>MJ Semin Liver Dis  1995; 15:                                  </a:t>
            </a:r>
          </a:p>
          <a:p>
            <a:pPr eaLnBrk="1" hangingPunct="1">
              <a:defRPr/>
            </a:pPr>
            <a:r>
              <a:rPr lang="en-US" sz="1600" b="1" i="1">
                <a:solidFill>
                  <a:srgbClr val="FFFC22"/>
                </a:solidFill>
                <a:latin typeface="Arial" charset="0"/>
                <a:cs typeface="+mn-cs"/>
              </a:rPr>
              <a:t>Management of Hepatitis C  NIH Consensus Statement 1997; March 24-26:15(3).</a:t>
            </a:r>
            <a:r>
              <a:rPr lang="en-US" sz="1400" i="1">
                <a:solidFill>
                  <a:srgbClr val="FFFC22"/>
                </a:solidFill>
                <a:effectLst>
                  <a:outerShdw blurRad="38100" dist="38100" dir="2700000" algn="tl">
                    <a:srgbClr val="000000"/>
                  </a:outerShdw>
                </a:effectLst>
                <a:latin typeface="Arial" charset="0"/>
                <a:cs typeface="+mn-cs"/>
              </a:rPr>
              <a:t>  </a:t>
            </a:r>
          </a:p>
        </p:txBody>
      </p:sp>
      <p:sp>
        <p:nvSpPr>
          <p:cNvPr id="60442" name="Slide Number Placeholder 1"/>
          <p:cNvSpPr>
            <a:spLocks noGrp="1"/>
          </p:cNvSpPr>
          <p:nvPr>
            <p:ph type="sldNum" sz="quarter" idx="12"/>
          </p:nvPr>
        </p:nvSpPr>
        <p:spPr bwMode="auto">
          <a:noFill/>
          <a:ln>
            <a:miter lim="800000"/>
            <a:headEnd/>
            <a:tailEnd/>
          </a:ln>
        </p:spPr>
        <p:txBody>
          <a:bodyPr/>
          <a:lstStyle/>
          <a:p>
            <a:fld id="{318FC4C0-D5B1-430B-BA95-8B38E04E210C}" type="slidenum">
              <a:rPr lang="en-US"/>
              <a:pPr/>
              <a:t>31</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ources of Infection for Persons w/ Hepatitis C"/>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2467" name="Slide Number Placeholder 1"/>
          <p:cNvSpPr>
            <a:spLocks noGrp="1"/>
          </p:cNvSpPr>
          <p:nvPr>
            <p:ph type="sldNum" sz="quarter" idx="12"/>
          </p:nvPr>
        </p:nvSpPr>
        <p:spPr bwMode="auto">
          <a:noFill/>
          <a:ln>
            <a:miter lim="800000"/>
            <a:headEnd/>
            <a:tailEnd/>
          </a:ln>
        </p:spPr>
        <p:txBody>
          <a:bodyPr/>
          <a:lstStyle/>
          <a:p>
            <a:fld id="{6452A9AB-B679-40F9-9AC9-2EEEC4257698}" type="slidenum">
              <a:rPr lang="en-US"/>
              <a:pPr/>
              <a:t>32</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oche"/>
          <p:cNvPicPr>
            <a:picLocks noChangeAspect="1" noChangeArrowheads="1"/>
          </p:cNvPicPr>
          <p:nvPr/>
        </p:nvPicPr>
        <p:blipFill>
          <a:blip r:embed="rId4"/>
          <a:srcRect/>
          <a:stretch>
            <a:fillRect/>
          </a:stretch>
        </p:blipFill>
        <p:spPr bwMode="auto">
          <a:xfrm>
            <a:off x="1752600" y="3048000"/>
            <a:ext cx="1143000" cy="2717800"/>
          </a:xfrm>
          <a:prstGeom prst="rect">
            <a:avLst/>
          </a:prstGeom>
          <a:noFill/>
          <a:ln w="9525">
            <a:noFill/>
            <a:miter lim="800000"/>
            <a:headEnd/>
            <a:tailEnd/>
          </a:ln>
        </p:spPr>
      </p:pic>
      <p:sp>
        <p:nvSpPr>
          <p:cNvPr id="77827" name="Text Box 3"/>
          <p:cNvSpPr txBox="1">
            <a:spLocks noChangeArrowheads="1"/>
          </p:cNvSpPr>
          <p:nvPr/>
        </p:nvSpPr>
        <p:spPr bwMode="auto">
          <a:xfrm>
            <a:off x="1143000" y="2057400"/>
            <a:ext cx="2667000" cy="8794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lnSpc>
                <a:spcPct val="80000"/>
              </a:lnSpc>
              <a:defRPr/>
            </a:pPr>
            <a:r>
              <a:rPr lang="fr-BE" sz="3200" b="1" dirty="0">
                <a:solidFill>
                  <a:schemeClr val="bg1"/>
                </a:solidFill>
                <a:latin typeface="Arial" charset="0"/>
                <a:cs typeface="+mn-cs"/>
              </a:rPr>
              <a:t>Blood transfusion</a:t>
            </a:r>
          </a:p>
        </p:txBody>
      </p:sp>
      <p:sp>
        <p:nvSpPr>
          <p:cNvPr id="77828" name="Text Box 4"/>
          <p:cNvSpPr txBox="1">
            <a:spLocks noChangeArrowheads="1"/>
          </p:cNvSpPr>
          <p:nvPr/>
        </p:nvSpPr>
        <p:spPr bwMode="auto">
          <a:xfrm>
            <a:off x="5181600" y="2590800"/>
            <a:ext cx="3021013" cy="4826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lnSpc>
                <a:spcPct val="80000"/>
              </a:lnSpc>
              <a:defRPr/>
            </a:pPr>
            <a:r>
              <a:rPr lang="fr-BE" sz="3200" b="1">
                <a:solidFill>
                  <a:schemeClr val="bg1"/>
                </a:solidFill>
                <a:latin typeface="Arial" charset="0"/>
                <a:cs typeface="+mn-cs"/>
              </a:rPr>
              <a:t>IV drug abuse</a:t>
            </a:r>
          </a:p>
        </p:txBody>
      </p:sp>
      <p:graphicFrame>
        <p:nvGraphicFramePr>
          <p:cNvPr id="63493" name="Object 5"/>
          <p:cNvGraphicFramePr>
            <a:graphicFrameLocks noChangeAspect="1"/>
          </p:cNvGraphicFramePr>
          <p:nvPr/>
        </p:nvGraphicFramePr>
        <p:xfrm>
          <a:off x="5334000" y="3429000"/>
          <a:ext cx="2738438" cy="1830388"/>
        </p:xfrm>
        <a:graphic>
          <a:graphicData uri="http://schemas.openxmlformats.org/presentationml/2006/ole">
            <p:oleObj spid="_x0000_s63493" name="Bitmap Image" r:id="rId5" imgW="16096706" imgH="10430892" progId="PBrush">
              <p:embed/>
            </p:oleObj>
          </a:graphicData>
        </a:graphic>
      </p:graphicFrame>
      <p:sp>
        <p:nvSpPr>
          <p:cNvPr id="63494" name="Rectangle 6"/>
          <p:cNvSpPr>
            <a:spLocks noGrp="1" noChangeArrowheads="1"/>
          </p:cNvSpPr>
          <p:nvPr>
            <p:ph type="title"/>
          </p:nvPr>
        </p:nvSpPr>
        <p:spPr>
          <a:xfrm>
            <a:off x="0" y="0"/>
            <a:ext cx="8562975" cy="1143000"/>
          </a:xfrm>
          <a:effectLst>
            <a:outerShdw dist="35921" dir="2700000" algn="ctr" rotWithShape="0">
              <a:schemeClr val="bg2"/>
            </a:outerShdw>
          </a:effectLst>
        </p:spPr>
        <p:txBody>
          <a:bodyPr lIns="90488" tIns="44450" rIns="90488" bIns="44450"/>
          <a:lstStyle/>
          <a:p>
            <a:pPr eaLnBrk="1" hangingPunct="1"/>
            <a:r>
              <a:rPr lang="fr-FR" sz="3200" b="1" smtClean="0">
                <a:solidFill>
                  <a:schemeClr val="bg2"/>
                </a:solidFill>
              </a:rPr>
              <a:t>Important HCV Transmission Modes</a:t>
            </a:r>
          </a:p>
        </p:txBody>
      </p:sp>
      <p:sp>
        <p:nvSpPr>
          <p:cNvPr id="63495" name="Text Box 7"/>
          <p:cNvSpPr txBox="1">
            <a:spLocks noChangeArrowheads="1"/>
          </p:cNvSpPr>
          <p:nvPr/>
        </p:nvSpPr>
        <p:spPr bwMode="auto">
          <a:xfrm>
            <a:off x="1143000" y="5943600"/>
            <a:ext cx="3124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bg1"/>
                </a:solidFill>
              </a:rPr>
              <a:t>1:100,000 in US</a:t>
            </a:r>
          </a:p>
        </p:txBody>
      </p:sp>
      <p:sp>
        <p:nvSpPr>
          <p:cNvPr id="63496" name="Text Box 8"/>
          <p:cNvSpPr txBox="1">
            <a:spLocks noChangeArrowheads="1"/>
          </p:cNvSpPr>
          <p:nvPr/>
        </p:nvSpPr>
        <p:spPr bwMode="auto">
          <a:xfrm>
            <a:off x="4953000" y="5562600"/>
            <a:ext cx="4038600" cy="461963"/>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bg1"/>
                </a:solidFill>
              </a:rPr>
              <a:t>80% infected in first year</a:t>
            </a:r>
          </a:p>
        </p:txBody>
      </p:sp>
      <p:sp>
        <p:nvSpPr>
          <p:cNvPr id="63497" name="Slide Number Placeholder 1"/>
          <p:cNvSpPr>
            <a:spLocks noGrp="1"/>
          </p:cNvSpPr>
          <p:nvPr>
            <p:ph type="sldNum" sz="quarter" idx="12"/>
          </p:nvPr>
        </p:nvSpPr>
        <p:spPr bwMode="auto">
          <a:noFill/>
          <a:ln>
            <a:miter lim="800000"/>
            <a:headEnd/>
            <a:tailEnd/>
          </a:ln>
        </p:spPr>
        <p:txBody>
          <a:bodyPr/>
          <a:lstStyle/>
          <a:p>
            <a:fld id="{34F714E5-E768-4DAA-A58A-D8B76A777ECC}" type="slidenum">
              <a:rPr lang="en-US"/>
              <a:pPr/>
              <a:t>33</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715000" y="3657600"/>
            <a:ext cx="2895600" cy="1382713"/>
          </a:xfrm>
          <a:prstGeom prst="rect">
            <a:avLst/>
          </a:prstGeom>
          <a:noFill/>
          <a:ln w="9525">
            <a:solidFill>
              <a:schemeClr val="bg1"/>
            </a:solidFill>
            <a:miter lim="800000"/>
            <a:headEnd/>
            <a:tailEnd/>
          </a:ln>
          <a:effectLst>
            <a:outerShdw dist="35921" dir="2700000" algn="ctr" rotWithShape="0">
              <a:schemeClr val="bg2"/>
            </a:outerShdw>
          </a:effectLst>
        </p:spPr>
        <p:txBody>
          <a:bodyPr>
            <a:spAutoFit/>
          </a:bodyPr>
          <a:lstStyle/>
          <a:p>
            <a:pPr algn="ctr" eaLnBrk="1" hangingPunct="1">
              <a:defRPr/>
            </a:pPr>
            <a:r>
              <a:rPr lang="fr-BE" sz="2800" b="1">
                <a:solidFill>
                  <a:schemeClr val="bg1"/>
                </a:solidFill>
                <a:latin typeface="Arial" charset="0"/>
                <a:cs typeface="+mn-cs"/>
              </a:rPr>
              <a:t>Vertical transmission mother - Child</a:t>
            </a:r>
          </a:p>
        </p:txBody>
      </p:sp>
      <p:pic>
        <p:nvPicPr>
          <p:cNvPr id="65539" name="Picture 3" descr="accouchement"/>
          <p:cNvPicPr>
            <a:picLocks noChangeAspect="1" noChangeArrowheads="1"/>
          </p:cNvPicPr>
          <p:nvPr/>
        </p:nvPicPr>
        <p:blipFill>
          <a:blip r:embed="rId4"/>
          <a:srcRect/>
          <a:stretch>
            <a:fillRect/>
          </a:stretch>
        </p:blipFill>
        <p:spPr bwMode="auto">
          <a:xfrm>
            <a:off x="6705600" y="1676400"/>
            <a:ext cx="1693863" cy="1981200"/>
          </a:xfrm>
          <a:prstGeom prst="rect">
            <a:avLst/>
          </a:prstGeom>
          <a:noFill/>
          <a:ln w="9525">
            <a:noFill/>
            <a:miter lim="800000"/>
            <a:headEnd/>
            <a:tailEnd/>
          </a:ln>
        </p:spPr>
      </p:pic>
      <p:sp>
        <p:nvSpPr>
          <p:cNvPr id="65540" name="Rectangle 4"/>
          <p:cNvSpPr>
            <a:spLocks noGrp="1" noChangeArrowheads="1"/>
          </p:cNvSpPr>
          <p:nvPr>
            <p:ph type="title" sz="quarter"/>
          </p:nvPr>
        </p:nvSpPr>
        <p:spPr>
          <a:xfrm>
            <a:off x="457200" y="152400"/>
            <a:ext cx="8229600" cy="1143000"/>
          </a:xfrm>
          <a:effectLst>
            <a:outerShdw dist="35921" dir="2700000" algn="ctr" rotWithShape="0">
              <a:schemeClr val="bg2"/>
            </a:outerShdw>
          </a:effectLst>
        </p:spPr>
        <p:txBody>
          <a:bodyPr lIns="90488" tIns="44450" rIns="90488" bIns="44450"/>
          <a:lstStyle/>
          <a:p>
            <a:pPr eaLnBrk="1" hangingPunct="1"/>
            <a:r>
              <a:rPr lang="fr-FR" sz="3200" b="1" smtClean="0">
                <a:solidFill>
                  <a:schemeClr val="bg2"/>
                </a:solidFill>
              </a:rPr>
              <a:t>Un-common HCV Transmission Modes</a:t>
            </a:r>
          </a:p>
        </p:txBody>
      </p:sp>
      <p:graphicFrame>
        <p:nvGraphicFramePr>
          <p:cNvPr id="65541" name="Object 5"/>
          <p:cNvGraphicFramePr>
            <a:graphicFrameLocks noChangeAspect="1"/>
          </p:cNvGraphicFramePr>
          <p:nvPr>
            <p:ph sz="quarter" idx="1"/>
          </p:nvPr>
        </p:nvGraphicFramePr>
        <p:xfrm>
          <a:off x="457200" y="1905000"/>
          <a:ext cx="728663" cy="968375"/>
        </p:xfrm>
        <a:graphic>
          <a:graphicData uri="http://schemas.openxmlformats.org/presentationml/2006/ole">
            <p:oleObj spid="_x0000_s65541" name="Bitmap Image" r:id="rId5" imgW="3362851" imgH="4477035" progId="PBrush">
              <p:embed/>
            </p:oleObj>
          </a:graphicData>
        </a:graphic>
      </p:graphicFrame>
      <p:graphicFrame>
        <p:nvGraphicFramePr>
          <p:cNvPr id="65542" name="Object 6"/>
          <p:cNvGraphicFramePr>
            <a:graphicFrameLocks noChangeAspect="1"/>
          </p:cNvGraphicFramePr>
          <p:nvPr>
            <p:ph sz="quarter" idx="2"/>
          </p:nvPr>
        </p:nvGraphicFramePr>
        <p:xfrm>
          <a:off x="2362200" y="1828800"/>
          <a:ext cx="828675" cy="1196975"/>
        </p:xfrm>
        <a:graphic>
          <a:graphicData uri="http://schemas.openxmlformats.org/presentationml/2006/ole">
            <p:oleObj spid="_x0000_s65542" name="Bitmap Image" r:id="rId6" imgW="2676798" imgH="3867528" progId="PBrush">
              <p:embed/>
            </p:oleObj>
          </a:graphicData>
        </a:graphic>
      </p:graphicFrame>
      <p:graphicFrame>
        <p:nvGraphicFramePr>
          <p:cNvPr id="65543" name="Object 7"/>
          <p:cNvGraphicFramePr>
            <a:graphicFrameLocks noChangeAspect="1"/>
          </p:cNvGraphicFramePr>
          <p:nvPr>
            <p:ph sz="quarter" idx="3"/>
          </p:nvPr>
        </p:nvGraphicFramePr>
        <p:xfrm>
          <a:off x="1219200" y="1981200"/>
          <a:ext cx="1071563" cy="746125"/>
        </p:xfrm>
        <a:graphic>
          <a:graphicData uri="http://schemas.openxmlformats.org/presentationml/2006/ole">
            <p:oleObj spid="_x0000_s65543" name="Bitmap Image" r:id="rId7" imgW="3942949" imgH="2752711" progId="PBrush">
              <p:embed/>
            </p:oleObj>
          </a:graphicData>
        </a:graphic>
      </p:graphicFrame>
      <p:graphicFrame>
        <p:nvGraphicFramePr>
          <p:cNvPr id="65544" name="Object 8"/>
          <p:cNvGraphicFramePr>
            <a:graphicFrameLocks noChangeAspect="1"/>
          </p:cNvGraphicFramePr>
          <p:nvPr>
            <p:ph sz="quarter" idx="4"/>
          </p:nvPr>
        </p:nvGraphicFramePr>
        <p:xfrm>
          <a:off x="3200400" y="1828800"/>
          <a:ext cx="715963" cy="947738"/>
        </p:xfrm>
        <a:graphic>
          <a:graphicData uri="http://schemas.openxmlformats.org/presentationml/2006/ole">
            <p:oleObj spid="_x0000_s65544" name="Bitmap Image" r:id="rId8" imgW="2457438" imgH="3257699" progId="PBrush">
              <p:embed/>
            </p:oleObj>
          </a:graphicData>
        </a:graphic>
      </p:graphicFrame>
      <p:sp>
        <p:nvSpPr>
          <p:cNvPr id="65545" name="Text Box 9"/>
          <p:cNvSpPr txBox="1">
            <a:spLocks noChangeArrowheads="1"/>
          </p:cNvSpPr>
          <p:nvPr/>
        </p:nvSpPr>
        <p:spPr bwMode="auto">
          <a:xfrm>
            <a:off x="228600" y="3124200"/>
            <a:ext cx="4419600" cy="519113"/>
          </a:xfrm>
          <a:prstGeom prst="rect">
            <a:avLst/>
          </a:prstGeom>
          <a:noFill/>
          <a:ln w="9525">
            <a:noFill/>
            <a:miter lim="800000"/>
            <a:headEnd/>
            <a:tailEnd/>
          </a:ln>
        </p:spPr>
        <p:txBody>
          <a:bodyPr>
            <a:spAutoFit/>
          </a:bodyPr>
          <a:lstStyle/>
          <a:p>
            <a:pPr eaLnBrk="1" hangingPunct="1">
              <a:spcBef>
                <a:spcPct val="50000"/>
              </a:spcBef>
            </a:pPr>
            <a:r>
              <a:rPr lang="en-US" sz="2800" b="1">
                <a:solidFill>
                  <a:schemeClr val="bg1"/>
                </a:solidFill>
              </a:rPr>
              <a:t>Household transmission</a:t>
            </a:r>
          </a:p>
        </p:txBody>
      </p:sp>
      <p:sp>
        <p:nvSpPr>
          <p:cNvPr id="65546" name="Text Box 10"/>
          <p:cNvSpPr txBox="1">
            <a:spLocks noChangeArrowheads="1"/>
          </p:cNvSpPr>
          <p:nvPr/>
        </p:nvSpPr>
        <p:spPr bwMode="auto">
          <a:xfrm>
            <a:off x="6477000" y="5105400"/>
            <a:ext cx="2057400" cy="457200"/>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bg1"/>
                </a:solidFill>
              </a:rPr>
              <a:t>1-5%</a:t>
            </a:r>
          </a:p>
        </p:txBody>
      </p:sp>
      <p:sp>
        <p:nvSpPr>
          <p:cNvPr id="65547" name="Text Box 11"/>
          <p:cNvSpPr txBox="1">
            <a:spLocks noChangeArrowheads="1"/>
          </p:cNvSpPr>
          <p:nvPr/>
        </p:nvSpPr>
        <p:spPr bwMode="auto">
          <a:xfrm>
            <a:off x="1828800" y="3733800"/>
            <a:ext cx="15240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bg1"/>
                </a:solidFill>
              </a:rPr>
              <a:t>?</a:t>
            </a:r>
          </a:p>
        </p:txBody>
      </p:sp>
      <p:sp>
        <p:nvSpPr>
          <p:cNvPr id="65548" name="Text Box 12"/>
          <p:cNvSpPr txBox="1">
            <a:spLocks noChangeArrowheads="1"/>
          </p:cNvSpPr>
          <p:nvPr/>
        </p:nvSpPr>
        <p:spPr bwMode="auto">
          <a:xfrm>
            <a:off x="3276600" y="5791200"/>
            <a:ext cx="3352800" cy="519113"/>
          </a:xfrm>
          <a:prstGeom prst="rect">
            <a:avLst/>
          </a:prstGeom>
          <a:noFill/>
          <a:ln w="9525">
            <a:noFill/>
            <a:miter lim="800000"/>
            <a:headEnd/>
            <a:tailEnd/>
          </a:ln>
        </p:spPr>
        <p:txBody>
          <a:bodyPr>
            <a:spAutoFit/>
          </a:bodyPr>
          <a:lstStyle/>
          <a:p>
            <a:pPr eaLnBrk="1" hangingPunct="1">
              <a:spcBef>
                <a:spcPct val="50000"/>
              </a:spcBef>
            </a:pPr>
            <a:r>
              <a:rPr lang="en-US" sz="2800" b="1">
                <a:solidFill>
                  <a:schemeClr val="bg1"/>
                </a:solidFill>
              </a:rPr>
              <a:t>Needle stick injury</a:t>
            </a:r>
          </a:p>
        </p:txBody>
      </p:sp>
      <p:pic>
        <p:nvPicPr>
          <p:cNvPr id="65549" name="Picture 13" descr="j0315447"/>
          <p:cNvPicPr>
            <a:picLocks noChangeAspect="1" noChangeArrowheads="1"/>
          </p:cNvPicPr>
          <p:nvPr/>
        </p:nvPicPr>
        <p:blipFill>
          <a:blip r:embed="rId9"/>
          <a:srcRect/>
          <a:stretch>
            <a:fillRect/>
          </a:stretch>
        </p:blipFill>
        <p:spPr bwMode="auto">
          <a:xfrm>
            <a:off x="4114800" y="3810000"/>
            <a:ext cx="1304925" cy="1828800"/>
          </a:xfrm>
          <a:prstGeom prst="rect">
            <a:avLst/>
          </a:prstGeom>
          <a:noFill/>
          <a:ln w="9525">
            <a:noFill/>
            <a:miter lim="800000"/>
            <a:headEnd/>
            <a:tailEnd/>
          </a:ln>
        </p:spPr>
      </p:pic>
      <p:sp>
        <p:nvSpPr>
          <p:cNvPr id="65550" name="Text Box 14"/>
          <p:cNvSpPr txBox="1">
            <a:spLocks noChangeArrowheads="1"/>
          </p:cNvSpPr>
          <p:nvPr/>
        </p:nvSpPr>
        <p:spPr bwMode="auto">
          <a:xfrm>
            <a:off x="4495800" y="6400800"/>
            <a:ext cx="1371600" cy="457200"/>
          </a:xfrm>
          <a:prstGeom prst="rect">
            <a:avLst/>
          </a:prstGeom>
          <a:noFill/>
          <a:ln w="9525">
            <a:noFill/>
            <a:miter lim="800000"/>
            <a:headEnd/>
            <a:tailEnd/>
          </a:ln>
        </p:spPr>
        <p:txBody>
          <a:bodyPr>
            <a:spAutoFit/>
          </a:bodyPr>
          <a:lstStyle/>
          <a:p>
            <a:pPr eaLnBrk="1" hangingPunct="1">
              <a:spcBef>
                <a:spcPct val="50000"/>
              </a:spcBef>
            </a:pPr>
            <a:r>
              <a:rPr lang="en-US" sz="2400" b="1">
                <a:solidFill>
                  <a:schemeClr val="bg1"/>
                </a:solidFill>
              </a:rPr>
              <a:t>3%</a:t>
            </a:r>
          </a:p>
        </p:txBody>
      </p:sp>
      <p:sp>
        <p:nvSpPr>
          <p:cNvPr id="65551" name="Slide Number Placeholder 1"/>
          <p:cNvSpPr>
            <a:spLocks noGrp="1"/>
          </p:cNvSpPr>
          <p:nvPr>
            <p:ph type="sldNum" sz="quarter" idx="12"/>
          </p:nvPr>
        </p:nvSpPr>
        <p:spPr bwMode="auto">
          <a:noFill/>
          <a:ln>
            <a:miter lim="800000"/>
            <a:headEnd/>
            <a:tailEnd/>
          </a:ln>
        </p:spPr>
        <p:txBody>
          <a:bodyPr/>
          <a:lstStyle/>
          <a:p>
            <a:fld id="{E43CBB57-CC42-4C6C-A212-5863169712FF}" type="slidenum">
              <a:rPr lang="ar-SA"/>
              <a:pPr/>
              <a:t>34</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0" y="0"/>
          <a:ext cx="9144000" cy="6858000"/>
        </p:xfrm>
        <a:graphic>
          <a:graphicData uri="http://schemas.openxmlformats.org/presentationml/2006/ole">
            <p:oleObj spid="_x0000_s67586" name="Slide" r:id="rId3" imgW="5143500" imgH="3429000" progId="PowerPoint.Slide.8">
              <p:embed/>
            </p:oleObj>
          </a:graphicData>
        </a:graphic>
      </p:graphicFrame>
      <p:sp>
        <p:nvSpPr>
          <p:cNvPr id="67587" name="Slide Number Placeholder 1"/>
          <p:cNvSpPr>
            <a:spLocks noGrp="1"/>
          </p:cNvSpPr>
          <p:nvPr>
            <p:ph type="sldNum" sz="quarter" idx="12"/>
          </p:nvPr>
        </p:nvSpPr>
        <p:spPr bwMode="auto">
          <a:noFill/>
          <a:ln>
            <a:miter lim="800000"/>
            <a:headEnd/>
            <a:tailEnd/>
          </a:ln>
        </p:spPr>
        <p:txBody>
          <a:bodyPr/>
          <a:lstStyle/>
          <a:p>
            <a:fld id="{9E9A5CFA-7B73-43F4-B8F8-BC03E7C2DF02}" type="slidenum">
              <a:rPr lang="en-US"/>
              <a:pPr/>
              <a:t>35</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252538" y="762000"/>
            <a:ext cx="6908800" cy="1143000"/>
          </a:xfrm>
          <a:prstGeom prst="rect">
            <a:avLst/>
          </a:prstGeom>
          <a:noFill/>
          <a:ln w="9525">
            <a:noFill/>
            <a:miter lim="800000"/>
            <a:headEnd/>
            <a:tailEnd/>
          </a:ln>
        </p:spPr>
        <p:txBody>
          <a:bodyPr lIns="92075" tIns="46038" rIns="92075" bIns="46038" anchor="ctr"/>
          <a:lstStyle/>
          <a:p>
            <a:pPr algn="ctr"/>
            <a:r>
              <a:rPr lang="en-US" sz="4400">
                <a:solidFill>
                  <a:srgbClr val="FAFD00"/>
                </a:solidFill>
                <a:latin typeface="ZapfHumnst BT"/>
              </a:rPr>
              <a:t> </a:t>
            </a:r>
          </a:p>
        </p:txBody>
      </p:sp>
      <p:sp>
        <p:nvSpPr>
          <p:cNvPr id="20483" name="Rectangle 3"/>
          <p:cNvSpPr>
            <a:spLocks noChangeArrowheads="1"/>
          </p:cNvSpPr>
          <p:nvPr/>
        </p:nvSpPr>
        <p:spPr bwMode="auto">
          <a:xfrm>
            <a:off x="381000" y="304800"/>
            <a:ext cx="8458200" cy="914400"/>
          </a:xfrm>
          <a:prstGeom prst="rect">
            <a:avLst/>
          </a:prstGeom>
          <a:noFill/>
          <a:ln w="9525">
            <a:noFill/>
            <a:miter lim="800000"/>
            <a:headEnd/>
            <a:tailEnd/>
          </a:ln>
          <a:effectLst/>
        </p:spPr>
        <p:txBody>
          <a:bodyPr lIns="92075" tIns="46038" rIns="92075" bIns="46038" anchor="ctr"/>
          <a:lstStyle/>
          <a:p>
            <a:pPr algn="ctr">
              <a:defRPr/>
            </a:pPr>
            <a:r>
              <a:rPr lang="en-US" sz="3600" b="1" dirty="0">
                <a:solidFill>
                  <a:schemeClr val="bg2"/>
                </a:solidFill>
                <a:effectLst>
                  <a:outerShdw blurRad="38100" dist="38100" dir="2700000" algn="tl">
                    <a:srgbClr val="000000"/>
                  </a:outerShdw>
                </a:effectLst>
                <a:latin typeface="Times New Roman" pitchFamily="18" charset="0"/>
                <a:cs typeface="+mn-cs"/>
              </a:rPr>
              <a:t>Features of Hepatitis C Virus Infection</a:t>
            </a:r>
            <a:endParaRPr lang="en-US" sz="3600" dirty="0">
              <a:solidFill>
                <a:schemeClr val="bg2"/>
              </a:solidFill>
              <a:latin typeface="Arial" charset="0"/>
              <a:cs typeface="+mn-cs"/>
            </a:endParaRPr>
          </a:p>
        </p:txBody>
      </p:sp>
      <p:sp>
        <p:nvSpPr>
          <p:cNvPr id="20484" name="Rectangle 4"/>
          <p:cNvSpPr>
            <a:spLocks noChangeArrowheads="1"/>
          </p:cNvSpPr>
          <p:nvPr/>
        </p:nvSpPr>
        <p:spPr bwMode="auto">
          <a:xfrm>
            <a:off x="660400" y="1790700"/>
            <a:ext cx="7993063" cy="4724400"/>
          </a:xfrm>
          <a:prstGeom prst="rect">
            <a:avLst/>
          </a:prstGeom>
          <a:noFill/>
          <a:ln w="9525">
            <a:noFill/>
            <a:miter lim="800000"/>
            <a:headEnd/>
            <a:tailEnd/>
          </a:ln>
          <a:effectLst/>
        </p:spPr>
        <p:txBody>
          <a:bodyPr lIns="92075" tIns="46038" rIns="92075" bIns="46038"/>
          <a:lstStyle/>
          <a:p>
            <a:pPr marL="342900" indent="-342900" defTabSz="742950">
              <a:lnSpc>
                <a:spcPct val="90000"/>
              </a:lnSpc>
              <a:tabLst>
                <a:tab pos="5029200" algn="l"/>
              </a:tabLst>
              <a:defRPr/>
            </a:pPr>
            <a:r>
              <a:rPr lang="en-US" sz="3200" b="1">
                <a:solidFill>
                  <a:srgbClr val="FFFF66"/>
                </a:solidFill>
                <a:effectLst>
                  <a:outerShdw blurRad="38100" dist="38100" dir="2700000" algn="tl">
                    <a:srgbClr val="000000"/>
                  </a:outerShdw>
                </a:effectLst>
                <a:latin typeface="Times New Roman" pitchFamily="18" charset="0"/>
                <a:cs typeface="+mn-cs"/>
              </a:rPr>
              <a:t>Incubation period</a:t>
            </a:r>
            <a:r>
              <a:rPr lang="en-US" sz="3200" b="1">
                <a:solidFill>
                  <a:srgbClr val="FFFFFF"/>
                </a:solidFill>
                <a:effectLst>
                  <a:outerShdw blurRad="38100" dist="38100" dir="2700000" algn="tl">
                    <a:srgbClr val="000000"/>
                  </a:outerShdw>
                </a:effectLst>
                <a:latin typeface="Times New Roman" pitchFamily="18" charset="0"/>
                <a:cs typeface="+mn-cs"/>
              </a:rPr>
              <a:t>Average 6-7 weeks</a:t>
            </a:r>
            <a:endParaRPr lang="en-US" sz="3200" b="1">
              <a:solidFill>
                <a:srgbClr val="FFFF00"/>
              </a:solidFill>
              <a:effectLst>
                <a:outerShdw blurRad="38100" dist="38100" dir="2700000" algn="tl">
                  <a:srgbClr val="000000"/>
                </a:outerShdw>
              </a:effectLst>
              <a:latin typeface="Times New Roman" pitchFamily="18" charset="0"/>
              <a:cs typeface="+mn-cs"/>
            </a:endParaRPr>
          </a:p>
          <a:p>
            <a:pPr marL="342900" indent="-342900" defTabSz="742950">
              <a:spcAft>
                <a:spcPct val="15000"/>
              </a:spcAft>
              <a:tabLst>
                <a:tab pos="5029200" algn="l"/>
              </a:tabLst>
              <a:defRPr/>
            </a:pPr>
            <a:r>
              <a:rPr lang="en-US" sz="3200" b="1">
                <a:solidFill>
                  <a:srgbClr val="FFFF00"/>
                </a:solidFill>
                <a:effectLst>
                  <a:outerShdw blurRad="38100" dist="38100" dir="2700000" algn="tl">
                    <a:srgbClr val="000000"/>
                  </a:outerShdw>
                </a:effectLst>
                <a:latin typeface="Times New Roman" pitchFamily="18" charset="0"/>
                <a:cs typeface="+mn-cs"/>
              </a:rPr>
              <a:t>	                                     </a:t>
            </a:r>
            <a:r>
              <a:rPr lang="en-US" sz="3200" b="1">
                <a:solidFill>
                  <a:srgbClr val="FFFFFF"/>
                </a:solidFill>
                <a:effectLst>
                  <a:outerShdw blurRad="38100" dist="38100" dir="2700000" algn="tl">
                    <a:srgbClr val="000000"/>
                  </a:outerShdw>
                </a:effectLst>
                <a:latin typeface="Times New Roman" pitchFamily="18" charset="0"/>
                <a:cs typeface="+mn-cs"/>
              </a:rPr>
              <a:t>Range 2-26 weeks</a:t>
            </a:r>
            <a:endParaRPr lang="en-US" sz="3200" b="1">
              <a:solidFill>
                <a:srgbClr val="FFFF00"/>
              </a:solidFill>
              <a:effectLst>
                <a:outerShdw blurRad="38100" dist="38100" dir="2700000" algn="tl">
                  <a:srgbClr val="000000"/>
                </a:outerShdw>
              </a:effectLst>
              <a:latin typeface="Times New Roman" pitchFamily="18" charset="0"/>
              <a:cs typeface="+mn-cs"/>
            </a:endParaRPr>
          </a:p>
          <a:p>
            <a:pPr marL="342900" indent="-342900" defTabSz="742950">
              <a:spcAft>
                <a:spcPct val="15000"/>
              </a:spcAft>
              <a:tabLst>
                <a:tab pos="5029200" algn="l"/>
              </a:tabLst>
              <a:defRPr/>
            </a:pPr>
            <a:r>
              <a:rPr lang="en-US" sz="3200" b="1">
                <a:solidFill>
                  <a:srgbClr val="FFFF66"/>
                </a:solidFill>
                <a:effectLst>
                  <a:outerShdw blurRad="38100" dist="38100" dir="2700000" algn="tl">
                    <a:srgbClr val="000000"/>
                  </a:outerShdw>
                </a:effectLst>
                <a:latin typeface="Times New Roman" pitchFamily="18" charset="0"/>
                <a:cs typeface="+mn-cs"/>
              </a:rPr>
              <a:t>Acute illness (jaundice)</a:t>
            </a:r>
            <a:r>
              <a:rPr lang="en-US" sz="3200" b="1">
                <a:solidFill>
                  <a:srgbClr val="FFFF00"/>
                </a:solidFill>
                <a:effectLst>
                  <a:outerShdw blurRad="38100" dist="38100" dir="2700000" algn="tl">
                    <a:srgbClr val="000000"/>
                  </a:outerShdw>
                </a:effectLst>
                <a:latin typeface="Times New Roman" pitchFamily="18" charset="0"/>
                <a:cs typeface="+mn-cs"/>
              </a:rPr>
              <a:t>	</a:t>
            </a:r>
            <a:r>
              <a:rPr lang="en-US" sz="3200" b="1">
                <a:solidFill>
                  <a:srgbClr val="FFFFFF"/>
                </a:solidFill>
                <a:effectLst>
                  <a:outerShdw blurRad="38100" dist="38100" dir="2700000" algn="tl">
                    <a:srgbClr val="000000"/>
                  </a:outerShdw>
                </a:effectLst>
                <a:latin typeface="Times New Roman" pitchFamily="18" charset="0"/>
                <a:cs typeface="+mn-cs"/>
              </a:rPr>
              <a:t>Mild (</a:t>
            </a:r>
            <a:r>
              <a:rPr lang="en-US" sz="3200" b="1" u="sng">
                <a:solidFill>
                  <a:srgbClr val="FFFFFF"/>
                </a:solidFill>
                <a:effectLst>
                  <a:outerShdw blurRad="38100" dist="38100" dir="2700000" algn="tl">
                    <a:srgbClr val="000000"/>
                  </a:outerShdw>
                </a:effectLst>
                <a:latin typeface="Times New Roman" pitchFamily="18" charset="0"/>
                <a:cs typeface="+mn-cs"/>
              </a:rPr>
              <a:t>&lt;</a:t>
            </a:r>
            <a:r>
              <a:rPr lang="en-US" sz="3200" b="1">
                <a:solidFill>
                  <a:srgbClr val="FFFFFF"/>
                </a:solidFill>
                <a:effectLst>
                  <a:outerShdw blurRad="38100" dist="38100" dir="2700000" algn="tl">
                    <a:srgbClr val="000000"/>
                  </a:outerShdw>
                </a:effectLst>
                <a:latin typeface="Times New Roman" pitchFamily="18" charset="0"/>
                <a:cs typeface="+mn-cs"/>
              </a:rPr>
              <a:t>20%)</a:t>
            </a:r>
          </a:p>
          <a:p>
            <a:pPr marL="342900" indent="-342900" defTabSz="742950">
              <a:spcAft>
                <a:spcPct val="15000"/>
              </a:spcAft>
              <a:tabLst>
                <a:tab pos="5029200" algn="l"/>
              </a:tabLst>
              <a:defRPr/>
            </a:pPr>
            <a:r>
              <a:rPr lang="en-US" sz="3200" b="1">
                <a:solidFill>
                  <a:srgbClr val="FFFF66"/>
                </a:solidFill>
                <a:effectLst>
                  <a:outerShdw blurRad="38100" dist="38100" dir="2700000" algn="tl">
                    <a:srgbClr val="000000"/>
                  </a:outerShdw>
                </a:effectLst>
                <a:latin typeface="Times New Roman" pitchFamily="18" charset="0"/>
                <a:cs typeface="+mn-cs"/>
              </a:rPr>
              <a:t>Case fatality rate	</a:t>
            </a:r>
            <a:r>
              <a:rPr lang="en-US" sz="3200" b="1">
                <a:solidFill>
                  <a:srgbClr val="FFFFFF"/>
                </a:solidFill>
                <a:effectLst>
                  <a:outerShdw blurRad="38100" dist="38100" dir="2700000" algn="tl">
                    <a:srgbClr val="000000"/>
                  </a:outerShdw>
                </a:effectLst>
                <a:latin typeface="Times New Roman" pitchFamily="18" charset="0"/>
                <a:cs typeface="+mn-cs"/>
              </a:rPr>
              <a:t>Low</a:t>
            </a:r>
          </a:p>
          <a:p>
            <a:pPr marL="342900" indent="-342900" defTabSz="742950">
              <a:spcAft>
                <a:spcPct val="15000"/>
              </a:spcAft>
              <a:tabLst>
                <a:tab pos="5029200" algn="l"/>
              </a:tabLst>
              <a:defRPr/>
            </a:pPr>
            <a:r>
              <a:rPr lang="en-US" sz="3200" b="1">
                <a:solidFill>
                  <a:srgbClr val="FFFF66"/>
                </a:solidFill>
                <a:effectLst>
                  <a:outerShdw blurRad="38100" dist="38100" dir="2700000" algn="tl">
                    <a:srgbClr val="000000"/>
                  </a:outerShdw>
                </a:effectLst>
                <a:latin typeface="Times New Roman" pitchFamily="18" charset="0"/>
                <a:cs typeface="+mn-cs"/>
              </a:rPr>
              <a:t>Chronic infection</a:t>
            </a:r>
            <a:r>
              <a:rPr lang="en-US" sz="3200" b="1">
                <a:solidFill>
                  <a:srgbClr val="FFFF00"/>
                </a:solidFill>
                <a:effectLst>
                  <a:outerShdw blurRad="38100" dist="38100" dir="2700000" algn="tl">
                    <a:srgbClr val="000000"/>
                  </a:outerShdw>
                </a:effectLst>
                <a:latin typeface="Times New Roman" pitchFamily="18" charset="0"/>
                <a:cs typeface="+mn-cs"/>
              </a:rPr>
              <a:t>	</a:t>
            </a:r>
            <a:r>
              <a:rPr lang="en-US" sz="3200" b="1">
                <a:solidFill>
                  <a:srgbClr val="FFFFFF"/>
                </a:solidFill>
                <a:effectLst>
                  <a:outerShdw blurRad="38100" dist="38100" dir="2700000" algn="tl">
                    <a:srgbClr val="000000"/>
                  </a:outerShdw>
                </a:effectLst>
                <a:latin typeface="Times New Roman" pitchFamily="18" charset="0"/>
                <a:cs typeface="+mn-cs"/>
              </a:rPr>
              <a:t>60%-85%</a:t>
            </a:r>
          </a:p>
          <a:p>
            <a:pPr marL="342900" indent="-342900" defTabSz="742950">
              <a:spcAft>
                <a:spcPct val="15000"/>
              </a:spcAft>
              <a:tabLst>
                <a:tab pos="5029200" algn="l"/>
              </a:tabLst>
              <a:defRPr/>
            </a:pPr>
            <a:r>
              <a:rPr lang="en-US" sz="3200" b="1">
                <a:solidFill>
                  <a:srgbClr val="FFFF66"/>
                </a:solidFill>
                <a:effectLst>
                  <a:outerShdw blurRad="38100" dist="38100" dir="2700000" algn="tl">
                    <a:srgbClr val="000000"/>
                  </a:outerShdw>
                </a:effectLst>
                <a:latin typeface="Times New Roman" pitchFamily="18" charset="0"/>
                <a:cs typeface="+mn-cs"/>
              </a:rPr>
              <a:t>Chronic hepatitis</a:t>
            </a:r>
            <a:r>
              <a:rPr lang="en-US" sz="3200" b="1">
                <a:solidFill>
                  <a:srgbClr val="FFFF00"/>
                </a:solidFill>
                <a:effectLst>
                  <a:outerShdw blurRad="38100" dist="38100" dir="2700000" algn="tl">
                    <a:srgbClr val="000000"/>
                  </a:outerShdw>
                </a:effectLst>
                <a:latin typeface="Times New Roman" pitchFamily="18" charset="0"/>
                <a:cs typeface="+mn-cs"/>
              </a:rPr>
              <a:t>	</a:t>
            </a:r>
            <a:r>
              <a:rPr lang="en-US" sz="3200" b="1">
                <a:solidFill>
                  <a:srgbClr val="FFFFFF"/>
                </a:solidFill>
                <a:effectLst>
                  <a:outerShdw blurRad="38100" dist="38100" dir="2700000" algn="tl">
                    <a:srgbClr val="000000"/>
                  </a:outerShdw>
                </a:effectLst>
                <a:latin typeface="Times New Roman" pitchFamily="18" charset="0"/>
                <a:cs typeface="+mn-cs"/>
              </a:rPr>
              <a:t>10%-70%</a:t>
            </a:r>
          </a:p>
          <a:p>
            <a:pPr marL="342900" indent="-342900" defTabSz="742950">
              <a:spcAft>
                <a:spcPct val="15000"/>
              </a:spcAft>
              <a:tabLst>
                <a:tab pos="5029200" algn="l"/>
              </a:tabLst>
              <a:defRPr/>
            </a:pPr>
            <a:r>
              <a:rPr lang="en-US" sz="3200" b="1">
                <a:solidFill>
                  <a:srgbClr val="FFFF66"/>
                </a:solidFill>
                <a:effectLst>
                  <a:outerShdw blurRad="38100" dist="38100" dir="2700000" algn="tl">
                    <a:srgbClr val="000000"/>
                  </a:outerShdw>
                </a:effectLst>
                <a:latin typeface="Times New Roman" pitchFamily="18" charset="0"/>
                <a:cs typeface="+mn-cs"/>
              </a:rPr>
              <a:t>Cirrhosis</a:t>
            </a:r>
            <a:r>
              <a:rPr lang="en-US" sz="3200" b="1">
                <a:solidFill>
                  <a:srgbClr val="FFFF3D"/>
                </a:solidFill>
                <a:effectLst>
                  <a:outerShdw blurRad="38100" dist="38100" dir="2700000" algn="tl">
                    <a:srgbClr val="000000"/>
                  </a:outerShdw>
                </a:effectLst>
                <a:latin typeface="Times New Roman" pitchFamily="18" charset="0"/>
                <a:cs typeface="+mn-cs"/>
              </a:rPr>
              <a:t>	</a:t>
            </a:r>
            <a:r>
              <a:rPr lang="en-US" sz="3200" b="1">
                <a:solidFill>
                  <a:srgbClr val="FFFFFF"/>
                </a:solidFill>
                <a:effectLst>
                  <a:outerShdw blurRad="38100" dist="38100" dir="2700000" algn="tl">
                    <a:srgbClr val="000000"/>
                  </a:outerShdw>
                </a:effectLst>
                <a:latin typeface="Times New Roman" pitchFamily="18" charset="0"/>
                <a:cs typeface="+mn-cs"/>
              </a:rPr>
              <a:t>&lt;5%-20%</a:t>
            </a:r>
            <a:endParaRPr lang="en-US" sz="3200" b="1">
              <a:solidFill>
                <a:srgbClr val="FFFF3D"/>
              </a:solidFill>
              <a:effectLst>
                <a:outerShdw blurRad="38100" dist="38100" dir="2700000" algn="tl">
                  <a:srgbClr val="000000"/>
                </a:outerShdw>
              </a:effectLst>
              <a:latin typeface="Times New Roman" pitchFamily="18" charset="0"/>
              <a:cs typeface="+mn-cs"/>
            </a:endParaRPr>
          </a:p>
          <a:p>
            <a:pPr marL="342900" indent="-342900" defTabSz="742950">
              <a:spcAft>
                <a:spcPct val="15000"/>
              </a:spcAft>
              <a:tabLst>
                <a:tab pos="5029200" algn="l"/>
              </a:tabLst>
              <a:defRPr/>
            </a:pPr>
            <a:r>
              <a:rPr lang="en-US" sz="3200" b="1">
                <a:solidFill>
                  <a:srgbClr val="FFFF66"/>
                </a:solidFill>
                <a:effectLst>
                  <a:outerShdw blurRad="38100" dist="38100" dir="2700000" algn="tl">
                    <a:srgbClr val="000000"/>
                  </a:outerShdw>
                </a:effectLst>
                <a:latin typeface="Times New Roman" pitchFamily="18" charset="0"/>
                <a:cs typeface="+mn-cs"/>
              </a:rPr>
              <a:t>Mortality from CLD	</a:t>
            </a:r>
            <a:r>
              <a:rPr lang="en-US" sz="3200" b="1">
                <a:solidFill>
                  <a:srgbClr val="FFFFFF"/>
                </a:solidFill>
                <a:effectLst>
                  <a:outerShdw blurRad="38100" dist="38100" dir="2700000" algn="tl">
                    <a:srgbClr val="000000"/>
                  </a:outerShdw>
                </a:effectLst>
                <a:latin typeface="Times New Roman" pitchFamily="18" charset="0"/>
                <a:cs typeface="+mn-cs"/>
              </a:rPr>
              <a:t>1%-5%</a:t>
            </a:r>
          </a:p>
        </p:txBody>
      </p:sp>
      <p:sp>
        <p:nvSpPr>
          <p:cNvPr id="68613" name="Text Box 5"/>
          <p:cNvSpPr txBox="1">
            <a:spLocks noChangeArrowheads="1"/>
          </p:cNvSpPr>
          <p:nvPr/>
        </p:nvSpPr>
        <p:spPr bwMode="auto">
          <a:xfrm>
            <a:off x="3781425" y="4329113"/>
            <a:ext cx="1249363" cy="819150"/>
          </a:xfrm>
          <a:prstGeom prst="rect">
            <a:avLst/>
          </a:prstGeom>
          <a:noFill/>
          <a:ln w="9525">
            <a:noFill/>
            <a:miter lim="800000"/>
            <a:headEnd/>
            <a:tailEnd/>
          </a:ln>
        </p:spPr>
        <p:txBody>
          <a:bodyPr wrap="none">
            <a:spAutoFit/>
          </a:bodyPr>
          <a:lstStyle/>
          <a:p>
            <a:pPr algn="ctr">
              <a:lnSpc>
                <a:spcPct val="85000"/>
              </a:lnSpc>
            </a:pPr>
            <a:r>
              <a:rPr lang="en-US" sz="2800" b="1">
                <a:solidFill>
                  <a:schemeClr val="bg1"/>
                </a:solidFill>
                <a:latin typeface="Times New Roman" pitchFamily="18" charset="0"/>
              </a:rPr>
              <a:t>Age-</a:t>
            </a:r>
          </a:p>
          <a:p>
            <a:pPr algn="ctr">
              <a:lnSpc>
                <a:spcPct val="85000"/>
              </a:lnSpc>
            </a:pPr>
            <a:r>
              <a:rPr lang="en-US" sz="2800" b="1">
                <a:solidFill>
                  <a:schemeClr val="bg1"/>
                </a:solidFill>
                <a:latin typeface="Times New Roman" pitchFamily="18" charset="0"/>
              </a:rPr>
              <a:t>related</a:t>
            </a:r>
          </a:p>
        </p:txBody>
      </p:sp>
      <p:sp>
        <p:nvSpPr>
          <p:cNvPr id="68614" name="Line 6"/>
          <p:cNvSpPr>
            <a:spLocks noChangeShapeType="1"/>
          </p:cNvSpPr>
          <p:nvPr/>
        </p:nvSpPr>
        <p:spPr bwMode="auto">
          <a:xfrm>
            <a:off x="3538538" y="4248150"/>
            <a:ext cx="238125" cy="0"/>
          </a:xfrm>
          <a:prstGeom prst="line">
            <a:avLst/>
          </a:prstGeom>
          <a:noFill/>
          <a:ln w="9525">
            <a:solidFill>
              <a:srgbClr val="FFFF66"/>
            </a:solidFill>
            <a:round/>
            <a:headEnd/>
            <a:tailEnd/>
          </a:ln>
        </p:spPr>
        <p:txBody>
          <a:bodyPr wrap="none" anchor="ctr"/>
          <a:lstStyle/>
          <a:p>
            <a:endParaRPr lang="en-US"/>
          </a:p>
        </p:txBody>
      </p:sp>
      <p:sp>
        <p:nvSpPr>
          <p:cNvPr id="68615" name="Line 7"/>
          <p:cNvSpPr>
            <a:spLocks noChangeShapeType="1"/>
          </p:cNvSpPr>
          <p:nvPr/>
        </p:nvSpPr>
        <p:spPr bwMode="auto">
          <a:xfrm>
            <a:off x="2387600" y="5391150"/>
            <a:ext cx="1389063" cy="0"/>
          </a:xfrm>
          <a:prstGeom prst="line">
            <a:avLst/>
          </a:prstGeom>
          <a:noFill/>
          <a:ln w="9525">
            <a:solidFill>
              <a:srgbClr val="FFFF66"/>
            </a:solidFill>
            <a:round/>
            <a:headEnd/>
            <a:tailEnd/>
          </a:ln>
        </p:spPr>
        <p:txBody>
          <a:bodyPr wrap="none" anchor="ctr"/>
          <a:lstStyle/>
          <a:p>
            <a:endParaRPr lang="en-US"/>
          </a:p>
        </p:txBody>
      </p:sp>
      <p:sp>
        <p:nvSpPr>
          <p:cNvPr id="68616" name="Line 8"/>
          <p:cNvSpPr>
            <a:spLocks noChangeShapeType="1"/>
          </p:cNvSpPr>
          <p:nvPr/>
        </p:nvSpPr>
        <p:spPr bwMode="auto">
          <a:xfrm>
            <a:off x="3776663" y="4267200"/>
            <a:ext cx="0" cy="1133475"/>
          </a:xfrm>
          <a:prstGeom prst="line">
            <a:avLst/>
          </a:prstGeom>
          <a:noFill/>
          <a:ln w="9525">
            <a:solidFill>
              <a:srgbClr val="FFFF66"/>
            </a:solidFill>
            <a:round/>
            <a:headEnd/>
            <a:tailEnd/>
          </a:ln>
        </p:spPr>
        <p:txBody>
          <a:bodyPr wrap="none" anchor="ctr"/>
          <a:lstStyle/>
          <a:p>
            <a:endParaRPr lang="en-US"/>
          </a:p>
        </p:txBody>
      </p:sp>
      <p:sp>
        <p:nvSpPr>
          <p:cNvPr id="68617" name="Line 9"/>
          <p:cNvSpPr>
            <a:spLocks noChangeShapeType="1"/>
          </p:cNvSpPr>
          <p:nvPr/>
        </p:nvSpPr>
        <p:spPr bwMode="auto">
          <a:xfrm>
            <a:off x="3538538" y="4800600"/>
            <a:ext cx="238125" cy="0"/>
          </a:xfrm>
          <a:prstGeom prst="line">
            <a:avLst/>
          </a:prstGeom>
          <a:noFill/>
          <a:ln w="9525">
            <a:solidFill>
              <a:srgbClr val="FFFF66"/>
            </a:solidFill>
            <a:round/>
            <a:headEnd/>
            <a:tailEnd/>
          </a:ln>
        </p:spPr>
        <p:txBody>
          <a:bodyPr wrap="none" anchor="ctr"/>
          <a:lstStyle/>
          <a:p>
            <a:endParaRPr lang="en-US"/>
          </a:p>
        </p:txBody>
      </p:sp>
      <p:sp>
        <p:nvSpPr>
          <p:cNvPr id="68618" name="Slide Number Placeholder 1"/>
          <p:cNvSpPr>
            <a:spLocks noGrp="1"/>
          </p:cNvSpPr>
          <p:nvPr>
            <p:ph type="sldNum" sz="quarter" idx="12"/>
          </p:nvPr>
        </p:nvSpPr>
        <p:spPr bwMode="auto">
          <a:noFill/>
          <a:ln>
            <a:miter lim="800000"/>
            <a:headEnd/>
            <a:tailEnd/>
          </a:ln>
        </p:spPr>
        <p:txBody>
          <a:bodyPr/>
          <a:lstStyle/>
          <a:p>
            <a:fld id="{DF7172A8-8952-4B89-A224-4D8BF4206286}" type="slidenum">
              <a:rPr lang="en-US"/>
              <a:pPr/>
              <a:t>36</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52400"/>
            <a:ext cx="9144000" cy="1143000"/>
          </a:xfrm>
        </p:spPr>
        <p:txBody>
          <a:bodyPr/>
          <a:lstStyle/>
          <a:p>
            <a:pPr eaLnBrk="1" hangingPunct="1">
              <a:lnSpc>
                <a:spcPct val="80000"/>
              </a:lnSpc>
            </a:pPr>
            <a:r>
              <a:rPr lang="en-US" sz="2800" b="1" smtClean="0">
                <a:solidFill>
                  <a:schemeClr val="bg2"/>
                </a:solidFill>
              </a:rPr>
              <a:t>Chronic Hepatitis C </a:t>
            </a:r>
            <a:br>
              <a:rPr lang="en-US" sz="2800" b="1" smtClean="0">
                <a:solidFill>
                  <a:schemeClr val="bg2"/>
                </a:solidFill>
              </a:rPr>
            </a:br>
            <a:r>
              <a:rPr lang="en-US" sz="2800" b="1" smtClean="0">
                <a:solidFill>
                  <a:schemeClr val="bg2"/>
                </a:solidFill>
              </a:rPr>
              <a:t>Factors Promoting Progression or Severity</a:t>
            </a:r>
            <a:r>
              <a:rPr lang="en-US" sz="3600" b="1" smtClean="0">
                <a:solidFill>
                  <a:schemeClr val="bg2"/>
                </a:solidFill>
              </a:rPr>
              <a:t> </a:t>
            </a:r>
          </a:p>
        </p:txBody>
      </p:sp>
      <p:sp>
        <p:nvSpPr>
          <p:cNvPr id="70659" name="Rectangle 3"/>
          <p:cNvSpPr>
            <a:spLocks noGrp="1" noChangeArrowheads="1"/>
          </p:cNvSpPr>
          <p:nvPr>
            <p:ph type="body" idx="1"/>
          </p:nvPr>
        </p:nvSpPr>
        <p:spPr>
          <a:xfrm>
            <a:off x="685800" y="1676400"/>
            <a:ext cx="7772400" cy="4114800"/>
          </a:xfrm>
        </p:spPr>
        <p:txBody>
          <a:bodyPr/>
          <a:lstStyle/>
          <a:p>
            <a:pPr eaLnBrk="1" hangingPunct="1">
              <a:lnSpc>
                <a:spcPct val="55000"/>
              </a:lnSpc>
            </a:pPr>
            <a:r>
              <a:rPr lang="en-US" sz="3200" smtClean="0">
                <a:solidFill>
                  <a:srgbClr val="FFFFFF"/>
                </a:solidFill>
              </a:rPr>
              <a:t>Increased alcohol intake</a:t>
            </a:r>
          </a:p>
          <a:p>
            <a:pPr eaLnBrk="1" hangingPunct="1">
              <a:lnSpc>
                <a:spcPct val="55000"/>
              </a:lnSpc>
            </a:pPr>
            <a:endParaRPr lang="en-US" sz="3200" smtClean="0">
              <a:solidFill>
                <a:srgbClr val="FFFFFF"/>
              </a:solidFill>
            </a:endParaRPr>
          </a:p>
          <a:p>
            <a:pPr eaLnBrk="1" hangingPunct="1">
              <a:lnSpc>
                <a:spcPct val="55000"/>
              </a:lnSpc>
            </a:pPr>
            <a:r>
              <a:rPr lang="en-US" sz="3200" smtClean="0">
                <a:solidFill>
                  <a:srgbClr val="FFFFFF"/>
                </a:solidFill>
              </a:rPr>
              <a:t>Age &gt; 40 years at time of infection</a:t>
            </a:r>
          </a:p>
          <a:p>
            <a:pPr eaLnBrk="1" hangingPunct="1">
              <a:lnSpc>
                <a:spcPct val="55000"/>
              </a:lnSpc>
            </a:pPr>
            <a:endParaRPr lang="en-US" sz="3200" smtClean="0">
              <a:solidFill>
                <a:srgbClr val="FFFFFF"/>
              </a:solidFill>
            </a:endParaRPr>
          </a:p>
          <a:p>
            <a:pPr eaLnBrk="1" hangingPunct="1">
              <a:lnSpc>
                <a:spcPct val="55000"/>
              </a:lnSpc>
            </a:pPr>
            <a:r>
              <a:rPr lang="en-US" sz="3200" smtClean="0">
                <a:solidFill>
                  <a:srgbClr val="FFFFFF"/>
                </a:solidFill>
              </a:rPr>
              <a:t>HIV co-infection</a:t>
            </a:r>
          </a:p>
          <a:p>
            <a:pPr eaLnBrk="1" hangingPunct="1">
              <a:lnSpc>
                <a:spcPct val="55000"/>
              </a:lnSpc>
            </a:pPr>
            <a:endParaRPr lang="en-US" sz="3200" smtClean="0">
              <a:solidFill>
                <a:srgbClr val="FFFFFF"/>
              </a:solidFill>
            </a:endParaRPr>
          </a:p>
          <a:p>
            <a:pPr eaLnBrk="1" hangingPunct="1">
              <a:lnSpc>
                <a:spcPct val="55000"/>
              </a:lnSpc>
            </a:pPr>
            <a:r>
              <a:rPr lang="en-US" sz="3200" smtClean="0">
                <a:solidFill>
                  <a:srgbClr val="FFFFFF"/>
                </a:solidFill>
              </a:rPr>
              <a:t>Other</a:t>
            </a:r>
          </a:p>
          <a:p>
            <a:pPr lvl="1" eaLnBrk="1" hangingPunct="1">
              <a:lnSpc>
                <a:spcPct val="75000"/>
              </a:lnSpc>
            </a:pPr>
            <a:r>
              <a:rPr lang="en-US" sz="3200" smtClean="0"/>
              <a:t>Male gender</a:t>
            </a:r>
          </a:p>
          <a:p>
            <a:pPr lvl="1" eaLnBrk="1" hangingPunct="1">
              <a:lnSpc>
                <a:spcPct val="75000"/>
              </a:lnSpc>
            </a:pPr>
            <a:r>
              <a:rPr lang="en-US" sz="3200" smtClean="0"/>
              <a:t>Chronic HBV co-infection</a:t>
            </a:r>
          </a:p>
          <a:p>
            <a:pPr eaLnBrk="1" hangingPunct="1">
              <a:lnSpc>
                <a:spcPct val="75000"/>
              </a:lnSpc>
            </a:pPr>
            <a:endParaRPr lang="en-US" sz="3200" smtClean="0">
              <a:solidFill>
                <a:srgbClr val="FFFFFF"/>
              </a:solidFill>
            </a:endParaRPr>
          </a:p>
          <a:p>
            <a:pPr eaLnBrk="1" hangingPunct="1">
              <a:lnSpc>
                <a:spcPct val="75000"/>
              </a:lnSpc>
            </a:pPr>
            <a:endParaRPr lang="en-US" sz="3200" smtClean="0">
              <a:solidFill>
                <a:srgbClr val="FFFFFF"/>
              </a:solidFill>
            </a:endParaRPr>
          </a:p>
          <a:p>
            <a:pPr eaLnBrk="1" hangingPunct="1"/>
            <a:endParaRPr lang="en-US" sz="3200" smtClean="0"/>
          </a:p>
        </p:txBody>
      </p:sp>
      <p:sp>
        <p:nvSpPr>
          <p:cNvPr id="70660" name="Slide Number Placeholder 1"/>
          <p:cNvSpPr>
            <a:spLocks noGrp="1"/>
          </p:cNvSpPr>
          <p:nvPr>
            <p:ph type="sldNum" sz="quarter" idx="12"/>
          </p:nvPr>
        </p:nvSpPr>
        <p:spPr bwMode="auto">
          <a:noFill/>
          <a:ln>
            <a:miter lim="800000"/>
            <a:headEnd/>
            <a:tailEnd/>
          </a:ln>
        </p:spPr>
        <p:txBody>
          <a:bodyPr/>
          <a:lstStyle/>
          <a:p>
            <a:fld id="{1569B896-D92A-41EA-8ADF-6E4A53770AB8}" type="slidenum">
              <a:rPr lang="en-US"/>
              <a:pPr/>
              <a:t>37</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897063" y="2590800"/>
            <a:ext cx="3759200" cy="304800"/>
          </a:xfrm>
          <a:prstGeom prst="rect">
            <a:avLst/>
          </a:prstGeom>
          <a:solidFill>
            <a:srgbClr val="FF0000"/>
          </a:solidFill>
          <a:ln w="12700">
            <a:solidFill>
              <a:schemeClr val="tx1"/>
            </a:solidFill>
            <a:miter lim="800000"/>
            <a:headEnd/>
            <a:tailEnd/>
          </a:ln>
        </p:spPr>
        <p:txBody>
          <a:bodyPr wrap="none" anchor="ctr"/>
          <a:lstStyle/>
          <a:p>
            <a:pPr eaLnBrk="1" hangingPunct="1"/>
            <a:endParaRPr lang="ar-SA"/>
          </a:p>
        </p:txBody>
      </p:sp>
      <p:sp>
        <p:nvSpPr>
          <p:cNvPr id="72707" name="Rectangle 3"/>
          <p:cNvSpPr>
            <a:spLocks noChangeArrowheads="1"/>
          </p:cNvSpPr>
          <p:nvPr/>
        </p:nvSpPr>
        <p:spPr bwMode="auto">
          <a:xfrm>
            <a:off x="414338" y="76200"/>
            <a:ext cx="8467725" cy="1143000"/>
          </a:xfrm>
          <a:prstGeom prst="rect">
            <a:avLst/>
          </a:prstGeom>
          <a:noFill/>
          <a:ln w="12700">
            <a:noFill/>
            <a:miter lim="800000"/>
            <a:headEnd/>
            <a:tailEnd/>
          </a:ln>
        </p:spPr>
        <p:txBody>
          <a:bodyPr lIns="90488" tIns="44450" rIns="90488" bIns="44450" anchor="ctr"/>
          <a:lstStyle/>
          <a:p>
            <a:pPr algn="ctr">
              <a:lnSpc>
                <a:spcPct val="90000"/>
              </a:lnSpc>
            </a:pPr>
            <a:r>
              <a:rPr lang="en-US" sz="3200" b="1">
                <a:solidFill>
                  <a:schemeClr val="bg2"/>
                </a:solidFill>
                <a:latin typeface="Times New Roman" pitchFamily="18" charset="0"/>
              </a:rPr>
              <a:t>Serologic Pattern of Acute HCV Infection with Progression to Chronic Infection</a:t>
            </a:r>
            <a:endParaRPr lang="en-US" sz="4400">
              <a:solidFill>
                <a:schemeClr val="bg2"/>
              </a:solidFill>
              <a:latin typeface="Times New Roman" pitchFamily="18" charset="0"/>
            </a:endParaRPr>
          </a:p>
        </p:txBody>
      </p:sp>
      <p:sp>
        <p:nvSpPr>
          <p:cNvPr id="72708" name="Rectangle 4"/>
          <p:cNvSpPr>
            <a:spLocks noChangeArrowheads="1"/>
          </p:cNvSpPr>
          <p:nvPr/>
        </p:nvSpPr>
        <p:spPr bwMode="auto">
          <a:xfrm>
            <a:off x="414338" y="952500"/>
            <a:ext cx="8467725" cy="762000"/>
          </a:xfrm>
          <a:prstGeom prst="rect">
            <a:avLst/>
          </a:prstGeom>
          <a:noFill/>
          <a:ln w="12700">
            <a:noFill/>
            <a:miter lim="800000"/>
            <a:headEnd/>
            <a:tailEnd/>
          </a:ln>
        </p:spPr>
        <p:txBody>
          <a:bodyPr lIns="90488" tIns="44450" rIns="90488" bIns="44450" anchor="ctr"/>
          <a:lstStyle/>
          <a:p>
            <a:pPr algn="ctr"/>
            <a:endParaRPr lang="ar-SA" sz="4400">
              <a:solidFill>
                <a:srgbClr val="FE9B03"/>
              </a:solidFill>
              <a:latin typeface="Times New Roman" pitchFamily="18" charset="0"/>
            </a:endParaRPr>
          </a:p>
        </p:txBody>
      </p:sp>
      <p:sp>
        <p:nvSpPr>
          <p:cNvPr id="72709" name="Freeform 5"/>
          <p:cNvSpPr>
            <a:spLocks/>
          </p:cNvSpPr>
          <p:nvPr/>
        </p:nvSpPr>
        <p:spPr bwMode="auto">
          <a:xfrm>
            <a:off x="1665288" y="5443538"/>
            <a:ext cx="11112" cy="101600"/>
          </a:xfrm>
          <a:custGeom>
            <a:avLst/>
            <a:gdLst>
              <a:gd name="T0" fmla="*/ 2147483646 w 8"/>
              <a:gd name="T1" fmla="*/ 0 h 64"/>
              <a:gd name="T2" fmla="*/ 0 w 8"/>
              <a:gd name="T3" fmla="*/ 0 h 64"/>
              <a:gd name="T4" fmla="*/ 0 w 8"/>
              <a:gd name="T5" fmla="*/ 2147483646 h 64"/>
              <a:gd name="T6" fmla="*/ 2147483646 w 8"/>
              <a:gd name="T7" fmla="*/ 2147483646 h 64"/>
              <a:gd name="T8" fmla="*/ 2147483646 w 8"/>
              <a:gd name="T9" fmla="*/ 0 h 64"/>
              <a:gd name="T10" fmla="*/ 2147483646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a:noFill/>
            <a:round/>
            <a:headEnd/>
            <a:tailEnd/>
          </a:ln>
        </p:spPr>
        <p:txBody>
          <a:bodyPr/>
          <a:lstStyle/>
          <a:p>
            <a:endParaRPr lang="en-US"/>
          </a:p>
        </p:txBody>
      </p:sp>
      <p:sp>
        <p:nvSpPr>
          <p:cNvPr id="72710" name="Freeform 6"/>
          <p:cNvSpPr>
            <a:spLocks/>
          </p:cNvSpPr>
          <p:nvPr/>
        </p:nvSpPr>
        <p:spPr bwMode="auto">
          <a:xfrm>
            <a:off x="2143125" y="5443538"/>
            <a:ext cx="11113" cy="101600"/>
          </a:xfrm>
          <a:custGeom>
            <a:avLst/>
            <a:gdLst>
              <a:gd name="T0" fmla="*/ 2147483646 w 8"/>
              <a:gd name="T1" fmla="*/ 0 h 64"/>
              <a:gd name="T2" fmla="*/ 0 w 8"/>
              <a:gd name="T3" fmla="*/ 0 h 64"/>
              <a:gd name="T4" fmla="*/ 0 w 8"/>
              <a:gd name="T5" fmla="*/ 2147483646 h 64"/>
              <a:gd name="T6" fmla="*/ 2147483646 w 8"/>
              <a:gd name="T7" fmla="*/ 2147483646 h 64"/>
              <a:gd name="T8" fmla="*/ 2147483646 w 8"/>
              <a:gd name="T9" fmla="*/ 0 h 64"/>
              <a:gd name="T10" fmla="*/ 2147483646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a:noFill/>
            <a:round/>
            <a:headEnd/>
            <a:tailEnd/>
          </a:ln>
        </p:spPr>
        <p:txBody>
          <a:bodyPr/>
          <a:lstStyle/>
          <a:p>
            <a:endParaRPr lang="en-US"/>
          </a:p>
        </p:txBody>
      </p:sp>
      <p:sp>
        <p:nvSpPr>
          <p:cNvPr id="72711" name="Freeform 7"/>
          <p:cNvSpPr>
            <a:spLocks/>
          </p:cNvSpPr>
          <p:nvPr/>
        </p:nvSpPr>
        <p:spPr bwMode="auto">
          <a:xfrm>
            <a:off x="2673350" y="5443538"/>
            <a:ext cx="12700" cy="101600"/>
          </a:xfrm>
          <a:custGeom>
            <a:avLst/>
            <a:gdLst>
              <a:gd name="T0" fmla="*/ 2147483646 w 8"/>
              <a:gd name="T1" fmla="*/ 0 h 64"/>
              <a:gd name="T2" fmla="*/ 0 w 8"/>
              <a:gd name="T3" fmla="*/ 0 h 64"/>
              <a:gd name="T4" fmla="*/ 0 w 8"/>
              <a:gd name="T5" fmla="*/ 2147483646 h 64"/>
              <a:gd name="T6" fmla="*/ 2147483646 w 8"/>
              <a:gd name="T7" fmla="*/ 2147483646 h 64"/>
              <a:gd name="T8" fmla="*/ 2147483646 w 8"/>
              <a:gd name="T9" fmla="*/ 0 h 64"/>
              <a:gd name="T10" fmla="*/ 2147483646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a:noFill/>
            <a:round/>
            <a:headEnd/>
            <a:tailEnd/>
          </a:ln>
        </p:spPr>
        <p:txBody>
          <a:bodyPr/>
          <a:lstStyle/>
          <a:p>
            <a:endParaRPr lang="en-US"/>
          </a:p>
        </p:txBody>
      </p:sp>
      <p:sp>
        <p:nvSpPr>
          <p:cNvPr id="72712" name="Freeform 8"/>
          <p:cNvSpPr>
            <a:spLocks/>
          </p:cNvSpPr>
          <p:nvPr/>
        </p:nvSpPr>
        <p:spPr bwMode="auto">
          <a:xfrm>
            <a:off x="3192463" y="5443538"/>
            <a:ext cx="11112" cy="101600"/>
          </a:xfrm>
          <a:custGeom>
            <a:avLst/>
            <a:gdLst>
              <a:gd name="T0" fmla="*/ 2147483646 w 8"/>
              <a:gd name="T1" fmla="*/ 0 h 64"/>
              <a:gd name="T2" fmla="*/ 0 w 8"/>
              <a:gd name="T3" fmla="*/ 0 h 64"/>
              <a:gd name="T4" fmla="*/ 0 w 8"/>
              <a:gd name="T5" fmla="*/ 2147483646 h 64"/>
              <a:gd name="T6" fmla="*/ 2147483646 w 8"/>
              <a:gd name="T7" fmla="*/ 2147483646 h 64"/>
              <a:gd name="T8" fmla="*/ 2147483646 w 8"/>
              <a:gd name="T9" fmla="*/ 0 h 64"/>
              <a:gd name="T10" fmla="*/ 2147483646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4" y="0"/>
                </a:moveTo>
                <a:lnTo>
                  <a:pt x="0" y="0"/>
                </a:lnTo>
                <a:lnTo>
                  <a:pt x="0" y="63"/>
                </a:lnTo>
                <a:lnTo>
                  <a:pt x="7" y="63"/>
                </a:lnTo>
                <a:lnTo>
                  <a:pt x="7" y="0"/>
                </a:lnTo>
                <a:lnTo>
                  <a:pt x="4" y="0"/>
                </a:lnTo>
              </a:path>
            </a:pathLst>
          </a:custGeom>
          <a:solidFill>
            <a:srgbClr val="FFFFFF"/>
          </a:solidFill>
          <a:ln w="12700" cap="rnd">
            <a:noFill/>
            <a:round/>
            <a:headEnd/>
            <a:tailEnd/>
          </a:ln>
        </p:spPr>
        <p:txBody>
          <a:bodyPr/>
          <a:lstStyle/>
          <a:p>
            <a:endParaRPr lang="en-US"/>
          </a:p>
        </p:txBody>
      </p:sp>
      <p:sp>
        <p:nvSpPr>
          <p:cNvPr id="72713" name="Freeform 9"/>
          <p:cNvSpPr>
            <a:spLocks/>
          </p:cNvSpPr>
          <p:nvPr/>
        </p:nvSpPr>
        <p:spPr bwMode="auto">
          <a:xfrm>
            <a:off x="3721100" y="5443538"/>
            <a:ext cx="11113" cy="101600"/>
          </a:xfrm>
          <a:custGeom>
            <a:avLst/>
            <a:gdLst>
              <a:gd name="T0" fmla="*/ 2147483646 w 8"/>
              <a:gd name="T1" fmla="*/ 0 h 64"/>
              <a:gd name="T2" fmla="*/ 0 w 8"/>
              <a:gd name="T3" fmla="*/ 0 h 64"/>
              <a:gd name="T4" fmla="*/ 0 w 8"/>
              <a:gd name="T5" fmla="*/ 2147483646 h 64"/>
              <a:gd name="T6" fmla="*/ 2147483646 w 8"/>
              <a:gd name="T7" fmla="*/ 2147483646 h 64"/>
              <a:gd name="T8" fmla="*/ 2147483646 w 8"/>
              <a:gd name="T9" fmla="*/ 0 h 64"/>
              <a:gd name="T10" fmla="*/ 2147483646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a:noFill/>
            <a:round/>
            <a:headEnd/>
            <a:tailEnd/>
          </a:ln>
        </p:spPr>
        <p:txBody>
          <a:bodyPr/>
          <a:lstStyle/>
          <a:p>
            <a:endParaRPr lang="en-US"/>
          </a:p>
        </p:txBody>
      </p:sp>
      <p:sp>
        <p:nvSpPr>
          <p:cNvPr id="72714" name="Freeform 10"/>
          <p:cNvSpPr>
            <a:spLocks/>
          </p:cNvSpPr>
          <p:nvPr/>
        </p:nvSpPr>
        <p:spPr bwMode="auto">
          <a:xfrm>
            <a:off x="4240213" y="5443538"/>
            <a:ext cx="11112" cy="101600"/>
          </a:xfrm>
          <a:custGeom>
            <a:avLst/>
            <a:gdLst>
              <a:gd name="T0" fmla="*/ 2147483646 w 8"/>
              <a:gd name="T1" fmla="*/ 0 h 64"/>
              <a:gd name="T2" fmla="*/ 0 w 8"/>
              <a:gd name="T3" fmla="*/ 0 h 64"/>
              <a:gd name="T4" fmla="*/ 0 w 8"/>
              <a:gd name="T5" fmla="*/ 2147483646 h 64"/>
              <a:gd name="T6" fmla="*/ 2147483646 w 8"/>
              <a:gd name="T7" fmla="*/ 2147483646 h 64"/>
              <a:gd name="T8" fmla="*/ 2147483646 w 8"/>
              <a:gd name="T9" fmla="*/ 0 h 64"/>
              <a:gd name="T10" fmla="*/ 2147483646 w 8"/>
              <a:gd name="T11" fmla="*/ 0 h 64"/>
              <a:gd name="T12" fmla="*/ 0 60000 65536"/>
              <a:gd name="T13" fmla="*/ 0 60000 65536"/>
              <a:gd name="T14" fmla="*/ 0 60000 65536"/>
              <a:gd name="T15" fmla="*/ 0 60000 65536"/>
              <a:gd name="T16" fmla="*/ 0 60000 65536"/>
              <a:gd name="T17" fmla="*/ 0 60000 65536"/>
              <a:gd name="T18" fmla="*/ 0 w 8"/>
              <a:gd name="T19" fmla="*/ 0 h 64"/>
              <a:gd name="T20" fmla="*/ 8 w 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 h="64">
                <a:moveTo>
                  <a:pt x="3" y="0"/>
                </a:moveTo>
                <a:lnTo>
                  <a:pt x="0" y="0"/>
                </a:lnTo>
                <a:lnTo>
                  <a:pt x="0" y="63"/>
                </a:lnTo>
                <a:lnTo>
                  <a:pt x="7" y="63"/>
                </a:lnTo>
                <a:lnTo>
                  <a:pt x="7" y="0"/>
                </a:lnTo>
                <a:lnTo>
                  <a:pt x="3" y="0"/>
                </a:lnTo>
              </a:path>
            </a:pathLst>
          </a:custGeom>
          <a:solidFill>
            <a:srgbClr val="FFFFFF"/>
          </a:solidFill>
          <a:ln w="12700" cap="rnd">
            <a:noFill/>
            <a:round/>
            <a:headEnd/>
            <a:tailEnd/>
          </a:ln>
        </p:spPr>
        <p:txBody>
          <a:bodyPr/>
          <a:lstStyle/>
          <a:p>
            <a:endParaRPr lang="en-US"/>
          </a:p>
        </p:txBody>
      </p:sp>
      <p:sp>
        <p:nvSpPr>
          <p:cNvPr id="72715" name="Freeform 11"/>
          <p:cNvSpPr>
            <a:spLocks/>
          </p:cNvSpPr>
          <p:nvPr/>
        </p:nvSpPr>
        <p:spPr bwMode="auto">
          <a:xfrm>
            <a:off x="1673225" y="5022850"/>
            <a:ext cx="5556250" cy="401638"/>
          </a:xfrm>
          <a:custGeom>
            <a:avLst/>
            <a:gdLst>
              <a:gd name="T0" fmla="*/ 0 w 3937"/>
              <a:gd name="T1" fmla="*/ 2147483646 h 253"/>
              <a:gd name="T2" fmla="*/ 2147483646 w 3937"/>
              <a:gd name="T3" fmla="*/ 2147483646 h 253"/>
              <a:gd name="T4" fmla="*/ 2147483646 w 3937"/>
              <a:gd name="T5" fmla="*/ 0 h 253"/>
              <a:gd name="T6" fmla="*/ 0 w 3937"/>
              <a:gd name="T7" fmla="*/ 0 h 253"/>
              <a:gd name="T8" fmla="*/ 0 w 3937"/>
              <a:gd name="T9" fmla="*/ 2147483646 h 253"/>
              <a:gd name="T10" fmla="*/ 0 60000 65536"/>
              <a:gd name="T11" fmla="*/ 0 60000 65536"/>
              <a:gd name="T12" fmla="*/ 0 60000 65536"/>
              <a:gd name="T13" fmla="*/ 0 60000 65536"/>
              <a:gd name="T14" fmla="*/ 0 60000 65536"/>
              <a:gd name="T15" fmla="*/ 0 w 3937"/>
              <a:gd name="T16" fmla="*/ 0 h 253"/>
              <a:gd name="T17" fmla="*/ 3937 w 3937"/>
              <a:gd name="T18" fmla="*/ 253 h 253"/>
            </a:gdLst>
            <a:ahLst/>
            <a:cxnLst>
              <a:cxn ang="T10">
                <a:pos x="T0" y="T1"/>
              </a:cxn>
              <a:cxn ang="T11">
                <a:pos x="T2" y="T3"/>
              </a:cxn>
              <a:cxn ang="T12">
                <a:pos x="T4" y="T5"/>
              </a:cxn>
              <a:cxn ang="T13">
                <a:pos x="T6" y="T7"/>
              </a:cxn>
              <a:cxn ang="T14">
                <a:pos x="T8" y="T9"/>
              </a:cxn>
            </a:cxnLst>
            <a:rect l="T15" t="T16" r="T17" b="T18"/>
            <a:pathLst>
              <a:path w="3937" h="253">
                <a:moveTo>
                  <a:pt x="0" y="252"/>
                </a:moveTo>
                <a:lnTo>
                  <a:pt x="3936" y="252"/>
                </a:lnTo>
                <a:lnTo>
                  <a:pt x="3936" y="0"/>
                </a:lnTo>
                <a:lnTo>
                  <a:pt x="0" y="0"/>
                </a:lnTo>
                <a:lnTo>
                  <a:pt x="0" y="252"/>
                </a:lnTo>
              </a:path>
            </a:pathLst>
          </a:custGeom>
          <a:solidFill>
            <a:srgbClr val="7F7FFF"/>
          </a:solidFill>
          <a:ln w="12700" cap="rnd">
            <a:noFill/>
            <a:round/>
            <a:headEnd/>
            <a:tailEnd/>
          </a:ln>
        </p:spPr>
        <p:txBody>
          <a:bodyPr/>
          <a:lstStyle/>
          <a:p>
            <a:endParaRPr lang="en-US"/>
          </a:p>
        </p:txBody>
      </p:sp>
      <p:sp>
        <p:nvSpPr>
          <p:cNvPr id="72716" name="Freeform 12"/>
          <p:cNvSpPr>
            <a:spLocks/>
          </p:cNvSpPr>
          <p:nvPr/>
        </p:nvSpPr>
        <p:spPr bwMode="auto">
          <a:xfrm>
            <a:off x="1657350" y="1006475"/>
            <a:ext cx="11113" cy="4438650"/>
          </a:xfrm>
          <a:custGeom>
            <a:avLst/>
            <a:gdLst>
              <a:gd name="T0" fmla="*/ 2147483646 w 8"/>
              <a:gd name="T1" fmla="*/ 2147483646 h 2796"/>
              <a:gd name="T2" fmla="*/ 2147483646 w 8"/>
              <a:gd name="T3" fmla="*/ 2147483646 h 2796"/>
              <a:gd name="T4" fmla="*/ 2147483646 w 8"/>
              <a:gd name="T5" fmla="*/ 0 h 2796"/>
              <a:gd name="T6" fmla="*/ 0 w 8"/>
              <a:gd name="T7" fmla="*/ 0 h 2796"/>
              <a:gd name="T8" fmla="*/ 0 w 8"/>
              <a:gd name="T9" fmla="*/ 2147483646 h 2796"/>
              <a:gd name="T10" fmla="*/ 2147483646 w 8"/>
              <a:gd name="T11" fmla="*/ 2147483646 h 2796"/>
              <a:gd name="T12" fmla="*/ 0 w 8"/>
              <a:gd name="T13" fmla="*/ 2147483646 h 2796"/>
              <a:gd name="T14" fmla="*/ 0 w 8"/>
              <a:gd name="T15" fmla="*/ 2147483646 h 2796"/>
              <a:gd name="T16" fmla="*/ 2147483646 w 8"/>
              <a:gd name="T17" fmla="*/ 2147483646 h 2796"/>
              <a:gd name="T18" fmla="*/ 2147483646 w 8"/>
              <a:gd name="T19" fmla="*/ 2147483646 h 27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796"/>
              <a:gd name="T32" fmla="*/ 8 w 8"/>
              <a:gd name="T33" fmla="*/ 2796 h 27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796">
                <a:moveTo>
                  <a:pt x="3" y="2782"/>
                </a:moveTo>
                <a:lnTo>
                  <a:pt x="7" y="2789"/>
                </a:lnTo>
                <a:lnTo>
                  <a:pt x="7" y="0"/>
                </a:lnTo>
                <a:lnTo>
                  <a:pt x="0" y="0"/>
                </a:lnTo>
                <a:lnTo>
                  <a:pt x="0" y="2789"/>
                </a:lnTo>
                <a:lnTo>
                  <a:pt x="3" y="2795"/>
                </a:lnTo>
                <a:lnTo>
                  <a:pt x="0" y="2789"/>
                </a:lnTo>
                <a:lnTo>
                  <a:pt x="0" y="2795"/>
                </a:lnTo>
                <a:lnTo>
                  <a:pt x="3" y="2795"/>
                </a:lnTo>
                <a:lnTo>
                  <a:pt x="3" y="2782"/>
                </a:lnTo>
              </a:path>
            </a:pathLst>
          </a:custGeom>
          <a:solidFill>
            <a:srgbClr val="FFFFFF"/>
          </a:solidFill>
          <a:ln w="12700" cap="rnd">
            <a:noFill/>
            <a:round/>
            <a:headEnd/>
            <a:tailEnd/>
          </a:ln>
        </p:spPr>
        <p:txBody>
          <a:bodyPr/>
          <a:lstStyle/>
          <a:p>
            <a:endParaRPr lang="en-US"/>
          </a:p>
        </p:txBody>
      </p:sp>
      <p:sp>
        <p:nvSpPr>
          <p:cNvPr id="72717" name="Freeform 13"/>
          <p:cNvSpPr>
            <a:spLocks/>
          </p:cNvSpPr>
          <p:nvPr/>
        </p:nvSpPr>
        <p:spPr bwMode="auto">
          <a:xfrm>
            <a:off x="1665288" y="5397500"/>
            <a:ext cx="5559425" cy="12700"/>
          </a:xfrm>
          <a:custGeom>
            <a:avLst/>
            <a:gdLst>
              <a:gd name="T0" fmla="*/ 2147483646 w 3940"/>
              <a:gd name="T1" fmla="*/ 2147483646 h 8"/>
              <a:gd name="T2" fmla="*/ 2147483646 w 3940"/>
              <a:gd name="T3" fmla="*/ 0 h 8"/>
              <a:gd name="T4" fmla="*/ 0 w 3940"/>
              <a:gd name="T5" fmla="*/ 0 h 8"/>
              <a:gd name="T6" fmla="*/ 0 w 3940"/>
              <a:gd name="T7" fmla="*/ 2147483646 h 8"/>
              <a:gd name="T8" fmla="*/ 2147483646 w 3940"/>
              <a:gd name="T9" fmla="*/ 2147483646 h 8"/>
              <a:gd name="T10" fmla="*/ 2147483646 w 3940"/>
              <a:gd name="T11" fmla="*/ 2147483646 h 8"/>
              <a:gd name="T12" fmla="*/ 0 60000 65536"/>
              <a:gd name="T13" fmla="*/ 0 60000 65536"/>
              <a:gd name="T14" fmla="*/ 0 60000 65536"/>
              <a:gd name="T15" fmla="*/ 0 60000 65536"/>
              <a:gd name="T16" fmla="*/ 0 60000 65536"/>
              <a:gd name="T17" fmla="*/ 0 60000 65536"/>
              <a:gd name="T18" fmla="*/ 0 w 3940"/>
              <a:gd name="T19" fmla="*/ 0 h 8"/>
              <a:gd name="T20" fmla="*/ 3940 w 39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3940" h="8">
                <a:moveTo>
                  <a:pt x="3939" y="4"/>
                </a:moveTo>
                <a:lnTo>
                  <a:pt x="3939" y="0"/>
                </a:lnTo>
                <a:lnTo>
                  <a:pt x="0" y="0"/>
                </a:lnTo>
                <a:lnTo>
                  <a:pt x="0" y="7"/>
                </a:lnTo>
                <a:lnTo>
                  <a:pt x="3939" y="7"/>
                </a:lnTo>
                <a:lnTo>
                  <a:pt x="3939" y="4"/>
                </a:lnTo>
              </a:path>
            </a:pathLst>
          </a:custGeom>
          <a:solidFill>
            <a:srgbClr val="FFFFFF"/>
          </a:solidFill>
          <a:ln w="12700" cap="rnd">
            <a:noFill/>
            <a:round/>
            <a:headEnd/>
            <a:tailEnd/>
          </a:ln>
        </p:spPr>
        <p:txBody>
          <a:bodyPr/>
          <a:lstStyle/>
          <a:p>
            <a:endParaRPr lang="en-US"/>
          </a:p>
        </p:txBody>
      </p:sp>
      <p:sp>
        <p:nvSpPr>
          <p:cNvPr id="72718" name="Freeform 14"/>
          <p:cNvSpPr>
            <a:spLocks/>
          </p:cNvSpPr>
          <p:nvPr/>
        </p:nvSpPr>
        <p:spPr bwMode="auto">
          <a:xfrm>
            <a:off x="4764088" y="5438775"/>
            <a:ext cx="11112" cy="100013"/>
          </a:xfrm>
          <a:custGeom>
            <a:avLst/>
            <a:gdLst>
              <a:gd name="T0" fmla="*/ 2147483646 w 8"/>
              <a:gd name="T1" fmla="*/ 0 h 63"/>
              <a:gd name="T2" fmla="*/ 0 w 8"/>
              <a:gd name="T3" fmla="*/ 0 h 63"/>
              <a:gd name="T4" fmla="*/ 0 w 8"/>
              <a:gd name="T5" fmla="*/ 2147483646 h 63"/>
              <a:gd name="T6" fmla="*/ 2147483646 w 8"/>
              <a:gd name="T7" fmla="*/ 2147483646 h 63"/>
              <a:gd name="T8" fmla="*/ 2147483646 w 8"/>
              <a:gd name="T9" fmla="*/ 0 h 63"/>
              <a:gd name="T10" fmla="*/ 2147483646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a:noFill/>
            <a:round/>
            <a:headEnd/>
            <a:tailEnd/>
          </a:ln>
        </p:spPr>
        <p:txBody>
          <a:bodyPr/>
          <a:lstStyle/>
          <a:p>
            <a:endParaRPr lang="en-US"/>
          </a:p>
        </p:txBody>
      </p:sp>
      <p:sp>
        <p:nvSpPr>
          <p:cNvPr id="72719" name="Freeform 15"/>
          <p:cNvSpPr>
            <a:spLocks/>
          </p:cNvSpPr>
          <p:nvPr/>
        </p:nvSpPr>
        <p:spPr bwMode="auto">
          <a:xfrm>
            <a:off x="5287963" y="5438775"/>
            <a:ext cx="9525" cy="100013"/>
          </a:xfrm>
          <a:custGeom>
            <a:avLst/>
            <a:gdLst>
              <a:gd name="T0" fmla="*/ 2147483646 w 7"/>
              <a:gd name="T1" fmla="*/ 0 h 63"/>
              <a:gd name="T2" fmla="*/ 0 w 7"/>
              <a:gd name="T3" fmla="*/ 0 h 63"/>
              <a:gd name="T4" fmla="*/ 0 w 7"/>
              <a:gd name="T5" fmla="*/ 2147483646 h 63"/>
              <a:gd name="T6" fmla="*/ 2147483646 w 7"/>
              <a:gd name="T7" fmla="*/ 2147483646 h 63"/>
              <a:gd name="T8" fmla="*/ 2147483646 w 7"/>
              <a:gd name="T9" fmla="*/ 0 h 63"/>
              <a:gd name="T10" fmla="*/ 2147483646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a:noFill/>
            <a:round/>
            <a:headEnd/>
            <a:tailEnd/>
          </a:ln>
        </p:spPr>
        <p:txBody>
          <a:bodyPr/>
          <a:lstStyle/>
          <a:p>
            <a:endParaRPr lang="en-US"/>
          </a:p>
        </p:txBody>
      </p:sp>
      <p:sp>
        <p:nvSpPr>
          <p:cNvPr id="72720" name="Freeform 16"/>
          <p:cNvSpPr>
            <a:spLocks/>
          </p:cNvSpPr>
          <p:nvPr/>
        </p:nvSpPr>
        <p:spPr bwMode="auto">
          <a:xfrm>
            <a:off x="5781675" y="5438775"/>
            <a:ext cx="9525" cy="100013"/>
          </a:xfrm>
          <a:custGeom>
            <a:avLst/>
            <a:gdLst>
              <a:gd name="T0" fmla="*/ 2147483646 w 7"/>
              <a:gd name="T1" fmla="*/ 0 h 63"/>
              <a:gd name="T2" fmla="*/ 0 w 7"/>
              <a:gd name="T3" fmla="*/ 0 h 63"/>
              <a:gd name="T4" fmla="*/ 0 w 7"/>
              <a:gd name="T5" fmla="*/ 2147483646 h 63"/>
              <a:gd name="T6" fmla="*/ 2147483646 w 7"/>
              <a:gd name="T7" fmla="*/ 2147483646 h 63"/>
              <a:gd name="T8" fmla="*/ 2147483646 w 7"/>
              <a:gd name="T9" fmla="*/ 0 h 63"/>
              <a:gd name="T10" fmla="*/ 2147483646 w 7"/>
              <a:gd name="T11" fmla="*/ 0 h 63"/>
              <a:gd name="T12" fmla="*/ 0 60000 65536"/>
              <a:gd name="T13" fmla="*/ 0 60000 65536"/>
              <a:gd name="T14" fmla="*/ 0 60000 65536"/>
              <a:gd name="T15" fmla="*/ 0 60000 65536"/>
              <a:gd name="T16" fmla="*/ 0 60000 65536"/>
              <a:gd name="T17" fmla="*/ 0 60000 65536"/>
              <a:gd name="T18" fmla="*/ 0 w 7"/>
              <a:gd name="T19" fmla="*/ 0 h 63"/>
              <a:gd name="T20" fmla="*/ 7 w 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 h="63">
                <a:moveTo>
                  <a:pt x="3" y="0"/>
                </a:moveTo>
                <a:lnTo>
                  <a:pt x="0" y="0"/>
                </a:lnTo>
                <a:lnTo>
                  <a:pt x="0" y="62"/>
                </a:lnTo>
                <a:lnTo>
                  <a:pt x="6" y="62"/>
                </a:lnTo>
                <a:lnTo>
                  <a:pt x="6" y="0"/>
                </a:lnTo>
                <a:lnTo>
                  <a:pt x="3" y="0"/>
                </a:lnTo>
              </a:path>
            </a:pathLst>
          </a:custGeom>
          <a:solidFill>
            <a:srgbClr val="FFFFFF"/>
          </a:solidFill>
          <a:ln w="12700" cap="rnd">
            <a:noFill/>
            <a:round/>
            <a:headEnd/>
            <a:tailEnd/>
          </a:ln>
        </p:spPr>
        <p:txBody>
          <a:bodyPr/>
          <a:lstStyle/>
          <a:p>
            <a:endParaRPr lang="en-US"/>
          </a:p>
        </p:txBody>
      </p:sp>
      <p:sp>
        <p:nvSpPr>
          <p:cNvPr id="72721" name="Freeform 17"/>
          <p:cNvSpPr>
            <a:spLocks/>
          </p:cNvSpPr>
          <p:nvPr/>
        </p:nvSpPr>
        <p:spPr bwMode="auto">
          <a:xfrm>
            <a:off x="6305550" y="5438775"/>
            <a:ext cx="11113" cy="100013"/>
          </a:xfrm>
          <a:custGeom>
            <a:avLst/>
            <a:gdLst>
              <a:gd name="T0" fmla="*/ 2147483646 w 8"/>
              <a:gd name="T1" fmla="*/ 0 h 63"/>
              <a:gd name="T2" fmla="*/ 0 w 8"/>
              <a:gd name="T3" fmla="*/ 0 h 63"/>
              <a:gd name="T4" fmla="*/ 0 w 8"/>
              <a:gd name="T5" fmla="*/ 2147483646 h 63"/>
              <a:gd name="T6" fmla="*/ 2147483646 w 8"/>
              <a:gd name="T7" fmla="*/ 2147483646 h 63"/>
              <a:gd name="T8" fmla="*/ 2147483646 w 8"/>
              <a:gd name="T9" fmla="*/ 0 h 63"/>
              <a:gd name="T10" fmla="*/ 2147483646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3" y="0"/>
                </a:moveTo>
                <a:lnTo>
                  <a:pt x="0" y="0"/>
                </a:lnTo>
                <a:lnTo>
                  <a:pt x="0" y="62"/>
                </a:lnTo>
                <a:lnTo>
                  <a:pt x="7" y="62"/>
                </a:lnTo>
                <a:lnTo>
                  <a:pt x="7" y="0"/>
                </a:lnTo>
                <a:lnTo>
                  <a:pt x="3" y="0"/>
                </a:lnTo>
              </a:path>
            </a:pathLst>
          </a:custGeom>
          <a:solidFill>
            <a:srgbClr val="FFFFFF"/>
          </a:solidFill>
          <a:ln w="12700" cap="rnd">
            <a:noFill/>
            <a:round/>
            <a:headEnd/>
            <a:tailEnd/>
          </a:ln>
        </p:spPr>
        <p:txBody>
          <a:bodyPr/>
          <a:lstStyle/>
          <a:p>
            <a:endParaRPr lang="en-US"/>
          </a:p>
        </p:txBody>
      </p:sp>
      <p:sp>
        <p:nvSpPr>
          <p:cNvPr id="72722" name="Freeform 18"/>
          <p:cNvSpPr>
            <a:spLocks/>
          </p:cNvSpPr>
          <p:nvPr/>
        </p:nvSpPr>
        <p:spPr bwMode="auto">
          <a:xfrm>
            <a:off x="6826250" y="5438775"/>
            <a:ext cx="12700" cy="100013"/>
          </a:xfrm>
          <a:custGeom>
            <a:avLst/>
            <a:gdLst>
              <a:gd name="T0" fmla="*/ 2147483646 w 8"/>
              <a:gd name="T1" fmla="*/ 0 h 63"/>
              <a:gd name="T2" fmla="*/ 0 w 8"/>
              <a:gd name="T3" fmla="*/ 0 h 63"/>
              <a:gd name="T4" fmla="*/ 0 w 8"/>
              <a:gd name="T5" fmla="*/ 2147483646 h 63"/>
              <a:gd name="T6" fmla="*/ 2147483646 w 8"/>
              <a:gd name="T7" fmla="*/ 2147483646 h 63"/>
              <a:gd name="T8" fmla="*/ 2147483646 w 8"/>
              <a:gd name="T9" fmla="*/ 0 h 63"/>
              <a:gd name="T10" fmla="*/ 2147483646 w 8"/>
              <a:gd name="T11" fmla="*/ 0 h 63"/>
              <a:gd name="T12" fmla="*/ 0 60000 65536"/>
              <a:gd name="T13" fmla="*/ 0 60000 65536"/>
              <a:gd name="T14" fmla="*/ 0 60000 65536"/>
              <a:gd name="T15" fmla="*/ 0 60000 65536"/>
              <a:gd name="T16" fmla="*/ 0 60000 65536"/>
              <a:gd name="T17" fmla="*/ 0 60000 65536"/>
              <a:gd name="T18" fmla="*/ 0 w 8"/>
              <a:gd name="T19" fmla="*/ 0 h 63"/>
              <a:gd name="T20" fmla="*/ 8 w 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 h="63">
                <a:moveTo>
                  <a:pt x="4" y="0"/>
                </a:moveTo>
                <a:lnTo>
                  <a:pt x="0" y="0"/>
                </a:lnTo>
                <a:lnTo>
                  <a:pt x="0" y="62"/>
                </a:lnTo>
                <a:lnTo>
                  <a:pt x="7" y="62"/>
                </a:lnTo>
                <a:lnTo>
                  <a:pt x="7" y="0"/>
                </a:lnTo>
                <a:lnTo>
                  <a:pt x="4" y="0"/>
                </a:lnTo>
              </a:path>
            </a:pathLst>
          </a:custGeom>
          <a:solidFill>
            <a:srgbClr val="FFFFFF"/>
          </a:solidFill>
          <a:ln w="12700" cap="rnd">
            <a:noFill/>
            <a:round/>
            <a:headEnd/>
            <a:tailEnd/>
          </a:ln>
        </p:spPr>
        <p:txBody>
          <a:bodyPr/>
          <a:lstStyle/>
          <a:p>
            <a:endParaRPr lang="en-US"/>
          </a:p>
        </p:txBody>
      </p:sp>
      <p:grpSp>
        <p:nvGrpSpPr>
          <p:cNvPr id="72723" name="Group 19"/>
          <p:cNvGrpSpPr>
            <a:grpSpLocks/>
          </p:cNvGrpSpPr>
          <p:nvPr/>
        </p:nvGrpSpPr>
        <p:grpSpPr bwMode="auto">
          <a:xfrm>
            <a:off x="1698625" y="2324100"/>
            <a:ext cx="4984750" cy="2873375"/>
            <a:chOff x="1204" y="1464"/>
            <a:chExt cx="3532" cy="1810"/>
          </a:xfrm>
        </p:grpSpPr>
        <p:sp>
          <p:nvSpPr>
            <p:cNvPr id="72763" name="Freeform 20"/>
            <p:cNvSpPr>
              <a:spLocks/>
            </p:cNvSpPr>
            <p:nvPr/>
          </p:nvSpPr>
          <p:spPr bwMode="auto">
            <a:xfrm>
              <a:off x="1204" y="3136"/>
              <a:ext cx="206" cy="138"/>
            </a:xfrm>
            <a:custGeom>
              <a:avLst/>
              <a:gdLst>
                <a:gd name="T0" fmla="*/ 195 w 206"/>
                <a:gd name="T1" fmla="*/ 0 h 138"/>
                <a:gd name="T2" fmla="*/ 195 w 206"/>
                <a:gd name="T3" fmla="*/ 1 h 138"/>
                <a:gd name="T4" fmla="*/ 0 w 206"/>
                <a:gd name="T5" fmla="*/ 122 h 138"/>
                <a:gd name="T6" fmla="*/ 10 w 206"/>
                <a:gd name="T7" fmla="*/ 137 h 138"/>
                <a:gd name="T8" fmla="*/ 205 w 206"/>
                <a:gd name="T9" fmla="*/ 16 h 138"/>
                <a:gd name="T10" fmla="*/ 205 w 206"/>
                <a:gd name="T11" fmla="*/ 17 h 138"/>
                <a:gd name="T12" fmla="*/ 195 w 206"/>
                <a:gd name="T13" fmla="*/ 0 h 138"/>
                <a:gd name="T14" fmla="*/ 195 w 206"/>
                <a:gd name="T15" fmla="*/ 1 h 138"/>
                <a:gd name="T16" fmla="*/ 195 w 206"/>
                <a:gd name="T17" fmla="*/ 0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38"/>
                <a:gd name="T29" fmla="*/ 206 w 206"/>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38">
                  <a:moveTo>
                    <a:pt x="195" y="0"/>
                  </a:moveTo>
                  <a:lnTo>
                    <a:pt x="195" y="1"/>
                  </a:lnTo>
                  <a:lnTo>
                    <a:pt x="0" y="122"/>
                  </a:lnTo>
                  <a:lnTo>
                    <a:pt x="10" y="137"/>
                  </a:lnTo>
                  <a:lnTo>
                    <a:pt x="205" y="16"/>
                  </a:lnTo>
                  <a:lnTo>
                    <a:pt x="205" y="17"/>
                  </a:lnTo>
                  <a:lnTo>
                    <a:pt x="195" y="0"/>
                  </a:lnTo>
                  <a:lnTo>
                    <a:pt x="195" y="1"/>
                  </a:lnTo>
                  <a:lnTo>
                    <a:pt x="195" y="0"/>
                  </a:lnTo>
                </a:path>
              </a:pathLst>
            </a:custGeom>
            <a:solidFill>
              <a:schemeClr val="tx1"/>
            </a:solidFill>
            <a:ln w="12700" cap="rnd">
              <a:solidFill>
                <a:schemeClr val="tx2"/>
              </a:solidFill>
              <a:round/>
              <a:headEnd/>
              <a:tailEnd/>
            </a:ln>
          </p:spPr>
          <p:txBody>
            <a:bodyPr/>
            <a:lstStyle/>
            <a:p>
              <a:endParaRPr lang="en-US"/>
            </a:p>
          </p:txBody>
        </p:sp>
        <p:sp>
          <p:nvSpPr>
            <p:cNvPr id="72764" name="Freeform 21"/>
            <p:cNvSpPr>
              <a:spLocks/>
            </p:cNvSpPr>
            <p:nvPr/>
          </p:nvSpPr>
          <p:spPr bwMode="auto">
            <a:xfrm>
              <a:off x="1405" y="3033"/>
              <a:ext cx="208" cy="116"/>
            </a:xfrm>
            <a:custGeom>
              <a:avLst/>
              <a:gdLst>
                <a:gd name="T0" fmla="*/ 189 w 208"/>
                <a:gd name="T1" fmla="*/ 6 h 116"/>
                <a:gd name="T2" fmla="*/ 193 w 208"/>
                <a:gd name="T3" fmla="*/ 0 h 116"/>
                <a:gd name="T4" fmla="*/ 0 w 208"/>
                <a:gd name="T5" fmla="*/ 98 h 116"/>
                <a:gd name="T6" fmla="*/ 10 w 208"/>
                <a:gd name="T7" fmla="*/ 115 h 116"/>
                <a:gd name="T8" fmla="*/ 202 w 208"/>
                <a:gd name="T9" fmla="*/ 16 h 116"/>
                <a:gd name="T10" fmla="*/ 207 w 208"/>
                <a:gd name="T11" fmla="*/ 10 h 116"/>
                <a:gd name="T12" fmla="*/ 202 w 208"/>
                <a:gd name="T13" fmla="*/ 16 h 116"/>
                <a:gd name="T14" fmla="*/ 205 w 208"/>
                <a:gd name="T15" fmla="*/ 15 h 116"/>
                <a:gd name="T16" fmla="*/ 207 w 208"/>
                <a:gd name="T17" fmla="*/ 10 h 116"/>
                <a:gd name="T18" fmla="*/ 189 w 208"/>
                <a:gd name="T19" fmla="*/ 6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6"/>
                <a:gd name="T32" fmla="*/ 208 w 208"/>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6">
                  <a:moveTo>
                    <a:pt x="189" y="6"/>
                  </a:moveTo>
                  <a:lnTo>
                    <a:pt x="193" y="0"/>
                  </a:lnTo>
                  <a:lnTo>
                    <a:pt x="0" y="98"/>
                  </a:lnTo>
                  <a:lnTo>
                    <a:pt x="10" y="115"/>
                  </a:lnTo>
                  <a:lnTo>
                    <a:pt x="202" y="16"/>
                  </a:lnTo>
                  <a:lnTo>
                    <a:pt x="207" y="10"/>
                  </a:lnTo>
                  <a:lnTo>
                    <a:pt x="202" y="16"/>
                  </a:lnTo>
                  <a:lnTo>
                    <a:pt x="205" y="15"/>
                  </a:lnTo>
                  <a:lnTo>
                    <a:pt x="207" y="10"/>
                  </a:lnTo>
                  <a:lnTo>
                    <a:pt x="189" y="6"/>
                  </a:lnTo>
                </a:path>
              </a:pathLst>
            </a:custGeom>
            <a:solidFill>
              <a:schemeClr val="tx1"/>
            </a:solidFill>
            <a:ln w="12700" cap="rnd">
              <a:solidFill>
                <a:schemeClr val="tx2"/>
              </a:solidFill>
              <a:round/>
              <a:headEnd/>
              <a:tailEnd/>
            </a:ln>
          </p:spPr>
          <p:txBody>
            <a:bodyPr/>
            <a:lstStyle/>
            <a:p>
              <a:endParaRPr lang="en-US"/>
            </a:p>
          </p:txBody>
        </p:sp>
        <p:sp>
          <p:nvSpPr>
            <p:cNvPr id="72765" name="Freeform 22"/>
            <p:cNvSpPr>
              <a:spLocks/>
            </p:cNvSpPr>
            <p:nvPr/>
          </p:nvSpPr>
          <p:spPr bwMode="auto">
            <a:xfrm>
              <a:off x="1599" y="2487"/>
              <a:ext cx="187" cy="552"/>
            </a:xfrm>
            <a:custGeom>
              <a:avLst/>
              <a:gdLst>
                <a:gd name="T0" fmla="*/ 169 w 187"/>
                <a:gd name="T1" fmla="*/ 0 h 552"/>
                <a:gd name="T2" fmla="*/ 168 w 187"/>
                <a:gd name="T3" fmla="*/ 1 h 552"/>
                <a:gd name="T4" fmla="*/ 0 w 187"/>
                <a:gd name="T5" fmla="*/ 546 h 552"/>
                <a:gd name="T6" fmla="*/ 18 w 187"/>
                <a:gd name="T7" fmla="*/ 551 h 552"/>
                <a:gd name="T8" fmla="*/ 186 w 187"/>
                <a:gd name="T9" fmla="*/ 7 h 552"/>
                <a:gd name="T10" fmla="*/ 185 w 187"/>
                <a:gd name="T11" fmla="*/ 8 h 552"/>
                <a:gd name="T12" fmla="*/ 169 w 187"/>
                <a:gd name="T13" fmla="*/ 0 h 552"/>
                <a:gd name="T14" fmla="*/ 168 w 187"/>
                <a:gd name="T15" fmla="*/ 1 h 552"/>
                <a:gd name="T16" fmla="*/ 169 w 187"/>
                <a:gd name="T17" fmla="*/ 0 h 5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552"/>
                <a:gd name="T29" fmla="*/ 187 w 187"/>
                <a:gd name="T30" fmla="*/ 552 h 5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552">
                  <a:moveTo>
                    <a:pt x="169" y="0"/>
                  </a:moveTo>
                  <a:lnTo>
                    <a:pt x="168" y="1"/>
                  </a:lnTo>
                  <a:lnTo>
                    <a:pt x="0" y="546"/>
                  </a:lnTo>
                  <a:lnTo>
                    <a:pt x="18" y="551"/>
                  </a:lnTo>
                  <a:lnTo>
                    <a:pt x="186" y="7"/>
                  </a:lnTo>
                  <a:lnTo>
                    <a:pt x="185" y="8"/>
                  </a:lnTo>
                  <a:lnTo>
                    <a:pt x="169" y="0"/>
                  </a:lnTo>
                  <a:lnTo>
                    <a:pt x="168" y="1"/>
                  </a:lnTo>
                  <a:lnTo>
                    <a:pt x="169" y="0"/>
                  </a:lnTo>
                </a:path>
              </a:pathLst>
            </a:custGeom>
            <a:solidFill>
              <a:schemeClr val="tx1"/>
            </a:solidFill>
            <a:ln w="12700" cap="rnd">
              <a:solidFill>
                <a:schemeClr val="tx2"/>
              </a:solidFill>
              <a:round/>
              <a:headEnd/>
              <a:tailEnd/>
            </a:ln>
          </p:spPr>
          <p:txBody>
            <a:bodyPr/>
            <a:lstStyle/>
            <a:p>
              <a:endParaRPr lang="en-US"/>
            </a:p>
          </p:txBody>
        </p:sp>
        <p:sp>
          <p:nvSpPr>
            <p:cNvPr id="72766" name="Freeform 23"/>
            <p:cNvSpPr>
              <a:spLocks/>
            </p:cNvSpPr>
            <p:nvPr/>
          </p:nvSpPr>
          <p:spPr bwMode="auto">
            <a:xfrm>
              <a:off x="1773" y="2062"/>
              <a:ext cx="182" cy="428"/>
            </a:xfrm>
            <a:custGeom>
              <a:avLst/>
              <a:gdLst>
                <a:gd name="T0" fmla="*/ 164 w 182"/>
                <a:gd name="T1" fmla="*/ 1 h 428"/>
                <a:gd name="T2" fmla="*/ 164 w 182"/>
                <a:gd name="T3" fmla="*/ 0 h 428"/>
                <a:gd name="T4" fmla="*/ 0 w 182"/>
                <a:gd name="T5" fmla="*/ 419 h 428"/>
                <a:gd name="T6" fmla="*/ 16 w 182"/>
                <a:gd name="T7" fmla="*/ 427 h 428"/>
                <a:gd name="T8" fmla="*/ 181 w 182"/>
                <a:gd name="T9" fmla="*/ 7 h 428"/>
                <a:gd name="T10" fmla="*/ 181 w 182"/>
                <a:gd name="T11" fmla="*/ 6 h 428"/>
                <a:gd name="T12" fmla="*/ 181 w 182"/>
                <a:gd name="T13" fmla="*/ 7 h 428"/>
                <a:gd name="T14" fmla="*/ 181 w 182"/>
                <a:gd name="T15" fmla="*/ 6 h 428"/>
                <a:gd name="T16" fmla="*/ 164 w 182"/>
                <a:gd name="T17" fmla="*/ 1 h 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8"/>
                <a:gd name="T29" fmla="*/ 182 w 182"/>
                <a:gd name="T30" fmla="*/ 428 h 4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8">
                  <a:moveTo>
                    <a:pt x="164" y="1"/>
                  </a:moveTo>
                  <a:lnTo>
                    <a:pt x="164" y="0"/>
                  </a:lnTo>
                  <a:lnTo>
                    <a:pt x="0" y="419"/>
                  </a:lnTo>
                  <a:lnTo>
                    <a:pt x="16" y="427"/>
                  </a:lnTo>
                  <a:lnTo>
                    <a:pt x="181" y="7"/>
                  </a:lnTo>
                  <a:lnTo>
                    <a:pt x="181" y="6"/>
                  </a:lnTo>
                  <a:lnTo>
                    <a:pt x="181" y="7"/>
                  </a:lnTo>
                  <a:lnTo>
                    <a:pt x="181" y="6"/>
                  </a:lnTo>
                  <a:lnTo>
                    <a:pt x="164" y="1"/>
                  </a:lnTo>
                </a:path>
              </a:pathLst>
            </a:custGeom>
            <a:solidFill>
              <a:schemeClr val="tx1"/>
            </a:solidFill>
            <a:ln w="12700" cap="rnd">
              <a:solidFill>
                <a:schemeClr val="tx2"/>
              </a:solidFill>
              <a:round/>
              <a:headEnd/>
              <a:tailEnd/>
            </a:ln>
          </p:spPr>
          <p:txBody>
            <a:bodyPr/>
            <a:lstStyle/>
            <a:p>
              <a:endParaRPr lang="en-US"/>
            </a:p>
          </p:txBody>
        </p:sp>
        <p:sp>
          <p:nvSpPr>
            <p:cNvPr id="72767" name="Freeform 24"/>
            <p:cNvSpPr>
              <a:spLocks/>
            </p:cNvSpPr>
            <p:nvPr/>
          </p:nvSpPr>
          <p:spPr bwMode="auto">
            <a:xfrm>
              <a:off x="1942" y="1464"/>
              <a:ext cx="199" cy="599"/>
            </a:xfrm>
            <a:custGeom>
              <a:avLst/>
              <a:gdLst>
                <a:gd name="T0" fmla="*/ 192 w 199"/>
                <a:gd name="T1" fmla="*/ 4 h 599"/>
                <a:gd name="T2" fmla="*/ 181 w 199"/>
                <a:gd name="T3" fmla="*/ 10 h 599"/>
                <a:gd name="T4" fmla="*/ 0 w 199"/>
                <a:gd name="T5" fmla="*/ 593 h 599"/>
                <a:gd name="T6" fmla="*/ 17 w 199"/>
                <a:gd name="T7" fmla="*/ 598 h 599"/>
                <a:gd name="T8" fmla="*/ 198 w 199"/>
                <a:gd name="T9" fmla="*/ 16 h 599"/>
                <a:gd name="T10" fmla="*/ 185 w 199"/>
                <a:gd name="T11" fmla="*/ 22 h 599"/>
                <a:gd name="T12" fmla="*/ 192 w 199"/>
                <a:gd name="T13" fmla="*/ 4 h 599"/>
                <a:gd name="T14" fmla="*/ 183 w 199"/>
                <a:gd name="T15" fmla="*/ 0 h 599"/>
                <a:gd name="T16" fmla="*/ 181 w 199"/>
                <a:gd name="T17" fmla="*/ 10 h 599"/>
                <a:gd name="T18" fmla="*/ 192 w 199"/>
                <a:gd name="T19" fmla="*/ 4 h 5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599"/>
                <a:gd name="T32" fmla="*/ 199 w 199"/>
                <a:gd name="T33" fmla="*/ 599 h 5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599">
                  <a:moveTo>
                    <a:pt x="192" y="4"/>
                  </a:moveTo>
                  <a:lnTo>
                    <a:pt x="181" y="10"/>
                  </a:lnTo>
                  <a:lnTo>
                    <a:pt x="0" y="593"/>
                  </a:lnTo>
                  <a:lnTo>
                    <a:pt x="17" y="598"/>
                  </a:lnTo>
                  <a:lnTo>
                    <a:pt x="198" y="16"/>
                  </a:lnTo>
                  <a:lnTo>
                    <a:pt x="185" y="22"/>
                  </a:lnTo>
                  <a:lnTo>
                    <a:pt x="192" y="4"/>
                  </a:lnTo>
                  <a:lnTo>
                    <a:pt x="183" y="0"/>
                  </a:lnTo>
                  <a:lnTo>
                    <a:pt x="181" y="10"/>
                  </a:lnTo>
                  <a:lnTo>
                    <a:pt x="192" y="4"/>
                  </a:lnTo>
                </a:path>
              </a:pathLst>
            </a:custGeom>
            <a:solidFill>
              <a:schemeClr val="tx1"/>
            </a:solidFill>
            <a:ln w="12700" cap="rnd">
              <a:solidFill>
                <a:schemeClr val="tx2"/>
              </a:solidFill>
              <a:round/>
              <a:headEnd/>
              <a:tailEnd/>
            </a:ln>
          </p:spPr>
          <p:txBody>
            <a:bodyPr/>
            <a:lstStyle/>
            <a:p>
              <a:endParaRPr lang="en-US"/>
            </a:p>
          </p:txBody>
        </p:sp>
        <p:sp>
          <p:nvSpPr>
            <p:cNvPr id="72768" name="Freeform 25"/>
            <p:cNvSpPr>
              <a:spLocks/>
            </p:cNvSpPr>
            <p:nvPr/>
          </p:nvSpPr>
          <p:spPr bwMode="auto">
            <a:xfrm>
              <a:off x="2133" y="1468"/>
              <a:ext cx="221" cy="101"/>
            </a:xfrm>
            <a:custGeom>
              <a:avLst/>
              <a:gdLst>
                <a:gd name="T0" fmla="*/ 220 w 221"/>
                <a:gd name="T1" fmla="*/ 87 h 101"/>
                <a:gd name="T2" fmla="*/ 215 w 221"/>
                <a:gd name="T3" fmla="*/ 83 h 101"/>
                <a:gd name="T4" fmla="*/ 7 w 221"/>
                <a:gd name="T5" fmla="*/ 0 h 101"/>
                <a:gd name="T6" fmla="*/ 0 w 221"/>
                <a:gd name="T7" fmla="*/ 17 h 101"/>
                <a:gd name="T8" fmla="*/ 208 w 221"/>
                <a:gd name="T9" fmla="*/ 100 h 101"/>
                <a:gd name="T10" fmla="*/ 203 w 221"/>
                <a:gd name="T11" fmla="*/ 96 h 101"/>
                <a:gd name="T12" fmla="*/ 220 w 221"/>
                <a:gd name="T13" fmla="*/ 87 h 101"/>
                <a:gd name="T14" fmla="*/ 218 w 221"/>
                <a:gd name="T15" fmla="*/ 84 h 101"/>
                <a:gd name="T16" fmla="*/ 215 w 221"/>
                <a:gd name="T17" fmla="*/ 83 h 101"/>
                <a:gd name="T18" fmla="*/ 220 w 221"/>
                <a:gd name="T19" fmla="*/ 8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101"/>
                <a:gd name="T32" fmla="*/ 221 w 22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101">
                  <a:moveTo>
                    <a:pt x="220" y="87"/>
                  </a:moveTo>
                  <a:lnTo>
                    <a:pt x="215" y="83"/>
                  </a:lnTo>
                  <a:lnTo>
                    <a:pt x="7" y="0"/>
                  </a:lnTo>
                  <a:lnTo>
                    <a:pt x="0" y="17"/>
                  </a:lnTo>
                  <a:lnTo>
                    <a:pt x="208" y="100"/>
                  </a:lnTo>
                  <a:lnTo>
                    <a:pt x="203" y="96"/>
                  </a:lnTo>
                  <a:lnTo>
                    <a:pt x="220" y="87"/>
                  </a:lnTo>
                  <a:lnTo>
                    <a:pt x="218" y="84"/>
                  </a:lnTo>
                  <a:lnTo>
                    <a:pt x="215" y="83"/>
                  </a:lnTo>
                  <a:lnTo>
                    <a:pt x="220" y="87"/>
                  </a:lnTo>
                </a:path>
              </a:pathLst>
            </a:custGeom>
            <a:solidFill>
              <a:schemeClr val="tx1"/>
            </a:solidFill>
            <a:ln w="12700" cap="rnd">
              <a:solidFill>
                <a:schemeClr val="tx2"/>
              </a:solidFill>
              <a:round/>
              <a:headEnd/>
              <a:tailEnd/>
            </a:ln>
          </p:spPr>
          <p:txBody>
            <a:bodyPr/>
            <a:lstStyle/>
            <a:p>
              <a:endParaRPr lang="en-US"/>
            </a:p>
          </p:txBody>
        </p:sp>
        <p:sp>
          <p:nvSpPr>
            <p:cNvPr id="72769" name="Freeform 26"/>
            <p:cNvSpPr>
              <a:spLocks/>
            </p:cNvSpPr>
            <p:nvPr/>
          </p:nvSpPr>
          <p:spPr bwMode="auto">
            <a:xfrm>
              <a:off x="2342" y="1560"/>
              <a:ext cx="201" cy="308"/>
            </a:xfrm>
            <a:custGeom>
              <a:avLst/>
              <a:gdLst>
                <a:gd name="T0" fmla="*/ 200 w 201"/>
                <a:gd name="T1" fmla="*/ 297 h 308"/>
                <a:gd name="T2" fmla="*/ 199 w 201"/>
                <a:gd name="T3" fmla="*/ 296 h 308"/>
                <a:gd name="T4" fmla="*/ 17 w 201"/>
                <a:gd name="T5" fmla="*/ 0 h 308"/>
                <a:gd name="T6" fmla="*/ 0 w 201"/>
                <a:gd name="T7" fmla="*/ 10 h 308"/>
                <a:gd name="T8" fmla="*/ 183 w 201"/>
                <a:gd name="T9" fmla="*/ 307 h 308"/>
                <a:gd name="T10" fmla="*/ 183 w 201"/>
                <a:gd name="T11" fmla="*/ 306 h 308"/>
                <a:gd name="T12" fmla="*/ 200 w 201"/>
                <a:gd name="T13" fmla="*/ 297 h 308"/>
                <a:gd name="T14" fmla="*/ 199 w 201"/>
                <a:gd name="T15" fmla="*/ 297 h 308"/>
                <a:gd name="T16" fmla="*/ 199 w 201"/>
                <a:gd name="T17" fmla="*/ 296 h 308"/>
                <a:gd name="T18" fmla="*/ 200 w 201"/>
                <a:gd name="T19" fmla="*/ 297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308"/>
                <a:gd name="T32" fmla="*/ 201 w 201"/>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308">
                  <a:moveTo>
                    <a:pt x="200" y="297"/>
                  </a:moveTo>
                  <a:lnTo>
                    <a:pt x="199" y="296"/>
                  </a:lnTo>
                  <a:lnTo>
                    <a:pt x="17" y="0"/>
                  </a:lnTo>
                  <a:lnTo>
                    <a:pt x="0" y="10"/>
                  </a:lnTo>
                  <a:lnTo>
                    <a:pt x="183" y="307"/>
                  </a:lnTo>
                  <a:lnTo>
                    <a:pt x="183" y="306"/>
                  </a:lnTo>
                  <a:lnTo>
                    <a:pt x="200" y="297"/>
                  </a:lnTo>
                  <a:lnTo>
                    <a:pt x="199" y="297"/>
                  </a:lnTo>
                  <a:lnTo>
                    <a:pt x="199" y="296"/>
                  </a:lnTo>
                  <a:lnTo>
                    <a:pt x="200" y="297"/>
                  </a:lnTo>
                </a:path>
              </a:pathLst>
            </a:custGeom>
            <a:solidFill>
              <a:schemeClr val="tx1"/>
            </a:solidFill>
            <a:ln w="12700" cap="rnd">
              <a:solidFill>
                <a:schemeClr val="tx2"/>
              </a:solidFill>
              <a:round/>
              <a:headEnd/>
              <a:tailEnd/>
            </a:ln>
          </p:spPr>
          <p:txBody>
            <a:bodyPr/>
            <a:lstStyle/>
            <a:p>
              <a:endParaRPr lang="en-US"/>
            </a:p>
          </p:txBody>
        </p:sp>
        <p:sp>
          <p:nvSpPr>
            <p:cNvPr id="72770" name="Freeform 27"/>
            <p:cNvSpPr>
              <a:spLocks/>
            </p:cNvSpPr>
            <p:nvPr/>
          </p:nvSpPr>
          <p:spPr bwMode="auto">
            <a:xfrm>
              <a:off x="2530" y="1863"/>
              <a:ext cx="211" cy="379"/>
            </a:xfrm>
            <a:custGeom>
              <a:avLst/>
              <a:gdLst>
                <a:gd name="T0" fmla="*/ 210 w 211"/>
                <a:gd name="T1" fmla="*/ 369 h 379"/>
                <a:gd name="T2" fmla="*/ 210 w 211"/>
                <a:gd name="T3" fmla="*/ 369 h 379"/>
                <a:gd name="T4" fmla="*/ 18 w 211"/>
                <a:gd name="T5" fmla="*/ 0 h 379"/>
                <a:gd name="T6" fmla="*/ 0 w 211"/>
                <a:gd name="T7" fmla="*/ 9 h 379"/>
                <a:gd name="T8" fmla="*/ 193 w 211"/>
                <a:gd name="T9" fmla="*/ 378 h 379"/>
                <a:gd name="T10" fmla="*/ 193 w 211"/>
                <a:gd name="T11" fmla="*/ 377 h 379"/>
                <a:gd name="T12" fmla="*/ 210 w 211"/>
                <a:gd name="T13" fmla="*/ 369 h 379"/>
                <a:gd name="T14" fmla="*/ 0 60000 65536"/>
                <a:gd name="T15" fmla="*/ 0 60000 65536"/>
                <a:gd name="T16" fmla="*/ 0 60000 65536"/>
                <a:gd name="T17" fmla="*/ 0 60000 65536"/>
                <a:gd name="T18" fmla="*/ 0 60000 65536"/>
                <a:gd name="T19" fmla="*/ 0 60000 65536"/>
                <a:gd name="T20" fmla="*/ 0 60000 65536"/>
                <a:gd name="T21" fmla="*/ 0 w 211"/>
                <a:gd name="T22" fmla="*/ 0 h 379"/>
                <a:gd name="T23" fmla="*/ 211 w 211"/>
                <a:gd name="T24" fmla="*/ 379 h 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 h="379">
                  <a:moveTo>
                    <a:pt x="210" y="369"/>
                  </a:moveTo>
                  <a:lnTo>
                    <a:pt x="210" y="369"/>
                  </a:lnTo>
                  <a:lnTo>
                    <a:pt x="18" y="0"/>
                  </a:lnTo>
                  <a:lnTo>
                    <a:pt x="0" y="9"/>
                  </a:lnTo>
                  <a:lnTo>
                    <a:pt x="193" y="378"/>
                  </a:lnTo>
                  <a:lnTo>
                    <a:pt x="193" y="377"/>
                  </a:lnTo>
                  <a:lnTo>
                    <a:pt x="210" y="369"/>
                  </a:lnTo>
                </a:path>
              </a:pathLst>
            </a:custGeom>
            <a:solidFill>
              <a:schemeClr val="tx1"/>
            </a:solidFill>
            <a:ln w="12700" cap="rnd">
              <a:solidFill>
                <a:schemeClr val="tx2"/>
              </a:solidFill>
              <a:round/>
              <a:headEnd/>
              <a:tailEnd/>
            </a:ln>
          </p:spPr>
          <p:txBody>
            <a:bodyPr/>
            <a:lstStyle/>
            <a:p>
              <a:endParaRPr lang="en-US"/>
            </a:p>
          </p:txBody>
        </p:sp>
        <p:sp>
          <p:nvSpPr>
            <p:cNvPr id="72771" name="Freeform 28"/>
            <p:cNvSpPr>
              <a:spLocks/>
            </p:cNvSpPr>
            <p:nvPr/>
          </p:nvSpPr>
          <p:spPr bwMode="auto">
            <a:xfrm>
              <a:off x="2728" y="2238"/>
              <a:ext cx="167" cy="360"/>
            </a:xfrm>
            <a:custGeom>
              <a:avLst/>
              <a:gdLst>
                <a:gd name="T0" fmla="*/ 165 w 167"/>
                <a:gd name="T1" fmla="*/ 347 h 360"/>
                <a:gd name="T2" fmla="*/ 166 w 167"/>
                <a:gd name="T3" fmla="*/ 350 h 360"/>
                <a:gd name="T4" fmla="*/ 17 w 167"/>
                <a:gd name="T5" fmla="*/ 0 h 360"/>
                <a:gd name="T6" fmla="*/ 0 w 167"/>
                <a:gd name="T7" fmla="*/ 8 h 360"/>
                <a:gd name="T8" fmla="*/ 150 w 167"/>
                <a:gd name="T9" fmla="*/ 357 h 360"/>
                <a:gd name="T10" fmla="*/ 151 w 167"/>
                <a:gd name="T11" fmla="*/ 359 h 360"/>
                <a:gd name="T12" fmla="*/ 150 w 167"/>
                <a:gd name="T13" fmla="*/ 357 h 360"/>
                <a:gd name="T14" fmla="*/ 150 w 167"/>
                <a:gd name="T15" fmla="*/ 358 h 360"/>
                <a:gd name="T16" fmla="*/ 151 w 167"/>
                <a:gd name="T17" fmla="*/ 359 h 360"/>
                <a:gd name="T18" fmla="*/ 165 w 167"/>
                <a:gd name="T19" fmla="*/ 347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360"/>
                <a:gd name="T32" fmla="*/ 167 w 167"/>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360">
                  <a:moveTo>
                    <a:pt x="165" y="347"/>
                  </a:moveTo>
                  <a:lnTo>
                    <a:pt x="166" y="350"/>
                  </a:lnTo>
                  <a:lnTo>
                    <a:pt x="17" y="0"/>
                  </a:lnTo>
                  <a:lnTo>
                    <a:pt x="0" y="8"/>
                  </a:lnTo>
                  <a:lnTo>
                    <a:pt x="150" y="357"/>
                  </a:lnTo>
                  <a:lnTo>
                    <a:pt x="151" y="359"/>
                  </a:lnTo>
                  <a:lnTo>
                    <a:pt x="150" y="357"/>
                  </a:lnTo>
                  <a:lnTo>
                    <a:pt x="150" y="358"/>
                  </a:lnTo>
                  <a:lnTo>
                    <a:pt x="151" y="359"/>
                  </a:lnTo>
                  <a:lnTo>
                    <a:pt x="165" y="347"/>
                  </a:lnTo>
                </a:path>
              </a:pathLst>
            </a:custGeom>
            <a:solidFill>
              <a:schemeClr val="tx1"/>
            </a:solidFill>
            <a:ln w="12700" cap="rnd">
              <a:solidFill>
                <a:schemeClr val="tx2"/>
              </a:solidFill>
              <a:round/>
              <a:headEnd/>
              <a:tailEnd/>
            </a:ln>
          </p:spPr>
          <p:txBody>
            <a:bodyPr/>
            <a:lstStyle/>
            <a:p>
              <a:endParaRPr lang="en-US"/>
            </a:p>
          </p:txBody>
        </p:sp>
        <p:sp>
          <p:nvSpPr>
            <p:cNvPr id="72772" name="Freeform 29"/>
            <p:cNvSpPr>
              <a:spLocks/>
            </p:cNvSpPr>
            <p:nvPr/>
          </p:nvSpPr>
          <p:spPr bwMode="auto">
            <a:xfrm>
              <a:off x="2884" y="2591"/>
              <a:ext cx="195" cy="245"/>
            </a:xfrm>
            <a:custGeom>
              <a:avLst/>
              <a:gdLst>
                <a:gd name="T0" fmla="*/ 181 w 195"/>
                <a:gd name="T1" fmla="*/ 223 h 245"/>
                <a:gd name="T2" fmla="*/ 194 w 195"/>
                <a:gd name="T3" fmla="*/ 224 h 245"/>
                <a:gd name="T4" fmla="*/ 15 w 195"/>
                <a:gd name="T5" fmla="*/ 0 h 245"/>
                <a:gd name="T6" fmla="*/ 0 w 195"/>
                <a:gd name="T7" fmla="*/ 12 h 245"/>
                <a:gd name="T8" fmla="*/ 180 w 195"/>
                <a:gd name="T9" fmla="*/ 236 h 245"/>
                <a:gd name="T10" fmla="*/ 193 w 195"/>
                <a:gd name="T11" fmla="*/ 238 h 245"/>
                <a:gd name="T12" fmla="*/ 180 w 195"/>
                <a:gd name="T13" fmla="*/ 236 h 245"/>
                <a:gd name="T14" fmla="*/ 185 w 195"/>
                <a:gd name="T15" fmla="*/ 244 h 245"/>
                <a:gd name="T16" fmla="*/ 193 w 195"/>
                <a:gd name="T17" fmla="*/ 238 h 245"/>
                <a:gd name="T18" fmla="*/ 181 w 195"/>
                <a:gd name="T19" fmla="*/ 223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245"/>
                <a:gd name="T32" fmla="*/ 195 w 195"/>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245">
                  <a:moveTo>
                    <a:pt x="181" y="223"/>
                  </a:moveTo>
                  <a:lnTo>
                    <a:pt x="194" y="224"/>
                  </a:lnTo>
                  <a:lnTo>
                    <a:pt x="15" y="0"/>
                  </a:lnTo>
                  <a:lnTo>
                    <a:pt x="0" y="12"/>
                  </a:lnTo>
                  <a:lnTo>
                    <a:pt x="180" y="236"/>
                  </a:lnTo>
                  <a:lnTo>
                    <a:pt x="193" y="238"/>
                  </a:lnTo>
                  <a:lnTo>
                    <a:pt x="180" y="236"/>
                  </a:lnTo>
                  <a:lnTo>
                    <a:pt x="185" y="244"/>
                  </a:lnTo>
                  <a:lnTo>
                    <a:pt x="193" y="238"/>
                  </a:lnTo>
                  <a:lnTo>
                    <a:pt x="181" y="223"/>
                  </a:lnTo>
                </a:path>
              </a:pathLst>
            </a:custGeom>
            <a:solidFill>
              <a:schemeClr val="tx1"/>
            </a:solidFill>
            <a:ln w="12700" cap="rnd">
              <a:solidFill>
                <a:schemeClr val="tx2"/>
              </a:solidFill>
              <a:round/>
              <a:headEnd/>
              <a:tailEnd/>
            </a:ln>
          </p:spPr>
          <p:txBody>
            <a:bodyPr/>
            <a:lstStyle/>
            <a:p>
              <a:endParaRPr lang="en-US"/>
            </a:p>
          </p:txBody>
        </p:sp>
        <p:sp>
          <p:nvSpPr>
            <p:cNvPr id="72773" name="Freeform 30"/>
            <p:cNvSpPr>
              <a:spLocks/>
            </p:cNvSpPr>
            <p:nvPr/>
          </p:nvSpPr>
          <p:spPr bwMode="auto">
            <a:xfrm>
              <a:off x="3071" y="2596"/>
              <a:ext cx="294" cy="234"/>
            </a:xfrm>
            <a:custGeom>
              <a:avLst/>
              <a:gdLst>
                <a:gd name="T0" fmla="*/ 293 w 294"/>
                <a:gd name="T1" fmla="*/ 15 h 234"/>
                <a:gd name="T2" fmla="*/ 278 w 294"/>
                <a:gd name="T3" fmla="*/ 9 h 234"/>
                <a:gd name="T4" fmla="*/ 0 w 294"/>
                <a:gd name="T5" fmla="*/ 217 h 234"/>
                <a:gd name="T6" fmla="*/ 12 w 294"/>
                <a:gd name="T7" fmla="*/ 233 h 234"/>
                <a:gd name="T8" fmla="*/ 290 w 294"/>
                <a:gd name="T9" fmla="*/ 24 h 234"/>
                <a:gd name="T10" fmla="*/ 274 w 294"/>
                <a:gd name="T11" fmla="*/ 19 h 234"/>
                <a:gd name="T12" fmla="*/ 293 w 294"/>
                <a:gd name="T13" fmla="*/ 15 h 234"/>
                <a:gd name="T14" fmla="*/ 290 w 294"/>
                <a:gd name="T15" fmla="*/ 0 h 234"/>
                <a:gd name="T16" fmla="*/ 278 w 294"/>
                <a:gd name="T17" fmla="*/ 9 h 234"/>
                <a:gd name="T18" fmla="*/ 293 w 294"/>
                <a:gd name="T19" fmla="*/ 15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34"/>
                <a:gd name="T32" fmla="*/ 294 w 294"/>
                <a:gd name="T33" fmla="*/ 234 h 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34">
                  <a:moveTo>
                    <a:pt x="293" y="15"/>
                  </a:moveTo>
                  <a:lnTo>
                    <a:pt x="278" y="9"/>
                  </a:lnTo>
                  <a:lnTo>
                    <a:pt x="0" y="217"/>
                  </a:lnTo>
                  <a:lnTo>
                    <a:pt x="12" y="233"/>
                  </a:lnTo>
                  <a:lnTo>
                    <a:pt x="290" y="24"/>
                  </a:lnTo>
                  <a:lnTo>
                    <a:pt x="274" y="19"/>
                  </a:lnTo>
                  <a:lnTo>
                    <a:pt x="293" y="15"/>
                  </a:lnTo>
                  <a:lnTo>
                    <a:pt x="290" y="0"/>
                  </a:lnTo>
                  <a:lnTo>
                    <a:pt x="278" y="9"/>
                  </a:lnTo>
                  <a:lnTo>
                    <a:pt x="293" y="15"/>
                  </a:lnTo>
                </a:path>
              </a:pathLst>
            </a:custGeom>
            <a:solidFill>
              <a:schemeClr val="tx1"/>
            </a:solidFill>
            <a:ln w="12700" cap="rnd">
              <a:solidFill>
                <a:schemeClr val="tx2"/>
              </a:solidFill>
              <a:round/>
              <a:headEnd/>
              <a:tailEnd/>
            </a:ln>
          </p:spPr>
          <p:txBody>
            <a:bodyPr/>
            <a:lstStyle/>
            <a:p>
              <a:endParaRPr lang="en-US"/>
            </a:p>
          </p:txBody>
        </p:sp>
        <p:sp>
          <p:nvSpPr>
            <p:cNvPr id="72774" name="Freeform 31"/>
            <p:cNvSpPr>
              <a:spLocks/>
            </p:cNvSpPr>
            <p:nvPr/>
          </p:nvSpPr>
          <p:spPr bwMode="auto">
            <a:xfrm>
              <a:off x="3351" y="2611"/>
              <a:ext cx="105" cy="470"/>
            </a:xfrm>
            <a:custGeom>
              <a:avLst/>
              <a:gdLst>
                <a:gd name="T0" fmla="*/ 86 w 105"/>
                <a:gd name="T1" fmla="*/ 424 h 470"/>
                <a:gd name="T2" fmla="*/ 104 w 105"/>
                <a:gd name="T3" fmla="*/ 424 h 470"/>
                <a:gd name="T4" fmla="*/ 18 w 105"/>
                <a:gd name="T5" fmla="*/ 0 h 470"/>
                <a:gd name="T6" fmla="*/ 0 w 105"/>
                <a:gd name="T7" fmla="*/ 4 h 470"/>
                <a:gd name="T8" fmla="*/ 86 w 105"/>
                <a:gd name="T9" fmla="*/ 428 h 470"/>
                <a:gd name="T10" fmla="*/ 104 w 105"/>
                <a:gd name="T11" fmla="*/ 428 h 470"/>
                <a:gd name="T12" fmla="*/ 86 w 105"/>
                <a:gd name="T13" fmla="*/ 428 h 470"/>
                <a:gd name="T14" fmla="*/ 95 w 105"/>
                <a:gd name="T15" fmla="*/ 469 h 470"/>
                <a:gd name="T16" fmla="*/ 104 w 105"/>
                <a:gd name="T17" fmla="*/ 428 h 470"/>
                <a:gd name="T18" fmla="*/ 86 w 105"/>
                <a:gd name="T19" fmla="*/ 424 h 4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470"/>
                <a:gd name="T32" fmla="*/ 105 w 105"/>
                <a:gd name="T33" fmla="*/ 470 h 4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470">
                  <a:moveTo>
                    <a:pt x="86" y="424"/>
                  </a:moveTo>
                  <a:lnTo>
                    <a:pt x="104" y="424"/>
                  </a:lnTo>
                  <a:lnTo>
                    <a:pt x="18" y="0"/>
                  </a:lnTo>
                  <a:lnTo>
                    <a:pt x="0" y="4"/>
                  </a:lnTo>
                  <a:lnTo>
                    <a:pt x="86" y="428"/>
                  </a:lnTo>
                  <a:lnTo>
                    <a:pt x="104" y="428"/>
                  </a:lnTo>
                  <a:lnTo>
                    <a:pt x="86" y="428"/>
                  </a:lnTo>
                  <a:lnTo>
                    <a:pt x="95" y="469"/>
                  </a:lnTo>
                  <a:lnTo>
                    <a:pt x="104" y="428"/>
                  </a:lnTo>
                  <a:lnTo>
                    <a:pt x="86" y="424"/>
                  </a:lnTo>
                </a:path>
              </a:pathLst>
            </a:custGeom>
            <a:solidFill>
              <a:schemeClr val="tx1"/>
            </a:solidFill>
            <a:ln w="12700" cap="rnd">
              <a:solidFill>
                <a:schemeClr val="tx2"/>
              </a:solidFill>
              <a:round/>
              <a:headEnd/>
              <a:tailEnd/>
            </a:ln>
          </p:spPr>
          <p:txBody>
            <a:bodyPr/>
            <a:lstStyle/>
            <a:p>
              <a:endParaRPr lang="en-US"/>
            </a:p>
          </p:txBody>
        </p:sp>
        <p:sp>
          <p:nvSpPr>
            <p:cNvPr id="72775" name="Freeform 32"/>
            <p:cNvSpPr>
              <a:spLocks/>
            </p:cNvSpPr>
            <p:nvPr/>
          </p:nvSpPr>
          <p:spPr bwMode="auto">
            <a:xfrm>
              <a:off x="3442" y="2072"/>
              <a:ext cx="200" cy="967"/>
            </a:xfrm>
            <a:custGeom>
              <a:avLst/>
              <a:gdLst>
                <a:gd name="T0" fmla="*/ 199 w 200"/>
                <a:gd name="T1" fmla="*/ 45 h 967"/>
                <a:gd name="T2" fmla="*/ 181 w 200"/>
                <a:gd name="T3" fmla="*/ 45 h 967"/>
                <a:gd name="T4" fmla="*/ 0 w 200"/>
                <a:gd name="T5" fmla="*/ 962 h 967"/>
                <a:gd name="T6" fmla="*/ 18 w 200"/>
                <a:gd name="T7" fmla="*/ 966 h 967"/>
                <a:gd name="T8" fmla="*/ 199 w 200"/>
                <a:gd name="T9" fmla="*/ 49 h 967"/>
                <a:gd name="T10" fmla="*/ 181 w 200"/>
                <a:gd name="T11" fmla="*/ 49 h 967"/>
                <a:gd name="T12" fmla="*/ 199 w 200"/>
                <a:gd name="T13" fmla="*/ 45 h 967"/>
                <a:gd name="T14" fmla="*/ 190 w 200"/>
                <a:gd name="T15" fmla="*/ 0 h 967"/>
                <a:gd name="T16" fmla="*/ 181 w 200"/>
                <a:gd name="T17" fmla="*/ 45 h 967"/>
                <a:gd name="T18" fmla="*/ 199 w 200"/>
                <a:gd name="T19" fmla="*/ 45 h 9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967"/>
                <a:gd name="T32" fmla="*/ 200 w 200"/>
                <a:gd name="T33" fmla="*/ 967 h 9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967">
                  <a:moveTo>
                    <a:pt x="199" y="45"/>
                  </a:moveTo>
                  <a:lnTo>
                    <a:pt x="181" y="45"/>
                  </a:lnTo>
                  <a:lnTo>
                    <a:pt x="0" y="962"/>
                  </a:lnTo>
                  <a:lnTo>
                    <a:pt x="18" y="966"/>
                  </a:lnTo>
                  <a:lnTo>
                    <a:pt x="199" y="49"/>
                  </a:lnTo>
                  <a:lnTo>
                    <a:pt x="181" y="49"/>
                  </a:lnTo>
                  <a:lnTo>
                    <a:pt x="199" y="45"/>
                  </a:lnTo>
                  <a:lnTo>
                    <a:pt x="190" y="0"/>
                  </a:lnTo>
                  <a:lnTo>
                    <a:pt x="181" y="45"/>
                  </a:lnTo>
                  <a:lnTo>
                    <a:pt x="199" y="45"/>
                  </a:lnTo>
                </a:path>
              </a:pathLst>
            </a:custGeom>
            <a:solidFill>
              <a:schemeClr val="tx1"/>
            </a:solidFill>
            <a:ln w="12700" cap="rnd">
              <a:solidFill>
                <a:schemeClr val="tx2"/>
              </a:solidFill>
              <a:round/>
              <a:headEnd/>
              <a:tailEnd/>
            </a:ln>
          </p:spPr>
          <p:txBody>
            <a:bodyPr/>
            <a:lstStyle/>
            <a:p>
              <a:endParaRPr lang="en-US"/>
            </a:p>
          </p:txBody>
        </p:sp>
        <p:sp>
          <p:nvSpPr>
            <p:cNvPr id="72776" name="Freeform 33"/>
            <p:cNvSpPr>
              <a:spLocks/>
            </p:cNvSpPr>
            <p:nvPr/>
          </p:nvSpPr>
          <p:spPr bwMode="auto">
            <a:xfrm>
              <a:off x="3628" y="2117"/>
              <a:ext cx="184" cy="941"/>
            </a:xfrm>
            <a:custGeom>
              <a:avLst/>
              <a:gdLst>
                <a:gd name="T0" fmla="*/ 167 w 184"/>
                <a:gd name="T1" fmla="*/ 912 h 941"/>
                <a:gd name="T2" fmla="*/ 183 w 184"/>
                <a:gd name="T3" fmla="*/ 917 h 941"/>
                <a:gd name="T4" fmla="*/ 18 w 184"/>
                <a:gd name="T5" fmla="*/ 0 h 941"/>
                <a:gd name="T6" fmla="*/ 0 w 184"/>
                <a:gd name="T7" fmla="*/ 4 h 941"/>
                <a:gd name="T8" fmla="*/ 165 w 184"/>
                <a:gd name="T9" fmla="*/ 921 h 941"/>
                <a:gd name="T10" fmla="*/ 181 w 184"/>
                <a:gd name="T11" fmla="*/ 925 h 941"/>
                <a:gd name="T12" fmla="*/ 165 w 184"/>
                <a:gd name="T13" fmla="*/ 921 h 941"/>
                <a:gd name="T14" fmla="*/ 168 w 184"/>
                <a:gd name="T15" fmla="*/ 940 h 941"/>
                <a:gd name="T16" fmla="*/ 181 w 184"/>
                <a:gd name="T17" fmla="*/ 925 h 941"/>
                <a:gd name="T18" fmla="*/ 167 w 184"/>
                <a:gd name="T19" fmla="*/ 912 h 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941"/>
                <a:gd name="T32" fmla="*/ 184 w 184"/>
                <a:gd name="T33" fmla="*/ 941 h 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941">
                  <a:moveTo>
                    <a:pt x="167" y="912"/>
                  </a:moveTo>
                  <a:lnTo>
                    <a:pt x="183" y="917"/>
                  </a:lnTo>
                  <a:lnTo>
                    <a:pt x="18" y="0"/>
                  </a:lnTo>
                  <a:lnTo>
                    <a:pt x="0" y="4"/>
                  </a:lnTo>
                  <a:lnTo>
                    <a:pt x="165" y="921"/>
                  </a:lnTo>
                  <a:lnTo>
                    <a:pt x="181" y="925"/>
                  </a:lnTo>
                  <a:lnTo>
                    <a:pt x="165" y="921"/>
                  </a:lnTo>
                  <a:lnTo>
                    <a:pt x="168" y="940"/>
                  </a:lnTo>
                  <a:lnTo>
                    <a:pt x="181" y="925"/>
                  </a:lnTo>
                  <a:lnTo>
                    <a:pt x="167" y="912"/>
                  </a:lnTo>
                </a:path>
              </a:pathLst>
            </a:custGeom>
            <a:solidFill>
              <a:schemeClr val="tx1"/>
            </a:solidFill>
            <a:ln w="12700" cap="rnd">
              <a:solidFill>
                <a:schemeClr val="tx2"/>
              </a:solidFill>
              <a:round/>
              <a:headEnd/>
              <a:tailEnd/>
            </a:ln>
          </p:spPr>
          <p:txBody>
            <a:bodyPr/>
            <a:lstStyle/>
            <a:p>
              <a:endParaRPr lang="en-US"/>
            </a:p>
          </p:txBody>
        </p:sp>
        <p:sp>
          <p:nvSpPr>
            <p:cNvPr id="72777" name="Freeform 34"/>
            <p:cNvSpPr>
              <a:spLocks/>
            </p:cNvSpPr>
            <p:nvPr/>
          </p:nvSpPr>
          <p:spPr bwMode="auto">
            <a:xfrm>
              <a:off x="3800" y="2761"/>
              <a:ext cx="243" cy="282"/>
            </a:xfrm>
            <a:custGeom>
              <a:avLst/>
              <a:gdLst>
                <a:gd name="T0" fmla="*/ 242 w 243"/>
                <a:gd name="T1" fmla="*/ 11 h 282"/>
                <a:gd name="T2" fmla="*/ 226 w 243"/>
                <a:gd name="T3" fmla="*/ 9 h 282"/>
                <a:gd name="T4" fmla="*/ 0 w 243"/>
                <a:gd name="T5" fmla="*/ 268 h 282"/>
                <a:gd name="T6" fmla="*/ 15 w 243"/>
                <a:gd name="T7" fmla="*/ 281 h 282"/>
                <a:gd name="T8" fmla="*/ 241 w 243"/>
                <a:gd name="T9" fmla="*/ 22 h 282"/>
                <a:gd name="T10" fmla="*/ 225 w 243"/>
                <a:gd name="T11" fmla="*/ 21 h 282"/>
                <a:gd name="T12" fmla="*/ 242 w 243"/>
                <a:gd name="T13" fmla="*/ 11 h 282"/>
                <a:gd name="T14" fmla="*/ 235 w 243"/>
                <a:gd name="T15" fmla="*/ 0 h 282"/>
                <a:gd name="T16" fmla="*/ 226 w 243"/>
                <a:gd name="T17" fmla="*/ 9 h 282"/>
                <a:gd name="T18" fmla="*/ 242 w 243"/>
                <a:gd name="T19" fmla="*/ 11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3"/>
                <a:gd name="T31" fmla="*/ 0 h 282"/>
                <a:gd name="T32" fmla="*/ 243 w 243"/>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3" h="282">
                  <a:moveTo>
                    <a:pt x="242" y="11"/>
                  </a:moveTo>
                  <a:lnTo>
                    <a:pt x="226" y="9"/>
                  </a:lnTo>
                  <a:lnTo>
                    <a:pt x="0" y="268"/>
                  </a:lnTo>
                  <a:lnTo>
                    <a:pt x="15" y="281"/>
                  </a:lnTo>
                  <a:lnTo>
                    <a:pt x="241" y="22"/>
                  </a:lnTo>
                  <a:lnTo>
                    <a:pt x="225" y="21"/>
                  </a:lnTo>
                  <a:lnTo>
                    <a:pt x="242" y="11"/>
                  </a:lnTo>
                  <a:lnTo>
                    <a:pt x="235" y="0"/>
                  </a:lnTo>
                  <a:lnTo>
                    <a:pt x="226" y="9"/>
                  </a:lnTo>
                  <a:lnTo>
                    <a:pt x="242" y="11"/>
                  </a:lnTo>
                </a:path>
              </a:pathLst>
            </a:custGeom>
            <a:solidFill>
              <a:schemeClr val="tx1"/>
            </a:solidFill>
            <a:ln w="12700" cap="rnd">
              <a:solidFill>
                <a:schemeClr val="tx2"/>
              </a:solidFill>
              <a:round/>
              <a:headEnd/>
              <a:tailEnd/>
            </a:ln>
          </p:spPr>
          <p:txBody>
            <a:bodyPr/>
            <a:lstStyle/>
            <a:p>
              <a:endParaRPr lang="en-US"/>
            </a:p>
          </p:txBody>
        </p:sp>
        <p:sp>
          <p:nvSpPr>
            <p:cNvPr id="72778" name="Freeform 35"/>
            <p:cNvSpPr>
              <a:spLocks/>
            </p:cNvSpPr>
            <p:nvPr/>
          </p:nvSpPr>
          <p:spPr bwMode="auto">
            <a:xfrm>
              <a:off x="4031" y="2772"/>
              <a:ext cx="135" cy="210"/>
            </a:xfrm>
            <a:custGeom>
              <a:avLst/>
              <a:gdLst>
                <a:gd name="T0" fmla="*/ 119 w 135"/>
                <a:gd name="T1" fmla="*/ 187 h 210"/>
                <a:gd name="T2" fmla="*/ 134 w 135"/>
                <a:gd name="T3" fmla="*/ 187 h 210"/>
                <a:gd name="T4" fmla="*/ 16 w 135"/>
                <a:gd name="T5" fmla="*/ 0 h 210"/>
                <a:gd name="T6" fmla="*/ 0 w 135"/>
                <a:gd name="T7" fmla="*/ 10 h 210"/>
                <a:gd name="T8" fmla="*/ 118 w 135"/>
                <a:gd name="T9" fmla="*/ 196 h 210"/>
                <a:gd name="T10" fmla="*/ 133 w 135"/>
                <a:gd name="T11" fmla="*/ 197 h 210"/>
                <a:gd name="T12" fmla="*/ 118 w 135"/>
                <a:gd name="T13" fmla="*/ 196 h 210"/>
                <a:gd name="T14" fmla="*/ 125 w 135"/>
                <a:gd name="T15" fmla="*/ 209 h 210"/>
                <a:gd name="T16" fmla="*/ 133 w 135"/>
                <a:gd name="T17" fmla="*/ 197 h 210"/>
                <a:gd name="T18" fmla="*/ 119 w 135"/>
                <a:gd name="T19" fmla="*/ 187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210"/>
                <a:gd name="T32" fmla="*/ 135 w 135"/>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210">
                  <a:moveTo>
                    <a:pt x="119" y="187"/>
                  </a:moveTo>
                  <a:lnTo>
                    <a:pt x="134" y="187"/>
                  </a:lnTo>
                  <a:lnTo>
                    <a:pt x="16" y="0"/>
                  </a:lnTo>
                  <a:lnTo>
                    <a:pt x="0" y="10"/>
                  </a:lnTo>
                  <a:lnTo>
                    <a:pt x="118" y="196"/>
                  </a:lnTo>
                  <a:lnTo>
                    <a:pt x="133" y="197"/>
                  </a:lnTo>
                  <a:lnTo>
                    <a:pt x="118" y="196"/>
                  </a:lnTo>
                  <a:lnTo>
                    <a:pt x="125" y="209"/>
                  </a:lnTo>
                  <a:lnTo>
                    <a:pt x="133" y="197"/>
                  </a:lnTo>
                  <a:lnTo>
                    <a:pt x="119" y="187"/>
                  </a:lnTo>
                </a:path>
              </a:pathLst>
            </a:custGeom>
            <a:solidFill>
              <a:schemeClr val="tx1"/>
            </a:solidFill>
            <a:ln w="12700" cap="rnd">
              <a:solidFill>
                <a:schemeClr val="tx2"/>
              </a:solidFill>
              <a:round/>
              <a:headEnd/>
              <a:tailEnd/>
            </a:ln>
          </p:spPr>
          <p:txBody>
            <a:bodyPr/>
            <a:lstStyle/>
            <a:p>
              <a:endParaRPr lang="en-US"/>
            </a:p>
          </p:txBody>
        </p:sp>
        <p:sp>
          <p:nvSpPr>
            <p:cNvPr id="72779" name="Freeform 36"/>
            <p:cNvSpPr>
              <a:spLocks/>
            </p:cNvSpPr>
            <p:nvPr/>
          </p:nvSpPr>
          <p:spPr bwMode="auto">
            <a:xfrm>
              <a:off x="4155" y="2575"/>
              <a:ext cx="257" cy="395"/>
            </a:xfrm>
            <a:custGeom>
              <a:avLst/>
              <a:gdLst>
                <a:gd name="T0" fmla="*/ 256 w 257"/>
                <a:gd name="T1" fmla="*/ 20 h 395"/>
                <a:gd name="T2" fmla="*/ 239 w 257"/>
                <a:gd name="T3" fmla="*/ 17 h 395"/>
                <a:gd name="T4" fmla="*/ 0 w 257"/>
                <a:gd name="T5" fmla="*/ 383 h 395"/>
                <a:gd name="T6" fmla="*/ 15 w 257"/>
                <a:gd name="T7" fmla="*/ 394 h 395"/>
                <a:gd name="T8" fmla="*/ 255 w 257"/>
                <a:gd name="T9" fmla="*/ 28 h 395"/>
                <a:gd name="T10" fmla="*/ 238 w 257"/>
                <a:gd name="T11" fmla="*/ 25 h 395"/>
                <a:gd name="T12" fmla="*/ 256 w 257"/>
                <a:gd name="T13" fmla="*/ 20 h 395"/>
                <a:gd name="T14" fmla="*/ 250 w 257"/>
                <a:gd name="T15" fmla="*/ 0 h 395"/>
                <a:gd name="T16" fmla="*/ 239 w 257"/>
                <a:gd name="T17" fmla="*/ 17 h 395"/>
                <a:gd name="T18" fmla="*/ 256 w 257"/>
                <a:gd name="T19" fmla="*/ 2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395"/>
                <a:gd name="T32" fmla="*/ 257 w 257"/>
                <a:gd name="T33" fmla="*/ 395 h 3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395">
                  <a:moveTo>
                    <a:pt x="256" y="20"/>
                  </a:moveTo>
                  <a:lnTo>
                    <a:pt x="239" y="17"/>
                  </a:lnTo>
                  <a:lnTo>
                    <a:pt x="0" y="383"/>
                  </a:lnTo>
                  <a:lnTo>
                    <a:pt x="15" y="394"/>
                  </a:lnTo>
                  <a:lnTo>
                    <a:pt x="255" y="28"/>
                  </a:lnTo>
                  <a:lnTo>
                    <a:pt x="238" y="25"/>
                  </a:lnTo>
                  <a:lnTo>
                    <a:pt x="256" y="20"/>
                  </a:lnTo>
                  <a:lnTo>
                    <a:pt x="250" y="0"/>
                  </a:lnTo>
                  <a:lnTo>
                    <a:pt x="239" y="17"/>
                  </a:lnTo>
                  <a:lnTo>
                    <a:pt x="256" y="20"/>
                  </a:lnTo>
                </a:path>
              </a:pathLst>
            </a:custGeom>
            <a:solidFill>
              <a:schemeClr val="tx1"/>
            </a:solidFill>
            <a:ln w="12700" cap="rnd">
              <a:solidFill>
                <a:schemeClr val="tx2"/>
              </a:solidFill>
              <a:round/>
              <a:headEnd/>
              <a:tailEnd/>
            </a:ln>
          </p:spPr>
          <p:txBody>
            <a:bodyPr/>
            <a:lstStyle/>
            <a:p>
              <a:endParaRPr lang="en-US"/>
            </a:p>
          </p:txBody>
        </p:sp>
        <p:sp>
          <p:nvSpPr>
            <p:cNvPr id="72780" name="Freeform 37"/>
            <p:cNvSpPr>
              <a:spLocks/>
            </p:cNvSpPr>
            <p:nvPr/>
          </p:nvSpPr>
          <p:spPr bwMode="auto">
            <a:xfrm>
              <a:off x="4399" y="2595"/>
              <a:ext cx="198" cy="617"/>
            </a:xfrm>
            <a:custGeom>
              <a:avLst/>
              <a:gdLst>
                <a:gd name="T0" fmla="*/ 180 w 198"/>
                <a:gd name="T1" fmla="*/ 580 h 617"/>
                <a:gd name="T2" fmla="*/ 197 w 198"/>
                <a:gd name="T3" fmla="*/ 580 h 617"/>
                <a:gd name="T4" fmla="*/ 17 w 198"/>
                <a:gd name="T5" fmla="*/ 0 h 617"/>
                <a:gd name="T6" fmla="*/ 0 w 198"/>
                <a:gd name="T7" fmla="*/ 5 h 617"/>
                <a:gd name="T8" fmla="*/ 180 w 198"/>
                <a:gd name="T9" fmla="*/ 585 h 617"/>
                <a:gd name="T10" fmla="*/ 197 w 198"/>
                <a:gd name="T11" fmla="*/ 585 h 617"/>
                <a:gd name="T12" fmla="*/ 180 w 198"/>
                <a:gd name="T13" fmla="*/ 585 h 617"/>
                <a:gd name="T14" fmla="*/ 189 w 198"/>
                <a:gd name="T15" fmla="*/ 616 h 617"/>
                <a:gd name="T16" fmla="*/ 197 w 198"/>
                <a:gd name="T17" fmla="*/ 585 h 617"/>
                <a:gd name="T18" fmla="*/ 180 w 198"/>
                <a:gd name="T19" fmla="*/ 580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617"/>
                <a:gd name="T32" fmla="*/ 198 w 198"/>
                <a:gd name="T33" fmla="*/ 617 h 6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617">
                  <a:moveTo>
                    <a:pt x="180" y="580"/>
                  </a:moveTo>
                  <a:lnTo>
                    <a:pt x="197" y="580"/>
                  </a:lnTo>
                  <a:lnTo>
                    <a:pt x="17" y="0"/>
                  </a:lnTo>
                  <a:lnTo>
                    <a:pt x="0" y="5"/>
                  </a:lnTo>
                  <a:lnTo>
                    <a:pt x="180" y="585"/>
                  </a:lnTo>
                  <a:lnTo>
                    <a:pt x="197" y="585"/>
                  </a:lnTo>
                  <a:lnTo>
                    <a:pt x="180" y="585"/>
                  </a:lnTo>
                  <a:lnTo>
                    <a:pt x="189" y="616"/>
                  </a:lnTo>
                  <a:lnTo>
                    <a:pt x="197" y="585"/>
                  </a:lnTo>
                  <a:lnTo>
                    <a:pt x="180" y="580"/>
                  </a:lnTo>
                </a:path>
              </a:pathLst>
            </a:custGeom>
            <a:solidFill>
              <a:schemeClr val="tx1"/>
            </a:solidFill>
            <a:ln w="12700" cap="rnd">
              <a:solidFill>
                <a:schemeClr val="tx2"/>
              </a:solidFill>
              <a:round/>
              <a:headEnd/>
              <a:tailEnd/>
            </a:ln>
          </p:spPr>
          <p:txBody>
            <a:bodyPr/>
            <a:lstStyle/>
            <a:p>
              <a:endParaRPr lang="en-US"/>
            </a:p>
          </p:txBody>
        </p:sp>
        <p:sp>
          <p:nvSpPr>
            <p:cNvPr id="72781" name="Freeform 38"/>
            <p:cNvSpPr>
              <a:spLocks/>
            </p:cNvSpPr>
            <p:nvPr/>
          </p:nvSpPr>
          <p:spPr bwMode="auto">
            <a:xfrm>
              <a:off x="4584" y="2664"/>
              <a:ext cx="152" cy="517"/>
            </a:xfrm>
            <a:custGeom>
              <a:avLst/>
              <a:gdLst>
                <a:gd name="T0" fmla="*/ 142 w 152"/>
                <a:gd name="T1" fmla="*/ 3 h 517"/>
                <a:gd name="T2" fmla="*/ 134 w 152"/>
                <a:gd name="T3" fmla="*/ 0 h 517"/>
                <a:gd name="T4" fmla="*/ 0 w 152"/>
                <a:gd name="T5" fmla="*/ 511 h 517"/>
                <a:gd name="T6" fmla="*/ 17 w 152"/>
                <a:gd name="T7" fmla="*/ 516 h 517"/>
                <a:gd name="T8" fmla="*/ 151 w 152"/>
                <a:gd name="T9" fmla="*/ 5 h 517"/>
                <a:gd name="T10" fmla="*/ 142 w 152"/>
                <a:gd name="T11" fmla="*/ 3 h 517"/>
                <a:gd name="T12" fmla="*/ 0 60000 65536"/>
                <a:gd name="T13" fmla="*/ 0 60000 65536"/>
                <a:gd name="T14" fmla="*/ 0 60000 65536"/>
                <a:gd name="T15" fmla="*/ 0 60000 65536"/>
                <a:gd name="T16" fmla="*/ 0 60000 65536"/>
                <a:gd name="T17" fmla="*/ 0 60000 65536"/>
                <a:gd name="T18" fmla="*/ 0 w 152"/>
                <a:gd name="T19" fmla="*/ 0 h 517"/>
                <a:gd name="T20" fmla="*/ 152 w 152"/>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152" h="517">
                  <a:moveTo>
                    <a:pt x="142" y="3"/>
                  </a:moveTo>
                  <a:lnTo>
                    <a:pt x="134" y="0"/>
                  </a:lnTo>
                  <a:lnTo>
                    <a:pt x="0" y="511"/>
                  </a:lnTo>
                  <a:lnTo>
                    <a:pt x="17" y="516"/>
                  </a:lnTo>
                  <a:lnTo>
                    <a:pt x="151" y="5"/>
                  </a:lnTo>
                  <a:lnTo>
                    <a:pt x="142" y="3"/>
                  </a:lnTo>
                </a:path>
              </a:pathLst>
            </a:custGeom>
            <a:solidFill>
              <a:schemeClr val="tx1"/>
            </a:solidFill>
            <a:ln w="12700" cap="rnd">
              <a:solidFill>
                <a:schemeClr val="tx2"/>
              </a:solidFill>
              <a:round/>
              <a:headEnd/>
              <a:tailEnd/>
            </a:ln>
          </p:spPr>
          <p:txBody>
            <a:bodyPr/>
            <a:lstStyle/>
            <a:p>
              <a:endParaRPr lang="en-US"/>
            </a:p>
          </p:txBody>
        </p:sp>
      </p:grpSp>
      <p:grpSp>
        <p:nvGrpSpPr>
          <p:cNvPr id="72724" name="Group 39"/>
          <p:cNvGrpSpPr>
            <a:grpSpLocks/>
          </p:cNvGrpSpPr>
          <p:nvPr/>
        </p:nvGrpSpPr>
        <p:grpSpPr bwMode="auto">
          <a:xfrm>
            <a:off x="1701800" y="1470025"/>
            <a:ext cx="4949825" cy="3913188"/>
            <a:chOff x="1206" y="926"/>
            <a:chExt cx="3508" cy="2465"/>
          </a:xfrm>
        </p:grpSpPr>
        <p:sp>
          <p:nvSpPr>
            <p:cNvPr id="72754" name="Freeform 40"/>
            <p:cNvSpPr>
              <a:spLocks/>
            </p:cNvSpPr>
            <p:nvPr/>
          </p:nvSpPr>
          <p:spPr bwMode="auto">
            <a:xfrm>
              <a:off x="1206" y="3289"/>
              <a:ext cx="371" cy="102"/>
            </a:xfrm>
            <a:custGeom>
              <a:avLst/>
              <a:gdLst>
                <a:gd name="T0" fmla="*/ 366 w 371"/>
                <a:gd name="T1" fmla="*/ 0 h 102"/>
                <a:gd name="T2" fmla="*/ 365 w 371"/>
                <a:gd name="T3" fmla="*/ 1 h 102"/>
                <a:gd name="T4" fmla="*/ 0 w 371"/>
                <a:gd name="T5" fmla="*/ 84 h 102"/>
                <a:gd name="T6" fmla="*/ 5 w 371"/>
                <a:gd name="T7" fmla="*/ 101 h 102"/>
                <a:gd name="T8" fmla="*/ 370 w 371"/>
                <a:gd name="T9" fmla="*/ 18 h 102"/>
                <a:gd name="T10" fmla="*/ 369 w 371"/>
                <a:gd name="T11" fmla="*/ 19 h 102"/>
                <a:gd name="T12" fmla="*/ 366 w 371"/>
                <a:gd name="T13" fmla="*/ 0 h 102"/>
                <a:gd name="T14" fmla="*/ 365 w 371"/>
                <a:gd name="T15" fmla="*/ 0 h 102"/>
                <a:gd name="T16" fmla="*/ 365 w 371"/>
                <a:gd name="T17" fmla="*/ 1 h 102"/>
                <a:gd name="T18" fmla="*/ 366 w 37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1"/>
                <a:gd name="T31" fmla="*/ 0 h 102"/>
                <a:gd name="T32" fmla="*/ 371 w 37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1" h="102">
                  <a:moveTo>
                    <a:pt x="366" y="0"/>
                  </a:moveTo>
                  <a:lnTo>
                    <a:pt x="365" y="1"/>
                  </a:lnTo>
                  <a:lnTo>
                    <a:pt x="0" y="84"/>
                  </a:lnTo>
                  <a:lnTo>
                    <a:pt x="5" y="101"/>
                  </a:lnTo>
                  <a:lnTo>
                    <a:pt x="370" y="18"/>
                  </a:lnTo>
                  <a:lnTo>
                    <a:pt x="369" y="19"/>
                  </a:lnTo>
                  <a:lnTo>
                    <a:pt x="366" y="0"/>
                  </a:lnTo>
                  <a:lnTo>
                    <a:pt x="365" y="0"/>
                  </a:lnTo>
                  <a:lnTo>
                    <a:pt x="365" y="1"/>
                  </a:lnTo>
                  <a:lnTo>
                    <a:pt x="366" y="0"/>
                  </a:lnTo>
                </a:path>
              </a:pathLst>
            </a:custGeom>
            <a:solidFill>
              <a:srgbClr val="FFAB00"/>
            </a:solidFill>
            <a:ln w="12700" cap="rnd">
              <a:solidFill>
                <a:srgbClr val="FE9B03"/>
              </a:solidFill>
              <a:round/>
              <a:headEnd/>
              <a:tailEnd/>
            </a:ln>
          </p:spPr>
          <p:txBody>
            <a:bodyPr/>
            <a:lstStyle/>
            <a:p>
              <a:endParaRPr lang="en-US"/>
            </a:p>
          </p:txBody>
        </p:sp>
        <p:sp>
          <p:nvSpPr>
            <p:cNvPr id="72755" name="Freeform 41"/>
            <p:cNvSpPr>
              <a:spLocks/>
            </p:cNvSpPr>
            <p:nvPr/>
          </p:nvSpPr>
          <p:spPr bwMode="auto">
            <a:xfrm>
              <a:off x="1578" y="3233"/>
              <a:ext cx="341" cy="71"/>
            </a:xfrm>
            <a:custGeom>
              <a:avLst/>
              <a:gdLst>
                <a:gd name="T0" fmla="*/ 331 w 341"/>
                <a:gd name="T1" fmla="*/ 2 h 71"/>
                <a:gd name="T2" fmla="*/ 334 w 341"/>
                <a:gd name="T3" fmla="*/ 0 h 71"/>
                <a:gd name="T4" fmla="*/ 0 w 341"/>
                <a:gd name="T5" fmla="*/ 52 h 71"/>
                <a:gd name="T6" fmla="*/ 3 w 341"/>
                <a:gd name="T7" fmla="*/ 70 h 71"/>
                <a:gd name="T8" fmla="*/ 337 w 341"/>
                <a:gd name="T9" fmla="*/ 18 h 71"/>
                <a:gd name="T10" fmla="*/ 340 w 341"/>
                <a:gd name="T11" fmla="*/ 17 h 71"/>
                <a:gd name="T12" fmla="*/ 337 w 341"/>
                <a:gd name="T13" fmla="*/ 18 h 71"/>
                <a:gd name="T14" fmla="*/ 338 w 341"/>
                <a:gd name="T15" fmla="*/ 18 h 71"/>
                <a:gd name="T16" fmla="*/ 340 w 341"/>
                <a:gd name="T17" fmla="*/ 17 h 71"/>
                <a:gd name="T18" fmla="*/ 331 w 341"/>
                <a:gd name="T19" fmla="*/ 2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
                <a:gd name="T31" fmla="*/ 0 h 71"/>
                <a:gd name="T32" fmla="*/ 341 w 34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 h="71">
                  <a:moveTo>
                    <a:pt x="331" y="2"/>
                  </a:moveTo>
                  <a:lnTo>
                    <a:pt x="334" y="0"/>
                  </a:lnTo>
                  <a:lnTo>
                    <a:pt x="0" y="52"/>
                  </a:lnTo>
                  <a:lnTo>
                    <a:pt x="3" y="70"/>
                  </a:lnTo>
                  <a:lnTo>
                    <a:pt x="337" y="18"/>
                  </a:lnTo>
                  <a:lnTo>
                    <a:pt x="340" y="17"/>
                  </a:lnTo>
                  <a:lnTo>
                    <a:pt x="337" y="18"/>
                  </a:lnTo>
                  <a:lnTo>
                    <a:pt x="338" y="18"/>
                  </a:lnTo>
                  <a:lnTo>
                    <a:pt x="340" y="17"/>
                  </a:lnTo>
                  <a:lnTo>
                    <a:pt x="331" y="2"/>
                  </a:lnTo>
                </a:path>
              </a:pathLst>
            </a:custGeom>
            <a:solidFill>
              <a:srgbClr val="FFAB00"/>
            </a:solidFill>
            <a:ln w="12700" cap="rnd">
              <a:solidFill>
                <a:srgbClr val="FE9B03"/>
              </a:solidFill>
              <a:round/>
              <a:headEnd/>
              <a:tailEnd/>
            </a:ln>
          </p:spPr>
          <p:txBody>
            <a:bodyPr/>
            <a:lstStyle/>
            <a:p>
              <a:endParaRPr lang="en-US"/>
            </a:p>
          </p:txBody>
        </p:sp>
        <p:sp>
          <p:nvSpPr>
            <p:cNvPr id="72756" name="Freeform 42"/>
            <p:cNvSpPr>
              <a:spLocks/>
            </p:cNvSpPr>
            <p:nvPr/>
          </p:nvSpPr>
          <p:spPr bwMode="auto">
            <a:xfrm>
              <a:off x="1915" y="3005"/>
              <a:ext cx="410" cy="241"/>
            </a:xfrm>
            <a:custGeom>
              <a:avLst/>
              <a:gdLst>
                <a:gd name="T0" fmla="*/ 393 w 410"/>
                <a:gd name="T1" fmla="*/ 3 h 241"/>
                <a:gd name="T2" fmla="*/ 397 w 410"/>
                <a:gd name="T3" fmla="*/ 0 h 241"/>
                <a:gd name="T4" fmla="*/ 0 w 410"/>
                <a:gd name="T5" fmla="*/ 224 h 241"/>
                <a:gd name="T6" fmla="*/ 9 w 410"/>
                <a:gd name="T7" fmla="*/ 240 h 241"/>
                <a:gd name="T8" fmla="*/ 406 w 410"/>
                <a:gd name="T9" fmla="*/ 16 h 241"/>
                <a:gd name="T10" fmla="*/ 409 w 410"/>
                <a:gd name="T11" fmla="*/ 13 h 241"/>
                <a:gd name="T12" fmla="*/ 406 w 410"/>
                <a:gd name="T13" fmla="*/ 16 h 241"/>
                <a:gd name="T14" fmla="*/ 408 w 410"/>
                <a:gd name="T15" fmla="*/ 15 h 241"/>
                <a:gd name="T16" fmla="*/ 409 w 410"/>
                <a:gd name="T17" fmla="*/ 13 h 241"/>
                <a:gd name="T18" fmla="*/ 393 w 410"/>
                <a:gd name="T19" fmla="*/ 3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0"/>
                <a:gd name="T31" fmla="*/ 0 h 241"/>
                <a:gd name="T32" fmla="*/ 410 w 41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0" h="241">
                  <a:moveTo>
                    <a:pt x="393" y="3"/>
                  </a:moveTo>
                  <a:lnTo>
                    <a:pt x="397" y="0"/>
                  </a:lnTo>
                  <a:lnTo>
                    <a:pt x="0" y="224"/>
                  </a:lnTo>
                  <a:lnTo>
                    <a:pt x="9" y="240"/>
                  </a:lnTo>
                  <a:lnTo>
                    <a:pt x="406" y="16"/>
                  </a:lnTo>
                  <a:lnTo>
                    <a:pt x="409" y="13"/>
                  </a:lnTo>
                  <a:lnTo>
                    <a:pt x="406" y="16"/>
                  </a:lnTo>
                  <a:lnTo>
                    <a:pt x="408" y="15"/>
                  </a:lnTo>
                  <a:lnTo>
                    <a:pt x="409" y="13"/>
                  </a:lnTo>
                  <a:lnTo>
                    <a:pt x="393" y="3"/>
                  </a:lnTo>
                </a:path>
              </a:pathLst>
            </a:custGeom>
            <a:solidFill>
              <a:srgbClr val="FFAB00"/>
            </a:solidFill>
            <a:ln w="12700" cap="rnd">
              <a:solidFill>
                <a:srgbClr val="FE9B03"/>
              </a:solidFill>
              <a:round/>
              <a:headEnd/>
              <a:tailEnd/>
            </a:ln>
          </p:spPr>
          <p:txBody>
            <a:bodyPr/>
            <a:lstStyle/>
            <a:p>
              <a:endParaRPr lang="en-US"/>
            </a:p>
          </p:txBody>
        </p:sp>
        <p:sp>
          <p:nvSpPr>
            <p:cNvPr id="72757" name="Freeform 43"/>
            <p:cNvSpPr>
              <a:spLocks/>
            </p:cNvSpPr>
            <p:nvPr/>
          </p:nvSpPr>
          <p:spPr bwMode="auto">
            <a:xfrm>
              <a:off x="2314" y="2458"/>
              <a:ext cx="335" cy="555"/>
            </a:xfrm>
            <a:custGeom>
              <a:avLst/>
              <a:gdLst>
                <a:gd name="T0" fmla="*/ 318 w 335"/>
                <a:gd name="T1" fmla="*/ 0 h 555"/>
                <a:gd name="T2" fmla="*/ 318 w 335"/>
                <a:gd name="T3" fmla="*/ 0 h 555"/>
                <a:gd name="T4" fmla="*/ 0 w 335"/>
                <a:gd name="T5" fmla="*/ 544 h 555"/>
                <a:gd name="T6" fmla="*/ 16 w 335"/>
                <a:gd name="T7" fmla="*/ 554 h 555"/>
                <a:gd name="T8" fmla="*/ 334 w 335"/>
                <a:gd name="T9" fmla="*/ 10 h 555"/>
                <a:gd name="T10" fmla="*/ 318 w 335"/>
                <a:gd name="T11" fmla="*/ 0 h 555"/>
                <a:gd name="T12" fmla="*/ 0 60000 65536"/>
                <a:gd name="T13" fmla="*/ 0 60000 65536"/>
                <a:gd name="T14" fmla="*/ 0 60000 65536"/>
                <a:gd name="T15" fmla="*/ 0 60000 65536"/>
                <a:gd name="T16" fmla="*/ 0 60000 65536"/>
                <a:gd name="T17" fmla="*/ 0 60000 65536"/>
                <a:gd name="T18" fmla="*/ 0 w 335"/>
                <a:gd name="T19" fmla="*/ 0 h 555"/>
                <a:gd name="T20" fmla="*/ 335 w 335"/>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335" h="555">
                  <a:moveTo>
                    <a:pt x="318" y="0"/>
                  </a:moveTo>
                  <a:lnTo>
                    <a:pt x="318" y="0"/>
                  </a:lnTo>
                  <a:lnTo>
                    <a:pt x="0" y="544"/>
                  </a:lnTo>
                  <a:lnTo>
                    <a:pt x="16" y="554"/>
                  </a:lnTo>
                  <a:lnTo>
                    <a:pt x="334" y="10"/>
                  </a:lnTo>
                  <a:lnTo>
                    <a:pt x="318" y="0"/>
                  </a:lnTo>
                </a:path>
              </a:pathLst>
            </a:custGeom>
            <a:solidFill>
              <a:srgbClr val="FFAB00"/>
            </a:solidFill>
            <a:ln w="12700" cap="rnd">
              <a:solidFill>
                <a:srgbClr val="FE9B03"/>
              </a:solidFill>
              <a:round/>
              <a:headEnd/>
              <a:tailEnd/>
            </a:ln>
          </p:spPr>
          <p:txBody>
            <a:bodyPr/>
            <a:lstStyle/>
            <a:p>
              <a:endParaRPr lang="en-US"/>
            </a:p>
          </p:txBody>
        </p:sp>
        <p:sp>
          <p:nvSpPr>
            <p:cNvPr id="72758" name="Freeform 44"/>
            <p:cNvSpPr>
              <a:spLocks/>
            </p:cNvSpPr>
            <p:nvPr/>
          </p:nvSpPr>
          <p:spPr bwMode="auto">
            <a:xfrm>
              <a:off x="2638" y="1836"/>
              <a:ext cx="414" cy="627"/>
            </a:xfrm>
            <a:custGeom>
              <a:avLst/>
              <a:gdLst>
                <a:gd name="T0" fmla="*/ 397 w 414"/>
                <a:gd name="T1" fmla="*/ 0 h 627"/>
                <a:gd name="T2" fmla="*/ 397 w 414"/>
                <a:gd name="T3" fmla="*/ 1 h 627"/>
                <a:gd name="T4" fmla="*/ 0 w 414"/>
                <a:gd name="T5" fmla="*/ 616 h 627"/>
                <a:gd name="T6" fmla="*/ 16 w 414"/>
                <a:gd name="T7" fmla="*/ 626 h 627"/>
                <a:gd name="T8" fmla="*/ 413 w 414"/>
                <a:gd name="T9" fmla="*/ 11 h 627"/>
                <a:gd name="T10" fmla="*/ 412 w 414"/>
                <a:gd name="T11" fmla="*/ 13 h 627"/>
                <a:gd name="T12" fmla="*/ 397 w 414"/>
                <a:gd name="T13" fmla="*/ 0 h 627"/>
                <a:gd name="T14" fmla="*/ 397 w 414"/>
                <a:gd name="T15" fmla="*/ 1 h 627"/>
                <a:gd name="T16" fmla="*/ 397 w 414"/>
                <a:gd name="T17" fmla="*/ 0 h 6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4"/>
                <a:gd name="T28" fmla="*/ 0 h 627"/>
                <a:gd name="T29" fmla="*/ 414 w 414"/>
                <a:gd name="T30" fmla="*/ 627 h 6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4" h="627">
                  <a:moveTo>
                    <a:pt x="397" y="0"/>
                  </a:moveTo>
                  <a:lnTo>
                    <a:pt x="397" y="1"/>
                  </a:lnTo>
                  <a:lnTo>
                    <a:pt x="0" y="616"/>
                  </a:lnTo>
                  <a:lnTo>
                    <a:pt x="16" y="626"/>
                  </a:lnTo>
                  <a:lnTo>
                    <a:pt x="413" y="11"/>
                  </a:lnTo>
                  <a:lnTo>
                    <a:pt x="412" y="13"/>
                  </a:lnTo>
                  <a:lnTo>
                    <a:pt x="397" y="0"/>
                  </a:lnTo>
                  <a:lnTo>
                    <a:pt x="397" y="1"/>
                  </a:lnTo>
                  <a:lnTo>
                    <a:pt x="397" y="0"/>
                  </a:lnTo>
                </a:path>
              </a:pathLst>
            </a:custGeom>
            <a:solidFill>
              <a:srgbClr val="FFAB00"/>
            </a:solidFill>
            <a:ln w="12700" cap="rnd">
              <a:solidFill>
                <a:srgbClr val="FE9B03"/>
              </a:solidFill>
              <a:round/>
              <a:headEnd/>
              <a:tailEnd/>
            </a:ln>
          </p:spPr>
          <p:txBody>
            <a:bodyPr/>
            <a:lstStyle/>
            <a:p>
              <a:endParaRPr lang="en-US"/>
            </a:p>
          </p:txBody>
        </p:sp>
        <p:sp>
          <p:nvSpPr>
            <p:cNvPr id="72759" name="Freeform 45"/>
            <p:cNvSpPr>
              <a:spLocks/>
            </p:cNvSpPr>
            <p:nvPr/>
          </p:nvSpPr>
          <p:spPr bwMode="auto">
            <a:xfrm>
              <a:off x="3041" y="1408"/>
              <a:ext cx="400" cy="436"/>
            </a:xfrm>
            <a:custGeom>
              <a:avLst/>
              <a:gdLst>
                <a:gd name="T0" fmla="*/ 385 w 400"/>
                <a:gd name="T1" fmla="*/ 0 h 436"/>
                <a:gd name="T2" fmla="*/ 385 w 400"/>
                <a:gd name="T3" fmla="*/ 0 h 436"/>
                <a:gd name="T4" fmla="*/ 0 w 400"/>
                <a:gd name="T5" fmla="*/ 422 h 436"/>
                <a:gd name="T6" fmla="*/ 15 w 400"/>
                <a:gd name="T7" fmla="*/ 435 h 436"/>
                <a:gd name="T8" fmla="*/ 399 w 400"/>
                <a:gd name="T9" fmla="*/ 13 h 436"/>
                <a:gd name="T10" fmla="*/ 385 w 400"/>
                <a:gd name="T11" fmla="*/ 0 h 436"/>
                <a:gd name="T12" fmla="*/ 0 60000 65536"/>
                <a:gd name="T13" fmla="*/ 0 60000 65536"/>
                <a:gd name="T14" fmla="*/ 0 60000 65536"/>
                <a:gd name="T15" fmla="*/ 0 60000 65536"/>
                <a:gd name="T16" fmla="*/ 0 60000 65536"/>
                <a:gd name="T17" fmla="*/ 0 60000 65536"/>
                <a:gd name="T18" fmla="*/ 0 w 400"/>
                <a:gd name="T19" fmla="*/ 0 h 436"/>
                <a:gd name="T20" fmla="*/ 400 w 400"/>
                <a:gd name="T21" fmla="*/ 436 h 436"/>
              </a:gdLst>
              <a:ahLst/>
              <a:cxnLst>
                <a:cxn ang="T12">
                  <a:pos x="T0" y="T1"/>
                </a:cxn>
                <a:cxn ang="T13">
                  <a:pos x="T2" y="T3"/>
                </a:cxn>
                <a:cxn ang="T14">
                  <a:pos x="T4" y="T5"/>
                </a:cxn>
                <a:cxn ang="T15">
                  <a:pos x="T6" y="T7"/>
                </a:cxn>
                <a:cxn ang="T16">
                  <a:pos x="T8" y="T9"/>
                </a:cxn>
                <a:cxn ang="T17">
                  <a:pos x="T10" y="T11"/>
                </a:cxn>
              </a:cxnLst>
              <a:rect l="T18" t="T19" r="T20" b="T21"/>
              <a:pathLst>
                <a:path w="400" h="436">
                  <a:moveTo>
                    <a:pt x="385" y="0"/>
                  </a:moveTo>
                  <a:lnTo>
                    <a:pt x="385" y="0"/>
                  </a:lnTo>
                  <a:lnTo>
                    <a:pt x="0" y="422"/>
                  </a:lnTo>
                  <a:lnTo>
                    <a:pt x="15" y="435"/>
                  </a:lnTo>
                  <a:lnTo>
                    <a:pt x="399" y="13"/>
                  </a:lnTo>
                  <a:lnTo>
                    <a:pt x="385" y="0"/>
                  </a:lnTo>
                </a:path>
              </a:pathLst>
            </a:custGeom>
            <a:solidFill>
              <a:srgbClr val="FFAB00"/>
            </a:solidFill>
            <a:ln w="12700" cap="rnd">
              <a:solidFill>
                <a:srgbClr val="FE9B03"/>
              </a:solidFill>
              <a:round/>
              <a:headEnd/>
              <a:tailEnd/>
            </a:ln>
          </p:spPr>
          <p:txBody>
            <a:bodyPr/>
            <a:lstStyle/>
            <a:p>
              <a:endParaRPr lang="en-US"/>
            </a:p>
          </p:txBody>
        </p:sp>
        <p:sp>
          <p:nvSpPr>
            <p:cNvPr id="72760" name="Freeform 46"/>
            <p:cNvSpPr>
              <a:spLocks/>
            </p:cNvSpPr>
            <p:nvPr/>
          </p:nvSpPr>
          <p:spPr bwMode="auto">
            <a:xfrm>
              <a:off x="3432" y="1014"/>
              <a:ext cx="346" cy="402"/>
            </a:xfrm>
            <a:custGeom>
              <a:avLst/>
              <a:gdLst>
                <a:gd name="T0" fmla="*/ 337 w 346"/>
                <a:gd name="T1" fmla="*/ 0 h 402"/>
                <a:gd name="T2" fmla="*/ 330 w 346"/>
                <a:gd name="T3" fmla="*/ 3 h 402"/>
                <a:gd name="T4" fmla="*/ 0 w 346"/>
                <a:gd name="T5" fmla="*/ 388 h 402"/>
                <a:gd name="T6" fmla="*/ 14 w 346"/>
                <a:gd name="T7" fmla="*/ 401 h 402"/>
                <a:gd name="T8" fmla="*/ 345 w 346"/>
                <a:gd name="T9" fmla="*/ 16 h 402"/>
                <a:gd name="T10" fmla="*/ 339 w 346"/>
                <a:gd name="T11" fmla="*/ 19 h 402"/>
                <a:gd name="T12" fmla="*/ 337 w 346"/>
                <a:gd name="T13" fmla="*/ 0 h 402"/>
                <a:gd name="T14" fmla="*/ 333 w 346"/>
                <a:gd name="T15" fmla="*/ 1 h 402"/>
                <a:gd name="T16" fmla="*/ 330 w 346"/>
                <a:gd name="T17" fmla="*/ 3 h 402"/>
                <a:gd name="T18" fmla="*/ 337 w 346"/>
                <a:gd name="T19" fmla="*/ 0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402"/>
                <a:gd name="T32" fmla="*/ 346 w 346"/>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402">
                  <a:moveTo>
                    <a:pt x="337" y="0"/>
                  </a:moveTo>
                  <a:lnTo>
                    <a:pt x="330" y="3"/>
                  </a:lnTo>
                  <a:lnTo>
                    <a:pt x="0" y="388"/>
                  </a:lnTo>
                  <a:lnTo>
                    <a:pt x="14" y="401"/>
                  </a:lnTo>
                  <a:lnTo>
                    <a:pt x="345" y="16"/>
                  </a:lnTo>
                  <a:lnTo>
                    <a:pt x="339" y="19"/>
                  </a:lnTo>
                  <a:lnTo>
                    <a:pt x="337" y="0"/>
                  </a:lnTo>
                  <a:lnTo>
                    <a:pt x="333" y="1"/>
                  </a:lnTo>
                  <a:lnTo>
                    <a:pt x="330" y="3"/>
                  </a:lnTo>
                  <a:lnTo>
                    <a:pt x="337" y="0"/>
                  </a:lnTo>
                </a:path>
              </a:pathLst>
            </a:custGeom>
            <a:solidFill>
              <a:srgbClr val="FFAB00"/>
            </a:solidFill>
            <a:ln w="12700" cap="rnd">
              <a:solidFill>
                <a:srgbClr val="FE9B03"/>
              </a:solidFill>
              <a:round/>
              <a:headEnd/>
              <a:tailEnd/>
            </a:ln>
          </p:spPr>
          <p:txBody>
            <a:bodyPr/>
            <a:lstStyle/>
            <a:p>
              <a:endParaRPr lang="en-US"/>
            </a:p>
          </p:txBody>
        </p:sp>
        <p:sp>
          <p:nvSpPr>
            <p:cNvPr id="72761" name="Freeform 47"/>
            <p:cNvSpPr>
              <a:spLocks/>
            </p:cNvSpPr>
            <p:nvPr/>
          </p:nvSpPr>
          <p:spPr bwMode="auto">
            <a:xfrm>
              <a:off x="3775" y="945"/>
              <a:ext cx="582" cy="83"/>
            </a:xfrm>
            <a:custGeom>
              <a:avLst/>
              <a:gdLst>
                <a:gd name="T0" fmla="*/ 580 w 582"/>
                <a:gd name="T1" fmla="*/ 0 h 83"/>
                <a:gd name="T2" fmla="*/ 579 w 582"/>
                <a:gd name="T3" fmla="*/ 0 h 83"/>
                <a:gd name="T4" fmla="*/ 0 w 582"/>
                <a:gd name="T5" fmla="*/ 64 h 83"/>
                <a:gd name="T6" fmla="*/ 2 w 582"/>
                <a:gd name="T7" fmla="*/ 82 h 83"/>
                <a:gd name="T8" fmla="*/ 581 w 582"/>
                <a:gd name="T9" fmla="*/ 19 h 83"/>
                <a:gd name="T10" fmla="*/ 580 w 582"/>
                <a:gd name="T11" fmla="*/ 0 h 83"/>
                <a:gd name="T12" fmla="*/ 579 w 582"/>
                <a:gd name="T13" fmla="*/ 0 h 83"/>
                <a:gd name="T14" fmla="*/ 580 w 582"/>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83"/>
                <a:gd name="T26" fmla="*/ 582 w 582"/>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83">
                  <a:moveTo>
                    <a:pt x="580" y="0"/>
                  </a:moveTo>
                  <a:lnTo>
                    <a:pt x="579" y="0"/>
                  </a:lnTo>
                  <a:lnTo>
                    <a:pt x="0" y="64"/>
                  </a:lnTo>
                  <a:lnTo>
                    <a:pt x="2" y="82"/>
                  </a:lnTo>
                  <a:lnTo>
                    <a:pt x="581" y="19"/>
                  </a:lnTo>
                  <a:lnTo>
                    <a:pt x="580" y="0"/>
                  </a:lnTo>
                  <a:lnTo>
                    <a:pt x="579" y="0"/>
                  </a:lnTo>
                  <a:lnTo>
                    <a:pt x="580" y="0"/>
                  </a:lnTo>
                </a:path>
              </a:pathLst>
            </a:custGeom>
            <a:solidFill>
              <a:srgbClr val="FFAB00"/>
            </a:solidFill>
            <a:ln w="12700" cap="rnd">
              <a:solidFill>
                <a:srgbClr val="FE9B03"/>
              </a:solidFill>
              <a:round/>
              <a:headEnd/>
              <a:tailEnd/>
            </a:ln>
          </p:spPr>
          <p:txBody>
            <a:bodyPr/>
            <a:lstStyle/>
            <a:p>
              <a:endParaRPr lang="en-US"/>
            </a:p>
          </p:txBody>
        </p:sp>
        <p:sp>
          <p:nvSpPr>
            <p:cNvPr id="72762" name="Freeform 48"/>
            <p:cNvSpPr>
              <a:spLocks/>
            </p:cNvSpPr>
            <p:nvPr/>
          </p:nvSpPr>
          <p:spPr bwMode="auto">
            <a:xfrm>
              <a:off x="4361" y="926"/>
              <a:ext cx="353" cy="34"/>
            </a:xfrm>
            <a:custGeom>
              <a:avLst/>
              <a:gdLst>
                <a:gd name="T0" fmla="*/ 352 w 353"/>
                <a:gd name="T1" fmla="*/ 8 h 34"/>
                <a:gd name="T2" fmla="*/ 352 w 353"/>
                <a:gd name="T3" fmla="*/ 0 h 34"/>
                <a:gd name="T4" fmla="*/ 0 w 353"/>
                <a:gd name="T5" fmla="*/ 16 h 34"/>
                <a:gd name="T6" fmla="*/ 1 w 353"/>
                <a:gd name="T7" fmla="*/ 33 h 34"/>
                <a:gd name="T8" fmla="*/ 352 w 353"/>
                <a:gd name="T9" fmla="*/ 16 h 34"/>
                <a:gd name="T10" fmla="*/ 352 w 353"/>
                <a:gd name="T11" fmla="*/ 8 h 34"/>
                <a:gd name="T12" fmla="*/ 0 60000 65536"/>
                <a:gd name="T13" fmla="*/ 0 60000 65536"/>
                <a:gd name="T14" fmla="*/ 0 60000 65536"/>
                <a:gd name="T15" fmla="*/ 0 60000 65536"/>
                <a:gd name="T16" fmla="*/ 0 60000 65536"/>
                <a:gd name="T17" fmla="*/ 0 60000 65536"/>
                <a:gd name="T18" fmla="*/ 0 w 353"/>
                <a:gd name="T19" fmla="*/ 0 h 34"/>
                <a:gd name="T20" fmla="*/ 353 w 35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3" h="34">
                  <a:moveTo>
                    <a:pt x="352" y="8"/>
                  </a:moveTo>
                  <a:lnTo>
                    <a:pt x="352" y="0"/>
                  </a:lnTo>
                  <a:lnTo>
                    <a:pt x="0" y="16"/>
                  </a:lnTo>
                  <a:lnTo>
                    <a:pt x="1" y="33"/>
                  </a:lnTo>
                  <a:lnTo>
                    <a:pt x="352" y="16"/>
                  </a:lnTo>
                  <a:lnTo>
                    <a:pt x="352" y="8"/>
                  </a:lnTo>
                </a:path>
              </a:pathLst>
            </a:custGeom>
            <a:solidFill>
              <a:srgbClr val="FFAB00"/>
            </a:solidFill>
            <a:ln w="12700" cap="rnd">
              <a:solidFill>
                <a:srgbClr val="FE9B03"/>
              </a:solidFill>
              <a:round/>
              <a:headEnd/>
              <a:tailEnd/>
            </a:ln>
          </p:spPr>
          <p:txBody>
            <a:bodyPr/>
            <a:lstStyle/>
            <a:p>
              <a:endParaRPr lang="en-US"/>
            </a:p>
          </p:txBody>
        </p:sp>
      </p:grpSp>
      <p:sp>
        <p:nvSpPr>
          <p:cNvPr id="72725" name="Freeform 49"/>
          <p:cNvSpPr>
            <a:spLocks/>
          </p:cNvSpPr>
          <p:nvPr/>
        </p:nvSpPr>
        <p:spPr bwMode="auto">
          <a:xfrm>
            <a:off x="4943475" y="5318125"/>
            <a:ext cx="115888" cy="241300"/>
          </a:xfrm>
          <a:custGeom>
            <a:avLst/>
            <a:gdLst>
              <a:gd name="T0" fmla="*/ 2147483646 w 82"/>
              <a:gd name="T1" fmla="*/ 2147483646 h 152"/>
              <a:gd name="T2" fmla="*/ 2147483646 w 82"/>
              <a:gd name="T3" fmla="*/ 0 h 152"/>
              <a:gd name="T4" fmla="*/ 0 w 82"/>
              <a:gd name="T5" fmla="*/ 2147483646 h 152"/>
              <a:gd name="T6" fmla="*/ 2147483646 w 82"/>
              <a:gd name="T7" fmla="*/ 2147483646 h 152"/>
              <a:gd name="T8" fmla="*/ 2147483646 w 82"/>
              <a:gd name="T9" fmla="*/ 2147483646 h 152"/>
              <a:gd name="T10" fmla="*/ 2147483646 w 82"/>
              <a:gd name="T11" fmla="*/ 2147483646 h 152"/>
              <a:gd name="T12" fmla="*/ 0 60000 65536"/>
              <a:gd name="T13" fmla="*/ 0 60000 65536"/>
              <a:gd name="T14" fmla="*/ 0 60000 65536"/>
              <a:gd name="T15" fmla="*/ 0 60000 65536"/>
              <a:gd name="T16" fmla="*/ 0 60000 65536"/>
              <a:gd name="T17" fmla="*/ 0 60000 65536"/>
              <a:gd name="T18" fmla="*/ 0 w 82"/>
              <a:gd name="T19" fmla="*/ 0 h 152"/>
              <a:gd name="T20" fmla="*/ 82 w 82"/>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2" h="152">
                <a:moveTo>
                  <a:pt x="75" y="3"/>
                </a:moveTo>
                <a:lnTo>
                  <a:pt x="70" y="0"/>
                </a:lnTo>
                <a:lnTo>
                  <a:pt x="0" y="145"/>
                </a:lnTo>
                <a:lnTo>
                  <a:pt x="11" y="151"/>
                </a:lnTo>
                <a:lnTo>
                  <a:pt x="81" y="5"/>
                </a:lnTo>
                <a:lnTo>
                  <a:pt x="75" y="3"/>
                </a:lnTo>
              </a:path>
            </a:pathLst>
          </a:custGeom>
          <a:solidFill>
            <a:srgbClr val="FFFFFF"/>
          </a:solidFill>
          <a:ln w="12700" cap="rnd">
            <a:noFill/>
            <a:round/>
            <a:headEnd/>
            <a:tailEnd/>
          </a:ln>
        </p:spPr>
        <p:txBody>
          <a:bodyPr/>
          <a:lstStyle/>
          <a:p>
            <a:endParaRPr lang="en-US"/>
          </a:p>
        </p:txBody>
      </p:sp>
      <p:sp>
        <p:nvSpPr>
          <p:cNvPr id="72726" name="Freeform 50"/>
          <p:cNvSpPr>
            <a:spLocks/>
          </p:cNvSpPr>
          <p:nvPr/>
        </p:nvSpPr>
        <p:spPr bwMode="auto">
          <a:xfrm>
            <a:off x="5022850" y="5327650"/>
            <a:ext cx="114300" cy="231775"/>
          </a:xfrm>
          <a:custGeom>
            <a:avLst/>
            <a:gdLst>
              <a:gd name="T0" fmla="*/ 2147483646 w 82"/>
              <a:gd name="T1" fmla="*/ 2147483646 h 146"/>
              <a:gd name="T2" fmla="*/ 2147483646 w 82"/>
              <a:gd name="T3" fmla="*/ 0 h 146"/>
              <a:gd name="T4" fmla="*/ 0 w 82"/>
              <a:gd name="T5" fmla="*/ 2147483646 h 146"/>
              <a:gd name="T6" fmla="*/ 2147483646 w 82"/>
              <a:gd name="T7" fmla="*/ 2147483646 h 146"/>
              <a:gd name="T8" fmla="*/ 2147483646 w 82"/>
              <a:gd name="T9" fmla="*/ 2147483646 h 146"/>
              <a:gd name="T10" fmla="*/ 2147483646 w 82"/>
              <a:gd name="T11" fmla="*/ 2147483646 h 146"/>
              <a:gd name="T12" fmla="*/ 0 60000 65536"/>
              <a:gd name="T13" fmla="*/ 0 60000 65536"/>
              <a:gd name="T14" fmla="*/ 0 60000 65536"/>
              <a:gd name="T15" fmla="*/ 0 60000 65536"/>
              <a:gd name="T16" fmla="*/ 0 60000 65536"/>
              <a:gd name="T17" fmla="*/ 0 60000 65536"/>
              <a:gd name="T18" fmla="*/ 0 w 82"/>
              <a:gd name="T19" fmla="*/ 0 h 146"/>
              <a:gd name="T20" fmla="*/ 82 w 82"/>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82" h="146">
                <a:moveTo>
                  <a:pt x="75" y="3"/>
                </a:moveTo>
                <a:lnTo>
                  <a:pt x="71" y="0"/>
                </a:lnTo>
                <a:lnTo>
                  <a:pt x="0" y="139"/>
                </a:lnTo>
                <a:lnTo>
                  <a:pt x="10" y="145"/>
                </a:lnTo>
                <a:lnTo>
                  <a:pt x="81" y="6"/>
                </a:lnTo>
                <a:lnTo>
                  <a:pt x="75" y="3"/>
                </a:lnTo>
              </a:path>
            </a:pathLst>
          </a:custGeom>
          <a:solidFill>
            <a:srgbClr val="FFFFFF"/>
          </a:solidFill>
          <a:ln w="12700" cap="rnd">
            <a:noFill/>
            <a:round/>
            <a:headEnd/>
            <a:tailEnd/>
          </a:ln>
        </p:spPr>
        <p:txBody>
          <a:bodyPr/>
          <a:lstStyle/>
          <a:p>
            <a:endParaRPr lang="en-US"/>
          </a:p>
        </p:txBody>
      </p:sp>
      <p:sp>
        <p:nvSpPr>
          <p:cNvPr id="72727" name="Freeform 51"/>
          <p:cNvSpPr>
            <a:spLocks/>
          </p:cNvSpPr>
          <p:nvPr/>
        </p:nvSpPr>
        <p:spPr bwMode="auto">
          <a:xfrm>
            <a:off x="2379663" y="1839913"/>
            <a:ext cx="1985962" cy="266700"/>
          </a:xfrm>
          <a:custGeom>
            <a:avLst/>
            <a:gdLst>
              <a:gd name="T0" fmla="*/ 0 w 1408"/>
              <a:gd name="T1" fmla="*/ 2147483646 h 168"/>
              <a:gd name="T2" fmla="*/ 2147483646 w 1408"/>
              <a:gd name="T3" fmla="*/ 2147483646 h 168"/>
              <a:gd name="T4" fmla="*/ 2147483646 w 1408"/>
              <a:gd name="T5" fmla="*/ 2147483646 h 168"/>
              <a:gd name="T6" fmla="*/ 2147483646 w 1408"/>
              <a:gd name="T7" fmla="*/ 2147483646 h 168"/>
              <a:gd name="T8" fmla="*/ 2147483646 w 1408"/>
              <a:gd name="T9" fmla="*/ 2147483646 h 168"/>
              <a:gd name="T10" fmla="*/ 2147483646 w 1408"/>
              <a:gd name="T11" fmla="*/ 0 h 168"/>
              <a:gd name="T12" fmla="*/ 0 w 1408"/>
              <a:gd name="T13" fmla="*/ 0 h 168"/>
              <a:gd name="T14" fmla="*/ 0 w 1408"/>
              <a:gd name="T15" fmla="*/ 2147483646 h 168"/>
              <a:gd name="T16" fmla="*/ 0 60000 65536"/>
              <a:gd name="T17" fmla="*/ 0 60000 65536"/>
              <a:gd name="T18" fmla="*/ 0 60000 65536"/>
              <a:gd name="T19" fmla="*/ 0 60000 65536"/>
              <a:gd name="T20" fmla="*/ 0 60000 65536"/>
              <a:gd name="T21" fmla="*/ 0 60000 65536"/>
              <a:gd name="T22" fmla="*/ 0 60000 65536"/>
              <a:gd name="T23" fmla="*/ 0 60000 65536"/>
              <a:gd name="T24" fmla="*/ 0 w 1408"/>
              <a:gd name="T25" fmla="*/ 0 h 168"/>
              <a:gd name="T26" fmla="*/ 1408 w 1408"/>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8" h="168">
                <a:moveTo>
                  <a:pt x="0" y="167"/>
                </a:moveTo>
                <a:lnTo>
                  <a:pt x="1276" y="167"/>
                </a:lnTo>
                <a:lnTo>
                  <a:pt x="1297" y="115"/>
                </a:lnTo>
                <a:lnTo>
                  <a:pt x="1341" y="95"/>
                </a:lnTo>
                <a:lnTo>
                  <a:pt x="1357" y="42"/>
                </a:lnTo>
                <a:lnTo>
                  <a:pt x="1407" y="0"/>
                </a:lnTo>
                <a:lnTo>
                  <a:pt x="0" y="0"/>
                </a:lnTo>
                <a:lnTo>
                  <a:pt x="0" y="167"/>
                </a:lnTo>
              </a:path>
            </a:pathLst>
          </a:custGeom>
          <a:solidFill>
            <a:srgbClr val="00CC00"/>
          </a:solidFill>
          <a:ln w="12700" cap="rnd">
            <a:noFill/>
            <a:round/>
            <a:headEnd/>
            <a:tailEnd/>
          </a:ln>
        </p:spPr>
        <p:txBody>
          <a:bodyPr/>
          <a:lstStyle/>
          <a:p>
            <a:endParaRPr lang="en-US"/>
          </a:p>
        </p:txBody>
      </p:sp>
      <p:sp>
        <p:nvSpPr>
          <p:cNvPr id="72728" name="Rectangle 52"/>
          <p:cNvSpPr>
            <a:spLocks noChangeArrowheads="1"/>
          </p:cNvSpPr>
          <p:nvPr/>
        </p:nvSpPr>
        <p:spPr bwMode="auto">
          <a:xfrm>
            <a:off x="2555875" y="1797050"/>
            <a:ext cx="1608138" cy="336550"/>
          </a:xfrm>
          <a:prstGeom prst="rect">
            <a:avLst/>
          </a:prstGeom>
          <a:noFill/>
          <a:ln w="12700">
            <a:noFill/>
            <a:miter lim="800000"/>
            <a:headEnd/>
            <a:tailEnd/>
          </a:ln>
        </p:spPr>
        <p:txBody>
          <a:bodyPr lIns="90488" tIns="44450" rIns="90488" bIns="44450">
            <a:spAutoFit/>
          </a:bodyPr>
          <a:lstStyle/>
          <a:p>
            <a:pPr>
              <a:lnSpc>
                <a:spcPct val="90000"/>
              </a:lnSpc>
            </a:pPr>
            <a:r>
              <a:rPr lang="en-US" b="1">
                <a:solidFill>
                  <a:srgbClr val="FFFFFF"/>
                </a:solidFill>
                <a:latin typeface="Times New Roman" pitchFamily="18" charset="0"/>
              </a:rPr>
              <a:t>Symptoms +/-</a:t>
            </a:r>
          </a:p>
        </p:txBody>
      </p:sp>
      <p:sp>
        <p:nvSpPr>
          <p:cNvPr id="72729" name="Rectangle 53"/>
          <p:cNvSpPr>
            <a:spLocks noChangeArrowheads="1"/>
          </p:cNvSpPr>
          <p:nvPr/>
        </p:nvSpPr>
        <p:spPr bwMode="auto">
          <a:xfrm>
            <a:off x="3143250" y="6181725"/>
            <a:ext cx="2857500" cy="417513"/>
          </a:xfrm>
          <a:prstGeom prst="rect">
            <a:avLst/>
          </a:prstGeom>
          <a:noFill/>
          <a:ln w="12700">
            <a:noFill/>
            <a:miter lim="800000"/>
            <a:headEnd/>
            <a:tailEnd/>
          </a:ln>
        </p:spPr>
        <p:txBody>
          <a:bodyPr lIns="90488" tIns="44450" rIns="90488" bIns="44450">
            <a:spAutoFit/>
          </a:bodyPr>
          <a:lstStyle/>
          <a:p>
            <a:pPr>
              <a:lnSpc>
                <a:spcPct val="90000"/>
              </a:lnSpc>
            </a:pPr>
            <a:r>
              <a:rPr lang="en-US" sz="2400" b="1">
                <a:solidFill>
                  <a:srgbClr val="FAFD00"/>
                </a:solidFill>
                <a:latin typeface="Times New Roman" pitchFamily="18" charset="0"/>
              </a:rPr>
              <a:t>Time after Exposure</a:t>
            </a:r>
          </a:p>
        </p:txBody>
      </p:sp>
      <p:sp>
        <p:nvSpPr>
          <p:cNvPr id="72730" name="Rectangle 54"/>
          <p:cNvSpPr>
            <a:spLocks noChangeArrowheads="1"/>
          </p:cNvSpPr>
          <p:nvPr/>
        </p:nvSpPr>
        <p:spPr bwMode="auto">
          <a:xfrm rot="-5400000">
            <a:off x="776288" y="3019425"/>
            <a:ext cx="1112838" cy="369887"/>
          </a:xfrm>
          <a:prstGeom prst="rect">
            <a:avLst/>
          </a:prstGeom>
          <a:noFill/>
          <a:ln w="12700">
            <a:noFill/>
            <a:miter lim="800000"/>
            <a:headEnd/>
            <a:tailEnd/>
          </a:ln>
        </p:spPr>
        <p:txBody>
          <a:bodyPr lIns="90488" tIns="44450" rIns="90488" bIns="44450">
            <a:spAutoFit/>
          </a:bodyPr>
          <a:lstStyle/>
          <a:p>
            <a:pPr>
              <a:lnSpc>
                <a:spcPct val="90000"/>
              </a:lnSpc>
            </a:pPr>
            <a:r>
              <a:rPr lang="en-US" sz="2400" b="1">
                <a:solidFill>
                  <a:srgbClr val="FAFD00"/>
                </a:solidFill>
                <a:latin typeface="Times New Roman" pitchFamily="18" charset="0"/>
              </a:rPr>
              <a:t>Titer</a:t>
            </a:r>
          </a:p>
        </p:txBody>
      </p:sp>
      <p:sp>
        <p:nvSpPr>
          <p:cNvPr id="72731" name="Rectangle 55"/>
          <p:cNvSpPr>
            <a:spLocks noChangeArrowheads="1"/>
          </p:cNvSpPr>
          <p:nvPr/>
        </p:nvSpPr>
        <p:spPr bwMode="auto">
          <a:xfrm>
            <a:off x="6675438" y="1300163"/>
            <a:ext cx="1179512" cy="363537"/>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anti-HCV</a:t>
            </a:r>
          </a:p>
        </p:txBody>
      </p:sp>
      <p:sp>
        <p:nvSpPr>
          <p:cNvPr id="72732" name="Rectangle 56"/>
          <p:cNvSpPr>
            <a:spLocks noChangeArrowheads="1"/>
          </p:cNvSpPr>
          <p:nvPr/>
        </p:nvSpPr>
        <p:spPr bwMode="auto">
          <a:xfrm>
            <a:off x="6678613" y="4033838"/>
            <a:ext cx="1179512" cy="363537"/>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ALT</a:t>
            </a:r>
          </a:p>
        </p:txBody>
      </p:sp>
      <p:sp>
        <p:nvSpPr>
          <p:cNvPr id="72733" name="Rectangle 57"/>
          <p:cNvSpPr>
            <a:spLocks noChangeArrowheads="1"/>
          </p:cNvSpPr>
          <p:nvPr/>
        </p:nvSpPr>
        <p:spPr bwMode="auto">
          <a:xfrm>
            <a:off x="4067175" y="5054600"/>
            <a:ext cx="1179513"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Normal</a:t>
            </a:r>
          </a:p>
        </p:txBody>
      </p:sp>
      <p:sp>
        <p:nvSpPr>
          <p:cNvPr id="72734" name="Rectangle 58"/>
          <p:cNvSpPr>
            <a:spLocks noChangeArrowheads="1"/>
          </p:cNvSpPr>
          <p:nvPr/>
        </p:nvSpPr>
        <p:spPr bwMode="auto">
          <a:xfrm>
            <a:off x="1498600"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0</a:t>
            </a:r>
          </a:p>
        </p:txBody>
      </p:sp>
      <p:sp>
        <p:nvSpPr>
          <p:cNvPr id="72735" name="Rectangle 59"/>
          <p:cNvSpPr>
            <a:spLocks noChangeArrowheads="1"/>
          </p:cNvSpPr>
          <p:nvPr/>
        </p:nvSpPr>
        <p:spPr bwMode="auto">
          <a:xfrm>
            <a:off x="1973263"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1</a:t>
            </a:r>
          </a:p>
        </p:txBody>
      </p:sp>
      <p:sp>
        <p:nvSpPr>
          <p:cNvPr id="72736" name="Rectangle 60"/>
          <p:cNvSpPr>
            <a:spLocks noChangeArrowheads="1"/>
          </p:cNvSpPr>
          <p:nvPr/>
        </p:nvSpPr>
        <p:spPr bwMode="auto">
          <a:xfrm>
            <a:off x="2508250" y="5549900"/>
            <a:ext cx="341313"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2</a:t>
            </a:r>
          </a:p>
        </p:txBody>
      </p:sp>
      <p:sp>
        <p:nvSpPr>
          <p:cNvPr id="72737" name="Rectangle 61"/>
          <p:cNvSpPr>
            <a:spLocks noChangeArrowheads="1"/>
          </p:cNvSpPr>
          <p:nvPr/>
        </p:nvSpPr>
        <p:spPr bwMode="auto">
          <a:xfrm>
            <a:off x="3022600"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3</a:t>
            </a:r>
          </a:p>
        </p:txBody>
      </p:sp>
      <p:sp>
        <p:nvSpPr>
          <p:cNvPr id="72738" name="Rectangle 62"/>
          <p:cNvSpPr>
            <a:spLocks noChangeArrowheads="1"/>
          </p:cNvSpPr>
          <p:nvPr/>
        </p:nvSpPr>
        <p:spPr bwMode="auto">
          <a:xfrm>
            <a:off x="3552825" y="554990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4</a:t>
            </a:r>
          </a:p>
        </p:txBody>
      </p:sp>
      <p:sp>
        <p:nvSpPr>
          <p:cNvPr id="72739" name="Rectangle 63"/>
          <p:cNvSpPr>
            <a:spLocks noChangeArrowheads="1"/>
          </p:cNvSpPr>
          <p:nvPr/>
        </p:nvSpPr>
        <p:spPr bwMode="auto">
          <a:xfrm>
            <a:off x="4071938" y="5549900"/>
            <a:ext cx="341312"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5</a:t>
            </a:r>
          </a:p>
        </p:txBody>
      </p:sp>
      <p:sp>
        <p:nvSpPr>
          <p:cNvPr id="72740" name="Rectangle 64"/>
          <p:cNvSpPr>
            <a:spLocks noChangeArrowheads="1"/>
          </p:cNvSpPr>
          <p:nvPr/>
        </p:nvSpPr>
        <p:spPr bwMode="auto">
          <a:xfrm>
            <a:off x="4597400"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6</a:t>
            </a:r>
          </a:p>
        </p:txBody>
      </p:sp>
      <p:sp>
        <p:nvSpPr>
          <p:cNvPr id="72741" name="Rectangle 65"/>
          <p:cNvSpPr>
            <a:spLocks noChangeArrowheads="1"/>
          </p:cNvSpPr>
          <p:nvPr/>
        </p:nvSpPr>
        <p:spPr bwMode="auto">
          <a:xfrm>
            <a:off x="5122863"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1</a:t>
            </a:r>
          </a:p>
        </p:txBody>
      </p:sp>
      <p:sp>
        <p:nvSpPr>
          <p:cNvPr id="72742" name="Rectangle 66"/>
          <p:cNvSpPr>
            <a:spLocks noChangeArrowheads="1"/>
          </p:cNvSpPr>
          <p:nvPr/>
        </p:nvSpPr>
        <p:spPr bwMode="auto">
          <a:xfrm>
            <a:off x="5613400"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2</a:t>
            </a:r>
          </a:p>
        </p:txBody>
      </p:sp>
      <p:sp>
        <p:nvSpPr>
          <p:cNvPr id="72743" name="Rectangle 67"/>
          <p:cNvSpPr>
            <a:spLocks noChangeArrowheads="1"/>
          </p:cNvSpPr>
          <p:nvPr/>
        </p:nvSpPr>
        <p:spPr bwMode="auto">
          <a:xfrm>
            <a:off x="6138863" y="5543550"/>
            <a:ext cx="339725"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3</a:t>
            </a:r>
          </a:p>
        </p:txBody>
      </p:sp>
      <p:sp>
        <p:nvSpPr>
          <p:cNvPr id="72744" name="Rectangle 68"/>
          <p:cNvSpPr>
            <a:spLocks noChangeArrowheads="1"/>
          </p:cNvSpPr>
          <p:nvPr/>
        </p:nvSpPr>
        <p:spPr bwMode="auto">
          <a:xfrm>
            <a:off x="6662738" y="5543550"/>
            <a:ext cx="341312"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FFFFF"/>
                </a:solidFill>
                <a:latin typeface="Times New Roman" pitchFamily="18" charset="0"/>
              </a:rPr>
              <a:t>4</a:t>
            </a:r>
          </a:p>
        </p:txBody>
      </p:sp>
      <p:sp>
        <p:nvSpPr>
          <p:cNvPr id="72745" name="Rectangle 69"/>
          <p:cNvSpPr>
            <a:spLocks noChangeArrowheads="1"/>
          </p:cNvSpPr>
          <p:nvPr/>
        </p:nvSpPr>
        <p:spPr bwMode="auto">
          <a:xfrm>
            <a:off x="5688013" y="5838825"/>
            <a:ext cx="996950"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E9B03"/>
                </a:solidFill>
                <a:latin typeface="Times New Roman" pitchFamily="18" charset="0"/>
              </a:rPr>
              <a:t>Years</a:t>
            </a:r>
          </a:p>
        </p:txBody>
      </p:sp>
      <p:sp>
        <p:nvSpPr>
          <p:cNvPr id="72746" name="Rectangle 70"/>
          <p:cNvSpPr>
            <a:spLocks noChangeArrowheads="1"/>
          </p:cNvSpPr>
          <p:nvPr/>
        </p:nvSpPr>
        <p:spPr bwMode="auto">
          <a:xfrm>
            <a:off x="2730500" y="5851525"/>
            <a:ext cx="1219200" cy="363538"/>
          </a:xfrm>
          <a:prstGeom prst="rect">
            <a:avLst/>
          </a:prstGeom>
          <a:noFill/>
          <a:ln w="12700">
            <a:noFill/>
            <a:miter lim="800000"/>
            <a:headEnd/>
            <a:tailEnd/>
          </a:ln>
        </p:spPr>
        <p:txBody>
          <a:bodyPr lIns="90488" tIns="44450" rIns="90488" bIns="44450">
            <a:spAutoFit/>
          </a:bodyPr>
          <a:lstStyle/>
          <a:p>
            <a:pPr>
              <a:lnSpc>
                <a:spcPct val="90000"/>
              </a:lnSpc>
            </a:pPr>
            <a:r>
              <a:rPr lang="en-US" sz="2000" b="1">
                <a:solidFill>
                  <a:srgbClr val="FE9B03"/>
                </a:solidFill>
                <a:latin typeface="Times New Roman" pitchFamily="18" charset="0"/>
              </a:rPr>
              <a:t>Months</a:t>
            </a:r>
          </a:p>
        </p:txBody>
      </p:sp>
      <p:sp>
        <p:nvSpPr>
          <p:cNvPr id="72747" name="Text Box 71"/>
          <p:cNvSpPr txBox="1">
            <a:spLocks noChangeArrowheads="1"/>
          </p:cNvSpPr>
          <p:nvPr/>
        </p:nvSpPr>
        <p:spPr bwMode="auto">
          <a:xfrm>
            <a:off x="2978150" y="2560638"/>
            <a:ext cx="1155700" cy="366712"/>
          </a:xfrm>
          <a:prstGeom prst="rect">
            <a:avLst/>
          </a:prstGeom>
          <a:noFill/>
          <a:ln w="12700">
            <a:noFill/>
            <a:miter lim="800000"/>
            <a:headEnd/>
            <a:tailEnd/>
          </a:ln>
        </p:spPr>
        <p:txBody>
          <a:bodyPr wrap="none">
            <a:spAutoFit/>
          </a:bodyPr>
          <a:lstStyle/>
          <a:p>
            <a:pPr algn="ctr"/>
            <a:r>
              <a:rPr lang="en-US" b="1">
                <a:solidFill>
                  <a:srgbClr val="FFFFFF"/>
                </a:solidFill>
                <a:latin typeface="Times New Roman" pitchFamily="18" charset="0"/>
              </a:rPr>
              <a:t>HCV RNA</a:t>
            </a:r>
            <a:r>
              <a:rPr lang="en-US" b="1">
                <a:latin typeface="Times New Roman" pitchFamily="18" charset="0"/>
              </a:rPr>
              <a:t> </a:t>
            </a:r>
          </a:p>
        </p:txBody>
      </p:sp>
      <p:sp>
        <p:nvSpPr>
          <p:cNvPr id="72748" name="Line 72"/>
          <p:cNvSpPr>
            <a:spLocks noChangeShapeType="1"/>
          </p:cNvSpPr>
          <p:nvPr/>
        </p:nvSpPr>
        <p:spPr bwMode="auto">
          <a:xfrm flipV="1">
            <a:off x="1658938" y="1333500"/>
            <a:ext cx="0" cy="4152900"/>
          </a:xfrm>
          <a:prstGeom prst="line">
            <a:avLst/>
          </a:prstGeom>
          <a:noFill/>
          <a:ln w="9525">
            <a:solidFill>
              <a:srgbClr val="FFFFFF"/>
            </a:solidFill>
            <a:round/>
            <a:headEnd/>
            <a:tailEnd/>
          </a:ln>
        </p:spPr>
        <p:txBody>
          <a:bodyPr wrap="none" anchor="ctr"/>
          <a:lstStyle/>
          <a:p>
            <a:endParaRPr lang="en-US"/>
          </a:p>
        </p:txBody>
      </p:sp>
      <p:sp>
        <p:nvSpPr>
          <p:cNvPr id="72749" name="Rectangle 73"/>
          <p:cNvSpPr>
            <a:spLocks noChangeArrowheads="1"/>
          </p:cNvSpPr>
          <p:nvPr/>
        </p:nvSpPr>
        <p:spPr bwMode="auto">
          <a:xfrm>
            <a:off x="5773738" y="2590800"/>
            <a:ext cx="898525" cy="301625"/>
          </a:xfrm>
          <a:prstGeom prst="rect">
            <a:avLst/>
          </a:prstGeom>
          <a:solidFill>
            <a:srgbClr val="FF0000"/>
          </a:solidFill>
          <a:ln w="12700">
            <a:solidFill>
              <a:schemeClr val="tx1"/>
            </a:solidFill>
            <a:miter lim="800000"/>
            <a:headEnd/>
            <a:tailEnd/>
          </a:ln>
        </p:spPr>
        <p:txBody>
          <a:bodyPr wrap="none" anchor="ctr"/>
          <a:lstStyle/>
          <a:p>
            <a:pPr eaLnBrk="1" hangingPunct="1"/>
            <a:endParaRPr lang="ar-SA"/>
          </a:p>
        </p:txBody>
      </p:sp>
      <p:sp>
        <p:nvSpPr>
          <p:cNvPr id="72750" name="Rectangle 74"/>
          <p:cNvSpPr>
            <a:spLocks noChangeArrowheads="1"/>
          </p:cNvSpPr>
          <p:nvPr/>
        </p:nvSpPr>
        <p:spPr bwMode="auto">
          <a:xfrm>
            <a:off x="6789738" y="2590800"/>
            <a:ext cx="441325" cy="301625"/>
          </a:xfrm>
          <a:prstGeom prst="rect">
            <a:avLst/>
          </a:prstGeom>
          <a:solidFill>
            <a:srgbClr val="FF0000"/>
          </a:solidFill>
          <a:ln w="12700">
            <a:solidFill>
              <a:schemeClr val="tx1"/>
            </a:solidFill>
            <a:miter lim="800000"/>
            <a:headEnd/>
            <a:tailEnd/>
          </a:ln>
        </p:spPr>
        <p:txBody>
          <a:bodyPr wrap="none" anchor="ctr"/>
          <a:lstStyle/>
          <a:p>
            <a:pPr eaLnBrk="1" hangingPunct="1"/>
            <a:endParaRPr lang="ar-SA"/>
          </a:p>
        </p:txBody>
      </p:sp>
      <p:graphicFrame>
        <p:nvGraphicFramePr>
          <p:cNvPr id="72751" name="Object 75"/>
          <p:cNvGraphicFramePr>
            <a:graphicFrameLocks noChangeAspect="1"/>
          </p:cNvGraphicFramePr>
          <p:nvPr/>
        </p:nvGraphicFramePr>
        <p:xfrm>
          <a:off x="8072438" y="6072188"/>
          <a:ext cx="733425" cy="496887"/>
        </p:xfrm>
        <a:graphic>
          <a:graphicData uri="http://schemas.openxmlformats.org/presentationml/2006/ole">
            <p:oleObj spid="_x0000_s72751" name="Photo Editor Photo" r:id="rId4" imgW="1914286" imgH="1152381" progId="">
              <p:embed/>
            </p:oleObj>
          </a:graphicData>
        </a:graphic>
      </p:graphicFrame>
      <p:sp>
        <p:nvSpPr>
          <p:cNvPr id="72752" name="Slide Number Placeholder 1"/>
          <p:cNvSpPr>
            <a:spLocks noGrp="1"/>
          </p:cNvSpPr>
          <p:nvPr>
            <p:ph type="sldNum" sz="quarter" idx="12"/>
          </p:nvPr>
        </p:nvSpPr>
        <p:spPr bwMode="auto">
          <a:noFill/>
          <a:ln>
            <a:miter lim="800000"/>
            <a:headEnd/>
            <a:tailEnd/>
          </a:ln>
        </p:spPr>
        <p:txBody>
          <a:bodyPr/>
          <a:lstStyle/>
          <a:p>
            <a:fld id="{10174B35-A187-485B-BDF3-9240E4895BFE}" type="slidenum">
              <a:rPr lang="en-US"/>
              <a:pPr/>
              <a:t>38</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200" b="1" smtClean="0">
                <a:solidFill>
                  <a:schemeClr val="bg2"/>
                </a:solidFill>
              </a:rPr>
              <a:t>Perinatal Transmission of HCV</a:t>
            </a:r>
          </a:p>
        </p:txBody>
      </p:sp>
      <p:sp>
        <p:nvSpPr>
          <p:cNvPr id="74755" name="Rectangle 3"/>
          <p:cNvSpPr>
            <a:spLocks noGrp="1" noChangeArrowheads="1"/>
          </p:cNvSpPr>
          <p:nvPr>
            <p:ph type="body" idx="1"/>
          </p:nvPr>
        </p:nvSpPr>
        <p:spPr>
          <a:xfrm>
            <a:off x="0" y="1219200"/>
            <a:ext cx="9144000" cy="5105400"/>
          </a:xfrm>
        </p:spPr>
        <p:txBody>
          <a:bodyPr/>
          <a:lstStyle/>
          <a:p>
            <a:pPr eaLnBrk="1" hangingPunct="1">
              <a:lnSpc>
                <a:spcPct val="85000"/>
              </a:lnSpc>
            </a:pPr>
            <a:r>
              <a:rPr lang="en-US" sz="3200" smtClean="0"/>
              <a:t>Transmission only from women HCV-RNA positive at delivery</a:t>
            </a:r>
          </a:p>
          <a:p>
            <a:pPr lvl="1" eaLnBrk="1" hangingPunct="1">
              <a:lnSpc>
                <a:spcPct val="85000"/>
              </a:lnSpc>
            </a:pPr>
            <a:r>
              <a:rPr lang="en-US" sz="3200" smtClean="0"/>
              <a:t>Average rate of infection </a:t>
            </a:r>
            <a:r>
              <a:rPr lang="en-US" sz="3200" smtClean="0">
                <a:solidFill>
                  <a:srgbClr val="FFFF00"/>
                </a:solidFill>
              </a:rPr>
              <a:t>6%</a:t>
            </a:r>
          </a:p>
          <a:p>
            <a:pPr lvl="1" eaLnBrk="1" hangingPunct="1">
              <a:lnSpc>
                <a:spcPct val="85000"/>
              </a:lnSpc>
            </a:pPr>
            <a:r>
              <a:rPr lang="en-US" sz="3200" smtClean="0"/>
              <a:t>Higher </a:t>
            </a:r>
            <a:r>
              <a:rPr lang="en-US" sz="3200" smtClean="0">
                <a:solidFill>
                  <a:srgbClr val="FFFF00"/>
                </a:solidFill>
              </a:rPr>
              <a:t>(17%) if woman co-infected with HIV</a:t>
            </a:r>
          </a:p>
          <a:p>
            <a:pPr lvl="1" eaLnBrk="1" hangingPunct="1">
              <a:lnSpc>
                <a:spcPct val="85000"/>
              </a:lnSpc>
              <a:spcAft>
                <a:spcPct val="25000"/>
              </a:spcAft>
            </a:pPr>
            <a:r>
              <a:rPr lang="en-US" sz="3200" smtClean="0"/>
              <a:t>Role of viral titer unclear</a:t>
            </a:r>
          </a:p>
          <a:p>
            <a:pPr eaLnBrk="1" hangingPunct="1">
              <a:lnSpc>
                <a:spcPct val="65000"/>
              </a:lnSpc>
            </a:pPr>
            <a:r>
              <a:rPr lang="en-US" sz="3200" smtClean="0"/>
              <a:t>No association with</a:t>
            </a:r>
          </a:p>
          <a:p>
            <a:pPr lvl="1" eaLnBrk="1" hangingPunct="1">
              <a:lnSpc>
                <a:spcPct val="85000"/>
              </a:lnSpc>
            </a:pPr>
            <a:r>
              <a:rPr lang="en-US" sz="3200" smtClean="0"/>
              <a:t>Delivery method</a:t>
            </a:r>
          </a:p>
          <a:p>
            <a:pPr lvl="1" eaLnBrk="1" hangingPunct="1">
              <a:lnSpc>
                <a:spcPct val="85000"/>
              </a:lnSpc>
            </a:pPr>
            <a:r>
              <a:rPr lang="en-US" sz="3200" smtClean="0"/>
              <a:t>Breastfeeding</a:t>
            </a:r>
          </a:p>
          <a:p>
            <a:pPr eaLnBrk="1" hangingPunct="1">
              <a:lnSpc>
                <a:spcPct val="85000"/>
              </a:lnSpc>
            </a:pPr>
            <a:r>
              <a:rPr lang="en-US" sz="3200" smtClean="0"/>
              <a:t>Infected infants do well</a:t>
            </a:r>
          </a:p>
          <a:p>
            <a:pPr lvl="1" eaLnBrk="1" hangingPunct="1">
              <a:lnSpc>
                <a:spcPct val="85000"/>
              </a:lnSpc>
            </a:pPr>
            <a:r>
              <a:rPr lang="en-US" sz="3200" smtClean="0"/>
              <a:t>Severe hepatitis is rare</a:t>
            </a:r>
          </a:p>
        </p:txBody>
      </p:sp>
      <p:sp>
        <p:nvSpPr>
          <p:cNvPr id="74756" name="Slide Number Placeholder 1"/>
          <p:cNvSpPr>
            <a:spLocks noGrp="1"/>
          </p:cNvSpPr>
          <p:nvPr>
            <p:ph type="sldNum" sz="quarter" idx="12"/>
          </p:nvPr>
        </p:nvSpPr>
        <p:spPr bwMode="auto">
          <a:noFill/>
          <a:ln>
            <a:miter lim="800000"/>
            <a:headEnd/>
            <a:tailEnd/>
          </a:ln>
        </p:spPr>
        <p:txBody>
          <a:bodyPr/>
          <a:lstStyle/>
          <a:p>
            <a:fld id="{02E25C47-4EE9-4D13-878A-E3F03C9B4C32}" type="slidenum">
              <a:rPr lang="en-US"/>
              <a:pPr/>
              <a:t>39</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solidFill>
                  <a:schemeClr val="bg2"/>
                </a:solidFill>
              </a:rPr>
              <a:t>Hepatitis A</a:t>
            </a:r>
          </a:p>
        </p:txBody>
      </p:sp>
      <p:sp>
        <p:nvSpPr>
          <p:cNvPr id="24579" name="Rectangle 3"/>
          <p:cNvSpPr>
            <a:spLocks noGrp="1" noChangeArrowheads="1"/>
          </p:cNvSpPr>
          <p:nvPr>
            <p:ph type="body" idx="1"/>
          </p:nvPr>
        </p:nvSpPr>
        <p:spPr/>
        <p:txBody>
          <a:bodyPr/>
          <a:lstStyle/>
          <a:p>
            <a:pPr eaLnBrk="1" hangingPunct="1">
              <a:buFont typeface="Arial" pitchFamily="34" charset="0"/>
              <a:buNone/>
            </a:pPr>
            <a:r>
              <a:rPr lang="en-US" sz="3200" b="1" smtClean="0"/>
              <a:t>Clinical presentation:</a:t>
            </a:r>
          </a:p>
          <a:p>
            <a:pPr eaLnBrk="1" hangingPunct="1"/>
            <a:r>
              <a:rPr lang="en-US" sz="3200" smtClean="0"/>
              <a:t>Abrupt onset.</a:t>
            </a:r>
          </a:p>
          <a:p>
            <a:pPr eaLnBrk="1" hangingPunct="1"/>
            <a:r>
              <a:rPr lang="en-US" sz="3200" smtClean="0"/>
              <a:t>Fever</a:t>
            </a:r>
          </a:p>
          <a:p>
            <a:pPr eaLnBrk="1" hangingPunct="1"/>
            <a:r>
              <a:rPr lang="en-US" sz="3200" smtClean="0"/>
              <a:t>Malaise</a:t>
            </a:r>
          </a:p>
          <a:p>
            <a:pPr eaLnBrk="1" hangingPunct="1"/>
            <a:r>
              <a:rPr lang="en-US" sz="3200" smtClean="0"/>
              <a:t>Anorexia</a:t>
            </a:r>
          </a:p>
          <a:p>
            <a:pPr eaLnBrk="1" hangingPunct="1"/>
            <a:r>
              <a:rPr lang="en-US" sz="3200" smtClean="0"/>
              <a:t>Abdominal discomfort</a:t>
            </a:r>
          </a:p>
          <a:p>
            <a:pPr eaLnBrk="1" hangingPunct="1"/>
            <a:r>
              <a:rPr lang="en-US" sz="3200" smtClean="0"/>
              <a:t>Jaundice</a:t>
            </a:r>
          </a:p>
        </p:txBody>
      </p:sp>
      <p:pic>
        <p:nvPicPr>
          <p:cNvPr id="24580" name="Picture 4" descr="geelzucht"/>
          <p:cNvPicPr>
            <a:picLocks noChangeAspect="1" noChangeArrowheads="1"/>
          </p:cNvPicPr>
          <p:nvPr/>
        </p:nvPicPr>
        <p:blipFill>
          <a:blip r:embed="rId2"/>
          <a:srcRect/>
          <a:stretch>
            <a:fillRect/>
          </a:stretch>
        </p:blipFill>
        <p:spPr bwMode="auto">
          <a:xfrm>
            <a:off x="4800600" y="1828800"/>
            <a:ext cx="4191000" cy="3505200"/>
          </a:xfrm>
          <a:prstGeom prst="rect">
            <a:avLst/>
          </a:prstGeom>
          <a:noFill/>
          <a:ln w="9525">
            <a:noFill/>
            <a:miter lim="800000"/>
            <a:headEnd/>
            <a:tailEnd/>
          </a:ln>
        </p:spPr>
      </p:pic>
      <p:sp>
        <p:nvSpPr>
          <p:cNvPr id="24581" name="Slide Number Placeholder 1"/>
          <p:cNvSpPr>
            <a:spLocks noGrp="1"/>
          </p:cNvSpPr>
          <p:nvPr>
            <p:ph type="sldNum" sz="quarter" idx="12"/>
          </p:nvPr>
        </p:nvSpPr>
        <p:spPr bwMode="auto">
          <a:noFill/>
          <a:ln>
            <a:miter lim="800000"/>
            <a:headEnd/>
            <a:tailEnd/>
          </a:ln>
        </p:spPr>
        <p:txBody>
          <a:bodyPr/>
          <a:lstStyle/>
          <a:p>
            <a:fld id="{27B79678-3809-4206-A731-66E520555997}" type="slidenum">
              <a:rPr lang="en-US"/>
              <a:pPr/>
              <a:t>4</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76200"/>
            <a:ext cx="7772400" cy="1143000"/>
          </a:xfrm>
        </p:spPr>
        <p:txBody>
          <a:bodyPr/>
          <a:lstStyle/>
          <a:p>
            <a:pPr eaLnBrk="1" hangingPunct="1">
              <a:lnSpc>
                <a:spcPct val="80000"/>
              </a:lnSpc>
            </a:pPr>
            <a:r>
              <a:rPr lang="en-US" sz="3600" b="1" smtClean="0">
                <a:solidFill>
                  <a:schemeClr val="bg2"/>
                </a:solidFill>
              </a:rPr>
              <a:t>Sexual Transmission of HCV</a:t>
            </a:r>
          </a:p>
        </p:txBody>
      </p:sp>
      <p:sp>
        <p:nvSpPr>
          <p:cNvPr id="75779" name="Rectangle 3"/>
          <p:cNvSpPr>
            <a:spLocks noGrp="1" noChangeArrowheads="1"/>
          </p:cNvSpPr>
          <p:nvPr>
            <p:ph type="body" idx="1"/>
          </p:nvPr>
        </p:nvSpPr>
        <p:spPr>
          <a:xfrm>
            <a:off x="0" y="1295400"/>
            <a:ext cx="9144000" cy="4953000"/>
          </a:xfrm>
        </p:spPr>
        <p:txBody>
          <a:bodyPr/>
          <a:lstStyle/>
          <a:p>
            <a:pPr eaLnBrk="1" hangingPunct="1">
              <a:spcAft>
                <a:spcPct val="25000"/>
              </a:spcAft>
            </a:pPr>
            <a:r>
              <a:rPr lang="en-US" sz="3200" smtClean="0"/>
              <a:t>Case-control, cross sectional studies</a:t>
            </a:r>
          </a:p>
          <a:p>
            <a:pPr lvl="1" eaLnBrk="1" hangingPunct="1">
              <a:spcBef>
                <a:spcPct val="0"/>
              </a:spcBef>
              <a:spcAft>
                <a:spcPct val="25000"/>
              </a:spcAft>
            </a:pPr>
            <a:r>
              <a:rPr lang="en-US" sz="3200" smtClean="0"/>
              <a:t>Infected partner, multiple partners, early sex, non-use of condoms, other STDs, sex with trauma, </a:t>
            </a:r>
            <a:r>
              <a:rPr lang="en-US" sz="3200" b="1" smtClean="0">
                <a:solidFill>
                  <a:srgbClr val="FFFF00"/>
                </a:solidFill>
              </a:rPr>
              <a:t>Partner studies</a:t>
            </a:r>
          </a:p>
          <a:p>
            <a:pPr lvl="1" eaLnBrk="1" hangingPunct="1">
              <a:spcBef>
                <a:spcPct val="0"/>
              </a:spcBef>
            </a:pPr>
            <a:r>
              <a:rPr lang="en-US" sz="3200" smtClean="0">
                <a:solidFill>
                  <a:srgbClr val="FFFF00"/>
                </a:solidFill>
              </a:rPr>
              <a:t>Low prevalence (1.5%) among long-term partners</a:t>
            </a:r>
          </a:p>
          <a:p>
            <a:pPr lvl="2" eaLnBrk="1" hangingPunct="1">
              <a:spcBef>
                <a:spcPct val="0"/>
              </a:spcBef>
              <a:spcAft>
                <a:spcPct val="25000"/>
              </a:spcAft>
            </a:pPr>
            <a:r>
              <a:rPr lang="en-US" sz="3200" smtClean="0">
                <a:solidFill>
                  <a:srgbClr val="FFFF00"/>
                </a:solidFill>
              </a:rPr>
              <a:t>infections might be due to common percutaneous exposures (e.g., drug use), BUT</a:t>
            </a:r>
          </a:p>
          <a:p>
            <a:pPr lvl="1" eaLnBrk="1" hangingPunct="1">
              <a:spcBef>
                <a:spcPct val="0"/>
              </a:spcBef>
              <a:spcAft>
                <a:spcPct val="15000"/>
              </a:spcAft>
            </a:pPr>
            <a:r>
              <a:rPr lang="en-US" sz="3200" smtClean="0">
                <a:solidFill>
                  <a:srgbClr val="FFFF00"/>
                </a:solidFill>
              </a:rPr>
              <a:t>Male to female transmission more efficient</a:t>
            </a:r>
          </a:p>
          <a:p>
            <a:pPr lvl="2" eaLnBrk="1" hangingPunct="1">
              <a:spcBef>
                <a:spcPct val="0"/>
              </a:spcBef>
              <a:spcAft>
                <a:spcPct val="15000"/>
              </a:spcAft>
            </a:pPr>
            <a:r>
              <a:rPr lang="en-US" sz="3200" smtClean="0"/>
              <a:t>more indicative of sexual transmission</a:t>
            </a:r>
          </a:p>
        </p:txBody>
      </p:sp>
      <p:sp>
        <p:nvSpPr>
          <p:cNvPr id="75780" name="Slide Number Placeholder 1"/>
          <p:cNvSpPr>
            <a:spLocks noGrp="1"/>
          </p:cNvSpPr>
          <p:nvPr>
            <p:ph type="sldNum" sz="quarter" idx="12"/>
          </p:nvPr>
        </p:nvSpPr>
        <p:spPr bwMode="auto">
          <a:noFill/>
          <a:ln>
            <a:miter lim="800000"/>
            <a:headEnd/>
            <a:tailEnd/>
          </a:ln>
        </p:spPr>
        <p:txBody>
          <a:bodyPr/>
          <a:lstStyle/>
          <a:p>
            <a:fld id="{5A3CA700-B557-485F-9979-B69AA2D60557}" type="slidenum">
              <a:rPr lang="en-US"/>
              <a:pPr/>
              <a:t>40</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52400"/>
            <a:ext cx="7391400" cy="838200"/>
          </a:xfrm>
        </p:spPr>
        <p:txBody>
          <a:bodyPr/>
          <a:lstStyle/>
          <a:p>
            <a:pPr eaLnBrk="1" hangingPunct="1"/>
            <a:r>
              <a:rPr lang="en-US" sz="3200" b="1" smtClean="0">
                <a:solidFill>
                  <a:schemeClr val="bg2"/>
                </a:solidFill>
              </a:rPr>
              <a:t>Household Transmission of HCV</a:t>
            </a:r>
          </a:p>
        </p:txBody>
      </p:sp>
      <p:sp>
        <p:nvSpPr>
          <p:cNvPr id="76803" name="Rectangle 3"/>
          <p:cNvSpPr>
            <a:spLocks noGrp="1" noChangeArrowheads="1"/>
          </p:cNvSpPr>
          <p:nvPr>
            <p:ph type="body" idx="1"/>
          </p:nvPr>
        </p:nvSpPr>
        <p:spPr>
          <a:xfrm>
            <a:off x="228600" y="1371600"/>
            <a:ext cx="8686800" cy="4724400"/>
          </a:xfrm>
        </p:spPr>
        <p:txBody>
          <a:bodyPr/>
          <a:lstStyle/>
          <a:p>
            <a:pPr eaLnBrk="1" hangingPunct="1"/>
            <a:r>
              <a:rPr lang="en-US" sz="3200" smtClean="0"/>
              <a:t>Rare but not absent</a:t>
            </a:r>
          </a:p>
          <a:p>
            <a:pPr eaLnBrk="1" hangingPunct="1"/>
            <a:r>
              <a:rPr lang="en-US" sz="3200" smtClean="0"/>
              <a:t>Could occur through percutaneous/mucosal exposures to blood</a:t>
            </a:r>
          </a:p>
          <a:p>
            <a:pPr lvl="1" eaLnBrk="1" hangingPunct="1"/>
            <a:r>
              <a:rPr lang="en-US" sz="3200" smtClean="0"/>
              <a:t>Contaminated equipment used for home therapies</a:t>
            </a:r>
          </a:p>
          <a:p>
            <a:pPr lvl="2" eaLnBrk="1" hangingPunct="1">
              <a:lnSpc>
                <a:spcPct val="85000"/>
              </a:lnSpc>
            </a:pPr>
            <a:r>
              <a:rPr lang="en-US" sz="3200" smtClean="0"/>
              <a:t>IV therapy, injections</a:t>
            </a:r>
          </a:p>
          <a:p>
            <a:pPr lvl="1" eaLnBrk="1" hangingPunct="1"/>
            <a:r>
              <a:rPr lang="en-US" sz="3200" smtClean="0"/>
              <a:t>Theoretically through sharing of contaminated personal articles (razors, toothbrushes)</a:t>
            </a:r>
          </a:p>
        </p:txBody>
      </p:sp>
      <p:sp>
        <p:nvSpPr>
          <p:cNvPr id="76804" name="Slide Number Placeholder 1"/>
          <p:cNvSpPr>
            <a:spLocks noGrp="1"/>
          </p:cNvSpPr>
          <p:nvPr>
            <p:ph type="sldNum" sz="quarter" idx="12"/>
          </p:nvPr>
        </p:nvSpPr>
        <p:spPr bwMode="auto">
          <a:noFill/>
          <a:ln>
            <a:miter lim="800000"/>
            <a:headEnd/>
            <a:tailEnd/>
          </a:ln>
        </p:spPr>
        <p:txBody>
          <a:bodyPr/>
          <a:lstStyle/>
          <a:p>
            <a:fld id="{FA3980BB-B67F-40DE-AD5E-14FBBECADBDD}" type="slidenum">
              <a:rPr lang="en-US"/>
              <a:pPr/>
              <a:t>41</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bwMode="auto">
          <a:noFill/>
          <a:ln>
            <a:miter lim="800000"/>
            <a:headEnd/>
            <a:tailEnd/>
          </a:ln>
        </p:spPr>
        <p:txBody>
          <a:bodyPr/>
          <a:lstStyle/>
          <a:p>
            <a:fld id="{044282DB-BFAF-4A36-BB1E-75CBB8DC9869}" type="slidenum">
              <a:rPr lang="ar-SA"/>
              <a:pPr/>
              <a:t>42</a:t>
            </a:fld>
            <a:endParaRPr lang="en-US"/>
          </a:p>
        </p:txBody>
      </p:sp>
      <p:sp>
        <p:nvSpPr>
          <p:cNvPr id="77827"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77828"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77829"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77830"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77831"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77832" name="Rectangle 8"/>
          <p:cNvSpPr>
            <a:spLocks noChangeArrowheads="1"/>
          </p:cNvSpPr>
          <p:nvPr/>
        </p:nvSpPr>
        <p:spPr bwMode="auto">
          <a:xfrm>
            <a:off x="576263" y="457200"/>
            <a:ext cx="8262937" cy="914400"/>
          </a:xfrm>
          <a:prstGeom prst="rect">
            <a:avLst/>
          </a:prstGeom>
          <a:noFill/>
          <a:ln w="12700">
            <a:noFill/>
            <a:miter lim="800000"/>
            <a:headEnd/>
            <a:tailEnd/>
          </a:ln>
        </p:spPr>
        <p:txBody>
          <a:bodyPr lIns="90480" tIns="44446" rIns="90480" bIns="44446" anchor="ctr"/>
          <a:lstStyle/>
          <a:p>
            <a:pPr algn="ctr"/>
            <a:r>
              <a:rPr lang="en-US" sz="4400">
                <a:solidFill>
                  <a:srgbClr val="FE9B03"/>
                </a:solidFill>
                <a:latin typeface="ZapfHumnst BT"/>
              </a:rPr>
              <a:t/>
            </a:r>
            <a:br>
              <a:rPr lang="en-US" sz="4400">
                <a:solidFill>
                  <a:srgbClr val="FE9B03"/>
                </a:solidFill>
                <a:latin typeface="ZapfHumnst BT"/>
              </a:rPr>
            </a:br>
            <a:endParaRPr lang="en-US" sz="4400">
              <a:solidFill>
                <a:srgbClr val="FE9B03"/>
              </a:solidFill>
              <a:latin typeface="ZapfHumnst BT"/>
            </a:endParaRPr>
          </a:p>
        </p:txBody>
      </p:sp>
      <p:sp>
        <p:nvSpPr>
          <p:cNvPr id="377865" name="Rectangle 9"/>
          <p:cNvSpPr>
            <a:spLocks noChangeArrowheads="1"/>
          </p:cNvSpPr>
          <p:nvPr/>
        </p:nvSpPr>
        <p:spPr bwMode="auto">
          <a:xfrm>
            <a:off x="304800" y="1219200"/>
            <a:ext cx="8458200" cy="5181600"/>
          </a:xfrm>
          <a:prstGeom prst="rect">
            <a:avLst/>
          </a:prstGeom>
          <a:noFill/>
          <a:ln w="12700">
            <a:noFill/>
            <a:miter lim="800000"/>
            <a:headEnd/>
            <a:tailEnd/>
          </a:ln>
          <a:effectLst/>
        </p:spPr>
        <p:txBody>
          <a:bodyPr lIns="90480" tIns="44446" rIns="90480" bIns="44446"/>
          <a:lstStyle/>
          <a:p>
            <a:pPr marL="342900" indent="-342900">
              <a:lnSpc>
                <a:spcPct val="105000"/>
              </a:lnSpc>
              <a:spcBef>
                <a:spcPct val="20000"/>
              </a:spcBef>
              <a:defRPr/>
            </a:pPr>
            <a:r>
              <a:rPr lang="en-US" sz="2800" b="1" dirty="0">
                <a:solidFill>
                  <a:srgbClr val="FFC000"/>
                </a:solidFill>
                <a:effectLst>
                  <a:outerShdw blurRad="38100" dist="38100" dir="2700000" algn="tl">
                    <a:srgbClr val="000000"/>
                  </a:outerShdw>
                </a:effectLst>
              </a:rPr>
              <a:t>Anti-HCV-positive persons should:</a:t>
            </a:r>
          </a:p>
          <a:p>
            <a:pPr marL="342900" indent="-342900">
              <a:lnSpc>
                <a:spcPct val="105000"/>
              </a:lnSpc>
              <a:spcBef>
                <a:spcPct val="20000"/>
              </a:spcBef>
              <a:buClr>
                <a:srgbClr val="FFFF66"/>
              </a:buClr>
              <a:buSzPct val="120000"/>
              <a:buFontTx/>
              <a:buChar char="•"/>
              <a:defRPr/>
            </a:pPr>
            <a:r>
              <a:rPr lang="en-US" sz="2400" dirty="0">
                <a:effectLst>
                  <a:outerShdw blurRad="38100" dist="38100" dir="2700000" algn="tl">
                    <a:srgbClr val="000000"/>
                  </a:outerShdw>
                </a:effectLst>
              </a:rPr>
              <a:t>Be considered potentially infectious</a:t>
            </a:r>
          </a:p>
          <a:p>
            <a:pPr marL="342900" indent="-342900">
              <a:lnSpc>
                <a:spcPct val="105000"/>
              </a:lnSpc>
              <a:spcBef>
                <a:spcPct val="20000"/>
              </a:spcBef>
              <a:buClr>
                <a:srgbClr val="FFFF66"/>
              </a:buClr>
              <a:buSzPct val="120000"/>
              <a:buFontTx/>
              <a:buChar char="•"/>
              <a:defRPr/>
            </a:pPr>
            <a:r>
              <a:rPr lang="en-US" sz="2400" dirty="0">
                <a:effectLst>
                  <a:outerShdw blurRad="38100" dist="38100" dir="2700000" algn="tl">
                    <a:srgbClr val="000000"/>
                  </a:outerShdw>
                </a:effectLst>
              </a:rPr>
              <a:t>Keep cuts and skin lesions covered</a:t>
            </a:r>
          </a:p>
          <a:p>
            <a:pPr marL="342900" indent="-342900">
              <a:lnSpc>
                <a:spcPct val="105000"/>
              </a:lnSpc>
              <a:spcBef>
                <a:spcPct val="20000"/>
              </a:spcBef>
              <a:buClr>
                <a:srgbClr val="FFFF66"/>
              </a:buClr>
              <a:buSzPct val="120000"/>
              <a:buFontTx/>
              <a:buChar char="•"/>
              <a:defRPr/>
            </a:pPr>
            <a:r>
              <a:rPr lang="en-US" sz="2400" dirty="0">
                <a:effectLst>
                  <a:outerShdw blurRad="38100" dist="38100" dir="2700000" algn="tl">
                    <a:srgbClr val="000000"/>
                  </a:outerShdw>
                </a:effectLst>
              </a:rPr>
              <a:t>Be informed of the potential for sexual transmission</a:t>
            </a:r>
          </a:p>
          <a:p>
            <a:pPr marL="342900" indent="-342900">
              <a:lnSpc>
                <a:spcPct val="105000"/>
              </a:lnSpc>
              <a:spcBef>
                <a:spcPct val="20000"/>
              </a:spcBef>
              <a:buClr>
                <a:srgbClr val="FFFF66"/>
              </a:buClr>
              <a:buSzPct val="120000"/>
              <a:buFontTx/>
              <a:buChar char="•"/>
              <a:defRPr/>
            </a:pPr>
            <a:r>
              <a:rPr lang="en-US" sz="2400" dirty="0">
                <a:effectLst>
                  <a:outerShdw blurRad="38100" dist="38100" dir="2700000" algn="tl">
                    <a:srgbClr val="000000"/>
                  </a:outerShdw>
                </a:effectLst>
              </a:rPr>
              <a:t>Be informed of the potential for </a:t>
            </a:r>
            <a:r>
              <a:rPr lang="en-US" sz="2400" dirty="0" err="1">
                <a:effectLst>
                  <a:outerShdw blurRad="38100" dist="38100" dir="2700000" algn="tl">
                    <a:srgbClr val="000000"/>
                  </a:outerShdw>
                </a:effectLst>
              </a:rPr>
              <a:t>perinatal</a:t>
            </a:r>
            <a:r>
              <a:rPr lang="en-US" sz="2400" dirty="0">
                <a:effectLst>
                  <a:outerShdw blurRad="38100" dist="38100" dir="2700000" algn="tl">
                    <a:srgbClr val="000000"/>
                  </a:outerShdw>
                </a:effectLst>
              </a:rPr>
              <a:t> transmission</a:t>
            </a:r>
          </a:p>
          <a:p>
            <a:pPr marL="742950" lvl="1" indent="-285750">
              <a:lnSpc>
                <a:spcPct val="105000"/>
              </a:lnSpc>
              <a:spcBef>
                <a:spcPct val="20000"/>
              </a:spcBef>
              <a:buClr>
                <a:srgbClr val="FFFF66"/>
              </a:buClr>
              <a:buSzPct val="80000"/>
              <a:buFont typeface="Times New Roman" pitchFamily="18" charset="0"/>
              <a:buChar char="–"/>
              <a:defRPr/>
            </a:pPr>
            <a:r>
              <a:rPr lang="en-US" sz="2400" dirty="0">
                <a:effectLst>
                  <a:outerShdw blurRad="38100" dist="38100" dir="2700000" algn="tl">
                    <a:srgbClr val="000000"/>
                  </a:outerShdw>
                </a:effectLst>
              </a:rPr>
              <a:t>no evidence to advise against pregnancy or breastfeeding</a:t>
            </a:r>
          </a:p>
          <a:p>
            <a:pPr marL="342900" indent="-342900">
              <a:lnSpc>
                <a:spcPct val="105000"/>
              </a:lnSpc>
              <a:spcBef>
                <a:spcPct val="20000"/>
              </a:spcBef>
              <a:defRPr/>
            </a:pPr>
            <a:r>
              <a:rPr lang="en-US" sz="2800" b="1" dirty="0">
                <a:solidFill>
                  <a:srgbClr val="FFC000"/>
                </a:solidFill>
                <a:effectLst>
                  <a:outerShdw blurRad="38100" dist="38100" dir="2700000" algn="tl">
                    <a:srgbClr val="000000"/>
                  </a:outerShdw>
                </a:effectLst>
              </a:rPr>
              <a:t>Anti-HCV-positive persons should not:</a:t>
            </a:r>
          </a:p>
          <a:p>
            <a:pPr marL="342900" indent="-342900">
              <a:lnSpc>
                <a:spcPct val="105000"/>
              </a:lnSpc>
              <a:spcBef>
                <a:spcPct val="20000"/>
              </a:spcBef>
              <a:buClr>
                <a:srgbClr val="FFFF66"/>
              </a:buClr>
              <a:buSzPct val="120000"/>
              <a:buFontTx/>
              <a:buChar char="•"/>
              <a:defRPr/>
            </a:pPr>
            <a:r>
              <a:rPr lang="en-US" sz="2400" dirty="0">
                <a:effectLst>
                  <a:outerShdw blurRad="38100" dist="38100" dir="2700000" algn="tl">
                    <a:srgbClr val="000000"/>
                  </a:outerShdw>
                </a:effectLst>
              </a:rPr>
              <a:t>Donate blood, organs, tissue, or semen</a:t>
            </a:r>
          </a:p>
          <a:p>
            <a:pPr marL="342900" indent="-342900">
              <a:lnSpc>
                <a:spcPct val="105000"/>
              </a:lnSpc>
              <a:spcBef>
                <a:spcPct val="20000"/>
              </a:spcBef>
              <a:buClr>
                <a:srgbClr val="FFFF66"/>
              </a:buClr>
              <a:buSzPct val="120000"/>
              <a:buFontTx/>
              <a:buChar char="•"/>
              <a:defRPr/>
            </a:pPr>
            <a:r>
              <a:rPr lang="en-US" sz="2400" dirty="0">
                <a:effectLst>
                  <a:outerShdw blurRad="38100" dist="38100" dir="2700000" algn="tl">
                    <a:srgbClr val="000000"/>
                  </a:outerShdw>
                </a:effectLst>
              </a:rPr>
              <a:t>Share household articles (e.g., toothbrushes, razors)</a:t>
            </a:r>
          </a:p>
        </p:txBody>
      </p:sp>
      <p:sp>
        <p:nvSpPr>
          <p:cNvPr id="377866" name="Text Box 10"/>
          <p:cNvSpPr txBox="1">
            <a:spLocks noChangeArrowheads="1"/>
          </p:cNvSpPr>
          <p:nvPr/>
        </p:nvSpPr>
        <p:spPr bwMode="auto">
          <a:xfrm>
            <a:off x="1376363" y="22225"/>
            <a:ext cx="6392862" cy="946150"/>
          </a:xfrm>
          <a:prstGeom prst="rect">
            <a:avLst/>
          </a:prstGeom>
          <a:noFill/>
          <a:ln w="9525">
            <a:noFill/>
            <a:miter lim="800000"/>
            <a:headEnd/>
            <a:tailEnd/>
          </a:ln>
          <a:effectLst/>
        </p:spPr>
        <p:txBody>
          <a:bodyPr wrap="none" lIns="91432" tIns="45716" rIns="91432" bIns="45716">
            <a:spAutoFit/>
          </a:bodyPr>
          <a:lstStyle/>
          <a:p>
            <a:pPr algn="ctr">
              <a:defRPr/>
            </a:pPr>
            <a:r>
              <a:rPr lang="en-US" sz="2800" b="1" dirty="0">
                <a:solidFill>
                  <a:schemeClr val="bg2"/>
                </a:solidFill>
                <a:effectLst>
                  <a:outerShdw blurRad="38100" dist="38100" dir="2700000" algn="tl">
                    <a:srgbClr val="000000"/>
                  </a:outerShdw>
                </a:effectLst>
              </a:rPr>
              <a:t>Public Health Service Guidelines for </a:t>
            </a:r>
          </a:p>
          <a:p>
            <a:pPr algn="ctr">
              <a:defRPr/>
            </a:pPr>
            <a:r>
              <a:rPr lang="en-US" sz="2800" b="1" dirty="0">
                <a:solidFill>
                  <a:schemeClr val="bg2"/>
                </a:solidFill>
                <a:effectLst>
                  <a:outerShdw blurRad="38100" dist="38100" dir="2700000" algn="tl">
                    <a:srgbClr val="000000"/>
                  </a:outerShdw>
                </a:effectLst>
              </a:rPr>
              <a:t>Anti-HCV-Positive Persons</a:t>
            </a:r>
          </a:p>
        </p:txBody>
      </p:sp>
      <p:pic>
        <p:nvPicPr>
          <p:cNvPr id="377868" name="Picture 12" descr="vbjrlteo[1]"/>
          <p:cNvPicPr>
            <a:picLocks noChangeAspect="1" noChangeArrowheads="1" noCrop="1"/>
          </p:cNvPicPr>
          <p:nvPr/>
        </p:nvPicPr>
        <p:blipFill>
          <a:blip r:embed="rId3"/>
          <a:srcRect/>
          <a:stretch>
            <a:fillRect/>
          </a:stretch>
        </p:blipFill>
        <p:spPr bwMode="auto">
          <a:xfrm>
            <a:off x="7092950" y="1052513"/>
            <a:ext cx="2038350" cy="20574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866"/>
                                        </p:tgtEl>
                                        <p:attrNameLst>
                                          <p:attrName>style.visibility</p:attrName>
                                        </p:attrNameLst>
                                      </p:cBhvr>
                                      <p:to>
                                        <p:strVal val="visible"/>
                                      </p:to>
                                    </p:set>
                                    <p:animEffect transition="in" filter="blinds(horizontal)">
                                      <p:cBhvr>
                                        <p:cTn id="7" dur="500"/>
                                        <p:tgtEl>
                                          <p:spTgt spid="377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77868"/>
                                        </p:tgtEl>
                                        <p:attrNameLst>
                                          <p:attrName>style.visibility</p:attrName>
                                        </p:attrNameLst>
                                      </p:cBhvr>
                                      <p:to>
                                        <p:strVal val="visible"/>
                                      </p:to>
                                    </p:set>
                                    <p:animEffect transition="in" filter="wheel(4)">
                                      <p:cBhvr>
                                        <p:cTn id="12" dur="2000"/>
                                        <p:tgtEl>
                                          <p:spTgt spid="377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377865">
                                            <p:txEl>
                                              <p:pRg st="0" end="0"/>
                                            </p:txEl>
                                          </p:spTgt>
                                        </p:tgtEl>
                                        <p:attrNameLst>
                                          <p:attrName>style.visibility</p:attrName>
                                        </p:attrNameLst>
                                      </p:cBhvr>
                                      <p:to>
                                        <p:strVal val="visible"/>
                                      </p:to>
                                    </p:set>
                                    <p:anim calcmode="lin" valueType="num">
                                      <p:cBhvr>
                                        <p:cTn id="17" dur="1000" fill="hold"/>
                                        <p:tgtEl>
                                          <p:spTgt spid="377865">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77865">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7786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377865">
                                            <p:txEl>
                                              <p:pRg st="1" end="1"/>
                                            </p:txEl>
                                          </p:spTgt>
                                        </p:tgtEl>
                                        <p:attrNameLst>
                                          <p:attrName>style.visibility</p:attrName>
                                        </p:attrNameLst>
                                      </p:cBhvr>
                                      <p:to>
                                        <p:strVal val="visible"/>
                                      </p:to>
                                    </p:set>
                                    <p:anim calcmode="lin" valueType="num">
                                      <p:cBhvr>
                                        <p:cTn id="24" dur="1000" fill="hold"/>
                                        <p:tgtEl>
                                          <p:spTgt spid="377865">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77865">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7786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377865">
                                            <p:txEl>
                                              <p:pRg st="2" end="2"/>
                                            </p:txEl>
                                          </p:spTgt>
                                        </p:tgtEl>
                                        <p:attrNameLst>
                                          <p:attrName>style.visibility</p:attrName>
                                        </p:attrNameLst>
                                      </p:cBhvr>
                                      <p:to>
                                        <p:strVal val="visible"/>
                                      </p:to>
                                    </p:set>
                                    <p:anim calcmode="lin" valueType="num">
                                      <p:cBhvr>
                                        <p:cTn id="31" dur="1000" fill="hold"/>
                                        <p:tgtEl>
                                          <p:spTgt spid="377865">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77865">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77865">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377865">
                                            <p:txEl>
                                              <p:pRg st="3" end="3"/>
                                            </p:txEl>
                                          </p:spTgt>
                                        </p:tgtEl>
                                        <p:attrNameLst>
                                          <p:attrName>style.visibility</p:attrName>
                                        </p:attrNameLst>
                                      </p:cBhvr>
                                      <p:to>
                                        <p:strVal val="visible"/>
                                      </p:to>
                                    </p:set>
                                    <p:anim calcmode="lin" valueType="num">
                                      <p:cBhvr>
                                        <p:cTn id="38" dur="1000" fill="hold"/>
                                        <p:tgtEl>
                                          <p:spTgt spid="377865">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377865">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377865">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377865">
                                            <p:txEl>
                                              <p:pRg st="4" end="4"/>
                                            </p:txEl>
                                          </p:spTgt>
                                        </p:tgtEl>
                                        <p:attrNameLst>
                                          <p:attrName>style.visibility</p:attrName>
                                        </p:attrNameLst>
                                      </p:cBhvr>
                                      <p:to>
                                        <p:strVal val="visible"/>
                                      </p:to>
                                    </p:set>
                                    <p:anim calcmode="lin" valueType="num">
                                      <p:cBhvr>
                                        <p:cTn id="45" dur="1000" fill="hold"/>
                                        <p:tgtEl>
                                          <p:spTgt spid="377865">
                                            <p:txEl>
                                              <p:pRg st="4" end="4"/>
                                            </p:txEl>
                                          </p:spTgt>
                                        </p:tgtEl>
                                        <p:attrNameLst>
                                          <p:attrName>ppt_w</p:attrName>
                                        </p:attrNameLst>
                                      </p:cBhvr>
                                      <p:tavLst>
                                        <p:tav tm="0">
                                          <p:val>
                                            <p:strVal val="#ppt_w*0.70"/>
                                          </p:val>
                                        </p:tav>
                                        <p:tav tm="100000">
                                          <p:val>
                                            <p:strVal val="#ppt_w"/>
                                          </p:val>
                                        </p:tav>
                                      </p:tavLst>
                                    </p:anim>
                                    <p:anim calcmode="lin" valueType="num">
                                      <p:cBhvr>
                                        <p:cTn id="46" dur="1000" fill="hold"/>
                                        <p:tgtEl>
                                          <p:spTgt spid="377865">
                                            <p:txEl>
                                              <p:pRg st="4" end="4"/>
                                            </p:txEl>
                                          </p:spTgt>
                                        </p:tgtEl>
                                        <p:attrNameLst>
                                          <p:attrName>ppt_h</p:attrName>
                                        </p:attrNameLst>
                                      </p:cBhvr>
                                      <p:tavLst>
                                        <p:tav tm="0">
                                          <p:val>
                                            <p:strVal val="#ppt_h"/>
                                          </p:val>
                                        </p:tav>
                                        <p:tav tm="100000">
                                          <p:val>
                                            <p:strVal val="#ppt_h"/>
                                          </p:val>
                                        </p:tav>
                                      </p:tavLst>
                                    </p:anim>
                                    <p:animEffect transition="in" filter="fade">
                                      <p:cBhvr>
                                        <p:cTn id="47" dur="1000"/>
                                        <p:tgtEl>
                                          <p:spTgt spid="377865">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nodeType="clickEffect">
                                  <p:stCondLst>
                                    <p:cond delay="0"/>
                                  </p:stCondLst>
                                  <p:childTnLst>
                                    <p:set>
                                      <p:cBhvr>
                                        <p:cTn id="51" dur="1" fill="hold">
                                          <p:stCondLst>
                                            <p:cond delay="0"/>
                                          </p:stCondLst>
                                        </p:cTn>
                                        <p:tgtEl>
                                          <p:spTgt spid="377865">
                                            <p:txEl>
                                              <p:pRg st="5" end="5"/>
                                            </p:txEl>
                                          </p:spTgt>
                                        </p:tgtEl>
                                        <p:attrNameLst>
                                          <p:attrName>style.visibility</p:attrName>
                                        </p:attrNameLst>
                                      </p:cBhvr>
                                      <p:to>
                                        <p:strVal val="visible"/>
                                      </p:to>
                                    </p:set>
                                    <p:anim calcmode="lin" valueType="num">
                                      <p:cBhvr>
                                        <p:cTn id="52" dur="1000" fill="hold"/>
                                        <p:tgtEl>
                                          <p:spTgt spid="377865">
                                            <p:txEl>
                                              <p:pRg st="5" end="5"/>
                                            </p:txEl>
                                          </p:spTgt>
                                        </p:tgtEl>
                                        <p:attrNameLst>
                                          <p:attrName>ppt_w</p:attrName>
                                        </p:attrNameLst>
                                      </p:cBhvr>
                                      <p:tavLst>
                                        <p:tav tm="0">
                                          <p:val>
                                            <p:strVal val="#ppt_w*0.70"/>
                                          </p:val>
                                        </p:tav>
                                        <p:tav tm="100000">
                                          <p:val>
                                            <p:strVal val="#ppt_w"/>
                                          </p:val>
                                        </p:tav>
                                      </p:tavLst>
                                    </p:anim>
                                    <p:anim calcmode="lin" valueType="num">
                                      <p:cBhvr>
                                        <p:cTn id="53" dur="1000" fill="hold"/>
                                        <p:tgtEl>
                                          <p:spTgt spid="377865">
                                            <p:txEl>
                                              <p:pRg st="5" end="5"/>
                                            </p:txEl>
                                          </p:spTgt>
                                        </p:tgtEl>
                                        <p:attrNameLst>
                                          <p:attrName>ppt_h</p:attrName>
                                        </p:attrNameLst>
                                      </p:cBhvr>
                                      <p:tavLst>
                                        <p:tav tm="0">
                                          <p:val>
                                            <p:strVal val="#ppt_h"/>
                                          </p:val>
                                        </p:tav>
                                        <p:tav tm="100000">
                                          <p:val>
                                            <p:strVal val="#ppt_h"/>
                                          </p:val>
                                        </p:tav>
                                      </p:tavLst>
                                    </p:anim>
                                    <p:animEffect transition="in" filter="fade">
                                      <p:cBhvr>
                                        <p:cTn id="54" dur="1000"/>
                                        <p:tgtEl>
                                          <p:spTgt spid="377865">
                                            <p:txEl>
                                              <p:pRg st="5" end="5"/>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fill="hold" nodeType="clickEffect">
                                  <p:stCondLst>
                                    <p:cond delay="0"/>
                                  </p:stCondLst>
                                  <p:childTnLst>
                                    <p:set>
                                      <p:cBhvr>
                                        <p:cTn id="58" dur="1" fill="hold">
                                          <p:stCondLst>
                                            <p:cond delay="0"/>
                                          </p:stCondLst>
                                        </p:cTn>
                                        <p:tgtEl>
                                          <p:spTgt spid="377865">
                                            <p:txEl>
                                              <p:pRg st="6" end="6"/>
                                            </p:txEl>
                                          </p:spTgt>
                                        </p:tgtEl>
                                        <p:attrNameLst>
                                          <p:attrName>style.visibility</p:attrName>
                                        </p:attrNameLst>
                                      </p:cBhvr>
                                      <p:to>
                                        <p:strVal val="visible"/>
                                      </p:to>
                                    </p:set>
                                    <p:anim calcmode="lin" valueType="num">
                                      <p:cBhvr>
                                        <p:cTn id="59" dur="1000" fill="hold"/>
                                        <p:tgtEl>
                                          <p:spTgt spid="377865">
                                            <p:txEl>
                                              <p:pRg st="6" end="6"/>
                                            </p:txEl>
                                          </p:spTgt>
                                        </p:tgtEl>
                                        <p:attrNameLst>
                                          <p:attrName>ppt_w</p:attrName>
                                        </p:attrNameLst>
                                      </p:cBhvr>
                                      <p:tavLst>
                                        <p:tav tm="0">
                                          <p:val>
                                            <p:strVal val="#ppt_w*0.70"/>
                                          </p:val>
                                        </p:tav>
                                        <p:tav tm="100000">
                                          <p:val>
                                            <p:strVal val="#ppt_w"/>
                                          </p:val>
                                        </p:tav>
                                      </p:tavLst>
                                    </p:anim>
                                    <p:anim calcmode="lin" valueType="num">
                                      <p:cBhvr>
                                        <p:cTn id="60" dur="1000" fill="hold"/>
                                        <p:tgtEl>
                                          <p:spTgt spid="377865">
                                            <p:txEl>
                                              <p:pRg st="6" end="6"/>
                                            </p:txEl>
                                          </p:spTgt>
                                        </p:tgtEl>
                                        <p:attrNameLst>
                                          <p:attrName>ppt_h</p:attrName>
                                        </p:attrNameLst>
                                      </p:cBhvr>
                                      <p:tavLst>
                                        <p:tav tm="0">
                                          <p:val>
                                            <p:strVal val="#ppt_h"/>
                                          </p:val>
                                        </p:tav>
                                        <p:tav tm="100000">
                                          <p:val>
                                            <p:strVal val="#ppt_h"/>
                                          </p:val>
                                        </p:tav>
                                      </p:tavLst>
                                    </p:anim>
                                    <p:animEffect transition="in" filter="fade">
                                      <p:cBhvr>
                                        <p:cTn id="61" dur="1000"/>
                                        <p:tgtEl>
                                          <p:spTgt spid="377865">
                                            <p:txEl>
                                              <p:pRg st="6" end="6"/>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377865">
                                            <p:txEl>
                                              <p:pRg st="7" end="7"/>
                                            </p:txEl>
                                          </p:spTgt>
                                        </p:tgtEl>
                                        <p:attrNameLst>
                                          <p:attrName>style.visibility</p:attrName>
                                        </p:attrNameLst>
                                      </p:cBhvr>
                                      <p:to>
                                        <p:strVal val="visible"/>
                                      </p:to>
                                    </p:set>
                                    <p:anim calcmode="lin" valueType="num">
                                      <p:cBhvr>
                                        <p:cTn id="66" dur="1000" fill="hold"/>
                                        <p:tgtEl>
                                          <p:spTgt spid="377865">
                                            <p:txEl>
                                              <p:pRg st="7" end="7"/>
                                            </p:txEl>
                                          </p:spTgt>
                                        </p:tgtEl>
                                        <p:attrNameLst>
                                          <p:attrName>ppt_w</p:attrName>
                                        </p:attrNameLst>
                                      </p:cBhvr>
                                      <p:tavLst>
                                        <p:tav tm="0">
                                          <p:val>
                                            <p:strVal val="#ppt_w*0.70"/>
                                          </p:val>
                                        </p:tav>
                                        <p:tav tm="100000">
                                          <p:val>
                                            <p:strVal val="#ppt_w"/>
                                          </p:val>
                                        </p:tav>
                                      </p:tavLst>
                                    </p:anim>
                                    <p:anim calcmode="lin" valueType="num">
                                      <p:cBhvr>
                                        <p:cTn id="67" dur="1000" fill="hold"/>
                                        <p:tgtEl>
                                          <p:spTgt spid="377865">
                                            <p:txEl>
                                              <p:pRg st="7" end="7"/>
                                            </p:txEl>
                                          </p:spTgt>
                                        </p:tgtEl>
                                        <p:attrNameLst>
                                          <p:attrName>ppt_h</p:attrName>
                                        </p:attrNameLst>
                                      </p:cBhvr>
                                      <p:tavLst>
                                        <p:tav tm="0">
                                          <p:val>
                                            <p:strVal val="#ppt_h"/>
                                          </p:val>
                                        </p:tav>
                                        <p:tav tm="100000">
                                          <p:val>
                                            <p:strVal val="#ppt_h"/>
                                          </p:val>
                                        </p:tav>
                                      </p:tavLst>
                                    </p:anim>
                                    <p:animEffect transition="in" filter="fade">
                                      <p:cBhvr>
                                        <p:cTn id="68" dur="1000"/>
                                        <p:tgtEl>
                                          <p:spTgt spid="377865">
                                            <p:txEl>
                                              <p:pRg st="7" end="7"/>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nodeType="clickEffect">
                                  <p:stCondLst>
                                    <p:cond delay="0"/>
                                  </p:stCondLst>
                                  <p:childTnLst>
                                    <p:set>
                                      <p:cBhvr>
                                        <p:cTn id="72" dur="1" fill="hold">
                                          <p:stCondLst>
                                            <p:cond delay="0"/>
                                          </p:stCondLst>
                                        </p:cTn>
                                        <p:tgtEl>
                                          <p:spTgt spid="377865">
                                            <p:txEl>
                                              <p:pRg st="8" end="8"/>
                                            </p:txEl>
                                          </p:spTgt>
                                        </p:tgtEl>
                                        <p:attrNameLst>
                                          <p:attrName>style.visibility</p:attrName>
                                        </p:attrNameLst>
                                      </p:cBhvr>
                                      <p:to>
                                        <p:strVal val="visible"/>
                                      </p:to>
                                    </p:set>
                                    <p:anim calcmode="lin" valueType="num">
                                      <p:cBhvr>
                                        <p:cTn id="73" dur="1000" fill="hold"/>
                                        <p:tgtEl>
                                          <p:spTgt spid="377865">
                                            <p:txEl>
                                              <p:pRg st="8" end="8"/>
                                            </p:txEl>
                                          </p:spTgt>
                                        </p:tgtEl>
                                        <p:attrNameLst>
                                          <p:attrName>ppt_w</p:attrName>
                                        </p:attrNameLst>
                                      </p:cBhvr>
                                      <p:tavLst>
                                        <p:tav tm="0">
                                          <p:val>
                                            <p:strVal val="#ppt_w*0.70"/>
                                          </p:val>
                                        </p:tav>
                                        <p:tav tm="100000">
                                          <p:val>
                                            <p:strVal val="#ppt_w"/>
                                          </p:val>
                                        </p:tav>
                                      </p:tavLst>
                                    </p:anim>
                                    <p:anim calcmode="lin" valueType="num">
                                      <p:cBhvr>
                                        <p:cTn id="74" dur="1000" fill="hold"/>
                                        <p:tgtEl>
                                          <p:spTgt spid="377865">
                                            <p:txEl>
                                              <p:pRg st="8" end="8"/>
                                            </p:txEl>
                                          </p:spTgt>
                                        </p:tgtEl>
                                        <p:attrNameLst>
                                          <p:attrName>ppt_h</p:attrName>
                                        </p:attrNameLst>
                                      </p:cBhvr>
                                      <p:tavLst>
                                        <p:tav tm="0">
                                          <p:val>
                                            <p:strVal val="#ppt_h"/>
                                          </p:val>
                                        </p:tav>
                                        <p:tav tm="100000">
                                          <p:val>
                                            <p:strVal val="#ppt_h"/>
                                          </p:val>
                                        </p:tav>
                                      </p:tavLst>
                                    </p:anim>
                                    <p:animEffect transition="in" filter="fade">
                                      <p:cBhvr>
                                        <p:cTn id="75" dur="1000"/>
                                        <p:tgtEl>
                                          <p:spTgt spid="3778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normAutofit fontScale="90000"/>
          </a:bodyPr>
          <a:lstStyle/>
          <a:p>
            <a:pPr eaLnBrk="1" hangingPunct="1">
              <a:defRPr/>
            </a:pPr>
            <a:r>
              <a:rPr lang="en-US" sz="4800" dirty="0" smtClean="0">
                <a:solidFill>
                  <a:srgbClr val="FFFF00"/>
                </a:solidFill>
              </a:rPr>
              <a:t>Hepatitis D</a:t>
            </a:r>
            <a:endParaRPr lang="en-US" dirty="0" smtClean="0">
              <a:solidFill>
                <a:srgbClr val="FFFF00"/>
              </a:solidFill>
            </a:endParaRPr>
          </a:p>
        </p:txBody>
      </p:sp>
      <p:sp>
        <p:nvSpPr>
          <p:cNvPr id="79875" name="Slide Number Placeholder 1"/>
          <p:cNvSpPr>
            <a:spLocks noGrp="1"/>
          </p:cNvSpPr>
          <p:nvPr>
            <p:ph type="sldNum" sz="quarter" idx="12"/>
          </p:nvPr>
        </p:nvSpPr>
        <p:spPr bwMode="auto">
          <a:noFill/>
          <a:ln>
            <a:miter lim="800000"/>
            <a:headEnd/>
            <a:tailEnd/>
          </a:ln>
        </p:spPr>
        <p:txBody>
          <a:bodyPr/>
          <a:lstStyle/>
          <a:p>
            <a:fld id="{1716AD59-0365-4FCF-8058-CE76C1FC71DD}" type="slidenum">
              <a:rPr lang="en-US"/>
              <a:pPr/>
              <a:t>43</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2"/>
          </p:nvPr>
        </p:nvSpPr>
        <p:spPr bwMode="auto">
          <a:noFill/>
          <a:ln>
            <a:miter lim="800000"/>
            <a:headEnd/>
            <a:tailEnd/>
          </a:ln>
        </p:spPr>
        <p:txBody>
          <a:bodyPr/>
          <a:lstStyle/>
          <a:p>
            <a:fld id="{AE4AAE65-35D2-42AD-A311-D70B368B46E2}" type="slidenum">
              <a:rPr lang="ar-SA"/>
              <a:pPr/>
              <a:t>44</a:t>
            </a:fld>
            <a:endParaRPr lang="en-US"/>
          </a:p>
        </p:txBody>
      </p:sp>
      <p:grpSp>
        <p:nvGrpSpPr>
          <p:cNvPr id="81923" name="Group 2"/>
          <p:cNvGrpSpPr>
            <a:grpSpLocks/>
          </p:cNvGrpSpPr>
          <p:nvPr/>
        </p:nvGrpSpPr>
        <p:grpSpPr bwMode="auto">
          <a:xfrm>
            <a:off x="2479675" y="1371600"/>
            <a:ext cx="4378325" cy="3922713"/>
            <a:chOff x="432" y="1056"/>
            <a:chExt cx="3344" cy="3168"/>
          </a:xfrm>
        </p:grpSpPr>
        <p:sp>
          <p:nvSpPr>
            <p:cNvPr id="81927" name="Rectangle 3"/>
            <p:cNvSpPr>
              <a:spLocks noChangeArrowheads="1"/>
            </p:cNvSpPr>
            <p:nvPr/>
          </p:nvSpPr>
          <p:spPr bwMode="auto">
            <a:xfrm>
              <a:off x="448" y="3936"/>
              <a:ext cx="1195" cy="288"/>
            </a:xfrm>
            <a:prstGeom prst="rect">
              <a:avLst/>
            </a:prstGeom>
            <a:noFill/>
            <a:ln w="12700">
              <a:noFill/>
              <a:miter lim="800000"/>
              <a:headEnd/>
              <a:tailEnd/>
            </a:ln>
          </p:spPr>
          <p:txBody>
            <a:bodyPr wrap="none" anchor="ctr"/>
            <a:lstStyle/>
            <a:p>
              <a:pPr eaLnBrk="1" hangingPunct="1"/>
              <a:endParaRPr lang="ar-SA"/>
            </a:p>
          </p:txBody>
        </p:sp>
        <p:sp>
          <p:nvSpPr>
            <p:cNvPr id="81928" name="Rectangle 4"/>
            <p:cNvSpPr>
              <a:spLocks noChangeArrowheads="1"/>
            </p:cNvSpPr>
            <p:nvPr/>
          </p:nvSpPr>
          <p:spPr bwMode="auto">
            <a:xfrm>
              <a:off x="1984" y="3936"/>
              <a:ext cx="1792" cy="288"/>
            </a:xfrm>
            <a:prstGeom prst="rect">
              <a:avLst/>
            </a:prstGeom>
            <a:noFill/>
            <a:ln w="12700">
              <a:noFill/>
              <a:miter lim="800000"/>
              <a:headEnd/>
              <a:tailEnd/>
            </a:ln>
          </p:spPr>
          <p:txBody>
            <a:bodyPr wrap="none" anchor="ctr"/>
            <a:lstStyle/>
            <a:p>
              <a:pPr eaLnBrk="1" hangingPunct="1"/>
              <a:endParaRPr lang="ar-SA"/>
            </a:p>
          </p:txBody>
        </p:sp>
        <p:sp>
          <p:nvSpPr>
            <p:cNvPr id="81929" name="Rectangle 5"/>
            <p:cNvSpPr>
              <a:spLocks noChangeArrowheads="1"/>
            </p:cNvSpPr>
            <p:nvPr/>
          </p:nvSpPr>
          <p:spPr bwMode="auto">
            <a:xfrm>
              <a:off x="448" y="3936"/>
              <a:ext cx="1195" cy="288"/>
            </a:xfrm>
            <a:prstGeom prst="rect">
              <a:avLst/>
            </a:prstGeom>
            <a:noFill/>
            <a:ln w="12700">
              <a:noFill/>
              <a:miter lim="800000"/>
              <a:headEnd/>
              <a:tailEnd/>
            </a:ln>
          </p:spPr>
          <p:txBody>
            <a:bodyPr wrap="none" anchor="ctr"/>
            <a:lstStyle/>
            <a:p>
              <a:pPr eaLnBrk="1" hangingPunct="1"/>
              <a:endParaRPr lang="ar-SA"/>
            </a:p>
          </p:txBody>
        </p:sp>
        <p:sp>
          <p:nvSpPr>
            <p:cNvPr id="81930" name="Rectangle 6"/>
            <p:cNvSpPr>
              <a:spLocks noChangeArrowheads="1"/>
            </p:cNvSpPr>
            <p:nvPr/>
          </p:nvSpPr>
          <p:spPr bwMode="auto">
            <a:xfrm>
              <a:off x="1984" y="3936"/>
              <a:ext cx="1792" cy="288"/>
            </a:xfrm>
            <a:prstGeom prst="rect">
              <a:avLst/>
            </a:prstGeom>
            <a:noFill/>
            <a:ln w="12700">
              <a:noFill/>
              <a:miter lim="800000"/>
              <a:headEnd/>
              <a:tailEnd/>
            </a:ln>
          </p:spPr>
          <p:txBody>
            <a:bodyPr wrap="none" anchor="ctr"/>
            <a:lstStyle/>
            <a:p>
              <a:pPr eaLnBrk="1" hangingPunct="1"/>
              <a:endParaRPr lang="ar-SA"/>
            </a:p>
          </p:txBody>
        </p:sp>
        <p:sp>
          <p:nvSpPr>
            <p:cNvPr id="81931" name="Rectangle 7"/>
            <p:cNvSpPr>
              <a:spLocks noChangeArrowheads="1"/>
            </p:cNvSpPr>
            <p:nvPr/>
          </p:nvSpPr>
          <p:spPr bwMode="auto">
            <a:xfrm>
              <a:off x="448" y="3936"/>
              <a:ext cx="1195" cy="288"/>
            </a:xfrm>
            <a:prstGeom prst="rect">
              <a:avLst/>
            </a:prstGeom>
            <a:noFill/>
            <a:ln w="12700">
              <a:noFill/>
              <a:miter lim="800000"/>
              <a:headEnd/>
              <a:tailEnd/>
            </a:ln>
          </p:spPr>
          <p:txBody>
            <a:bodyPr wrap="none" anchor="ctr"/>
            <a:lstStyle/>
            <a:p>
              <a:pPr algn="ctr" eaLnBrk="1" hangingPunct="1"/>
              <a:endParaRPr lang="ar-EG">
                <a:solidFill>
                  <a:srgbClr val="FFFF00"/>
                </a:solidFill>
              </a:endParaRPr>
            </a:p>
          </p:txBody>
        </p:sp>
        <p:sp>
          <p:nvSpPr>
            <p:cNvPr id="81932" name="Rectangle 8"/>
            <p:cNvSpPr>
              <a:spLocks noChangeArrowheads="1"/>
            </p:cNvSpPr>
            <p:nvPr/>
          </p:nvSpPr>
          <p:spPr bwMode="auto">
            <a:xfrm>
              <a:off x="1984" y="3936"/>
              <a:ext cx="1792" cy="288"/>
            </a:xfrm>
            <a:prstGeom prst="rect">
              <a:avLst/>
            </a:prstGeom>
            <a:noFill/>
            <a:ln w="12700">
              <a:noFill/>
              <a:miter lim="800000"/>
              <a:headEnd/>
              <a:tailEnd/>
            </a:ln>
          </p:spPr>
          <p:txBody>
            <a:bodyPr wrap="none" anchor="ctr"/>
            <a:lstStyle/>
            <a:p>
              <a:pPr eaLnBrk="1" hangingPunct="1"/>
              <a:endParaRPr lang="ar-SA"/>
            </a:p>
          </p:txBody>
        </p:sp>
        <p:sp>
          <p:nvSpPr>
            <p:cNvPr id="81933" name="Freeform 9"/>
            <p:cNvSpPr>
              <a:spLocks/>
            </p:cNvSpPr>
            <p:nvPr/>
          </p:nvSpPr>
          <p:spPr bwMode="auto">
            <a:xfrm>
              <a:off x="1175" y="2017"/>
              <a:ext cx="1291" cy="1187"/>
            </a:xfrm>
            <a:custGeom>
              <a:avLst/>
              <a:gdLst>
                <a:gd name="T0" fmla="*/ 466 w 1622"/>
                <a:gd name="T1" fmla="*/ 60 h 1327"/>
                <a:gd name="T2" fmla="*/ 352 w 1622"/>
                <a:gd name="T3" fmla="*/ 130 h 1327"/>
                <a:gd name="T4" fmla="*/ 315 w 1622"/>
                <a:gd name="T5" fmla="*/ 363 h 1327"/>
                <a:gd name="T6" fmla="*/ 388 w 1622"/>
                <a:gd name="T7" fmla="*/ 630 h 1327"/>
                <a:gd name="T8" fmla="*/ 394 w 1622"/>
                <a:gd name="T9" fmla="*/ 838 h 1327"/>
                <a:gd name="T10" fmla="*/ 266 w 1622"/>
                <a:gd name="T11" fmla="*/ 949 h 1327"/>
                <a:gd name="T12" fmla="*/ 176 w 1622"/>
                <a:gd name="T13" fmla="*/ 803 h 1327"/>
                <a:gd name="T14" fmla="*/ 224 w 1622"/>
                <a:gd name="T15" fmla="*/ 527 h 1327"/>
                <a:gd name="T16" fmla="*/ 243 w 1622"/>
                <a:gd name="T17" fmla="*/ 284 h 1327"/>
                <a:gd name="T18" fmla="*/ 145 w 1622"/>
                <a:gd name="T19" fmla="*/ 208 h 1327"/>
                <a:gd name="T20" fmla="*/ 98 w 1622"/>
                <a:gd name="T21" fmla="*/ 336 h 1327"/>
                <a:gd name="T22" fmla="*/ 206 w 1622"/>
                <a:gd name="T23" fmla="*/ 449 h 1327"/>
                <a:gd name="T24" fmla="*/ 309 w 1622"/>
                <a:gd name="T25" fmla="*/ 587 h 1327"/>
                <a:gd name="T26" fmla="*/ 296 w 1622"/>
                <a:gd name="T27" fmla="*/ 810 h 1327"/>
                <a:gd name="T28" fmla="*/ 134 w 1622"/>
                <a:gd name="T29" fmla="*/ 828 h 1327"/>
                <a:gd name="T30" fmla="*/ 0 w 1622"/>
                <a:gd name="T31" fmla="*/ 664 h 1327"/>
                <a:gd name="T32" fmla="*/ 91 w 1622"/>
                <a:gd name="T33" fmla="*/ 509 h 1327"/>
                <a:gd name="T34" fmla="*/ 236 w 1622"/>
                <a:gd name="T35" fmla="*/ 370 h 1327"/>
                <a:gd name="T36" fmla="*/ 381 w 1622"/>
                <a:gd name="T37" fmla="*/ 199 h 1327"/>
                <a:gd name="T38" fmla="*/ 339 w 1622"/>
                <a:gd name="T39" fmla="*/ 34 h 1327"/>
                <a:gd name="T40" fmla="*/ 243 w 1622"/>
                <a:gd name="T41" fmla="*/ 139 h 1327"/>
                <a:gd name="T42" fmla="*/ 352 w 1622"/>
                <a:gd name="T43" fmla="*/ 354 h 1327"/>
                <a:gd name="T44" fmla="*/ 485 w 1622"/>
                <a:gd name="T45" fmla="*/ 552 h 1327"/>
                <a:gd name="T46" fmla="*/ 575 w 1622"/>
                <a:gd name="T47" fmla="*/ 759 h 1327"/>
                <a:gd name="T48" fmla="*/ 490 w 1622"/>
                <a:gd name="T49" fmla="*/ 915 h 1327"/>
                <a:gd name="T50" fmla="*/ 411 w 1622"/>
                <a:gd name="T51" fmla="*/ 742 h 1327"/>
                <a:gd name="T52" fmla="*/ 448 w 1622"/>
                <a:gd name="T53" fmla="*/ 519 h 1327"/>
                <a:gd name="T54" fmla="*/ 587 w 1622"/>
                <a:gd name="T55" fmla="*/ 440 h 1327"/>
                <a:gd name="T56" fmla="*/ 716 w 1622"/>
                <a:gd name="T57" fmla="*/ 561 h 1327"/>
                <a:gd name="T58" fmla="*/ 774 w 1622"/>
                <a:gd name="T59" fmla="*/ 785 h 1327"/>
                <a:gd name="T60" fmla="*/ 703 w 1622"/>
                <a:gd name="T61" fmla="*/ 949 h 1327"/>
                <a:gd name="T62" fmla="*/ 611 w 1622"/>
                <a:gd name="T63" fmla="*/ 794 h 1327"/>
                <a:gd name="T64" fmla="*/ 696 w 1622"/>
                <a:gd name="T65" fmla="*/ 630 h 1327"/>
                <a:gd name="T66" fmla="*/ 805 w 1622"/>
                <a:gd name="T67" fmla="*/ 466 h 1327"/>
                <a:gd name="T68" fmla="*/ 781 w 1622"/>
                <a:gd name="T69" fmla="*/ 199 h 1327"/>
                <a:gd name="T70" fmla="*/ 636 w 1622"/>
                <a:gd name="T71" fmla="*/ 164 h 1327"/>
                <a:gd name="T72" fmla="*/ 557 w 1622"/>
                <a:gd name="T73" fmla="*/ 345 h 1327"/>
                <a:gd name="T74" fmla="*/ 575 w 1622"/>
                <a:gd name="T75" fmla="*/ 527 h 1327"/>
                <a:gd name="T76" fmla="*/ 653 w 1622"/>
                <a:gd name="T77" fmla="*/ 458 h 1327"/>
                <a:gd name="T78" fmla="*/ 606 w 1622"/>
                <a:gd name="T79" fmla="*/ 293 h 1327"/>
                <a:gd name="T80" fmla="*/ 443 w 1622"/>
                <a:gd name="T81" fmla="*/ 139 h 1327"/>
                <a:gd name="T82" fmla="*/ 478 w 1622"/>
                <a:gd name="T83" fmla="*/ 0 h 1327"/>
                <a:gd name="T84" fmla="*/ 545 w 1622"/>
                <a:gd name="T85" fmla="*/ 103 h 1327"/>
                <a:gd name="T86" fmla="*/ 485 w 1622"/>
                <a:gd name="T87" fmla="*/ 267 h 1327"/>
                <a:gd name="T88" fmla="*/ 394 w 1622"/>
                <a:gd name="T89" fmla="*/ 164 h 1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22"/>
                <a:gd name="T136" fmla="*/ 0 h 1327"/>
                <a:gd name="T137" fmla="*/ 1622 w 1622"/>
                <a:gd name="T138" fmla="*/ 1327 h 1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22" h="1327">
                  <a:moveTo>
                    <a:pt x="900" y="181"/>
                  </a:moveTo>
                  <a:lnTo>
                    <a:pt x="937" y="132"/>
                  </a:lnTo>
                  <a:lnTo>
                    <a:pt x="925" y="84"/>
                  </a:lnTo>
                  <a:lnTo>
                    <a:pt x="865" y="72"/>
                  </a:lnTo>
                  <a:lnTo>
                    <a:pt x="781" y="109"/>
                  </a:lnTo>
                  <a:lnTo>
                    <a:pt x="697" y="181"/>
                  </a:lnTo>
                  <a:lnTo>
                    <a:pt x="637" y="277"/>
                  </a:lnTo>
                  <a:lnTo>
                    <a:pt x="625" y="410"/>
                  </a:lnTo>
                  <a:lnTo>
                    <a:pt x="625" y="507"/>
                  </a:lnTo>
                  <a:lnTo>
                    <a:pt x="672" y="651"/>
                  </a:lnTo>
                  <a:lnTo>
                    <a:pt x="721" y="784"/>
                  </a:lnTo>
                  <a:lnTo>
                    <a:pt x="769" y="880"/>
                  </a:lnTo>
                  <a:lnTo>
                    <a:pt x="793" y="976"/>
                  </a:lnTo>
                  <a:lnTo>
                    <a:pt x="805" y="1073"/>
                  </a:lnTo>
                  <a:lnTo>
                    <a:pt x="781" y="1170"/>
                  </a:lnTo>
                  <a:lnTo>
                    <a:pt x="733" y="1266"/>
                  </a:lnTo>
                  <a:lnTo>
                    <a:pt x="612" y="1314"/>
                  </a:lnTo>
                  <a:lnTo>
                    <a:pt x="528" y="1326"/>
                  </a:lnTo>
                  <a:lnTo>
                    <a:pt x="456" y="1314"/>
                  </a:lnTo>
                  <a:lnTo>
                    <a:pt x="360" y="1266"/>
                  </a:lnTo>
                  <a:lnTo>
                    <a:pt x="349" y="1122"/>
                  </a:lnTo>
                  <a:lnTo>
                    <a:pt x="384" y="1001"/>
                  </a:lnTo>
                  <a:lnTo>
                    <a:pt x="409" y="856"/>
                  </a:lnTo>
                  <a:lnTo>
                    <a:pt x="444" y="736"/>
                  </a:lnTo>
                  <a:lnTo>
                    <a:pt x="468" y="602"/>
                  </a:lnTo>
                  <a:lnTo>
                    <a:pt x="504" y="495"/>
                  </a:lnTo>
                  <a:lnTo>
                    <a:pt x="481" y="398"/>
                  </a:lnTo>
                  <a:lnTo>
                    <a:pt x="456" y="325"/>
                  </a:lnTo>
                  <a:lnTo>
                    <a:pt x="396" y="289"/>
                  </a:lnTo>
                  <a:lnTo>
                    <a:pt x="288" y="289"/>
                  </a:lnTo>
                  <a:lnTo>
                    <a:pt x="228" y="313"/>
                  </a:lnTo>
                  <a:lnTo>
                    <a:pt x="180" y="373"/>
                  </a:lnTo>
                  <a:lnTo>
                    <a:pt x="193" y="470"/>
                  </a:lnTo>
                  <a:lnTo>
                    <a:pt x="265" y="542"/>
                  </a:lnTo>
                  <a:lnTo>
                    <a:pt x="337" y="602"/>
                  </a:lnTo>
                  <a:lnTo>
                    <a:pt x="409" y="627"/>
                  </a:lnTo>
                  <a:lnTo>
                    <a:pt x="481" y="651"/>
                  </a:lnTo>
                  <a:lnTo>
                    <a:pt x="553" y="724"/>
                  </a:lnTo>
                  <a:lnTo>
                    <a:pt x="612" y="819"/>
                  </a:lnTo>
                  <a:lnTo>
                    <a:pt x="637" y="916"/>
                  </a:lnTo>
                  <a:lnTo>
                    <a:pt x="637" y="1037"/>
                  </a:lnTo>
                  <a:lnTo>
                    <a:pt x="588" y="1133"/>
                  </a:lnTo>
                  <a:lnTo>
                    <a:pt x="504" y="1170"/>
                  </a:lnTo>
                  <a:lnTo>
                    <a:pt x="396" y="1182"/>
                  </a:lnTo>
                  <a:lnTo>
                    <a:pt x="265" y="1157"/>
                  </a:lnTo>
                  <a:lnTo>
                    <a:pt x="144" y="1097"/>
                  </a:lnTo>
                  <a:lnTo>
                    <a:pt x="35" y="1025"/>
                  </a:lnTo>
                  <a:lnTo>
                    <a:pt x="0" y="928"/>
                  </a:lnTo>
                  <a:lnTo>
                    <a:pt x="12" y="832"/>
                  </a:lnTo>
                  <a:lnTo>
                    <a:pt x="96" y="771"/>
                  </a:lnTo>
                  <a:lnTo>
                    <a:pt x="180" y="711"/>
                  </a:lnTo>
                  <a:lnTo>
                    <a:pt x="288" y="651"/>
                  </a:lnTo>
                  <a:lnTo>
                    <a:pt x="372" y="590"/>
                  </a:lnTo>
                  <a:lnTo>
                    <a:pt x="468" y="518"/>
                  </a:lnTo>
                  <a:lnTo>
                    <a:pt x="588" y="433"/>
                  </a:lnTo>
                  <a:lnTo>
                    <a:pt x="697" y="350"/>
                  </a:lnTo>
                  <a:lnTo>
                    <a:pt x="756" y="277"/>
                  </a:lnTo>
                  <a:lnTo>
                    <a:pt x="781" y="181"/>
                  </a:lnTo>
                  <a:lnTo>
                    <a:pt x="733" y="109"/>
                  </a:lnTo>
                  <a:lnTo>
                    <a:pt x="672" y="47"/>
                  </a:lnTo>
                  <a:lnTo>
                    <a:pt x="588" y="35"/>
                  </a:lnTo>
                  <a:lnTo>
                    <a:pt x="504" y="109"/>
                  </a:lnTo>
                  <a:lnTo>
                    <a:pt x="481" y="193"/>
                  </a:lnTo>
                  <a:lnTo>
                    <a:pt x="516" y="301"/>
                  </a:lnTo>
                  <a:lnTo>
                    <a:pt x="588" y="373"/>
                  </a:lnTo>
                  <a:lnTo>
                    <a:pt x="697" y="495"/>
                  </a:lnTo>
                  <a:lnTo>
                    <a:pt x="781" y="579"/>
                  </a:lnTo>
                  <a:lnTo>
                    <a:pt x="877" y="675"/>
                  </a:lnTo>
                  <a:lnTo>
                    <a:pt x="961" y="771"/>
                  </a:lnTo>
                  <a:lnTo>
                    <a:pt x="1044" y="856"/>
                  </a:lnTo>
                  <a:lnTo>
                    <a:pt x="1117" y="976"/>
                  </a:lnTo>
                  <a:lnTo>
                    <a:pt x="1141" y="1061"/>
                  </a:lnTo>
                  <a:lnTo>
                    <a:pt x="1117" y="1170"/>
                  </a:lnTo>
                  <a:lnTo>
                    <a:pt x="1069" y="1254"/>
                  </a:lnTo>
                  <a:lnTo>
                    <a:pt x="972" y="1279"/>
                  </a:lnTo>
                  <a:lnTo>
                    <a:pt x="888" y="1242"/>
                  </a:lnTo>
                  <a:lnTo>
                    <a:pt x="828" y="1170"/>
                  </a:lnTo>
                  <a:lnTo>
                    <a:pt x="816" y="1037"/>
                  </a:lnTo>
                  <a:lnTo>
                    <a:pt x="805" y="893"/>
                  </a:lnTo>
                  <a:lnTo>
                    <a:pt x="828" y="808"/>
                  </a:lnTo>
                  <a:lnTo>
                    <a:pt x="888" y="724"/>
                  </a:lnTo>
                  <a:lnTo>
                    <a:pt x="985" y="675"/>
                  </a:lnTo>
                  <a:lnTo>
                    <a:pt x="1069" y="627"/>
                  </a:lnTo>
                  <a:lnTo>
                    <a:pt x="1165" y="615"/>
                  </a:lnTo>
                  <a:lnTo>
                    <a:pt x="1261" y="639"/>
                  </a:lnTo>
                  <a:lnTo>
                    <a:pt x="1357" y="724"/>
                  </a:lnTo>
                  <a:lnTo>
                    <a:pt x="1418" y="784"/>
                  </a:lnTo>
                  <a:lnTo>
                    <a:pt x="1465" y="880"/>
                  </a:lnTo>
                  <a:lnTo>
                    <a:pt x="1502" y="976"/>
                  </a:lnTo>
                  <a:lnTo>
                    <a:pt x="1537" y="1097"/>
                  </a:lnTo>
                  <a:lnTo>
                    <a:pt x="1525" y="1218"/>
                  </a:lnTo>
                  <a:lnTo>
                    <a:pt x="1465" y="1302"/>
                  </a:lnTo>
                  <a:lnTo>
                    <a:pt x="1393" y="1326"/>
                  </a:lnTo>
                  <a:lnTo>
                    <a:pt x="1297" y="1302"/>
                  </a:lnTo>
                  <a:lnTo>
                    <a:pt x="1225" y="1206"/>
                  </a:lnTo>
                  <a:lnTo>
                    <a:pt x="1213" y="1110"/>
                  </a:lnTo>
                  <a:lnTo>
                    <a:pt x="1225" y="1001"/>
                  </a:lnTo>
                  <a:lnTo>
                    <a:pt x="1309" y="941"/>
                  </a:lnTo>
                  <a:lnTo>
                    <a:pt x="1381" y="880"/>
                  </a:lnTo>
                  <a:lnTo>
                    <a:pt x="1453" y="819"/>
                  </a:lnTo>
                  <a:lnTo>
                    <a:pt x="1537" y="736"/>
                  </a:lnTo>
                  <a:lnTo>
                    <a:pt x="1597" y="651"/>
                  </a:lnTo>
                  <a:lnTo>
                    <a:pt x="1621" y="507"/>
                  </a:lnTo>
                  <a:lnTo>
                    <a:pt x="1597" y="361"/>
                  </a:lnTo>
                  <a:lnTo>
                    <a:pt x="1549" y="277"/>
                  </a:lnTo>
                  <a:lnTo>
                    <a:pt x="1465" y="217"/>
                  </a:lnTo>
                  <a:lnTo>
                    <a:pt x="1381" y="204"/>
                  </a:lnTo>
                  <a:lnTo>
                    <a:pt x="1261" y="229"/>
                  </a:lnTo>
                  <a:lnTo>
                    <a:pt x="1177" y="313"/>
                  </a:lnTo>
                  <a:lnTo>
                    <a:pt x="1141" y="422"/>
                  </a:lnTo>
                  <a:lnTo>
                    <a:pt x="1105" y="482"/>
                  </a:lnTo>
                  <a:lnTo>
                    <a:pt x="1093" y="579"/>
                  </a:lnTo>
                  <a:lnTo>
                    <a:pt x="1093" y="675"/>
                  </a:lnTo>
                  <a:lnTo>
                    <a:pt x="1141" y="736"/>
                  </a:lnTo>
                  <a:lnTo>
                    <a:pt x="1213" y="736"/>
                  </a:lnTo>
                  <a:lnTo>
                    <a:pt x="1285" y="687"/>
                  </a:lnTo>
                  <a:lnTo>
                    <a:pt x="1297" y="639"/>
                  </a:lnTo>
                  <a:lnTo>
                    <a:pt x="1297" y="530"/>
                  </a:lnTo>
                  <a:lnTo>
                    <a:pt x="1249" y="458"/>
                  </a:lnTo>
                  <a:lnTo>
                    <a:pt x="1201" y="410"/>
                  </a:lnTo>
                  <a:lnTo>
                    <a:pt x="1081" y="313"/>
                  </a:lnTo>
                  <a:lnTo>
                    <a:pt x="961" y="253"/>
                  </a:lnTo>
                  <a:lnTo>
                    <a:pt x="877" y="193"/>
                  </a:lnTo>
                  <a:lnTo>
                    <a:pt x="841" y="132"/>
                  </a:lnTo>
                  <a:lnTo>
                    <a:pt x="888" y="47"/>
                  </a:lnTo>
                  <a:lnTo>
                    <a:pt x="949" y="0"/>
                  </a:lnTo>
                  <a:lnTo>
                    <a:pt x="1033" y="24"/>
                  </a:lnTo>
                  <a:lnTo>
                    <a:pt x="1069" y="84"/>
                  </a:lnTo>
                  <a:lnTo>
                    <a:pt x="1081" y="144"/>
                  </a:lnTo>
                  <a:lnTo>
                    <a:pt x="1081" y="217"/>
                  </a:lnTo>
                  <a:lnTo>
                    <a:pt x="1033" y="325"/>
                  </a:lnTo>
                  <a:lnTo>
                    <a:pt x="961" y="373"/>
                  </a:lnTo>
                  <a:lnTo>
                    <a:pt x="877" y="373"/>
                  </a:lnTo>
                  <a:lnTo>
                    <a:pt x="816" y="338"/>
                  </a:lnTo>
                  <a:lnTo>
                    <a:pt x="781" y="229"/>
                  </a:lnTo>
                  <a:lnTo>
                    <a:pt x="781" y="132"/>
                  </a:lnTo>
                  <a:lnTo>
                    <a:pt x="853" y="109"/>
                  </a:lnTo>
                </a:path>
              </a:pathLst>
            </a:custGeom>
            <a:noFill/>
            <a:ln w="50800" cap="rnd" cmpd="sng">
              <a:solidFill>
                <a:srgbClr val="FF6633"/>
              </a:solidFill>
              <a:prstDash val="solid"/>
              <a:round/>
              <a:headEnd type="none" w="med" len="med"/>
              <a:tailEnd type="none" w="med" len="med"/>
            </a:ln>
          </p:spPr>
          <p:txBody>
            <a:bodyPr/>
            <a:lstStyle/>
            <a:p>
              <a:endParaRPr lang="en-US"/>
            </a:p>
          </p:txBody>
        </p:sp>
        <p:sp>
          <p:nvSpPr>
            <p:cNvPr id="81934" name="Oval 10"/>
            <p:cNvSpPr>
              <a:spLocks noChangeArrowheads="1"/>
            </p:cNvSpPr>
            <p:nvPr/>
          </p:nvSpPr>
          <p:spPr bwMode="auto">
            <a:xfrm>
              <a:off x="813" y="1474"/>
              <a:ext cx="2091" cy="2314"/>
            </a:xfrm>
            <a:prstGeom prst="ellipse">
              <a:avLst/>
            </a:prstGeom>
            <a:noFill/>
            <a:ln w="76200">
              <a:solidFill>
                <a:srgbClr val="F6BF69"/>
              </a:solidFill>
              <a:round/>
              <a:headEnd/>
              <a:tailEnd/>
            </a:ln>
          </p:spPr>
          <p:txBody>
            <a:bodyPr wrap="none" anchor="ctr"/>
            <a:lstStyle/>
            <a:p>
              <a:pPr eaLnBrk="1" hangingPunct="1"/>
              <a:endParaRPr lang="ar-SA"/>
            </a:p>
          </p:txBody>
        </p:sp>
        <p:sp>
          <p:nvSpPr>
            <p:cNvPr id="81935" name="Line 11"/>
            <p:cNvSpPr>
              <a:spLocks noChangeShapeType="1"/>
            </p:cNvSpPr>
            <p:nvPr/>
          </p:nvSpPr>
          <p:spPr bwMode="auto">
            <a:xfrm>
              <a:off x="861" y="1388"/>
              <a:ext cx="716" cy="677"/>
            </a:xfrm>
            <a:prstGeom prst="line">
              <a:avLst/>
            </a:prstGeom>
            <a:noFill/>
            <a:ln w="50800">
              <a:solidFill>
                <a:srgbClr val="FFFFFF"/>
              </a:solidFill>
              <a:round/>
              <a:headEnd/>
              <a:tailEnd/>
            </a:ln>
          </p:spPr>
          <p:txBody>
            <a:bodyPr/>
            <a:lstStyle/>
            <a:p>
              <a:endParaRPr lang="en-US"/>
            </a:p>
          </p:txBody>
        </p:sp>
        <p:sp>
          <p:nvSpPr>
            <p:cNvPr id="81936" name="Line 12"/>
            <p:cNvSpPr>
              <a:spLocks noChangeShapeType="1"/>
            </p:cNvSpPr>
            <p:nvPr/>
          </p:nvSpPr>
          <p:spPr bwMode="auto">
            <a:xfrm>
              <a:off x="2380" y="3176"/>
              <a:ext cx="258" cy="446"/>
            </a:xfrm>
            <a:prstGeom prst="line">
              <a:avLst/>
            </a:prstGeom>
            <a:noFill/>
            <a:ln w="50800">
              <a:solidFill>
                <a:srgbClr val="FFFFFF"/>
              </a:solidFill>
              <a:round/>
              <a:headEnd/>
              <a:tailEnd/>
            </a:ln>
          </p:spPr>
          <p:txBody>
            <a:bodyPr/>
            <a:lstStyle/>
            <a:p>
              <a:endParaRPr lang="en-US"/>
            </a:p>
          </p:txBody>
        </p:sp>
        <p:sp>
          <p:nvSpPr>
            <p:cNvPr id="81937" name="Line 13"/>
            <p:cNvSpPr>
              <a:spLocks noChangeShapeType="1"/>
            </p:cNvSpPr>
            <p:nvPr/>
          </p:nvSpPr>
          <p:spPr bwMode="auto">
            <a:xfrm flipH="1">
              <a:off x="2408" y="1356"/>
              <a:ext cx="181" cy="258"/>
            </a:xfrm>
            <a:prstGeom prst="line">
              <a:avLst/>
            </a:prstGeom>
            <a:noFill/>
            <a:ln w="50800">
              <a:solidFill>
                <a:srgbClr val="FFFFFF"/>
              </a:solidFill>
              <a:round/>
              <a:headEnd/>
              <a:tailEnd/>
            </a:ln>
          </p:spPr>
          <p:txBody>
            <a:bodyPr/>
            <a:lstStyle/>
            <a:p>
              <a:endParaRPr lang="en-US"/>
            </a:p>
          </p:txBody>
        </p:sp>
        <p:sp>
          <p:nvSpPr>
            <p:cNvPr id="81938" name="Rectangle 14"/>
            <p:cNvSpPr>
              <a:spLocks noChangeArrowheads="1"/>
            </p:cNvSpPr>
            <p:nvPr/>
          </p:nvSpPr>
          <p:spPr bwMode="auto">
            <a:xfrm>
              <a:off x="2332" y="1056"/>
              <a:ext cx="1316" cy="349"/>
            </a:xfrm>
            <a:prstGeom prst="rect">
              <a:avLst/>
            </a:prstGeom>
            <a:noFill/>
            <a:ln w="12700">
              <a:noFill/>
              <a:miter lim="800000"/>
              <a:headEnd/>
              <a:tailEnd/>
            </a:ln>
          </p:spPr>
          <p:txBody>
            <a:bodyPr lIns="90480" tIns="44446" rIns="90480" bIns="44446">
              <a:spAutoFit/>
            </a:bodyPr>
            <a:lstStyle/>
            <a:p>
              <a:pPr algn="ctr"/>
              <a:r>
                <a:rPr lang="en-US" sz="2800" b="1">
                  <a:solidFill>
                    <a:srgbClr val="FFFF00"/>
                  </a:solidFill>
                </a:rPr>
                <a:t>HBsAg</a:t>
              </a:r>
            </a:p>
          </p:txBody>
        </p:sp>
        <p:sp>
          <p:nvSpPr>
            <p:cNvPr id="81939" name="Rectangle 15"/>
            <p:cNvSpPr>
              <a:spLocks noChangeArrowheads="1"/>
            </p:cNvSpPr>
            <p:nvPr/>
          </p:nvSpPr>
          <p:spPr bwMode="auto">
            <a:xfrm>
              <a:off x="2236" y="3600"/>
              <a:ext cx="1316" cy="349"/>
            </a:xfrm>
            <a:prstGeom prst="rect">
              <a:avLst/>
            </a:prstGeom>
            <a:noFill/>
            <a:ln w="12700">
              <a:noFill/>
              <a:miter lim="800000"/>
              <a:headEnd/>
              <a:tailEnd/>
            </a:ln>
          </p:spPr>
          <p:txBody>
            <a:bodyPr lIns="90480" tIns="44446" rIns="90480" bIns="44446">
              <a:spAutoFit/>
            </a:bodyPr>
            <a:lstStyle/>
            <a:p>
              <a:pPr algn="ctr"/>
              <a:r>
                <a:rPr lang="en-US" sz="2800" b="1">
                  <a:solidFill>
                    <a:srgbClr val="FFFF00"/>
                  </a:solidFill>
                </a:rPr>
                <a:t>RNA</a:t>
              </a:r>
            </a:p>
          </p:txBody>
        </p:sp>
        <p:sp>
          <p:nvSpPr>
            <p:cNvPr id="81940" name="Rectangle 16"/>
            <p:cNvSpPr>
              <a:spLocks noChangeArrowheads="1"/>
            </p:cNvSpPr>
            <p:nvPr/>
          </p:nvSpPr>
          <p:spPr bwMode="auto">
            <a:xfrm>
              <a:off x="432" y="1104"/>
              <a:ext cx="1316" cy="348"/>
            </a:xfrm>
            <a:prstGeom prst="rect">
              <a:avLst/>
            </a:prstGeom>
            <a:noFill/>
            <a:ln w="12700">
              <a:noFill/>
              <a:miter lim="800000"/>
              <a:headEnd/>
              <a:tailEnd/>
            </a:ln>
          </p:spPr>
          <p:txBody>
            <a:bodyPr lIns="90480" tIns="44446" rIns="90480" bIns="44446">
              <a:spAutoFit/>
            </a:bodyPr>
            <a:lstStyle/>
            <a:p>
              <a:pPr algn="ctr"/>
              <a:r>
                <a:rPr lang="en-US" sz="2800" b="1">
                  <a:solidFill>
                    <a:srgbClr val="FFFF00"/>
                  </a:solidFill>
                  <a:latin typeface="Symbol" pitchFamily="18" charset="2"/>
                </a:rPr>
                <a:t>d</a:t>
              </a:r>
              <a:r>
                <a:rPr lang="en-US" sz="2800" b="1">
                  <a:solidFill>
                    <a:srgbClr val="FFFF00"/>
                  </a:solidFill>
                </a:rPr>
                <a:t> antigen</a:t>
              </a:r>
            </a:p>
          </p:txBody>
        </p:sp>
      </p:grpSp>
      <p:sp>
        <p:nvSpPr>
          <p:cNvPr id="81924" name="Rectangle 20"/>
          <p:cNvSpPr>
            <a:spLocks noGrp="1" noChangeArrowheads="1"/>
          </p:cNvSpPr>
          <p:nvPr>
            <p:ph type="title"/>
          </p:nvPr>
        </p:nvSpPr>
        <p:spPr>
          <a:xfrm>
            <a:off x="685800" y="341313"/>
            <a:ext cx="7772400" cy="649287"/>
          </a:xfrm>
        </p:spPr>
        <p:txBody>
          <a:bodyPr/>
          <a:lstStyle/>
          <a:p>
            <a:r>
              <a:rPr lang="en-US" sz="3600" b="1" smtClean="0">
                <a:solidFill>
                  <a:schemeClr val="bg2"/>
                </a:solidFill>
              </a:rPr>
              <a:t>Hepatitis D (Delta) Virus</a:t>
            </a:r>
          </a:p>
        </p:txBody>
      </p:sp>
      <p:sp>
        <p:nvSpPr>
          <p:cNvPr id="81925" name="Rectangle 21"/>
          <p:cNvSpPr>
            <a:spLocks noChangeArrowheads="1"/>
          </p:cNvSpPr>
          <p:nvPr/>
        </p:nvSpPr>
        <p:spPr bwMode="auto">
          <a:xfrm>
            <a:off x="152400" y="4953000"/>
            <a:ext cx="9144000" cy="1754188"/>
          </a:xfrm>
          <a:prstGeom prst="rect">
            <a:avLst/>
          </a:prstGeom>
          <a:noFill/>
          <a:ln w="9525" algn="ctr">
            <a:noFill/>
            <a:miter lim="800000"/>
            <a:headEnd/>
            <a:tailEnd/>
          </a:ln>
        </p:spPr>
        <p:txBody>
          <a:bodyPr>
            <a:spAutoFit/>
          </a:bodyPr>
          <a:lstStyle/>
          <a:p>
            <a:pPr eaLnBrk="1" hangingPunct="1">
              <a:spcBef>
                <a:spcPct val="50000"/>
              </a:spcBef>
              <a:buClr>
                <a:srgbClr val="33CC33"/>
              </a:buClr>
              <a:buFont typeface="Wingdings" pitchFamily="2" charset="2"/>
              <a:buNone/>
            </a:pPr>
            <a:r>
              <a:rPr lang="en-US" sz="2400" b="1"/>
              <a:t>HDV is a defective single‑stranded RNA virus (delta Ag) </a:t>
            </a:r>
          </a:p>
          <a:p>
            <a:pPr eaLnBrk="1" hangingPunct="1">
              <a:lnSpc>
                <a:spcPct val="150000"/>
              </a:lnSpc>
              <a:spcBef>
                <a:spcPct val="50000"/>
              </a:spcBef>
              <a:buClr>
                <a:srgbClr val="33CC33"/>
              </a:buClr>
              <a:buFont typeface="Wingdings" pitchFamily="2" charset="2"/>
              <a:buNone/>
            </a:pPr>
            <a:r>
              <a:rPr lang="en-US" sz="2400" b="1"/>
              <a:t>It requires HBV for synthesis of envelope protein composed of HBsAg</a:t>
            </a:r>
          </a:p>
        </p:txBody>
      </p:sp>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bwMode="auto">
          <a:noFill/>
          <a:ln>
            <a:miter lim="800000"/>
            <a:headEnd/>
            <a:tailEnd/>
          </a:ln>
        </p:spPr>
        <p:txBody>
          <a:bodyPr/>
          <a:lstStyle/>
          <a:p>
            <a:fld id="{421A37C9-3A6C-4A4E-8B78-AC64FB5D2F11}" type="slidenum">
              <a:rPr lang="ar-SA"/>
              <a:pPr/>
              <a:t>45</a:t>
            </a:fld>
            <a:endParaRPr lang="en-US"/>
          </a:p>
        </p:txBody>
      </p:sp>
      <p:sp>
        <p:nvSpPr>
          <p:cNvPr id="83971"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3972"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83973"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3974"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83975"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3976"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357384" name="Rectangle 8"/>
          <p:cNvSpPr>
            <a:spLocks noChangeArrowheads="1"/>
          </p:cNvSpPr>
          <p:nvPr/>
        </p:nvSpPr>
        <p:spPr bwMode="auto">
          <a:xfrm>
            <a:off x="304800" y="1676400"/>
            <a:ext cx="8602663" cy="3352800"/>
          </a:xfrm>
          <a:prstGeom prst="rect">
            <a:avLst/>
          </a:prstGeom>
          <a:noFill/>
          <a:ln w="12700">
            <a:noFill/>
            <a:miter lim="800000"/>
            <a:headEnd/>
            <a:tailEnd/>
          </a:ln>
        </p:spPr>
        <p:txBody>
          <a:bodyPr lIns="90480" tIns="44446" rIns="90480" bIns="44446"/>
          <a:lstStyle/>
          <a:p>
            <a:pPr marL="342900" indent="-342900">
              <a:lnSpc>
                <a:spcPct val="90000"/>
              </a:lnSpc>
              <a:spcBef>
                <a:spcPct val="20000"/>
              </a:spcBef>
              <a:buClr>
                <a:srgbClr val="FFFF00"/>
              </a:buClr>
              <a:buSzPct val="120000"/>
              <a:buFontTx/>
              <a:buChar char="•"/>
            </a:pPr>
            <a:r>
              <a:rPr lang="en-US" sz="3000" b="1"/>
              <a:t>Coinfection with HBV</a:t>
            </a:r>
          </a:p>
          <a:p>
            <a:pPr marL="742950" lvl="1" indent="-285750">
              <a:lnSpc>
                <a:spcPct val="90000"/>
              </a:lnSpc>
              <a:spcBef>
                <a:spcPct val="20000"/>
              </a:spcBef>
              <a:buClr>
                <a:srgbClr val="FFFF00"/>
              </a:buClr>
              <a:buSzPct val="80000"/>
              <a:buFont typeface="Times New Roman" pitchFamily="18" charset="0"/>
              <a:buChar char="–"/>
            </a:pPr>
            <a:r>
              <a:rPr lang="en-US" sz="2600"/>
              <a:t>severe acute disease</a:t>
            </a:r>
          </a:p>
          <a:p>
            <a:pPr marL="742950" lvl="1" indent="-285750">
              <a:lnSpc>
                <a:spcPct val="90000"/>
              </a:lnSpc>
              <a:spcBef>
                <a:spcPct val="20000"/>
              </a:spcBef>
              <a:buClr>
                <a:srgbClr val="FFFF00"/>
              </a:buClr>
              <a:buSzPct val="80000"/>
              <a:buFont typeface="Times New Roman" pitchFamily="18" charset="0"/>
              <a:buChar char="–"/>
            </a:pPr>
            <a:r>
              <a:rPr lang="en-US" sz="2600"/>
              <a:t>low risk of chronic infection</a:t>
            </a:r>
          </a:p>
          <a:p>
            <a:pPr marL="342900" indent="-342900">
              <a:lnSpc>
                <a:spcPct val="90000"/>
              </a:lnSpc>
              <a:spcBef>
                <a:spcPct val="20000"/>
              </a:spcBef>
              <a:buClr>
                <a:srgbClr val="FFFF00"/>
              </a:buClr>
              <a:buSzPct val="120000"/>
              <a:buFontTx/>
              <a:buChar char="•"/>
            </a:pPr>
            <a:endParaRPr lang="en-US" sz="2800" b="1"/>
          </a:p>
          <a:p>
            <a:pPr marL="342900" indent="-342900">
              <a:lnSpc>
                <a:spcPct val="90000"/>
              </a:lnSpc>
              <a:spcBef>
                <a:spcPct val="20000"/>
              </a:spcBef>
              <a:buClr>
                <a:srgbClr val="FFFF00"/>
              </a:buClr>
              <a:buSzPct val="120000"/>
              <a:buFontTx/>
              <a:buChar char="•"/>
            </a:pPr>
            <a:r>
              <a:rPr lang="en-US" sz="3000" b="1"/>
              <a:t>Superinfection on top of chronic HBV</a:t>
            </a:r>
          </a:p>
          <a:p>
            <a:pPr marL="742950" lvl="1" indent="-285750">
              <a:lnSpc>
                <a:spcPct val="90000"/>
              </a:lnSpc>
              <a:spcBef>
                <a:spcPct val="20000"/>
              </a:spcBef>
              <a:buClr>
                <a:srgbClr val="FFFF00"/>
              </a:buClr>
              <a:buSzPct val="120000"/>
              <a:buFont typeface="Times New Roman" pitchFamily="18" charset="0"/>
              <a:buChar char="–"/>
            </a:pPr>
            <a:r>
              <a:rPr lang="en-US" sz="2600"/>
              <a:t>usually develop chronic HDV infection</a:t>
            </a:r>
          </a:p>
          <a:p>
            <a:pPr marL="742950" lvl="1" indent="-285750">
              <a:lnSpc>
                <a:spcPct val="90000"/>
              </a:lnSpc>
              <a:spcBef>
                <a:spcPct val="20000"/>
              </a:spcBef>
              <a:buClr>
                <a:srgbClr val="FFFF00"/>
              </a:buClr>
              <a:buSzPct val="120000"/>
              <a:buFont typeface="Times New Roman" pitchFamily="18" charset="0"/>
              <a:buChar char="–"/>
            </a:pPr>
            <a:r>
              <a:rPr lang="en-US" sz="2600"/>
              <a:t>high risk of severe chronic liver disease</a:t>
            </a:r>
          </a:p>
        </p:txBody>
      </p:sp>
      <p:sp>
        <p:nvSpPr>
          <p:cNvPr id="83978" name="Rectangle 9"/>
          <p:cNvSpPr>
            <a:spLocks noChangeArrowheads="1"/>
          </p:cNvSpPr>
          <p:nvPr/>
        </p:nvSpPr>
        <p:spPr bwMode="auto">
          <a:xfrm>
            <a:off x="1252538" y="762000"/>
            <a:ext cx="6908800" cy="1143000"/>
          </a:xfrm>
          <a:prstGeom prst="rect">
            <a:avLst/>
          </a:prstGeom>
          <a:noFill/>
          <a:ln w="12700">
            <a:noFill/>
            <a:miter lim="800000"/>
            <a:headEnd/>
            <a:tailEnd/>
          </a:ln>
        </p:spPr>
        <p:txBody>
          <a:bodyPr lIns="90480" tIns="44446" rIns="90480" bIns="44446" anchor="ctr"/>
          <a:lstStyle/>
          <a:p>
            <a:pPr algn="ctr"/>
            <a:r>
              <a:rPr lang="en-US" sz="4400">
                <a:solidFill>
                  <a:srgbClr val="FAFD00"/>
                </a:solidFill>
                <a:latin typeface="ZapfHumnst BT"/>
              </a:rPr>
              <a:t> </a:t>
            </a:r>
          </a:p>
        </p:txBody>
      </p:sp>
      <p:sp>
        <p:nvSpPr>
          <p:cNvPr id="357386" name="Text Box 10"/>
          <p:cNvSpPr txBox="1">
            <a:spLocks noChangeArrowheads="1"/>
          </p:cNvSpPr>
          <p:nvPr/>
        </p:nvSpPr>
        <p:spPr bwMode="auto">
          <a:xfrm>
            <a:off x="914400" y="381000"/>
            <a:ext cx="7196138" cy="646113"/>
          </a:xfrm>
          <a:prstGeom prst="rect">
            <a:avLst/>
          </a:prstGeom>
          <a:noFill/>
          <a:ln w="9525">
            <a:noFill/>
            <a:miter lim="800000"/>
            <a:headEnd/>
            <a:tailEnd/>
          </a:ln>
        </p:spPr>
        <p:txBody>
          <a:bodyPr wrap="none" lIns="91432" tIns="45716" rIns="91432" bIns="45716">
            <a:spAutoFit/>
          </a:bodyPr>
          <a:lstStyle/>
          <a:p>
            <a:r>
              <a:rPr lang="en-US" sz="3600" b="1">
                <a:solidFill>
                  <a:schemeClr val="bg2"/>
                </a:solidFill>
                <a:latin typeface="Tahoma" pitchFamily="34" charset="0"/>
                <a:cs typeface="Tahoma" pitchFamily="34" charset="0"/>
              </a:rPr>
              <a:t>Hepatitis D -  Clinical Features</a:t>
            </a:r>
          </a:p>
        </p:txBody>
      </p:sp>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7386"/>
                                        </p:tgtEl>
                                        <p:attrNameLst>
                                          <p:attrName>style.visibility</p:attrName>
                                        </p:attrNameLst>
                                      </p:cBhvr>
                                      <p:to>
                                        <p:strVal val="visible"/>
                                      </p:to>
                                    </p:set>
                                    <p:anim calcmode="lin" valueType="num">
                                      <p:cBhvr>
                                        <p:cTn id="7" dur="1000" fill="hold"/>
                                        <p:tgtEl>
                                          <p:spTgt spid="357386"/>
                                        </p:tgtEl>
                                        <p:attrNameLst>
                                          <p:attrName>ppt_w</p:attrName>
                                        </p:attrNameLst>
                                      </p:cBhvr>
                                      <p:tavLst>
                                        <p:tav tm="0">
                                          <p:val>
                                            <p:strVal val="#ppt_w*0.70"/>
                                          </p:val>
                                        </p:tav>
                                        <p:tav tm="100000">
                                          <p:val>
                                            <p:strVal val="#ppt_w"/>
                                          </p:val>
                                        </p:tav>
                                      </p:tavLst>
                                    </p:anim>
                                    <p:anim calcmode="lin" valueType="num">
                                      <p:cBhvr>
                                        <p:cTn id="8" dur="1000" fill="hold"/>
                                        <p:tgtEl>
                                          <p:spTgt spid="357386"/>
                                        </p:tgtEl>
                                        <p:attrNameLst>
                                          <p:attrName>ppt_h</p:attrName>
                                        </p:attrNameLst>
                                      </p:cBhvr>
                                      <p:tavLst>
                                        <p:tav tm="0">
                                          <p:val>
                                            <p:strVal val="#ppt_h"/>
                                          </p:val>
                                        </p:tav>
                                        <p:tav tm="100000">
                                          <p:val>
                                            <p:strVal val="#ppt_h"/>
                                          </p:val>
                                        </p:tav>
                                      </p:tavLst>
                                    </p:anim>
                                    <p:animEffect transition="in" filter="fade">
                                      <p:cBhvr>
                                        <p:cTn id="9" dur="1000"/>
                                        <p:tgtEl>
                                          <p:spTgt spid="357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57384"/>
                                        </p:tgtEl>
                                        <p:attrNameLst>
                                          <p:attrName>style.visibility</p:attrName>
                                        </p:attrNameLst>
                                      </p:cBhvr>
                                      <p:to>
                                        <p:strVal val="visible"/>
                                      </p:to>
                                    </p:set>
                                    <p:anim calcmode="lin" valueType="num">
                                      <p:cBhvr additive="base">
                                        <p:cTn id="14" dur="500" fill="hold"/>
                                        <p:tgtEl>
                                          <p:spTgt spid="357384"/>
                                        </p:tgtEl>
                                        <p:attrNameLst>
                                          <p:attrName>ppt_x</p:attrName>
                                        </p:attrNameLst>
                                      </p:cBhvr>
                                      <p:tavLst>
                                        <p:tav tm="0">
                                          <p:val>
                                            <p:strVal val="#ppt_x"/>
                                          </p:val>
                                        </p:tav>
                                        <p:tav tm="100000">
                                          <p:val>
                                            <p:strVal val="#ppt_x"/>
                                          </p:val>
                                        </p:tav>
                                      </p:tavLst>
                                    </p:anim>
                                    <p:anim calcmode="lin" valueType="num">
                                      <p:cBhvr additive="base">
                                        <p:cTn id="15" dur="500" fill="hold"/>
                                        <p:tgtEl>
                                          <p:spTgt spid="357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4" grpId="0"/>
      <p:bldP spid="35738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noFill/>
          <a:ln>
            <a:miter lim="800000"/>
            <a:headEnd/>
            <a:tailEnd/>
          </a:ln>
        </p:spPr>
        <p:txBody>
          <a:bodyPr/>
          <a:lstStyle/>
          <a:p>
            <a:fld id="{50C9D354-5526-4D1A-A796-F16C08A25EA9}" type="slidenum">
              <a:rPr lang="ar-SA"/>
              <a:pPr/>
              <a:t>46</a:t>
            </a:fld>
            <a:endParaRPr lang="en-US"/>
          </a:p>
        </p:txBody>
      </p:sp>
      <p:sp>
        <p:nvSpPr>
          <p:cNvPr id="86019"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6020"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86021"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6022"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86023"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6024"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359432" name="Rectangle 8"/>
          <p:cNvSpPr>
            <a:spLocks noChangeArrowheads="1"/>
          </p:cNvSpPr>
          <p:nvPr/>
        </p:nvSpPr>
        <p:spPr bwMode="auto">
          <a:xfrm>
            <a:off x="1752600" y="1989138"/>
            <a:ext cx="5334000" cy="2667000"/>
          </a:xfrm>
          <a:prstGeom prst="rect">
            <a:avLst/>
          </a:prstGeom>
          <a:noFill/>
          <a:ln w="12700">
            <a:noFill/>
            <a:miter lim="800000"/>
            <a:headEnd/>
            <a:tailEnd/>
          </a:ln>
          <a:effectLst/>
        </p:spPr>
        <p:txBody>
          <a:bodyPr lIns="90480" tIns="44446" rIns="90480" bIns="44446"/>
          <a:lstStyle/>
          <a:p>
            <a:pPr marL="342900" indent="-342900">
              <a:lnSpc>
                <a:spcPct val="90000"/>
              </a:lnSpc>
              <a:spcBef>
                <a:spcPct val="20000"/>
              </a:spcBef>
              <a:buClr>
                <a:srgbClr val="FFFF00"/>
              </a:buClr>
              <a:buSzPct val="100000"/>
              <a:buFontTx/>
              <a:buChar char="•"/>
              <a:defRPr/>
            </a:pPr>
            <a:r>
              <a:rPr lang="en-US" sz="3600">
                <a:effectLst>
                  <a:outerShdw blurRad="38100" dist="38100" dir="2700000" algn="tl">
                    <a:srgbClr val="000000"/>
                  </a:outerShdw>
                </a:effectLst>
              </a:rPr>
              <a:t>Percutanous exposures</a:t>
            </a:r>
          </a:p>
          <a:p>
            <a:pPr marL="742950" lvl="1" indent="-285750">
              <a:spcBef>
                <a:spcPct val="20000"/>
              </a:spcBef>
              <a:buClr>
                <a:srgbClr val="FFFF00"/>
              </a:buClr>
              <a:buSzPct val="80000"/>
              <a:buFont typeface="Webdings" pitchFamily="18" charset="2"/>
              <a:buChar char="4"/>
              <a:defRPr/>
            </a:pPr>
            <a:r>
              <a:rPr lang="en-US" sz="3000">
                <a:effectLst>
                  <a:outerShdw blurRad="38100" dist="38100" dir="2700000" algn="tl">
                    <a:srgbClr val="000000"/>
                  </a:outerShdw>
                </a:effectLst>
              </a:rPr>
              <a:t>injecting drug use</a:t>
            </a:r>
          </a:p>
          <a:p>
            <a:pPr marL="342900" indent="-342900">
              <a:lnSpc>
                <a:spcPct val="110000"/>
              </a:lnSpc>
              <a:spcBef>
                <a:spcPct val="20000"/>
              </a:spcBef>
              <a:buClr>
                <a:srgbClr val="FFFF00"/>
              </a:buClr>
              <a:buSzPct val="100000"/>
              <a:buFontTx/>
              <a:buChar char="•"/>
              <a:defRPr/>
            </a:pPr>
            <a:r>
              <a:rPr lang="en-US" sz="3600">
                <a:effectLst>
                  <a:outerShdw blurRad="38100" dist="38100" dir="2700000" algn="tl">
                    <a:srgbClr val="000000"/>
                  </a:outerShdw>
                </a:effectLst>
              </a:rPr>
              <a:t>Permucosal exposures</a:t>
            </a:r>
          </a:p>
          <a:p>
            <a:pPr marL="742950" lvl="1" indent="-285750">
              <a:lnSpc>
                <a:spcPct val="90000"/>
              </a:lnSpc>
              <a:spcBef>
                <a:spcPct val="20000"/>
              </a:spcBef>
              <a:buClr>
                <a:srgbClr val="FFFF00"/>
              </a:buClr>
              <a:buSzPct val="80000"/>
              <a:buFont typeface="Webdings" pitchFamily="18" charset="2"/>
              <a:buChar char="4"/>
              <a:defRPr/>
            </a:pPr>
            <a:r>
              <a:rPr lang="en-US" sz="3000">
                <a:effectLst>
                  <a:outerShdw blurRad="38100" dist="38100" dir="2700000" algn="tl">
                    <a:srgbClr val="000000"/>
                  </a:outerShdw>
                </a:effectLst>
              </a:rPr>
              <a:t>sex contact</a:t>
            </a:r>
          </a:p>
        </p:txBody>
      </p:sp>
      <p:sp>
        <p:nvSpPr>
          <p:cNvPr id="86026" name="Rectangle 9"/>
          <p:cNvSpPr>
            <a:spLocks noChangeArrowheads="1"/>
          </p:cNvSpPr>
          <p:nvPr/>
        </p:nvSpPr>
        <p:spPr bwMode="auto">
          <a:xfrm>
            <a:off x="1252538" y="762000"/>
            <a:ext cx="319087" cy="646113"/>
          </a:xfrm>
          <a:prstGeom prst="rect">
            <a:avLst/>
          </a:prstGeom>
          <a:noFill/>
          <a:ln w="9525">
            <a:noFill/>
            <a:miter lim="800000"/>
            <a:headEnd/>
            <a:tailEnd/>
          </a:ln>
        </p:spPr>
        <p:txBody>
          <a:bodyPr wrap="none" lIns="91432" tIns="45716" rIns="91432" bIns="45716">
            <a:spAutoFit/>
          </a:bodyPr>
          <a:lstStyle/>
          <a:p>
            <a:r>
              <a:rPr lang="en-US" sz="3600" b="1">
                <a:solidFill>
                  <a:schemeClr val="bg2"/>
                </a:solidFill>
                <a:latin typeface="Tahoma" pitchFamily="34" charset="0"/>
                <a:cs typeface="Tahoma" pitchFamily="34" charset="0"/>
              </a:rPr>
              <a:t> </a:t>
            </a:r>
          </a:p>
        </p:txBody>
      </p:sp>
      <p:sp>
        <p:nvSpPr>
          <p:cNvPr id="359434" name="Text Box 10"/>
          <p:cNvSpPr txBox="1">
            <a:spLocks noChangeArrowheads="1"/>
          </p:cNvSpPr>
          <p:nvPr/>
        </p:nvSpPr>
        <p:spPr bwMode="auto">
          <a:xfrm>
            <a:off x="684213" y="0"/>
            <a:ext cx="7559675" cy="1077913"/>
          </a:xfrm>
          <a:prstGeom prst="rect">
            <a:avLst/>
          </a:prstGeom>
          <a:noFill/>
          <a:ln w="9525">
            <a:noFill/>
            <a:miter lim="800000"/>
            <a:headEnd/>
            <a:tailEnd/>
          </a:ln>
        </p:spPr>
        <p:txBody>
          <a:bodyPr lIns="91432" tIns="45716" rIns="91432" bIns="45716">
            <a:spAutoFit/>
          </a:bodyPr>
          <a:lstStyle/>
          <a:p>
            <a:pPr algn="ctr"/>
            <a:r>
              <a:rPr lang="en-US" sz="3200" b="1">
                <a:solidFill>
                  <a:schemeClr val="bg2"/>
                </a:solidFill>
                <a:latin typeface="Tahoma" pitchFamily="34" charset="0"/>
                <a:cs typeface="Tahoma" pitchFamily="34" charset="0"/>
              </a:rPr>
              <a:t>Hepatitis D Virus </a:t>
            </a:r>
          </a:p>
          <a:p>
            <a:pPr algn="ctr"/>
            <a:r>
              <a:rPr lang="en-US" sz="3200" b="1">
                <a:solidFill>
                  <a:schemeClr val="bg2"/>
                </a:solidFill>
                <a:latin typeface="Tahoma" pitchFamily="34" charset="0"/>
                <a:cs typeface="Tahoma" pitchFamily="34" charset="0"/>
              </a:rPr>
              <a:t>Modes of Transmission</a:t>
            </a:r>
          </a:p>
        </p:txBody>
      </p:sp>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9434"/>
                                        </p:tgtEl>
                                        <p:attrNameLst>
                                          <p:attrName>style.visibility</p:attrName>
                                        </p:attrNameLst>
                                      </p:cBhvr>
                                      <p:to>
                                        <p:strVal val="visible"/>
                                      </p:to>
                                    </p:set>
                                    <p:animEffect transition="in" filter="blinds(horizontal)">
                                      <p:cBhvr>
                                        <p:cTn id="7" dur="500"/>
                                        <p:tgtEl>
                                          <p:spTgt spid="359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59432"/>
                                        </p:tgtEl>
                                        <p:attrNameLst>
                                          <p:attrName>style.visibility</p:attrName>
                                        </p:attrNameLst>
                                      </p:cBhvr>
                                      <p:to>
                                        <p:strVal val="visible"/>
                                      </p:to>
                                    </p:set>
                                    <p:anim calcmode="lin" valueType="num">
                                      <p:cBhvr>
                                        <p:cTn id="12" dur="1000" fill="hold"/>
                                        <p:tgtEl>
                                          <p:spTgt spid="359432"/>
                                        </p:tgtEl>
                                        <p:attrNameLst>
                                          <p:attrName>ppt_w</p:attrName>
                                        </p:attrNameLst>
                                      </p:cBhvr>
                                      <p:tavLst>
                                        <p:tav tm="0">
                                          <p:val>
                                            <p:strVal val="#ppt_w*0.70"/>
                                          </p:val>
                                        </p:tav>
                                        <p:tav tm="100000">
                                          <p:val>
                                            <p:strVal val="#ppt_w"/>
                                          </p:val>
                                        </p:tav>
                                      </p:tavLst>
                                    </p:anim>
                                    <p:anim calcmode="lin" valueType="num">
                                      <p:cBhvr>
                                        <p:cTn id="13" dur="1000" fill="hold"/>
                                        <p:tgtEl>
                                          <p:spTgt spid="359432"/>
                                        </p:tgtEl>
                                        <p:attrNameLst>
                                          <p:attrName>ppt_h</p:attrName>
                                        </p:attrNameLst>
                                      </p:cBhvr>
                                      <p:tavLst>
                                        <p:tav tm="0">
                                          <p:val>
                                            <p:strVal val="#ppt_h"/>
                                          </p:val>
                                        </p:tav>
                                        <p:tav tm="100000">
                                          <p:val>
                                            <p:strVal val="#ppt_h"/>
                                          </p:val>
                                        </p:tav>
                                      </p:tavLst>
                                    </p:anim>
                                    <p:animEffect transition="in" filter="fade">
                                      <p:cBhvr>
                                        <p:cTn id="14" dur="1000"/>
                                        <p:tgtEl>
                                          <p:spTgt spid="359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2" grpId="0"/>
      <p:bldP spid="3594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noFill/>
          <a:ln>
            <a:miter lim="800000"/>
            <a:headEnd/>
            <a:tailEnd/>
          </a:ln>
        </p:spPr>
        <p:txBody>
          <a:bodyPr/>
          <a:lstStyle/>
          <a:p>
            <a:fld id="{C5FBF105-D46B-4F3C-B928-55241393BD8C}" type="slidenum">
              <a:rPr lang="ar-SA"/>
              <a:pPr/>
              <a:t>47</a:t>
            </a:fld>
            <a:endParaRPr lang="en-US"/>
          </a:p>
        </p:txBody>
      </p:sp>
      <p:sp>
        <p:nvSpPr>
          <p:cNvPr id="88067"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8068"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88069"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8070"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88071"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88072"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361480" name="Rectangle 8"/>
          <p:cNvSpPr>
            <a:spLocks noChangeArrowheads="1"/>
          </p:cNvSpPr>
          <p:nvPr/>
        </p:nvSpPr>
        <p:spPr bwMode="auto">
          <a:xfrm>
            <a:off x="395288" y="1524000"/>
            <a:ext cx="8602662" cy="4343400"/>
          </a:xfrm>
          <a:prstGeom prst="rect">
            <a:avLst/>
          </a:prstGeom>
          <a:noFill/>
          <a:ln w="12700">
            <a:noFill/>
            <a:miter lim="800000"/>
            <a:headEnd/>
            <a:tailEnd/>
          </a:ln>
        </p:spPr>
        <p:txBody>
          <a:bodyPr lIns="90480" tIns="44446" rIns="90480" bIns="44446"/>
          <a:lstStyle/>
          <a:p>
            <a:pPr marL="342900" indent="-342900">
              <a:lnSpc>
                <a:spcPct val="120000"/>
              </a:lnSpc>
              <a:spcBef>
                <a:spcPct val="30000"/>
              </a:spcBef>
              <a:buClr>
                <a:srgbClr val="FFFF00"/>
              </a:buClr>
              <a:buFontTx/>
              <a:buChar char="•"/>
            </a:pPr>
            <a:r>
              <a:rPr lang="en-US" sz="3200"/>
              <a:t>HBV-HDV Coinfection</a:t>
            </a:r>
          </a:p>
          <a:p>
            <a:pPr marL="742950" lvl="1" indent="-285750">
              <a:lnSpc>
                <a:spcPct val="120000"/>
              </a:lnSpc>
              <a:spcBef>
                <a:spcPct val="30000"/>
              </a:spcBef>
              <a:buClr>
                <a:srgbClr val="FFFF00"/>
              </a:buClr>
              <a:buFont typeface="Times New Roman" pitchFamily="18" charset="0"/>
              <a:buChar char="–"/>
            </a:pPr>
            <a:r>
              <a:rPr lang="en-US" sz="2600"/>
              <a:t>Pre or postexposure prophylaxis to prevent HBV infection (HBIG and/or Hepatitis B vaccine)</a:t>
            </a:r>
          </a:p>
          <a:p>
            <a:pPr marL="342900" indent="-342900">
              <a:lnSpc>
                <a:spcPct val="120000"/>
              </a:lnSpc>
              <a:spcBef>
                <a:spcPct val="30000"/>
              </a:spcBef>
              <a:buClr>
                <a:srgbClr val="FFFF00"/>
              </a:buClr>
              <a:buFontTx/>
              <a:buChar char="•"/>
            </a:pPr>
            <a:r>
              <a:rPr lang="en-US" sz="3200"/>
              <a:t>HBV-HDV Superinfection</a:t>
            </a:r>
          </a:p>
          <a:p>
            <a:pPr marL="742950" lvl="1" indent="-285750">
              <a:lnSpc>
                <a:spcPct val="120000"/>
              </a:lnSpc>
              <a:spcBef>
                <a:spcPct val="30000"/>
              </a:spcBef>
              <a:buClr>
                <a:srgbClr val="FFFF00"/>
              </a:buClr>
              <a:buFont typeface="Times New Roman" pitchFamily="18" charset="0"/>
              <a:buChar char="–"/>
            </a:pPr>
            <a:r>
              <a:rPr lang="en-US" sz="2600"/>
              <a:t>Education to reduce risk behaviors among persons with chronic HBV infection</a:t>
            </a:r>
          </a:p>
        </p:txBody>
      </p:sp>
      <p:sp>
        <p:nvSpPr>
          <p:cNvPr id="88074" name="Rectangle 9"/>
          <p:cNvSpPr>
            <a:spLocks noChangeArrowheads="1"/>
          </p:cNvSpPr>
          <p:nvPr/>
        </p:nvSpPr>
        <p:spPr bwMode="auto">
          <a:xfrm>
            <a:off x="1252538" y="762000"/>
            <a:ext cx="6908800" cy="1143000"/>
          </a:xfrm>
          <a:prstGeom prst="rect">
            <a:avLst/>
          </a:prstGeom>
          <a:noFill/>
          <a:ln w="12700">
            <a:noFill/>
            <a:miter lim="800000"/>
            <a:headEnd/>
            <a:tailEnd/>
          </a:ln>
        </p:spPr>
        <p:txBody>
          <a:bodyPr lIns="90480" tIns="44446" rIns="90480" bIns="44446" anchor="ctr"/>
          <a:lstStyle/>
          <a:p>
            <a:pPr algn="ctr"/>
            <a:r>
              <a:rPr lang="en-US" sz="4400">
                <a:solidFill>
                  <a:srgbClr val="FAFD00"/>
                </a:solidFill>
                <a:latin typeface="ZapfHumnst BT"/>
              </a:rPr>
              <a:t> </a:t>
            </a:r>
          </a:p>
        </p:txBody>
      </p:sp>
      <p:sp>
        <p:nvSpPr>
          <p:cNvPr id="361482" name="Text Box 10"/>
          <p:cNvSpPr txBox="1">
            <a:spLocks noChangeArrowheads="1"/>
          </p:cNvSpPr>
          <p:nvPr/>
        </p:nvSpPr>
        <p:spPr bwMode="auto">
          <a:xfrm>
            <a:off x="1600200" y="381000"/>
            <a:ext cx="5756275" cy="646113"/>
          </a:xfrm>
          <a:prstGeom prst="rect">
            <a:avLst/>
          </a:prstGeom>
          <a:noFill/>
          <a:ln w="9525">
            <a:noFill/>
            <a:miter lim="800000"/>
            <a:headEnd/>
            <a:tailEnd/>
          </a:ln>
        </p:spPr>
        <p:txBody>
          <a:bodyPr wrap="none" lIns="91432" tIns="45716" rIns="91432" bIns="45716">
            <a:spAutoFit/>
          </a:bodyPr>
          <a:lstStyle/>
          <a:p>
            <a:r>
              <a:rPr lang="en-US" sz="3600" b="1">
                <a:solidFill>
                  <a:schemeClr val="bg2"/>
                </a:solidFill>
                <a:latin typeface="Tahoma" pitchFamily="34" charset="0"/>
                <a:cs typeface="Tahoma" pitchFamily="34" charset="0"/>
              </a:rPr>
              <a:t>Hepatitis D - Prevention</a:t>
            </a:r>
          </a:p>
        </p:txBody>
      </p:sp>
      <p:sp>
        <p:nvSpPr>
          <p:cNvPr id="2" name="Date Placeholder 1"/>
          <p:cNvSpPr>
            <a:spLocks noGrp="1"/>
          </p:cNvSpPr>
          <p:nvPr>
            <p:ph type="dt" sz="quarter" idx="10"/>
          </p:nvPr>
        </p:nvSpPr>
        <p:spPr/>
        <p:txBody>
          <a:bodyPr/>
          <a:lstStyle/>
          <a:p>
            <a:pPr>
              <a:defRPr/>
            </a:pPr>
            <a:r>
              <a:rPr lang="en-US"/>
              <a:t>October, 2013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1482"/>
                                        </p:tgtEl>
                                        <p:attrNameLst>
                                          <p:attrName>style.visibility</p:attrName>
                                        </p:attrNameLst>
                                      </p:cBhvr>
                                      <p:to>
                                        <p:strVal val="visible"/>
                                      </p:to>
                                    </p:set>
                                    <p:animEffect transition="in" filter="blinds(horizontal)">
                                      <p:cBhvr>
                                        <p:cTn id="7" dur="500"/>
                                        <p:tgtEl>
                                          <p:spTgt spid="361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1480"/>
                                        </p:tgtEl>
                                        <p:attrNameLst>
                                          <p:attrName>style.visibility</p:attrName>
                                        </p:attrNameLst>
                                      </p:cBhvr>
                                      <p:to>
                                        <p:strVal val="visible"/>
                                      </p:to>
                                    </p:set>
                                    <p:anim calcmode="lin" valueType="num">
                                      <p:cBhvr additive="base">
                                        <p:cTn id="12" dur="500" fill="hold"/>
                                        <p:tgtEl>
                                          <p:spTgt spid="361480"/>
                                        </p:tgtEl>
                                        <p:attrNameLst>
                                          <p:attrName>ppt_x</p:attrName>
                                        </p:attrNameLst>
                                      </p:cBhvr>
                                      <p:tavLst>
                                        <p:tav tm="0">
                                          <p:val>
                                            <p:strVal val="#ppt_x"/>
                                          </p:val>
                                        </p:tav>
                                        <p:tav tm="100000">
                                          <p:val>
                                            <p:strVal val="#ppt_x"/>
                                          </p:val>
                                        </p:tav>
                                      </p:tavLst>
                                    </p:anim>
                                    <p:anim calcmode="lin" valueType="num">
                                      <p:cBhvr additive="base">
                                        <p:cTn id="13" dur="500" fill="hold"/>
                                        <p:tgtEl>
                                          <p:spTgt spid="361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0" grpId="0"/>
      <p:bldP spid="36148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normAutofit fontScale="90000"/>
          </a:bodyPr>
          <a:lstStyle/>
          <a:p>
            <a:pPr eaLnBrk="1" hangingPunct="1">
              <a:defRPr/>
            </a:pPr>
            <a:r>
              <a:rPr lang="en-US" sz="4800" dirty="0" smtClean="0">
                <a:solidFill>
                  <a:srgbClr val="FFFF00"/>
                </a:solidFill>
              </a:rPr>
              <a:t>Hepatitis E</a:t>
            </a:r>
            <a:endParaRPr lang="en-US" dirty="0" smtClean="0">
              <a:solidFill>
                <a:srgbClr val="FFFF00"/>
              </a:solidFill>
            </a:endParaRPr>
          </a:p>
        </p:txBody>
      </p:sp>
      <p:sp>
        <p:nvSpPr>
          <p:cNvPr id="90115" name="Slide Number Placeholder 1"/>
          <p:cNvSpPr>
            <a:spLocks noGrp="1"/>
          </p:cNvSpPr>
          <p:nvPr>
            <p:ph type="sldNum" sz="quarter" idx="12"/>
          </p:nvPr>
        </p:nvSpPr>
        <p:spPr bwMode="auto">
          <a:noFill/>
          <a:ln>
            <a:miter lim="800000"/>
            <a:headEnd/>
            <a:tailEnd/>
          </a:ln>
        </p:spPr>
        <p:txBody>
          <a:bodyPr/>
          <a:lstStyle/>
          <a:p>
            <a:fld id="{FFDF5131-C626-4307-8C1B-7A4EA5E342FC}" type="slidenum">
              <a:rPr lang="en-US"/>
              <a:pPr/>
              <a:t>48</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2163"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2164"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2165"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2166"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2167"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2168" name="Rectangle 8"/>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algn="ctr"/>
            <a:r>
              <a:rPr lang="en-US" sz="4400">
                <a:solidFill>
                  <a:srgbClr val="FAFD00"/>
                </a:solidFill>
                <a:latin typeface="ZapfHumnst BT"/>
              </a:rPr>
              <a:t> </a:t>
            </a:r>
          </a:p>
        </p:txBody>
      </p:sp>
      <p:sp>
        <p:nvSpPr>
          <p:cNvPr id="92169" name="Rectangle 9"/>
          <p:cNvSpPr>
            <a:spLocks noChangeArrowheads="1"/>
          </p:cNvSpPr>
          <p:nvPr/>
        </p:nvSpPr>
        <p:spPr bwMode="auto">
          <a:xfrm>
            <a:off x="609600" y="76200"/>
            <a:ext cx="7585075" cy="914400"/>
          </a:xfrm>
          <a:prstGeom prst="rect">
            <a:avLst/>
          </a:prstGeom>
          <a:noFill/>
          <a:ln w="12700">
            <a:noFill/>
            <a:miter lim="800000"/>
            <a:headEnd/>
            <a:tailEnd/>
          </a:ln>
          <a:effectLst>
            <a:outerShdw dist="35921" dir="2700000" algn="ctr" rotWithShape="0">
              <a:schemeClr val="tx1">
                <a:alpha val="50000"/>
              </a:schemeClr>
            </a:outerShdw>
          </a:effectLst>
        </p:spPr>
        <p:txBody>
          <a:bodyPr lIns="90488" tIns="44450" rIns="90488" bIns="44450" anchor="ctr"/>
          <a:lstStyle/>
          <a:p>
            <a:pPr algn="ctr"/>
            <a:r>
              <a:rPr lang="en-US" sz="3600" b="1">
                <a:solidFill>
                  <a:schemeClr val="bg2"/>
                </a:solidFill>
                <a:latin typeface="Tahoma" pitchFamily="34" charset="0"/>
                <a:cs typeface="Tahoma" pitchFamily="34" charset="0"/>
              </a:rPr>
              <a:t>Hepatitis E - Clinical Features</a:t>
            </a:r>
            <a:endParaRPr lang="en-US" sz="3600">
              <a:solidFill>
                <a:schemeClr val="bg2"/>
              </a:solidFill>
              <a:latin typeface="Tahoma" pitchFamily="34" charset="0"/>
              <a:cs typeface="Tahoma" pitchFamily="34" charset="0"/>
            </a:endParaRPr>
          </a:p>
        </p:txBody>
      </p:sp>
      <p:sp>
        <p:nvSpPr>
          <p:cNvPr id="92170" name="Rectangle 11"/>
          <p:cNvSpPr>
            <a:spLocks noChangeArrowheads="1"/>
          </p:cNvSpPr>
          <p:nvPr/>
        </p:nvSpPr>
        <p:spPr bwMode="auto">
          <a:xfrm>
            <a:off x="236538" y="1981200"/>
            <a:ext cx="8874125" cy="3810000"/>
          </a:xfrm>
          <a:prstGeom prst="rect">
            <a:avLst/>
          </a:prstGeom>
          <a:noFill/>
          <a:ln w="12700">
            <a:noFill/>
            <a:miter lim="800000"/>
            <a:headEnd/>
            <a:tailEnd/>
          </a:ln>
        </p:spPr>
        <p:txBody>
          <a:bodyPr lIns="90488" tIns="44450" rIns="90488" bIns="44450"/>
          <a:lstStyle/>
          <a:p>
            <a:pPr marL="342900" indent="-342900" defTabSz="742950">
              <a:lnSpc>
                <a:spcPct val="90000"/>
              </a:lnSpc>
              <a:spcBef>
                <a:spcPct val="20000"/>
              </a:spcBef>
              <a:buClr>
                <a:srgbClr val="FF5008"/>
              </a:buClr>
              <a:buFontTx/>
              <a:buChar char="•"/>
            </a:pPr>
            <a:r>
              <a:rPr lang="en-US" sz="3200">
                <a:solidFill>
                  <a:srgbClr val="FAFD00"/>
                </a:solidFill>
                <a:latin typeface="ZapfHumnst BT"/>
              </a:rPr>
              <a:t>Incubation period:		</a:t>
            </a:r>
            <a:r>
              <a:rPr lang="en-US" sz="3200">
                <a:solidFill>
                  <a:srgbClr val="FFFFFF"/>
                </a:solidFill>
                <a:latin typeface="ZapfHumnst BT"/>
              </a:rPr>
              <a:t>Average 40 days</a:t>
            </a:r>
            <a:endParaRPr lang="en-US" sz="3200">
              <a:solidFill>
                <a:srgbClr val="FAFD00"/>
              </a:solidFill>
              <a:latin typeface="ZapfHumnst BT"/>
            </a:endParaRPr>
          </a:p>
          <a:p>
            <a:pPr marL="342900" indent="-342900" defTabSz="742950">
              <a:lnSpc>
                <a:spcPct val="90000"/>
              </a:lnSpc>
              <a:spcBef>
                <a:spcPct val="20000"/>
              </a:spcBef>
            </a:pPr>
            <a:r>
              <a:rPr lang="en-US" sz="3200">
                <a:solidFill>
                  <a:srgbClr val="FAFD00"/>
                </a:solidFill>
                <a:latin typeface="ZapfHumnst BT"/>
              </a:rPr>
              <a:t>							</a:t>
            </a:r>
            <a:r>
              <a:rPr lang="en-US" sz="3200">
                <a:solidFill>
                  <a:srgbClr val="FFFFFF"/>
                </a:solidFill>
                <a:latin typeface="ZapfHumnst BT"/>
              </a:rPr>
              <a:t>Range 15-60 days</a:t>
            </a:r>
            <a:endParaRPr lang="en-US" sz="3200">
              <a:solidFill>
                <a:srgbClr val="FAFD00"/>
              </a:solidFill>
              <a:latin typeface="ZapfHumnst BT"/>
            </a:endParaRPr>
          </a:p>
          <a:p>
            <a:pPr marL="342900" indent="-342900" defTabSz="742950">
              <a:lnSpc>
                <a:spcPct val="110000"/>
              </a:lnSpc>
              <a:spcBef>
                <a:spcPct val="20000"/>
              </a:spcBef>
              <a:buClr>
                <a:srgbClr val="FF5008"/>
              </a:buClr>
              <a:buFontTx/>
              <a:buChar char="•"/>
            </a:pPr>
            <a:r>
              <a:rPr lang="en-US" sz="3200">
                <a:solidFill>
                  <a:srgbClr val="FAFD00"/>
                </a:solidFill>
                <a:latin typeface="ZapfHumnst BT"/>
              </a:rPr>
              <a:t>Case-fatality rate:		</a:t>
            </a:r>
            <a:r>
              <a:rPr lang="en-US" sz="3200">
                <a:solidFill>
                  <a:srgbClr val="FFFFFF"/>
                </a:solidFill>
                <a:latin typeface="ZapfHumnst BT"/>
              </a:rPr>
              <a:t>Overall, 1%-3%</a:t>
            </a:r>
            <a:br>
              <a:rPr lang="en-US" sz="3200">
                <a:solidFill>
                  <a:srgbClr val="FFFFFF"/>
                </a:solidFill>
                <a:latin typeface="ZapfHumnst BT"/>
              </a:rPr>
            </a:br>
            <a:r>
              <a:rPr lang="en-US" sz="3200">
                <a:solidFill>
                  <a:srgbClr val="FFFFFF"/>
                </a:solidFill>
                <a:latin typeface="ZapfHumnst BT"/>
              </a:rPr>
              <a:t>						Pregnant women, 15%-25%</a:t>
            </a:r>
            <a:endParaRPr lang="en-US" sz="3200">
              <a:solidFill>
                <a:srgbClr val="FAFD00"/>
              </a:solidFill>
              <a:latin typeface="ZapfHumnst BT"/>
            </a:endParaRPr>
          </a:p>
          <a:p>
            <a:pPr marL="342900" indent="-342900" defTabSz="742950">
              <a:lnSpc>
                <a:spcPct val="110000"/>
              </a:lnSpc>
              <a:spcBef>
                <a:spcPct val="20000"/>
              </a:spcBef>
              <a:buClr>
                <a:srgbClr val="FF5008"/>
              </a:buClr>
              <a:buFontTx/>
              <a:buChar char="•"/>
            </a:pPr>
            <a:r>
              <a:rPr lang="en-US" sz="3200">
                <a:solidFill>
                  <a:srgbClr val="FAFD00"/>
                </a:solidFill>
                <a:latin typeface="ZapfHumnst BT"/>
              </a:rPr>
              <a:t>Illness severity:		</a:t>
            </a:r>
            <a:r>
              <a:rPr lang="en-US" sz="3200">
                <a:solidFill>
                  <a:srgbClr val="FFFFFF"/>
                </a:solidFill>
                <a:latin typeface="ZapfHumnst BT"/>
              </a:rPr>
              <a:t>Increased with age</a:t>
            </a:r>
            <a:endParaRPr lang="en-US" sz="3200">
              <a:solidFill>
                <a:srgbClr val="FAFD00"/>
              </a:solidFill>
              <a:latin typeface="ZapfHumnst BT"/>
            </a:endParaRPr>
          </a:p>
          <a:p>
            <a:pPr marL="342900" indent="-342900" defTabSz="742950">
              <a:lnSpc>
                <a:spcPct val="110000"/>
              </a:lnSpc>
              <a:spcBef>
                <a:spcPct val="20000"/>
              </a:spcBef>
              <a:buClr>
                <a:srgbClr val="FF5008"/>
              </a:buClr>
              <a:buFontTx/>
              <a:buChar char="•"/>
            </a:pPr>
            <a:r>
              <a:rPr lang="en-US" sz="3200">
                <a:solidFill>
                  <a:srgbClr val="FAFD00"/>
                </a:solidFill>
                <a:latin typeface="ZapfHumnst BT"/>
              </a:rPr>
              <a:t>Chronic sequelae:		</a:t>
            </a:r>
            <a:r>
              <a:rPr lang="en-US" sz="3200">
                <a:solidFill>
                  <a:srgbClr val="FFFFFF"/>
                </a:solidFill>
                <a:latin typeface="ZapfHumnst BT"/>
              </a:rPr>
              <a:t>None identified</a:t>
            </a:r>
          </a:p>
        </p:txBody>
      </p:sp>
      <p:sp>
        <p:nvSpPr>
          <p:cNvPr id="92171" name="Slide Number Placeholder 1"/>
          <p:cNvSpPr>
            <a:spLocks noGrp="1"/>
          </p:cNvSpPr>
          <p:nvPr>
            <p:ph type="sldNum" sz="quarter" idx="12"/>
          </p:nvPr>
        </p:nvSpPr>
        <p:spPr bwMode="auto">
          <a:noFill/>
          <a:ln>
            <a:miter lim="800000"/>
            <a:headEnd/>
            <a:tailEnd/>
          </a:ln>
        </p:spPr>
        <p:txBody>
          <a:bodyPr/>
          <a:lstStyle/>
          <a:p>
            <a:fld id="{EA0DB951-CEF4-41FD-B3A2-BA943621C501}" type="slidenum">
              <a:rPr lang="en-US"/>
              <a:pPr/>
              <a:t>49</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1066800"/>
            <a:ext cx="8229600" cy="5668963"/>
          </a:xfrm>
        </p:spPr>
        <p:txBody>
          <a:bodyPr/>
          <a:lstStyle/>
          <a:p>
            <a:pPr eaLnBrk="1" hangingPunct="1"/>
            <a:r>
              <a:rPr lang="en-US" sz="3200" smtClean="0"/>
              <a:t>More than </a:t>
            </a:r>
            <a:r>
              <a:rPr lang="en-US" sz="3200" b="1" smtClean="0">
                <a:solidFill>
                  <a:srgbClr val="FFFF00"/>
                </a:solidFill>
              </a:rPr>
              <a:t>90% are asymptomatic</a:t>
            </a:r>
          </a:p>
          <a:p>
            <a:pPr eaLnBrk="1" hangingPunct="1"/>
            <a:r>
              <a:rPr lang="en-US" sz="3200" smtClean="0"/>
              <a:t>Seroprevalence </a:t>
            </a:r>
            <a:r>
              <a:rPr lang="en-US" sz="3200" b="1" smtClean="0">
                <a:solidFill>
                  <a:srgbClr val="FFFF00"/>
                </a:solidFill>
              </a:rPr>
              <a:t>increases with age.</a:t>
            </a:r>
          </a:p>
          <a:p>
            <a:pPr eaLnBrk="1" hangingPunct="1"/>
            <a:r>
              <a:rPr lang="en-US" sz="3200" smtClean="0"/>
              <a:t>At age 15, 95% are seropositive.</a:t>
            </a:r>
          </a:p>
          <a:p>
            <a:pPr eaLnBrk="1" hangingPunct="1"/>
            <a:r>
              <a:rPr lang="en-US" sz="3200" smtClean="0"/>
              <a:t>Case fatality rate (CFR)= </a:t>
            </a:r>
            <a:r>
              <a:rPr lang="en-US" sz="3200" smtClean="0">
                <a:solidFill>
                  <a:srgbClr val="FFFF00"/>
                </a:solidFill>
              </a:rPr>
              <a:t>0.3%.</a:t>
            </a:r>
          </a:p>
          <a:p>
            <a:pPr eaLnBrk="1" hangingPunct="1"/>
            <a:r>
              <a:rPr lang="en-US" sz="3200" smtClean="0"/>
              <a:t>If age </a:t>
            </a:r>
            <a:r>
              <a:rPr lang="en-US" sz="3200" smtClean="0">
                <a:solidFill>
                  <a:srgbClr val="FFFF00"/>
                </a:solidFill>
              </a:rPr>
              <a:t>&gt; 40 years CFR=2%.</a:t>
            </a:r>
          </a:p>
          <a:p>
            <a:pPr eaLnBrk="1" hangingPunct="1"/>
            <a:r>
              <a:rPr lang="en-US" sz="3200" b="1" smtClean="0">
                <a:solidFill>
                  <a:srgbClr val="FFFF00"/>
                </a:solidFill>
              </a:rPr>
              <a:t>Studies in KSA:</a:t>
            </a:r>
          </a:p>
          <a:p>
            <a:pPr eaLnBrk="1" hangingPunct="1">
              <a:buFontTx/>
              <a:buNone/>
            </a:pPr>
            <a:r>
              <a:rPr lang="en-US" sz="3200" smtClean="0"/>
              <a:t>       1997        25%</a:t>
            </a:r>
          </a:p>
          <a:p>
            <a:pPr eaLnBrk="1" hangingPunct="1">
              <a:buFontTx/>
              <a:buNone/>
            </a:pPr>
            <a:r>
              <a:rPr lang="en-US" sz="3200" smtClean="0"/>
              <a:t>       1999       25%        Taif</a:t>
            </a:r>
          </a:p>
          <a:p>
            <a:pPr eaLnBrk="1" hangingPunct="1">
              <a:buFontTx/>
              <a:buNone/>
            </a:pPr>
            <a:r>
              <a:rPr lang="en-US" sz="3200" smtClean="0"/>
              <a:t>                     10-82%     Jazan (1-12 years)</a:t>
            </a:r>
          </a:p>
        </p:txBody>
      </p:sp>
      <p:sp>
        <p:nvSpPr>
          <p:cNvPr id="25603" name="Rectangle 2"/>
          <p:cNvSpPr>
            <a:spLocks noGrp="1" noChangeArrowheads="1"/>
          </p:cNvSpPr>
          <p:nvPr>
            <p:ph type="title"/>
          </p:nvPr>
        </p:nvSpPr>
        <p:spPr/>
        <p:txBody>
          <a:bodyPr/>
          <a:lstStyle/>
          <a:p>
            <a:pPr eaLnBrk="1" hangingPunct="1"/>
            <a:r>
              <a:rPr lang="en-US" b="1" smtClean="0">
                <a:solidFill>
                  <a:schemeClr val="bg2"/>
                </a:solidFill>
              </a:rPr>
              <a:t>Hepatitis A</a:t>
            </a:r>
          </a:p>
        </p:txBody>
      </p:sp>
      <p:sp>
        <p:nvSpPr>
          <p:cNvPr id="25604" name="Slide Number Placeholder 1"/>
          <p:cNvSpPr>
            <a:spLocks noGrp="1"/>
          </p:cNvSpPr>
          <p:nvPr>
            <p:ph type="sldNum" sz="quarter" idx="12"/>
          </p:nvPr>
        </p:nvSpPr>
        <p:spPr bwMode="auto">
          <a:noFill/>
          <a:ln>
            <a:miter lim="800000"/>
            <a:headEnd/>
            <a:tailEnd/>
          </a:ln>
        </p:spPr>
        <p:txBody>
          <a:bodyPr/>
          <a:lstStyle/>
          <a:p>
            <a:fld id="{EDB5698B-0C62-4A6C-8568-6F09924F55BF}" type="slidenum">
              <a:rPr lang="en-US"/>
              <a:pPr/>
              <a:t>5</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4211"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4212"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4213"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4214"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4215"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4216" name="Rectangle 8"/>
          <p:cNvSpPr>
            <a:spLocks noChangeArrowheads="1"/>
          </p:cNvSpPr>
          <p:nvPr/>
        </p:nvSpPr>
        <p:spPr bwMode="auto">
          <a:xfrm>
            <a:off x="287338" y="1676400"/>
            <a:ext cx="8602662" cy="2667000"/>
          </a:xfrm>
          <a:prstGeom prst="rect">
            <a:avLst/>
          </a:prstGeom>
          <a:noFill/>
          <a:ln w="12700">
            <a:noFill/>
            <a:miter lim="800000"/>
            <a:headEnd/>
            <a:tailEnd/>
          </a:ln>
        </p:spPr>
        <p:txBody>
          <a:bodyPr lIns="90488" tIns="44450" rIns="90488" bIns="44450"/>
          <a:lstStyle/>
          <a:p>
            <a:pPr marL="342900" indent="-342900">
              <a:lnSpc>
                <a:spcPct val="150000"/>
              </a:lnSpc>
              <a:spcBef>
                <a:spcPct val="30000"/>
              </a:spcBef>
              <a:buClr>
                <a:srgbClr val="FF5008"/>
              </a:buClr>
              <a:buFontTx/>
              <a:buChar char="•"/>
            </a:pPr>
            <a:r>
              <a:rPr lang="en-US" sz="3200">
                <a:solidFill>
                  <a:srgbClr val="FFFFFF"/>
                </a:solidFill>
              </a:rPr>
              <a:t>Most outbreaks associated with</a:t>
            </a:r>
            <a:br>
              <a:rPr lang="en-US" sz="3200">
                <a:solidFill>
                  <a:srgbClr val="FFFFFF"/>
                </a:solidFill>
              </a:rPr>
            </a:br>
            <a:r>
              <a:rPr lang="en-US" sz="3200">
                <a:solidFill>
                  <a:srgbClr val="FFFFFF"/>
                </a:solidFill>
              </a:rPr>
              <a:t>fecally contaminated drinking water</a:t>
            </a:r>
          </a:p>
          <a:p>
            <a:pPr marL="342900" indent="-342900">
              <a:lnSpc>
                <a:spcPct val="150000"/>
              </a:lnSpc>
              <a:spcBef>
                <a:spcPct val="30000"/>
              </a:spcBef>
              <a:buClr>
                <a:srgbClr val="FF5008"/>
              </a:buClr>
              <a:buFontTx/>
              <a:buChar char="•"/>
            </a:pPr>
            <a:r>
              <a:rPr lang="en-US" sz="3200">
                <a:solidFill>
                  <a:srgbClr val="FFFFFF"/>
                </a:solidFill>
              </a:rPr>
              <a:t>Minimal person-to-person transmission</a:t>
            </a:r>
          </a:p>
        </p:txBody>
      </p:sp>
      <p:sp>
        <p:nvSpPr>
          <p:cNvPr id="94217" name="Rectangle 9"/>
          <p:cNvSpPr>
            <a:spLocks noChangeArrowheads="1"/>
          </p:cNvSpPr>
          <p:nvPr/>
        </p:nvSpPr>
        <p:spPr bwMode="auto">
          <a:xfrm>
            <a:off x="1252538" y="762000"/>
            <a:ext cx="6908800" cy="1143000"/>
          </a:xfrm>
          <a:prstGeom prst="rect">
            <a:avLst/>
          </a:prstGeom>
          <a:noFill/>
          <a:ln w="12700">
            <a:noFill/>
            <a:miter lim="800000"/>
            <a:headEnd/>
            <a:tailEnd/>
          </a:ln>
        </p:spPr>
        <p:txBody>
          <a:bodyPr lIns="90488" tIns="44450" rIns="90488" bIns="44450" anchor="ctr"/>
          <a:lstStyle/>
          <a:p>
            <a:pPr algn="ctr"/>
            <a:r>
              <a:rPr lang="en-US" sz="4400">
                <a:solidFill>
                  <a:srgbClr val="FAFD00"/>
                </a:solidFill>
                <a:latin typeface="ZapfHumnst BT"/>
              </a:rPr>
              <a:t> </a:t>
            </a:r>
          </a:p>
        </p:txBody>
      </p:sp>
      <p:sp>
        <p:nvSpPr>
          <p:cNvPr id="94218" name="Rectangle 10"/>
          <p:cNvSpPr>
            <a:spLocks noChangeArrowheads="1"/>
          </p:cNvSpPr>
          <p:nvPr/>
        </p:nvSpPr>
        <p:spPr bwMode="auto">
          <a:xfrm>
            <a:off x="144463" y="1752600"/>
            <a:ext cx="8915400" cy="152400"/>
          </a:xfrm>
          <a:prstGeom prst="rect">
            <a:avLst/>
          </a:prstGeom>
          <a:gradFill rotWithShape="0">
            <a:gsLst>
              <a:gs pos="0">
                <a:srgbClr val="00279F"/>
              </a:gs>
              <a:gs pos="100000">
                <a:srgbClr val="00238F"/>
              </a:gs>
            </a:gsLst>
            <a:lin ang="0" scaled="1"/>
          </a:gradFill>
          <a:ln w="12700">
            <a:noFill/>
            <a:miter lim="800000"/>
            <a:headEnd/>
            <a:tailEnd/>
          </a:ln>
        </p:spPr>
        <p:txBody>
          <a:bodyPr wrap="none" anchor="ctr"/>
          <a:lstStyle/>
          <a:p>
            <a:pPr eaLnBrk="1" hangingPunct="1"/>
            <a:endParaRPr lang="ar-SA"/>
          </a:p>
        </p:txBody>
      </p:sp>
      <p:sp>
        <p:nvSpPr>
          <p:cNvPr id="94219" name="Rectangle 11"/>
          <p:cNvSpPr>
            <a:spLocks noChangeArrowheads="1"/>
          </p:cNvSpPr>
          <p:nvPr/>
        </p:nvSpPr>
        <p:spPr bwMode="auto">
          <a:xfrm>
            <a:off x="33338" y="0"/>
            <a:ext cx="8348662" cy="1371600"/>
          </a:xfrm>
          <a:prstGeom prst="rect">
            <a:avLst/>
          </a:prstGeom>
          <a:noFill/>
          <a:ln w="12700">
            <a:noFill/>
            <a:miter lim="800000"/>
            <a:headEnd/>
            <a:tailEnd/>
          </a:ln>
          <a:effectLst>
            <a:outerShdw dist="35921" dir="2700000" algn="ctr" rotWithShape="0">
              <a:schemeClr val="tx2">
                <a:alpha val="50000"/>
              </a:schemeClr>
            </a:outerShdw>
          </a:effectLst>
        </p:spPr>
        <p:txBody>
          <a:bodyPr lIns="90488" tIns="44450" rIns="90488" bIns="44450" anchor="ctr"/>
          <a:lstStyle/>
          <a:p>
            <a:pPr algn="ctr"/>
            <a:r>
              <a:rPr lang="en-US" sz="3200" b="1">
                <a:solidFill>
                  <a:schemeClr val="bg2"/>
                </a:solidFill>
                <a:latin typeface="Tahoma" pitchFamily="34" charset="0"/>
                <a:cs typeface="Tahoma" pitchFamily="34" charset="0"/>
              </a:rPr>
              <a:t>Hepatitis E - Epidemiologic Features</a:t>
            </a:r>
            <a:endParaRPr lang="en-US" sz="3200">
              <a:solidFill>
                <a:schemeClr val="bg2"/>
              </a:solidFill>
              <a:latin typeface="Tahoma" pitchFamily="34" charset="0"/>
              <a:cs typeface="Tahoma" pitchFamily="34" charset="0"/>
            </a:endParaRPr>
          </a:p>
        </p:txBody>
      </p:sp>
      <p:sp>
        <p:nvSpPr>
          <p:cNvPr id="94220" name="Slide Number Placeholder 1"/>
          <p:cNvSpPr>
            <a:spLocks noGrp="1"/>
          </p:cNvSpPr>
          <p:nvPr>
            <p:ph type="sldNum" sz="quarter" idx="12"/>
          </p:nvPr>
        </p:nvSpPr>
        <p:spPr bwMode="auto">
          <a:noFill/>
          <a:ln>
            <a:miter lim="800000"/>
            <a:headEnd/>
            <a:tailEnd/>
          </a:ln>
        </p:spPr>
        <p:txBody>
          <a:bodyPr/>
          <a:lstStyle/>
          <a:p>
            <a:fld id="{7617EADD-6F01-4B98-8714-B096541E5D8D}" type="slidenum">
              <a:rPr lang="en-US"/>
              <a:pPr/>
              <a:t>50</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6259"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6260"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6261"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6262" name="Rectangle 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1" hangingPunct="1"/>
            <a:endParaRPr lang="ar-SA"/>
          </a:p>
        </p:txBody>
      </p:sp>
      <p:sp>
        <p:nvSpPr>
          <p:cNvPr id="96263" name="Rectangle 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1" hangingPunct="1"/>
            <a:endParaRPr lang="ar-SA"/>
          </a:p>
        </p:txBody>
      </p:sp>
      <p:sp>
        <p:nvSpPr>
          <p:cNvPr id="96264" name="Rectangle 8"/>
          <p:cNvSpPr>
            <a:spLocks noChangeArrowheads="1"/>
          </p:cNvSpPr>
          <p:nvPr/>
        </p:nvSpPr>
        <p:spPr bwMode="auto">
          <a:xfrm>
            <a:off x="0" y="133350"/>
            <a:ext cx="9144000" cy="1371600"/>
          </a:xfrm>
          <a:prstGeom prst="rect">
            <a:avLst/>
          </a:prstGeom>
          <a:noFill/>
          <a:ln w="12700">
            <a:noFill/>
            <a:miter lim="800000"/>
            <a:headEnd/>
            <a:tailEnd/>
          </a:ln>
          <a:effectLst>
            <a:outerShdw dist="35921" dir="2700000" algn="ctr" rotWithShape="0">
              <a:schemeClr val="tx2">
                <a:alpha val="50000"/>
              </a:schemeClr>
            </a:outerShdw>
          </a:effectLst>
        </p:spPr>
        <p:txBody>
          <a:bodyPr lIns="90488" tIns="44450" rIns="90488" bIns="44450" anchor="ctr"/>
          <a:lstStyle/>
          <a:p>
            <a:pPr algn="ctr"/>
            <a:r>
              <a:rPr lang="en-US" sz="3200" b="1">
                <a:solidFill>
                  <a:schemeClr val="bg2"/>
                </a:solidFill>
                <a:latin typeface="Tahoma" pitchFamily="34" charset="0"/>
                <a:cs typeface="Tahoma" pitchFamily="34" charset="0"/>
              </a:rPr>
              <a:t>Geographic Distribution of Hepatitis E</a:t>
            </a:r>
            <a:r>
              <a:rPr lang="en-US" sz="3200">
                <a:solidFill>
                  <a:schemeClr val="bg2"/>
                </a:solidFill>
                <a:latin typeface="Tahoma" pitchFamily="34" charset="0"/>
                <a:cs typeface="Tahoma" pitchFamily="34" charset="0"/>
              </a:rPr>
              <a:t/>
            </a:r>
            <a:br>
              <a:rPr lang="en-US" sz="3200">
                <a:solidFill>
                  <a:schemeClr val="bg2"/>
                </a:solidFill>
                <a:latin typeface="Tahoma" pitchFamily="34" charset="0"/>
                <a:cs typeface="Tahoma" pitchFamily="34" charset="0"/>
              </a:rPr>
            </a:br>
            <a:endParaRPr lang="en-US" sz="3200">
              <a:solidFill>
                <a:schemeClr val="bg2"/>
              </a:solidFill>
              <a:latin typeface="Tahoma" pitchFamily="34" charset="0"/>
              <a:cs typeface="Tahoma" pitchFamily="34" charset="0"/>
            </a:endParaRPr>
          </a:p>
        </p:txBody>
      </p:sp>
      <p:sp>
        <p:nvSpPr>
          <p:cNvPr id="53257" name="Rectangle 9"/>
          <p:cNvSpPr>
            <a:spLocks noChangeArrowheads="1"/>
          </p:cNvSpPr>
          <p:nvPr/>
        </p:nvSpPr>
        <p:spPr bwMode="auto">
          <a:xfrm>
            <a:off x="322263" y="1066800"/>
            <a:ext cx="8466137" cy="990600"/>
          </a:xfrm>
          <a:prstGeom prst="rect">
            <a:avLst/>
          </a:prstGeom>
          <a:noFill/>
          <a:ln w="12700">
            <a:noFill/>
            <a:miter lim="800000"/>
            <a:headEnd/>
            <a:tailEnd/>
          </a:ln>
          <a:effectLst>
            <a:outerShdw dist="35921" dir="2700000" algn="ctr" rotWithShape="0">
              <a:schemeClr val="tx2">
                <a:alpha val="50000"/>
              </a:schemeClr>
            </a:outerShdw>
          </a:effectLst>
        </p:spPr>
        <p:txBody>
          <a:bodyPr lIns="90488" tIns="44450" rIns="90488" bIns="44450" anchor="ctr"/>
          <a:lstStyle/>
          <a:p>
            <a:pPr algn="ctr">
              <a:defRPr/>
            </a:pPr>
            <a:r>
              <a:rPr lang="en-US" sz="2200" b="1" dirty="0">
                <a:latin typeface="ZapfHumnst Dm BT" charset="0"/>
                <a:cs typeface="+mn-cs"/>
              </a:rPr>
              <a:t>Outbreaks or Confirmed Infection in &gt;25% of Sporadic Non-ABC Hepatitis</a:t>
            </a:r>
            <a:endParaRPr lang="en-US" sz="4400" b="1" dirty="0">
              <a:latin typeface="ZapfHumnst BT" charset="0"/>
              <a:cs typeface="+mn-cs"/>
            </a:endParaRPr>
          </a:p>
        </p:txBody>
      </p:sp>
      <p:graphicFrame>
        <p:nvGraphicFramePr>
          <p:cNvPr id="96266" name="Object 10">
            <a:hlinkClick r:id="" action="ppaction://ole?verb=0"/>
          </p:cNvPr>
          <p:cNvGraphicFramePr>
            <a:graphicFrameLocks/>
          </p:cNvGraphicFramePr>
          <p:nvPr/>
        </p:nvGraphicFramePr>
        <p:xfrm>
          <a:off x="322263" y="1873250"/>
          <a:ext cx="8477250" cy="4679950"/>
        </p:xfrm>
        <a:graphic>
          <a:graphicData uri="http://schemas.openxmlformats.org/presentationml/2006/ole">
            <p:oleObj spid="_x0000_s96266" r:id="rId4" imgW="9537700" imgH="4679950" progId="">
              <p:embed/>
            </p:oleObj>
          </a:graphicData>
        </a:graphic>
      </p:graphicFrame>
      <p:sp>
        <p:nvSpPr>
          <p:cNvPr id="96267" name="Slide Number Placeholder 1"/>
          <p:cNvSpPr>
            <a:spLocks noGrp="1"/>
          </p:cNvSpPr>
          <p:nvPr>
            <p:ph type="sldNum" sz="quarter" idx="12"/>
          </p:nvPr>
        </p:nvSpPr>
        <p:spPr bwMode="auto">
          <a:noFill/>
          <a:ln>
            <a:miter lim="800000"/>
            <a:headEnd/>
            <a:tailEnd/>
          </a:ln>
        </p:spPr>
        <p:txBody>
          <a:bodyPr/>
          <a:lstStyle/>
          <a:p>
            <a:fld id="{776C0CB4-7B34-4C5C-AF2C-E3FCAA120C17}" type="slidenum">
              <a:rPr lang="en-US"/>
              <a:pPr/>
              <a:t>51</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0" y="0"/>
          <a:ext cx="9144000" cy="6858000"/>
        </p:xfrm>
        <a:graphic>
          <a:graphicData uri="http://schemas.openxmlformats.org/presentationml/2006/ole">
            <p:oleObj spid="_x0000_s98306" name="Slide" r:id="rId3" imgW="5143500" imgH="3429000" progId="PowerPoint.Slide.8">
              <p:embed/>
            </p:oleObj>
          </a:graphicData>
        </a:graphic>
      </p:graphicFrame>
      <p:sp>
        <p:nvSpPr>
          <p:cNvPr id="98307" name="Slide Number Placeholder 1"/>
          <p:cNvSpPr>
            <a:spLocks noGrp="1"/>
          </p:cNvSpPr>
          <p:nvPr>
            <p:ph type="sldNum" sz="quarter" idx="12"/>
          </p:nvPr>
        </p:nvSpPr>
        <p:spPr bwMode="auto">
          <a:noFill/>
          <a:ln>
            <a:miter lim="800000"/>
            <a:headEnd/>
            <a:tailEnd/>
          </a:ln>
        </p:spPr>
        <p:txBody>
          <a:bodyPr/>
          <a:lstStyle/>
          <a:p>
            <a:fld id="{43DDB1F6-71B6-4A12-BA33-2719548AA7D4}" type="slidenum">
              <a:rPr lang="en-US"/>
              <a:pPr/>
              <a:t>52</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Title 1"/>
          <p:cNvSpPr>
            <a:spLocks noGrp="1"/>
          </p:cNvSpPr>
          <p:nvPr>
            <p:ph type="title"/>
          </p:nvPr>
        </p:nvSpPr>
        <p:spPr>
          <a:xfrm>
            <a:off x="1828800" y="381000"/>
            <a:ext cx="7086600" cy="1371600"/>
          </a:xfrm>
        </p:spPr>
        <p:txBody>
          <a:bodyPr/>
          <a:lstStyle/>
          <a:p>
            <a:pPr algn="l" eaLnBrk="1" hangingPunct="1"/>
            <a:r>
              <a:rPr lang="en-US" b="1" smtClean="0">
                <a:solidFill>
                  <a:schemeClr val="bg2"/>
                </a:solidFill>
                <a:latin typeface="Footlight MT Light" pitchFamily="18" charset="0"/>
              </a:rPr>
              <a:t/>
            </a:r>
            <a:br>
              <a:rPr lang="en-US" b="1" smtClean="0">
                <a:solidFill>
                  <a:schemeClr val="bg2"/>
                </a:solidFill>
                <a:latin typeface="Footlight MT Light" pitchFamily="18" charset="0"/>
              </a:rPr>
            </a:br>
            <a:r>
              <a:rPr lang="en-US" b="1" smtClean="0">
                <a:solidFill>
                  <a:schemeClr val="bg2"/>
                </a:solidFill>
                <a:latin typeface="Footlight MT Light" pitchFamily="18" charset="0"/>
              </a:rPr>
              <a:t/>
            </a:r>
            <a:br>
              <a:rPr lang="en-US" b="1" smtClean="0">
                <a:solidFill>
                  <a:schemeClr val="bg2"/>
                </a:solidFill>
                <a:latin typeface="Footlight MT Light" pitchFamily="18" charset="0"/>
              </a:rPr>
            </a:br>
            <a:r>
              <a:rPr lang="en-US" b="1" smtClean="0">
                <a:solidFill>
                  <a:schemeClr val="bg2"/>
                </a:solidFill>
                <a:latin typeface="Footlight MT Light" pitchFamily="18" charset="0"/>
              </a:rPr>
              <a:t/>
            </a:r>
            <a:br>
              <a:rPr lang="en-US" b="1" smtClean="0">
                <a:solidFill>
                  <a:schemeClr val="bg2"/>
                </a:solidFill>
                <a:latin typeface="Footlight MT Light" pitchFamily="18" charset="0"/>
              </a:rPr>
            </a:br>
            <a:r>
              <a:rPr lang="en-US" b="1" smtClean="0">
                <a:solidFill>
                  <a:schemeClr val="bg2"/>
                </a:solidFill>
                <a:latin typeface="Footlight MT Light" pitchFamily="18" charset="0"/>
              </a:rPr>
              <a:t/>
            </a:r>
            <a:br>
              <a:rPr lang="en-US" b="1" smtClean="0">
                <a:solidFill>
                  <a:schemeClr val="bg2"/>
                </a:solidFill>
                <a:latin typeface="Footlight MT Light" pitchFamily="18" charset="0"/>
              </a:rPr>
            </a:br>
            <a:r>
              <a:rPr lang="en-US" b="1" smtClean="0">
                <a:solidFill>
                  <a:schemeClr val="bg2"/>
                </a:solidFill>
                <a:latin typeface="Footlight MT Light" pitchFamily="18" charset="0"/>
              </a:rPr>
              <a:t>References</a:t>
            </a:r>
            <a:br>
              <a:rPr lang="en-US" b="1" smtClean="0">
                <a:solidFill>
                  <a:schemeClr val="bg2"/>
                </a:solidFill>
                <a:latin typeface="Footlight MT Light" pitchFamily="18" charset="0"/>
              </a:rPr>
            </a:br>
            <a:r>
              <a:rPr lang="en-US" sz="2000" b="1" smtClean="0">
                <a:solidFill>
                  <a:schemeClr val="bg2"/>
                </a:solidFill>
                <a:latin typeface="Footlight MT Light" pitchFamily="18" charset="0"/>
              </a:rPr>
              <a:t>1-Nelson KE, Thomas L.  Viral hepatitis.  In: Infectious disease Epidemiology, theory and Practice.  2</a:t>
            </a:r>
            <a:r>
              <a:rPr lang="en-US" sz="2000" b="1" baseline="30000" smtClean="0">
                <a:solidFill>
                  <a:schemeClr val="bg2"/>
                </a:solidFill>
                <a:latin typeface="Footlight MT Light" pitchFamily="18" charset="0"/>
              </a:rPr>
              <a:t>nd</a:t>
            </a:r>
            <a:r>
              <a:rPr lang="en-US" sz="2000" b="1" smtClean="0">
                <a:solidFill>
                  <a:schemeClr val="bg2"/>
                </a:solidFill>
                <a:latin typeface="Footlight MT Light" pitchFamily="18" charset="0"/>
              </a:rPr>
              <a:t> edition . Edited by Nelson  KE and Williams CM  2007. Published by Jones &amp; Bartlett. Toronto Pages895-939.</a:t>
            </a:r>
          </a:p>
        </p:txBody>
      </p:sp>
      <p:sp>
        <p:nvSpPr>
          <p:cNvPr id="99331" name="Content Placeholder 2"/>
          <p:cNvSpPr>
            <a:spLocks noGrp="1"/>
          </p:cNvSpPr>
          <p:nvPr>
            <p:ph idx="1"/>
          </p:nvPr>
        </p:nvSpPr>
        <p:spPr>
          <a:xfrm>
            <a:off x="1828800" y="1828800"/>
            <a:ext cx="7086600" cy="4648200"/>
          </a:xfrm>
        </p:spPr>
        <p:txBody>
          <a:bodyPr/>
          <a:lstStyle/>
          <a:p>
            <a:pPr eaLnBrk="1" hangingPunct="1">
              <a:buFont typeface="Arial" pitchFamily="34" charset="0"/>
              <a:buNone/>
            </a:pPr>
            <a:endParaRPr lang="en-US" smtClean="0">
              <a:solidFill>
                <a:srgbClr val="000000"/>
              </a:solidFill>
            </a:endParaRPr>
          </a:p>
          <a:p>
            <a:pPr eaLnBrk="1" hangingPunct="1"/>
            <a:endParaRPr lang="en-US" smtClean="0">
              <a:solidFill>
                <a:srgbClr val="000000"/>
              </a:solidFill>
            </a:endParaRPr>
          </a:p>
        </p:txBody>
      </p:sp>
      <p:pic>
        <p:nvPicPr>
          <p:cNvPr id="4" name="Picture 3"/>
          <p:cNvPicPr/>
          <p:nvPr/>
        </p:nvPicPr>
        <p:blipFill>
          <a:blip r:embed="rId3" cstate="print"/>
          <a:srcRect/>
          <a:stretch>
            <a:fillRect/>
          </a:stretch>
        </p:blipFill>
        <p:spPr bwMode="auto">
          <a:xfrm>
            <a:off x="304800" y="5410200"/>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99333" name="Slide Number Placeholder 1"/>
          <p:cNvSpPr>
            <a:spLocks noGrp="1"/>
          </p:cNvSpPr>
          <p:nvPr>
            <p:ph type="sldNum" sz="quarter" idx="12"/>
          </p:nvPr>
        </p:nvSpPr>
        <p:spPr bwMode="auto">
          <a:noFill/>
          <a:ln>
            <a:miter lim="800000"/>
            <a:headEnd/>
            <a:tailEnd/>
          </a:ln>
        </p:spPr>
        <p:txBody>
          <a:bodyPr/>
          <a:lstStyle/>
          <a:p>
            <a:fld id="{EF899815-25A3-4D8F-9643-5B7012E1E49D}" type="slidenum">
              <a:rPr lang="en-US"/>
              <a:pPr/>
              <a:t>53</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295400"/>
            <a:ext cx="8229600" cy="5745163"/>
          </a:xfrm>
        </p:spPr>
        <p:txBody>
          <a:bodyPr/>
          <a:lstStyle/>
          <a:p>
            <a:pPr eaLnBrk="1" hangingPunct="1"/>
            <a:r>
              <a:rPr lang="en-US" sz="3200" b="1" smtClean="0">
                <a:solidFill>
                  <a:srgbClr val="FFFF00"/>
                </a:solidFill>
              </a:rPr>
              <a:t>Agent</a:t>
            </a:r>
            <a:r>
              <a:rPr lang="en-US" sz="3200" smtClean="0"/>
              <a:t>: RNA virus</a:t>
            </a:r>
          </a:p>
          <a:p>
            <a:pPr eaLnBrk="1" hangingPunct="1"/>
            <a:r>
              <a:rPr lang="en-US" sz="3200" b="1" smtClean="0">
                <a:solidFill>
                  <a:srgbClr val="FFFF00"/>
                </a:solidFill>
              </a:rPr>
              <a:t>Reservior</a:t>
            </a:r>
            <a:r>
              <a:rPr lang="en-US" sz="3200" smtClean="0"/>
              <a:t> : Human (Clinical &amp; subclinical </a:t>
            </a:r>
          </a:p>
          <a:p>
            <a:pPr eaLnBrk="1" hangingPunct="1">
              <a:buFontTx/>
              <a:buNone/>
            </a:pPr>
            <a:r>
              <a:rPr lang="en-US" sz="3200" smtClean="0"/>
              <a:t>                      cases)</a:t>
            </a:r>
          </a:p>
          <a:p>
            <a:pPr eaLnBrk="1" hangingPunct="1"/>
            <a:r>
              <a:rPr lang="en-US" sz="3200" b="1" smtClean="0">
                <a:solidFill>
                  <a:srgbClr val="FFFF00"/>
                </a:solidFill>
              </a:rPr>
              <a:t>Incubation period</a:t>
            </a:r>
            <a:r>
              <a:rPr lang="en-US" sz="3200" smtClean="0"/>
              <a:t>: 15-45 days ( median </a:t>
            </a:r>
          </a:p>
          <a:p>
            <a:pPr eaLnBrk="1" hangingPunct="1">
              <a:buFontTx/>
              <a:buNone/>
            </a:pPr>
            <a:r>
              <a:rPr lang="en-US" sz="3200" smtClean="0"/>
              <a:t>                                 one month).</a:t>
            </a:r>
          </a:p>
        </p:txBody>
      </p:sp>
      <p:sp>
        <p:nvSpPr>
          <p:cNvPr id="27651" name="Slide Number Placeholder 1"/>
          <p:cNvSpPr>
            <a:spLocks noGrp="1"/>
          </p:cNvSpPr>
          <p:nvPr>
            <p:ph type="sldNum" sz="quarter" idx="12"/>
          </p:nvPr>
        </p:nvSpPr>
        <p:spPr bwMode="auto">
          <a:noFill/>
          <a:ln>
            <a:miter lim="800000"/>
            <a:headEnd/>
            <a:tailEnd/>
          </a:ln>
        </p:spPr>
        <p:txBody>
          <a:bodyPr/>
          <a:lstStyle/>
          <a:p>
            <a:fld id="{50F1E183-0FE8-4054-9774-62ABD7E95316}" type="slidenum">
              <a:rPr lang="en-US"/>
              <a:pPr/>
              <a:t>6</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81000" y="1189038"/>
            <a:ext cx="8229600" cy="5668962"/>
          </a:xfrm>
        </p:spPr>
        <p:txBody>
          <a:bodyPr/>
          <a:lstStyle/>
          <a:p>
            <a:pPr eaLnBrk="1" hangingPunct="1"/>
            <a:r>
              <a:rPr lang="en-US" sz="3200" b="1" smtClean="0">
                <a:solidFill>
                  <a:srgbClr val="FFFF00"/>
                </a:solidFill>
              </a:rPr>
              <a:t>Period of communicability</a:t>
            </a:r>
            <a:r>
              <a:rPr lang="en-US" sz="3200" smtClean="0"/>
              <a:t> : Last two weeks of I.P. + one week of illness.</a:t>
            </a:r>
          </a:p>
          <a:p>
            <a:pPr eaLnBrk="1" hangingPunct="1"/>
            <a:endParaRPr lang="en-US" sz="3200" smtClean="0"/>
          </a:p>
          <a:p>
            <a:pPr eaLnBrk="1" hangingPunct="1"/>
            <a:r>
              <a:rPr lang="en-US" sz="3200" b="1" smtClean="0">
                <a:solidFill>
                  <a:srgbClr val="FFFF00"/>
                </a:solidFill>
              </a:rPr>
              <a:t>Modes of transmission</a:t>
            </a:r>
            <a:r>
              <a:rPr lang="en-US" sz="3200" smtClean="0">
                <a:solidFill>
                  <a:srgbClr val="FFFF00"/>
                </a:solidFill>
              </a:rPr>
              <a:t>:</a:t>
            </a:r>
          </a:p>
          <a:p>
            <a:pPr eaLnBrk="1" hangingPunct="1">
              <a:buFontTx/>
              <a:buNone/>
            </a:pPr>
            <a:r>
              <a:rPr lang="en-US" sz="3200" smtClean="0"/>
              <a:t>      Fecal-oral route.</a:t>
            </a:r>
          </a:p>
          <a:p>
            <a:pPr eaLnBrk="1" hangingPunct="1">
              <a:buFontTx/>
              <a:buNone/>
            </a:pPr>
            <a:r>
              <a:rPr lang="en-US" sz="3200" smtClean="0"/>
              <a:t>      Common source outbreaks.</a:t>
            </a:r>
          </a:p>
          <a:p>
            <a:pPr eaLnBrk="1" hangingPunct="1">
              <a:buFontTx/>
              <a:buNone/>
            </a:pPr>
            <a:r>
              <a:rPr lang="en-US" sz="3200" smtClean="0"/>
              <a:t>      Blood transfusion (rare).</a:t>
            </a:r>
          </a:p>
          <a:p>
            <a:pPr eaLnBrk="1" hangingPunct="1"/>
            <a:endParaRPr lang="en-US" smtClean="0"/>
          </a:p>
        </p:txBody>
      </p:sp>
      <p:sp>
        <p:nvSpPr>
          <p:cNvPr id="28675" name="Slide Number Placeholder 1"/>
          <p:cNvSpPr>
            <a:spLocks noGrp="1"/>
          </p:cNvSpPr>
          <p:nvPr>
            <p:ph type="sldNum" sz="quarter" idx="12"/>
          </p:nvPr>
        </p:nvSpPr>
        <p:spPr bwMode="auto">
          <a:noFill/>
          <a:ln>
            <a:miter lim="800000"/>
            <a:headEnd/>
            <a:tailEnd/>
          </a:ln>
        </p:spPr>
        <p:txBody>
          <a:bodyPr/>
          <a:lstStyle/>
          <a:p>
            <a:fld id="{BFE9B215-FF35-46CC-8CCE-B2B681BCDB11}" type="slidenum">
              <a:rPr lang="en-US"/>
              <a:pPr/>
              <a:t>7</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sz="3600" b="1" smtClean="0">
                <a:solidFill>
                  <a:schemeClr val="bg2"/>
                </a:solidFill>
              </a:rPr>
              <a:t>Prevention and Control</a:t>
            </a:r>
          </a:p>
        </p:txBody>
      </p:sp>
      <p:sp>
        <p:nvSpPr>
          <p:cNvPr id="29699" name="Rectangle 3"/>
          <p:cNvSpPr>
            <a:spLocks noGrp="1" noChangeArrowheads="1"/>
          </p:cNvSpPr>
          <p:nvPr>
            <p:ph type="body" idx="1"/>
          </p:nvPr>
        </p:nvSpPr>
        <p:spPr/>
        <p:txBody>
          <a:bodyPr/>
          <a:lstStyle/>
          <a:p>
            <a:pPr eaLnBrk="1" hangingPunct="1">
              <a:lnSpc>
                <a:spcPct val="90000"/>
              </a:lnSpc>
            </a:pPr>
            <a:r>
              <a:rPr lang="en-US" sz="3200" b="1" smtClean="0">
                <a:solidFill>
                  <a:srgbClr val="FFFF00"/>
                </a:solidFill>
              </a:rPr>
              <a:t>Good sanitation &amp; personal hygiene</a:t>
            </a:r>
            <a:r>
              <a:rPr lang="en-US" sz="3200" smtClean="0"/>
              <a:t>.</a:t>
            </a:r>
          </a:p>
          <a:p>
            <a:pPr eaLnBrk="1" hangingPunct="1">
              <a:lnSpc>
                <a:spcPct val="90000"/>
              </a:lnSpc>
              <a:buFontTx/>
              <a:buNone/>
            </a:pPr>
            <a:r>
              <a:rPr lang="en-US" sz="3200" smtClean="0"/>
              <a:t>        “Careful hand washing”</a:t>
            </a:r>
          </a:p>
          <a:p>
            <a:pPr eaLnBrk="1" hangingPunct="1">
              <a:lnSpc>
                <a:spcPct val="90000"/>
              </a:lnSpc>
            </a:pPr>
            <a:r>
              <a:rPr lang="en-US" sz="3200" smtClean="0"/>
              <a:t>Day- Care centers</a:t>
            </a:r>
          </a:p>
          <a:p>
            <a:pPr eaLnBrk="1" hangingPunct="1">
              <a:lnSpc>
                <a:spcPct val="90000"/>
              </a:lnSpc>
              <a:buFontTx/>
              <a:buNone/>
            </a:pPr>
            <a:r>
              <a:rPr lang="en-US" sz="3200" smtClean="0"/>
              <a:t>    </a:t>
            </a:r>
            <a:r>
              <a:rPr lang="en-US" sz="3200" b="1" smtClean="0">
                <a:solidFill>
                  <a:srgbClr val="FFFF00"/>
                </a:solidFill>
              </a:rPr>
              <a:t>Hand washing</a:t>
            </a:r>
            <a:r>
              <a:rPr lang="en-US" sz="3200" smtClean="0"/>
              <a:t> after every diaper</a:t>
            </a:r>
          </a:p>
          <a:p>
            <a:pPr eaLnBrk="1" hangingPunct="1">
              <a:lnSpc>
                <a:spcPct val="90000"/>
              </a:lnSpc>
              <a:buFontTx/>
              <a:buNone/>
            </a:pPr>
            <a:r>
              <a:rPr lang="en-US" sz="3200" smtClean="0"/>
              <a:t>    change and before eating.</a:t>
            </a:r>
          </a:p>
          <a:p>
            <a:pPr eaLnBrk="1" hangingPunct="1">
              <a:lnSpc>
                <a:spcPct val="90000"/>
              </a:lnSpc>
            </a:pPr>
            <a:r>
              <a:rPr lang="en-US" sz="3200" b="1" smtClean="0">
                <a:solidFill>
                  <a:srgbClr val="FFFF00"/>
                </a:solidFill>
              </a:rPr>
              <a:t>Shellfish</a:t>
            </a:r>
          </a:p>
          <a:p>
            <a:pPr eaLnBrk="1" hangingPunct="1">
              <a:lnSpc>
                <a:spcPct val="90000"/>
              </a:lnSpc>
              <a:buFontTx/>
              <a:buNone/>
            </a:pPr>
            <a:r>
              <a:rPr lang="en-US" sz="3200" smtClean="0"/>
              <a:t>   heat 85-90C      4 minutes.</a:t>
            </a:r>
          </a:p>
          <a:p>
            <a:pPr eaLnBrk="1" hangingPunct="1">
              <a:lnSpc>
                <a:spcPct val="90000"/>
              </a:lnSpc>
              <a:buFontTx/>
              <a:buNone/>
            </a:pPr>
            <a:r>
              <a:rPr lang="en-US" sz="3200" smtClean="0"/>
              <a:t>   steam                 90 seconds. </a:t>
            </a:r>
          </a:p>
        </p:txBody>
      </p:sp>
      <p:sp>
        <p:nvSpPr>
          <p:cNvPr id="29700" name="Slide Number Placeholder 1"/>
          <p:cNvSpPr>
            <a:spLocks noGrp="1"/>
          </p:cNvSpPr>
          <p:nvPr>
            <p:ph type="sldNum" sz="quarter" idx="12"/>
          </p:nvPr>
        </p:nvSpPr>
        <p:spPr bwMode="auto">
          <a:noFill/>
          <a:ln>
            <a:miter lim="800000"/>
            <a:headEnd/>
            <a:tailEnd/>
          </a:ln>
        </p:spPr>
        <p:txBody>
          <a:bodyPr/>
          <a:lstStyle/>
          <a:p>
            <a:fld id="{7EB4EBB8-81AB-44FD-B272-8E188E7CD075}" type="slidenum">
              <a:rPr lang="en-US"/>
              <a:pPr/>
              <a:t>8</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304800" y="1143000"/>
            <a:ext cx="8610600" cy="5821363"/>
          </a:xfrm>
        </p:spPr>
        <p:txBody>
          <a:bodyPr/>
          <a:lstStyle/>
          <a:p>
            <a:pPr eaLnBrk="1" hangingPunct="1"/>
            <a:r>
              <a:rPr lang="en-US" sz="2800" smtClean="0">
                <a:latin typeface="Arial" pitchFamily="34" charset="0"/>
                <a:cs typeface="Arial" pitchFamily="34" charset="0"/>
              </a:rPr>
              <a:t>Inactivated </a:t>
            </a:r>
            <a:r>
              <a:rPr lang="en-US" sz="2800" b="1" smtClean="0">
                <a:solidFill>
                  <a:srgbClr val="FFFF00"/>
                </a:solidFill>
                <a:latin typeface="Arial" pitchFamily="34" charset="0"/>
                <a:cs typeface="Arial" pitchFamily="34" charset="0"/>
              </a:rPr>
              <a:t>hepatitis A vaccine</a:t>
            </a:r>
          </a:p>
          <a:p>
            <a:pPr eaLnBrk="1" hangingPunct="1"/>
            <a:r>
              <a:rPr lang="en-US" sz="2800" smtClean="0">
                <a:latin typeface="Arial" pitchFamily="34" charset="0"/>
                <a:cs typeface="Arial" pitchFamily="34" charset="0"/>
              </a:rPr>
              <a:t>Schedule 2 doses after 6 months interval.</a:t>
            </a:r>
          </a:p>
          <a:p>
            <a:pPr eaLnBrk="1" hangingPunct="1"/>
            <a:r>
              <a:rPr lang="en-US" sz="2800" smtClean="0">
                <a:latin typeface="Arial" pitchFamily="34" charset="0"/>
                <a:cs typeface="Arial" pitchFamily="34" charset="0"/>
              </a:rPr>
              <a:t>Intramuscularly.</a:t>
            </a:r>
          </a:p>
          <a:p>
            <a:pPr eaLnBrk="1" hangingPunct="1"/>
            <a:r>
              <a:rPr lang="en-US" sz="2800" smtClean="0">
                <a:latin typeface="Arial" pitchFamily="34" charset="0"/>
                <a:cs typeface="Arial" pitchFamily="34" charset="0"/>
              </a:rPr>
              <a:t>Protection after one month.</a:t>
            </a:r>
          </a:p>
          <a:p>
            <a:pPr eaLnBrk="1" hangingPunct="1"/>
            <a:r>
              <a:rPr lang="en-US" sz="2800" smtClean="0">
                <a:latin typeface="Arial" pitchFamily="34" charset="0"/>
                <a:cs typeface="Arial" pitchFamily="34" charset="0"/>
              </a:rPr>
              <a:t>Lasting immunity at least 10 years.</a:t>
            </a:r>
          </a:p>
          <a:p>
            <a:pPr eaLnBrk="1" hangingPunct="1"/>
            <a:endParaRPr lang="en-US" sz="2800" smtClean="0">
              <a:latin typeface="Arial" pitchFamily="34" charset="0"/>
              <a:cs typeface="Arial" pitchFamily="34" charset="0"/>
            </a:endParaRPr>
          </a:p>
          <a:p>
            <a:pPr eaLnBrk="1" hangingPunct="1">
              <a:buFont typeface="Arial" pitchFamily="34" charset="0"/>
              <a:buNone/>
            </a:pPr>
            <a:r>
              <a:rPr lang="en-US" sz="2800" smtClean="0">
                <a:latin typeface="Arial" pitchFamily="34" charset="0"/>
                <a:cs typeface="Arial" pitchFamily="34" charset="0"/>
              </a:rPr>
              <a:t>Hepatitis A patient:</a:t>
            </a:r>
          </a:p>
          <a:p>
            <a:pPr eaLnBrk="1" hangingPunct="1"/>
            <a:r>
              <a:rPr lang="en-US" sz="2800" smtClean="0">
                <a:latin typeface="Arial" pitchFamily="34" charset="0"/>
                <a:cs typeface="Arial" pitchFamily="34" charset="0"/>
              </a:rPr>
              <a:t> </a:t>
            </a:r>
            <a:r>
              <a:rPr lang="en-US" sz="2800" b="1" smtClean="0">
                <a:solidFill>
                  <a:srgbClr val="FFFF00"/>
                </a:solidFill>
                <a:latin typeface="Arial" pitchFamily="34" charset="0"/>
                <a:cs typeface="Arial" pitchFamily="34" charset="0"/>
              </a:rPr>
              <a:t>Enteric precaution</a:t>
            </a:r>
            <a:r>
              <a:rPr lang="en-US" sz="2800" smtClean="0">
                <a:latin typeface="Arial" pitchFamily="34" charset="0"/>
                <a:cs typeface="Arial" pitchFamily="34" charset="0"/>
              </a:rPr>
              <a:t> for the Period of communicability </a:t>
            </a:r>
          </a:p>
          <a:p>
            <a:pPr eaLnBrk="1" hangingPunct="1"/>
            <a:endParaRPr lang="en-US" sz="2800" smtClean="0">
              <a:latin typeface="Arial" pitchFamily="34" charset="0"/>
              <a:cs typeface="Arial" pitchFamily="34" charset="0"/>
            </a:endParaRPr>
          </a:p>
          <a:p>
            <a:pPr eaLnBrk="1" hangingPunct="1"/>
            <a:endParaRPr lang="en-US" sz="2800" smtClean="0">
              <a:latin typeface="Arial" pitchFamily="34" charset="0"/>
              <a:cs typeface="Arial" pitchFamily="34" charset="0"/>
            </a:endParaRPr>
          </a:p>
        </p:txBody>
      </p:sp>
      <p:sp>
        <p:nvSpPr>
          <p:cNvPr id="30723" name="Rectangle 2"/>
          <p:cNvSpPr>
            <a:spLocks noGrp="1" noChangeArrowheads="1"/>
          </p:cNvSpPr>
          <p:nvPr>
            <p:ph type="title"/>
          </p:nvPr>
        </p:nvSpPr>
        <p:spPr/>
        <p:txBody>
          <a:bodyPr/>
          <a:lstStyle/>
          <a:p>
            <a:pPr algn="l" eaLnBrk="1" hangingPunct="1"/>
            <a:r>
              <a:rPr lang="en-US" sz="3600" b="1" smtClean="0">
                <a:solidFill>
                  <a:schemeClr val="bg2"/>
                </a:solidFill>
              </a:rPr>
              <a:t>Prevention and Control</a:t>
            </a:r>
          </a:p>
        </p:txBody>
      </p:sp>
      <p:sp>
        <p:nvSpPr>
          <p:cNvPr id="30724" name="Slide Number Placeholder 1"/>
          <p:cNvSpPr>
            <a:spLocks noGrp="1"/>
          </p:cNvSpPr>
          <p:nvPr>
            <p:ph type="sldNum" sz="quarter" idx="12"/>
          </p:nvPr>
        </p:nvSpPr>
        <p:spPr bwMode="auto">
          <a:noFill/>
          <a:ln>
            <a:miter lim="800000"/>
            <a:headEnd/>
            <a:tailEnd/>
          </a:ln>
        </p:spPr>
        <p:txBody>
          <a:bodyPr/>
          <a:lstStyle/>
          <a:p>
            <a:fld id="{A4E13BC6-567F-477C-8DFA-765C132529E1}" type="slidenum">
              <a:rPr lang="en-US"/>
              <a:pPr/>
              <a:t>9</a:t>
            </a:fld>
            <a:endParaRPr lang="en-US"/>
          </a:p>
        </p:txBody>
      </p:sp>
      <p:sp>
        <p:nvSpPr>
          <p:cNvPr id="3" name="Date Placeholder 2"/>
          <p:cNvSpPr>
            <a:spLocks noGrp="1"/>
          </p:cNvSpPr>
          <p:nvPr>
            <p:ph type="dt" sz="quarter" idx="10"/>
          </p:nvPr>
        </p:nvSpPr>
        <p:spPr/>
        <p:txBody>
          <a:bodyPr/>
          <a:lstStyle/>
          <a:p>
            <a:pPr>
              <a:defRPr/>
            </a:pPr>
            <a:r>
              <a:rPr lang="en-US"/>
              <a:t>October,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0"/>
          </a:spcBef>
          <a:spcAft>
            <a:spcPct val="0"/>
          </a:spcAft>
          <a:buClrTx/>
          <a:buSzTx/>
          <a:buFontTx/>
          <a:buNone/>
          <a:tabLst/>
          <a:defRPr kumimoji="0" lang="ar-EG"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TP101967919_template</Template>
  <TotalTime>567</TotalTime>
  <Words>2460</Words>
  <Application>Microsoft Office PowerPoint</Application>
  <PresentationFormat>عرض على الشاشة (3:4)‏</PresentationFormat>
  <Paragraphs>624</Paragraphs>
  <Slides>53</Slides>
  <Notes>26</Notes>
  <HiddenSlides>0</HiddenSlides>
  <MMClips>0</MMClips>
  <ScaleCrop>false</ScaleCrop>
  <HeadingPairs>
    <vt:vector size="8" baseType="variant">
      <vt:variant>
        <vt:lpstr>الخطوط المستخدمة</vt:lpstr>
      </vt:variant>
      <vt:variant>
        <vt:i4>14</vt:i4>
      </vt:variant>
      <vt:variant>
        <vt:lpstr>سمة</vt:lpstr>
      </vt:variant>
      <vt:variant>
        <vt:i4>2</vt:i4>
      </vt:variant>
      <vt:variant>
        <vt:lpstr>خوادم OLE مضمنة</vt:lpstr>
      </vt:variant>
      <vt:variant>
        <vt:i4>4</vt:i4>
      </vt:variant>
      <vt:variant>
        <vt:lpstr>عناوين الشرائح</vt:lpstr>
      </vt:variant>
      <vt:variant>
        <vt:i4>53</vt:i4>
      </vt:variant>
    </vt:vector>
  </HeadingPairs>
  <TitlesOfParts>
    <vt:vector size="73" baseType="lpstr">
      <vt:lpstr>Arial</vt:lpstr>
      <vt:lpstr>Tahoma</vt:lpstr>
      <vt:lpstr>Calibri</vt:lpstr>
      <vt:lpstr>Wingdings</vt:lpstr>
      <vt:lpstr>Arial Black</vt:lpstr>
      <vt:lpstr>Footlight MT Light</vt:lpstr>
      <vt:lpstr>ZapfHumnst Dm BT</vt:lpstr>
      <vt:lpstr>ZapfHumnst BT</vt:lpstr>
      <vt:lpstr>Times New Roman</vt:lpstr>
      <vt:lpstr>Monotype Sorts</vt:lpstr>
      <vt:lpstr>Arial Cyr</vt:lpstr>
      <vt:lpstr>RotisSansSerif</vt:lpstr>
      <vt:lpstr>Symbol</vt:lpstr>
      <vt:lpstr>Webdings</vt:lpstr>
      <vt:lpstr>TP101967919_template</vt:lpstr>
      <vt:lpstr>Shimmer</vt:lpstr>
      <vt:lpstr>Microsoft Graph 2000 Chart</vt:lpstr>
      <vt:lpstr>Slide</vt:lpstr>
      <vt:lpstr>Bitmap Image</vt:lpstr>
      <vt:lpstr>Photo Editor Photo</vt:lpstr>
      <vt:lpstr>الشريحة 1</vt:lpstr>
      <vt:lpstr>Objectives</vt:lpstr>
      <vt:lpstr>الشريحة 3</vt:lpstr>
      <vt:lpstr>Hepatitis A</vt:lpstr>
      <vt:lpstr>Hepatitis A</vt:lpstr>
      <vt:lpstr>الشريحة 6</vt:lpstr>
      <vt:lpstr>الشريحة 7</vt:lpstr>
      <vt:lpstr>Prevention and Control</vt:lpstr>
      <vt:lpstr>Prevention and Control</vt:lpstr>
      <vt:lpstr>الشريحة 10</vt:lpstr>
      <vt:lpstr>Hepatitis  B </vt:lpstr>
      <vt:lpstr>الشريحة 12</vt:lpstr>
      <vt:lpstr>Natural History</vt:lpstr>
      <vt:lpstr>الشريحة 14</vt:lpstr>
      <vt:lpstr>Hepatitis  B </vt:lpstr>
      <vt:lpstr>الشريحة 16</vt:lpstr>
      <vt:lpstr>الشريحة 17</vt:lpstr>
      <vt:lpstr>الشريحة 18</vt:lpstr>
      <vt:lpstr>الشريحة 19</vt:lpstr>
      <vt:lpstr>الشريحة 20</vt:lpstr>
      <vt:lpstr>Prevention and control</vt:lpstr>
      <vt:lpstr>Prevention and control</vt:lpstr>
      <vt:lpstr>Prevention and control</vt:lpstr>
      <vt:lpstr>Hepatitis C</vt:lpstr>
      <vt:lpstr>الشريحة 25</vt:lpstr>
      <vt:lpstr>الشريحة 26</vt:lpstr>
      <vt:lpstr>AGE SPECIFIC PREVALENCE OF ANTIBODY TO HCV/ANTI-HCV AMONG HEALTHY SAUDIS</vt:lpstr>
      <vt:lpstr>PREVALENCE OF ANTIBODY TO HCV TO SAUDI HIGH RISK GROUPS</vt:lpstr>
      <vt:lpstr>ANTI-HCV IN HAEMODYLYSIS PATIENTS IN SAUDI POPULATION</vt:lpstr>
      <vt:lpstr>الشريحة 30</vt:lpstr>
      <vt:lpstr>Natural History of HCV Infection</vt:lpstr>
      <vt:lpstr>الشريحة 32</vt:lpstr>
      <vt:lpstr>Important HCV Transmission Modes</vt:lpstr>
      <vt:lpstr>Un-common HCV Transmission Modes</vt:lpstr>
      <vt:lpstr>الشريحة 35</vt:lpstr>
      <vt:lpstr>الشريحة 36</vt:lpstr>
      <vt:lpstr>Chronic Hepatitis C  Factors Promoting Progression or Severity </vt:lpstr>
      <vt:lpstr>الشريحة 38</vt:lpstr>
      <vt:lpstr>Perinatal Transmission of HCV</vt:lpstr>
      <vt:lpstr>Sexual Transmission of HCV</vt:lpstr>
      <vt:lpstr>Household Transmission of HCV</vt:lpstr>
      <vt:lpstr>الشريحة 42</vt:lpstr>
      <vt:lpstr>Hepatitis D</vt:lpstr>
      <vt:lpstr>Hepatitis D (Delta) Virus</vt:lpstr>
      <vt:lpstr>الشريحة 45</vt:lpstr>
      <vt:lpstr>الشريحة 46</vt:lpstr>
      <vt:lpstr>الشريحة 47</vt:lpstr>
      <vt:lpstr>Hepatitis E</vt:lpstr>
      <vt:lpstr>الشريحة 49</vt:lpstr>
      <vt:lpstr>الشريحة 50</vt:lpstr>
      <vt:lpstr>الشريحة 51</vt:lpstr>
      <vt:lpstr>الشريحة 52</vt:lpstr>
      <vt:lpstr>    References 1-Nelson KE, Thomas L.  Viral hepatitis.  In: Infectious disease Epidemiology, theory and Practice.  2nd edition . Edited by Nelson  KE and Williams CM  2007. Published by Jones &amp; Bartlett. Toronto Pages895-939.</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LECTURE</dc:title>
  <dc:creator>Anne</dc:creator>
  <cp:lastModifiedBy>AA</cp:lastModifiedBy>
  <cp:revision>48</cp:revision>
  <dcterms:created xsi:type="dcterms:W3CDTF">2011-06-06T04:56:19Z</dcterms:created>
  <dcterms:modified xsi:type="dcterms:W3CDTF">2013-10-02T16:50:54Z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TC019679209991</vt:lpwstr>
  </property>
</Properties>
</file>