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66" r:id="rId15"/>
    <p:sldId id="273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BABF-3191-4071-B64E-DD8DBB3CB1D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FBAA-BFEC-422A-BF6A-2EF1A989D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2F9D-00F6-4832-BD9D-ADC7D36309A0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3F69-F932-49DA-BB94-6E018878B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5131-C27B-48A0-980F-3A92B4DD025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99E2-946D-4846-846D-88229D194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BF65610-83EB-4DDD-9FDC-664F1337BC57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FBA4C5-A964-428C-B89C-2AC623C9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44C010-F6FC-44BC-ADEF-CA86FC858A46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3CA3564-6584-4829-BC86-3C6C1AFB9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CFFFA8E-CFEA-4632-B326-91D9BD42277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809D69-112E-47D4-8C90-F9741DBE6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802CA3-8A72-4B2C-AC5E-E9A94A60EB1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83901C-A44B-4992-8465-1153E49AE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772EA2-515C-42C4-BE9C-717277990655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032AF0-E045-45D3-B1E3-94B1D03A7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E917DA2-3BCC-47DC-A2AE-B61DBE28BBFC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474212C-B8B8-40A8-83BD-1513D21FE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43D0562-91AE-4BFD-8E68-CE8D0ECA6E4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85ACBF-F351-4724-BE34-91FA7FF6E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0CDE40-0495-43D7-838B-8C60E8DD550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D87035-8467-45A6-8574-E45EFBB47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70569-8586-4EA2-A3FC-61C408A7071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72E1-6806-4E20-847D-859287F55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24B6DFE-D648-4CA7-85D8-DB750865A679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8DEBDBB-8A00-4031-9BE5-24FF49015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D4FDB1-C10F-40A1-BB29-D3B3FA09E90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96D9E09-CB1C-4BAB-B25D-9F530FFB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86045CF-F351-49FD-A4BA-96AF2E65E9D7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8FC4BBB-E3DE-4539-B6DC-52040677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1D674E-C5D5-43FE-8092-97B1E073ED68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181CB7-FC43-43B9-9025-F22FE199E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F593D0F-FF93-4B9E-B756-5DB5747C3724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2008DE-B960-40E8-AC77-4E3293AD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611814-13B4-479D-B753-B5A67BBB2D1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D95404-576C-4616-A065-2D4CA9298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A2EC974-C220-42A7-AE97-BE5F65A28788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E3C770-F583-4B2F-B9FE-218E088AB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D38D66-64BE-485C-984D-1705F6C49B4D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23DBE8A-4535-4084-B75C-E7C5FF1CC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1AAC913-856B-475A-A8BA-5331558CD0DB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10F5975-985F-4ED9-90BB-2594FDCC4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0BC234-6A68-4490-BB3E-A8867363CAD6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37AD626-50C5-4DFE-8C4B-6645F54D1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7234-E69F-41BA-BFE3-BAF182FC42B7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6B9B2-1E20-43ED-A474-AEC46E19A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2B0177A-6ED9-4B78-B43A-DC250CDEDCD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49EDF6-3E0D-4A03-9308-5F77FE269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7C63FED-A7AD-4F5D-BB96-C9844BA377C8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60823A1-A0F5-46BD-B067-C1412E04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782FD9-2904-4D1B-85D1-24920B6F58E5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CEA2F6B-DBAC-4CC5-B792-853F79926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5F66D5-CB40-4B51-A367-3E52F05A4511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C8BF7E-84DB-4DB6-B1AE-721F9A785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14E93-687D-4368-ACE1-4739D7755FAF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A56C-C885-4A51-A1E3-01468BE95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287C-DE50-425A-A0C8-3233A352659A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A622D-1A40-4D05-96D5-6903143AD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D8B-30EC-4F52-B09E-7042DBBA9EBE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B4EF-42F1-4ABC-B8FE-8CAAA2AF1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68D8-BB0C-4016-86A2-F451FB7CDB03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3963-B03F-4103-96B0-320F9BBAD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9BFF-0B69-4463-8053-1F32EACCC3D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305A1-5862-4259-8C3D-9EEF01904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DF0D4-1C2F-4EBC-A1FC-43E93490C61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0421-E8B5-4938-9CA3-8F41CA150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B4BB5-1830-4FBD-9C62-7949C1CE9A7B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382EF5-451D-4211-A30D-BC8F02DF2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21784AB-25FA-4BF7-A099-7D36059884A2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4069221-DCC4-4184-A0E5-FE02C1A6F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FDD379B8-65D4-4E21-BF2E-A07E71C20E64}" type="datetimeFigureOut">
              <a:rPr lang="en-US"/>
              <a:pPr>
                <a:defRPr/>
              </a:pPr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FA4C795-4E2D-4DAB-ACD5-A58C554A3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6868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EPIDEMIOLOGY AND PREVENTION OF INFLUENZA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Epidemics and Pandemics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Annual epidemics</a:t>
            </a:r>
          </a:p>
          <a:p>
            <a:pPr eaLnBrk="1" hangingPunct="1"/>
            <a:r>
              <a:rPr lang="en-US" altLang="en-US" smtClean="0"/>
              <a:t>Global Pandemics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Characteristic pattern of an influenza pandemic 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Starts from a single geographic focus</a:t>
            </a:r>
          </a:p>
          <a:p>
            <a:pPr eaLnBrk="1" hangingPunct="1"/>
            <a:r>
              <a:rPr lang="en-US" altLang="en-US" smtClean="0"/>
              <a:t>Rapidly spread along routes of travel</a:t>
            </a:r>
          </a:p>
          <a:p>
            <a:pPr eaLnBrk="1" hangingPunct="1"/>
            <a:r>
              <a:rPr lang="en-US" altLang="en-US" smtClean="0"/>
              <a:t>High attack rate of all age groups</a:t>
            </a:r>
          </a:p>
          <a:p>
            <a:pPr eaLnBrk="1" hangingPunct="1"/>
            <a:r>
              <a:rPr lang="en-US" altLang="en-US" smtClean="0"/>
              <a:t>Case fatality isn’t increased substanically</a:t>
            </a:r>
          </a:p>
          <a:p>
            <a:pPr eaLnBrk="1" hangingPunct="1"/>
            <a:r>
              <a:rPr lang="en-US" altLang="en-US" smtClean="0"/>
              <a:t>Multiple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Pandemics and Epidemics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1918 Spanish influenza pandemic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 = 20% - 30% (in adults) and 30% - 45% (in children)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CF 15% - 50% (mostly in young adult)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Annual local epidemics characteristics: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Follow predictable pattern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Usually occur between November and March in the northern hemisphere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High attack rates among schoolchildren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Increased pneumonia and influenza hospital admission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Increased number of deaths from pneumonic and influenza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 starts abruptly and reaches the peak within 3wks and ends by the 8</a:t>
            </a:r>
            <a:r>
              <a:rPr lang="en-US" baseline="30000" dirty="0" smtClean="0"/>
              <a:t>th</a:t>
            </a:r>
            <a:r>
              <a:rPr lang="en-US" dirty="0" smtClean="0"/>
              <a:t> wk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2 strains may coexist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Usually occur between May and September in the southern hemisphere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Virus survives better in environments of lower temperature and humidity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Rates of infection in infants and children are higher than those of adults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Rates of hospitalization are highest in infants followed by elderly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88163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Factors affecting the size and impact of an influenza epidemics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Degree of the antigenic variation of the new virus</a:t>
            </a:r>
          </a:p>
          <a:p>
            <a:pPr eaLnBrk="1" hangingPunct="1"/>
            <a:r>
              <a:rPr lang="en-US" altLang="en-US" smtClean="0"/>
              <a:t>Virus virulence</a:t>
            </a:r>
          </a:p>
          <a:p>
            <a:pPr eaLnBrk="1" hangingPunct="1"/>
            <a:r>
              <a:rPr lang="en-US" altLang="en-US" smtClean="0"/>
              <a:t>Existing protective immunity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Epidemics in North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10%-20%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 in certain population group ranges between 40%-50%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Influenza associated deaths range between 20,000 and 40,000 annually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Persons aged more than 65 years account for 90% of influenza associated deaths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cumulative deaths during successive annual epidemics of an </a:t>
            </a:r>
            <a:r>
              <a:rPr lang="en-US" dirty="0" err="1" smtClean="0"/>
              <a:t>interpandemic</a:t>
            </a:r>
            <a:r>
              <a:rPr lang="en-US" dirty="0" smtClean="0"/>
              <a:t> period often exceed the death in the pandemic period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Example: In the 1968-69 H3N2 pandemic, total deaths estimated to be 34,000, but the virus caused more than 300,000 deaths in the annual epidemics in the subsequent 21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Annual influenza has been associated with an average of 226,000 hospitalizations per year in the United States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epidemic and all 20</a:t>
            </a:r>
            <a:r>
              <a:rPr lang="en-US" baseline="30000" dirty="0" smtClean="0"/>
              <a:t>th</a:t>
            </a:r>
            <a:r>
              <a:rPr lang="en-US" dirty="0" smtClean="0"/>
              <a:t>-century pandemic infections by influenza virus are type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Surveillance of Influanza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Necessary to track epidemic</a:t>
            </a:r>
          </a:p>
          <a:p>
            <a:pPr eaLnBrk="1" hangingPunct="1"/>
            <a:r>
              <a:rPr lang="en-US" altLang="en-US" smtClean="0"/>
              <a:t>To detect pandemics</a:t>
            </a:r>
          </a:p>
          <a:p>
            <a:pPr eaLnBrk="1" hangingPunct="1"/>
            <a:r>
              <a:rPr lang="en-US" altLang="en-US" smtClean="0"/>
              <a:t>To determine virus serotypes for vaccine policy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Mechanisms of Antigenic Variation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Antigenic drift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Minor antigenic changes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Antigenic shift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Major antigenic changes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Mixing vessel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Pandemic may occur when: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a shift variant: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Retains the ability to replicate well in humans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efficiently transmissible between humans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 has new surface HA or NA determinants that evade existing influenza antibody profiles in the human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 antigenic shifts occurred during the </a:t>
            </a:r>
            <a:r>
              <a:rPr lang="en-US" smtClean="0"/>
              <a:t>20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Thank you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Unique epidemiology:</a:t>
            </a:r>
          </a:p>
          <a:p>
            <a:pPr lvl="1" eaLnBrk="1" hangingPunct="1"/>
            <a:r>
              <a:rPr lang="en-US" altLang="en-US" smtClean="0"/>
              <a:t>Seasonal attack rates of 10% to 30%</a:t>
            </a:r>
          </a:p>
          <a:p>
            <a:pPr lvl="1" eaLnBrk="1" hangingPunct="1"/>
            <a:r>
              <a:rPr lang="en-US" altLang="en-US" smtClean="0"/>
              <a:t>Global pandemics</a:t>
            </a:r>
          </a:p>
          <a:p>
            <a:pPr eaLnBrk="1" hangingPunct="1"/>
            <a:r>
              <a:rPr lang="en-US" altLang="en-US" smtClean="0"/>
              <a:t>Influenza viruses are epizootic in</a:t>
            </a:r>
          </a:p>
          <a:p>
            <a:pPr lvl="1" eaLnBrk="1" hangingPunct="1"/>
            <a:r>
              <a:rPr lang="en-US" altLang="en-US" smtClean="0"/>
              <a:t>avian </a:t>
            </a:r>
          </a:p>
          <a:p>
            <a:pPr lvl="1" eaLnBrk="1" hangingPunct="1"/>
            <a:r>
              <a:rPr lang="en-US" altLang="en-US" smtClean="0"/>
              <a:t>animal</a:t>
            </a:r>
          </a:p>
          <a:p>
            <a:pPr eaLnBrk="1" hangingPunct="1"/>
            <a:r>
              <a:rPr lang="en-US" altLang="en-US" smtClean="0"/>
              <a:t>The influenza continue to cause widespread epidemics (unpredictable antigenic  changes)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Clinical Features of Influenza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Fever with respiratory symptoms</a:t>
            </a:r>
          </a:p>
          <a:p>
            <a:pPr eaLnBrk="1" hangingPunct="1"/>
            <a:r>
              <a:rPr lang="en-US" altLang="en-US" smtClean="0"/>
              <a:t>Myalgia and headache</a:t>
            </a:r>
          </a:p>
          <a:p>
            <a:pPr eaLnBrk="1" hangingPunct="1"/>
            <a:r>
              <a:rPr lang="en-US" altLang="en-US" smtClean="0"/>
              <a:t>GI symptoms</a:t>
            </a:r>
          </a:p>
          <a:p>
            <a:pPr eaLnBrk="1" hangingPunct="1"/>
            <a:r>
              <a:rPr lang="en-US" altLang="en-US" smtClean="0"/>
              <a:t>Primary influenza viral pneumonia</a:t>
            </a:r>
          </a:p>
          <a:p>
            <a:pPr eaLnBrk="1" hangingPunct="1"/>
            <a:r>
              <a:rPr lang="en-US" altLang="en-US" smtClean="0"/>
              <a:t>Secondary bacterial pneumonia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Transmission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Aerosols secretions (coughing, sneezing, and talking)</a:t>
            </a:r>
          </a:p>
          <a:p>
            <a:pPr eaLnBrk="1" hangingPunct="1"/>
            <a:r>
              <a:rPr lang="en-US" altLang="en-US" smtClean="0"/>
              <a:t>Direct or indirect</a:t>
            </a:r>
          </a:p>
          <a:p>
            <a:pPr eaLnBrk="1" hangingPunct="1"/>
            <a:r>
              <a:rPr lang="en-US" altLang="en-US" smtClean="0"/>
              <a:t>IP 1- 4 days</a:t>
            </a:r>
          </a:p>
          <a:p>
            <a:pPr eaLnBrk="1" hangingPunct="1"/>
            <a:r>
              <a:rPr lang="en-US" altLang="en-US" smtClean="0"/>
              <a:t>Infectivity: shortly before the appearance of the symptoms up to the 4</a:t>
            </a:r>
            <a:r>
              <a:rPr lang="en-US" altLang="en-US" baseline="30000" smtClean="0"/>
              <a:t>th</a:t>
            </a:r>
            <a:r>
              <a:rPr lang="en-US" altLang="en-US" smtClean="0"/>
              <a:t> or 5</a:t>
            </a:r>
            <a:r>
              <a:rPr lang="en-US" altLang="en-US" baseline="30000" smtClean="0"/>
              <a:t>th</a:t>
            </a:r>
            <a:r>
              <a:rPr lang="en-US" altLang="en-US" smtClean="0"/>
              <a:t> day of the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Diagnosis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Viral culture</a:t>
            </a:r>
          </a:p>
          <a:p>
            <a:pPr eaLnBrk="1" hangingPunct="1"/>
            <a:r>
              <a:rPr lang="en-US" altLang="en-US" smtClean="0"/>
              <a:t>Serology</a:t>
            </a:r>
          </a:p>
          <a:p>
            <a:pPr eaLnBrk="1" hangingPunct="1"/>
            <a:r>
              <a:rPr lang="en-US" altLang="en-US" smtClean="0"/>
              <a:t>Rapid test</a:t>
            </a:r>
          </a:p>
          <a:p>
            <a:pPr eaLnBrk="1" hangingPunct="1"/>
            <a:r>
              <a:rPr lang="en-US" altLang="en-US" smtClean="0"/>
              <a:t>PCR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isolated 1933</a:t>
            </a:r>
          </a:p>
          <a:p>
            <a:pPr eaLnBrk="1" hangingPunct="1"/>
            <a:r>
              <a:rPr lang="en-US" altLang="en-US" smtClean="0"/>
              <a:t>Technique of culture in hens’ eggs first described in 1936</a:t>
            </a:r>
          </a:p>
          <a:p>
            <a:pPr eaLnBrk="1" hangingPunct="1"/>
            <a:r>
              <a:rPr lang="en-US" altLang="en-US" smtClean="0"/>
              <a:t>Influenza virus B first isolated in 1940</a:t>
            </a:r>
          </a:p>
          <a:p>
            <a:pPr eaLnBrk="1" hangingPunct="1"/>
            <a:r>
              <a:rPr lang="en-US" altLang="en-US" smtClean="0"/>
              <a:t>Influenza virus C first isolated in 1947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 types (A, B, and C)</a:t>
            </a:r>
          </a:p>
          <a:p>
            <a:pPr eaLnBrk="1" hangingPunct="1"/>
            <a:r>
              <a:rPr lang="en-US" altLang="en-US" smtClean="0"/>
              <a:t>A and B contain 8 segments of single-straded RNA</a:t>
            </a:r>
          </a:p>
          <a:p>
            <a:pPr lvl="1" eaLnBrk="1" hangingPunct="1"/>
            <a:r>
              <a:rPr lang="en-US" altLang="en-US" smtClean="0"/>
              <a:t>That code for 10 proteins</a:t>
            </a:r>
          </a:p>
          <a:p>
            <a:pPr lvl="1" eaLnBrk="1" hangingPunct="1"/>
            <a:r>
              <a:rPr lang="en-US" altLang="en-US" smtClean="0"/>
              <a:t>The most important 2 glycoproteins are  HA and NA. Their importance are in the pathogenesis and immune protection.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The Genes of Influenza A Virus and Their Protein Products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914400"/>
          <a:ext cx="8534400" cy="569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371600"/>
                <a:gridCol w="1905000"/>
                <a:gridCol w="4191000"/>
              </a:tblGrid>
              <a:tr h="91429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RNA Segment Number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Gene Product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Protein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Proposed Functions of Protein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PBI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PB2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 (host range determinant)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Polymerase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 transcriptase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Hemagglutinin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Viral attachment to cell membranes; major antigenic and virulence determinant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Neuraminidase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Release from membranes; major antigenic determinant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NP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Nucleoprotein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Encapsidates</a:t>
                      </a:r>
                      <a:r>
                        <a:rPr lang="en-US" sz="1800" dirty="0" smtClean="0"/>
                        <a:t> RNA, type-specific antigen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64000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Matrix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Surrounds viral core; involved in assembly and budding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Ion channel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NS1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Nonstructural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RNA</a:t>
                      </a:r>
                      <a:r>
                        <a:rPr lang="en-US" sz="1800" baseline="0" dirty="0" smtClean="0"/>
                        <a:t> binding, anti-interferon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37079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NS2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Nonstructural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Virus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 function</a:t>
            </a:r>
          </a:p>
          <a:p>
            <a:pPr lvl="1" eaLnBrk="1" hangingPunct="1"/>
            <a:r>
              <a:rPr lang="en-US" altLang="en-US" smtClean="0"/>
              <a:t>It serves as an attachment protein</a:t>
            </a:r>
          </a:p>
          <a:p>
            <a:pPr lvl="1" eaLnBrk="1" hangingPunct="1"/>
            <a:r>
              <a:rPr lang="en-US" altLang="en-US" smtClean="0"/>
              <a:t>It also serves as a virulence determinant</a:t>
            </a:r>
          </a:p>
          <a:p>
            <a:pPr eaLnBrk="1" hangingPunct="1"/>
            <a:r>
              <a:rPr lang="en-US" altLang="en-US" smtClean="0"/>
              <a:t>NA function</a:t>
            </a:r>
          </a:p>
          <a:p>
            <a:pPr lvl="1" eaLnBrk="1" hangingPunct="1"/>
            <a:r>
              <a:rPr lang="en-US" altLang="en-US" smtClean="0"/>
              <a:t>NA cleaves sialic acid residues to allow virus release from the host epithelial cell</a:t>
            </a:r>
          </a:p>
          <a:p>
            <a:pPr eaLnBrk="1" hangingPunct="1"/>
            <a:r>
              <a:rPr lang="en-US" altLang="en-US" smtClean="0"/>
              <a:t>The subtypes of influenza A viruts are determined by these two surface antigens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737</Words>
  <Application>Microsoft Office PowerPoint</Application>
  <PresentationFormat>عرض على الشاشة (3:4)‏</PresentationFormat>
  <Paragraphs>141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سمة</vt:lpstr>
      </vt:variant>
      <vt:variant>
        <vt:i4>3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Office Theme</vt:lpstr>
      <vt:lpstr>1_Office Theme</vt:lpstr>
      <vt:lpstr>2_Office Theme</vt:lpstr>
      <vt:lpstr>EPIDEMIOLOGY AND PREVENTION OF INFLUENZA</vt:lpstr>
      <vt:lpstr>Introduction</vt:lpstr>
      <vt:lpstr>Clinical Features of Influenza</vt:lpstr>
      <vt:lpstr>Transmission</vt:lpstr>
      <vt:lpstr>Diagnosis</vt:lpstr>
      <vt:lpstr>The Virus</vt:lpstr>
      <vt:lpstr>The virus</vt:lpstr>
      <vt:lpstr>الشريحة 8</vt:lpstr>
      <vt:lpstr>The Virus</vt:lpstr>
      <vt:lpstr>Epidemics and Pandemics</vt:lpstr>
      <vt:lpstr>Characteristic pattern of an influenza pandemic </vt:lpstr>
      <vt:lpstr>Pandemics and Epidemics</vt:lpstr>
      <vt:lpstr>الشريحة 13</vt:lpstr>
      <vt:lpstr>Factors affecting the size and impact of an influenza epidemics</vt:lpstr>
      <vt:lpstr>Epidemics in North America</vt:lpstr>
      <vt:lpstr>Surveillance of Influanza</vt:lpstr>
      <vt:lpstr>Mechanisms of Antigenic Variation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AND PREVENTION OF INFLUENZA</dc:title>
  <dc:creator>Windows User</dc:creator>
  <cp:lastModifiedBy>AA</cp:lastModifiedBy>
  <cp:revision>41</cp:revision>
  <dcterms:created xsi:type="dcterms:W3CDTF">2011-02-12T21:25:30Z</dcterms:created>
  <dcterms:modified xsi:type="dcterms:W3CDTF">2013-10-07T21:37:58Z</dcterms:modified>
</cp:coreProperties>
</file>