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4F3B7-7C68-4B49-94CF-3A69835C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54345-F569-4EF6-BF0D-2E64C901C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0405A-9C11-4BDB-80D0-C7AE1AF96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BAF2-FCA8-4133-9CE7-A79C92CC2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4262-77FE-4009-B380-78178A70B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A89A-9DEE-4FF2-9747-95CF0EB82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7C08-0680-48A2-B15D-50D0448C2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8649B-9F1F-4D74-BF3F-0912047A7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D0A53-23C5-4FFA-B5AE-C8851E02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51B48-9BDA-4D8E-9C8F-AC3434050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1DEF-0065-4FDE-8DB7-BB62C1B9E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4847E2-87C7-423B-AA54-F9A3D5B70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H. Pylori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Invasive tests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Biopsy urease test</a:t>
            </a:r>
          </a:p>
          <a:p>
            <a:pPr eaLnBrk="1" hangingPunct="1"/>
            <a:r>
              <a:rPr lang="en-US" smtClean="0"/>
              <a:t>Histologic examination</a:t>
            </a:r>
          </a:p>
          <a:p>
            <a:pPr eaLnBrk="1" hangingPunct="1"/>
            <a:r>
              <a:rPr lang="en-US" smtClean="0"/>
              <a:t>Microbiologic culture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Noninvasive tests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Serologic assays</a:t>
            </a:r>
          </a:p>
          <a:p>
            <a:pPr eaLnBrk="1" hangingPunct="1"/>
            <a:r>
              <a:rPr lang="en-US" smtClean="0"/>
              <a:t>Urea breath tests</a:t>
            </a:r>
          </a:p>
          <a:p>
            <a:pPr eaLnBrk="1" hangingPunct="1"/>
            <a:r>
              <a:rPr lang="en-US" smtClean="0"/>
              <a:t>Stool antigen test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Transmission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well understood</a:t>
            </a:r>
          </a:p>
          <a:p>
            <a:pPr eaLnBrk="1" hangingPunct="1"/>
            <a:r>
              <a:rPr lang="en-US" smtClean="0"/>
              <a:t>Person to person but how?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Oral-oral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Fecal-oral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Gastro-oral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Waterborne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Zoonotic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905000"/>
            <a:ext cx="5788025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000" smtClean="0"/>
              <a:t>Thank you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Helicobacter Pylori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History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1906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1982 (Warren and Marshall)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Antibiotic was used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Subsequently, they isolated a bacteria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Self-experiments (Marshal ingested H. pylori)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Hundreds of studies followed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NIH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1994 H. pylori infection was concluded to be a major cause of peptic ulcer (antibiotic therapy)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Prevalence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a worldwide problem</a:t>
            </a:r>
          </a:p>
          <a:p>
            <a:pPr eaLnBrk="1" hangingPunct="1"/>
            <a:r>
              <a:rPr lang="en-US" smtClean="0"/>
              <a:t>↑50% infected </a:t>
            </a:r>
          </a:p>
          <a:p>
            <a:pPr eaLnBrk="1" hangingPunct="1"/>
            <a:r>
              <a:rPr lang="en-US" smtClean="0">
                <a:hlinkClick r:id="rId2" action="ppaction://hlinksldjump"/>
              </a:rPr>
              <a:t>Developed vs. Developing</a:t>
            </a:r>
            <a:endParaRPr lang="en-US" smtClean="0"/>
          </a:p>
          <a:p>
            <a:pPr eaLnBrk="1" hangingPunct="1"/>
            <a:r>
              <a:rPr lang="en-US" smtClean="0"/>
              <a:t>Differences in prevalence due to a variety of factors?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 associated with prevalence of H. pylori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</a:t>
            </a:r>
          </a:p>
          <a:p>
            <a:pPr eaLnBrk="1" hangingPunct="1"/>
            <a:r>
              <a:rPr lang="en-US" smtClean="0"/>
              <a:t>Ethnicity</a:t>
            </a:r>
          </a:p>
          <a:p>
            <a:pPr eaLnBrk="1" hangingPunct="1"/>
            <a:r>
              <a:rPr lang="en-US" smtClean="0"/>
              <a:t>Socioeconomic Status</a:t>
            </a:r>
          </a:p>
          <a:p>
            <a:pPr eaLnBrk="1" hangingPunct="1"/>
            <a:r>
              <a:rPr lang="en-US" smtClean="0"/>
              <a:t>Household crowding</a:t>
            </a:r>
          </a:p>
          <a:p>
            <a:pPr eaLnBrk="1" hangingPunct="1"/>
            <a:r>
              <a:rPr lang="en-US" smtClean="0"/>
              <a:t>Migration from high prevalence regions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Prevalence of H. pylori ↑ with age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Q. Does that reflect an ↑ of risk with age?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A. ??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mtClean="0"/>
              <a:t>Birth cohort effect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mtClean="0"/>
              <a:t>Cohort studies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mtClean="0"/>
              <a:t>Childhood (factors)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mtClean="0"/>
              <a:t>Peak of acquisition between 3-4 yrs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Prevalence of </a:t>
            </a:r>
            <a:r>
              <a:rPr lang="en-US" sz="2400" i="1" smtClean="0"/>
              <a:t>H.pylori</a:t>
            </a:r>
            <a:r>
              <a:rPr lang="en-US" sz="2400" smtClean="0"/>
              <a:t> differs by ethnicity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US more among Blacks and Hispanic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Germany more among Turkish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Singapore  Indians&gt;Chinese&gt;Malays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Why?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Is it due to genetic differences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Is it other factors such as: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Crowding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Poverty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Education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/>
              <a:t>Origination from highly prevalent areas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932363" y="3716338"/>
            <a:ext cx="3997325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580063" y="4005263"/>
            <a:ext cx="3024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Marker of a variety of lifestyle exposures, such as differences in standards of living or sanitation practices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animBg="1"/>
      <p:bldP spid="215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Socioeconomic status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Studies showed an inverse relationship</a:t>
            </a:r>
          </a:p>
          <a:p>
            <a:pPr eaLnBrk="1" hangingPunct="1"/>
            <a:r>
              <a:rPr lang="en-US" sz="2700" smtClean="0"/>
              <a:t>Some studies showed absence of the association between prevalence of H. pylori and SES level.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200" smtClean="0"/>
              <a:t>Q. How could you explain that?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2000" smtClean="0"/>
              <a:t>How was the question asked?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2000" smtClean="0"/>
              <a:t>Persistence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2000" smtClean="0"/>
              <a:t>Due to limited variation in SES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sz="2000" smtClean="0"/>
              <a:t>Probably obscured due to complexity of defining and measuring SES</a:t>
            </a:r>
          </a:p>
          <a:p>
            <a:pPr lvl="2" eaLnBrk="1" hangingPunct="1">
              <a:buFont typeface="Wingdings" pitchFamily="2" charset="2"/>
              <a:buChar char="ü"/>
            </a:pPr>
            <a:endParaRPr lang="en-US" sz="2000" smtClean="0"/>
          </a:p>
          <a:p>
            <a:pPr lvl="2" eaLnBrk="1" hangingPunct="1">
              <a:buFont typeface="Wingdings" pitchFamily="2" charset="2"/>
              <a:buChar char="ü"/>
            </a:pPr>
            <a:endParaRPr lang="en-US" sz="2000" smtClean="0"/>
          </a:p>
          <a:p>
            <a:pPr lvl="1" eaLnBrk="1" hangingPunct="1">
              <a:buFont typeface="Wingdings" pitchFamily="2" charset="2"/>
              <a:buChar char="Ø"/>
            </a:pPr>
            <a:endParaRPr lang="en-US" sz="220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Detection of </a:t>
            </a:r>
            <a:r>
              <a:rPr lang="en-US" i="1" smtClean="0"/>
              <a:t>H. pylori</a:t>
            </a:r>
            <a:r>
              <a:rPr lang="en-US" smtClean="0"/>
              <a:t> infection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Invasive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Noninvasive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309</TotalTime>
  <Words>298</Words>
  <Application>Microsoft PowerPoint</Application>
  <PresentationFormat>عرض على الشاشة (3:4)‏</PresentationFormat>
  <Paragraphs>76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Wingdings</vt:lpstr>
      <vt:lpstr>Calibri</vt:lpstr>
      <vt:lpstr>Times New Roman</vt:lpstr>
      <vt:lpstr>Studio</vt:lpstr>
      <vt:lpstr>H. Pylori</vt:lpstr>
      <vt:lpstr>Helicobacter Pylori</vt:lpstr>
      <vt:lpstr>Prevalence</vt:lpstr>
      <vt:lpstr>الشريحة 4</vt:lpstr>
      <vt:lpstr>Factors associated with prevalence of H. pylori</vt:lpstr>
      <vt:lpstr>Age</vt:lpstr>
      <vt:lpstr>Ethnicity</vt:lpstr>
      <vt:lpstr>Socioeconomic status</vt:lpstr>
      <vt:lpstr>Detection of H. pylori infection</vt:lpstr>
      <vt:lpstr>Invasive tests</vt:lpstr>
      <vt:lpstr>Noninvasive tests</vt:lpstr>
      <vt:lpstr>Transmission</vt:lpstr>
      <vt:lpstr>الشريحة 13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Abdulaziz A. BinSaeed</dc:creator>
  <cp:lastModifiedBy>AA</cp:lastModifiedBy>
  <cp:revision>11</cp:revision>
  <dcterms:created xsi:type="dcterms:W3CDTF">2004-02-21T08:02:54Z</dcterms:created>
  <dcterms:modified xsi:type="dcterms:W3CDTF">2013-11-11T20:51:09Z</dcterms:modified>
</cp:coreProperties>
</file>