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784" autoAdjust="0"/>
  </p:normalViewPr>
  <p:slideViewPr>
    <p:cSldViewPr>
      <p:cViewPr varScale="1">
        <p:scale>
          <a:sx n="45" d="100"/>
          <a:sy n="45" d="100"/>
        </p:scale>
        <p:origin x="-8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F3D7CCB-192C-4603-B87A-641D27695CA5}" type="datetimeFigureOut">
              <a:rPr lang="en-US"/>
              <a:pPr>
                <a:defRPr/>
              </a:pPr>
              <a:t>11/12/2013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9F5C427-CB7F-4B42-8CFB-B48CAFF7D8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e.g. A group of students studying at KSU campus, who ate at the college of science cafeteria experienced diarrheal illness between the months of January and February. In this example our case definition must fulfill all the following criteria: </a:t>
            </a:r>
          </a:p>
          <a:p>
            <a:pPr eaLnBrk="1" hangingPunct="1">
              <a:spcBef>
                <a:spcPct val="0"/>
              </a:spcBef>
            </a:pPr>
            <a:r>
              <a:rPr lang="en-US" smtClean="0"/>
              <a:t>1-students who ate at the KSU college of science cafeteria</a:t>
            </a:r>
          </a:p>
          <a:p>
            <a:pPr eaLnBrk="1" hangingPunct="1">
              <a:spcBef>
                <a:spcPct val="0"/>
              </a:spcBef>
            </a:pPr>
            <a:r>
              <a:rPr lang="en-US" smtClean="0"/>
              <a:t>2-during a time period from January to February</a:t>
            </a:r>
          </a:p>
          <a:p>
            <a:pPr eaLnBrk="1" hangingPunct="1">
              <a:spcBef>
                <a:spcPct val="0"/>
              </a:spcBef>
            </a:pPr>
            <a:r>
              <a:rPr lang="en-US" smtClean="0"/>
              <a:t>3-students experiencing symptoms of vomiting, diarrhea, abdominal pain or fever.</a:t>
            </a:r>
          </a:p>
          <a:p>
            <a:pPr eaLnBrk="1" hangingPunct="1">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a:lstStyle/>
          <a:p>
            <a:fld id="{717BC7D1-D34A-4E17-8FA0-A55CD0C6DFF6}" type="slidenum">
              <a:rPr lang="en-US"/>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This is a point source (common source) outbreak:</a:t>
            </a:r>
          </a:p>
          <a:p>
            <a:pPr eaLnBrk="1" fontAlgn="auto" hangingPunct="1">
              <a:spcBef>
                <a:spcPts val="0"/>
              </a:spcBef>
              <a:spcAft>
                <a:spcPts val="0"/>
              </a:spcAft>
              <a:defRPr/>
            </a:pPr>
            <a:endParaRPr lang="en-US" dirty="0" smtClean="0"/>
          </a:p>
          <a:p>
            <a:pPr marL="228600" indent="-228600" eaLnBrk="1" fontAlgn="auto" hangingPunct="1">
              <a:spcBef>
                <a:spcPts val="0"/>
              </a:spcBef>
              <a:spcAft>
                <a:spcPts val="0"/>
              </a:spcAft>
              <a:buFontTx/>
              <a:buAutoNum type="arabicPeriod"/>
              <a:defRPr/>
            </a:pPr>
            <a:r>
              <a:rPr lang="en-US" dirty="0" smtClean="0"/>
              <a:t>The number of cases rose up rapidly to a peak (after 6 hours) and </a:t>
            </a:r>
          </a:p>
          <a:p>
            <a:pPr marL="228600" indent="-228600" eaLnBrk="1" fontAlgn="auto" hangingPunct="1">
              <a:spcBef>
                <a:spcPts val="0"/>
              </a:spcBef>
              <a:spcAft>
                <a:spcPts val="0"/>
              </a:spcAft>
              <a:buFontTx/>
              <a:buAutoNum type="arabicPeriod"/>
              <a:defRPr/>
            </a:pPr>
            <a:r>
              <a:rPr lang="en-US" dirty="0" smtClean="0"/>
              <a:t>the majority of cases occurred within one incubation period (6 hours). This means that all victims acquired the infection from the same source.</a:t>
            </a:r>
          </a:p>
          <a:p>
            <a:pPr eaLnBrk="1" fontAlgn="auto" hangingPunct="1">
              <a:spcBef>
                <a:spcPts val="0"/>
              </a:spcBef>
              <a:spcAft>
                <a:spcPts val="0"/>
              </a:spcAft>
              <a:defRPr/>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a:lstStyle/>
          <a:p>
            <a:fld id="{3AF3D5ED-ADE9-4222-A056-89E9F6CBEB88}"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03E2FCA-3E07-42FC-B00B-7BBE256B124A}" type="datetimeFigureOut">
              <a:rPr lang="en-US"/>
              <a:pPr>
                <a:defRPr/>
              </a:pPr>
              <a:t>11/12/2013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86E9D186-1EFA-4ABB-B3F4-59EEC64E7A81}"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FBBF9F-7010-4C0D-8368-ED86213D49CB}" type="datetimeFigureOut">
              <a:rPr lang="en-US"/>
              <a:pPr>
                <a:defRPr/>
              </a:pPr>
              <a:t>11/12/2013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AFC4439-E587-47CA-9153-1095B28DAD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F6DD6FA-472C-44A6-A2B4-CCBAD4409381}" type="datetimeFigureOut">
              <a:rPr lang="en-US"/>
              <a:pPr>
                <a:defRPr/>
              </a:pPr>
              <a:t>11/12/2013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C0DFF4E-A574-42AB-B6FC-28B817E735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52648D6-A905-45C1-8AAC-60C32860C4C1}" type="datetimeFigureOut">
              <a:rPr lang="en-US"/>
              <a:pPr>
                <a:defRPr/>
              </a:pPr>
              <a:t>11/12/2013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EC98205-C2AC-4CA8-9E55-0EC54865B3E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92DF41-E5B3-40C7-AA79-58803F95D681}" type="datetimeFigureOut">
              <a:rPr lang="en-US"/>
              <a:pPr>
                <a:defRPr/>
              </a:pPr>
              <a:t>11/12/2013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687C5B04-8BDD-48F6-8814-6CFE2A2C37FA}"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715649D-0383-4EE5-A666-67164B4E8E54}" type="datetimeFigureOut">
              <a:rPr lang="en-US"/>
              <a:pPr>
                <a:defRPr/>
              </a:pPr>
              <a:t>11/12/2013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C211E84-56C5-456A-B5C0-FFD06C12D7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B624A60-F94F-43F3-9780-3F54BEE95B89}" type="datetimeFigureOut">
              <a:rPr lang="en-US"/>
              <a:pPr>
                <a:defRPr/>
              </a:pPr>
              <a:t>11/12/2013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B7C7F869-D2E7-4440-98DB-701F4B7948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9B7D7C9-75E1-4BA6-97CC-5A64C1F5FEA3}" type="datetimeFigureOut">
              <a:rPr lang="en-US"/>
              <a:pPr>
                <a:defRPr/>
              </a:pPr>
              <a:t>11/12/2013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488B9017-334F-4596-B84D-3625EB9C15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1CCAFC1-8C48-47A4-8F34-9D3192579933}" type="datetimeFigureOut">
              <a:rPr lang="en-US"/>
              <a:pPr>
                <a:defRPr/>
              </a:pPr>
              <a:t>11/12/2013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0FD38C4E-3625-494F-9E16-485C7B799FF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1D440C3-24DE-4919-94A2-8835B9437073}" type="datetimeFigureOut">
              <a:rPr lang="en-US"/>
              <a:pPr>
                <a:defRPr/>
              </a:pPr>
              <a:t>11/12/2013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D799343-1977-44B4-AE20-A59FE991CA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7112B7F-61AD-4701-87BD-2935F00A824E}" type="datetimeFigureOut">
              <a:rPr lang="en-US"/>
              <a:pPr>
                <a:defRPr/>
              </a:pPr>
              <a:t>11/12/2013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9DD6D182-856E-4D25-BEC5-3EB48E629F7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7D10BB3-14F1-4F72-82B8-BDA7F6965573}" type="datetimeFigureOut">
              <a:rPr lang="en-US"/>
              <a:pPr>
                <a:defRPr/>
              </a:pPr>
              <a:t>11/12/2013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itchFamily="18" charset="0"/>
              </a:defRPr>
            </a:lvl1pPr>
          </a:lstStyle>
          <a:p>
            <a:fld id="{6470C19F-6A5B-4451-864B-5E57DEFABC49}"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19" r:id="rId1"/>
    <p:sldLayoutId id="2147483811" r:id="rId2"/>
    <p:sldLayoutId id="2147483820" r:id="rId3"/>
    <p:sldLayoutId id="2147483812" r:id="rId4"/>
    <p:sldLayoutId id="2147483813" r:id="rId5"/>
    <p:sldLayoutId id="2147483814" r:id="rId6"/>
    <p:sldLayoutId id="2147483815" r:id="rId7"/>
    <p:sldLayoutId id="2147483816" r:id="rId8"/>
    <p:sldLayoutId id="2147483821" r:id="rId9"/>
    <p:sldLayoutId id="2147483817" r:id="rId10"/>
    <p:sldLayoutId id="214748381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fontAlgn="auto" hangingPunct="1">
              <a:spcAft>
                <a:spcPts val="0"/>
              </a:spcAft>
              <a:defRPr/>
            </a:pPr>
            <a:r>
              <a:rPr lang="en-US" dirty="0" smtClean="0"/>
              <a:t>Outbreak investigation Tutorial</a:t>
            </a:r>
            <a:endParaRPr lang="en-US" dirty="0"/>
          </a:p>
        </p:txBody>
      </p:sp>
      <p:sp>
        <p:nvSpPr>
          <p:cNvPr id="6147" name="Subtitle 2"/>
          <p:cNvSpPr>
            <a:spLocks noGrp="1"/>
          </p:cNvSpPr>
          <p:nvPr>
            <p:ph type="subTitle" idx="1"/>
          </p:nvPr>
        </p:nvSpPr>
        <p:spPr>
          <a:xfrm>
            <a:off x="1371600" y="4572000"/>
            <a:ext cx="6400800" cy="1752600"/>
          </a:xfrm>
        </p:spPr>
        <p:txBody>
          <a:bodyPr/>
          <a:lstStyle/>
          <a:p>
            <a:pPr marR="0" eaLnBrk="1" hangingPunct="1"/>
            <a:r>
              <a:rPr lang="en-US" smtClean="0"/>
              <a:t>Dr. Hafsa Raheel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8229600" cy="1143000"/>
          </a:xfrm>
        </p:spPr>
        <p:txBody>
          <a:bodyPr>
            <a:normAutofit fontScale="90000"/>
          </a:bodyPr>
          <a:lstStyle/>
          <a:p>
            <a:pPr eaLnBrk="1" fontAlgn="auto" hangingPunct="1">
              <a:spcAft>
                <a:spcPts val="0"/>
              </a:spcAft>
              <a:defRPr/>
            </a:pPr>
            <a:r>
              <a:rPr lang="en-US" sz="3600" b="1" dirty="0"/>
              <a:t>In the Salmonella outbreak example, after surveillance of reported cases, they found that cases reported in the country were actually LOWER than what was expected in the Caribbean region. Why is that?</a:t>
            </a:r>
            <a:r>
              <a:rPr lang="en-US" dirty="0"/>
              <a:t/>
            </a:r>
            <a:br>
              <a:rPr lang="en-US" dirty="0"/>
            </a:br>
            <a:endParaRPr lang="en-US" dirty="0"/>
          </a:p>
        </p:txBody>
      </p:sp>
      <p:sp>
        <p:nvSpPr>
          <p:cNvPr id="3" name="Content Placeholder 2"/>
          <p:cNvSpPr>
            <a:spLocks noGrp="1"/>
          </p:cNvSpPr>
          <p:nvPr>
            <p:ph idx="1"/>
          </p:nvPr>
        </p:nvSpPr>
        <p:spPr>
          <a:xfrm>
            <a:off x="457200" y="3733800"/>
            <a:ext cx="8229600" cy="2392363"/>
          </a:xfrm>
        </p:spPr>
        <p:txBody>
          <a:bodyPr/>
          <a:lstStyle/>
          <a:p>
            <a:pPr eaLnBrk="1" hangingPunct="1"/>
            <a:r>
              <a:rPr lang="en-US" smtClean="0"/>
              <a:t>This is because of 2 reasons:</a:t>
            </a:r>
          </a:p>
          <a:p>
            <a:pPr eaLnBrk="1" hangingPunct="1"/>
            <a:r>
              <a:rPr lang="en-US" smtClean="0"/>
              <a:t>There might be a problem in the reporting system (under-reporting, delay in reporting)</a:t>
            </a:r>
          </a:p>
          <a:p>
            <a:pPr eaLnBrk="1" hangingPunct="1"/>
            <a:r>
              <a:rPr lang="en-US" smtClean="0"/>
              <a:t>There might be a problem in disease diagnosis and detection (lack of accurate microbiology techniques)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685800"/>
          </a:xfrm>
        </p:spPr>
        <p:txBody>
          <a:bodyPr>
            <a:normAutofit fontScale="90000"/>
          </a:bodyPr>
          <a:lstStyle/>
          <a:p>
            <a:pPr eaLnBrk="1" fontAlgn="auto" hangingPunct="1">
              <a:spcAft>
                <a:spcPts val="0"/>
              </a:spcAft>
              <a:defRPr/>
            </a:pPr>
            <a:r>
              <a:rPr lang="en-US" sz="3100" b="1" dirty="0"/>
              <a:t>Figure 1. Laboratory confirmed cases of Salmonella by year of diagnosis in Trinidad and Tobago, Years 1989-1997.</a:t>
            </a:r>
            <a:r>
              <a:rPr lang="en-US" dirty="0"/>
              <a:t/>
            </a:r>
            <a:br>
              <a:rPr lang="en-US" dirty="0"/>
            </a:br>
            <a:endParaRPr lang="en-US" dirty="0"/>
          </a:p>
        </p:txBody>
      </p:sp>
      <p:sp>
        <p:nvSpPr>
          <p:cNvPr id="3" name="Content Placeholder 2"/>
          <p:cNvSpPr>
            <a:spLocks noGrp="1"/>
          </p:cNvSpPr>
          <p:nvPr>
            <p:ph idx="1"/>
          </p:nvPr>
        </p:nvSpPr>
        <p:spPr>
          <a:xfrm>
            <a:off x="457200" y="5334000"/>
            <a:ext cx="8229600" cy="792163"/>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b="1" dirty="0"/>
              <a:t>What is missing in figure 1? Do you think it is a proper epidemic curve?</a:t>
            </a:r>
            <a:endParaRPr lang="en-US" dirty="0"/>
          </a:p>
          <a:p>
            <a:pPr marL="274320" indent="-274320" eaLnBrk="1" fontAlgn="auto" hangingPunct="1">
              <a:spcAft>
                <a:spcPts val="0"/>
              </a:spcAft>
              <a:buClr>
                <a:schemeClr val="accent3"/>
              </a:buClr>
              <a:buFont typeface="Wingdings 2"/>
              <a:buChar char=""/>
              <a:defRPr/>
            </a:pPr>
            <a:endParaRPr lang="en-US" dirty="0"/>
          </a:p>
        </p:txBody>
      </p:sp>
      <p:pic>
        <p:nvPicPr>
          <p:cNvPr id="17412" name="Picture 2"/>
          <p:cNvPicPr>
            <a:picLocks noChangeAspect="1" noChangeArrowheads="1"/>
          </p:cNvPicPr>
          <p:nvPr/>
        </p:nvPicPr>
        <p:blipFill>
          <a:blip r:embed="rId2"/>
          <a:srcRect/>
          <a:stretch>
            <a:fillRect/>
          </a:stretch>
        </p:blipFill>
        <p:spPr bwMode="auto">
          <a:xfrm>
            <a:off x="381000" y="1981200"/>
            <a:ext cx="805815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b="1" dirty="0"/>
              <a:t>What would you label the Y axis and what would you label the X axis?</a:t>
            </a:r>
            <a:endParaRPr lang="en-US" dirty="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b="1" dirty="0"/>
              <a:t>What do you notice about the number of cases between 1992 and 1996?</a:t>
            </a:r>
            <a:endParaRPr lang="en-US" dirty="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b="1" dirty="0"/>
              <a:t>What could be reasons for that</a:t>
            </a:r>
            <a:r>
              <a:rPr lang="en-US" b="1" dirty="0" smtClean="0"/>
              <a:t>?</a:t>
            </a:r>
          </a:p>
          <a:p>
            <a:pPr marL="640080" lvl="1" indent="-246888" eaLnBrk="1" fontAlgn="auto" hangingPunct="1">
              <a:spcAft>
                <a:spcPts val="0"/>
              </a:spcAft>
              <a:buFont typeface="Wingdings 2"/>
              <a:buChar char=""/>
              <a:defRPr/>
            </a:pPr>
            <a:r>
              <a:rPr lang="en-US" dirty="0"/>
              <a:t>1-Increase in the number of reporting, because of improved methods of reporting.</a:t>
            </a:r>
          </a:p>
          <a:p>
            <a:pPr marL="640080" lvl="1" indent="-246888" eaLnBrk="1" fontAlgn="auto" hangingPunct="1">
              <a:spcAft>
                <a:spcPts val="0"/>
              </a:spcAft>
              <a:buFont typeface="Wingdings 2"/>
              <a:buChar char=""/>
              <a:defRPr/>
            </a:pPr>
            <a:r>
              <a:rPr lang="en-US" dirty="0"/>
              <a:t>2-Improved method of diagnosis.</a:t>
            </a:r>
          </a:p>
          <a:p>
            <a:pPr marL="640080" lvl="1" indent="-246888" eaLnBrk="1" fontAlgn="auto" hangingPunct="1">
              <a:spcAft>
                <a:spcPts val="0"/>
              </a:spcAft>
              <a:buFont typeface="Wingdings 2"/>
              <a:buChar char=""/>
              <a:defRPr/>
            </a:pPr>
            <a:r>
              <a:rPr lang="en-US" dirty="0"/>
              <a:t>3-Improved surveillance that detects number of cases better.</a:t>
            </a:r>
          </a:p>
          <a:p>
            <a:pPr marL="640080" lvl="1" indent="-246888" eaLnBrk="1" fontAlgn="auto" hangingPunct="1">
              <a:spcAft>
                <a:spcPts val="0"/>
              </a:spcAft>
              <a:buFont typeface="Wingdings 2"/>
              <a:buChar char=""/>
              <a:defRPr/>
            </a:pPr>
            <a:endParaRPr lang="en-US" dirty="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143000"/>
            <a:ext cx="8229600" cy="1143000"/>
          </a:xfrm>
        </p:spPr>
        <p:txBody>
          <a:bodyPr/>
          <a:lstStyle/>
          <a:p>
            <a:pPr eaLnBrk="1" hangingPunct="1"/>
            <a:r>
              <a:rPr lang="en-US" sz="3200" b="1" smtClean="0"/>
              <a:t>Figure 1. Laboratory confirmed cases of Salmonella by year of diagnosis in Trinidad and Tobago, Years 1989-1997.</a:t>
            </a:r>
            <a:endParaRPr lang="en-US" sz="3200" smtClean="0"/>
          </a:p>
        </p:txBody>
      </p:sp>
      <p:pic>
        <p:nvPicPr>
          <p:cNvPr id="19459" name="Picture 2"/>
          <p:cNvPicPr>
            <a:picLocks noGrp="1" noChangeAspect="1" noChangeArrowheads="1"/>
          </p:cNvPicPr>
          <p:nvPr>
            <p:ph idx="1"/>
          </p:nvPr>
        </p:nvPicPr>
        <p:blipFill>
          <a:blip r:embed="rId2"/>
          <a:srcRect/>
          <a:stretch>
            <a:fillRect/>
          </a:stretch>
        </p:blipFill>
        <p:spPr>
          <a:xfrm>
            <a:off x="457200" y="2438400"/>
            <a:ext cx="8058150" cy="2266950"/>
          </a:xfrm>
          <a:noFill/>
        </p:spPr>
      </p:pic>
      <p:sp>
        <p:nvSpPr>
          <p:cNvPr id="5" name="TextBox 4"/>
          <p:cNvSpPr txBox="1">
            <a:spLocks noChangeArrowheads="1"/>
          </p:cNvSpPr>
          <p:nvPr/>
        </p:nvSpPr>
        <p:spPr bwMode="auto">
          <a:xfrm>
            <a:off x="609600" y="4953000"/>
            <a:ext cx="8153400" cy="2492375"/>
          </a:xfrm>
          <a:prstGeom prst="rect">
            <a:avLst/>
          </a:prstGeom>
          <a:noFill/>
          <a:ln w="9525">
            <a:noFill/>
            <a:miter lim="800000"/>
            <a:headEnd/>
            <a:tailEnd/>
          </a:ln>
        </p:spPr>
        <p:txBody>
          <a:bodyPr>
            <a:spAutoFit/>
          </a:bodyPr>
          <a:lstStyle/>
          <a:p>
            <a:pPr eaLnBrk="1" hangingPunct="1"/>
            <a:r>
              <a:rPr lang="en-US" sz="2400" b="1">
                <a:latin typeface="Constantia" pitchFamily="18" charset="0"/>
              </a:rPr>
              <a:t>In what year were the reported confirmed cases the most?</a:t>
            </a:r>
          </a:p>
          <a:p>
            <a:pPr eaLnBrk="1" hangingPunct="1"/>
            <a:endParaRPr lang="en-US" sz="2400" b="1">
              <a:latin typeface="Constantia" pitchFamily="18" charset="0"/>
            </a:endParaRPr>
          </a:p>
          <a:p>
            <a:pPr eaLnBrk="1" hangingPunct="1"/>
            <a:r>
              <a:rPr lang="en-US" sz="2400" b="1">
                <a:latin typeface="Constantia" pitchFamily="18" charset="0"/>
              </a:rPr>
              <a:t>In what year were the reported confirmed cases the least?</a:t>
            </a:r>
            <a:endParaRPr lang="en-US" sz="2400">
              <a:latin typeface="Constantia" pitchFamily="18" charset="0"/>
            </a:endParaRPr>
          </a:p>
          <a:p>
            <a:pPr eaLnBrk="1" hangingPunct="1"/>
            <a:endParaRPr lang="en-US">
              <a:latin typeface="Constantia" pitchFamily="18" charset="0"/>
            </a:endParaRPr>
          </a:p>
          <a:p>
            <a:pPr eaLnBrk="1" hangingPunct="1"/>
            <a:endParaRPr lang="en-US">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sz="3100" b="1" dirty="0"/>
              <a:t>68 residents of Laguna presented with symptoms of vomiting, diarrhea and abdominal pain, over a time period of 17 hours. After thorough surveillance, the investigators came up with the following epidemic curve.</a:t>
            </a:r>
            <a:r>
              <a:rPr lang="en-US" dirty="0"/>
              <a:t/>
            </a:r>
            <a:br>
              <a:rPr lang="en-US" dirty="0"/>
            </a:br>
            <a:endParaRPr lang="en-US" dirty="0"/>
          </a:p>
        </p:txBody>
      </p:sp>
      <p:sp>
        <p:nvSpPr>
          <p:cNvPr id="3" name="Content Placeholder 2"/>
          <p:cNvSpPr>
            <a:spLocks noGrp="1"/>
          </p:cNvSpPr>
          <p:nvPr>
            <p:ph idx="1"/>
          </p:nvPr>
        </p:nvSpPr>
        <p:spPr>
          <a:xfrm>
            <a:off x="457200" y="6096000"/>
            <a:ext cx="8229600" cy="639763"/>
          </a:xfrm>
        </p:spPr>
        <p:txBody>
          <a:bodyPr/>
          <a:lstStyle/>
          <a:p>
            <a:pPr eaLnBrk="1" hangingPunct="1"/>
            <a:r>
              <a:rPr lang="en-US" b="1" smtClean="0"/>
              <a:t>What type of outbreak is this? Why?</a:t>
            </a:r>
            <a:endParaRPr lang="en-US" smtClean="0"/>
          </a:p>
        </p:txBody>
      </p:sp>
      <p:pic>
        <p:nvPicPr>
          <p:cNvPr id="20484" name="Picture 2"/>
          <p:cNvPicPr>
            <a:picLocks noChangeAspect="1" noChangeArrowheads="1"/>
          </p:cNvPicPr>
          <p:nvPr/>
        </p:nvPicPr>
        <p:blipFill>
          <a:blip r:embed="rId3"/>
          <a:srcRect/>
          <a:stretch>
            <a:fillRect/>
          </a:stretch>
        </p:blipFill>
        <p:spPr bwMode="auto">
          <a:xfrm>
            <a:off x="1752600" y="2362200"/>
            <a:ext cx="6570663" cy="381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eaLnBrk="1" fontAlgn="auto" hangingPunct="1">
              <a:spcAft>
                <a:spcPts val="0"/>
              </a:spcAft>
              <a:defRPr/>
            </a:pPr>
            <a:r>
              <a:rPr lang="en-US" sz="4000" b="1" dirty="0"/>
              <a:t>Epidemic curve that shows the number of cases detected with Hepatitis A infection.</a:t>
            </a:r>
            <a:r>
              <a:rPr lang="en-US" dirty="0"/>
              <a:t/>
            </a:r>
            <a:br>
              <a:rPr lang="en-US" dirty="0"/>
            </a:br>
            <a:endParaRPr lang="en-US" dirty="0"/>
          </a:p>
        </p:txBody>
      </p:sp>
      <p:sp>
        <p:nvSpPr>
          <p:cNvPr id="5" name="Content Placeholder 2"/>
          <p:cNvSpPr>
            <a:spLocks noGrp="1"/>
          </p:cNvSpPr>
          <p:nvPr>
            <p:ph idx="1"/>
          </p:nvPr>
        </p:nvSpPr>
        <p:spPr>
          <a:xfrm>
            <a:off x="457200" y="5410200"/>
            <a:ext cx="8229600" cy="715963"/>
          </a:xfrm>
        </p:spPr>
        <p:txBody>
          <a:bodyPr/>
          <a:lstStyle/>
          <a:p>
            <a:pPr eaLnBrk="1" hangingPunct="1"/>
            <a:r>
              <a:rPr lang="en-US" b="1" smtClean="0"/>
              <a:t>What type of outbreak is this? Why?</a:t>
            </a:r>
            <a:endParaRPr lang="en-US" smtClean="0"/>
          </a:p>
        </p:txBody>
      </p:sp>
      <p:pic>
        <p:nvPicPr>
          <p:cNvPr id="22532" name="Picture 2"/>
          <p:cNvPicPr>
            <a:picLocks noChangeAspect="1" noChangeArrowheads="1"/>
          </p:cNvPicPr>
          <p:nvPr/>
        </p:nvPicPr>
        <p:blipFill>
          <a:blip r:embed="rId2"/>
          <a:srcRect/>
          <a:stretch>
            <a:fillRect/>
          </a:stretch>
        </p:blipFill>
        <p:spPr bwMode="auto">
          <a:xfrm>
            <a:off x="1066800" y="1524000"/>
            <a:ext cx="6789738" cy="381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pPr eaLnBrk="1" fontAlgn="auto" hangingPunct="1">
              <a:spcAft>
                <a:spcPts val="0"/>
              </a:spcAft>
              <a:defRPr/>
            </a:pPr>
            <a:r>
              <a:rPr lang="en-US" sz="3600" b="1" dirty="0"/>
              <a:t>The following figure was drawn from an outbreak of measles in evacuation centers in </a:t>
            </a:r>
            <a:r>
              <a:rPr lang="en-US" sz="3600" b="1" dirty="0" smtClean="0"/>
              <a:t>Albay, 1993</a:t>
            </a:r>
            <a:r>
              <a:rPr lang="en-US" sz="3600" b="1" dirty="0"/>
              <a:t>.</a:t>
            </a:r>
            <a:r>
              <a:rPr lang="en-US" dirty="0"/>
              <a:t/>
            </a:r>
            <a:br>
              <a:rPr lang="en-US" dirty="0"/>
            </a:br>
            <a:endParaRPr lang="en-US" dirty="0"/>
          </a:p>
        </p:txBody>
      </p:sp>
      <p:sp>
        <p:nvSpPr>
          <p:cNvPr id="3" name="Content Placeholder 2"/>
          <p:cNvSpPr>
            <a:spLocks noGrp="1"/>
          </p:cNvSpPr>
          <p:nvPr>
            <p:ph idx="1"/>
          </p:nvPr>
        </p:nvSpPr>
        <p:spPr>
          <a:xfrm>
            <a:off x="457200" y="5867400"/>
            <a:ext cx="8229600" cy="639763"/>
          </a:xfrm>
        </p:spPr>
        <p:txBody>
          <a:bodyPr/>
          <a:lstStyle/>
          <a:p>
            <a:pPr eaLnBrk="1" hangingPunct="1"/>
            <a:r>
              <a:rPr lang="en-US" b="1" smtClean="0"/>
              <a:t>What type of outbreak is this? Why?</a:t>
            </a:r>
            <a:endParaRPr lang="en-US" smtClean="0"/>
          </a:p>
          <a:p>
            <a:pPr eaLnBrk="1" hangingPunct="1"/>
            <a:endParaRPr lang="en-US" smtClean="0"/>
          </a:p>
        </p:txBody>
      </p:sp>
      <p:pic>
        <p:nvPicPr>
          <p:cNvPr id="23556" name="Picture 2"/>
          <p:cNvPicPr>
            <a:picLocks noChangeAspect="1" noChangeArrowheads="1"/>
          </p:cNvPicPr>
          <p:nvPr/>
        </p:nvPicPr>
        <p:blipFill>
          <a:blip r:embed="rId2"/>
          <a:srcRect/>
          <a:stretch>
            <a:fillRect/>
          </a:stretch>
        </p:blipFill>
        <p:spPr bwMode="auto">
          <a:xfrm>
            <a:off x="1295400" y="1828800"/>
            <a:ext cx="7621588" cy="403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pPr eaLnBrk="1" fontAlgn="auto" hangingPunct="1">
              <a:spcAft>
                <a:spcPts val="0"/>
              </a:spcAft>
              <a:defRPr/>
            </a:pPr>
            <a:r>
              <a:rPr lang="en-US" sz="3600" b="1" dirty="0"/>
              <a:t>Please complete the table bellow about Non- typhoidal Salmonellosis: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935163"/>
          <a:ext cx="8229600" cy="4668837"/>
        </p:xfrm>
        <a:graphic>
          <a:graphicData uri="http://schemas.openxmlformats.org/drawingml/2006/table">
            <a:tbl>
              <a:tblPr firstRow="1" bandRow="1">
                <a:tableStyleId>{5C22544A-7EE6-4342-B048-85BDC9FD1C3A}</a:tableStyleId>
              </a:tblPr>
              <a:tblGrid>
                <a:gridCol w="4114800"/>
                <a:gridCol w="4114800"/>
              </a:tblGrid>
              <a:tr h="370865">
                <a:tc>
                  <a:txBody>
                    <a:bodyPr/>
                    <a:lstStyle/>
                    <a:p>
                      <a:r>
                        <a:rPr lang="en-US" sz="1800" dirty="0" smtClean="0"/>
                        <a:t>Item </a:t>
                      </a:r>
                      <a:endParaRPr lang="en-US" sz="1800" dirty="0"/>
                    </a:p>
                  </a:txBody>
                  <a:tcPr marT="45723" marB="45723"/>
                </a:tc>
                <a:tc>
                  <a:txBody>
                    <a:bodyPr/>
                    <a:lstStyle/>
                    <a:p>
                      <a:r>
                        <a:rPr lang="en-US" sz="1800" dirty="0" smtClean="0"/>
                        <a:t>Explanation</a:t>
                      </a:r>
                      <a:endParaRPr lang="en-US" sz="1800" dirty="0"/>
                    </a:p>
                  </a:txBody>
                  <a:tcPr marT="45723" marB="45723"/>
                </a:tc>
              </a:tr>
              <a:tr h="914462">
                <a:tc>
                  <a:txBody>
                    <a:bodyPr/>
                    <a:lstStyle/>
                    <a:p>
                      <a:r>
                        <a:rPr lang="en-US" sz="1800" dirty="0" smtClean="0"/>
                        <a:t>Signs and symptoms</a:t>
                      </a:r>
                      <a:endParaRPr lang="en-US" sz="1800" dirty="0"/>
                    </a:p>
                  </a:txBody>
                  <a:tcPr marT="45723" marB="45723"/>
                </a:tc>
                <a:tc>
                  <a:txBody>
                    <a:bodyPr/>
                    <a:lstStyle/>
                    <a:p>
                      <a:endParaRPr lang="en-US" sz="1800" dirty="0" smtClean="0"/>
                    </a:p>
                    <a:p>
                      <a:endParaRPr lang="en-US" sz="1800" dirty="0" smtClean="0"/>
                    </a:p>
                    <a:p>
                      <a:endParaRPr lang="en-US" sz="1800" dirty="0"/>
                    </a:p>
                  </a:txBody>
                  <a:tcPr marT="45723" marB="45723"/>
                </a:tc>
              </a:tr>
              <a:tr h="1188801">
                <a:tc>
                  <a:txBody>
                    <a:bodyPr/>
                    <a:lstStyle/>
                    <a:p>
                      <a:r>
                        <a:rPr lang="en-US" sz="1800" dirty="0" smtClean="0"/>
                        <a:t>Risk factors</a:t>
                      </a:r>
                      <a:endParaRPr lang="en-US" sz="1800" dirty="0"/>
                    </a:p>
                  </a:txBody>
                  <a:tcPr marT="45723" marB="45723"/>
                </a:tc>
                <a:tc>
                  <a:txBody>
                    <a:bodyPr/>
                    <a:lstStyle/>
                    <a:p>
                      <a:endParaRPr lang="en-US" sz="1800" dirty="0" smtClean="0"/>
                    </a:p>
                    <a:p>
                      <a:endParaRPr lang="en-US" sz="1800" dirty="0" smtClean="0"/>
                    </a:p>
                    <a:p>
                      <a:endParaRPr lang="en-US" sz="1800" dirty="0" smtClean="0"/>
                    </a:p>
                    <a:p>
                      <a:endParaRPr lang="en-US" sz="1800" dirty="0"/>
                    </a:p>
                  </a:txBody>
                  <a:tcPr marT="45723" marB="45723"/>
                </a:tc>
              </a:tr>
              <a:tr h="914462">
                <a:tc>
                  <a:txBody>
                    <a:bodyPr/>
                    <a:lstStyle/>
                    <a:p>
                      <a:r>
                        <a:rPr lang="en-US" sz="1800" dirty="0" smtClean="0"/>
                        <a:t>Mode of</a:t>
                      </a:r>
                      <a:r>
                        <a:rPr lang="en-US" sz="1800" baseline="0" dirty="0" smtClean="0"/>
                        <a:t> transmission</a:t>
                      </a:r>
                      <a:endParaRPr lang="en-US" sz="1800" dirty="0"/>
                    </a:p>
                  </a:txBody>
                  <a:tcPr marT="45723" marB="45723"/>
                </a:tc>
                <a:tc>
                  <a:txBody>
                    <a:bodyPr/>
                    <a:lstStyle/>
                    <a:p>
                      <a:endParaRPr lang="en-US" sz="1800" dirty="0" smtClean="0"/>
                    </a:p>
                    <a:p>
                      <a:endParaRPr lang="en-US" sz="1800" dirty="0" smtClean="0"/>
                    </a:p>
                    <a:p>
                      <a:endParaRPr lang="en-US" sz="1800" dirty="0"/>
                    </a:p>
                  </a:txBody>
                  <a:tcPr marT="45723" marB="45723"/>
                </a:tc>
              </a:tr>
              <a:tr h="640123">
                <a:tc>
                  <a:txBody>
                    <a:bodyPr/>
                    <a:lstStyle/>
                    <a:p>
                      <a:r>
                        <a:rPr lang="en-US" sz="1800" dirty="0" smtClean="0"/>
                        <a:t>Diagnosis</a:t>
                      </a:r>
                      <a:endParaRPr lang="en-US" sz="1800" dirty="0"/>
                    </a:p>
                  </a:txBody>
                  <a:tcPr marT="45723" marB="45723"/>
                </a:tc>
                <a:tc>
                  <a:txBody>
                    <a:bodyPr/>
                    <a:lstStyle/>
                    <a:p>
                      <a:endParaRPr lang="en-US" sz="1800" dirty="0" smtClean="0"/>
                    </a:p>
                    <a:p>
                      <a:endParaRPr lang="en-US" sz="1800" dirty="0"/>
                    </a:p>
                  </a:txBody>
                  <a:tcPr marT="45723" marB="45723"/>
                </a:tc>
              </a:tr>
              <a:tr h="640123">
                <a:tc>
                  <a:txBody>
                    <a:bodyPr/>
                    <a:lstStyle/>
                    <a:p>
                      <a:r>
                        <a:rPr lang="en-US" sz="1800" dirty="0" smtClean="0"/>
                        <a:t>Prevention and control</a:t>
                      </a:r>
                      <a:r>
                        <a:rPr lang="en-US" sz="1800" baseline="0" dirty="0" smtClean="0"/>
                        <a:t> measures</a:t>
                      </a:r>
                      <a:endParaRPr lang="en-US" sz="1800" dirty="0"/>
                    </a:p>
                  </a:txBody>
                  <a:tcPr marT="45723" marB="45723"/>
                </a:tc>
                <a:tc>
                  <a:txBody>
                    <a:bodyPr/>
                    <a:lstStyle/>
                    <a:p>
                      <a:endParaRPr lang="en-US" sz="1800" dirty="0" smtClean="0"/>
                    </a:p>
                    <a:p>
                      <a:endParaRPr lang="en-US" sz="1800" dirty="0"/>
                    </a:p>
                  </a:txBody>
                  <a:tcPr marT="45723" marB="45723"/>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smtClean="0"/>
          </a:p>
        </p:txBody>
      </p:sp>
      <p:sp>
        <p:nvSpPr>
          <p:cNvPr id="25603" name="Content Placeholder 2"/>
          <p:cNvSpPr>
            <a:spLocks noGrp="1"/>
          </p:cNvSpPr>
          <p:nvPr>
            <p:ph idx="1"/>
          </p:nvPr>
        </p:nvSpPr>
        <p:spPr>
          <a:xfrm>
            <a:off x="457200" y="2743200"/>
            <a:ext cx="8229600" cy="3382963"/>
          </a:xfrm>
        </p:spPr>
        <p:txBody>
          <a:bodyPr/>
          <a:lstStyle/>
          <a:p>
            <a:pPr algn="ctr" eaLnBrk="1" hangingPunct="1">
              <a:buFont typeface="Wingdings 2" pitchFamily="18" charset="2"/>
              <a:buNone/>
            </a:pPr>
            <a:r>
              <a:rPr lang="en-US" sz="800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Objectives</a:t>
            </a:r>
          </a:p>
        </p:txBody>
      </p:sp>
      <p:sp>
        <p:nvSpPr>
          <p:cNvPr id="7171" name="Content Placeholder 2"/>
          <p:cNvSpPr>
            <a:spLocks noGrp="1"/>
          </p:cNvSpPr>
          <p:nvPr>
            <p:ph idx="1"/>
          </p:nvPr>
        </p:nvSpPr>
        <p:spPr/>
        <p:txBody>
          <a:bodyPr/>
          <a:lstStyle/>
          <a:p>
            <a:pPr eaLnBrk="1" hangingPunct="1"/>
            <a:r>
              <a:rPr lang="en-US" smtClean="0"/>
              <a:t>Understanding the steps to outbreak investigation</a:t>
            </a:r>
          </a:p>
          <a:p>
            <a:pPr eaLnBrk="1" hangingPunct="1"/>
            <a:r>
              <a:rPr lang="en-US" smtClean="0"/>
              <a:t>Discussing new terminology</a:t>
            </a:r>
          </a:p>
          <a:p>
            <a:pPr eaLnBrk="1" hangingPunct="1"/>
            <a:r>
              <a:rPr lang="en-US" smtClean="0"/>
              <a:t>Interpretation of epidemic curves</a:t>
            </a:r>
          </a:p>
          <a:p>
            <a:pPr eaLnBrk="1" hangingPunct="1"/>
            <a:r>
              <a:rPr lang="en-US" smtClean="0"/>
              <a:t>Understanding different determinants of infectious disease (human, agent, environment)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normAutofit fontScale="90000"/>
          </a:bodyPr>
          <a:lstStyle/>
          <a:p>
            <a:pPr eaLnBrk="1" fontAlgn="auto" hangingPunct="1">
              <a:spcAft>
                <a:spcPts val="0"/>
              </a:spcAft>
              <a:defRPr/>
            </a:pPr>
            <a:r>
              <a:rPr lang="en-US" dirty="0" smtClean="0"/>
              <a:t>Steps for outbreak investigation</a:t>
            </a:r>
            <a:endParaRPr lang="en-US" dirty="0"/>
          </a:p>
        </p:txBody>
      </p:sp>
      <p:pic>
        <p:nvPicPr>
          <p:cNvPr id="1026" name="Picture 2"/>
          <p:cNvPicPr>
            <a:picLocks noGrp="1" noChangeAspect="1" noChangeArrowheads="1"/>
          </p:cNvPicPr>
          <p:nvPr>
            <p:ph idx="1"/>
          </p:nvPr>
        </p:nvPicPr>
        <p:blipFill>
          <a:blip r:embed="rId2"/>
          <a:srcRect/>
          <a:stretch>
            <a:fillRect/>
          </a:stretch>
        </p:blipFill>
        <p:spPr>
          <a:xfrm>
            <a:off x="2209800" y="914400"/>
            <a:ext cx="4648200" cy="58991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0"/>
            <a:ext cx="8229600" cy="427038"/>
          </a:xfrm>
        </p:spPr>
        <p:txBody>
          <a:bodyPr>
            <a:normAutofit fontScale="90000"/>
          </a:bodyPr>
          <a:lstStyle/>
          <a:p>
            <a:pPr eaLnBrk="1" fontAlgn="auto" hangingPunct="1">
              <a:spcAft>
                <a:spcPts val="0"/>
              </a:spcAft>
              <a:defRPr/>
            </a:pPr>
            <a:r>
              <a:rPr lang="en-US" sz="4000" b="1" dirty="0"/>
              <a:t>What is meant by “cross-contamination”?</a:t>
            </a:r>
            <a:r>
              <a:rPr lang="en-US" dirty="0"/>
              <a:t/>
            </a:r>
            <a:br>
              <a:rPr lang="en-US" dirty="0"/>
            </a:br>
            <a:endParaRPr lang="en-US" dirty="0"/>
          </a:p>
        </p:txBody>
      </p:sp>
      <p:sp>
        <p:nvSpPr>
          <p:cNvPr id="3" name="Content Placeholder 2"/>
          <p:cNvSpPr>
            <a:spLocks noGrp="1"/>
          </p:cNvSpPr>
          <p:nvPr>
            <p:ph idx="1"/>
          </p:nvPr>
        </p:nvSpPr>
        <p:spPr>
          <a:xfrm>
            <a:off x="457200" y="2362200"/>
            <a:ext cx="8229600" cy="3763963"/>
          </a:xfrm>
        </p:spPr>
        <p:txBody>
          <a:bodyPr/>
          <a:lstStyle/>
          <a:p>
            <a:pPr eaLnBrk="1" hangingPunct="1"/>
            <a:r>
              <a:rPr lang="en-US" smtClean="0"/>
              <a:t>It is the transfer of micro-organisms or toxins from foods, hands, utensils or food preparation surfaces to a food.</a:t>
            </a:r>
          </a:p>
          <a:p>
            <a:pPr eaLnBrk="1" hangingPunct="1"/>
            <a:r>
              <a:rPr lang="en-US" smtClean="0"/>
              <a:t>(e.g. Transfer of micro-organisms from dirty hands of a food handler to food, transfer of micro-organisms from raw meat to food, transfer of micro-organisms from contaminated water to food.)</a:t>
            </a:r>
          </a:p>
          <a:p>
            <a:pPr eaLnBrk="1" hangingPunct="1"/>
            <a:endParaRPr lang="en-US" smtClean="0"/>
          </a:p>
        </p:txBody>
      </p:sp>
      <p:sp>
        <p:nvSpPr>
          <p:cNvPr id="9220" name="TextBox 3"/>
          <p:cNvSpPr txBox="1">
            <a:spLocks noChangeArrowheads="1"/>
          </p:cNvSpPr>
          <p:nvPr/>
        </p:nvSpPr>
        <p:spPr bwMode="auto">
          <a:xfrm>
            <a:off x="838200" y="228600"/>
            <a:ext cx="7086600" cy="708025"/>
          </a:xfrm>
          <a:prstGeom prst="rect">
            <a:avLst/>
          </a:prstGeom>
          <a:noFill/>
          <a:ln w="9525">
            <a:noFill/>
            <a:miter lim="800000"/>
            <a:headEnd/>
            <a:tailEnd/>
          </a:ln>
        </p:spPr>
        <p:txBody>
          <a:bodyPr>
            <a:spAutoFit/>
          </a:bodyPr>
          <a:lstStyle/>
          <a:p>
            <a:pPr algn="ctr" eaLnBrk="1" hangingPunct="1"/>
            <a:r>
              <a:rPr lang="en-US" sz="4000" b="1">
                <a:latin typeface="Constantia" pitchFamily="18" charset="0"/>
              </a:rPr>
              <a:t>Terminology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smtClean="0"/>
              <a:t>Terminology cont.</a:t>
            </a:r>
            <a:endParaRPr lang="en-US" smtClean="0"/>
          </a:p>
        </p:txBody>
      </p:sp>
      <p:sp>
        <p:nvSpPr>
          <p:cNvPr id="3" name="Content Placeholder 2"/>
          <p:cNvSpPr>
            <a:spLocks noGrp="1"/>
          </p:cNvSpPr>
          <p:nvPr>
            <p:ph idx="1"/>
          </p:nvPr>
        </p:nvSpPr>
        <p:spPr>
          <a:xfrm>
            <a:off x="457200" y="3657600"/>
            <a:ext cx="8229600" cy="2468563"/>
          </a:xfrm>
        </p:spPr>
        <p:txBody>
          <a:bodyPr/>
          <a:lstStyle/>
          <a:p>
            <a:pPr eaLnBrk="1" hangingPunct="1"/>
            <a:r>
              <a:rPr lang="en-US" smtClean="0"/>
              <a:t>It is number of organisms that must be consumed in order to give rise to symptoms of a food-borne illness. </a:t>
            </a:r>
          </a:p>
          <a:p>
            <a:pPr eaLnBrk="1" hangingPunct="1"/>
            <a:endParaRPr lang="en-US" smtClean="0"/>
          </a:p>
        </p:txBody>
      </p:sp>
      <p:sp>
        <p:nvSpPr>
          <p:cNvPr id="2049" name="Rectangle 1"/>
          <p:cNvSpPr>
            <a:spLocks noChangeArrowheads="1"/>
          </p:cNvSpPr>
          <p:nvPr/>
        </p:nvSpPr>
        <p:spPr bwMode="auto">
          <a:xfrm>
            <a:off x="152400" y="2057400"/>
            <a:ext cx="8991600" cy="646113"/>
          </a:xfrm>
          <a:prstGeom prst="rect">
            <a:avLst/>
          </a:prstGeom>
          <a:noFill/>
          <a:ln w="9525">
            <a:noFill/>
            <a:miter lim="800000"/>
            <a:headEnd/>
            <a:tailEnd/>
          </a:ln>
          <a:effectLst/>
        </p:spPr>
        <p:txBody>
          <a:bodyPr anchor="ctr">
            <a:spAutoFit/>
          </a:bodyPr>
          <a:lstStyle/>
          <a:p>
            <a:pPr eaLnBrk="1" hangingPunct="1">
              <a:buFontTx/>
              <a:buChar char="•"/>
              <a:defRPr/>
            </a:pPr>
            <a:r>
              <a:rPr lang="en-US" sz="3600" b="1" dirty="0">
                <a:latin typeface="+mj-lt"/>
                <a:ea typeface="Calibri" pitchFamily="34" charset="0"/>
                <a:cs typeface="Times New Roman" pitchFamily="18" charset="0"/>
              </a:rPr>
              <a:t>What is meant by “infectious dose”?</a:t>
            </a:r>
            <a:endParaRPr lang="en-US" sz="3600" dirty="0">
              <a:latin typeface="+mj-lt"/>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smtClean="0"/>
              <a:t>Terminology cont.</a:t>
            </a:r>
            <a:endParaRPr lang="en-US" smtClean="0"/>
          </a:p>
        </p:txBody>
      </p:sp>
      <p:sp>
        <p:nvSpPr>
          <p:cNvPr id="3" name="Content Placeholder 2"/>
          <p:cNvSpPr>
            <a:spLocks noGrp="1"/>
          </p:cNvSpPr>
          <p:nvPr>
            <p:ph idx="1"/>
          </p:nvPr>
        </p:nvSpPr>
        <p:spPr>
          <a:xfrm>
            <a:off x="457200" y="4495800"/>
            <a:ext cx="8229600" cy="1630363"/>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It is a group of criteria that helps us decide whether a person has a particular health-related condition or not. These criteria are usually specified by time, person and place.</a:t>
            </a:r>
          </a:p>
          <a:p>
            <a:pPr marL="274320" indent="-274320" eaLnBrk="1" fontAlgn="auto" hangingPunct="1">
              <a:spcAft>
                <a:spcPts val="0"/>
              </a:spcAft>
              <a:buClr>
                <a:schemeClr val="accent3"/>
              </a:buClr>
              <a:buFont typeface="Wingdings 2"/>
              <a:buChar char=""/>
              <a:defRPr/>
            </a:pPr>
            <a:endParaRPr lang="en-US" dirty="0"/>
          </a:p>
        </p:txBody>
      </p:sp>
      <p:sp>
        <p:nvSpPr>
          <p:cNvPr id="11268" name="TextBox 3"/>
          <p:cNvSpPr txBox="1">
            <a:spLocks noChangeArrowheads="1"/>
          </p:cNvSpPr>
          <p:nvPr/>
        </p:nvSpPr>
        <p:spPr bwMode="auto">
          <a:xfrm>
            <a:off x="457200" y="2057400"/>
            <a:ext cx="8229600" cy="2246313"/>
          </a:xfrm>
          <a:prstGeom prst="rect">
            <a:avLst/>
          </a:prstGeom>
          <a:noFill/>
          <a:ln w="9525">
            <a:noFill/>
            <a:miter lim="800000"/>
            <a:headEnd/>
            <a:tailEnd/>
          </a:ln>
        </p:spPr>
        <p:txBody>
          <a:bodyPr>
            <a:spAutoFit/>
          </a:bodyPr>
          <a:lstStyle/>
          <a:p>
            <a:pPr eaLnBrk="1" hangingPunct="1"/>
            <a:r>
              <a:rPr lang="en-US" sz="2800" b="1">
                <a:latin typeface="Constantia" pitchFamily="18" charset="0"/>
              </a:rPr>
              <a:t>In order to detect the number of cases in an outbreak investigation, one must first identify a case definition. </a:t>
            </a:r>
          </a:p>
          <a:p>
            <a:pPr eaLnBrk="1" hangingPunct="1"/>
            <a:endParaRPr lang="en-US" sz="2800" b="1">
              <a:latin typeface="Constantia" pitchFamily="18" charset="0"/>
            </a:endParaRPr>
          </a:p>
          <a:p>
            <a:pPr eaLnBrk="1" hangingPunct="1"/>
            <a:r>
              <a:rPr lang="en-US" sz="2800" b="1">
                <a:latin typeface="Constantia" pitchFamily="18" charset="0"/>
              </a:rPr>
              <a:t>What does “case definition” mean?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smtClean="0"/>
              <a:t>Terminology cont.</a:t>
            </a:r>
            <a:endParaRPr lang="en-US" smtClean="0"/>
          </a:p>
        </p:txBody>
      </p:sp>
      <p:sp>
        <p:nvSpPr>
          <p:cNvPr id="3" name="Content Placeholder 2"/>
          <p:cNvSpPr>
            <a:spLocks noGrp="1"/>
          </p:cNvSpPr>
          <p:nvPr>
            <p:ph idx="1"/>
          </p:nvPr>
        </p:nvSpPr>
        <p:spPr>
          <a:xfrm>
            <a:off x="457200" y="4953000"/>
            <a:ext cx="8229600" cy="1173163"/>
          </a:xfrm>
        </p:spPr>
        <p:txBody>
          <a:bodyPr>
            <a:normAutofit fontScale="92500"/>
          </a:bodyPr>
          <a:lstStyle/>
          <a:p>
            <a:pPr marL="274320" indent="-274320" eaLnBrk="1" fontAlgn="auto" hangingPunct="1">
              <a:spcAft>
                <a:spcPts val="0"/>
              </a:spcAft>
              <a:buClr>
                <a:schemeClr val="accent3"/>
              </a:buClr>
              <a:buFont typeface="Wingdings 2"/>
              <a:buChar char=""/>
              <a:defRPr/>
            </a:pPr>
            <a:r>
              <a:rPr lang="en-US" sz="2400" dirty="0"/>
              <a:t>It is a table that helps identify number of diagnosed cases and information relevant to disease outbreak. The columns represent specific patient information and the rows represent each case.</a:t>
            </a:r>
          </a:p>
          <a:p>
            <a:pPr marL="274320" indent="-274320" eaLnBrk="1" fontAlgn="auto" hangingPunct="1">
              <a:spcAft>
                <a:spcPts val="0"/>
              </a:spcAft>
              <a:buClr>
                <a:schemeClr val="accent3"/>
              </a:buClr>
              <a:buFont typeface="Wingdings 2"/>
              <a:buChar char=""/>
              <a:defRPr/>
            </a:pPr>
            <a:endParaRPr lang="en-US" dirty="0"/>
          </a:p>
        </p:txBody>
      </p:sp>
      <p:sp>
        <p:nvSpPr>
          <p:cNvPr id="13316" name="TextBox 3"/>
          <p:cNvSpPr txBox="1">
            <a:spLocks noChangeArrowheads="1"/>
          </p:cNvSpPr>
          <p:nvPr/>
        </p:nvSpPr>
        <p:spPr bwMode="auto">
          <a:xfrm>
            <a:off x="533400" y="2286000"/>
            <a:ext cx="8229600" cy="2954338"/>
          </a:xfrm>
          <a:prstGeom prst="rect">
            <a:avLst/>
          </a:prstGeom>
          <a:noFill/>
          <a:ln w="9525">
            <a:noFill/>
            <a:miter lim="800000"/>
            <a:headEnd/>
            <a:tailEnd/>
          </a:ln>
        </p:spPr>
        <p:txBody>
          <a:bodyPr>
            <a:spAutoFit/>
          </a:bodyPr>
          <a:lstStyle/>
          <a:p>
            <a:pPr eaLnBrk="1" hangingPunct="1"/>
            <a:r>
              <a:rPr lang="en-US" sz="2400" b="1">
                <a:latin typeface="Constantia" pitchFamily="18" charset="0"/>
              </a:rPr>
              <a:t>In the Salmonella outbreak example, health care workers identified cases in “report cards” and then forwarded them to the local healthcare department. This helped the local health department to form a “line list” of cases.</a:t>
            </a:r>
          </a:p>
          <a:p>
            <a:pPr eaLnBrk="1" hangingPunct="1"/>
            <a:endParaRPr lang="en-US" sz="2400" b="1">
              <a:latin typeface="Constantia" pitchFamily="18" charset="0"/>
            </a:endParaRPr>
          </a:p>
          <a:p>
            <a:pPr eaLnBrk="1" hangingPunct="1"/>
            <a:r>
              <a:rPr lang="en-US" sz="2400" b="1">
                <a:latin typeface="Constantia" pitchFamily="18" charset="0"/>
              </a:rPr>
              <a:t>What is “Line listing”?</a:t>
            </a:r>
            <a:endParaRPr lang="en-US" sz="2400">
              <a:latin typeface="Constantia" pitchFamily="18" charset="0"/>
            </a:endParaRPr>
          </a:p>
          <a:p>
            <a:pPr eaLnBrk="1" hangingPunct="1"/>
            <a:endParaRPr lang="en-US">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819150"/>
          </a:xfrm>
        </p:spPr>
        <p:txBody>
          <a:bodyPr/>
          <a:lstStyle/>
          <a:p>
            <a:pPr eaLnBrk="1" hangingPunct="1"/>
            <a:r>
              <a:rPr lang="en-US" smtClean="0"/>
              <a:t>Line listing</a:t>
            </a:r>
          </a:p>
        </p:txBody>
      </p:sp>
      <p:sp>
        <p:nvSpPr>
          <p:cNvPr id="3" name="Content Placeholder 2"/>
          <p:cNvSpPr>
            <a:spLocks noGrp="1"/>
          </p:cNvSpPr>
          <p:nvPr>
            <p:ph idx="1"/>
          </p:nvPr>
        </p:nvSpPr>
        <p:spPr>
          <a:xfrm>
            <a:off x="457200" y="3048000"/>
            <a:ext cx="8229600" cy="3276600"/>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u="sng" dirty="0"/>
              <a:t>Identifying information:</a:t>
            </a:r>
            <a:r>
              <a:rPr lang="en-US" dirty="0"/>
              <a:t> name, address, contact information.</a:t>
            </a:r>
          </a:p>
          <a:p>
            <a:pPr marL="274320" indent="-274320" eaLnBrk="1" fontAlgn="auto" hangingPunct="1">
              <a:spcAft>
                <a:spcPts val="0"/>
              </a:spcAft>
              <a:buClr>
                <a:schemeClr val="accent3"/>
              </a:buClr>
              <a:buFont typeface="Wingdings 2"/>
              <a:buChar char=""/>
              <a:defRPr/>
            </a:pPr>
            <a:r>
              <a:rPr lang="en-US" u="sng" dirty="0"/>
              <a:t>Demographic information:</a:t>
            </a:r>
            <a:r>
              <a:rPr lang="en-US" dirty="0"/>
              <a:t> Age, sex, date of birth, current status(dead or alive)</a:t>
            </a:r>
          </a:p>
          <a:p>
            <a:pPr marL="274320" indent="-274320" eaLnBrk="1" fontAlgn="auto" hangingPunct="1">
              <a:spcAft>
                <a:spcPts val="0"/>
              </a:spcAft>
              <a:buClr>
                <a:schemeClr val="accent3"/>
              </a:buClr>
              <a:buFont typeface="Wingdings 2"/>
              <a:buChar char=""/>
              <a:defRPr/>
            </a:pPr>
            <a:r>
              <a:rPr lang="en-US" u="sng" dirty="0"/>
              <a:t>Clinical information:</a:t>
            </a:r>
            <a:r>
              <a:rPr lang="en-US" dirty="0"/>
              <a:t> date of report, date of onset of symptoms, presenting symptoms, diagnosis, laboratory findings.</a:t>
            </a:r>
          </a:p>
          <a:p>
            <a:pPr marL="274320" indent="-274320" eaLnBrk="1" fontAlgn="auto" hangingPunct="1">
              <a:spcAft>
                <a:spcPts val="0"/>
              </a:spcAft>
              <a:buClr>
                <a:schemeClr val="accent3"/>
              </a:buClr>
              <a:buFont typeface="Wingdings 2"/>
              <a:buChar char=""/>
              <a:defRPr/>
            </a:pPr>
            <a:r>
              <a:rPr lang="en-US" u="sng" dirty="0"/>
              <a:t>Relevant risk factor information:</a:t>
            </a:r>
            <a:r>
              <a:rPr lang="en-US" dirty="0"/>
              <a:t> last meal eaten (what and where), contact with animal, ingestion of undercooked meat, ingestion of water from contaminated source.</a:t>
            </a:r>
          </a:p>
          <a:p>
            <a:pPr marL="274320" indent="-274320" eaLnBrk="1" fontAlgn="auto" hangingPunct="1">
              <a:spcAft>
                <a:spcPts val="0"/>
              </a:spcAft>
              <a:buClr>
                <a:schemeClr val="accent3"/>
              </a:buClr>
              <a:buFont typeface="Wingdings 2"/>
              <a:buChar char=""/>
              <a:defRPr/>
            </a:pPr>
            <a:endParaRPr lang="en-US" dirty="0"/>
          </a:p>
        </p:txBody>
      </p:sp>
      <p:sp>
        <p:nvSpPr>
          <p:cNvPr id="14340" name="TextBox 3"/>
          <p:cNvSpPr txBox="1">
            <a:spLocks noChangeArrowheads="1"/>
          </p:cNvSpPr>
          <p:nvPr/>
        </p:nvSpPr>
        <p:spPr bwMode="auto">
          <a:xfrm>
            <a:off x="381000" y="1752600"/>
            <a:ext cx="8305800" cy="1354138"/>
          </a:xfrm>
          <a:prstGeom prst="rect">
            <a:avLst/>
          </a:prstGeom>
          <a:noFill/>
          <a:ln w="9525">
            <a:noFill/>
            <a:miter lim="800000"/>
            <a:headEnd/>
            <a:tailEnd/>
          </a:ln>
        </p:spPr>
        <p:txBody>
          <a:bodyPr>
            <a:spAutoFit/>
          </a:bodyPr>
          <a:lstStyle/>
          <a:p>
            <a:pPr eaLnBrk="1" hangingPunct="1"/>
            <a:r>
              <a:rPr lang="en-US" sz="3200" b="1">
                <a:latin typeface="Constantia" pitchFamily="18" charset="0"/>
              </a:rPr>
              <a:t>What information would you like to include in the line list?</a:t>
            </a:r>
            <a:endParaRPr lang="en-US" sz="3200">
              <a:latin typeface="Constantia" pitchFamily="18" charset="0"/>
            </a:endParaRPr>
          </a:p>
          <a:p>
            <a:pPr eaLnBrk="1" hangingPunct="1"/>
            <a:r>
              <a:rPr lang="en-US">
                <a:latin typeface="Constantia"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638800" cy="590550"/>
          </a:xfrm>
        </p:spPr>
        <p:txBody>
          <a:bodyPr>
            <a:normAutofit fontScale="90000"/>
          </a:bodyPr>
          <a:lstStyle/>
          <a:p>
            <a:pPr eaLnBrk="1" fontAlgn="auto" hangingPunct="1">
              <a:spcAft>
                <a:spcPts val="0"/>
              </a:spcAft>
              <a:defRPr/>
            </a:pPr>
            <a:r>
              <a:rPr lang="en-US" dirty="0" smtClean="0"/>
              <a:t>Line list</a:t>
            </a:r>
            <a:endParaRPr lang="en-US" dirty="0"/>
          </a:p>
        </p:txBody>
      </p:sp>
      <p:pic>
        <p:nvPicPr>
          <p:cNvPr id="15363" name="Picture 4"/>
          <p:cNvPicPr>
            <a:picLocks noGrp="1" noChangeAspect="1" noChangeArrowheads="1"/>
          </p:cNvPicPr>
          <p:nvPr>
            <p:ph idx="1"/>
          </p:nvPr>
        </p:nvPicPr>
        <p:blipFill>
          <a:blip r:embed="rId2"/>
          <a:srcRect/>
          <a:stretch>
            <a:fillRect/>
          </a:stretch>
        </p:blipFill>
        <p:spPr>
          <a:xfrm>
            <a:off x="1295400" y="1066800"/>
            <a:ext cx="6705600" cy="5586413"/>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47</TotalTime>
  <Words>847</Words>
  <Application>Microsoft Office PowerPoint</Application>
  <PresentationFormat>عرض على الشاشة (3:4)‏</PresentationFormat>
  <Paragraphs>80</Paragraphs>
  <Slides>18</Slides>
  <Notes>2</Notes>
  <HiddenSlides>0</HiddenSlides>
  <MMClips>0</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18</vt:i4>
      </vt:variant>
    </vt:vector>
  </HeadingPairs>
  <TitlesOfParts>
    <vt:vector size="24" baseType="lpstr">
      <vt:lpstr>Arial</vt:lpstr>
      <vt:lpstr>Calibri</vt:lpstr>
      <vt:lpstr>Constantia</vt:lpstr>
      <vt:lpstr>Wingdings 2</vt:lpstr>
      <vt:lpstr>Times New Roman</vt:lpstr>
      <vt:lpstr>Flow</vt:lpstr>
      <vt:lpstr>Outbreak investigation Tutorial</vt:lpstr>
      <vt:lpstr>Objectives</vt:lpstr>
      <vt:lpstr>Steps for outbreak investigation</vt:lpstr>
      <vt:lpstr>What is meant by “cross-contamination”? </vt:lpstr>
      <vt:lpstr>Terminology cont.</vt:lpstr>
      <vt:lpstr>Terminology cont.</vt:lpstr>
      <vt:lpstr>Terminology cont.</vt:lpstr>
      <vt:lpstr>Line listing</vt:lpstr>
      <vt:lpstr>Line list</vt:lpstr>
      <vt:lpstr>In the Salmonella outbreak example, after surveillance of reported cases, they found that cases reported in the country were actually LOWER than what was expected in the Caribbean region. Why is that? </vt:lpstr>
      <vt:lpstr>Figure 1. Laboratory confirmed cases of Salmonella by year of diagnosis in Trinidad and Tobago, Years 1989-1997. </vt:lpstr>
      <vt:lpstr>الشريحة 12</vt:lpstr>
      <vt:lpstr>Figure 1. Laboratory confirmed cases of Salmonella by year of diagnosis in Trinidad and Tobago, Years 1989-1997.</vt:lpstr>
      <vt:lpstr>68 residents of Laguna presented with symptoms of vomiting, diarrhea and abdominal pain, over a time period of 17 hours. After thorough surveillance, the investigators came up with the following epidemic curve. </vt:lpstr>
      <vt:lpstr>Epidemic curve that shows the number of cases detected with Hepatitis A infection. </vt:lpstr>
      <vt:lpstr>The following figure was drawn from an outbreak of measles in evacuation centers in Albay, 1993. </vt:lpstr>
      <vt:lpstr>Please complete the table bellow about Non- typhoidal Salmonellosis: </vt:lpstr>
      <vt:lpstr>الشريحة 18</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Outbreak investigation Tutorial</dc:title>
  <dc:creator>Rufaidah</dc:creator>
  <cp:lastModifiedBy>AA</cp:lastModifiedBy>
  <cp:revision>24</cp:revision>
  <dcterms:created xsi:type="dcterms:W3CDTF">2011-09-26T09:36:49Z</dcterms:created>
  <dcterms:modified xsi:type="dcterms:W3CDTF">2013-11-12T17:03:25Z</dcterms:modified>
</cp:coreProperties>
</file>