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0" r:id="rId2"/>
  </p:sldMasterIdLst>
  <p:notesMasterIdLst>
    <p:notesMasterId r:id="rId38"/>
  </p:notesMasterIdLst>
  <p:handoutMasterIdLst>
    <p:handoutMasterId r:id="rId39"/>
  </p:handoutMasterIdLst>
  <p:sldIdLst>
    <p:sldId id="257" r:id="rId3"/>
    <p:sldId id="361" r:id="rId4"/>
    <p:sldId id="402" r:id="rId5"/>
    <p:sldId id="405" r:id="rId6"/>
    <p:sldId id="406" r:id="rId7"/>
    <p:sldId id="407" r:id="rId8"/>
    <p:sldId id="408" r:id="rId9"/>
    <p:sldId id="432" r:id="rId10"/>
    <p:sldId id="409" r:id="rId11"/>
    <p:sldId id="430" r:id="rId12"/>
    <p:sldId id="410" r:id="rId13"/>
    <p:sldId id="411" r:id="rId14"/>
    <p:sldId id="447" r:id="rId15"/>
    <p:sldId id="412" r:id="rId16"/>
    <p:sldId id="434" r:id="rId17"/>
    <p:sldId id="413" r:id="rId18"/>
    <p:sldId id="414" r:id="rId19"/>
    <p:sldId id="415" r:id="rId20"/>
    <p:sldId id="416" r:id="rId21"/>
    <p:sldId id="437" r:id="rId22"/>
    <p:sldId id="438" r:id="rId23"/>
    <p:sldId id="417" r:id="rId24"/>
    <p:sldId id="436" r:id="rId25"/>
    <p:sldId id="419" r:id="rId26"/>
    <p:sldId id="420" r:id="rId27"/>
    <p:sldId id="439" r:id="rId28"/>
    <p:sldId id="441" r:id="rId29"/>
    <p:sldId id="440" r:id="rId30"/>
    <p:sldId id="443" r:id="rId31"/>
    <p:sldId id="446" r:id="rId32"/>
    <p:sldId id="424" r:id="rId33"/>
    <p:sldId id="425" r:id="rId34"/>
    <p:sldId id="444" r:id="rId35"/>
    <p:sldId id="445" r:id="rId36"/>
    <p:sldId id="428" r:id="rId3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E8F4FCD-49DB-43EB-AC9F-02AAD5F4EE2D}" type="datetimeFigureOut">
              <a:rPr lang="en-US"/>
              <a:pPr>
                <a:defRPr/>
              </a:pPr>
              <a:t>11/25/2013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9C080AD-E8A0-4B9F-9CD3-04C048123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89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252C5A6-8AD1-4082-8BA4-1A5281AD27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3D9589-AE4D-47DD-AF2B-233DE5053C82}" type="slidenum">
              <a:rPr lang="en-US"/>
              <a:pPr/>
              <a:t>4</a:t>
            </a:fld>
            <a:endParaRPr lang="en-US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F067C2-E8BA-41B9-BCE8-1DAA020170BD}" type="slidenum">
              <a:rPr lang="ar-SA"/>
              <a:pPr/>
              <a:t>15</a:t>
            </a:fld>
            <a:endParaRPr lang="en-US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233F4C-C41D-429D-83E1-F466AF6537DC}" type="slidenum">
              <a:rPr lang="en-US"/>
              <a:pPr/>
              <a:t>16</a:t>
            </a:fld>
            <a:endParaRPr lang="en-US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25DFAA-C92C-435D-AB6C-BD6272D39456}" type="slidenum">
              <a:rPr lang="en-US"/>
              <a:pPr/>
              <a:t>17</a:t>
            </a:fld>
            <a:endParaRPr lang="en-US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3C0D8F-31D5-4398-A259-736B1380C86A}" type="slidenum">
              <a:rPr lang="en-US"/>
              <a:pPr/>
              <a:t>18</a:t>
            </a:fld>
            <a:endParaRPr lang="en-US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4F3A28-C4F3-4B95-84A8-A8D58A24925E}" type="slidenum">
              <a:rPr lang="en-US"/>
              <a:pPr/>
              <a:t>19</a:t>
            </a:fld>
            <a:endParaRPr lang="en-US"/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A6843F-75BE-4BDE-8DB2-BBE21C265158}" type="slidenum">
              <a:rPr lang="en-US"/>
              <a:pPr/>
              <a:t>22</a:t>
            </a:fld>
            <a:endParaRPr lang="en-US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CB48A1-A4D0-4D72-8801-BAA4AFEB1405}" type="slidenum">
              <a:rPr lang="en-US"/>
              <a:pPr/>
              <a:t>24</a:t>
            </a:fld>
            <a:endParaRPr lang="en-US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4DA046-C7B9-4429-BE10-273C746DFD1F}" type="slidenum">
              <a:rPr lang="en-US"/>
              <a:pPr/>
              <a:t>25</a:t>
            </a:fld>
            <a:endParaRPr lang="en-US"/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270D8D-82EC-42FA-8F64-A53E63052EDB}" type="slidenum">
              <a:rPr lang="en-US"/>
              <a:pPr/>
              <a:t>31</a:t>
            </a:fld>
            <a:endParaRPr lang="en-US"/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B3893-3F75-453E-A8DD-DEF92D972FC3}" type="slidenum">
              <a:rPr lang="en-US"/>
              <a:pPr/>
              <a:t>32</a:t>
            </a:fld>
            <a:endParaRPr lang="en-US"/>
          </a:p>
        </p:txBody>
      </p:sp>
      <p:sp>
        <p:nvSpPr>
          <p:cNvPr id="583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5D58C8-23DF-45EF-8941-A9CCE8924B2E}" type="slidenum">
              <a:rPr lang="ar-EG"/>
              <a:pPr/>
              <a:t>5</a:t>
            </a:fld>
            <a:endParaRPr lang="ar-EG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1C51EC-81D9-4466-B965-AD936D63B3AD}" type="slidenum">
              <a:rPr lang="en-US"/>
              <a:pPr/>
              <a:t>33</a:t>
            </a:fld>
            <a:endParaRPr lang="en-US"/>
          </a:p>
        </p:txBody>
      </p:sp>
      <p:sp>
        <p:nvSpPr>
          <p:cNvPr id="593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658B9D-B319-4CEB-ADEF-EEDF680BE69E}" type="slidenum">
              <a:rPr lang="en-US"/>
              <a:pPr/>
              <a:t>34</a:t>
            </a:fld>
            <a:endParaRPr lang="en-US"/>
          </a:p>
        </p:txBody>
      </p:sp>
      <p:sp>
        <p:nvSpPr>
          <p:cNvPr id="604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CC3D14-8D41-4FCB-803E-451017B49718}" type="slidenum">
              <a:rPr lang="ar-EG"/>
              <a:pPr/>
              <a:t>35</a:t>
            </a:fld>
            <a:endParaRPr lang="ar-EG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2ECEEB-1BD4-48CC-A313-141D950B1B4E}" type="slidenum">
              <a:rPr lang="en-US"/>
              <a:pPr/>
              <a:t>6</a:t>
            </a:fld>
            <a:endParaRPr lang="en-US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25A071-BE32-4BFD-B0B0-57B7BD663D4F}" type="slidenum">
              <a:rPr lang="en-US"/>
              <a:pPr/>
              <a:t>7</a:t>
            </a:fld>
            <a:endParaRPr lang="en-US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DA7220-C9F5-4091-83AB-BA01B83EF1F2}" type="slidenum">
              <a:rPr lang="en-US"/>
              <a:pPr/>
              <a:t>9</a:t>
            </a:fld>
            <a:endParaRPr lang="en-US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A51E78-F822-483C-90DD-AB54697B7695}" type="slidenum">
              <a:rPr lang="ar-SA"/>
              <a:pPr/>
              <a:t>10</a:t>
            </a:fld>
            <a:endParaRPr lang="en-US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-712788" y="609600"/>
            <a:ext cx="4570413" cy="3429000"/>
          </a:xfrm>
          <a:ln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A109AB-1587-476E-AC44-E8174E0D0B88}" type="slidenum">
              <a:rPr lang="en-US"/>
              <a:pPr/>
              <a:t>11</a:t>
            </a:fld>
            <a:endParaRPr lang="en-US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343400"/>
            <a:ext cx="5049838" cy="4114800"/>
          </a:xfrm>
          <a:noFill/>
          <a:ln/>
        </p:spPr>
        <p:txBody>
          <a:bodyPr lIns="92224" tIns="46112" rIns="92224" bIns="46112"/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F14CBB-2360-4F13-B0D6-BD0E4266BBF9}" type="slidenum">
              <a:rPr lang="en-US"/>
              <a:pPr/>
              <a:t>12</a:t>
            </a:fld>
            <a:endParaRPr lang="en-US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106CDF-9E41-40DF-95E7-F5020DED88FA}" type="slidenum">
              <a:rPr lang="en-US"/>
              <a:pPr/>
              <a:t>14</a:t>
            </a:fld>
            <a:endParaRPr lang="en-US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B1F4F-D022-496B-96A4-6D6B7F827183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Immunization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1AA58-F6E4-416F-B94C-2E74307AD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467CE-D118-452B-AABE-05792FA498C5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Immunization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9182C-4F69-4A8C-A9AA-1016D8EE7E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E5C20-9DC9-4009-A6C1-2AE554EA1667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Immunization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D6F4E-0ED4-461F-9F4B-D042A603A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62406-1019-4EC5-8B5C-46534A979FE9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Immunization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4C05B-5D2A-4C89-BF43-76079759B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E7197-B65E-4318-907E-64336165FE1E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Immunization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03499-F55B-4378-BCDB-4C5C0986D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40000-6233-42A9-80A4-537C745EC5EA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Immunization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5C731-08E6-4BF8-9424-4866CEDACB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4764E-D46A-443A-8EF3-CC2361B972D1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Immunization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EA5BF-CA92-4EB6-A0BA-C3D537201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4B14A-73DD-41B5-BDB3-64640E8E7203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Immunization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287F1-C28D-43A2-9043-889E7C56C0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749EC-7236-4DF5-AFCC-7987A995BB6C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Immunization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47784-2A70-4C8A-A358-385252ADA2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36F59-3861-412E-94BA-3ECA0EE871C4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Immunization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EC0FF-F88A-4A69-B2BE-90B20D28C1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A2157-675B-4E96-A8D5-6F1BBACD23A7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Immunization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C3C9A-B622-44CA-AF61-26410A19ED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5226E-2D02-40B6-ABAE-2DD0007D64E5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Immunization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F7B07-9D2F-459B-8053-B69C5747E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35099-326C-4098-AD46-028C00BCB905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Immunization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112E1-8552-429C-9857-CDA435E92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11265-F4A2-455B-857D-C2B351584E2C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Immunization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EF915-5C44-422A-AC98-7D4C6C0E4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4E118-0F1E-4A6F-AF2E-66ADB01DE980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Immunization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B71E0-1A93-47E7-9757-4C72B89EE8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06339-B026-4D01-BD5F-EF71575F4CE3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Immunization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0CBFA-993A-46EC-A1FB-EF1A9D5F7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785A7-06AB-449B-8394-5867F08E0EB6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Immunization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7D5AD-BFDA-4DD0-ACD3-EBC9ACFE1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C3F84-0E57-4452-9FF0-F62BB4C9962F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Immunization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9BB90-EBB5-4D89-8339-CB0561A026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37683-6067-42E1-B1A9-0934966E8D8E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Immunization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CADBA-9B01-403A-BA0E-DE1226CCC5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8F27A-B47A-4E09-A682-3F01BAB8C33D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Immunization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971C3-AB84-420B-AD4F-EB4FB66A5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D8792-9C61-4B50-8C0B-EA745C6DD362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Immunization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E6938-352E-45DE-AE31-D99EE4528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B9FA9-F249-4D67-A20A-37165317A89C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Immunization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43852-A95D-41C1-9766-67EF74F40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662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F39B85-6713-4D55-B945-175BE6B862C4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Immunization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FB92295B-D480-4B75-8DA6-8D0EACAA4D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bg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bg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bg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662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6BFDDB-AFB9-491A-9747-CDF3A13D839B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Immunization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80A8767-C1BE-4635-993F-5CF5F80B5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 idx="4294967295"/>
          </p:nvPr>
        </p:nvSpPr>
        <p:spPr>
          <a:xfrm>
            <a:off x="3203575" y="838200"/>
            <a:ext cx="5616575" cy="208597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            </a:t>
            </a:r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SCREENING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4294967295"/>
          </p:nvPr>
        </p:nvSpPr>
        <p:spPr>
          <a:xfrm>
            <a:off x="1508125" y="5084763"/>
            <a:ext cx="6564313" cy="935037"/>
          </a:xfrm>
        </p:spPr>
        <p:txBody>
          <a:bodyPr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defRPr/>
            </a:pPr>
            <a:r>
              <a:rPr lang="en-US" spc="50" dirty="0" smtClean="0"/>
              <a:t>Dr. </a:t>
            </a:r>
            <a:r>
              <a:rPr lang="en-US" spc="50" dirty="0" err="1" smtClean="0"/>
              <a:t>Salwa</a:t>
            </a:r>
            <a:r>
              <a:rPr lang="en-US" spc="50" dirty="0" smtClean="0"/>
              <a:t> A. </a:t>
            </a:r>
            <a:r>
              <a:rPr lang="en-US" spc="50" dirty="0" err="1" smtClean="0"/>
              <a:t>Tayel</a:t>
            </a:r>
            <a:r>
              <a:rPr lang="en-US" spc="50" dirty="0" smtClean="0"/>
              <a:t> &amp; Dr. Mohammad </a:t>
            </a:r>
            <a:r>
              <a:rPr lang="en-US" spc="50" dirty="0" err="1" smtClean="0"/>
              <a:t>Afzal</a:t>
            </a:r>
            <a:r>
              <a:rPr lang="en-US" spc="50" dirty="0" smtClean="0"/>
              <a:t> </a:t>
            </a:r>
            <a:r>
              <a:rPr lang="en-US" spc="50" dirty="0" err="1" smtClean="0"/>
              <a:t>Mahmood</a:t>
            </a:r>
            <a:r>
              <a:rPr lang="en-US" spc="50" dirty="0" smtClean="0"/>
              <a:t>,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defRPr/>
            </a:pPr>
            <a:r>
              <a:rPr lang="en-US" spc="50" dirty="0" smtClean="0"/>
              <a:t>Department of Family &amp; Community Medicine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en-US" dirty="0" smtClean="0"/>
              <a:t>(November, 2013)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371600" cy="152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2B1BBE6-D68E-4E4D-92EF-5763F28A73FA}" type="datetime3">
              <a:rPr lang="en-US"/>
              <a:pPr>
                <a:defRPr/>
              </a:pPr>
              <a:t>25 November 2013</a:t>
            </a:fld>
            <a:endParaRPr lang="en-US" dirty="0"/>
          </a:p>
        </p:txBody>
      </p:sp>
      <p:sp>
        <p:nvSpPr>
          <p:cNvPr id="3078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401AF1F-13D3-4936-A1C3-9E12D5DE8E3F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6588125" y="6088063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002CB36-DDF4-4836-8D73-925204D7BFF9}" type="slidenum">
              <a:rPr lang="ar-SA" altLang="en-US"/>
              <a:pPr/>
              <a:t>10</a:t>
            </a:fld>
            <a:endParaRPr lang="en-US" alt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6988"/>
            <a:ext cx="7772400" cy="1143001"/>
          </a:xfrm>
        </p:spPr>
        <p:txBody>
          <a:bodyPr/>
          <a:lstStyle/>
          <a:p>
            <a:r>
              <a:rPr lang="en-US" altLang="ar-SA" sz="3200" b="1" smtClean="0">
                <a:solidFill>
                  <a:schemeClr val="bg2"/>
                </a:solidFill>
              </a:rPr>
              <a:t>Flow diagram for </a:t>
            </a:r>
            <a:br>
              <a:rPr lang="en-US" altLang="ar-SA" sz="3200" b="1" smtClean="0">
                <a:solidFill>
                  <a:schemeClr val="bg2"/>
                </a:solidFill>
              </a:rPr>
            </a:br>
            <a:r>
              <a:rPr lang="en-US" altLang="ar-SA" sz="3200" b="1" smtClean="0">
                <a:solidFill>
                  <a:schemeClr val="bg2"/>
                </a:solidFill>
              </a:rPr>
              <a:t>a screening program</a:t>
            </a:r>
            <a:endParaRPr lang="en-US" altLang="ar-SA" smtClean="0">
              <a:solidFill>
                <a:schemeClr val="bg2"/>
              </a:solidFill>
            </a:endParaRPr>
          </a:p>
        </p:txBody>
      </p:sp>
      <p:sp>
        <p:nvSpPr>
          <p:cNvPr id="12292" name="Oval 3"/>
          <p:cNvSpPr>
            <a:spLocks noChangeArrowheads="1"/>
          </p:cNvSpPr>
          <p:nvPr/>
        </p:nvSpPr>
        <p:spPr bwMode="auto">
          <a:xfrm>
            <a:off x="3352800" y="1268413"/>
            <a:ext cx="2514600" cy="8382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ar-SA" b="1">
                <a:solidFill>
                  <a:schemeClr val="bg2"/>
                </a:solidFill>
                <a:latin typeface="Times New Roman" pitchFamily="18" charset="0"/>
              </a:rPr>
              <a:t>Population</a:t>
            </a:r>
            <a:endParaRPr lang="en-US" altLang="ar-SA" b="1">
              <a:latin typeface="Times New Roman" pitchFamily="18" charset="0"/>
            </a:endParaRPr>
          </a:p>
        </p:txBody>
      </p:sp>
      <p:sp>
        <p:nvSpPr>
          <p:cNvPr id="12293" name="Oval 4"/>
          <p:cNvSpPr>
            <a:spLocks noChangeArrowheads="1"/>
          </p:cNvSpPr>
          <p:nvPr/>
        </p:nvSpPr>
        <p:spPr bwMode="auto">
          <a:xfrm>
            <a:off x="838200" y="2335213"/>
            <a:ext cx="2514600" cy="8382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ar-SA" b="1">
                <a:solidFill>
                  <a:schemeClr val="bg2"/>
                </a:solidFill>
                <a:latin typeface="Times New Roman" pitchFamily="18" charset="0"/>
              </a:rPr>
              <a:t>Test -ve</a:t>
            </a:r>
            <a:r>
              <a:rPr lang="en-US" altLang="ar-SA" b="1">
                <a:latin typeface="Times New Roman" pitchFamily="18" charset="0"/>
              </a:rPr>
              <a:t> </a:t>
            </a:r>
          </a:p>
        </p:txBody>
      </p:sp>
      <p:sp>
        <p:nvSpPr>
          <p:cNvPr id="12294" name="Oval 5"/>
          <p:cNvSpPr>
            <a:spLocks noChangeArrowheads="1"/>
          </p:cNvSpPr>
          <p:nvPr/>
        </p:nvSpPr>
        <p:spPr bwMode="auto">
          <a:xfrm>
            <a:off x="6018213" y="2335213"/>
            <a:ext cx="2514600" cy="8382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ar-SA" b="1">
                <a:solidFill>
                  <a:schemeClr val="bg2"/>
                </a:solidFill>
                <a:latin typeface="Times New Roman" pitchFamily="18" charset="0"/>
              </a:rPr>
              <a:t>Test +ve</a:t>
            </a:r>
          </a:p>
        </p:txBody>
      </p:sp>
      <p:sp>
        <p:nvSpPr>
          <p:cNvPr id="12295" name="Oval 6"/>
          <p:cNvSpPr>
            <a:spLocks noChangeArrowheads="1"/>
          </p:cNvSpPr>
          <p:nvPr/>
        </p:nvSpPr>
        <p:spPr bwMode="auto">
          <a:xfrm>
            <a:off x="3657600" y="4011613"/>
            <a:ext cx="23622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ar-SA" b="1">
                <a:solidFill>
                  <a:schemeClr val="bg2"/>
                </a:solidFill>
                <a:latin typeface="Times New Roman" pitchFamily="18" charset="0"/>
              </a:rPr>
              <a:t>(-ve)</a:t>
            </a:r>
          </a:p>
          <a:p>
            <a:pPr algn="ctr" eaLnBrk="1" hangingPunct="1"/>
            <a:r>
              <a:rPr lang="en-US" altLang="ar-SA" b="1">
                <a:solidFill>
                  <a:schemeClr val="bg2"/>
                </a:solidFill>
                <a:latin typeface="Times New Roman" pitchFamily="18" charset="0"/>
              </a:rPr>
              <a:t>Unaffected</a:t>
            </a:r>
          </a:p>
        </p:txBody>
      </p:sp>
      <p:sp>
        <p:nvSpPr>
          <p:cNvPr id="12296" name="Oval 7"/>
          <p:cNvSpPr>
            <a:spLocks noChangeArrowheads="1"/>
          </p:cNvSpPr>
          <p:nvPr/>
        </p:nvSpPr>
        <p:spPr bwMode="auto">
          <a:xfrm>
            <a:off x="6732588" y="4005263"/>
            <a:ext cx="19050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ar-SA" b="1">
                <a:solidFill>
                  <a:schemeClr val="bg2"/>
                </a:solidFill>
                <a:latin typeface="Times New Roman" pitchFamily="18" charset="0"/>
              </a:rPr>
              <a:t>(+ve)</a:t>
            </a:r>
          </a:p>
          <a:p>
            <a:pPr algn="ctr" eaLnBrk="1" hangingPunct="1"/>
            <a:r>
              <a:rPr lang="en-US" altLang="ar-SA" b="1">
                <a:solidFill>
                  <a:schemeClr val="bg2"/>
                </a:solidFill>
                <a:latin typeface="Times New Roman" pitchFamily="18" charset="0"/>
              </a:rPr>
              <a:t>Affected</a:t>
            </a:r>
            <a:endParaRPr lang="en-US" altLang="ar-SA" b="1">
              <a:latin typeface="Times New Roman" pitchFamily="18" charset="0"/>
            </a:endParaRPr>
          </a:p>
        </p:txBody>
      </p:sp>
      <p:sp>
        <p:nvSpPr>
          <p:cNvPr id="12297" name="Oval 8"/>
          <p:cNvSpPr>
            <a:spLocks noChangeArrowheads="1"/>
          </p:cNvSpPr>
          <p:nvPr/>
        </p:nvSpPr>
        <p:spPr bwMode="auto">
          <a:xfrm>
            <a:off x="6373813" y="5002213"/>
            <a:ext cx="2590800" cy="9144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ar-SA" b="1">
                <a:solidFill>
                  <a:schemeClr val="bg2"/>
                </a:solidFill>
                <a:latin typeface="Times New Roman" pitchFamily="18" charset="0"/>
              </a:rPr>
              <a:t>Treatment</a:t>
            </a:r>
            <a:endParaRPr lang="en-US" altLang="ar-SA" b="1">
              <a:latin typeface="Times New Roman" pitchFamily="18" charset="0"/>
            </a:endParaRPr>
          </a:p>
        </p:txBody>
      </p:sp>
      <p:sp>
        <p:nvSpPr>
          <p:cNvPr id="12298" name="Line 9"/>
          <p:cNvSpPr>
            <a:spLocks noChangeShapeType="1"/>
          </p:cNvSpPr>
          <p:nvPr/>
        </p:nvSpPr>
        <p:spPr bwMode="auto">
          <a:xfrm flipH="1">
            <a:off x="3505200" y="2640013"/>
            <a:ext cx="1219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10"/>
          <p:cNvSpPr>
            <a:spLocks noChangeShapeType="1"/>
          </p:cNvSpPr>
          <p:nvPr/>
        </p:nvSpPr>
        <p:spPr bwMode="auto">
          <a:xfrm>
            <a:off x="4724400" y="2640013"/>
            <a:ext cx="1295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Rectangle 11"/>
          <p:cNvSpPr>
            <a:spLocks noChangeArrowheads="1"/>
          </p:cNvSpPr>
          <p:nvPr/>
        </p:nvSpPr>
        <p:spPr bwMode="auto">
          <a:xfrm>
            <a:off x="5867400" y="3195638"/>
            <a:ext cx="2808288" cy="4492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altLang="ar-SA" sz="2000" b="1">
                <a:solidFill>
                  <a:srgbClr val="FF0000"/>
                </a:solidFill>
                <a:latin typeface="Times New Roman" pitchFamily="18" charset="0"/>
              </a:rPr>
              <a:t>Diagnostic procedures</a:t>
            </a:r>
            <a:endParaRPr lang="en-US" altLang="ar-SA" sz="1600">
              <a:latin typeface="Times New Roman" pitchFamily="18" charset="0"/>
            </a:endParaRPr>
          </a:p>
        </p:txBody>
      </p:sp>
      <p:sp>
        <p:nvSpPr>
          <p:cNvPr id="12301" name="Line 12"/>
          <p:cNvSpPr>
            <a:spLocks noChangeShapeType="1"/>
          </p:cNvSpPr>
          <p:nvPr/>
        </p:nvSpPr>
        <p:spPr bwMode="auto">
          <a:xfrm>
            <a:off x="7010400" y="3249613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Line 13"/>
          <p:cNvSpPr>
            <a:spLocks noChangeShapeType="1"/>
          </p:cNvSpPr>
          <p:nvPr/>
        </p:nvSpPr>
        <p:spPr bwMode="auto">
          <a:xfrm>
            <a:off x="7010400" y="3630613"/>
            <a:ext cx="457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Rectangle 14"/>
          <p:cNvSpPr>
            <a:spLocks noChangeArrowheads="1"/>
          </p:cNvSpPr>
          <p:nvPr/>
        </p:nvSpPr>
        <p:spPr bwMode="auto">
          <a:xfrm>
            <a:off x="3352800" y="2182813"/>
            <a:ext cx="2732088" cy="3905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altLang="ar-SA" sz="3200" b="1">
                <a:solidFill>
                  <a:srgbClr val="FF0000"/>
                </a:solidFill>
                <a:latin typeface="Times New Roman" pitchFamily="18" charset="0"/>
              </a:rPr>
              <a:t>Screening test</a:t>
            </a:r>
            <a:endParaRPr lang="en-US" altLang="ar-SA" sz="2400">
              <a:latin typeface="Times New Roman" pitchFamily="18" charset="0"/>
            </a:endParaRPr>
          </a:p>
        </p:txBody>
      </p:sp>
      <p:sp>
        <p:nvSpPr>
          <p:cNvPr id="12304" name="Line 15"/>
          <p:cNvSpPr>
            <a:spLocks noChangeShapeType="1"/>
          </p:cNvSpPr>
          <p:nvPr/>
        </p:nvSpPr>
        <p:spPr bwMode="auto">
          <a:xfrm>
            <a:off x="4724400" y="2106613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Oval 16"/>
          <p:cNvSpPr>
            <a:spLocks noChangeArrowheads="1"/>
          </p:cNvSpPr>
          <p:nvPr/>
        </p:nvSpPr>
        <p:spPr bwMode="auto">
          <a:xfrm>
            <a:off x="609600" y="5002213"/>
            <a:ext cx="2514600" cy="8382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ar-SA" b="1">
                <a:solidFill>
                  <a:schemeClr val="bg2"/>
                </a:solidFill>
                <a:latin typeface="Times New Roman" pitchFamily="18" charset="0"/>
              </a:rPr>
              <a:t>Re-screen</a:t>
            </a:r>
            <a:r>
              <a:rPr lang="en-US" altLang="ar-SA" b="1">
                <a:latin typeface="Times New Roman" pitchFamily="18" charset="0"/>
              </a:rPr>
              <a:t> </a:t>
            </a:r>
          </a:p>
        </p:txBody>
      </p:sp>
      <p:sp>
        <p:nvSpPr>
          <p:cNvPr id="12306" name="Line 17"/>
          <p:cNvSpPr>
            <a:spLocks noChangeShapeType="1"/>
          </p:cNvSpPr>
          <p:nvPr/>
        </p:nvSpPr>
        <p:spPr bwMode="auto">
          <a:xfrm flipH="1">
            <a:off x="5791200" y="3630613"/>
            <a:ext cx="1219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Line 18"/>
          <p:cNvSpPr>
            <a:spLocks noChangeShapeType="1"/>
          </p:cNvSpPr>
          <p:nvPr/>
        </p:nvSpPr>
        <p:spPr bwMode="auto">
          <a:xfrm flipH="1">
            <a:off x="1905000" y="3173413"/>
            <a:ext cx="0" cy="1828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Line 19"/>
          <p:cNvSpPr>
            <a:spLocks noChangeShapeType="1"/>
          </p:cNvSpPr>
          <p:nvPr/>
        </p:nvSpPr>
        <p:spPr bwMode="auto">
          <a:xfrm>
            <a:off x="4800600" y="4697413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Line 20"/>
          <p:cNvSpPr>
            <a:spLocks noChangeShapeType="1"/>
          </p:cNvSpPr>
          <p:nvPr/>
        </p:nvSpPr>
        <p:spPr bwMode="auto">
          <a:xfrm>
            <a:off x="7620000" y="4697413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0" name="Oval 21"/>
          <p:cNvSpPr>
            <a:spLocks noChangeArrowheads="1"/>
          </p:cNvSpPr>
          <p:nvPr/>
        </p:nvSpPr>
        <p:spPr bwMode="auto">
          <a:xfrm>
            <a:off x="3733800" y="5078413"/>
            <a:ext cx="2514600" cy="8382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ar-SA" b="1">
                <a:solidFill>
                  <a:schemeClr val="bg2"/>
                </a:solidFill>
                <a:latin typeface="Times New Roman" pitchFamily="18" charset="0"/>
              </a:rPr>
              <a:t>Re-screen</a:t>
            </a:r>
            <a:r>
              <a:rPr lang="en-US" altLang="ar-SA" b="1">
                <a:latin typeface="Times New Roman" pitchFamily="18" charset="0"/>
              </a:rPr>
              <a:t> </a:t>
            </a:r>
          </a:p>
        </p:txBody>
      </p:sp>
      <p:sp>
        <p:nvSpPr>
          <p:cNvPr id="23" name="Date Placeholder 2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E1A9451-7DD1-414E-8DC1-A8EAA0037060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70C0"/>
                </a:solidFill>
              </a:rPr>
              <a:t>Screening Strategies</a:t>
            </a:r>
            <a:endParaRPr lang="en-US" sz="3600" smtClean="0">
              <a:solidFill>
                <a:srgbClr val="0070C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4463" y="1905000"/>
            <a:ext cx="4503737" cy="3733800"/>
          </a:xfrm>
        </p:spPr>
        <p:txBody>
          <a:bodyPr/>
          <a:lstStyle/>
          <a:p>
            <a:pPr eaLnBrk="1" hangingPunct="1"/>
            <a:r>
              <a:rPr lang="en-US" sz="2400" b="1" smtClean="0"/>
              <a:t>Relatively more cost-effective</a:t>
            </a:r>
          </a:p>
          <a:p>
            <a:pPr eaLnBrk="1" hangingPunct="1"/>
            <a:r>
              <a:rPr lang="en-US" sz="2400" b="1" smtClean="0"/>
              <a:t>Intervention appropriate to the individual</a:t>
            </a:r>
          </a:p>
          <a:p>
            <a:pPr eaLnBrk="1" hangingPunct="1"/>
            <a:r>
              <a:rPr lang="en-US" sz="2400" b="1" smtClean="0"/>
              <a:t>Subjects are motivated</a:t>
            </a:r>
          </a:p>
          <a:p>
            <a:pPr eaLnBrk="1" hangingPunct="1"/>
            <a:r>
              <a:rPr lang="en-US" sz="2400" b="1" smtClean="0"/>
              <a:t>Fails to deal with the root causes of disease</a:t>
            </a:r>
          </a:p>
          <a:p>
            <a:pPr eaLnBrk="1" hangingPunct="1"/>
            <a:r>
              <a:rPr lang="en-US" sz="2400" b="1" smtClean="0"/>
              <a:t>Small chance of reducing disease incidence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27538" y="1905000"/>
            <a:ext cx="4716462" cy="3733800"/>
          </a:xfrm>
        </p:spPr>
        <p:txBody>
          <a:bodyPr/>
          <a:lstStyle/>
          <a:p>
            <a:pPr eaLnBrk="1" hangingPunct="1"/>
            <a:r>
              <a:rPr lang="en-US" sz="2400" b="1" smtClean="0"/>
              <a:t>Relatively expensive</a:t>
            </a:r>
          </a:p>
          <a:p>
            <a:pPr eaLnBrk="1" hangingPunct="1"/>
            <a:r>
              <a:rPr lang="en-US" sz="2400" b="1" smtClean="0"/>
              <a:t>Small benefit to the individual</a:t>
            </a:r>
          </a:p>
          <a:p>
            <a:pPr eaLnBrk="1" hangingPunct="1"/>
            <a:r>
              <a:rPr lang="en-US" sz="2400" b="1" smtClean="0"/>
              <a:t>Potential to alter the root causes of disease</a:t>
            </a:r>
          </a:p>
          <a:p>
            <a:pPr eaLnBrk="1" hangingPunct="1"/>
            <a:r>
              <a:rPr lang="en-US" sz="2400" b="1" smtClean="0"/>
              <a:t>Poor subject motivation</a:t>
            </a:r>
          </a:p>
          <a:p>
            <a:pPr eaLnBrk="1" hangingPunct="1"/>
            <a:r>
              <a:rPr lang="en-US" sz="2400" b="1" smtClean="0"/>
              <a:t>Large chance of reducing disease incidence</a:t>
            </a:r>
          </a:p>
          <a:p>
            <a:pPr eaLnBrk="1" hangingPunct="1"/>
            <a:endParaRPr lang="en-US" sz="2400" b="1" smtClean="0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457200" y="1196975"/>
            <a:ext cx="3754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1" hangingPunct="1"/>
            <a:r>
              <a:rPr lang="en-US" sz="2800" b="1">
                <a:solidFill>
                  <a:srgbClr val="FFFF00"/>
                </a:solidFill>
              </a:rPr>
              <a:t>High-Risk Strategy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4716463" y="1143000"/>
            <a:ext cx="44275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1" hangingPunct="1"/>
            <a:r>
              <a:rPr lang="en-US" sz="2800" b="1">
                <a:solidFill>
                  <a:srgbClr val="FFFF00"/>
                </a:solidFill>
              </a:rPr>
              <a:t>Population Approach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D8C96BB-114A-4947-A184-2FFDCB003F26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  <p:sp>
        <p:nvSpPr>
          <p:cNvPr id="13320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54976C7-58A4-4B93-BE90-E9DD1200DE9F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25538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70C0"/>
                </a:solidFill>
              </a:rPr>
              <a:t>Properties of Ideal Screening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4648200"/>
          </a:xfrm>
        </p:spPr>
        <p:txBody>
          <a:bodyPr/>
          <a:lstStyle/>
          <a:p>
            <a:pPr marL="609600" indent="-609600" eaLnBrk="1" hangingPunct="1">
              <a:spcBef>
                <a:spcPct val="25000"/>
              </a:spcBef>
              <a:spcAft>
                <a:spcPct val="25000"/>
              </a:spcAft>
              <a:buFontTx/>
              <a:buAutoNum type="arabicPeriod"/>
            </a:pPr>
            <a:r>
              <a:rPr lang="en-US" sz="3200" smtClean="0"/>
              <a:t>Screening is simple, inexpensive, and easily diffused through the population.</a:t>
            </a:r>
          </a:p>
          <a:p>
            <a:pPr marL="1009650" lvl="1" indent="-609600" eaLnBrk="1" hangingPunct="1">
              <a:spcBef>
                <a:spcPct val="25000"/>
              </a:spcBef>
              <a:spcAft>
                <a:spcPct val="25000"/>
              </a:spcAft>
              <a:buFont typeface="Arial" charset="0"/>
              <a:buNone/>
            </a:pPr>
            <a:r>
              <a:rPr lang="en-AU" sz="3200" smtClean="0"/>
              <a:t>the test is acceptable to those who agree to be tested</a:t>
            </a:r>
            <a:endParaRPr lang="en-US" sz="3200" smtClean="0"/>
          </a:p>
          <a:p>
            <a:pPr marL="609600" indent="-609600" eaLnBrk="1" hangingPunct="1">
              <a:spcBef>
                <a:spcPct val="25000"/>
              </a:spcBef>
              <a:spcAft>
                <a:spcPct val="25000"/>
              </a:spcAft>
              <a:buFontTx/>
              <a:buAutoNum type="arabicPeriod"/>
            </a:pPr>
            <a:r>
              <a:rPr lang="en-US" sz="3200" smtClean="0"/>
              <a:t>The act of screening is safe and acceptable.</a:t>
            </a:r>
          </a:p>
          <a:p>
            <a:pPr marL="609600" indent="-609600" eaLnBrk="1" hangingPunct="1">
              <a:spcBef>
                <a:spcPct val="25000"/>
              </a:spcBef>
              <a:spcAft>
                <a:spcPct val="25000"/>
              </a:spcAft>
              <a:buFontTx/>
              <a:buAutoNum type="arabicPeriod"/>
            </a:pPr>
            <a:r>
              <a:rPr lang="en-US" sz="3200" smtClean="0"/>
              <a:t>The screening test is reliable.</a:t>
            </a:r>
          </a:p>
          <a:p>
            <a:pPr marL="609600" indent="-609600" eaLnBrk="1" hangingPunct="1">
              <a:spcBef>
                <a:spcPct val="25000"/>
              </a:spcBef>
              <a:spcAft>
                <a:spcPct val="25000"/>
              </a:spcAft>
              <a:buFontTx/>
              <a:buAutoNum type="arabicPeriod"/>
            </a:pPr>
            <a:r>
              <a:rPr lang="en-US" sz="3200" smtClean="0"/>
              <a:t>The screening test is accurate.</a:t>
            </a:r>
          </a:p>
          <a:p>
            <a:pPr marL="609600" indent="-609600" eaLnBrk="1" hangingPunct="1">
              <a:spcBef>
                <a:spcPct val="25000"/>
              </a:spcBef>
              <a:spcAft>
                <a:spcPct val="25000"/>
              </a:spcAft>
              <a:buFontTx/>
              <a:buAutoNum type="arabicPeriod"/>
            </a:pPr>
            <a:endParaRPr lang="en-US" sz="32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2D54424-DC39-42C5-B8BB-3D55E0054370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27A65A8-2CD9-4DCC-AD52-D1F2646CEF7D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b="1" smtClean="0">
                <a:solidFill>
                  <a:schemeClr val="bg2"/>
                </a:solidFill>
              </a:rPr>
              <a:t>Success of Screening Program Depends on: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557338"/>
            <a:ext cx="8002588" cy="3430587"/>
          </a:xfrm>
        </p:spPr>
        <p:txBody>
          <a:bodyPr/>
          <a:lstStyle/>
          <a:p>
            <a:r>
              <a:rPr lang="en-AU" sz="2800" smtClean="0"/>
              <a:t>Target disease is common </a:t>
            </a:r>
          </a:p>
          <a:p>
            <a:pPr>
              <a:buFont typeface="Arial" charset="0"/>
              <a:buNone/>
            </a:pPr>
            <a:r>
              <a:rPr lang="en-AU" sz="2800" smtClean="0"/>
              <a:t>(high incidence/prevalence)</a:t>
            </a:r>
          </a:p>
          <a:p>
            <a:endParaRPr lang="en-AU" sz="2800" smtClean="0"/>
          </a:p>
          <a:p>
            <a:r>
              <a:rPr lang="en-AU" sz="2800" smtClean="0"/>
              <a:t>Effective treatment and effective health system that is capable to reduce morbidity and mortality</a:t>
            </a:r>
          </a:p>
          <a:p>
            <a:endParaRPr lang="en-AU" sz="2800" smtClean="0"/>
          </a:p>
          <a:p>
            <a:r>
              <a:rPr lang="en-AU" sz="2800" smtClean="0"/>
              <a:t>The Screening itself is Safe, Reliable, Acceptable, Relatively Inexpensive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1218790-F840-4CBD-B0B9-D88A6E4F789B}" type="datetime3">
              <a:rPr lang="en-US" smtClean="0"/>
              <a:pPr>
                <a:defRPr/>
              </a:pPr>
              <a:t>25 November 2013</a:t>
            </a:fld>
            <a:endParaRPr lang="en-US"/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6EB5529-8989-4393-BD1B-CE710FF24310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931150" cy="8382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70C0"/>
                </a:solidFill>
              </a:rPr>
              <a:t>Examples of Screening Tests</a:t>
            </a:r>
            <a:endParaRPr lang="en-US" sz="3200" smtClean="0">
              <a:solidFill>
                <a:srgbClr val="0070C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11687"/>
          </a:xfrm>
        </p:spPr>
        <p:txBody>
          <a:bodyPr/>
          <a:lstStyle/>
          <a:p>
            <a:pPr eaLnBrk="1" hangingPunct="1"/>
            <a:r>
              <a:rPr lang="en-US" sz="2400" b="1" smtClean="0"/>
              <a:t>Questions</a:t>
            </a:r>
          </a:p>
          <a:p>
            <a:pPr lvl="2" eaLnBrk="1" hangingPunct="1"/>
            <a:r>
              <a:rPr lang="en-US" sz="2400" b="1" smtClean="0"/>
              <a:t>e.g. maternal mental health</a:t>
            </a:r>
          </a:p>
          <a:p>
            <a:pPr eaLnBrk="1" hangingPunct="1"/>
            <a:r>
              <a:rPr lang="en-US" sz="2400" b="1" smtClean="0"/>
              <a:t>Clinical Examinations</a:t>
            </a:r>
          </a:p>
          <a:p>
            <a:pPr lvl="2" eaLnBrk="1" hangingPunct="1"/>
            <a:r>
              <a:rPr lang="en-US" sz="2400" b="1" smtClean="0"/>
              <a:t>Dermatological examination to screen for melanoma</a:t>
            </a:r>
          </a:p>
          <a:p>
            <a:pPr eaLnBrk="1" hangingPunct="1"/>
            <a:r>
              <a:rPr lang="en-US" sz="2400" b="1" smtClean="0"/>
              <a:t>Laboratory Tests</a:t>
            </a:r>
          </a:p>
          <a:p>
            <a:pPr lvl="2" eaLnBrk="1" hangingPunct="1"/>
            <a:r>
              <a:rPr lang="en-US" sz="2400" b="1" smtClean="0"/>
              <a:t>e.g. Thalassemia</a:t>
            </a:r>
          </a:p>
          <a:p>
            <a:pPr eaLnBrk="1" hangingPunct="1"/>
            <a:r>
              <a:rPr lang="en-US" sz="2400" b="1" smtClean="0"/>
              <a:t>Genetic Tests</a:t>
            </a:r>
          </a:p>
          <a:p>
            <a:pPr lvl="2" eaLnBrk="1" hangingPunct="1"/>
            <a:r>
              <a:rPr lang="en-US" sz="2400" b="1" smtClean="0"/>
              <a:t>e.g. screening among high risk to identify PKU carriers</a:t>
            </a:r>
          </a:p>
          <a:p>
            <a:pPr eaLnBrk="1" hangingPunct="1"/>
            <a:r>
              <a:rPr lang="en-US" sz="2400" b="1" smtClean="0"/>
              <a:t>X-rays</a:t>
            </a:r>
          </a:p>
          <a:p>
            <a:pPr lvl="2" eaLnBrk="1" hangingPunct="1"/>
            <a:r>
              <a:rPr lang="en-US" sz="2400" b="1" smtClean="0"/>
              <a:t>Breast cancer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132DA65-3545-40E4-935C-B50C9ED1FA50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BB3781-15E9-4F9C-B89E-1DC4845D930C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4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696200" cy="838200"/>
          </a:xfrm>
          <a:noFill/>
        </p:spPr>
        <p:txBody>
          <a:bodyPr/>
          <a:lstStyle/>
          <a:p>
            <a:r>
              <a:rPr lang="en-US" sz="3600" b="1" smtClean="0">
                <a:solidFill>
                  <a:schemeClr val="bg2"/>
                </a:solidFill>
              </a:rPr>
              <a:t>Validity of Screening Tests</a:t>
            </a:r>
          </a:p>
        </p:txBody>
      </p:sp>
      <p:sp>
        <p:nvSpPr>
          <p:cNvPr id="636949" name="Rectangle 21"/>
          <p:cNvSpPr>
            <a:spLocks noChangeArrowheads="1"/>
          </p:cNvSpPr>
          <p:nvPr/>
        </p:nvSpPr>
        <p:spPr bwMode="auto">
          <a:xfrm>
            <a:off x="304800" y="1358900"/>
            <a:ext cx="8416925" cy="4425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60000"/>
              </a:spcBef>
            </a:pPr>
            <a:r>
              <a:rPr lang="en-US" sz="3200" b="1">
                <a:solidFill>
                  <a:schemeClr val="bg1"/>
                </a:solidFill>
              </a:rPr>
              <a:t>Validity tells us How accurate is the screening test as compared to the confirmatory diagnostic test or the Gold Standard test.</a:t>
            </a:r>
          </a:p>
          <a:p>
            <a:pPr eaLnBrk="1" hangingPunct="1">
              <a:spcBef>
                <a:spcPct val="60000"/>
              </a:spcBef>
            </a:pPr>
            <a:r>
              <a:rPr lang="en-US" sz="3200" b="1">
                <a:solidFill>
                  <a:schemeClr val="bg1"/>
                </a:solidFill>
              </a:rPr>
              <a:t>Validity can be measured by: </a:t>
            </a:r>
          </a:p>
          <a:p>
            <a:pPr eaLnBrk="1" hangingPunct="1">
              <a:spcBef>
                <a:spcPct val="60000"/>
              </a:spcBef>
            </a:pPr>
            <a:r>
              <a:rPr lang="en-US" sz="3200" b="1">
                <a:solidFill>
                  <a:schemeClr val="bg1"/>
                </a:solidFill>
              </a:rPr>
              <a:t>	Sensitivity</a:t>
            </a:r>
          </a:p>
          <a:p>
            <a:pPr eaLnBrk="1" hangingPunct="1">
              <a:spcBef>
                <a:spcPct val="60000"/>
              </a:spcBef>
            </a:pPr>
            <a:r>
              <a:rPr lang="en-US" sz="3200" b="1">
                <a:solidFill>
                  <a:schemeClr val="bg1"/>
                </a:solidFill>
              </a:rPr>
              <a:t>	Specificity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BEB2864-E8C6-45C6-8FDC-B6315296932C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BCA7386-8749-4FDB-8CC0-2BC3E5BD6F17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6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636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6934" grpId="0"/>
      <p:bldP spid="63694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7"/>
          <p:cNvSpPr>
            <a:spLocks noChangeArrowheads="1"/>
          </p:cNvSpPr>
          <p:nvPr/>
        </p:nvSpPr>
        <p:spPr bwMode="auto">
          <a:xfrm>
            <a:off x="3581400" y="1676400"/>
            <a:ext cx="84613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b="1"/>
              <a:t>Present</a:t>
            </a:r>
            <a:endParaRPr lang="en-US" sz="4400"/>
          </a:p>
        </p:txBody>
      </p:sp>
      <p:sp>
        <p:nvSpPr>
          <p:cNvPr id="18435" name="Rectangle 18"/>
          <p:cNvSpPr>
            <a:spLocks noChangeArrowheads="1"/>
          </p:cNvSpPr>
          <p:nvPr/>
        </p:nvSpPr>
        <p:spPr bwMode="auto">
          <a:xfrm>
            <a:off x="4875213" y="1676400"/>
            <a:ext cx="782637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b="1"/>
              <a:t>Absent</a:t>
            </a:r>
            <a:endParaRPr lang="en-US" sz="4400"/>
          </a:p>
        </p:txBody>
      </p:sp>
      <p:sp>
        <p:nvSpPr>
          <p:cNvPr id="18436" name="Rectangle 19"/>
          <p:cNvSpPr>
            <a:spLocks noChangeArrowheads="1"/>
          </p:cNvSpPr>
          <p:nvPr/>
        </p:nvSpPr>
        <p:spPr bwMode="auto">
          <a:xfrm>
            <a:off x="2255838" y="2659063"/>
            <a:ext cx="885825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b="1"/>
              <a:t>Positive</a:t>
            </a:r>
            <a:endParaRPr lang="en-US" sz="4400"/>
          </a:p>
        </p:txBody>
      </p:sp>
      <p:sp>
        <p:nvSpPr>
          <p:cNvPr id="18437" name="Rectangle 20"/>
          <p:cNvSpPr>
            <a:spLocks noChangeArrowheads="1"/>
          </p:cNvSpPr>
          <p:nvPr/>
        </p:nvSpPr>
        <p:spPr bwMode="auto">
          <a:xfrm>
            <a:off x="3878263" y="2374900"/>
            <a:ext cx="284162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4000"/>
              <a:t>a</a:t>
            </a:r>
            <a:endParaRPr lang="en-US" sz="6600"/>
          </a:p>
        </p:txBody>
      </p:sp>
      <p:sp>
        <p:nvSpPr>
          <p:cNvPr id="18438" name="Rectangle 21"/>
          <p:cNvSpPr>
            <a:spLocks noChangeArrowheads="1"/>
          </p:cNvSpPr>
          <p:nvPr/>
        </p:nvSpPr>
        <p:spPr bwMode="auto">
          <a:xfrm>
            <a:off x="5122863" y="2374900"/>
            <a:ext cx="284162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4000"/>
              <a:t>b</a:t>
            </a:r>
            <a:endParaRPr lang="en-US" sz="6600"/>
          </a:p>
        </p:txBody>
      </p:sp>
      <p:sp>
        <p:nvSpPr>
          <p:cNvPr id="18439" name="Line 44"/>
          <p:cNvSpPr>
            <a:spLocks noChangeShapeType="1"/>
          </p:cNvSpPr>
          <p:nvPr/>
        </p:nvSpPr>
        <p:spPr bwMode="auto">
          <a:xfrm>
            <a:off x="3454400" y="2093913"/>
            <a:ext cx="3175" cy="12461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Rectangle 47"/>
          <p:cNvSpPr>
            <a:spLocks noChangeArrowheads="1"/>
          </p:cNvSpPr>
          <p:nvPr/>
        </p:nvSpPr>
        <p:spPr bwMode="auto">
          <a:xfrm>
            <a:off x="2143125" y="3894138"/>
            <a:ext cx="962025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b="1"/>
              <a:t>Negative</a:t>
            </a:r>
            <a:endParaRPr lang="en-US" sz="4400"/>
          </a:p>
        </p:txBody>
      </p:sp>
      <p:sp>
        <p:nvSpPr>
          <p:cNvPr id="18441" name="Rectangle 48"/>
          <p:cNvSpPr>
            <a:spLocks noChangeArrowheads="1"/>
          </p:cNvSpPr>
          <p:nvPr/>
        </p:nvSpPr>
        <p:spPr bwMode="auto">
          <a:xfrm>
            <a:off x="3878263" y="3629025"/>
            <a:ext cx="255587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4000"/>
              <a:t>c</a:t>
            </a:r>
            <a:endParaRPr lang="en-US" sz="4800"/>
          </a:p>
        </p:txBody>
      </p:sp>
      <p:sp>
        <p:nvSpPr>
          <p:cNvPr id="18442" name="Rectangle 49"/>
          <p:cNvSpPr>
            <a:spLocks noChangeArrowheads="1"/>
          </p:cNvSpPr>
          <p:nvPr/>
        </p:nvSpPr>
        <p:spPr bwMode="auto">
          <a:xfrm>
            <a:off x="5122863" y="3629025"/>
            <a:ext cx="284162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4000"/>
              <a:t>d</a:t>
            </a:r>
            <a:endParaRPr lang="en-US" sz="6600"/>
          </a:p>
        </p:txBody>
      </p:sp>
      <p:sp>
        <p:nvSpPr>
          <p:cNvPr id="18443" name="Line 52"/>
          <p:cNvSpPr>
            <a:spLocks noChangeShapeType="1"/>
          </p:cNvSpPr>
          <p:nvPr/>
        </p:nvSpPr>
        <p:spPr bwMode="auto">
          <a:xfrm>
            <a:off x="3459163" y="3340100"/>
            <a:ext cx="1239837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4" name="Line 55"/>
          <p:cNvSpPr>
            <a:spLocks noChangeShapeType="1"/>
          </p:cNvSpPr>
          <p:nvPr/>
        </p:nvSpPr>
        <p:spPr bwMode="auto">
          <a:xfrm>
            <a:off x="4700588" y="3340100"/>
            <a:ext cx="1219200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5" name="Line 59"/>
          <p:cNvSpPr>
            <a:spLocks noChangeShapeType="1"/>
          </p:cNvSpPr>
          <p:nvPr/>
        </p:nvSpPr>
        <p:spPr bwMode="auto">
          <a:xfrm>
            <a:off x="3454400" y="3346450"/>
            <a:ext cx="3175" cy="12144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6" name="Line 66"/>
          <p:cNvSpPr>
            <a:spLocks noChangeShapeType="1"/>
          </p:cNvSpPr>
          <p:nvPr/>
        </p:nvSpPr>
        <p:spPr bwMode="auto">
          <a:xfrm>
            <a:off x="3459163" y="4560888"/>
            <a:ext cx="1238250" cy="15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7" name="Line 71"/>
          <p:cNvSpPr>
            <a:spLocks noChangeShapeType="1"/>
          </p:cNvSpPr>
          <p:nvPr/>
        </p:nvSpPr>
        <p:spPr bwMode="auto">
          <a:xfrm>
            <a:off x="4700588" y="4560888"/>
            <a:ext cx="1217612" cy="15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8" name="Line 78"/>
          <p:cNvSpPr>
            <a:spLocks noChangeShapeType="1"/>
          </p:cNvSpPr>
          <p:nvPr/>
        </p:nvSpPr>
        <p:spPr bwMode="auto">
          <a:xfrm>
            <a:off x="3484563" y="2057400"/>
            <a:ext cx="1239837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9" name="Line 79"/>
          <p:cNvSpPr>
            <a:spLocks noChangeShapeType="1"/>
          </p:cNvSpPr>
          <p:nvPr/>
        </p:nvSpPr>
        <p:spPr bwMode="auto">
          <a:xfrm>
            <a:off x="4716463" y="2057400"/>
            <a:ext cx="1219200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0" name="Line 80"/>
          <p:cNvSpPr>
            <a:spLocks noChangeShapeType="1"/>
          </p:cNvSpPr>
          <p:nvPr/>
        </p:nvSpPr>
        <p:spPr bwMode="auto">
          <a:xfrm>
            <a:off x="4724400" y="2081213"/>
            <a:ext cx="0" cy="12461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1" name="Line 81"/>
          <p:cNvSpPr>
            <a:spLocks noChangeShapeType="1"/>
          </p:cNvSpPr>
          <p:nvPr/>
        </p:nvSpPr>
        <p:spPr bwMode="auto">
          <a:xfrm>
            <a:off x="4721225" y="3333750"/>
            <a:ext cx="0" cy="12144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2" name="Text Box 82"/>
          <p:cNvSpPr txBox="1">
            <a:spLocks noChangeArrowheads="1"/>
          </p:cNvSpPr>
          <p:nvPr/>
        </p:nvSpPr>
        <p:spPr bwMode="auto">
          <a:xfrm>
            <a:off x="6097588" y="2438400"/>
            <a:ext cx="703262" cy="369888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a + b</a:t>
            </a:r>
          </a:p>
        </p:txBody>
      </p:sp>
      <p:sp>
        <p:nvSpPr>
          <p:cNvPr id="18453" name="Text Box 83"/>
          <p:cNvSpPr txBox="1">
            <a:spLocks noChangeArrowheads="1"/>
          </p:cNvSpPr>
          <p:nvPr/>
        </p:nvSpPr>
        <p:spPr bwMode="auto">
          <a:xfrm>
            <a:off x="6138863" y="3733800"/>
            <a:ext cx="690562" cy="369888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c + d</a:t>
            </a:r>
          </a:p>
        </p:txBody>
      </p:sp>
      <p:sp>
        <p:nvSpPr>
          <p:cNvPr id="18454" name="Text Box 84"/>
          <p:cNvSpPr txBox="1">
            <a:spLocks noChangeArrowheads="1"/>
          </p:cNvSpPr>
          <p:nvPr/>
        </p:nvSpPr>
        <p:spPr bwMode="auto">
          <a:xfrm>
            <a:off x="3717925" y="4724400"/>
            <a:ext cx="692150" cy="369888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a + c</a:t>
            </a:r>
          </a:p>
        </p:txBody>
      </p:sp>
      <p:sp>
        <p:nvSpPr>
          <p:cNvPr id="18455" name="Text Box 85"/>
          <p:cNvSpPr txBox="1">
            <a:spLocks noChangeArrowheads="1"/>
          </p:cNvSpPr>
          <p:nvPr/>
        </p:nvSpPr>
        <p:spPr bwMode="auto">
          <a:xfrm>
            <a:off x="4902200" y="4727575"/>
            <a:ext cx="703263" cy="369888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b + d</a:t>
            </a:r>
          </a:p>
        </p:txBody>
      </p:sp>
      <p:sp>
        <p:nvSpPr>
          <p:cNvPr id="18456" name="Text Box 104"/>
          <p:cNvSpPr txBox="1">
            <a:spLocks noChangeArrowheads="1"/>
          </p:cNvSpPr>
          <p:nvPr/>
        </p:nvSpPr>
        <p:spPr bwMode="auto">
          <a:xfrm rot="-5400000">
            <a:off x="23812" y="2889251"/>
            <a:ext cx="2416175" cy="120015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3600" b="1"/>
              <a:t>Screening</a:t>
            </a:r>
          </a:p>
          <a:p>
            <a:pPr algn="ctr" eaLnBrk="1" hangingPunct="1"/>
            <a:r>
              <a:rPr lang="en-US" sz="3600" b="1"/>
              <a:t>Test</a:t>
            </a:r>
          </a:p>
        </p:txBody>
      </p:sp>
      <p:sp>
        <p:nvSpPr>
          <p:cNvPr id="18457" name="Text Box 105"/>
          <p:cNvSpPr txBox="1">
            <a:spLocks noChangeArrowheads="1"/>
          </p:cNvSpPr>
          <p:nvPr/>
        </p:nvSpPr>
        <p:spPr bwMode="auto">
          <a:xfrm>
            <a:off x="6232525" y="4638675"/>
            <a:ext cx="444500" cy="523875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/>
              <a:t>N</a:t>
            </a:r>
          </a:p>
        </p:txBody>
      </p:sp>
      <p:sp>
        <p:nvSpPr>
          <p:cNvPr id="18458" name="Line 107"/>
          <p:cNvSpPr>
            <a:spLocks noChangeShapeType="1"/>
          </p:cNvSpPr>
          <p:nvPr/>
        </p:nvSpPr>
        <p:spPr bwMode="auto">
          <a:xfrm>
            <a:off x="5943600" y="2057400"/>
            <a:ext cx="0" cy="25146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6F3EC66-0D79-4F3D-9C7A-DF74FE8143B4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  <p:sp>
        <p:nvSpPr>
          <p:cNvPr id="18460" name="Slide Number Placeholder 2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FE0F47-AE2E-4D37-B246-9B18CF3DCF8E}" type="slidenum">
              <a:rPr lang="en-US"/>
              <a:pPr/>
              <a:t>16</a:t>
            </a:fld>
            <a:endParaRPr lang="en-US"/>
          </a:p>
        </p:txBody>
      </p:sp>
      <p:sp>
        <p:nvSpPr>
          <p:cNvPr id="18461" name="Text Box 10"/>
          <p:cNvSpPr txBox="1">
            <a:spLocks noChangeArrowheads="1"/>
          </p:cNvSpPr>
          <p:nvPr/>
        </p:nvSpPr>
        <p:spPr bwMode="auto">
          <a:xfrm>
            <a:off x="3203575" y="1165225"/>
            <a:ext cx="3589338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 u="sng">
                <a:solidFill>
                  <a:schemeClr val="bg1"/>
                </a:solidFill>
              </a:rPr>
              <a:t>True Disease Status</a:t>
            </a:r>
            <a:endParaRPr lang="en-US" sz="2800" u="sng">
              <a:solidFill>
                <a:schemeClr val="bg1"/>
              </a:solidFill>
            </a:endParaRPr>
          </a:p>
        </p:txBody>
      </p:sp>
      <p:sp>
        <p:nvSpPr>
          <p:cNvPr id="18462" name="Rectangle 31"/>
          <p:cNvSpPr>
            <a:spLocks noChangeArrowheads="1"/>
          </p:cNvSpPr>
          <p:nvPr/>
        </p:nvSpPr>
        <p:spPr bwMode="auto">
          <a:xfrm>
            <a:off x="827088" y="44450"/>
            <a:ext cx="61753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eaLnBrk="1" hangingPunct="1">
              <a:lnSpc>
                <a:spcPct val="120000"/>
              </a:lnSpc>
              <a:buClr>
                <a:srgbClr val="FF3300"/>
              </a:buClr>
            </a:pPr>
            <a:r>
              <a:rPr lang="en-US" sz="2800" b="1">
                <a:solidFill>
                  <a:schemeClr val="bg2"/>
                </a:solidFill>
              </a:rPr>
              <a:t>Results of a screening test compared to the gold standard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2"/>
          <p:cNvSpPr txBox="1">
            <a:spLocks noChangeArrowheads="1"/>
          </p:cNvSpPr>
          <p:nvPr/>
        </p:nvSpPr>
        <p:spPr bwMode="auto">
          <a:xfrm rot="-5400000">
            <a:off x="-80963" y="3268663"/>
            <a:ext cx="2416175" cy="120015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3600" b="1"/>
              <a:t>Screening</a:t>
            </a:r>
          </a:p>
          <a:p>
            <a:pPr algn="ctr" eaLnBrk="1" hangingPunct="1"/>
            <a:r>
              <a:rPr lang="en-US" sz="3600" b="1"/>
              <a:t>Test</a:t>
            </a:r>
          </a:p>
        </p:txBody>
      </p:sp>
      <p:sp>
        <p:nvSpPr>
          <p:cNvPr id="19459" name="Rectangle 24"/>
          <p:cNvSpPr>
            <a:spLocks noChangeArrowheads="1"/>
          </p:cNvSpPr>
          <p:nvPr/>
        </p:nvSpPr>
        <p:spPr bwMode="auto">
          <a:xfrm>
            <a:off x="3743325" y="1676400"/>
            <a:ext cx="84613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b="1"/>
              <a:t>Present</a:t>
            </a:r>
            <a:endParaRPr lang="en-US" sz="4400"/>
          </a:p>
        </p:txBody>
      </p:sp>
      <p:sp>
        <p:nvSpPr>
          <p:cNvPr id="19460" name="Rectangle 25"/>
          <p:cNvSpPr>
            <a:spLocks noChangeArrowheads="1"/>
          </p:cNvSpPr>
          <p:nvPr/>
        </p:nvSpPr>
        <p:spPr bwMode="auto">
          <a:xfrm>
            <a:off x="5332413" y="1676400"/>
            <a:ext cx="782637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b="1"/>
              <a:t>Absent</a:t>
            </a:r>
            <a:endParaRPr lang="en-US" sz="4400"/>
          </a:p>
        </p:txBody>
      </p:sp>
      <p:sp>
        <p:nvSpPr>
          <p:cNvPr id="19461" name="Rectangle 26"/>
          <p:cNvSpPr>
            <a:spLocks noChangeArrowheads="1"/>
          </p:cNvSpPr>
          <p:nvPr/>
        </p:nvSpPr>
        <p:spPr bwMode="auto">
          <a:xfrm>
            <a:off x="1968500" y="2946400"/>
            <a:ext cx="88423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b="1"/>
              <a:t>Positive</a:t>
            </a:r>
            <a:endParaRPr lang="en-US" sz="4400"/>
          </a:p>
        </p:txBody>
      </p:sp>
      <p:sp>
        <p:nvSpPr>
          <p:cNvPr id="19462" name="Rectangle 27"/>
          <p:cNvSpPr>
            <a:spLocks noChangeArrowheads="1"/>
          </p:cNvSpPr>
          <p:nvPr/>
        </p:nvSpPr>
        <p:spPr bwMode="auto">
          <a:xfrm>
            <a:off x="3808413" y="2579688"/>
            <a:ext cx="100012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en-US" b="1"/>
              <a:t>True</a:t>
            </a:r>
          </a:p>
          <a:p>
            <a:pPr algn="ctr" eaLnBrk="1" hangingPunct="1"/>
            <a:r>
              <a:rPr lang="en-US" b="1"/>
              <a:t>positives</a:t>
            </a:r>
            <a:endParaRPr lang="en-US" sz="6600" b="1"/>
          </a:p>
        </p:txBody>
      </p:sp>
      <p:sp>
        <p:nvSpPr>
          <p:cNvPr id="19463" name="Line 42"/>
          <p:cNvSpPr>
            <a:spLocks noChangeShapeType="1"/>
          </p:cNvSpPr>
          <p:nvPr/>
        </p:nvSpPr>
        <p:spPr bwMode="auto">
          <a:xfrm>
            <a:off x="3462338" y="2216150"/>
            <a:ext cx="3175" cy="16097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4" name="Rectangle 44"/>
          <p:cNvSpPr>
            <a:spLocks noChangeArrowheads="1"/>
          </p:cNvSpPr>
          <p:nvPr/>
        </p:nvSpPr>
        <p:spPr bwMode="auto">
          <a:xfrm>
            <a:off x="1828800" y="4541838"/>
            <a:ext cx="962025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b="1"/>
              <a:t>Negative</a:t>
            </a:r>
            <a:endParaRPr lang="en-US" sz="4400"/>
          </a:p>
        </p:txBody>
      </p:sp>
      <p:sp>
        <p:nvSpPr>
          <p:cNvPr id="19465" name="Line 49"/>
          <p:cNvSpPr>
            <a:spLocks noChangeShapeType="1"/>
          </p:cNvSpPr>
          <p:nvPr/>
        </p:nvSpPr>
        <p:spPr bwMode="auto">
          <a:xfrm>
            <a:off x="3468688" y="3825875"/>
            <a:ext cx="1544637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6" name="Line 52"/>
          <p:cNvSpPr>
            <a:spLocks noChangeShapeType="1"/>
          </p:cNvSpPr>
          <p:nvPr/>
        </p:nvSpPr>
        <p:spPr bwMode="auto">
          <a:xfrm>
            <a:off x="5014913" y="3825875"/>
            <a:ext cx="1519237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7" name="Line 55"/>
          <p:cNvSpPr>
            <a:spLocks noChangeShapeType="1"/>
          </p:cNvSpPr>
          <p:nvPr/>
        </p:nvSpPr>
        <p:spPr bwMode="auto">
          <a:xfrm>
            <a:off x="3462338" y="3835400"/>
            <a:ext cx="3175" cy="15684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8" name="Line 61"/>
          <p:cNvSpPr>
            <a:spLocks noChangeShapeType="1"/>
          </p:cNvSpPr>
          <p:nvPr/>
        </p:nvSpPr>
        <p:spPr bwMode="auto">
          <a:xfrm>
            <a:off x="3468688" y="5403850"/>
            <a:ext cx="1541462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9" name="Line 66"/>
          <p:cNvSpPr>
            <a:spLocks noChangeShapeType="1"/>
          </p:cNvSpPr>
          <p:nvPr/>
        </p:nvSpPr>
        <p:spPr bwMode="auto">
          <a:xfrm>
            <a:off x="5014913" y="5403850"/>
            <a:ext cx="1516062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0" name="Line 73"/>
          <p:cNvSpPr>
            <a:spLocks noChangeShapeType="1"/>
          </p:cNvSpPr>
          <p:nvPr/>
        </p:nvSpPr>
        <p:spPr bwMode="auto">
          <a:xfrm>
            <a:off x="3484563" y="2225675"/>
            <a:ext cx="1544637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1" name="Line 74"/>
          <p:cNvSpPr>
            <a:spLocks noChangeShapeType="1"/>
          </p:cNvSpPr>
          <p:nvPr/>
        </p:nvSpPr>
        <p:spPr bwMode="auto">
          <a:xfrm>
            <a:off x="5033963" y="2225675"/>
            <a:ext cx="1519237" cy="31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2" name="Line 75"/>
          <p:cNvSpPr>
            <a:spLocks noChangeShapeType="1"/>
          </p:cNvSpPr>
          <p:nvPr/>
        </p:nvSpPr>
        <p:spPr bwMode="auto">
          <a:xfrm>
            <a:off x="5040313" y="2200275"/>
            <a:ext cx="0" cy="16097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3" name="Line 76"/>
          <p:cNvSpPr>
            <a:spLocks noChangeShapeType="1"/>
          </p:cNvSpPr>
          <p:nvPr/>
        </p:nvSpPr>
        <p:spPr bwMode="auto">
          <a:xfrm>
            <a:off x="5040313" y="3817938"/>
            <a:ext cx="0" cy="15700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4" name="Rectangle 84"/>
          <p:cNvSpPr>
            <a:spLocks noChangeArrowheads="1"/>
          </p:cNvSpPr>
          <p:nvPr/>
        </p:nvSpPr>
        <p:spPr bwMode="auto">
          <a:xfrm>
            <a:off x="5326063" y="2562225"/>
            <a:ext cx="100012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en-US" b="1"/>
              <a:t>False</a:t>
            </a:r>
          </a:p>
          <a:p>
            <a:pPr algn="ctr" eaLnBrk="1" hangingPunct="1"/>
            <a:r>
              <a:rPr lang="en-US" b="1"/>
              <a:t>positives</a:t>
            </a:r>
            <a:endParaRPr lang="en-US" sz="6600" b="1"/>
          </a:p>
        </p:txBody>
      </p:sp>
      <p:sp>
        <p:nvSpPr>
          <p:cNvPr id="19475" name="Rectangle 85"/>
          <p:cNvSpPr>
            <a:spLocks noChangeArrowheads="1"/>
          </p:cNvSpPr>
          <p:nvPr/>
        </p:nvSpPr>
        <p:spPr bwMode="auto">
          <a:xfrm>
            <a:off x="3781425" y="4081463"/>
            <a:ext cx="1065213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en-US" b="1"/>
              <a:t>False</a:t>
            </a:r>
          </a:p>
          <a:p>
            <a:pPr algn="ctr" eaLnBrk="1" hangingPunct="1"/>
            <a:r>
              <a:rPr lang="en-US" b="1"/>
              <a:t>negatives</a:t>
            </a:r>
            <a:endParaRPr lang="en-US" sz="6600"/>
          </a:p>
        </p:txBody>
      </p:sp>
      <p:sp>
        <p:nvSpPr>
          <p:cNvPr id="19476" name="Rectangle 86"/>
          <p:cNvSpPr>
            <a:spLocks noChangeArrowheads="1"/>
          </p:cNvSpPr>
          <p:nvPr/>
        </p:nvSpPr>
        <p:spPr bwMode="auto">
          <a:xfrm>
            <a:off x="5297488" y="4081463"/>
            <a:ext cx="106362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/>
            <a:r>
              <a:rPr lang="en-US" b="1"/>
              <a:t>True</a:t>
            </a:r>
          </a:p>
          <a:p>
            <a:pPr algn="ctr" eaLnBrk="1" hangingPunct="1"/>
            <a:r>
              <a:rPr lang="en-US" b="1"/>
              <a:t>negatives</a:t>
            </a:r>
            <a:endParaRPr lang="en-US" sz="6600"/>
          </a:p>
        </p:txBody>
      </p:sp>
      <p:sp>
        <p:nvSpPr>
          <p:cNvPr id="19477" name="Line 88"/>
          <p:cNvSpPr>
            <a:spLocks noChangeShapeType="1"/>
          </p:cNvSpPr>
          <p:nvPr/>
        </p:nvSpPr>
        <p:spPr bwMode="auto">
          <a:xfrm>
            <a:off x="6553200" y="2209800"/>
            <a:ext cx="0" cy="16097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8" name="Line 89"/>
          <p:cNvSpPr>
            <a:spLocks noChangeShapeType="1"/>
          </p:cNvSpPr>
          <p:nvPr/>
        </p:nvSpPr>
        <p:spPr bwMode="auto">
          <a:xfrm>
            <a:off x="6553200" y="3827463"/>
            <a:ext cx="0" cy="15700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FE26AE0-EADE-4AA9-9451-05F8D076944D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  <p:sp>
        <p:nvSpPr>
          <p:cNvPr id="19480" name="Slide Number Placeholder 2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E4C6F5A-F7CB-4F48-9BB1-C916C5974521}" type="slidenum">
              <a:rPr lang="en-US"/>
              <a:pPr/>
              <a:t>17</a:t>
            </a:fld>
            <a:endParaRPr lang="en-US"/>
          </a:p>
        </p:txBody>
      </p:sp>
      <p:sp>
        <p:nvSpPr>
          <p:cNvPr id="19481" name="Text Box 10"/>
          <p:cNvSpPr txBox="1">
            <a:spLocks noChangeArrowheads="1"/>
          </p:cNvSpPr>
          <p:nvPr/>
        </p:nvSpPr>
        <p:spPr bwMode="auto">
          <a:xfrm>
            <a:off x="3203575" y="1125538"/>
            <a:ext cx="3671888" cy="5222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 u="sng">
                <a:solidFill>
                  <a:schemeClr val="bg1"/>
                </a:solidFill>
              </a:rPr>
              <a:t>True Disease Status</a:t>
            </a:r>
            <a:endParaRPr lang="en-US" sz="2800" u="sng">
              <a:solidFill>
                <a:schemeClr val="bg1"/>
              </a:solidFill>
            </a:endParaRPr>
          </a:p>
        </p:txBody>
      </p:sp>
      <p:sp>
        <p:nvSpPr>
          <p:cNvPr id="19482" name="Rectangle 27"/>
          <p:cNvSpPr>
            <a:spLocks noChangeArrowheads="1"/>
          </p:cNvSpPr>
          <p:nvPr/>
        </p:nvSpPr>
        <p:spPr bwMode="auto">
          <a:xfrm>
            <a:off x="827088" y="44450"/>
            <a:ext cx="61753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eaLnBrk="1" hangingPunct="1">
              <a:lnSpc>
                <a:spcPct val="120000"/>
              </a:lnSpc>
              <a:buClr>
                <a:srgbClr val="FF3300"/>
              </a:buClr>
            </a:pPr>
            <a:r>
              <a:rPr lang="en-US" sz="2800" b="1">
                <a:solidFill>
                  <a:schemeClr val="bg2"/>
                </a:solidFill>
              </a:rPr>
              <a:t>Results of a screening test compared to the gold standard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458200" cy="1152525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70C0"/>
                </a:solidFill>
              </a:rPr>
              <a:t>Sensitivity</a:t>
            </a:r>
            <a:endParaRPr lang="en-US" smtClean="0">
              <a:solidFill>
                <a:srgbClr val="0070C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8915400" cy="2362200"/>
          </a:xfrm>
        </p:spPr>
        <p:txBody>
          <a:bodyPr/>
          <a:lstStyle/>
          <a:p>
            <a:pPr eaLnBrk="1" hangingPunct="1"/>
            <a:r>
              <a:rPr lang="en-US" sz="3600" b="1" smtClean="0"/>
              <a:t>Proportion of individuals who have the disease who test positive (a.k.a. true positive rate)</a:t>
            </a:r>
          </a:p>
          <a:p>
            <a:pPr eaLnBrk="1" hangingPunct="1"/>
            <a:r>
              <a:rPr lang="en-US" sz="3600" b="1" smtClean="0">
                <a:solidFill>
                  <a:srgbClr val="FFC000"/>
                </a:solidFill>
              </a:rPr>
              <a:t>tells us how well a “+” test picks up disease </a:t>
            </a:r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762000" y="1219200"/>
            <a:ext cx="7620000" cy="76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699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1" hangingPunct="1"/>
            <a:endParaRPr lang="ar-EG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7391400" y="51054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7696200" y="43434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1" hangingPunct="1"/>
            <a:r>
              <a:rPr lang="en-US" sz="3600" b="1">
                <a:solidFill>
                  <a:srgbClr val="FFFF00"/>
                </a:solidFill>
              </a:rPr>
              <a:t>a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7315200" y="507365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1" hangingPunct="1"/>
            <a:r>
              <a:rPr lang="en-US" sz="3600" b="1">
                <a:solidFill>
                  <a:srgbClr val="FFFF00"/>
                </a:solidFill>
              </a:rPr>
              <a:t>a + c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6743700" y="4648200"/>
            <a:ext cx="588963" cy="923925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5400"/>
              <a:t>=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4465638" y="4724400"/>
            <a:ext cx="2492375" cy="646113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3600" b="1"/>
              <a:t>Sensitivity</a:t>
            </a:r>
          </a:p>
        </p:txBody>
      </p:sp>
      <p:sp>
        <p:nvSpPr>
          <p:cNvPr id="20490" name="Rectangle 11"/>
          <p:cNvSpPr>
            <a:spLocks noChangeArrowheads="1"/>
          </p:cNvSpPr>
          <p:nvPr/>
        </p:nvSpPr>
        <p:spPr bwMode="auto">
          <a:xfrm>
            <a:off x="1905000" y="4005263"/>
            <a:ext cx="3841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US" b="1"/>
              <a:t>yes</a:t>
            </a:r>
            <a:endParaRPr lang="en-US" sz="4400"/>
          </a:p>
        </p:txBody>
      </p:sp>
      <p:sp>
        <p:nvSpPr>
          <p:cNvPr id="20491" name="Rectangle 12"/>
          <p:cNvSpPr>
            <a:spLocks noChangeArrowheads="1"/>
          </p:cNvSpPr>
          <p:nvPr/>
        </p:nvSpPr>
        <p:spPr bwMode="auto">
          <a:xfrm>
            <a:off x="2771775" y="4005263"/>
            <a:ext cx="2825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b="1"/>
              <a:t>no</a:t>
            </a:r>
            <a:endParaRPr lang="en-US" sz="4400"/>
          </a:p>
        </p:txBody>
      </p:sp>
      <p:sp>
        <p:nvSpPr>
          <p:cNvPr id="20492" name="Rectangle 13"/>
          <p:cNvSpPr>
            <a:spLocks noChangeArrowheads="1"/>
          </p:cNvSpPr>
          <p:nvPr/>
        </p:nvSpPr>
        <p:spPr bwMode="auto">
          <a:xfrm>
            <a:off x="1350963" y="4903788"/>
            <a:ext cx="13335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b="1"/>
              <a:t>+</a:t>
            </a:r>
            <a:endParaRPr lang="en-US" sz="4400"/>
          </a:p>
        </p:txBody>
      </p:sp>
      <p:sp>
        <p:nvSpPr>
          <p:cNvPr id="20493" name="Rectangle 14"/>
          <p:cNvSpPr>
            <a:spLocks noChangeArrowheads="1"/>
          </p:cNvSpPr>
          <p:nvPr/>
        </p:nvSpPr>
        <p:spPr bwMode="auto">
          <a:xfrm>
            <a:off x="1995488" y="4803775"/>
            <a:ext cx="2730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US" sz="2800"/>
              <a:t>a</a:t>
            </a:r>
            <a:endParaRPr lang="en-US" sz="4800"/>
          </a:p>
        </p:txBody>
      </p:sp>
      <p:sp>
        <p:nvSpPr>
          <p:cNvPr id="20494" name="Rectangle 15"/>
          <p:cNvSpPr>
            <a:spLocks noChangeArrowheads="1"/>
          </p:cNvSpPr>
          <p:nvPr/>
        </p:nvSpPr>
        <p:spPr bwMode="auto">
          <a:xfrm>
            <a:off x="2773363" y="4803775"/>
            <a:ext cx="2000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2800"/>
              <a:t>b</a:t>
            </a:r>
            <a:endParaRPr lang="en-US" sz="4800"/>
          </a:p>
        </p:txBody>
      </p:sp>
      <p:sp>
        <p:nvSpPr>
          <p:cNvPr id="20495" name="Line 16"/>
          <p:cNvSpPr>
            <a:spLocks noChangeShapeType="1"/>
          </p:cNvSpPr>
          <p:nvPr/>
        </p:nvSpPr>
        <p:spPr bwMode="auto">
          <a:xfrm>
            <a:off x="1682750" y="4775200"/>
            <a:ext cx="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6" name="Line 17"/>
          <p:cNvSpPr>
            <a:spLocks noChangeShapeType="1"/>
          </p:cNvSpPr>
          <p:nvPr/>
        </p:nvSpPr>
        <p:spPr bwMode="auto">
          <a:xfrm>
            <a:off x="1682750" y="4775200"/>
            <a:ext cx="31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7" name="Line 18"/>
          <p:cNvSpPr>
            <a:spLocks noChangeShapeType="1"/>
          </p:cNvSpPr>
          <p:nvPr/>
        </p:nvSpPr>
        <p:spPr bwMode="auto">
          <a:xfrm>
            <a:off x="1682750" y="4775200"/>
            <a:ext cx="31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8" name="Line 19"/>
          <p:cNvSpPr>
            <a:spLocks noChangeShapeType="1"/>
          </p:cNvSpPr>
          <p:nvPr/>
        </p:nvSpPr>
        <p:spPr bwMode="auto">
          <a:xfrm>
            <a:off x="2460625" y="4775200"/>
            <a:ext cx="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9" name="Line 20"/>
          <p:cNvSpPr>
            <a:spLocks noChangeShapeType="1"/>
          </p:cNvSpPr>
          <p:nvPr/>
        </p:nvSpPr>
        <p:spPr bwMode="auto">
          <a:xfrm>
            <a:off x="2460625" y="4775200"/>
            <a:ext cx="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0" name="Line 21"/>
          <p:cNvSpPr>
            <a:spLocks noChangeShapeType="1"/>
          </p:cNvSpPr>
          <p:nvPr/>
        </p:nvSpPr>
        <p:spPr bwMode="auto">
          <a:xfrm>
            <a:off x="2460625" y="4775200"/>
            <a:ext cx="1588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1" name="Line 22"/>
          <p:cNvSpPr>
            <a:spLocks noChangeShapeType="1"/>
          </p:cNvSpPr>
          <p:nvPr/>
        </p:nvSpPr>
        <p:spPr bwMode="auto">
          <a:xfrm>
            <a:off x="2460625" y="4775200"/>
            <a:ext cx="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2" name="Line 23"/>
          <p:cNvSpPr>
            <a:spLocks noChangeShapeType="1"/>
          </p:cNvSpPr>
          <p:nvPr/>
        </p:nvSpPr>
        <p:spPr bwMode="auto">
          <a:xfrm>
            <a:off x="3222625" y="4775200"/>
            <a:ext cx="31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3" name="Line 24"/>
          <p:cNvSpPr>
            <a:spLocks noChangeShapeType="1"/>
          </p:cNvSpPr>
          <p:nvPr/>
        </p:nvSpPr>
        <p:spPr bwMode="auto">
          <a:xfrm>
            <a:off x="3222625" y="4775200"/>
            <a:ext cx="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4" name="Line 25"/>
          <p:cNvSpPr>
            <a:spLocks noChangeShapeType="1"/>
          </p:cNvSpPr>
          <p:nvPr/>
        </p:nvSpPr>
        <p:spPr bwMode="auto">
          <a:xfrm>
            <a:off x="3224213" y="4775200"/>
            <a:ext cx="1587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5" name="Line 26"/>
          <p:cNvSpPr>
            <a:spLocks noChangeShapeType="1"/>
          </p:cNvSpPr>
          <p:nvPr/>
        </p:nvSpPr>
        <p:spPr bwMode="auto">
          <a:xfrm>
            <a:off x="3224213" y="4775200"/>
            <a:ext cx="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6" name="Line 27"/>
          <p:cNvSpPr>
            <a:spLocks noChangeShapeType="1"/>
          </p:cNvSpPr>
          <p:nvPr/>
        </p:nvSpPr>
        <p:spPr bwMode="auto">
          <a:xfrm>
            <a:off x="3224213" y="4775200"/>
            <a:ext cx="1587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7" name="Line 28"/>
          <p:cNvSpPr>
            <a:spLocks noChangeShapeType="1"/>
          </p:cNvSpPr>
          <p:nvPr/>
        </p:nvSpPr>
        <p:spPr bwMode="auto">
          <a:xfrm>
            <a:off x="3224213" y="4775200"/>
            <a:ext cx="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8" name="Line 29"/>
          <p:cNvSpPr>
            <a:spLocks noChangeShapeType="1"/>
          </p:cNvSpPr>
          <p:nvPr/>
        </p:nvSpPr>
        <p:spPr bwMode="auto">
          <a:xfrm>
            <a:off x="1682750" y="4776788"/>
            <a:ext cx="3175" cy="5080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9" name="Line 30"/>
          <p:cNvSpPr>
            <a:spLocks noChangeShapeType="1"/>
          </p:cNvSpPr>
          <p:nvPr/>
        </p:nvSpPr>
        <p:spPr bwMode="auto">
          <a:xfrm>
            <a:off x="3224213" y="4776788"/>
            <a:ext cx="0" cy="5080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0" name="Rectangle 31"/>
          <p:cNvSpPr>
            <a:spLocks noChangeArrowheads="1"/>
          </p:cNvSpPr>
          <p:nvPr/>
        </p:nvSpPr>
        <p:spPr bwMode="auto">
          <a:xfrm>
            <a:off x="1371600" y="5360988"/>
            <a:ext cx="7620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b="1"/>
              <a:t>-</a:t>
            </a:r>
            <a:endParaRPr lang="en-US" sz="4400"/>
          </a:p>
        </p:txBody>
      </p:sp>
      <p:sp>
        <p:nvSpPr>
          <p:cNvPr id="20511" name="Rectangle 32"/>
          <p:cNvSpPr>
            <a:spLocks noChangeArrowheads="1"/>
          </p:cNvSpPr>
          <p:nvPr/>
        </p:nvSpPr>
        <p:spPr bwMode="auto">
          <a:xfrm>
            <a:off x="1995488" y="5314950"/>
            <a:ext cx="17938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2800"/>
              <a:t>c</a:t>
            </a:r>
            <a:endParaRPr lang="en-US" sz="3600"/>
          </a:p>
        </p:txBody>
      </p:sp>
      <p:sp>
        <p:nvSpPr>
          <p:cNvPr id="20512" name="Rectangle 33"/>
          <p:cNvSpPr>
            <a:spLocks noChangeArrowheads="1"/>
          </p:cNvSpPr>
          <p:nvPr/>
        </p:nvSpPr>
        <p:spPr bwMode="auto">
          <a:xfrm>
            <a:off x="2773363" y="5314950"/>
            <a:ext cx="2000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2800"/>
              <a:t>d</a:t>
            </a:r>
            <a:endParaRPr lang="en-US" sz="4800"/>
          </a:p>
        </p:txBody>
      </p:sp>
      <p:sp>
        <p:nvSpPr>
          <p:cNvPr id="20513" name="Line 34"/>
          <p:cNvSpPr>
            <a:spLocks noChangeShapeType="1"/>
          </p:cNvSpPr>
          <p:nvPr/>
        </p:nvSpPr>
        <p:spPr bwMode="auto">
          <a:xfrm>
            <a:off x="1682750" y="5284788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4" name="Line 35"/>
          <p:cNvSpPr>
            <a:spLocks noChangeShapeType="1"/>
          </p:cNvSpPr>
          <p:nvPr/>
        </p:nvSpPr>
        <p:spPr bwMode="auto">
          <a:xfrm>
            <a:off x="1682750" y="5284788"/>
            <a:ext cx="3175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5" name="Line 36"/>
          <p:cNvSpPr>
            <a:spLocks noChangeShapeType="1"/>
          </p:cNvSpPr>
          <p:nvPr/>
        </p:nvSpPr>
        <p:spPr bwMode="auto">
          <a:xfrm>
            <a:off x="1685925" y="5284788"/>
            <a:ext cx="774700" cy="15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6" name="Line 37"/>
          <p:cNvSpPr>
            <a:spLocks noChangeShapeType="1"/>
          </p:cNvSpPr>
          <p:nvPr/>
        </p:nvSpPr>
        <p:spPr bwMode="auto">
          <a:xfrm>
            <a:off x="2460625" y="5284788"/>
            <a:ext cx="15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7" name="Line 38"/>
          <p:cNvSpPr>
            <a:spLocks noChangeShapeType="1"/>
          </p:cNvSpPr>
          <p:nvPr/>
        </p:nvSpPr>
        <p:spPr bwMode="auto">
          <a:xfrm>
            <a:off x="2460625" y="5284788"/>
            <a:ext cx="0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8" name="Line 39"/>
          <p:cNvSpPr>
            <a:spLocks noChangeShapeType="1"/>
          </p:cNvSpPr>
          <p:nvPr/>
        </p:nvSpPr>
        <p:spPr bwMode="auto">
          <a:xfrm>
            <a:off x="2462213" y="5284788"/>
            <a:ext cx="762000" cy="15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9" name="Line 40"/>
          <p:cNvSpPr>
            <a:spLocks noChangeShapeType="1"/>
          </p:cNvSpPr>
          <p:nvPr/>
        </p:nvSpPr>
        <p:spPr bwMode="auto">
          <a:xfrm>
            <a:off x="3224213" y="5284788"/>
            <a:ext cx="15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0" name="Line 41"/>
          <p:cNvSpPr>
            <a:spLocks noChangeShapeType="1"/>
          </p:cNvSpPr>
          <p:nvPr/>
        </p:nvSpPr>
        <p:spPr bwMode="auto">
          <a:xfrm>
            <a:off x="3224213" y="5284788"/>
            <a:ext cx="0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1" name="Line 42"/>
          <p:cNvSpPr>
            <a:spLocks noChangeShapeType="1"/>
          </p:cNvSpPr>
          <p:nvPr/>
        </p:nvSpPr>
        <p:spPr bwMode="auto">
          <a:xfrm>
            <a:off x="1682750" y="5287963"/>
            <a:ext cx="3175" cy="4953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2" name="Line 43"/>
          <p:cNvSpPr>
            <a:spLocks noChangeShapeType="1"/>
          </p:cNvSpPr>
          <p:nvPr/>
        </p:nvSpPr>
        <p:spPr bwMode="auto">
          <a:xfrm>
            <a:off x="3224213" y="5287963"/>
            <a:ext cx="0" cy="4953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3" name="Line 44"/>
          <p:cNvSpPr>
            <a:spLocks noChangeShapeType="1"/>
          </p:cNvSpPr>
          <p:nvPr/>
        </p:nvSpPr>
        <p:spPr bwMode="auto">
          <a:xfrm>
            <a:off x="1682750" y="5783263"/>
            <a:ext cx="31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4" name="Line 45"/>
          <p:cNvSpPr>
            <a:spLocks noChangeShapeType="1"/>
          </p:cNvSpPr>
          <p:nvPr/>
        </p:nvSpPr>
        <p:spPr bwMode="auto">
          <a:xfrm>
            <a:off x="1682750" y="5783263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5" name="Line 46"/>
          <p:cNvSpPr>
            <a:spLocks noChangeShapeType="1"/>
          </p:cNvSpPr>
          <p:nvPr/>
        </p:nvSpPr>
        <p:spPr bwMode="auto">
          <a:xfrm>
            <a:off x="1682750" y="5783263"/>
            <a:ext cx="31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6" name="Line 47"/>
          <p:cNvSpPr>
            <a:spLocks noChangeShapeType="1"/>
          </p:cNvSpPr>
          <p:nvPr/>
        </p:nvSpPr>
        <p:spPr bwMode="auto">
          <a:xfrm>
            <a:off x="1682750" y="5783263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7" name="Line 48"/>
          <p:cNvSpPr>
            <a:spLocks noChangeShapeType="1"/>
          </p:cNvSpPr>
          <p:nvPr/>
        </p:nvSpPr>
        <p:spPr bwMode="auto">
          <a:xfrm>
            <a:off x="1685925" y="5783263"/>
            <a:ext cx="774700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8" name="Line 49"/>
          <p:cNvSpPr>
            <a:spLocks noChangeShapeType="1"/>
          </p:cNvSpPr>
          <p:nvPr/>
        </p:nvSpPr>
        <p:spPr bwMode="auto">
          <a:xfrm>
            <a:off x="2460625" y="5783263"/>
            <a:ext cx="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9" name="Line 50"/>
          <p:cNvSpPr>
            <a:spLocks noChangeShapeType="1"/>
          </p:cNvSpPr>
          <p:nvPr/>
        </p:nvSpPr>
        <p:spPr bwMode="auto">
          <a:xfrm>
            <a:off x="2460625" y="5783263"/>
            <a:ext cx="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0" name="Line 51"/>
          <p:cNvSpPr>
            <a:spLocks noChangeShapeType="1"/>
          </p:cNvSpPr>
          <p:nvPr/>
        </p:nvSpPr>
        <p:spPr bwMode="auto">
          <a:xfrm>
            <a:off x="2460625" y="5783263"/>
            <a:ext cx="1588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1" name="Line 52"/>
          <p:cNvSpPr>
            <a:spLocks noChangeShapeType="1"/>
          </p:cNvSpPr>
          <p:nvPr/>
        </p:nvSpPr>
        <p:spPr bwMode="auto">
          <a:xfrm>
            <a:off x="2460625" y="5783263"/>
            <a:ext cx="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2" name="Line 53"/>
          <p:cNvSpPr>
            <a:spLocks noChangeShapeType="1"/>
          </p:cNvSpPr>
          <p:nvPr/>
        </p:nvSpPr>
        <p:spPr bwMode="auto">
          <a:xfrm>
            <a:off x="2462213" y="5783263"/>
            <a:ext cx="760412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3" name="Line 54"/>
          <p:cNvSpPr>
            <a:spLocks noChangeShapeType="1"/>
          </p:cNvSpPr>
          <p:nvPr/>
        </p:nvSpPr>
        <p:spPr bwMode="auto">
          <a:xfrm>
            <a:off x="3222625" y="5783263"/>
            <a:ext cx="31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4" name="Line 55"/>
          <p:cNvSpPr>
            <a:spLocks noChangeShapeType="1"/>
          </p:cNvSpPr>
          <p:nvPr/>
        </p:nvSpPr>
        <p:spPr bwMode="auto">
          <a:xfrm>
            <a:off x="3222625" y="5783263"/>
            <a:ext cx="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5" name="Line 56"/>
          <p:cNvSpPr>
            <a:spLocks noChangeShapeType="1"/>
          </p:cNvSpPr>
          <p:nvPr/>
        </p:nvSpPr>
        <p:spPr bwMode="auto">
          <a:xfrm>
            <a:off x="3224213" y="5783263"/>
            <a:ext cx="1587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6" name="Line 57"/>
          <p:cNvSpPr>
            <a:spLocks noChangeShapeType="1"/>
          </p:cNvSpPr>
          <p:nvPr/>
        </p:nvSpPr>
        <p:spPr bwMode="auto">
          <a:xfrm>
            <a:off x="3224213" y="5783263"/>
            <a:ext cx="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7" name="Line 58"/>
          <p:cNvSpPr>
            <a:spLocks noChangeShapeType="1"/>
          </p:cNvSpPr>
          <p:nvPr/>
        </p:nvSpPr>
        <p:spPr bwMode="auto">
          <a:xfrm>
            <a:off x="3224213" y="5783263"/>
            <a:ext cx="1587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8" name="Line 59"/>
          <p:cNvSpPr>
            <a:spLocks noChangeShapeType="1"/>
          </p:cNvSpPr>
          <p:nvPr/>
        </p:nvSpPr>
        <p:spPr bwMode="auto">
          <a:xfrm>
            <a:off x="3224213" y="5783263"/>
            <a:ext cx="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9" name="Line 60"/>
          <p:cNvSpPr>
            <a:spLocks noChangeShapeType="1"/>
          </p:cNvSpPr>
          <p:nvPr/>
        </p:nvSpPr>
        <p:spPr bwMode="auto">
          <a:xfrm>
            <a:off x="1693863" y="4779963"/>
            <a:ext cx="774700" cy="15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0" name="Line 61"/>
          <p:cNvSpPr>
            <a:spLocks noChangeShapeType="1"/>
          </p:cNvSpPr>
          <p:nvPr/>
        </p:nvSpPr>
        <p:spPr bwMode="auto">
          <a:xfrm>
            <a:off x="2471738" y="4779963"/>
            <a:ext cx="762000" cy="15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1" name="Line 62"/>
          <p:cNvSpPr>
            <a:spLocks noChangeShapeType="1"/>
          </p:cNvSpPr>
          <p:nvPr/>
        </p:nvSpPr>
        <p:spPr bwMode="auto">
          <a:xfrm>
            <a:off x="2474913" y="4772025"/>
            <a:ext cx="0" cy="5080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2" name="Line 63"/>
          <p:cNvSpPr>
            <a:spLocks noChangeShapeType="1"/>
          </p:cNvSpPr>
          <p:nvPr/>
        </p:nvSpPr>
        <p:spPr bwMode="auto">
          <a:xfrm>
            <a:off x="2474913" y="5283200"/>
            <a:ext cx="0" cy="4953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3" name="Text Box 64"/>
          <p:cNvSpPr txBox="1">
            <a:spLocks noChangeArrowheads="1"/>
          </p:cNvSpPr>
          <p:nvPr/>
        </p:nvSpPr>
        <p:spPr bwMode="auto">
          <a:xfrm>
            <a:off x="3276600" y="4827588"/>
            <a:ext cx="760413" cy="40005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/>
              <a:t>a + b</a:t>
            </a:r>
          </a:p>
        </p:txBody>
      </p:sp>
      <p:sp>
        <p:nvSpPr>
          <p:cNvPr id="20544" name="Text Box 65"/>
          <p:cNvSpPr txBox="1">
            <a:spLocks noChangeArrowheads="1"/>
          </p:cNvSpPr>
          <p:nvPr/>
        </p:nvSpPr>
        <p:spPr bwMode="auto">
          <a:xfrm>
            <a:off x="3302000" y="5356225"/>
            <a:ext cx="746125" cy="40005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/>
              <a:t>c + d</a:t>
            </a:r>
          </a:p>
        </p:txBody>
      </p:sp>
      <p:sp>
        <p:nvSpPr>
          <p:cNvPr id="20545" name="Text Box 66"/>
          <p:cNvSpPr txBox="1">
            <a:spLocks noChangeArrowheads="1"/>
          </p:cNvSpPr>
          <p:nvPr/>
        </p:nvSpPr>
        <p:spPr bwMode="auto">
          <a:xfrm>
            <a:off x="1758950" y="5818188"/>
            <a:ext cx="746125" cy="40005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/>
              <a:t>a + c</a:t>
            </a:r>
          </a:p>
        </p:txBody>
      </p:sp>
      <p:sp>
        <p:nvSpPr>
          <p:cNvPr id="20546" name="Text Box 67"/>
          <p:cNvSpPr txBox="1">
            <a:spLocks noChangeArrowheads="1"/>
          </p:cNvSpPr>
          <p:nvPr/>
        </p:nvSpPr>
        <p:spPr bwMode="auto">
          <a:xfrm>
            <a:off x="2492375" y="5818188"/>
            <a:ext cx="760413" cy="40005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/>
              <a:t>b + d</a:t>
            </a:r>
          </a:p>
        </p:txBody>
      </p:sp>
      <p:sp>
        <p:nvSpPr>
          <p:cNvPr id="20547" name="Text Box 68"/>
          <p:cNvSpPr txBox="1">
            <a:spLocks noChangeArrowheads="1"/>
          </p:cNvSpPr>
          <p:nvPr/>
        </p:nvSpPr>
        <p:spPr bwMode="auto">
          <a:xfrm>
            <a:off x="1949450" y="3989388"/>
            <a:ext cx="1017588" cy="369887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Disease</a:t>
            </a:r>
          </a:p>
        </p:txBody>
      </p:sp>
      <p:sp>
        <p:nvSpPr>
          <p:cNvPr id="20548" name="Text Box 69"/>
          <p:cNvSpPr txBox="1">
            <a:spLocks noChangeArrowheads="1"/>
          </p:cNvSpPr>
          <p:nvPr/>
        </p:nvSpPr>
        <p:spPr bwMode="auto">
          <a:xfrm rot="-5400000">
            <a:off x="180976" y="5014912"/>
            <a:ext cx="1223962" cy="646113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/>
              <a:t>Screening</a:t>
            </a:r>
          </a:p>
          <a:p>
            <a:pPr algn="ctr" eaLnBrk="1" hangingPunct="1"/>
            <a:r>
              <a:rPr lang="en-US"/>
              <a:t>Test</a:t>
            </a:r>
          </a:p>
        </p:txBody>
      </p:sp>
      <p:sp>
        <p:nvSpPr>
          <p:cNvPr id="20549" name="Text Box 70"/>
          <p:cNvSpPr txBox="1">
            <a:spLocks noChangeArrowheads="1"/>
          </p:cNvSpPr>
          <p:nvPr/>
        </p:nvSpPr>
        <p:spPr bwMode="auto">
          <a:xfrm>
            <a:off x="3419475" y="5867400"/>
            <a:ext cx="350838" cy="369888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N</a:t>
            </a:r>
          </a:p>
        </p:txBody>
      </p:sp>
      <p:sp>
        <p:nvSpPr>
          <p:cNvPr id="70" name="Date Placeholder 6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32EFAD7-4038-4DB7-8B82-8B2C3E861F54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  <p:sp>
        <p:nvSpPr>
          <p:cNvPr id="20551" name="Slide Number Placeholder 70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3992AF5-947E-4CEF-9CD7-4845411C44B1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152400"/>
            <a:ext cx="84582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70C0"/>
                </a:solidFill>
              </a:rPr>
              <a:t>Specificity</a:t>
            </a:r>
            <a:endParaRPr lang="en-US" smtClean="0">
              <a:solidFill>
                <a:srgbClr val="0070C0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96975"/>
            <a:ext cx="8534400" cy="2079625"/>
          </a:xfrm>
        </p:spPr>
        <p:txBody>
          <a:bodyPr/>
          <a:lstStyle/>
          <a:p>
            <a:pPr eaLnBrk="1" hangingPunct="1"/>
            <a:r>
              <a:rPr lang="en-US" sz="3600" b="1" smtClean="0"/>
              <a:t>Proportion of individuals who don’t have the disease who test negative   (a.k.a. true negative rate)</a:t>
            </a:r>
          </a:p>
          <a:p>
            <a:pPr eaLnBrk="1" hangingPunct="1"/>
            <a:r>
              <a:rPr lang="en-US" sz="3600" b="1" smtClean="0">
                <a:solidFill>
                  <a:srgbClr val="FFC000"/>
                </a:solidFill>
              </a:rPr>
              <a:t>tell us how well a “-” test detects no disease</a:t>
            </a: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762000" y="838200"/>
            <a:ext cx="7620000" cy="76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699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1" hangingPunct="1"/>
            <a:endParaRPr lang="ar-EG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7391400" y="51054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7696200" y="43434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1" hangingPunct="1"/>
            <a:r>
              <a:rPr lang="en-US" sz="3600" b="1">
                <a:solidFill>
                  <a:srgbClr val="FFFF00"/>
                </a:solidFill>
              </a:rPr>
              <a:t>d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7315200" y="507365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1" hangingPunct="1"/>
            <a:r>
              <a:rPr lang="en-US" sz="3600" b="1">
                <a:solidFill>
                  <a:srgbClr val="FFFF00"/>
                </a:solidFill>
              </a:rPr>
              <a:t>b + d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6743700" y="4648200"/>
            <a:ext cx="588963" cy="923925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5400"/>
              <a:t>=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4491038" y="4724400"/>
            <a:ext cx="2493962" cy="646113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3600" b="1"/>
              <a:t>Specificity</a:t>
            </a: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1905000" y="4076700"/>
            <a:ext cx="38417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US" b="1"/>
              <a:t>yes</a:t>
            </a:r>
            <a:endParaRPr lang="en-US" sz="4400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2700338" y="4149725"/>
            <a:ext cx="280987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b="1"/>
              <a:t>no</a:t>
            </a:r>
            <a:endParaRPr lang="en-US" sz="4400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1350963" y="4903788"/>
            <a:ext cx="13335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b="1"/>
              <a:t>+</a:t>
            </a:r>
            <a:endParaRPr lang="en-US" sz="4400"/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1995488" y="4803775"/>
            <a:ext cx="2000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2800"/>
              <a:t>a</a:t>
            </a:r>
            <a:endParaRPr lang="en-US" sz="4800"/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2773363" y="4803775"/>
            <a:ext cx="2000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2800"/>
              <a:t>b</a:t>
            </a:r>
            <a:endParaRPr lang="en-US" sz="4800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1682750" y="4775200"/>
            <a:ext cx="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1682750" y="4775200"/>
            <a:ext cx="31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1682750" y="4775200"/>
            <a:ext cx="31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2460625" y="4775200"/>
            <a:ext cx="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2460625" y="4775200"/>
            <a:ext cx="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2460625" y="4775200"/>
            <a:ext cx="1588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>
            <a:off x="2460625" y="4775200"/>
            <a:ext cx="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>
            <a:off x="3222625" y="4775200"/>
            <a:ext cx="31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3222625" y="4775200"/>
            <a:ext cx="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>
            <a:off x="3224213" y="4775200"/>
            <a:ext cx="1587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>
            <a:off x="3224213" y="4775200"/>
            <a:ext cx="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>
            <a:off x="3224213" y="4775200"/>
            <a:ext cx="1587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1" name="Line 27"/>
          <p:cNvSpPr>
            <a:spLocks noChangeShapeType="1"/>
          </p:cNvSpPr>
          <p:nvPr/>
        </p:nvSpPr>
        <p:spPr bwMode="auto">
          <a:xfrm>
            <a:off x="3224213" y="4775200"/>
            <a:ext cx="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2" name="Line 28"/>
          <p:cNvSpPr>
            <a:spLocks noChangeShapeType="1"/>
          </p:cNvSpPr>
          <p:nvPr/>
        </p:nvSpPr>
        <p:spPr bwMode="auto">
          <a:xfrm>
            <a:off x="1682750" y="4776788"/>
            <a:ext cx="3175" cy="5080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3" name="Line 29"/>
          <p:cNvSpPr>
            <a:spLocks noChangeShapeType="1"/>
          </p:cNvSpPr>
          <p:nvPr/>
        </p:nvSpPr>
        <p:spPr bwMode="auto">
          <a:xfrm>
            <a:off x="3224213" y="4776788"/>
            <a:ext cx="0" cy="5080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4" name="Rectangle 30"/>
          <p:cNvSpPr>
            <a:spLocks noChangeArrowheads="1"/>
          </p:cNvSpPr>
          <p:nvPr/>
        </p:nvSpPr>
        <p:spPr bwMode="auto">
          <a:xfrm>
            <a:off x="1371600" y="5360988"/>
            <a:ext cx="7620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b="1"/>
              <a:t>-</a:t>
            </a:r>
            <a:endParaRPr lang="en-US" sz="4400"/>
          </a:p>
        </p:txBody>
      </p:sp>
      <p:sp>
        <p:nvSpPr>
          <p:cNvPr id="21535" name="Rectangle 31"/>
          <p:cNvSpPr>
            <a:spLocks noChangeArrowheads="1"/>
          </p:cNvSpPr>
          <p:nvPr/>
        </p:nvSpPr>
        <p:spPr bwMode="auto">
          <a:xfrm>
            <a:off x="1995488" y="5314950"/>
            <a:ext cx="17938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2800"/>
              <a:t>c</a:t>
            </a:r>
            <a:endParaRPr lang="en-US" sz="3600"/>
          </a:p>
        </p:txBody>
      </p:sp>
      <p:sp>
        <p:nvSpPr>
          <p:cNvPr id="21536" name="Rectangle 32"/>
          <p:cNvSpPr>
            <a:spLocks noChangeArrowheads="1"/>
          </p:cNvSpPr>
          <p:nvPr/>
        </p:nvSpPr>
        <p:spPr bwMode="auto">
          <a:xfrm>
            <a:off x="2773363" y="5314950"/>
            <a:ext cx="2000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2800"/>
              <a:t>d</a:t>
            </a:r>
            <a:endParaRPr lang="en-US" sz="4800"/>
          </a:p>
        </p:txBody>
      </p:sp>
      <p:sp>
        <p:nvSpPr>
          <p:cNvPr id="21537" name="Line 33"/>
          <p:cNvSpPr>
            <a:spLocks noChangeShapeType="1"/>
          </p:cNvSpPr>
          <p:nvPr/>
        </p:nvSpPr>
        <p:spPr bwMode="auto">
          <a:xfrm>
            <a:off x="1682750" y="5284788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8" name="Line 34"/>
          <p:cNvSpPr>
            <a:spLocks noChangeShapeType="1"/>
          </p:cNvSpPr>
          <p:nvPr/>
        </p:nvSpPr>
        <p:spPr bwMode="auto">
          <a:xfrm>
            <a:off x="1682750" y="5284788"/>
            <a:ext cx="3175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9" name="Line 35"/>
          <p:cNvSpPr>
            <a:spLocks noChangeShapeType="1"/>
          </p:cNvSpPr>
          <p:nvPr/>
        </p:nvSpPr>
        <p:spPr bwMode="auto">
          <a:xfrm>
            <a:off x="1685925" y="5284788"/>
            <a:ext cx="774700" cy="15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0" name="Line 36"/>
          <p:cNvSpPr>
            <a:spLocks noChangeShapeType="1"/>
          </p:cNvSpPr>
          <p:nvPr/>
        </p:nvSpPr>
        <p:spPr bwMode="auto">
          <a:xfrm>
            <a:off x="2460625" y="5284788"/>
            <a:ext cx="15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1" name="Line 37"/>
          <p:cNvSpPr>
            <a:spLocks noChangeShapeType="1"/>
          </p:cNvSpPr>
          <p:nvPr/>
        </p:nvSpPr>
        <p:spPr bwMode="auto">
          <a:xfrm>
            <a:off x="2460625" y="5284788"/>
            <a:ext cx="0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2" name="Line 38"/>
          <p:cNvSpPr>
            <a:spLocks noChangeShapeType="1"/>
          </p:cNvSpPr>
          <p:nvPr/>
        </p:nvSpPr>
        <p:spPr bwMode="auto">
          <a:xfrm>
            <a:off x="2462213" y="5284788"/>
            <a:ext cx="762000" cy="15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3" name="Line 39"/>
          <p:cNvSpPr>
            <a:spLocks noChangeShapeType="1"/>
          </p:cNvSpPr>
          <p:nvPr/>
        </p:nvSpPr>
        <p:spPr bwMode="auto">
          <a:xfrm>
            <a:off x="3224213" y="5284788"/>
            <a:ext cx="15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4" name="Line 40"/>
          <p:cNvSpPr>
            <a:spLocks noChangeShapeType="1"/>
          </p:cNvSpPr>
          <p:nvPr/>
        </p:nvSpPr>
        <p:spPr bwMode="auto">
          <a:xfrm>
            <a:off x="3224213" y="5284788"/>
            <a:ext cx="0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5" name="Line 41"/>
          <p:cNvSpPr>
            <a:spLocks noChangeShapeType="1"/>
          </p:cNvSpPr>
          <p:nvPr/>
        </p:nvSpPr>
        <p:spPr bwMode="auto">
          <a:xfrm>
            <a:off x="1682750" y="5287963"/>
            <a:ext cx="3175" cy="4953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6" name="Line 42"/>
          <p:cNvSpPr>
            <a:spLocks noChangeShapeType="1"/>
          </p:cNvSpPr>
          <p:nvPr/>
        </p:nvSpPr>
        <p:spPr bwMode="auto">
          <a:xfrm>
            <a:off x="3224213" y="5287963"/>
            <a:ext cx="0" cy="4953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7" name="Line 43"/>
          <p:cNvSpPr>
            <a:spLocks noChangeShapeType="1"/>
          </p:cNvSpPr>
          <p:nvPr/>
        </p:nvSpPr>
        <p:spPr bwMode="auto">
          <a:xfrm>
            <a:off x="1682750" y="5783263"/>
            <a:ext cx="31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8" name="Line 44"/>
          <p:cNvSpPr>
            <a:spLocks noChangeShapeType="1"/>
          </p:cNvSpPr>
          <p:nvPr/>
        </p:nvSpPr>
        <p:spPr bwMode="auto">
          <a:xfrm>
            <a:off x="1682750" y="5783263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9" name="Line 45"/>
          <p:cNvSpPr>
            <a:spLocks noChangeShapeType="1"/>
          </p:cNvSpPr>
          <p:nvPr/>
        </p:nvSpPr>
        <p:spPr bwMode="auto">
          <a:xfrm>
            <a:off x="1682750" y="5783263"/>
            <a:ext cx="31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0" name="Line 46"/>
          <p:cNvSpPr>
            <a:spLocks noChangeShapeType="1"/>
          </p:cNvSpPr>
          <p:nvPr/>
        </p:nvSpPr>
        <p:spPr bwMode="auto">
          <a:xfrm>
            <a:off x="1682750" y="5783263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1" name="Line 47"/>
          <p:cNvSpPr>
            <a:spLocks noChangeShapeType="1"/>
          </p:cNvSpPr>
          <p:nvPr/>
        </p:nvSpPr>
        <p:spPr bwMode="auto">
          <a:xfrm>
            <a:off x="1685925" y="5783263"/>
            <a:ext cx="774700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2" name="Line 48"/>
          <p:cNvSpPr>
            <a:spLocks noChangeShapeType="1"/>
          </p:cNvSpPr>
          <p:nvPr/>
        </p:nvSpPr>
        <p:spPr bwMode="auto">
          <a:xfrm>
            <a:off x="2460625" y="5783263"/>
            <a:ext cx="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3" name="Line 49"/>
          <p:cNvSpPr>
            <a:spLocks noChangeShapeType="1"/>
          </p:cNvSpPr>
          <p:nvPr/>
        </p:nvSpPr>
        <p:spPr bwMode="auto">
          <a:xfrm>
            <a:off x="2460625" y="5783263"/>
            <a:ext cx="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4" name="Line 50"/>
          <p:cNvSpPr>
            <a:spLocks noChangeShapeType="1"/>
          </p:cNvSpPr>
          <p:nvPr/>
        </p:nvSpPr>
        <p:spPr bwMode="auto">
          <a:xfrm>
            <a:off x="2460625" y="5783263"/>
            <a:ext cx="1588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5" name="Line 51"/>
          <p:cNvSpPr>
            <a:spLocks noChangeShapeType="1"/>
          </p:cNvSpPr>
          <p:nvPr/>
        </p:nvSpPr>
        <p:spPr bwMode="auto">
          <a:xfrm>
            <a:off x="2460625" y="5783263"/>
            <a:ext cx="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6" name="Line 52"/>
          <p:cNvSpPr>
            <a:spLocks noChangeShapeType="1"/>
          </p:cNvSpPr>
          <p:nvPr/>
        </p:nvSpPr>
        <p:spPr bwMode="auto">
          <a:xfrm>
            <a:off x="2462213" y="5783263"/>
            <a:ext cx="760412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7" name="Line 53"/>
          <p:cNvSpPr>
            <a:spLocks noChangeShapeType="1"/>
          </p:cNvSpPr>
          <p:nvPr/>
        </p:nvSpPr>
        <p:spPr bwMode="auto">
          <a:xfrm>
            <a:off x="3222625" y="5783263"/>
            <a:ext cx="31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8" name="Line 54"/>
          <p:cNvSpPr>
            <a:spLocks noChangeShapeType="1"/>
          </p:cNvSpPr>
          <p:nvPr/>
        </p:nvSpPr>
        <p:spPr bwMode="auto">
          <a:xfrm>
            <a:off x="3222625" y="5783263"/>
            <a:ext cx="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9" name="Line 55"/>
          <p:cNvSpPr>
            <a:spLocks noChangeShapeType="1"/>
          </p:cNvSpPr>
          <p:nvPr/>
        </p:nvSpPr>
        <p:spPr bwMode="auto">
          <a:xfrm>
            <a:off x="3224213" y="5783263"/>
            <a:ext cx="1587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0" name="Line 56"/>
          <p:cNvSpPr>
            <a:spLocks noChangeShapeType="1"/>
          </p:cNvSpPr>
          <p:nvPr/>
        </p:nvSpPr>
        <p:spPr bwMode="auto">
          <a:xfrm>
            <a:off x="3224213" y="5783263"/>
            <a:ext cx="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1" name="Line 57"/>
          <p:cNvSpPr>
            <a:spLocks noChangeShapeType="1"/>
          </p:cNvSpPr>
          <p:nvPr/>
        </p:nvSpPr>
        <p:spPr bwMode="auto">
          <a:xfrm>
            <a:off x="3224213" y="5783263"/>
            <a:ext cx="1587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2" name="Line 58"/>
          <p:cNvSpPr>
            <a:spLocks noChangeShapeType="1"/>
          </p:cNvSpPr>
          <p:nvPr/>
        </p:nvSpPr>
        <p:spPr bwMode="auto">
          <a:xfrm>
            <a:off x="3224213" y="5783263"/>
            <a:ext cx="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3" name="Line 59"/>
          <p:cNvSpPr>
            <a:spLocks noChangeShapeType="1"/>
          </p:cNvSpPr>
          <p:nvPr/>
        </p:nvSpPr>
        <p:spPr bwMode="auto">
          <a:xfrm>
            <a:off x="1693863" y="4779963"/>
            <a:ext cx="774700" cy="15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4" name="Line 60"/>
          <p:cNvSpPr>
            <a:spLocks noChangeShapeType="1"/>
          </p:cNvSpPr>
          <p:nvPr/>
        </p:nvSpPr>
        <p:spPr bwMode="auto">
          <a:xfrm>
            <a:off x="2471738" y="4779963"/>
            <a:ext cx="762000" cy="15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5" name="Line 61"/>
          <p:cNvSpPr>
            <a:spLocks noChangeShapeType="1"/>
          </p:cNvSpPr>
          <p:nvPr/>
        </p:nvSpPr>
        <p:spPr bwMode="auto">
          <a:xfrm>
            <a:off x="2474913" y="4772025"/>
            <a:ext cx="0" cy="5080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6" name="Line 62"/>
          <p:cNvSpPr>
            <a:spLocks noChangeShapeType="1"/>
          </p:cNvSpPr>
          <p:nvPr/>
        </p:nvSpPr>
        <p:spPr bwMode="auto">
          <a:xfrm>
            <a:off x="2474913" y="5283200"/>
            <a:ext cx="0" cy="4953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7" name="Text Box 63"/>
          <p:cNvSpPr txBox="1">
            <a:spLocks noChangeArrowheads="1"/>
          </p:cNvSpPr>
          <p:nvPr/>
        </p:nvSpPr>
        <p:spPr bwMode="auto">
          <a:xfrm>
            <a:off x="3276600" y="4827588"/>
            <a:ext cx="760413" cy="40005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/>
              <a:t>a + b</a:t>
            </a:r>
          </a:p>
        </p:txBody>
      </p:sp>
      <p:sp>
        <p:nvSpPr>
          <p:cNvPr id="21568" name="Text Box 64"/>
          <p:cNvSpPr txBox="1">
            <a:spLocks noChangeArrowheads="1"/>
          </p:cNvSpPr>
          <p:nvPr/>
        </p:nvSpPr>
        <p:spPr bwMode="auto">
          <a:xfrm>
            <a:off x="3302000" y="5356225"/>
            <a:ext cx="746125" cy="40005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/>
              <a:t>c + d</a:t>
            </a:r>
          </a:p>
        </p:txBody>
      </p:sp>
      <p:sp>
        <p:nvSpPr>
          <p:cNvPr id="21569" name="Text Box 65"/>
          <p:cNvSpPr txBox="1">
            <a:spLocks noChangeArrowheads="1"/>
          </p:cNvSpPr>
          <p:nvPr/>
        </p:nvSpPr>
        <p:spPr bwMode="auto">
          <a:xfrm>
            <a:off x="1758950" y="5818188"/>
            <a:ext cx="746125" cy="40005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/>
              <a:t>a + c</a:t>
            </a:r>
          </a:p>
        </p:txBody>
      </p:sp>
      <p:sp>
        <p:nvSpPr>
          <p:cNvPr id="21570" name="Text Box 66"/>
          <p:cNvSpPr txBox="1">
            <a:spLocks noChangeArrowheads="1"/>
          </p:cNvSpPr>
          <p:nvPr/>
        </p:nvSpPr>
        <p:spPr bwMode="auto">
          <a:xfrm>
            <a:off x="2492375" y="5818188"/>
            <a:ext cx="760413" cy="40005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/>
              <a:t>b + d</a:t>
            </a:r>
          </a:p>
        </p:txBody>
      </p:sp>
      <p:sp>
        <p:nvSpPr>
          <p:cNvPr id="21571" name="Text Box 67"/>
          <p:cNvSpPr txBox="1">
            <a:spLocks noChangeArrowheads="1"/>
          </p:cNvSpPr>
          <p:nvPr/>
        </p:nvSpPr>
        <p:spPr bwMode="auto">
          <a:xfrm>
            <a:off x="1949450" y="3989388"/>
            <a:ext cx="1017588" cy="369887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Disease</a:t>
            </a:r>
          </a:p>
        </p:txBody>
      </p:sp>
      <p:sp>
        <p:nvSpPr>
          <p:cNvPr id="21572" name="Text Box 68"/>
          <p:cNvSpPr txBox="1">
            <a:spLocks noChangeArrowheads="1"/>
          </p:cNvSpPr>
          <p:nvPr/>
        </p:nvSpPr>
        <p:spPr bwMode="auto">
          <a:xfrm rot="-5400000">
            <a:off x="180976" y="5014912"/>
            <a:ext cx="1223962" cy="646113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/>
              <a:t>Screening</a:t>
            </a:r>
          </a:p>
          <a:p>
            <a:pPr algn="ctr" eaLnBrk="1" hangingPunct="1"/>
            <a:r>
              <a:rPr lang="en-US"/>
              <a:t>Test</a:t>
            </a:r>
          </a:p>
        </p:txBody>
      </p:sp>
      <p:sp>
        <p:nvSpPr>
          <p:cNvPr id="21573" name="Text Box 69"/>
          <p:cNvSpPr txBox="1">
            <a:spLocks noChangeArrowheads="1"/>
          </p:cNvSpPr>
          <p:nvPr/>
        </p:nvSpPr>
        <p:spPr bwMode="auto">
          <a:xfrm>
            <a:off x="3419475" y="5867400"/>
            <a:ext cx="350838" cy="369888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N</a:t>
            </a:r>
          </a:p>
        </p:txBody>
      </p:sp>
      <p:sp>
        <p:nvSpPr>
          <p:cNvPr id="70" name="Date Placeholder 6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E11118E-7004-447E-8F9A-37B4E9E2AD33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  <p:sp>
        <p:nvSpPr>
          <p:cNvPr id="21575" name="Slide Number Placeholder 70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5275879-3C96-4DBD-9F1C-6618E52C814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55650"/>
          </a:xfrm>
        </p:spPr>
        <p:txBody>
          <a:bodyPr/>
          <a:lstStyle/>
          <a:p>
            <a:r>
              <a:rPr lang="en-US" sz="3600" smtClean="0">
                <a:solidFill>
                  <a:srgbClr val="0070C0"/>
                </a:solidFill>
              </a:rPr>
              <a:t>Objectives of the session</a:t>
            </a:r>
            <a:r>
              <a:rPr lang="en-US" smtClean="0">
                <a:solidFill>
                  <a:srgbClr val="0070C0"/>
                </a:solidFill>
              </a:rPr>
              <a:t>	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48910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By the end of the session the students should be able to;</a:t>
            </a:r>
          </a:p>
          <a:p>
            <a:pPr eaLnBrk="1" hangingPunct="1"/>
            <a:r>
              <a:rPr lang="en-US" sz="2800" smtClean="0"/>
              <a:t>Describe the purpose of screening in public health</a:t>
            </a:r>
          </a:p>
          <a:p>
            <a:pPr eaLnBrk="1" hangingPunct="1"/>
            <a:r>
              <a:rPr lang="en-US" sz="2800" smtClean="0"/>
              <a:t>Define main concepts of screening</a:t>
            </a:r>
          </a:p>
          <a:p>
            <a:pPr eaLnBrk="1" hangingPunct="1"/>
            <a:r>
              <a:rPr lang="en-US" sz="2800" smtClean="0"/>
              <a:t>Describe strategies of screening</a:t>
            </a:r>
          </a:p>
          <a:p>
            <a:pPr eaLnBrk="1" hangingPunct="1"/>
            <a:r>
              <a:rPr lang="en-US" sz="2800" smtClean="0"/>
              <a:t>List properties of an ideal screening test </a:t>
            </a:r>
          </a:p>
          <a:p>
            <a:pPr eaLnBrk="1" hangingPunct="1"/>
            <a:r>
              <a:rPr lang="en-US" sz="2800" smtClean="0"/>
              <a:t>Interpret parameters used for assessment of screening tests </a:t>
            </a:r>
          </a:p>
          <a:p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5A582B4-7601-4B6E-88E3-616EB6A4DFA7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  <p:sp>
        <p:nvSpPr>
          <p:cNvPr id="4101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32B9642-586B-4273-B96C-DBB3508ABBED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8051" name="Text Box 3"/>
          <p:cNvSpPr txBox="1">
            <a:spLocks noChangeArrowheads="1"/>
          </p:cNvSpPr>
          <p:nvPr/>
        </p:nvSpPr>
        <p:spPr bwMode="auto">
          <a:xfrm>
            <a:off x="76200" y="3644900"/>
            <a:ext cx="9144000" cy="3232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u="sng" dirty="0">
                <a:solidFill>
                  <a:srgbClr val="FFC000"/>
                </a:solidFill>
              </a:rPr>
              <a:t>Sensitivity:</a:t>
            </a:r>
            <a:r>
              <a:rPr lang="en-US" sz="2400" b="1" dirty="0">
                <a:solidFill>
                  <a:srgbClr val="FFC000"/>
                </a:solidFill>
              </a:rPr>
              <a:t>  </a:t>
            </a:r>
            <a:r>
              <a:rPr lang="en-US" sz="2400" b="1" dirty="0"/>
              <a:t>a / (a + c)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/>
              <a:t>	Sensitivity = 90%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/>
              <a:t>i.e.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Screening test will correctly identify 90% of all true cases.</a:t>
            </a:r>
          </a:p>
          <a:p>
            <a:pPr eaLnBrk="1" hangingPunct="1">
              <a:defRPr/>
            </a:pPr>
            <a:endParaRPr lang="en-US" sz="2400" b="1" dirty="0"/>
          </a:p>
          <a:p>
            <a:pPr eaLnBrk="1" hangingPunct="1">
              <a:defRPr/>
            </a:pPr>
            <a:r>
              <a:rPr lang="en-US" sz="2400" b="1" u="sng" dirty="0">
                <a:solidFill>
                  <a:srgbClr val="FFC000"/>
                </a:solidFill>
              </a:rPr>
              <a:t>Specificity:</a:t>
            </a:r>
            <a:r>
              <a:rPr lang="en-US" sz="2400" b="1" dirty="0">
                <a:solidFill>
                  <a:srgbClr val="FFC000"/>
                </a:solidFill>
              </a:rPr>
              <a:t>  </a:t>
            </a:r>
            <a:r>
              <a:rPr lang="en-US" sz="2400" b="1" dirty="0"/>
              <a:t>d / (b + d)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/>
              <a:t>	Specificity = 95%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/>
              <a:t>i.e.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Screening test will correctly classify 95% of all non-cases as being disease free.</a:t>
            </a:r>
          </a:p>
          <a:p>
            <a:pPr eaLnBrk="1" hangingPunct="1">
              <a:defRPr/>
            </a:pPr>
            <a:endParaRPr lang="en-US" sz="2400" b="1" dirty="0"/>
          </a:p>
        </p:txBody>
      </p:sp>
      <p:pic>
        <p:nvPicPr>
          <p:cNvPr id="2253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52975" y="17463"/>
            <a:ext cx="4364038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1EC31FD-671A-4DA6-A562-076249AE130E}" type="slidenum">
              <a:rPr lang="ar-SA"/>
              <a:pPr/>
              <a:t>20</a:t>
            </a:fld>
            <a:endParaRPr lang="en-US"/>
          </a:p>
        </p:txBody>
      </p:sp>
      <p:sp>
        <p:nvSpPr>
          <p:cNvPr id="65541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2BB1816-1481-4223-A972-D6A4B5DCAB77}" type="datetime3">
              <a:rPr lang="en-US"/>
              <a:pPr>
                <a:defRPr/>
              </a:pPr>
              <a:t>25 November 2013</a:t>
            </a:fld>
            <a:endParaRPr lang="en-US" dirty="0"/>
          </a:p>
        </p:txBody>
      </p:sp>
      <p:sp>
        <p:nvSpPr>
          <p:cNvPr id="22534" name="Text Box 9"/>
          <p:cNvSpPr txBox="1">
            <a:spLocks noChangeArrowheads="1"/>
          </p:cNvSpPr>
          <p:nvPr/>
        </p:nvSpPr>
        <p:spPr bwMode="auto">
          <a:xfrm>
            <a:off x="179388" y="1412875"/>
            <a:ext cx="2082800" cy="646113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3600" b="1"/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9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9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9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9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9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9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CB58269-503F-4C23-A2E8-2C7A1594564F}" type="slidenum">
              <a:rPr lang="ar-SA"/>
              <a:pPr/>
              <a:t>21</a:t>
            </a:fld>
            <a:endParaRPr lang="en-US"/>
          </a:p>
        </p:txBody>
      </p:sp>
      <p:sp>
        <p:nvSpPr>
          <p:cNvPr id="898051" name="Text Box 3"/>
          <p:cNvSpPr txBox="1">
            <a:spLocks noChangeArrowheads="1"/>
          </p:cNvSpPr>
          <p:nvPr/>
        </p:nvSpPr>
        <p:spPr bwMode="auto">
          <a:xfrm>
            <a:off x="179388" y="4076700"/>
            <a:ext cx="9144000" cy="2308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2400" b="1" u="sng">
                <a:solidFill>
                  <a:srgbClr val="FFC000"/>
                </a:solidFill>
              </a:rPr>
              <a:t>Sensitivity:</a:t>
            </a:r>
            <a:r>
              <a:rPr lang="en-US" sz="2400" b="1">
                <a:solidFill>
                  <a:srgbClr val="FFC000"/>
                </a:solidFill>
              </a:rPr>
              <a:t>  </a:t>
            </a:r>
            <a:r>
              <a:rPr lang="en-US" sz="2400" b="1"/>
              <a:t>a / (a + c) = 90%  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b="1" u="sng">
                <a:solidFill>
                  <a:srgbClr val="FFC000"/>
                </a:solidFill>
              </a:rPr>
              <a:t>False negative Rate</a:t>
            </a:r>
            <a:r>
              <a:rPr lang="en-US" sz="2400"/>
              <a:t>=c/a+c=10/100=10%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b="1" u="sng">
                <a:solidFill>
                  <a:srgbClr val="FFC000"/>
                </a:solidFill>
              </a:rPr>
              <a:t>Specificity:</a:t>
            </a:r>
            <a:r>
              <a:rPr lang="en-US" sz="2400" b="1">
                <a:solidFill>
                  <a:srgbClr val="FFC000"/>
                </a:solidFill>
              </a:rPr>
              <a:t>  </a:t>
            </a:r>
            <a:r>
              <a:rPr lang="en-US" sz="2400" b="1"/>
              <a:t>d / (b + d) 95%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b="1" u="sng">
                <a:solidFill>
                  <a:srgbClr val="FFC000"/>
                </a:solidFill>
              </a:rPr>
              <a:t>False Positive Rate</a:t>
            </a:r>
            <a:r>
              <a:rPr lang="en-US" sz="2400"/>
              <a:t>=b/b+d=5/100=5%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49800" y="14288"/>
            <a:ext cx="4364038" cy="327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9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9F0038D-B977-4BFF-B419-E993A143CBB0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  <p:sp>
        <p:nvSpPr>
          <p:cNvPr id="23558" name="Text Box 9"/>
          <p:cNvSpPr txBox="1">
            <a:spLocks noChangeArrowheads="1"/>
          </p:cNvSpPr>
          <p:nvPr/>
        </p:nvSpPr>
        <p:spPr bwMode="auto">
          <a:xfrm>
            <a:off x="179388" y="1412875"/>
            <a:ext cx="2082800" cy="646113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3600" b="1"/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9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9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9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9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9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9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9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9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9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9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9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70C0"/>
                </a:solidFill>
              </a:rPr>
              <a:t>Screening Principles</a:t>
            </a:r>
            <a:endParaRPr lang="en-US" smtClean="0">
              <a:solidFill>
                <a:srgbClr val="0070C0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305800" cy="41148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FFFF"/>
                </a:solidFill>
              </a:rPr>
              <a:t>Sensitivity</a:t>
            </a:r>
          </a:p>
          <a:p>
            <a:pPr lvl="1" eaLnBrk="1" hangingPunct="1"/>
            <a:r>
              <a:rPr lang="en-US" b="1" smtClean="0"/>
              <a:t>the ability of a test to correctly identify those who have a disease</a:t>
            </a:r>
          </a:p>
          <a:p>
            <a:pPr lvl="2" eaLnBrk="1" hangingPunct="1"/>
            <a:r>
              <a:rPr lang="en-US" sz="2800" b="1" smtClean="0">
                <a:solidFill>
                  <a:srgbClr val="FFFF00"/>
                </a:solidFill>
              </a:rPr>
              <a:t>a test with high sensitivity will have few false negatives</a:t>
            </a:r>
          </a:p>
          <a:p>
            <a:pPr eaLnBrk="1" hangingPunct="1"/>
            <a:r>
              <a:rPr lang="en-US" sz="3600" b="1" smtClean="0">
                <a:solidFill>
                  <a:srgbClr val="00FFFF"/>
                </a:solidFill>
              </a:rPr>
              <a:t>Specificity</a:t>
            </a:r>
          </a:p>
          <a:p>
            <a:pPr lvl="1" eaLnBrk="1" hangingPunct="1"/>
            <a:r>
              <a:rPr lang="en-US" b="1" smtClean="0"/>
              <a:t>the ability of a test to correctly identify those who do not have the disease</a:t>
            </a:r>
          </a:p>
          <a:p>
            <a:pPr lvl="2" eaLnBrk="1" hangingPunct="1"/>
            <a:r>
              <a:rPr lang="en-US" sz="2800" b="1" smtClean="0">
                <a:solidFill>
                  <a:srgbClr val="FFFF00"/>
                </a:solidFill>
              </a:rPr>
              <a:t>a test that has high specificity will have few false positives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A272C84-DBD7-47ED-B9BD-90CF59BE9A1F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50A6710-DF0A-40A2-9F13-06DF42E990A9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696200" cy="8382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bg2"/>
                </a:solidFill>
              </a:rPr>
              <a:t>Yield (Predictive values)</a:t>
            </a:r>
          </a:p>
        </p:txBody>
      </p:sp>
      <p:sp>
        <p:nvSpPr>
          <p:cNvPr id="79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1788"/>
            <a:ext cx="8534400" cy="2308225"/>
          </a:xfrm>
        </p:spPr>
        <p:txBody>
          <a:bodyPr/>
          <a:lstStyle/>
          <a:p>
            <a:pPr marL="609600" indent="-609600" eaLnBrk="1" hangingPunct="1">
              <a:lnSpc>
                <a:spcPct val="120000"/>
              </a:lnSpc>
              <a:spcBef>
                <a:spcPct val="40000"/>
              </a:spcBef>
              <a:buFont typeface="Monotype Sorts"/>
              <a:buNone/>
            </a:pPr>
            <a:r>
              <a:rPr lang="en-US" sz="2400" b="1" smtClean="0">
                <a:latin typeface="Arial" charset="0"/>
                <a:cs typeface="Arial" charset="0"/>
              </a:rPr>
              <a:t>Yield is the amount of previously unrecognized disease that is diagnosed and brought to treatment as a result of screening. </a:t>
            </a:r>
          </a:p>
          <a:p>
            <a:pPr marL="609600" indent="-609600" eaLnBrk="1" hangingPunct="1">
              <a:lnSpc>
                <a:spcPct val="120000"/>
              </a:lnSpc>
              <a:spcBef>
                <a:spcPct val="40000"/>
              </a:spcBef>
              <a:buFont typeface="Monotype Sorts"/>
              <a:buNone/>
            </a:pPr>
            <a:r>
              <a:rPr lang="en-US" sz="2400" b="1" smtClean="0">
                <a:latin typeface="Arial" charset="0"/>
                <a:cs typeface="Arial" charset="0"/>
              </a:rPr>
              <a:t>It is measured by:</a:t>
            </a:r>
          </a:p>
          <a:p>
            <a:pPr marL="609600" indent="-609600" eaLnBrk="1" hangingPunct="1">
              <a:lnSpc>
                <a:spcPct val="120000"/>
              </a:lnSpc>
              <a:spcBef>
                <a:spcPct val="40000"/>
              </a:spcBef>
            </a:pPr>
            <a:r>
              <a:rPr lang="en-US" sz="2400" b="1" smtClean="0">
                <a:solidFill>
                  <a:srgbClr val="FFC000"/>
                </a:solidFill>
                <a:latin typeface="Arial" charset="0"/>
                <a:cs typeface="Arial" charset="0"/>
              </a:rPr>
              <a:t>Positive Predictive Value (PPV)</a:t>
            </a:r>
          </a:p>
          <a:p>
            <a:pPr marL="609600" indent="-609600" eaLnBrk="1" hangingPunct="1">
              <a:lnSpc>
                <a:spcPct val="120000"/>
              </a:lnSpc>
              <a:spcBef>
                <a:spcPct val="40000"/>
              </a:spcBef>
            </a:pPr>
            <a:r>
              <a:rPr lang="en-US" sz="2400" b="1" smtClean="0">
                <a:solidFill>
                  <a:srgbClr val="FFC000"/>
                </a:solidFill>
                <a:latin typeface="Arial" charset="0"/>
                <a:cs typeface="Arial" charset="0"/>
              </a:rPr>
              <a:t>Negative Predictive Value (NPV)</a:t>
            </a: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E64809D-353C-4D9A-B3F5-D00D34AC08A0}" type="slidenum">
              <a:rPr lang="ar-SA"/>
              <a:pPr/>
              <a:t>23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6BF0F1F-122F-47D7-B1F0-0793AB746C59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9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9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9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9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9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9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6674" grpId="0"/>
      <p:bldP spid="79667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458200" cy="12192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70C0"/>
                </a:solidFill>
              </a:rPr>
              <a:t>Positive Predictive Value</a:t>
            </a:r>
            <a:endParaRPr lang="en-US" smtClean="0">
              <a:solidFill>
                <a:srgbClr val="0070C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84313"/>
            <a:ext cx="8534400" cy="2016125"/>
          </a:xfrm>
        </p:spPr>
        <p:txBody>
          <a:bodyPr/>
          <a:lstStyle/>
          <a:p>
            <a:pPr eaLnBrk="1" hangingPunct="1"/>
            <a:r>
              <a:rPr lang="en-US" sz="2800" b="1" smtClean="0">
                <a:latin typeface="Arial" charset="0"/>
                <a:cs typeface="Arial" charset="0"/>
              </a:rPr>
              <a:t>Proportion of individuals who test positive who actually have the disease</a:t>
            </a:r>
          </a:p>
          <a:p>
            <a:pPr eaLnBrk="1" hangingPunct="1"/>
            <a:r>
              <a:rPr lang="en-US" sz="2800" b="1" smtClean="0">
                <a:solidFill>
                  <a:srgbClr val="FFC000"/>
                </a:solidFill>
                <a:latin typeface="Arial" charset="0"/>
                <a:cs typeface="Arial" charset="0"/>
              </a:rPr>
              <a:t>i.e.</a:t>
            </a:r>
            <a:r>
              <a:rPr lang="en-US" sz="2800" b="1" i="1" smtClean="0">
                <a:solidFill>
                  <a:srgbClr val="FFC000"/>
                </a:solidFill>
                <a:latin typeface="Arial" charset="0"/>
                <a:cs typeface="Arial" charset="0"/>
              </a:rPr>
              <a:t> The ability to predict the presence of disease from test results.</a:t>
            </a:r>
            <a:endParaRPr lang="en-US" sz="2800" b="1" smtClean="0">
              <a:solidFill>
                <a:srgbClr val="FFC000"/>
              </a:solidFill>
              <a:latin typeface="Arial" charset="0"/>
              <a:cs typeface="Arial" charset="0"/>
            </a:endParaRPr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762000" y="1295400"/>
            <a:ext cx="7620000" cy="76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699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1" hangingPunct="1"/>
            <a:endParaRPr lang="ar-EG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7391400" y="51054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7696200" y="43434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1" hangingPunct="1"/>
            <a:r>
              <a:rPr lang="en-US" sz="3600" b="1">
                <a:solidFill>
                  <a:srgbClr val="FFFF00"/>
                </a:solidFill>
              </a:rPr>
              <a:t>a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7315200" y="507365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1" hangingPunct="1"/>
            <a:r>
              <a:rPr lang="en-US" sz="3600" b="1">
                <a:solidFill>
                  <a:srgbClr val="FFFF00"/>
                </a:solidFill>
              </a:rPr>
              <a:t>a + b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6743700" y="4648200"/>
            <a:ext cx="588963" cy="923925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5400"/>
              <a:t>=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4940300" y="4724400"/>
            <a:ext cx="1330325" cy="646113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3600" b="1"/>
              <a:t>P.P.V.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1905000" y="4149725"/>
            <a:ext cx="3841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US" b="1"/>
              <a:t>yes</a:t>
            </a:r>
            <a:endParaRPr lang="en-US" sz="4400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2700338" y="4149725"/>
            <a:ext cx="280987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b="1"/>
              <a:t>no</a:t>
            </a:r>
            <a:endParaRPr lang="en-US" sz="4400"/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1350963" y="4903788"/>
            <a:ext cx="13335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b="1"/>
              <a:t>+</a:t>
            </a:r>
            <a:endParaRPr lang="en-US" sz="4400"/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1995488" y="4803775"/>
            <a:ext cx="2000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2800"/>
              <a:t>a</a:t>
            </a:r>
            <a:endParaRPr lang="en-US" sz="4800"/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2773363" y="4803775"/>
            <a:ext cx="2000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2800"/>
              <a:t>b</a:t>
            </a:r>
            <a:endParaRPr lang="en-US" sz="4800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1682750" y="4775200"/>
            <a:ext cx="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1682750" y="4775200"/>
            <a:ext cx="31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1682750" y="4775200"/>
            <a:ext cx="31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2460625" y="4775200"/>
            <a:ext cx="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2460625" y="4775200"/>
            <a:ext cx="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>
            <a:off x="2460625" y="4775200"/>
            <a:ext cx="1588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>
            <a:off x="2460625" y="4775200"/>
            <a:ext cx="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>
            <a:off x="3222625" y="4775200"/>
            <a:ext cx="31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>
            <a:off x="3222625" y="4775200"/>
            <a:ext cx="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8" name="Line 24"/>
          <p:cNvSpPr>
            <a:spLocks noChangeShapeType="1"/>
          </p:cNvSpPr>
          <p:nvPr/>
        </p:nvSpPr>
        <p:spPr bwMode="auto">
          <a:xfrm>
            <a:off x="3224213" y="4775200"/>
            <a:ext cx="1587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9" name="Line 25"/>
          <p:cNvSpPr>
            <a:spLocks noChangeShapeType="1"/>
          </p:cNvSpPr>
          <p:nvPr/>
        </p:nvSpPr>
        <p:spPr bwMode="auto">
          <a:xfrm>
            <a:off x="3224213" y="4775200"/>
            <a:ext cx="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0" name="Line 26"/>
          <p:cNvSpPr>
            <a:spLocks noChangeShapeType="1"/>
          </p:cNvSpPr>
          <p:nvPr/>
        </p:nvSpPr>
        <p:spPr bwMode="auto">
          <a:xfrm>
            <a:off x="3224213" y="4775200"/>
            <a:ext cx="1587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>
            <a:off x="3224213" y="4775200"/>
            <a:ext cx="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>
            <a:off x="1682750" y="4776788"/>
            <a:ext cx="3175" cy="5080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3" name="Line 29"/>
          <p:cNvSpPr>
            <a:spLocks noChangeShapeType="1"/>
          </p:cNvSpPr>
          <p:nvPr/>
        </p:nvSpPr>
        <p:spPr bwMode="auto">
          <a:xfrm>
            <a:off x="3224213" y="4776788"/>
            <a:ext cx="0" cy="5080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4" name="Rectangle 30"/>
          <p:cNvSpPr>
            <a:spLocks noChangeArrowheads="1"/>
          </p:cNvSpPr>
          <p:nvPr/>
        </p:nvSpPr>
        <p:spPr bwMode="auto">
          <a:xfrm>
            <a:off x="1371600" y="5360988"/>
            <a:ext cx="7620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b="1"/>
              <a:t>-</a:t>
            </a:r>
            <a:endParaRPr lang="en-US" sz="4400"/>
          </a:p>
        </p:txBody>
      </p:sp>
      <p:sp>
        <p:nvSpPr>
          <p:cNvPr id="26655" name="Rectangle 31"/>
          <p:cNvSpPr>
            <a:spLocks noChangeArrowheads="1"/>
          </p:cNvSpPr>
          <p:nvPr/>
        </p:nvSpPr>
        <p:spPr bwMode="auto">
          <a:xfrm>
            <a:off x="1995488" y="5314950"/>
            <a:ext cx="17938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2800"/>
              <a:t>c</a:t>
            </a:r>
            <a:endParaRPr lang="en-US" sz="3600"/>
          </a:p>
        </p:txBody>
      </p:sp>
      <p:sp>
        <p:nvSpPr>
          <p:cNvPr id="26656" name="Rectangle 32"/>
          <p:cNvSpPr>
            <a:spLocks noChangeArrowheads="1"/>
          </p:cNvSpPr>
          <p:nvPr/>
        </p:nvSpPr>
        <p:spPr bwMode="auto">
          <a:xfrm>
            <a:off x="2773363" y="5314950"/>
            <a:ext cx="2000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2800"/>
              <a:t>d</a:t>
            </a:r>
            <a:endParaRPr lang="en-US" sz="4800"/>
          </a:p>
        </p:txBody>
      </p:sp>
      <p:sp>
        <p:nvSpPr>
          <p:cNvPr id="26657" name="Line 33"/>
          <p:cNvSpPr>
            <a:spLocks noChangeShapeType="1"/>
          </p:cNvSpPr>
          <p:nvPr/>
        </p:nvSpPr>
        <p:spPr bwMode="auto">
          <a:xfrm>
            <a:off x="1682750" y="5284788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8" name="Line 34"/>
          <p:cNvSpPr>
            <a:spLocks noChangeShapeType="1"/>
          </p:cNvSpPr>
          <p:nvPr/>
        </p:nvSpPr>
        <p:spPr bwMode="auto">
          <a:xfrm>
            <a:off x="1682750" y="5284788"/>
            <a:ext cx="3175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9" name="Line 35"/>
          <p:cNvSpPr>
            <a:spLocks noChangeShapeType="1"/>
          </p:cNvSpPr>
          <p:nvPr/>
        </p:nvSpPr>
        <p:spPr bwMode="auto">
          <a:xfrm>
            <a:off x="1685925" y="5284788"/>
            <a:ext cx="774700" cy="15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60" name="Line 36"/>
          <p:cNvSpPr>
            <a:spLocks noChangeShapeType="1"/>
          </p:cNvSpPr>
          <p:nvPr/>
        </p:nvSpPr>
        <p:spPr bwMode="auto">
          <a:xfrm>
            <a:off x="2460625" y="5284788"/>
            <a:ext cx="15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61" name="Line 37"/>
          <p:cNvSpPr>
            <a:spLocks noChangeShapeType="1"/>
          </p:cNvSpPr>
          <p:nvPr/>
        </p:nvSpPr>
        <p:spPr bwMode="auto">
          <a:xfrm>
            <a:off x="2460625" y="5284788"/>
            <a:ext cx="0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62" name="Line 38"/>
          <p:cNvSpPr>
            <a:spLocks noChangeShapeType="1"/>
          </p:cNvSpPr>
          <p:nvPr/>
        </p:nvSpPr>
        <p:spPr bwMode="auto">
          <a:xfrm>
            <a:off x="2462213" y="5284788"/>
            <a:ext cx="762000" cy="15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63" name="Line 39"/>
          <p:cNvSpPr>
            <a:spLocks noChangeShapeType="1"/>
          </p:cNvSpPr>
          <p:nvPr/>
        </p:nvSpPr>
        <p:spPr bwMode="auto">
          <a:xfrm>
            <a:off x="3224213" y="5284788"/>
            <a:ext cx="15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64" name="Line 40"/>
          <p:cNvSpPr>
            <a:spLocks noChangeShapeType="1"/>
          </p:cNvSpPr>
          <p:nvPr/>
        </p:nvSpPr>
        <p:spPr bwMode="auto">
          <a:xfrm>
            <a:off x="3224213" y="5284788"/>
            <a:ext cx="0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65" name="Line 41"/>
          <p:cNvSpPr>
            <a:spLocks noChangeShapeType="1"/>
          </p:cNvSpPr>
          <p:nvPr/>
        </p:nvSpPr>
        <p:spPr bwMode="auto">
          <a:xfrm>
            <a:off x="1682750" y="5287963"/>
            <a:ext cx="3175" cy="4953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66" name="Line 42"/>
          <p:cNvSpPr>
            <a:spLocks noChangeShapeType="1"/>
          </p:cNvSpPr>
          <p:nvPr/>
        </p:nvSpPr>
        <p:spPr bwMode="auto">
          <a:xfrm>
            <a:off x="3224213" y="5287963"/>
            <a:ext cx="0" cy="4953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67" name="Line 43"/>
          <p:cNvSpPr>
            <a:spLocks noChangeShapeType="1"/>
          </p:cNvSpPr>
          <p:nvPr/>
        </p:nvSpPr>
        <p:spPr bwMode="auto">
          <a:xfrm>
            <a:off x="1682750" y="5783263"/>
            <a:ext cx="31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68" name="Line 44"/>
          <p:cNvSpPr>
            <a:spLocks noChangeShapeType="1"/>
          </p:cNvSpPr>
          <p:nvPr/>
        </p:nvSpPr>
        <p:spPr bwMode="auto">
          <a:xfrm>
            <a:off x="1682750" y="5783263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69" name="Line 45"/>
          <p:cNvSpPr>
            <a:spLocks noChangeShapeType="1"/>
          </p:cNvSpPr>
          <p:nvPr/>
        </p:nvSpPr>
        <p:spPr bwMode="auto">
          <a:xfrm>
            <a:off x="1682750" y="5783263"/>
            <a:ext cx="31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70" name="Line 46"/>
          <p:cNvSpPr>
            <a:spLocks noChangeShapeType="1"/>
          </p:cNvSpPr>
          <p:nvPr/>
        </p:nvSpPr>
        <p:spPr bwMode="auto">
          <a:xfrm>
            <a:off x="1682750" y="5783263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71" name="Line 47"/>
          <p:cNvSpPr>
            <a:spLocks noChangeShapeType="1"/>
          </p:cNvSpPr>
          <p:nvPr/>
        </p:nvSpPr>
        <p:spPr bwMode="auto">
          <a:xfrm>
            <a:off x="1685925" y="5783263"/>
            <a:ext cx="774700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72" name="Line 48"/>
          <p:cNvSpPr>
            <a:spLocks noChangeShapeType="1"/>
          </p:cNvSpPr>
          <p:nvPr/>
        </p:nvSpPr>
        <p:spPr bwMode="auto">
          <a:xfrm>
            <a:off x="2460625" y="5783263"/>
            <a:ext cx="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73" name="Line 49"/>
          <p:cNvSpPr>
            <a:spLocks noChangeShapeType="1"/>
          </p:cNvSpPr>
          <p:nvPr/>
        </p:nvSpPr>
        <p:spPr bwMode="auto">
          <a:xfrm>
            <a:off x="2460625" y="5783263"/>
            <a:ext cx="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74" name="Line 50"/>
          <p:cNvSpPr>
            <a:spLocks noChangeShapeType="1"/>
          </p:cNvSpPr>
          <p:nvPr/>
        </p:nvSpPr>
        <p:spPr bwMode="auto">
          <a:xfrm>
            <a:off x="2460625" y="5783263"/>
            <a:ext cx="1588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75" name="Line 51"/>
          <p:cNvSpPr>
            <a:spLocks noChangeShapeType="1"/>
          </p:cNvSpPr>
          <p:nvPr/>
        </p:nvSpPr>
        <p:spPr bwMode="auto">
          <a:xfrm>
            <a:off x="2460625" y="5783263"/>
            <a:ext cx="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76" name="Line 52"/>
          <p:cNvSpPr>
            <a:spLocks noChangeShapeType="1"/>
          </p:cNvSpPr>
          <p:nvPr/>
        </p:nvSpPr>
        <p:spPr bwMode="auto">
          <a:xfrm>
            <a:off x="2462213" y="5783263"/>
            <a:ext cx="760412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77" name="Line 53"/>
          <p:cNvSpPr>
            <a:spLocks noChangeShapeType="1"/>
          </p:cNvSpPr>
          <p:nvPr/>
        </p:nvSpPr>
        <p:spPr bwMode="auto">
          <a:xfrm>
            <a:off x="3222625" y="5783263"/>
            <a:ext cx="31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78" name="Line 54"/>
          <p:cNvSpPr>
            <a:spLocks noChangeShapeType="1"/>
          </p:cNvSpPr>
          <p:nvPr/>
        </p:nvSpPr>
        <p:spPr bwMode="auto">
          <a:xfrm>
            <a:off x="3222625" y="5783263"/>
            <a:ext cx="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79" name="Line 55"/>
          <p:cNvSpPr>
            <a:spLocks noChangeShapeType="1"/>
          </p:cNvSpPr>
          <p:nvPr/>
        </p:nvSpPr>
        <p:spPr bwMode="auto">
          <a:xfrm>
            <a:off x="3224213" y="5783263"/>
            <a:ext cx="1587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80" name="Line 56"/>
          <p:cNvSpPr>
            <a:spLocks noChangeShapeType="1"/>
          </p:cNvSpPr>
          <p:nvPr/>
        </p:nvSpPr>
        <p:spPr bwMode="auto">
          <a:xfrm>
            <a:off x="3224213" y="5783263"/>
            <a:ext cx="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81" name="Line 57"/>
          <p:cNvSpPr>
            <a:spLocks noChangeShapeType="1"/>
          </p:cNvSpPr>
          <p:nvPr/>
        </p:nvSpPr>
        <p:spPr bwMode="auto">
          <a:xfrm>
            <a:off x="3224213" y="5783263"/>
            <a:ext cx="1587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82" name="Line 58"/>
          <p:cNvSpPr>
            <a:spLocks noChangeShapeType="1"/>
          </p:cNvSpPr>
          <p:nvPr/>
        </p:nvSpPr>
        <p:spPr bwMode="auto">
          <a:xfrm>
            <a:off x="3224213" y="5783263"/>
            <a:ext cx="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83" name="Line 59"/>
          <p:cNvSpPr>
            <a:spLocks noChangeShapeType="1"/>
          </p:cNvSpPr>
          <p:nvPr/>
        </p:nvSpPr>
        <p:spPr bwMode="auto">
          <a:xfrm>
            <a:off x="1693863" y="4779963"/>
            <a:ext cx="774700" cy="15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84" name="Line 60"/>
          <p:cNvSpPr>
            <a:spLocks noChangeShapeType="1"/>
          </p:cNvSpPr>
          <p:nvPr/>
        </p:nvSpPr>
        <p:spPr bwMode="auto">
          <a:xfrm>
            <a:off x="2471738" y="4779963"/>
            <a:ext cx="762000" cy="15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85" name="Line 61"/>
          <p:cNvSpPr>
            <a:spLocks noChangeShapeType="1"/>
          </p:cNvSpPr>
          <p:nvPr/>
        </p:nvSpPr>
        <p:spPr bwMode="auto">
          <a:xfrm>
            <a:off x="2474913" y="4772025"/>
            <a:ext cx="0" cy="5080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86" name="Line 62"/>
          <p:cNvSpPr>
            <a:spLocks noChangeShapeType="1"/>
          </p:cNvSpPr>
          <p:nvPr/>
        </p:nvSpPr>
        <p:spPr bwMode="auto">
          <a:xfrm>
            <a:off x="2474913" y="5283200"/>
            <a:ext cx="0" cy="4953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87" name="Text Box 63"/>
          <p:cNvSpPr txBox="1">
            <a:spLocks noChangeArrowheads="1"/>
          </p:cNvSpPr>
          <p:nvPr/>
        </p:nvSpPr>
        <p:spPr bwMode="auto">
          <a:xfrm>
            <a:off x="3276600" y="4827588"/>
            <a:ext cx="760413" cy="40005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/>
              <a:t>a + b</a:t>
            </a:r>
          </a:p>
        </p:txBody>
      </p:sp>
      <p:sp>
        <p:nvSpPr>
          <p:cNvPr id="26688" name="Text Box 64"/>
          <p:cNvSpPr txBox="1">
            <a:spLocks noChangeArrowheads="1"/>
          </p:cNvSpPr>
          <p:nvPr/>
        </p:nvSpPr>
        <p:spPr bwMode="auto">
          <a:xfrm>
            <a:off x="3302000" y="5356225"/>
            <a:ext cx="746125" cy="40005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/>
              <a:t>c + d</a:t>
            </a:r>
          </a:p>
        </p:txBody>
      </p:sp>
      <p:sp>
        <p:nvSpPr>
          <p:cNvPr id="26689" name="Text Box 65"/>
          <p:cNvSpPr txBox="1">
            <a:spLocks noChangeArrowheads="1"/>
          </p:cNvSpPr>
          <p:nvPr/>
        </p:nvSpPr>
        <p:spPr bwMode="auto">
          <a:xfrm>
            <a:off x="1758950" y="5818188"/>
            <a:ext cx="746125" cy="40005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/>
              <a:t>a + c</a:t>
            </a:r>
          </a:p>
        </p:txBody>
      </p:sp>
      <p:sp>
        <p:nvSpPr>
          <p:cNvPr id="26690" name="Text Box 66"/>
          <p:cNvSpPr txBox="1">
            <a:spLocks noChangeArrowheads="1"/>
          </p:cNvSpPr>
          <p:nvPr/>
        </p:nvSpPr>
        <p:spPr bwMode="auto">
          <a:xfrm>
            <a:off x="2492375" y="5818188"/>
            <a:ext cx="760413" cy="40005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/>
              <a:t>b + d</a:t>
            </a:r>
          </a:p>
        </p:txBody>
      </p:sp>
      <p:sp>
        <p:nvSpPr>
          <p:cNvPr id="26691" name="Text Box 67"/>
          <p:cNvSpPr txBox="1">
            <a:spLocks noChangeArrowheads="1"/>
          </p:cNvSpPr>
          <p:nvPr/>
        </p:nvSpPr>
        <p:spPr bwMode="auto">
          <a:xfrm>
            <a:off x="1949450" y="3989388"/>
            <a:ext cx="1055688" cy="369887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/>
              <a:t>Disease</a:t>
            </a:r>
          </a:p>
        </p:txBody>
      </p:sp>
      <p:sp>
        <p:nvSpPr>
          <p:cNvPr id="26692" name="Text Box 68"/>
          <p:cNvSpPr txBox="1">
            <a:spLocks noChangeArrowheads="1"/>
          </p:cNvSpPr>
          <p:nvPr/>
        </p:nvSpPr>
        <p:spPr bwMode="auto">
          <a:xfrm rot="-5400000">
            <a:off x="140494" y="5012532"/>
            <a:ext cx="1301750" cy="646112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b="1"/>
              <a:t>Screening</a:t>
            </a:r>
          </a:p>
          <a:p>
            <a:pPr algn="ctr" eaLnBrk="1" hangingPunct="1"/>
            <a:r>
              <a:rPr lang="en-US" b="1"/>
              <a:t>Test</a:t>
            </a:r>
          </a:p>
        </p:txBody>
      </p:sp>
      <p:sp>
        <p:nvSpPr>
          <p:cNvPr id="26693" name="Text Box 69"/>
          <p:cNvSpPr txBox="1">
            <a:spLocks noChangeArrowheads="1"/>
          </p:cNvSpPr>
          <p:nvPr/>
        </p:nvSpPr>
        <p:spPr bwMode="auto">
          <a:xfrm>
            <a:off x="3419475" y="5867400"/>
            <a:ext cx="350838" cy="369888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N</a:t>
            </a:r>
          </a:p>
        </p:txBody>
      </p:sp>
      <p:sp>
        <p:nvSpPr>
          <p:cNvPr id="70" name="Date Placeholder 6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F3DEB7F-B916-427F-B4D2-C56B7F7DA108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  <p:sp>
        <p:nvSpPr>
          <p:cNvPr id="26695" name="Slide Number Placeholder 70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DF2C82F-6298-4A2A-9934-6B9A5F7602E0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4582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70C0"/>
                </a:solidFill>
              </a:rPr>
              <a:t>Negative Predictive Value</a:t>
            </a:r>
            <a:endParaRPr lang="en-US" smtClean="0">
              <a:solidFill>
                <a:srgbClr val="0070C0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12875"/>
            <a:ext cx="8534400" cy="1752600"/>
          </a:xfrm>
        </p:spPr>
        <p:txBody>
          <a:bodyPr/>
          <a:lstStyle/>
          <a:p>
            <a:pPr eaLnBrk="1" hangingPunct="1"/>
            <a:r>
              <a:rPr lang="en-US" sz="2800" b="1" smtClean="0">
                <a:latin typeface="Arial" charset="0"/>
                <a:cs typeface="Arial" charset="0"/>
              </a:rPr>
              <a:t>Proportion of individuals who test negative who don’t have the disease</a:t>
            </a:r>
          </a:p>
          <a:p>
            <a:pPr eaLnBrk="1" hangingPunct="1"/>
            <a:r>
              <a:rPr lang="en-US" sz="2800" b="1" i="1" smtClean="0">
                <a:solidFill>
                  <a:srgbClr val="FFC000"/>
                </a:solidFill>
                <a:latin typeface="Arial" charset="0"/>
                <a:cs typeface="Arial" charset="0"/>
              </a:rPr>
              <a:t>i.e. The ability to predict the absence of disease from test results.</a:t>
            </a:r>
            <a:endParaRPr lang="en-US" sz="2800" b="1" smtClean="0">
              <a:solidFill>
                <a:srgbClr val="FFC000"/>
              </a:solidFill>
              <a:latin typeface="Arial" charset="0"/>
              <a:cs typeface="Arial" charset="0"/>
            </a:endParaRPr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762000" y="1295400"/>
            <a:ext cx="7620000" cy="76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699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1" hangingPunct="1"/>
            <a:endParaRPr lang="ar-EG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7391400" y="51054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7696200" y="43434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1" hangingPunct="1"/>
            <a:r>
              <a:rPr lang="en-US" sz="3600" b="1">
                <a:solidFill>
                  <a:srgbClr val="FFFF00"/>
                </a:solidFill>
              </a:rPr>
              <a:t>d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7315200" y="507365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1" hangingPunct="1"/>
            <a:r>
              <a:rPr lang="en-US" sz="3600" b="1">
                <a:solidFill>
                  <a:srgbClr val="FFFF00"/>
                </a:solidFill>
              </a:rPr>
              <a:t>c + d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6743700" y="4648200"/>
            <a:ext cx="588963" cy="923925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5400"/>
              <a:t>=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4916488" y="4724400"/>
            <a:ext cx="1417637" cy="646113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3600" b="1"/>
              <a:t>N.P.V.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1905000" y="4149725"/>
            <a:ext cx="3841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US" b="1"/>
              <a:t>yes</a:t>
            </a:r>
            <a:endParaRPr lang="en-US" sz="4400"/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2714625" y="4370388"/>
            <a:ext cx="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endParaRPr lang="en-US" sz="4400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1350963" y="4903788"/>
            <a:ext cx="13335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b="1"/>
              <a:t>+</a:t>
            </a:r>
            <a:endParaRPr lang="en-US" sz="4400"/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1979613" y="4797425"/>
            <a:ext cx="1641475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US" sz="2800"/>
              <a:t>a	b	</a:t>
            </a:r>
            <a:endParaRPr lang="en-US" sz="4800"/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2700338" y="4437063"/>
            <a:ext cx="342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2400"/>
              <a:t>no</a:t>
            </a:r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1682750" y="4775200"/>
            <a:ext cx="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1682750" y="4775200"/>
            <a:ext cx="31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1682750" y="4775200"/>
            <a:ext cx="31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2460625" y="4775200"/>
            <a:ext cx="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2460625" y="4775200"/>
            <a:ext cx="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>
            <a:off x="2460625" y="4775200"/>
            <a:ext cx="1588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>
            <a:off x="2460625" y="4775200"/>
            <a:ext cx="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>
            <a:off x="3222625" y="4775200"/>
            <a:ext cx="31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>
            <a:off x="3222625" y="4775200"/>
            <a:ext cx="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>
            <a:off x="3224213" y="4775200"/>
            <a:ext cx="1587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3" name="Line 25"/>
          <p:cNvSpPr>
            <a:spLocks noChangeShapeType="1"/>
          </p:cNvSpPr>
          <p:nvPr/>
        </p:nvSpPr>
        <p:spPr bwMode="auto">
          <a:xfrm>
            <a:off x="3224213" y="4775200"/>
            <a:ext cx="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4" name="Line 26"/>
          <p:cNvSpPr>
            <a:spLocks noChangeShapeType="1"/>
          </p:cNvSpPr>
          <p:nvPr/>
        </p:nvSpPr>
        <p:spPr bwMode="auto">
          <a:xfrm>
            <a:off x="3224213" y="4775200"/>
            <a:ext cx="1587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>
            <a:off x="3224213" y="4775200"/>
            <a:ext cx="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>
            <a:off x="1682750" y="4776788"/>
            <a:ext cx="3175" cy="5080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7" name="Line 29"/>
          <p:cNvSpPr>
            <a:spLocks noChangeShapeType="1"/>
          </p:cNvSpPr>
          <p:nvPr/>
        </p:nvSpPr>
        <p:spPr bwMode="auto">
          <a:xfrm>
            <a:off x="3224213" y="4776788"/>
            <a:ext cx="0" cy="5080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8" name="Rectangle 30"/>
          <p:cNvSpPr>
            <a:spLocks noChangeArrowheads="1"/>
          </p:cNvSpPr>
          <p:nvPr/>
        </p:nvSpPr>
        <p:spPr bwMode="auto">
          <a:xfrm>
            <a:off x="1371600" y="5360988"/>
            <a:ext cx="7620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b="1"/>
              <a:t>-</a:t>
            </a:r>
            <a:endParaRPr lang="en-US" sz="4400"/>
          </a:p>
        </p:txBody>
      </p:sp>
      <p:sp>
        <p:nvSpPr>
          <p:cNvPr id="27679" name="Rectangle 31"/>
          <p:cNvSpPr>
            <a:spLocks noChangeArrowheads="1"/>
          </p:cNvSpPr>
          <p:nvPr/>
        </p:nvSpPr>
        <p:spPr bwMode="auto">
          <a:xfrm>
            <a:off x="1995488" y="5314950"/>
            <a:ext cx="17938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2800"/>
              <a:t>c</a:t>
            </a:r>
            <a:endParaRPr lang="en-US" sz="3600"/>
          </a:p>
        </p:txBody>
      </p:sp>
      <p:sp>
        <p:nvSpPr>
          <p:cNvPr id="27680" name="Rectangle 32"/>
          <p:cNvSpPr>
            <a:spLocks noChangeArrowheads="1"/>
          </p:cNvSpPr>
          <p:nvPr/>
        </p:nvSpPr>
        <p:spPr bwMode="auto">
          <a:xfrm>
            <a:off x="2773363" y="5314950"/>
            <a:ext cx="2000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2800"/>
              <a:t>d</a:t>
            </a:r>
            <a:endParaRPr lang="en-US" sz="4800"/>
          </a:p>
        </p:txBody>
      </p:sp>
      <p:sp>
        <p:nvSpPr>
          <p:cNvPr id="27681" name="Line 33"/>
          <p:cNvSpPr>
            <a:spLocks noChangeShapeType="1"/>
          </p:cNvSpPr>
          <p:nvPr/>
        </p:nvSpPr>
        <p:spPr bwMode="auto">
          <a:xfrm>
            <a:off x="1682750" y="5284788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2" name="Line 34"/>
          <p:cNvSpPr>
            <a:spLocks noChangeShapeType="1"/>
          </p:cNvSpPr>
          <p:nvPr/>
        </p:nvSpPr>
        <p:spPr bwMode="auto">
          <a:xfrm>
            <a:off x="1682750" y="5284788"/>
            <a:ext cx="3175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3" name="Line 35"/>
          <p:cNvSpPr>
            <a:spLocks noChangeShapeType="1"/>
          </p:cNvSpPr>
          <p:nvPr/>
        </p:nvSpPr>
        <p:spPr bwMode="auto">
          <a:xfrm>
            <a:off x="1685925" y="5284788"/>
            <a:ext cx="774700" cy="15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4" name="Line 36"/>
          <p:cNvSpPr>
            <a:spLocks noChangeShapeType="1"/>
          </p:cNvSpPr>
          <p:nvPr/>
        </p:nvSpPr>
        <p:spPr bwMode="auto">
          <a:xfrm>
            <a:off x="2460625" y="5284788"/>
            <a:ext cx="15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5" name="Line 37"/>
          <p:cNvSpPr>
            <a:spLocks noChangeShapeType="1"/>
          </p:cNvSpPr>
          <p:nvPr/>
        </p:nvSpPr>
        <p:spPr bwMode="auto">
          <a:xfrm>
            <a:off x="2460625" y="5284788"/>
            <a:ext cx="0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6" name="Line 38"/>
          <p:cNvSpPr>
            <a:spLocks noChangeShapeType="1"/>
          </p:cNvSpPr>
          <p:nvPr/>
        </p:nvSpPr>
        <p:spPr bwMode="auto">
          <a:xfrm>
            <a:off x="2462213" y="5284788"/>
            <a:ext cx="762000" cy="15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7" name="Line 39"/>
          <p:cNvSpPr>
            <a:spLocks noChangeShapeType="1"/>
          </p:cNvSpPr>
          <p:nvPr/>
        </p:nvSpPr>
        <p:spPr bwMode="auto">
          <a:xfrm>
            <a:off x="3224213" y="5284788"/>
            <a:ext cx="15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8" name="Line 40"/>
          <p:cNvSpPr>
            <a:spLocks noChangeShapeType="1"/>
          </p:cNvSpPr>
          <p:nvPr/>
        </p:nvSpPr>
        <p:spPr bwMode="auto">
          <a:xfrm>
            <a:off x="3224213" y="5284788"/>
            <a:ext cx="0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9" name="Line 41"/>
          <p:cNvSpPr>
            <a:spLocks noChangeShapeType="1"/>
          </p:cNvSpPr>
          <p:nvPr/>
        </p:nvSpPr>
        <p:spPr bwMode="auto">
          <a:xfrm>
            <a:off x="1682750" y="5287963"/>
            <a:ext cx="3175" cy="4953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0" name="Line 42"/>
          <p:cNvSpPr>
            <a:spLocks noChangeShapeType="1"/>
          </p:cNvSpPr>
          <p:nvPr/>
        </p:nvSpPr>
        <p:spPr bwMode="auto">
          <a:xfrm>
            <a:off x="3224213" y="5287963"/>
            <a:ext cx="0" cy="4953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1" name="Line 43"/>
          <p:cNvSpPr>
            <a:spLocks noChangeShapeType="1"/>
          </p:cNvSpPr>
          <p:nvPr/>
        </p:nvSpPr>
        <p:spPr bwMode="auto">
          <a:xfrm>
            <a:off x="1682750" y="5783263"/>
            <a:ext cx="31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2" name="Line 44"/>
          <p:cNvSpPr>
            <a:spLocks noChangeShapeType="1"/>
          </p:cNvSpPr>
          <p:nvPr/>
        </p:nvSpPr>
        <p:spPr bwMode="auto">
          <a:xfrm>
            <a:off x="1682750" y="5783263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3" name="Line 45"/>
          <p:cNvSpPr>
            <a:spLocks noChangeShapeType="1"/>
          </p:cNvSpPr>
          <p:nvPr/>
        </p:nvSpPr>
        <p:spPr bwMode="auto">
          <a:xfrm>
            <a:off x="1682750" y="5783263"/>
            <a:ext cx="31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4" name="Line 46"/>
          <p:cNvSpPr>
            <a:spLocks noChangeShapeType="1"/>
          </p:cNvSpPr>
          <p:nvPr/>
        </p:nvSpPr>
        <p:spPr bwMode="auto">
          <a:xfrm>
            <a:off x="1682750" y="5783263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5" name="Line 47"/>
          <p:cNvSpPr>
            <a:spLocks noChangeShapeType="1"/>
          </p:cNvSpPr>
          <p:nvPr/>
        </p:nvSpPr>
        <p:spPr bwMode="auto">
          <a:xfrm>
            <a:off x="1685925" y="5783263"/>
            <a:ext cx="774700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6" name="Line 48"/>
          <p:cNvSpPr>
            <a:spLocks noChangeShapeType="1"/>
          </p:cNvSpPr>
          <p:nvPr/>
        </p:nvSpPr>
        <p:spPr bwMode="auto">
          <a:xfrm>
            <a:off x="2460625" y="5783263"/>
            <a:ext cx="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7" name="Line 49"/>
          <p:cNvSpPr>
            <a:spLocks noChangeShapeType="1"/>
          </p:cNvSpPr>
          <p:nvPr/>
        </p:nvSpPr>
        <p:spPr bwMode="auto">
          <a:xfrm>
            <a:off x="2460625" y="5783263"/>
            <a:ext cx="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8" name="Line 50"/>
          <p:cNvSpPr>
            <a:spLocks noChangeShapeType="1"/>
          </p:cNvSpPr>
          <p:nvPr/>
        </p:nvSpPr>
        <p:spPr bwMode="auto">
          <a:xfrm>
            <a:off x="2460625" y="5783263"/>
            <a:ext cx="1588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9" name="Line 51"/>
          <p:cNvSpPr>
            <a:spLocks noChangeShapeType="1"/>
          </p:cNvSpPr>
          <p:nvPr/>
        </p:nvSpPr>
        <p:spPr bwMode="auto">
          <a:xfrm>
            <a:off x="2460625" y="5783263"/>
            <a:ext cx="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00" name="Line 52"/>
          <p:cNvSpPr>
            <a:spLocks noChangeShapeType="1"/>
          </p:cNvSpPr>
          <p:nvPr/>
        </p:nvSpPr>
        <p:spPr bwMode="auto">
          <a:xfrm>
            <a:off x="2462213" y="5783263"/>
            <a:ext cx="760412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01" name="Line 53"/>
          <p:cNvSpPr>
            <a:spLocks noChangeShapeType="1"/>
          </p:cNvSpPr>
          <p:nvPr/>
        </p:nvSpPr>
        <p:spPr bwMode="auto">
          <a:xfrm>
            <a:off x="3222625" y="5783263"/>
            <a:ext cx="317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02" name="Line 54"/>
          <p:cNvSpPr>
            <a:spLocks noChangeShapeType="1"/>
          </p:cNvSpPr>
          <p:nvPr/>
        </p:nvSpPr>
        <p:spPr bwMode="auto">
          <a:xfrm>
            <a:off x="3222625" y="5783263"/>
            <a:ext cx="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03" name="Line 55"/>
          <p:cNvSpPr>
            <a:spLocks noChangeShapeType="1"/>
          </p:cNvSpPr>
          <p:nvPr/>
        </p:nvSpPr>
        <p:spPr bwMode="auto">
          <a:xfrm>
            <a:off x="3224213" y="5783263"/>
            <a:ext cx="1587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04" name="Line 56"/>
          <p:cNvSpPr>
            <a:spLocks noChangeShapeType="1"/>
          </p:cNvSpPr>
          <p:nvPr/>
        </p:nvSpPr>
        <p:spPr bwMode="auto">
          <a:xfrm>
            <a:off x="3224213" y="5783263"/>
            <a:ext cx="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05" name="Line 57"/>
          <p:cNvSpPr>
            <a:spLocks noChangeShapeType="1"/>
          </p:cNvSpPr>
          <p:nvPr/>
        </p:nvSpPr>
        <p:spPr bwMode="auto">
          <a:xfrm>
            <a:off x="3224213" y="5783263"/>
            <a:ext cx="1587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06" name="Line 58"/>
          <p:cNvSpPr>
            <a:spLocks noChangeShapeType="1"/>
          </p:cNvSpPr>
          <p:nvPr/>
        </p:nvSpPr>
        <p:spPr bwMode="auto">
          <a:xfrm>
            <a:off x="3224213" y="5783263"/>
            <a:ext cx="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07" name="Line 59"/>
          <p:cNvSpPr>
            <a:spLocks noChangeShapeType="1"/>
          </p:cNvSpPr>
          <p:nvPr/>
        </p:nvSpPr>
        <p:spPr bwMode="auto">
          <a:xfrm>
            <a:off x="1693863" y="4779963"/>
            <a:ext cx="774700" cy="15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08" name="Line 60"/>
          <p:cNvSpPr>
            <a:spLocks noChangeShapeType="1"/>
          </p:cNvSpPr>
          <p:nvPr/>
        </p:nvSpPr>
        <p:spPr bwMode="auto">
          <a:xfrm>
            <a:off x="2471738" y="4779963"/>
            <a:ext cx="762000" cy="15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09" name="Line 61"/>
          <p:cNvSpPr>
            <a:spLocks noChangeShapeType="1"/>
          </p:cNvSpPr>
          <p:nvPr/>
        </p:nvSpPr>
        <p:spPr bwMode="auto">
          <a:xfrm>
            <a:off x="2474913" y="4772025"/>
            <a:ext cx="0" cy="5080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10" name="Line 62"/>
          <p:cNvSpPr>
            <a:spLocks noChangeShapeType="1"/>
          </p:cNvSpPr>
          <p:nvPr/>
        </p:nvSpPr>
        <p:spPr bwMode="auto">
          <a:xfrm>
            <a:off x="2474913" y="5283200"/>
            <a:ext cx="0" cy="4953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11" name="Text Box 63"/>
          <p:cNvSpPr txBox="1">
            <a:spLocks noChangeArrowheads="1"/>
          </p:cNvSpPr>
          <p:nvPr/>
        </p:nvSpPr>
        <p:spPr bwMode="auto">
          <a:xfrm>
            <a:off x="3276600" y="4827588"/>
            <a:ext cx="760413" cy="40005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/>
              <a:t>a + b</a:t>
            </a:r>
          </a:p>
        </p:txBody>
      </p:sp>
      <p:sp>
        <p:nvSpPr>
          <p:cNvPr id="27712" name="Text Box 64"/>
          <p:cNvSpPr txBox="1">
            <a:spLocks noChangeArrowheads="1"/>
          </p:cNvSpPr>
          <p:nvPr/>
        </p:nvSpPr>
        <p:spPr bwMode="auto">
          <a:xfrm>
            <a:off x="3302000" y="5356225"/>
            <a:ext cx="746125" cy="40005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/>
              <a:t>c + d</a:t>
            </a:r>
          </a:p>
        </p:txBody>
      </p:sp>
      <p:sp>
        <p:nvSpPr>
          <p:cNvPr id="27713" name="Text Box 65"/>
          <p:cNvSpPr txBox="1">
            <a:spLocks noChangeArrowheads="1"/>
          </p:cNvSpPr>
          <p:nvPr/>
        </p:nvSpPr>
        <p:spPr bwMode="auto">
          <a:xfrm>
            <a:off x="1758950" y="5818188"/>
            <a:ext cx="746125" cy="40005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/>
              <a:t>a + c</a:t>
            </a:r>
          </a:p>
        </p:txBody>
      </p:sp>
      <p:sp>
        <p:nvSpPr>
          <p:cNvPr id="27714" name="Text Box 66"/>
          <p:cNvSpPr txBox="1">
            <a:spLocks noChangeArrowheads="1"/>
          </p:cNvSpPr>
          <p:nvPr/>
        </p:nvSpPr>
        <p:spPr bwMode="auto">
          <a:xfrm>
            <a:off x="2492375" y="5818188"/>
            <a:ext cx="760413" cy="40005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/>
              <a:t>b + d</a:t>
            </a:r>
          </a:p>
        </p:txBody>
      </p:sp>
      <p:sp>
        <p:nvSpPr>
          <p:cNvPr id="27715" name="Text Box 67"/>
          <p:cNvSpPr txBox="1">
            <a:spLocks noChangeArrowheads="1"/>
          </p:cNvSpPr>
          <p:nvPr/>
        </p:nvSpPr>
        <p:spPr bwMode="auto">
          <a:xfrm>
            <a:off x="1949450" y="3989388"/>
            <a:ext cx="1055688" cy="369887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/>
              <a:t>Disease</a:t>
            </a:r>
          </a:p>
        </p:txBody>
      </p:sp>
      <p:sp>
        <p:nvSpPr>
          <p:cNvPr id="27716" name="Text Box 68"/>
          <p:cNvSpPr txBox="1">
            <a:spLocks noChangeArrowheads="1"/>
          </p:cNvSpPr>
          <p:nvPr/>
        </p:nvSpPr>
        <p:spPr bwMode="auto">
          <a:xfrm rot="-5400000">
            <a:off x="216694" y="5037932"/>
            <a:ext cx="1301750" cy="646112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b="1"/>
              <a:t>Screening</a:t>
            </a:r>
          </a:p>
          <a:p>
            <a:pPr algn="ctr" eaLnBrk="1" hangingPunct="1"/>
            <a:r>
              <a:rPr lang="en-US" b="1"/>
              <a:t>Test</a:t>
            </a:r>
          </a:p>
        </p:txBody>
      </p:sp>
      <p:sp>
        <p:nvSpPr>
          <p:cNvPr id="27717" name="Text Box 69"/>
          <p:cNvSpPr txBox="1">
            <a:spLocks noChangeArrowheads="1"/>
          </p:cNvSpPr>
          <p:nvPr/>
        </p:nvSpPr>
        <p:spPr bwMode="auto">
          <a:xfrm>
            <a:off x="3419475" y="5867400"/>
            <a:ext cx="350838" cy="369888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N</a:t>
            </a:r>
          </a:p>
        </p:txBody>
      </p:sp>
      <p:sp>
        <p:nvSpPr>
          <p:cNvPr id="70" name="Date Placeholder 6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D5A079D-492C-45EA-BC71-3CED410212D8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  <p:sp>
        <p:nvSpPr>
          <p:cNvPr id="27719" name="Slide Number Placeholder 70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6CC1F88-ED91-4DC7-A8C1-8B2363FFF884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3956" name="Text Box 4"/>
          <p:cNvSpPr txBox="1">
            <a:spLocks noChangeArrowheads="1"/>
          </p:cNvSpPr>
          <p:nvPr/>
        </p:nvSpPr>
        <p:spPr bwMode="auto">
          <a:xfrm>
            <a:off x="369888" y="3613150"/>
            <a:ext cx="8532812" cy="2514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FFC000"/>
                </a:solidFill>
              </a:rPr>
              <a:t>P.P.V. =</a:t>
            </a:r>
            <a:r>
              <a:rPr lang="en-US" sz="2400" b="1" dirty="0"/>
              <a:t>19/118=16%</a:t>
            </a:r>
          </a:p>
          <a:p>
            <a:pPr eaLnBrk="1" hangingPunct="1">
              <a:defRPr/>
            </a:pPr>
            <a:r>
              <a:rPr lang="en-US" sz="2400" b="1" dirty="0"/>
              <a:t>Among persons who screen </a:t>
            </a:r>
            <a:r>
              <a:rPr lang="en-US" sz="2400" b="1" i="1" dirty="0"/>
              <a:t>positive</a:t>
            </a:r>
            <a:r>
              <a:rPr lang="en-US" sz="2400" b="1" dirty="0"/>
              <a:t>, 16% are found to have the disease. 	</a:t>
            </a:r>
          </a:p>
          <a:p>
            <a:pPr eaLnBrk="1" hangingPunct="1">
              <a:defRPr/>
            </a:pPr>
            <a:r>
              <a:rPr lang="en-US" sz="2400" b="1" dirty="0">
                <a:solidFill>
                  <a:srgbClr val="FFC000"/>
                </a:solidFill>
              </a:rPr>
              <a:t>N.P.V. = </a:t>
            </a:r>
            <a:r>
              <a:rPr lang="en-US" sz="2400" b="1" dirty="0"/>
              <a:t>1881/1882=99.99 </a:t>
            </a:r>
          </a:p>
          <a:p>
            <a:pPr eaLnBrk="1" hangingPunct="1">
              <a:defRPr/>
            </a:pPr>
            <a:r>
              <a:rPr lang="en-US" sz="2400" b="1" dirty="0"/>
              <a:t>Among persons who screen </a:t>
            </a:r>
            <a:r>
              <a:rPr lang="en-US" sz="2400" b="1" i="1" dirty="0"/>
              <a:t>negative</a:t>
            </a:r>
            <a:r>
              <a:rPr lang="en-US" sz="2400" b="1" dirty="0"/>
              <a:t>, 99.9% are found to be disease free.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400" b="1" dirty="0"/>
          </a:p>
        </p:txBody>
      </p:sp>
      <p:pic>
        <p:nvPicPr>
          <p:cNvPr id="28675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35500" y="12700"/>
            <a:ext cx="449580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4ED71D3-5177-4E90-AE1B-2AD3330F1C0C}" type="slidenum">
              <a:rPr lang="ar-SA"/>
              <a:pPr/>
              <a:t>26</a:t>
            </a:fld>
            <a:endParaRPr lang="en-US"/>
          </a:p>
        </p:txBody>
      </p:sp>
      <p:sp>
        <p:nvSpPr>
          <p:cNvPr id="7475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2AC1C36-C2CA-4546-95DF-F72D5DFC3DC3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  <p:sp>
        <p:nvSpPr>
          <p:cNvPr id="28678" name="Text Box 9"/>
          <p:cNvSpPr txBox="1">
            <a:spLocks noChangeArrowheads="1"/>
          </p:cNvSpPr>
          <p:nvPr/>
        </p:nvSpPr>
        <p:spPr bwMode="auto">
          <a:xfrm>
            <a:off x="179388" y="1412875"/>
            <a:ext cx="2082800" cy="646113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3600" b="1"/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3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3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3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3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3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3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93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93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292" name="Text Box 4"/>
          <p:cNvSpPr txBox="1">
            <a:spLocks noChangeArrowheads="1"/>
          </p:cNvSpPr>
          <p:nvPr/>
        </p:nvSpPr>
        <p:spPr bwMode="auto">
          <a:xfrm>
            <a:off x="457200" y="4132263"/>
            <a:ext cx="8229600" cy="1676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3200" b="1">
                <a:solidFill>
                  <a:srgbClr val="FFC000"/>
                </a:solidFill>
              </a:rPr>
              <a:t>P.P.V. = </a:t>
            </a:r>
            <a:r>
              <a:rPr lang="en-US" sz="3200" b="1"/>
              <a:t>57/59=96.6%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3200" b="1"/>
              <a:t>		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3200" b="1">
                <a:solidFill>
                  <a:srgbClr val="FFC000"/>
                </a:solidFill>
              </a:rPr>
              <a:t>N.P.V. = </a:t>
            </a:r>
            <a:r>
              <a:rPr lang="en-US" sz="3200" b="1"/>
              <a:t>38/41=93%</a:t>
            </a:r>
          </a:p>
        </p:txBody>
      </p:sp>
      <p:pic>
        <p:nvPicPr>
          <p:cNvPr id="2969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2588" y="6350"/>
            <a:ext cx="49530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FA1EAC-EAD8-42A0-A00E-9977C1483B8E}" type="slidenum">
              <a:rPr lang="ar-SA"/>
              <a:pPr/>
              <a:t>27</a:t>
            </a:fld>
            <a:endParaRPr lang="en-US"/>
          </a:p>
        </p:txBody>
      </p:sp>
      <p:sp>
        <p:nvSpPr>
          <p:cNvPr id="75781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98DD9C9-6924-4D28-A09A-D7ADC4E5B734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  <p:sp>
        <p:nvSpPr>
          <p:cNvPr id="29702" name="Text Box 9"/>
          <p:cNvSpPr txBox="1">
            <a:spLocks noChangeArrowheads="1"/>
          </p:cNvSpPr>
          <p:nvPr/>
        </p:nvSpPr>
        <p:spPr bwMode="auto">
          <a:xfrm>
            <a:off x="179388" y="1412875"/>
            <a:ext cx="2082800" cy="646113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3600" b="1"/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8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8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8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8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8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8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53A2624-C50D-455B-9FBE-E086D42BA2B9}" type="slidenum">
              <a:rPr lang="en-US"/>
              <a:pPr/>
              <a:t>28</a:t>
            </a:fld>
            <a:endParaRPr lang="en-US"/>
          </a:p>
        </p:txBody>
      </p:sp>
      <p:pic>
        <p:nvPicPr>
          <p:cNvPr id="3072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92613" y="1062038"/>
            <a:ext cx="3924300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125538"/>
            <a:ext cx="3824288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Rectangle 6"/>
          <p:cNvSpPr>
            <a:spLocks noChangeArrowheads="1"/>
          </p:cNvSpPr>
          <p:nvPr/>
        </p:nvSpPr>
        <p:spPr bwMode="auto">
          <a:xfrm>
            <a:off x="4787900" y="4292600"/>
            <a:ext cx="403225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2800" b="1"/>
              <a:t>Sensitivity = 95%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b="1"/>
              <a:t>Specificity =95%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b="1">
                <a:solidFill>
                  <a:srgbClr val="FFC000"/>
                </a:solidFill>
              </a:rPr>
              <a:t>Prevalence=60%</a:t>
            </a:r>
          </a:p>
        </p:txBody>
      </p:sp>
      <p:sp>
        <p:nvSpPr>
          <p:cNvPr id="30726" name="Text Box 3"/>
          <p:cNvSpPr txBox="1">
            <a:spLocks noChangeArrowheads="1"/>
          </p:cNvSpPr>
          <p:nvPr/>
        </p:nvSpPr>
        <p:spPr bwMode="auto">
          <a:xfrm>
            <a:off x="152400" y="4464050"/>
            <a:ext cx="8991600" cy="18161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/>
              <a:t>Sensitivity = 95%</a:t>
            </a:r>
          </a:p>
          <a:p>
            <a:pPr eaLnBrk="1" hangingPunct="1"/>
            <a:endParaRPr lang="en-US" sz="1400" b="1"/>
          </a:p>
          <a:p>
            <a:pPr eaLnBrk="1" hangingPunct="1"/>
            <a:r>
              <a:rPr lang="en-US" sz="2800" b="1"/>
              <a:t>Specificity =95%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b="1">
                <a:solidFill>
                  <a:srgbClr val="FFC000"/>
                </a:solidFill>
              </a:rPr>
              <a:t>Prevalence=1%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3238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chemeClr val="bg2"/>
                </a:solidFill>
              </a:rPr>
              <a:t>Factors affecting the PPV/NPV of a screening test 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6027BE3-3BFA-4285-8231-74B15D5000AD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114300" y="1268413"/>
            <a:ext cx="8869363" cy="3970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FFC000"/>
                </a:solidFill>
              </a:rPr>
              <a:t>Prevalence (%)</a:t>
            </a:r>
            <a:r>
              <a:rPr lang="en-US" sz="2800" b="1">
                <a:solidFill>
                  <a:schemeClr val="bg1"/>
                </a:solidFill>
              </a:rPr>
              <a:t>	     Sensitivity 	Specificity	     PPV</a:t>
            </a:r>
          </a:p>
          <a:p>
            <a:pPr eaLnBrk="1" hangingPunct="1"/>
            <a:endParaRPr lang="en-US" sz="2800" b="1">
              <a:solidFill>
                <a:schemeClr val="bg1"/>
              </a:solidFill>
            </a:endParaRPr>
          </a:p>
          <a:p>
            <a:pPr eaLnBrk="1" hangingPunct="1"/>
            <a:r>
              <a:rPr lang="en-US" sz="2800" b="1">
                <a:solidFill>
                  <a:schemeClr val="bg1"/>
                </a:solidFill>
              </a:rPr>
              <a:t>	0.1			90%		     95%	     1.8%</a:t>
            </a:r>
          </a:p>
          <a:p>
            <a:pPr eaLnBrk="1" hangingPunct="1"/>
            <a:endParaRPr lang="en-US" sz="2800" b="1">
              <a:solidFill>
                <a:schemeClr val="bg1"/>
              </a:solidFill>
            </a:endParaRPr>
          </a:p>
          <a:p>
            <a:pPr eaLnBrk="1" hangingPunct="1"/>
            <a:r>
              <a:rPr lang="en-US" sz="2800" b="1">
                <a:solidFill>
                  <a:schemeClr val="bg1"/>
                </a:solidFill>
              </a:rPr>
              <a:t>	1.0			90%		     95%	   15.4% </a:t>
            </a:r>
          </a:p>
          <a:p>
            <a:pPr eaLnBrk="1" hangingPunct="1"/>
            <a:endParaRPr lang="en-US" sz="2800" b="1">
              <a:solidFill>
                <a:schemeClr val="bg1"/>
              </a:solidFill>
            </a:endParaRPr>
          </a:p>
          <a:p>
            <a:pPr eaLnBrk="1" hangingPunct="1"/>
            <a:r>
              <a:rPr lang="en-US" sz="2800" b="1">
                <a:solidFill>
                  <a:schemeClr val="bg1"/>
                </a:solidFill>
              </a:rPr>
              <a:t>	5.0			90%		     95%	   48.6%</a:t>
            </a:r>
          </a:p>
          <a:p>
            <a:pPr eaLnBrk="1" hangingPunct="1"/>
            <a:endParaRPr lang="en-US" sz="2800" b="1">
              <a:solidFill>
                <a:schemeClr val="bg1"/>
              </a:solidFill>
            </a:endParaRPr>
          </a:p>
          <a:p>
            <a:pPr eaLnBrk="1" hangingPunct="1"/>
            <a:r>
              <a:rPr lang="en-US" sz="2800" b="1">
                <a:solidFill>
                  <a:schemeClr val="bg1"/>
                </a:solidFill>
              </a:rPr>
              <a:t>	50.0			90%		     95%	   94.7%</a:t>
            </a:r>
          </a:p>
        </p:txBody>
      </p:sp>
      <p:sp>
        <p:nvSpPr>
          <p:cNvPr id="31747" name="Line 4"/>
          <p:cNvSpPr>
            <a:spLocks noChangeShapeType="1"/>
          </p:cNvSpPr>
          <p:nvPr/>
        </p:nvSpPr>
        <p:spPr bwMode="auto">
          <a:xfrm>
            <a:off x="228600" y="1295400"/>
            <a:ext cx="8610600" cy="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48" name="Line 5"/>
          <p:cNvSpPr>
            <a:spLocks noChangeShapeType="1"/>
          </p:cNvSpPr>
          <p:nvPr/>
        </p:nvSpPr>
        <p:spPr bwMode="auto">
          <a:xfrm>
            <a:off x="228600" y="1981200"/>
            <a:ext cx="8610600" cy="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49" name="Line 6"/>
          <p:cNvSpPr>
            <a:spLocks noChangeShapeType="1"/>
          </p:cNvSpPr>
          <p:nvPr/>
        </p:nvSpPr>
        <p:spPr bwMode="auto">
          <a:xfrm>
            <a:off x="228600" y="5486400"/>
            <a:ext cx="8610600" cy="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0" name="Rectangle 7"/>
          <p:cNvSpPr>
            <a:spLocks noChangeArrowheads="1"/>
          </p:cNvSpPr>
          <p:nvPr/>
        </p:nvSpPr>
        <p:spPr bwMode="auto">
          <a:xfrm>
            <a:off x="0" y="323850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>
                <a:solidFill>
                  <a:schemeClr val="bg2"/>
                </a:solidFill>
              </a:rPr>
              <a:t>Factors affecting the yield of a screening test </a:t>
            </a:r>
          </a:p>
        </p:txBody>
      </p:sp>
      <p:sp>
        <p:nvSpPr>
          <p:cNvPr id="31751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6D5080A-1D12-483E-B3CD-5DE6F65329A5}" type="slidenum">
              <a:rPr lang="ar-SA"/>
              <a:pPr/>
              <a:t>29</a:t>
            </a:fld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9C2FE77-5097-4AD1-9694-92C2179DB89B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23850" y="152400"/>
            <a:ext cx="8640763" cy="838200"/>
          </a:xfrm>
        </p:spPr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HEADLINES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35562"/>
          </a:xfrm>
        </p:spPr>
        <p:txBody>
          <a:bodyPr/>
          <a:lstStyle/>
          <a:p>
            <a:pPr eaLnBrk="1" hangingPunct="1"/>
            <a:r>
              <a:rPr lang="en-US" sz="3200" smtClean="0"/>
              <a:t>Definitions</a:t>
            </a:r>
          </a:p>
          <a:p>
            <a:pPr eaLnBrk="1" hangingPunct="1"/>
            <a:r>
              <a:rPr lang="en-US" sz="3200" smtClean="0"/>
              <a:t>Purposes of screening</a:t>
            </a:r>
          </a:p>
          <a:p>
            <a:pPr eaLnBrk="1" hangingPunct="1"/>
            <a:r>
              <a:rPr lang="en-US" sz="3200" smtClean="0"/>
              <a:t>When do we screen ?</a:t>
            </a:r>
          </a:p>
          <a:p>
            <a:pPr eaLnBrk="1" hangingPunct="1"/>
            <a:r>
              <a:rPr lang="en-US" sz="3200" smtClean="0"/>
              <a:t>Strategies of screening</a:t>
            </a:r>
          </a:p>
          <a:p>
            <a:pPr eaLnBrk="1" hangingPunct="1"/>
            <a:r>
              <a:rPr lang="en-US" sz="3200" smtClean="0"/>
              <a:t>Properties of ideal screening </a:t>
            </a:r>
          </a:p>
          <a:p>
            <a:pPr eaLnBrk="1" hangingPunct="1"/>
            <a:r>
              <a:rPr lang="en-US" sz="3200" smtClean="0"/>
              <a:t>Examples of screening tests</a:t>
            </a:r>
          </a:p>
          <a:p>
            <a:pPr eaLnBrk="1" hangingPunct="1"/>
            <a:r>
              <a:rPr lang="en-US" sz="3200" smtClean="0"/>
              <a:t>Screening parameters 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C2E20B7-E540-495C-B1DB-163E2E03D1A1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  <p:sp>
        <p:nvSpPr>
          <p:cNvPr id="512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CF046D9-9529-457C-A230-C08EA1803671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867" name="Text Box 3"/>
          <p:cNvSpPr txBox="1">
            <a:spLocks noChangeArrowheads="1"/>
          </p:cNvSpPr>
          <p:nvPr/>
        </p:nvSpPr>
        <p:spPr bwMode="auto">
          <a:xfrm>
            <a:off x="323850" y="1114425"/>
            <a:ext cx="8569325" cy="4924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800" b="1"/>
              <a:t>Sensitivity:	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800" b="1"/>
              <a:t>Specificity: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800" b="1"/>
              <a:t>Prevalence: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endParaRPr lang="en-US" sz="2800"/>
          </a:p>
          <a:p>
            <a:pPr eaLnBrk="1" hangingPunct="1">
              <a:lnSpc>
                <a:spcPct val="110000"/>
              </a:lnSpc>
              <a:buFont typeface="Arial" charset="0"/>
              <a:buChar char="•"/>
            </a:pPr>
            <a:r>
              <a:rPr lang="en-US" sz="2800"/>
              <a:t>PPV is maximized when used in “high risk” populations since the prevalence of pre-clinical disease is higher than in the general population.</a:t>
            </a:r>
          </a:p>
          <a:p>
            <a:pPr eaLnBrk="1" hangingPunct="1">
              <a:lnSpc>
                <a:spcPct val="110000"/>
              </a:lnSpc>
              <a:buFont typeface="Arial" charset="0"/>
              <a:buChar char="•"/>
            </a:pPr>
            <a:endParaRPr lang="en-US" sz="2800"/>
          </a:p>
          <a:p>
            <a:pPr eaLnBrk="1" hangingPunct="1">
              <a:lnSpc>
                <a:spcPct val="110000"/>
              </a:lnSpc>
              <a:buFont typeface="Arial" charset="0"/>
              <a:buChar char="•"/>
            </a:pPr>
            <a:r>
              <a:rPr lang="en-US" sz="2800"/>
              <a:t>screening a total population for a relatively infrequent disease can be very wasteful of resources and may yield few previously undetected cases.</a:t>
            </a:r>
          </a:p>
        </p:txBody>
      </p:sp>
      <p:sp>
        <p:nvSpPr>
          <p:cNvPr id="32771" name="Rectangle 7"/>
          <p:cNvSpPr>
            <a:spLocks noChangeArrowheads="1"/>
          </p:cNvSpPr>
          <p:nvPr/>
        </p:nvSpPr>
        <p:spPr bwMode="auto">
          <a:xfrm>
            <a:off x="0" y="323850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>
                <a:solidFill>
                  <a:schemeClr val="bg2"/>
                </a:solidFill>
              </a:rPr>
              <a:t>Factors affecting the yield of a screening test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0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0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570788" cy="8382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70C0"/>
                </a:solidFill>
              </a:rPr>
              <a:t>Net effects from screening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181600"/>
          </a:xfrm>
        </p:spPr>
        <p:txBody>
          <a:bodyPr/>
          <a:lstStyle/>
          <a:p>
            <a:pPr marL="609600" indent="-609600" eaLnBrk="1" hangingPunct="1">
              <a:spcBef>
                <a:spcPct val="25000"/>
              </a:spcBef>
              <a:spcAft>
                <a:spcPct val="25000"/>
              </a:spcAft>
              <a:buFontTx/>
              <a:buAutoNum type="arabicPeriod"/>
            </a:pPr>
            <a:r>
              <a:rPr lang="en-US" sz="2800" smtClean="0"/>
              <a:t>True positives are exposed to the costs, inconvenience, and hazards of screening, follow-up diagnostic evaluations, and therapeutic interventions.  Only true positives have an opportunity to </a:t>
            </a:r>
            <a:r>
              <a:rPr lang="en-US" sz="2800" b="1" u="sng" smtClean="0"/>
              <a:t>benefit</a:t>
            </a:r>
            <a:r>
              <a:rPr lang="en-US" sz="2800" smtClean="0"/>
              <a:t> from medical therapy.</a:t>
            </a:r>
          </a:p>
          <a:p>
            <a:pPr marL="609600" indent="-609600" eaLnBrk="1" hangingPunct="1">
              <a:spcBef>
                <a:spcPct val="25000"/>
              </a:spcBef>
              <a:spcAft>
                <a:spcPct val="25000"/>
              </a:spcAft>
              <a:buFontTx/>
              <a:buAutoNum type="arabicPeriod"/>
            </a:pPr>
            <a:r>
              <a:rPr lang="en-US" sz="2800" smtClean="0"/>
              <a:t>True negatives are exposed to the costs, inconvenience, and hazards of screening.  True negatives may be </a:t>
            </a:r>
            <a:r>
              <a:rPr lang="en-US" sz="2800" b="1" u="sng" smtClean="0"/>
              <a:t>reassured</a:t>
            </a:r>
            <a:r>
              <a:rPr lang="en-US" sz="2800" smtClean="0"/>
              <a:t> by knowledge of a negative screening test result.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536B286-1E26-4B72-BF33-1938FE0D57FD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5DB0682-66CB-40FA-9864-D1681761EB0D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354888" cy="8382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70C0"/>
                </a:solidFill>
              </a:rPr>
              <a:t>Net effects from screening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FontTx/>
              <a:buAutoNum type="arabicPeriod" startAt="3"/>
            </a:pPr>
            <a:r>
              <a:rPr lang="en-US" sz="2800" smtClean="0"/>
              <a:t>False positives are exposed to the costs, inconvenience, and hazards of screening and follow-up diagnostic evaluations.  The falsely positive screening test result may cause psychological and </a:t>
            </a:r>
            <a:r>
              <a:rPr lang="en-US" sz="2800" b="1" u="sng" smtClean="0"/>
              <a:t>emotional</a:t>
            </a:r>
            <a:r>
              <a:rPr lang="en-US" sz="2800" smtClean="0"/>
              <a:t> </a:t>
            </a:r>
            <a:r>
              <a:rPr lang="en-US" sz="2800" b="1" u="sng" smtClean="0"/>
              <a:t>distress</a:t>
            </a:r>
            <a:r>
              <a:rPr lang="en-US" sz="2800" smtClean="0"/>
              <a:t>.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FontTx/>
              <a:buAutoNum type="arabicPeriod" startAt="3"/>
            </a:pPr>
            <a:r>
              <a:rPr lang="en-US" sz="2800" smtClean="0"/>
              <a:t>False negatives are exposed to the costs, inconvenience, and hazards of screening.  False negatives may be </a:t>
            </a:r>
            <a:r>
              <a:rPr lang="en-US" sz="2800" b="1" u="sng" smtClean="0"/>
              <a:t>falsely</a:t>
            </a:r>
            <a:r>
              <a:rPr lang="en-US" sz="2800" smtClean="0"/>
              <a:t> </a:t>
            </a:r>
            <a:r>
              <a:rPr lang="en-US" sz="2800" b="1" u="sng" smtClean="0"/>
              <a:t>reassured</a:t>
            </a:r>
            <a:r>
              <a:rPr lang="en-US" sz="2800" smtClean="0"/>
              <a:t> by knowledge of a negative screening test result.  False negatives represent lost opportunities to prevent adverse outcomes from disease.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Font typeface="Arial" charset="0"/>
              <a:buNone/>
            </a:pPr>
            <a:r>
              <a:rPr lang="en-US" sz="2800" b="1" smtClean="0">
                <a:solidFill>
                  <a:srgbClr val="FFC000"/>
                </a:solidFill>
              </a:rPr>
              <a:t>3,4 are called adverse effects or errors of screening</a:t>
            </a:r>
            <a:endParaRPr lang="en-US" sz="2800" smtClean="0">
              <a:solidFill>
                <a:srgbClr val="FFC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BB200BB-81B3-4AE5-A2C8-407E446B346C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  <p:sp>
        <p:nvSpPr>
          <p:cNvPr id="3482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A02A115-01C3-4F9C-9019-037A4623C30A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4"/>
          <p:cNvSpPr>
            <a:spLocks noChangeArrowheads="1"/>
          </p:cNvSpPr>
          <p:nvPr/>
        </p:nvSpPr>
        <p:spPr bwMode="auto">
          <a:xfrm>
            <a:off x="4010025" y="2349500"/>
            <a:ext cx="846138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US" b="1"/>
              <a:t>Present</a:t>
            </a:r>
            <a:endParaRPr lang="en-US" sz="4400"/>
          </a:p>
        </p:txBody>
      </p:sp>
      <p:sp>
        <p:nvSpPr>
          <p:cNvPr id="35843" name="Rectangle 25"/>
          <p:cNvSpPr>
            <a:spLocks noChangeArrowheads="1"/>
          </p:cNvSpPr>
          <p:nvPr/>
        </p:nvSpPr>
        <p:spPr bwMode="auto">
          <a:xfrm>
            <a:off x="5303838" y="2349500"/>
            <a:ext cx="782637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US" b="1"/>
              <a:t>Absent</a:t>
            </a:r>
            <a:endParaRPr lang="en-US" sz="4400"/>
          </a:p>
        </p:txBody>
      </p:sp>
      <p:sp>
        <p:nvSpPr>
          <p:cNvPr id="35844" name="Rectangle 26"/>
          <p:cNvSpPr>
            <a:spLocks noChangeArrowheads="1"/>
          </p:cNvSpPr>
          <p:nvPr/>
        </p:nvSpPr>
        <p:spPr bwMode="auto">
          <a:xfrm>
            <a:off x="2684463" y="3529013"/>
            <a:ext cx="884237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b="1"/>
              <a:t>Positive</a:t>
            </a:r>
            <a:endParaRPr lang="en-US" sz="4400"/>
          </a:p>
        </p:txBody>
      </p:sp>
      <p:sp>
        <p:nvSpPr>
          <p:cNvPr id="35845" name="Rectangle 27"/>
          <p:cNvSpPr>
            <a:spLocks noChangeArrowheads="1"/>
          </p:cNvSpPr>
          <p:nvPr/>
        </p:nvSpPr>
        <p:spPr bwMode="auto">
          <a:xfrm>
            <a:off x="4306888" y="3244850"/>
            <a:ext cx="569912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4000"/>
              <a:t>48</a:t>
            </a:r>
            <a:endParaRPr lang="en-US" sz="6600"/>
          </a:p>
        </p:txBody>
      </p:sp>
      <p:sp>
        <p:nvSpPr>
          <p:cNvPr id="35846" name="Rectangle 28"/>
          <p:cNvSpPr>
            <a:spLocks noChangeArrowheads="1"/>
          </p:cNvSpPr>
          <p:nvPr/>
        </p:nvSpPr>
        <p:spPr bwMode="auto">
          <a:xfrm>
            <a:off x="5551488" y="3244850"/>
            <a:ext cx="2857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4000"/>
              <a:t>3</a:t>
            </a:r>
            <a:endParaRPr lang="en-US" sz="6600"/>
          </a:p>
        </p:txBody>
      </p:sp>
      <p:sp>
        <p:nvSpPr>
          <p:cNvPr id="35847" name="Line 42"/>
          <p:cNvSpPr>
            <a:spLocks noChangeShapeType="1"/>
          </p:cNvSpPr>
          <p:nvPr/>
        </p:nvSpPr>
        <p:spPr bwMode="auto">
          <a:xfrm>
            <a:off x="3883025" y="2963863"/>
            <a:ext cx="3175" cy="12461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8" name="Line 43"/>
          <p:cNvSpPr>
            <a:spLocks noChangeShapeType="1"/>
          </p:cNvSpPr>
          <p:nvPr/>
        </p:nvSpPr>
        <p:spPr bwMode="auto">
          <a:xfrm>
            <a:off x="6348413" y="2963863"/>
            <a:ext cx="0" cy="12461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9" name="Rectangle 44"/>
          <p:cNvSpPr>
            <a:spLocks noChangeArrowheads="1"/>
          </p:cNvSpPr>
          <p:nvPr/>
        </p:nvSpPr>
        <p:spPr bwMode="auto">
          <a:xfrm>
            <a:off x="2571750" y="4764088"/>
            <a:ext cx="962025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b="1"/>
              <a:t>Negative</a:t>
            </a:r>
            <a:endParaRPr lang="en-US" sz="4400"/>
          </a:p>
        </p:txBody>
      </p:sp>
      <p:sp>
        <p:nvSpPr>
          <p:cNvPr id="35850" name="Rectangle 45"/>
          <p:cNvSpPr>
            <a:spLocks noChangeArrowheads="1"/>
          </p:cNvSpPr>
          <p:nvPr/>
        </p:nvSpPr>
        <p:spPr bwMode="auto">
          <a:xfrm>
            <a:off x="4572000" y="4498975"/>
            <a:ext cx="2857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4000"/>
              <a:t>2</a:t>
            </a:r>
            <a:endParaRPr lang="en-US" sz="4800"/>
          </a:p>
        </p:txBody>
      </p:sp>
      <p:sp>
        <p:nvSpPr>
          <p:cNvPr id="35851" name="Rectangle 46"/>
          <p:cNvSpPr>
            <a:spLocks noChangeArrowheads="1"/>
          </p:cNvSpPr>
          <p:nvPr/>
        </p:nvSpPr>
        <p:spPr bwMode="auto">
          <a:xfrm>
            <a:off x="5551488" y="4498975"/>
            <a:ext cx="569912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4000"/>
              <a:t>47</a:t>
            </a:r>
            <a:endParaRPr lang="en-US" sz="6600"/>
          </a:p>
        </p:txBody>
      </p:sp>
      <p:sp>
        <p:nvSpPr>
          <p:cNvPr id="35852" name="Line 49"/>
          <p:cNvSpPr>
            <a:spLocks noChangeShapeType="1"/>
          </p:cNvSpPr>
          <p:nvPr/>
        </p:nvSpPr>
        <p:spPr bwMode="auto">
          <a:xfrm>
            <a:off x="3887788" y="4210050"/>
            <a:ext cx="1239837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3" name="Line 52"/>
          <p:cNvSpPr>
            <a:spLocks noChangeShapeType="1"/>
          </p:cNvSpPr>
          <p:nvPr/>
        </p:nvSpPr>
        <p:spPr bwMode="auto">
          <a:xfrm>
            <a:off x="5129213" y="4210050"/>
            <a:ext cx="1219200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4" name="Line 55"/>
          <p:cNvSpPr>
            <a:spLocks noChangeShapeType="1"/>
          </p:cNvSpPr>
          <p:nvPr/>
        </p:nvSpPr>
        <p:spPr bwMode="auto">
          <a:xfrm>
            <a:off x="3883025" y="4216400"/>
            <a:ext cx="3175" cy="12144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5" name="Line 56"/>
          <p:cNvSpPr>
            <a:spLocks noChangeShapeType="1"/>
          </p:cNvSpPr>
          <p:nvPr/>
        </p:nvSpPr>
        <p:spPr bwMode="auto">
          <a:xfrm>
            <a:off x="6348413" y="4216400"/>
            <a:ext cx="0" cy="12144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6" name="Line 61"/>
          <p:cNvSpPr>
            <a:spLocks noChangeShapeType="1"/>
          </p:cNvSpPr>
          <p:nvPr/>
        </p:nvSpPr>
        <p:spPr bwMode="auto">
          <a:xfrm>
            <a:off x="3887788" y="5430838"/>
            <a:ext cx="1238250" cy="15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7" name="Line 66"/>
          <p:cNvSpPr>
            <a:spLocks noChangeShapeType="1"/>
          </p:cNvSpPr>
          <p:nvPr/>
        </p:nvSpPr>
        <p:spPr bwMode="auto">
          <a:xfrm>
            <a:off x="5129213" y="5430838"/>
            <a:ext cx="1217612" cy="15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8" name="Line 73"/>
          <p:cNvSpPr>
            <a:spLocks noChangeShapeType="1"/>
          </p:cNvSpPr>
          <p:nvPr/>
        </p:nvSpPr>
        <p:spPr bwMode="auto">
          <a:xfrm>
            <a:off x="3900488" y="2971800"/>
            <a:ext cx="1239837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9" name="Line 74"/>
          <p:cNvSpPr>
            <a:spLocks noChangeShapeType="1"/>
          </p:cNvSpPr>
          <p:nvPr/>
        </p:nvSpPr>
        <p:spPr bwMode="auto">
          <a:xfrm>
            <a:off x="5145088" y="2971800"/>
            <a:ext cx="1219200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0" name="Line 75"/>
          <p:cNvSpPr>
            <a:spLocks noChangeShapeType="1"/>
          </p:cNvSpPr>
          <p:nvPr/>
        </p:nvSpPr>
        <p:spPr bwMode="auto">
          <a:xfrm>
            <a:off x="5149850" y="2951163"/>
            <a:ext cx="0" cy="12461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1" name="Line 76"/>
          <p:cNvSpPr>
            <a:spLocks noChangeShapeType="1"/>
          </p:cNvSpPr>
          <p:nvPr/>
        </p:nvSpPr>
        <p:spPr bwMode="auto">
          <a:xfrm>
            <a:off x="5149850" y="4203700"/>
            <a:ext cx="0" cy="12144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2" name="Text Box 77"/>
          <p:cNvSpPr txBox="1">
            <a:spLocks noChangeArrowheads="1"/>
          </p:cNvSpPr>
          <p:nvPr/>
        </p:nvSpPr>
        <p:spPr bwMode="auto">
          <a:xfrm>
            <a:off x="6526213" y="3209925"/>
            <a:ext cx="639762" cy="58420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/>
              <a:t>51</a:t>
            </a:r>
          </a:p>
        </p:txBody>
      </p:sp>
      <p:sp>
        <p:nvSpPr>
          <p:cNvPr id="35863" name="Text Box 78"/>
          <p:cNvSpPr txBox="1">
            <a:spLocks noChangeArrowheads="1"/>
          </p:cNvSpPr>
          <p:nvPr/>
        </p:nvSpPr>
        <p:spPr bwMode="auto">
          <a:xfrm>
            <a:off x="6567488" y="4505325"/>
            <a:ext cx="639762" cy="58420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/>
              <a:t>49</a:t>
            </a:r>
          </a:p>
        </p:txBody>
      </p:sp>
      <p:sp>
        <p:nvSpPr>
          <p:cNvPr id="35864" name="Text Box 79"/>
          <p:cNvSpPr txBox="1">
            <a:spLocks noChangeArrowheads="1"/>
          </p:cNvSpPr>
          <p:nvPr/>
        </p:nvSpPr>
        <p:spPr bwMode="auto">
          <a:xfrm>
            <a:off x="4343400" y="5495925"/>
            <a:ext cx="639763" cy="58420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/>
              <a:t>50</a:t>
            </a:r>
          </a:p>
        </p:txBody>
      </p:sp>
      <p:sp>
        <p:nvSpPr>
          <p:cNvPr id="35865" name="Text Box 80"/>
          <p:cNvSpPr txBox="1">
            <a:spLocks noChangeArrowheads="1"/>
          </p:cNvSpPr>
          <p:nvPr/>
        </p:nvSpPr>
        <p:spPr bwMode="auto">
          <a:xfrm>
            <a:off x="5530850" y="5499100"/>
            <a:ext cx="639763" cy="58420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/>
              <a:t>50</a:t>
            </a:r>
          </a:p>
        </p:txBody>
      </p:sp>
      <p:sp>
        <p:nvSpPr>
          <p:cNvPr id="35866" name="Text Box 81"/>
          <p:cNvSpPr txBox="1">
            <a:spLocks noChangeArrowheads="1"/>
          </p:cNvSpPr>
          <p:nvPr/>
        </p:nvSpPr>
        <p:spPr bwMode="auto">
          <a:xfrm>
            <a:off x="4308475" y="1916113"/>
            <a:ext cx="1928813" cy="64770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3600" b="1"/>
              <a:t>Disease</a:t>
            </a:r>
          </a:p>
        </p:txBody>
      </p:sp>
      <p:sp>
        <p:nvSpPr>
          <p:cNvPr id="35867" name="Text Box 82"/>
          <p:cNvSpPr txBox="1">
            <a:spLocks noChangeArrowheads="1"/>
          </p:cNvSpPr>
          <p:nvPr/>
        </p:nvSpPr>
        <p:spPr bwMode="auto">
          <a:xfrm rot="-5400000">
            <a:off x="452437" y="3759201"/>
            <a:ext cx="2416175" cy="120015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3600" b="1"/>
              <a:t>Screening</a:t>
            </a:r>
          </a:p>
          <a:p>
            <a:pPr algn="ctr" eaLnBrk="1" hangingPunct="1"/>
            <a:r>
              <a:rPr lang="en-US" sz="3600" b="1"/>
              <a:t>Test</a:t>
            </a:r>
          </a:p>
        </p:txBody>
      </p:sp>
      <p:sp>
        <p:nvSpPr>
          <p:cNvPr id="35868" name="Text Box 83"/>
          <p:cNvSpPr txBox="1">
            <a:spLocks noChangeArrowheads="1"/>
          </p:cNvSpPr>
          <p:nvPr/>
        </p:nvSpPr>
        <p:spPr bwMode="auto">
          <a:xfrm>
            <a:off x="6661150" y="5410200"/>
            <a:ext cx="954088" cy="646113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/>
              <a:t>100</a:t>
            </a:r>
          </a:p>
        </p:txBody>
      </p:sp>
      <p:sp>
        <p:nvSpPr>
          <p:cNvPr id="35869" name="Text Box 84"/>
          <p:cNvSpPr txBox="1">
            <a:spLocks noChangeArrowheads="1"/>
          </p:cNvSpPr>
          <p:nvPr/>
        </p:nvSpPr>
        <p:spPr bwMode="auto">
          <a:xfrm>
            <a:off x="468313" y="26988"/>
            <a:ext cx="7662862" cy="954087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chemeClr val="bg2"/>
                </a:solidFill>
              </a:rPr>
              <a:t>A test is used in 50 people with disease and</a:t>
            </a:r>
          </a:p>
          <a:p>
            <a:pPr eaLnBrk="1" hangingPunct="1"/>
            <a:r>
              <a:rPr lang="en-US" sz="2800" b="1">
                <a:solidFill>
                  <a:schemeClr val="bg2"/>
                </a:solidFill>
              </a:rPr>
              <a:t>50 people without.  These are the results.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8FE2112-2709-43EC-B63B-EBB0915762D5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  <p:sp>
        <p:nvSpPr>
          <p:cNvPr id="35871" name="Slide Number Placeholder 3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E72B9C9-5F19-4032-A99B-B3367D58D201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3"/>
          <p:cNvSpPr>
            <a:spLocks noChangeArrowheads="1"/>
          </p:cNvSpPr>
          <p:nvPr/>
        </p:nvSpPr>
        <p:spPr bwMode="auto">
          <a:xfrm>
            <a:off x="4010025" y="765175"/>
            <a:ext cx="84613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b="1"/>
              <a:t>Present</a:t>
            </a:r>
            <a:endParaRPr lang="en-US" sz="4400"/>
          </a:p>
        </p:txBody>
      </p:sp>
      <p:sp>
        <p:nvSpPr>
          <p:cNvPr id="36867" name="Rectangle 24"/>
          <p:cNvSpPr>
            <a:spLocks noChangeArrowheads="1"/>
          </p:cNvSpPr>
          <p:nvPr/>
        </p:nvSpPr>
        <p:spPr bwMode="auto">
          <a:xfrm>
            <a:off x="5303838" y="793750"/>
            <a:ext cx="782637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b="1"/>
              <a:t>Absent</a:t>
            </a:r>
            <a:endParaRPr lang="en-US" sz="4400"/>
          </a:p>
        </p:txBody>
      </p:sp>
      <p:sp>
        <p:nvSpPr>
          <p:cNvPr id="36868" name="Rectangle 25"/>
          <p:cNvSpPr>
            <a:spLocks noChangeArrowheads="1"/>
          </p:cNvSpPr>
          <p:nvPr/>
        </p:nvSpPr>
        <p:spPr bwMode="auto">
          <a:xfrm>
            <a:off x="2684463" y="1776413"/>
            <a:ext cx="884237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b="1"/>
              <a:t>Positive</a:t>
            </a:r>
            <a:endParaRPr lang="en-US" sz="4400"/>
          </a:p>
        </p:txBody>
      </p:sp>
      <p:sp>
        <p:nvSpPr>
          <p:cNvPr id="36869" name="Rectangle 26"/>
          <p:cNvSpPr>
            <a:spLocks noChangeArrowheads="1"/>
          </p:cNvSpPr>
          <p:nvPr/>
        </p:nvSpPr>
        <p:spPr bwMode="auto">
          <a:xfrm>
            <a:off x="4306888" y="1492250"/>
            <a:ext cx="569912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4000"/>
              <a:t>48</a:t>
            </a:r>
            <a:endParaRPr lang="en-US" sz="6600"/>
          </a:p>
        </p:txBody>
      </p:sp>
      <p:sp>
        <p:nvSpPr>
          <p:cNvPr id="36870" name="Rectangle 27"/>
          <p:cNvSpPr>
            <a:spLocks noChangeArrowheads="1"/>
          </p:cNvSpPr>
          <p:nvPr/>
        </p:nvSpPr>
        <p:spPr bwMode="auto">
          <a:xfrm>
            <a:off x="5551488" y="1492250"/>
            <a:ext cx="2857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4000"/>
              <a:t>3</a:t>
            </a:r>
            <a:endParaRPr lang="en-US" sz="6600"/>
          </a:p>
        </p:txBody>
      </p:sp>
      <p:sp>
        <p:nvSpPr>
          <p:cNvPr id="36871" name="Line 41"/>
          <p:cNvSpPr>
            <a:spLocks noChangeShapeType="1"/>
          </p:cNvSpPr>
          <p:nvPr/>
        </p:nvSpPr>
        <p:spPr bwMode="auto">
          <a:xfrm flipH="1">
            <a:off x="3886200" y="1382713"/>
            <a:ext cx="19050" cy="10747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2" name="Line 42"/>
          <p:cNvSpPr>
            <a:spLocks noChangeShapeType="1"/>
          </p:cNvSpPr>
          <p:nvPr/>
        </p:nvSpPr>
        <p:spPr bwMode="auto">
          <a:xfrm>
            <a:off x="6346825" y="1382713"/>
            <a:ext cx="1588" cy="10747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3" name="Rectangle 43"/>
          <p:cNvSpPr>
            <a:spLocks noChangeArrowheads="1"/>
          </p:cNvSpPr>
          <p:nvPr/>
        </p:nvSpPr>
        <p:spPr bwMode="auto">
          <a:xfrm>
            <a:off x="2571750" y="3011488"/>
            <a:ext cx="962025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b="1"/>
              <a:t>Negative</a:t>
            </a:r>
            <a:endParaRPr lang="en-US" sz="4400"/>
          </a:p>
        </p:txBody>
      </p:sp>
      <p:sp>
        <p:nvSpPr>
          <p:cNvPr id="36874" name="Rectangle 44"/>
          <p:cNvSpPr>
            <a:spLocks noChangeArrowheads="1"/>
          </p:cNvSpPr>
          <p:nvPr/>
        </p:nvSpPr>
        <p:spPr bwMode="auto">
          <a:xfrm>
            <a:off x="4572000" y="2746375"/>
            <a:ext cx="2857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4000"/>
              <a:t>2</a:t>
            </a:r>
            <a:endParaRPr lang="en-US" sz="4800"/>
          </a:p>
        </p:txBody>
      </p:sp>
      <p:sp>
        <p:nvSpPr>
          <p:cNvPr id="36875" name="Rectangle 45"/>
          <p:cNvSpPr>
            <a:spLocks noChangeArrowheads="1"/>
          </p:cNvSpPr>
          <p:nvPr/>
        </p:nvSpPr>
        <p:spPr bwMode="auto">
          <a:xfrm>
            <a:off x="5551488" y="2746375"/>
            <a:ext cx="569912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4000"/>
              <a:t>47</a:t>
            </a:r>
            <a:endParaRPr lang="en-US" sz="6600"/>
          </a:p>
        </p:txBody>
      </p:sp>
      <p:sp>
        <p:nvSpPr>
          <p:cNvPr id="36876" name="Line 48"/>
          <p:cNvSpPr>
            <a:spLocks noChangeShapeType="1"/>
          </p:cNvSpPr>
          <p:nvPr/>
        </p:nvSpPr>
        <p:spPr bwMode="auto">
          <a:xfrm>
            <a:off x="3887788" y="2457450"/>
            <a:ext cx="1239837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7" name="Line 51"/>
          <p:cNvSpPr>
            <a:spLocks noChangeShapeType="1"/>
          </p:cNvSpPr>
          <p:nvPr/>
        </p:nvSpPr>
        <p:spPr bwMode="auto">
          <a:xfrm>
            <a:off x="5129213" y="2457450"/>
            <a:ext cx="1219200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8" name="Line 54"/>
          <p:cNvSpPr>
            <a:spLocks noChangeShapeType="1"/>
          </p:cNvSpPr>
          <p:nvPr/>
        </p:nvSpPr>
        <p:spPr bwMode="auto">
          <a:xfrm>
            <a:off x="3883025" y="2463800"/>
            <a:ext cx="3175" cy="12144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9" name="Line 55"/>
          <p:cNvSpPr>
            <a:spLocks noChangeShapeType="1"/>
          </p:cNvSpPr>
          <p:nvPr/>
        </p:nvSpPr>
        <p:spPr bwMode="auto">
          <a:xfrm>
            <a:off x="6348413" y="2463800"/>
            <a:ext cx="0" cy="12144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80" name="Line 60"/>
          <p:cNvSpPr>
            <a:spLocks noChangeShapeType="1"/>
          </p:cNvSpPr>
          <p:nvPr/>
        </p:nvSpPr>
        <p:spPr bwMode="auto">
          <a:xfrm>
            <a:off x="3887788" y="3678238"/>
            <a:ext cx="1238250" cy="15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81" name="Line 65"/>
          <p:cNvSpPr>
            <a:spLocks noChangeShapeType="1"/>
          </p:cNvSpPr>
          <p:nvPr/>
        </p:nvSpPr>
        <p:spPr bwMode="auto">
          <a:xfrm>
            <a:off x="5129213" y="3678238"/>
            <a:ext cx="1217612" cy="15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82" name="Line 72"/>
          <p:cNvSpPr>
            <a:spLocks noChangeShapeType="1"/>
          </p:cNvSpPr>
          <p:nvPr/>
        </p:nvSpPr>
        <p:spPr bwMode="auto">
          <a:xfrm>
            <a:off x="3937000" y="1397000"/>
            <a:ext cx="1239838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83" name="Line 73"/>
          <p:cNvSpPr>
            <a:spLocks noChangeShapeType="1"/>
          </p:cNvSpPr>
          <p:nvPr/>
        </p:nvSpPr>
        <p:spPr bwMode="auto">
          <a:xfrm>
            <a:off x="5149850" y="1409700"/>
            <a:ext cx="1219200" cy="15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84" name="Line 74"/>
          <p:cNvSpPr>
            <a:spLocks noChangeShapeType="1"/>
          </p:cNvSpPr>
          <p:nvPr/>
        </p:nvSpPr>
        <p:spPr bwMode="auto">
          <a:xfrm>
            <a:off x="5149850" y="1443038"/>
            <a:ext cx="0" cy="100171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85" name="Line 75"/>
          <p:cNvSpPr>
            <a:spLocks noChangeShapeType="1"/>
          </p:cNvSpPr>
          <p:nvPr/>
        </p:nvSpPr>
        <p:spPr bwMode="auto">
          <a:xfrm>
            <a:off x="5149850" y="2451100"/>
            <a:ext cx="0" cy="12144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86" name="Text Box 76"/>
          <p:cNvSpPr txBox="1">
            <a:spLocks noChangeArrowheads="1"/>
          </p:cNvSpPr>
          <p:nvPr/>
        </p:nvSpPr>
        <p:spPr bwMode="auto">
          <a:xfrm>
            <a:off x="6526213" y="1457325"/>
            <a:ext cx="639762" cy="58420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/>
              <a:t>51</a:t>
            </a:r>
          </a:p>
        </p:txBody>
      </p:sp>
      <p:sp>
        <p:nvSpPr>
          <p:cNvPr id="36887" name="Text Box 77"/>
          <p:cNvSpPr txBox="1">
            <a:spLocks noChangeArrowheads="1"/>
          </p:cNvSpPr>
          <p:nvPr/>
        </p:nvSpPr>
        <p:spPr bwMode="auto">
          <a:xfrm>
            <a:off x="6567488" y="2752725"/>
            <a:ext cx="639762" cy="58420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/>
              <a:t>49</a:t>
            </a:r>
          </a:p>
        </p:txBody>
      </p:sp>
      <p:sp>
        <p:nvSpPr>
          <p:cNvPr id="36888" name="Text Box 78"/>
          <p:cNvSpPr txBox="1">
            <a:spLocks noChangeArrowheads="1"/>
          </p:cNvSpPr>
          <p:nvPr/>
        </p:nvSpPr>
        <p:spPr bwMode="auto">
          <a:xfrm>
            <a:off x="4343400" y="3743325"/>
            <a:ext cx="639763" cy="58420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/>
              <a:t>50</a:t>
            </a:r>
          </a:p>
        </p:txBody>
      </p:sp>
      <p:sp>
        <p:nvSpPr>
          <p:cNvPr id="36889" name="Text Box 79"/>
          <p:cNvSpPr txBox="1">
            <a:spLocks noChangeArrowheads="1"/>
          </p:cNvSpPr>
          <p:nvPr/>
        </p:nvSpPr>
        <p:spPr bwMode="auto">
          <a:xfrm>
            <a:off x="5530850" y="3746500"/>
            <a:ext cx="639763" cy="58420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/>
              <a:t>50</a:t>
            </a:r>
          </a:p>
        </p:txBody>
      </p:sp>
      <p:sp>
        <p:nvSpPr>
          <p:cNvPr id="36890" name="Text Box 80"/>
          <p:cNvSpPr txBox="1">
            <a:spLocks noChangeArrowheads="1"/>
          </p:cNvSpPr>
          <p:nvPr/>
        </p:nvSpPr>
        <p:spPr bwMode="auto">
          <a:xfrm>
            <a:off x="4211638" y="261938"/>
            <a:ext cx="1928812" cy="646112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chemeClr val="bg2"/>
                </a:solidFill>
              </a:rPr>
              <a:t>Disease</a:t>
            </a:r>
          </a:p>
        </p:txBody>
      </p:sp>
      <p:sp>
        <p:nvSpPr>
          <p:cNvPr id="36891" name="Text Box 81"/>
          <p:cNvSpPr txBox="1">
            <a:spLocks noChangeArrowheads="1"/>
          </p:cNvSpPr>
          <p:nvPr/>
        </p:nvSpPr>
        <p:spPr bwMode="auto">
          <a:xfrm rot="-5400000">
            <a:off x="577851" y="2219325"/>
            <a:ext cx="2165350" cy="1076325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3200" b="1"/>
              <a:t>Screening</a:t>
            </a:r>
          </a:p>
          <a:p>
            <a:pPr algn="ctr" eaLnBrk="1" hangingPunct="1"/>
            <a:r>
              <a:rPr lang="en-US" sz="3200" b="1"/>
              <a:t>Test</a:t>
            </a:r>
            <a:endParaRPr lang="en-US" sz="3200"/>
          </a:p>
        </p:txBody>
      </p:sp>
      <p:sp>
        <p:nvSpPr>
          <p:cNvPr id="36892" name="Text Box 82"/>
          <p:cNvSpPr txBox="1">
            <a:spLocks noChangeArrowheads="1"/>
          </p:cNvSpPr>
          <p:nvPr/>
        </p:nvSpPr>
        <p:spPr bwMode="auto">
          <a:xfrm>
            <a:off x="6661150" y="3657600"/>
            <a:ext cx="954088" cy="646113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/>
              <a:t>100</a:t>
            </a:r>
          </a:p>
        </p:txBody>
      </p:sp>
      <p:sp>
        <p:nvSpPr>
          <p:cNvPr id="36893" name="Text Box 83"/>
          <p:cNvSpPr txBox="1">
            <a:spLocks noChangeArrowheads="1"/>
          </p:cNvSpPr>
          <p:nvPr/>
        </p:nvSpPr>
        <p:spPr bwMode="auto">
          <a:xfrm>
            <a:off x="914400" y="4005263"/>
            <a:ext cx="6157913" cy="2246312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 u="sng">
                <a:solidFill>
                  <a:schemeClr val="bg1"/>
                </a:solidFill>
              </a:rPr>
              <a:t>Calculate:</a:t>
            </a:r>
          </a:p>
          <a:p>
            <a:pPr eaLnBrk="1" hangingPunct="1"/>
            <a:r>
              <a:rPr lang="en-US" sz="2800">
                <a:solidFill>
                  <a:srgbClr val="FFFF00"/>
                </a:solidFill>
              </a:rPr>
              <a:t>Sensitivity </a:t>
            </a:r>
          </a:p>
          <a:p>
            <a:pPr eaLnBrk="1" hangingPunct="1"/>
            <a:r>
              <a:rPr lang="en-US" sz="2800">
                <a:solidFill>
                  <a:srgbClr val="FFFF00"/>
                </a:solidFill>
              </a:rPr>
              <a:t>Specificity </a:t>
            </a:r>
          </a:p>
          <a:p>
            <a:pPr eaLnBrk="1" hangingPunct="1"/>
            <a:r>
              <a:rPr lang="en-US" sz="2800">
                <a:solidFill>
                  <a:srgbClr val="FFFF00"/>
                </a:solidFill>
              </a:rPr>
              <a:t>Positive Predictive Value </a:t>
            </a:r>
          </a:p>
          <a:p>
            <a:pPr eaLnBrk="1" hangingPunct="1"/>
            <a:r>
              <a:rPr lang="en-US" sz="2800">
                <a:solidFill>
                  <a:srgbClr val="FFFF00"/>
                </a:solidFill>
              </a:rPr>
              <a:t>Negative Predictive Value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0911961-64E4-4527-A5B6-7B861E56A3E5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  <p:sp>
        <p:nvSpPr>
          <p:cNvPr id="36895" name="Slide Number Placeholder 3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CFC0E0D-D8A5-42C5-9E04-902EF99A2168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       </a:t>
            </a:r>
            <a:r>
              <a:rPr lang="en-US" smtClean="0">
                <a:solidFill>
                  <a:srgbClr val="0070C0"/>
                </a:solidFill>
              </a:rPr>
              <a:t>References</a:t>
            </a:r>
            <a:endParaRPr lang="ar-EG" smtClean="0">
              <a:solidFill>
                <a:srgbClr val="0070C0"/>
              </a:solidFill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Raffle A, Gray M. </a:t>
            </a:r>
            <a:r>
              <a:rPr lang="en-US" sz="3200" smtClean="0">
                <a:solidFill>
                  <a:srgbClr val="FFFF00"/>
                </a:solidFill>
              </a:rPr>
              <a:t>Screening: Evidence and practice</a:t>
            </a:r>
            <a:r>
              <a:rPr lang="en-US" sz="3200" smtClean="0"/>
              <a:t>.  Oxford: Oxford University Press, 2007</a:t>
            </a:r>
          </a:p>
          <a:p>
            <a:pPr eaLnBrk="1" hangingPunct="1"/>
            <a:r>
              <a:rPr lang="en-US" sz="3200" smtClean="0"/>
              <a:t>Songer T. </a:t>
            </a:r>
            <a:r>
              <a:rPr lang="en-US" sz="3200" smtClean="0">
                <a:solidFill>
                  <a:srgbClr val="FFFF00"/>
                </a:solidFill>
              </a:rPr>
              <a:t>Screening and its useful tools</a:t>
            </a:r>
            <a:r>
              <a:rPr lang="en-US" sz="3200" smtClean="0"/>
              <a:t>. South Asian Cardiovascular Research Methodology Workshop</a:t>
            </a:r>
          </a:p>
          <a:p>
            <a:pPr eaLnBrk="1" hangingPunct="1"/>
            <a:r>
              <a:rPr lang="en-US" sz="3200" smtClean="0"/>
              <a:t>Weissfeld JL.  </a:t>
            </a:r>
            <a:r>
              <a:rPr lang="en-US" sz="3200" smtClean="0">
                <a:solidFill>
                  <a:srgbClr val="FFFF00"/>
                </a:solidFill>
              </a:rPr>
              <a:t>Screening and early detection  </a:t>
            </a:r>
          </a:p>
          <a:p>
            <a:pPr eaLnBrk="1" hangingPunct="1"/>
            <a:endParaRPr lang="ar-EG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9CC3DD0-A09F-42E6-BCC4-CA0B8CF2880A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  <p:sp>
        <p:nvSpPr>
          <p:cNvPr id="3789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4F2F352-39E7-4B6E-BC6E-B6C1F1C34328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458200" cy="1125538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70C0"/>
                </a:solidFill>
              </a:rPr>
              <a:t>Screening:  Definition</a:t>
            </a:r>
            <a:endParaRPr lang="en-US" sz="3200" smtClean="0">
              <a:solidFill>
                <a:srgbClr val="0070C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114800"/>
          </a:xfrm>
        </p:spPr>
        <p:txBody>
          <a:bodyPr/>
          <a:lstStyle/>
          <a:p>
            <a:pPr eaLnBrk="1" hangingPunct="1"/>
            <a:r>
              <a:rPr lang="en-US" sz="2800" b="1" smtClean="0"/>
              <a:t>The EARLY DETECTION of</a:t>
            </a:r>
          </a:p>
          <a:p>
            <a:pPr lvl="1" eaLnBrk="1" hangingPunct="1"/>
            <a:r>
              <a:rPr lang="en-US" sz="2800" b="1" smtClean="0"/>
              <a:t>Disease</a:t>
            </a:r>
          </a:p>
          <a:p>
            <a:pPr lvl="1" eaLnBrk="1" hangingPunct="1"/>
            <a:r>
              <a:rPr lang="en-US" sz="2800" b="1" smtClean="0"/>
              <a:t>Risk factors</a:t>
            </a:r>
          </a:p>
          <a:p>
            <a:pPr lvl="1" eaLnBrk="1" hangingPunct="1"/>
            <a:r>
              <a:rPr lang="en-US" sz="2800" b="1" smtClean="0"/>
              <a:t>Susceptibility to disease </a:t>
            </a:r>
          </a:p>
          <a:p>
            <a:pPr lvl="1" eaLnBrk="1" hangingPunct="1">
              <a:buFontTx/>
              <a:buNone/>
            </a:pPr>
            <a:r>
              <a:rPr lang="en-US" sz="2800" b="1" smtClean="0"/>
              <a:t>in individuals who do not show any signs of disease</a:t>
            </a:r>
            <a:endParaRPr lang="en-US" sz="2800" smtClean="0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762000" y="1752600"/>
            <a:ext cx="7620000" cy="76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699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1" hangingPunct="1"/>
            <a:endParaRPr lang="ar-EG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8001000" y="6172200"/>
            <a:ext cx="696913" cy="369888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FFFF"/>
                </a:solidFill>
              </a:rPr>
              <a:t>Goel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C44ED1D-626D-425A-BE96-58AACB884ADB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  <p:sp>
        <p:nvSpPr>
          <p:cNvPr id="6151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D93C57A-F93F-4416-A9B4-75BAB4A1409D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solidFill>
                  <a:srgbClr val="0070C0"/>
                </a:solidFill>
              </a:rPr>
              <a:t>Screening Test: Definition</a:t>
            </a:r>
            <a:endParaRPr lang="ar-EG" sz="3200" smtClean="0">
              <a:solidFill>
                <a:srgbClr val="0070C0"/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z="3600" smtClean="0"/>
              <a:t>Screening test:  specific technology (survey questionnaire, physical observation or measurement, laboratory test, radiological procedure, etc.) used to identify persons with unrecognized disease or unrecognized risk factors for disease. </a:t>
            </a:r>
            <a:r>
              <a:rPr lang="en-US" sz="3600" smtClean="0">
                <a:solidFill>
                  <a:srgbClr val="FFC000"/>
                </a:solidFill>
              </a:rPr>
              <a:t>So it is applied to asymptomatic apparently healthy individuals.</a:t>
            </a:r>
          </a:p>
          <a:p>
            <a:pPr eaLnBrk="1" hangingPunct="1"/>
            <a:endParaRPr lang="ar-EG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CBD8A35-2A8A-41F3-9F1E-6EBBCEDFAA67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93A572-1602-46A5-9FD2-F782C17829F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 eaLnBrk="1" hangingPunct="1">
              <a:spcAft>
                <a:spcPts val="400"/>
              </a:spcAft>
            </a:pPr>
            <a:r>
              <a:rPr lang="en-US" b="1" smtClean="0">
                <a:solidFill>
                  <a:srgbClr val="0070C0"/>
                </a:solidFill>
              </a:rPr>
              <a:t>Purposes of Screening</a:t>
            </a:r>
            <a:endParaRPr lang="en-US" smtClean="0">
              <a:solidFill>
                <a:srgbClr val="0070C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7249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3200" b="1" smtClean="0"/>
              <a:t>Identifying unrecognized disease (early stage)</a:t>
            </a:r>
            <a:endParaRPr lang="en-US" sz="3200" b="1" smtClean="0"/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1" smtClean="0"/>
              <a:t>Identifying persons at increased risk for the presence of disease, who warrant further evaluation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1" smtClean="0"/>
              <a:t>Classifying people with respect to their likelihood of having a particular disease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1" smtClean="0"/>
              <a:t>Reducing morbidity and mortality from disease among persons being screened</a:t>
            </a:r>
          </a:p>
          <a:p>
            <a:pPr eaLnBrk="1" hangingPunct="1">
              <a:lnSpc>
                <a:spcPct val="90000"/>
              </a:lnSpc>
            </a:pPr>
            <a:endParaRPr lang="en-US" b="1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A695DEC-209E-41FE-B116-E4CF418E849F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8329A0A-13F7-4765-8356-88851E212AC2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96975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70C0"/>
                </a:solidFill>
              </a:rPr>
              <a:t>Diagnosis  </a:t>
            </a:r>
            <a:r>
              <a:rPr lang="en-US" b="1" smtClean="0"/>
              <a:t>≠</a:t>
            </a:r>
            <a:r>
              <a:rPr lang="en-US" b="1" smtClean="0">
                <a:solidFill>
                  <a:srgbClr val="0070C0"/>
                </a:solidFill>
              </a:rPr>
              <a:t>  Screening</a:t>
            </a:r>
            <a:endParaRPr lang="en-US" smtClean="0">
              <a:solidFill>
                <a:srgbClr val="0070C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28775"/>
            <a:ext cx="8763000" cy="3857625"/>
          </a:xfrm>
        </p:spPr>
        <p:txBody>
          <a:bodyPr/>
          <a:lstStyle/>
          <a:p>
            <a:pPr eaLnBrk="1" hangingPunct="1"/>
            <a:r>
              <a:rPr lang="en-US" sz="3200" b="1" smtClean="0"/>
              <a:t>Screening tests can also be used as to suspect  the presence of a certain disease</a:t>
            </a:r>
          </a:p>
          <a:p>
            <a:pPr eaLnBrk="1" hangingPunct="1"/>
            <a:r>
              <a:rPr lang="en-US" sz="3200" b="1" smtClean="0"/>
              <a:t>Such provisional diagnosis is subject to confirmation of presence or absence of disease</a:t>
            </a:r>
          </a:p>
          <a:p>
            <a:pPr eaLnBrk="1" hangingPunct="1"/>
            <a:r>
              <a:rPr lang="en-US" sz="3200" b="1" smtClean="0"/>
              <a:t>Screening in Public Health is generally done at the population level populations where many are </a:t>
            </a:r>
            <a:r>
              <a:rPr lang="en-US" sz="3200" b="1" u="sng" smtClean="0"/>
              <a:t>not</a:t>
            </a:r>
            <a:r>
              <a:rPr lang="en-US" sz="3200" b="1" smtClean="0"/>
              <a:t> suspected of having disease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35CEA16-1499-49A8-978D-1A7FA1E8403C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3E09CE1-50FE-4E8C-ADD1-986D51A8F294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282" name="Text Box 2"/>
          <p:cNvSpPr txBox="1">
            <a:spLocks noChangeArrowheads="1"/>
          </p:cNvSpPr>
          <p:nvPr/>
        </p:nvSpPr>
        <p:spPr bwMode="auto">
          <a:xfrm>
            <a:off x="107950" y="44450"/>
            <a:ext cx="8748713" cy="1077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 eaLnBrk="1" hangingPunct="1"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Comparison between screening and diagnostic tests</a:t>
            </a:r>
          </a:p>
        </p:txBody>
      </p:sp>
      <p:graphicFrame>
        <p:nvGraphicFramePr>
          <p:cNvPr id="865318" name="Group 38"/>
          <p:cNvGraphicFramePr>
            <a:graphicFrameLocks noGrp="1"/>
          </p:cNvGraphicFramePr>
          <p:nvPr/>
        </p:nvGraphicFramePr>
        <p:xfrm>
          <a:off x="304800" y="1196975"/>
          <a:ext cx="8586788" cy="5181600"/>
        </p:xfrm>
        <a:graphic>
          <a:graphicData uri="http://schemas.openxmlformats.org/drawingml/2006/table">
            <a:tbl>
              <a:tblPr rtl="1"/>
              <a:tblGrid>
                <a:gridCol w="5008563"/>
                <a:gridCol w="3578225"/>
              </a:tblGrid>
              <a:tr h="5358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Diagnostic tests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Screening tests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596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Done to those with suggestive signs or symptoms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Done to those who are apparently healthy or asymptomatic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Applied to a single person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Applied to a group of individuals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96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Results are based on the evaluation of a number of symptoms, signs and investigations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Results are based on one criterion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7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Results are conclusive and final</a:t>
                      </a:r>
                      <a:endParaRPr kumimoji="0" lang="en-US" sz="24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Results are not conclusive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7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More accurate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Less accurate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7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More expensive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Less expensive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7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Basis for treatment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Not a basis for treatment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8F8B382-C701-47AF-BBAD-7EB9A963DE89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  <p:sp>
        <p:nvSpPr>
          <p:cNvPr id="1027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30959AA-1FE0-4970-A4C6-6771E966666D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6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65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65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528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>
            <a:off x="381000" y="2044700"/>
            <a:ext cx="838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09550" y="2466975"/>
            <a:ext cx="1543050" cy="6461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/>
              <a:t>Susceptible Host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114550" y="2424113"/>
            <a:ext cx="1466850" cy="6461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/>
              <a:t>Subclinical Disease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227513" y="2422525"/>
            <a:ext cx="1828800" cy="727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b="1"/>
              <a:t>Clinical Disease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340475" y="2422525"/>
            <a:ext cx="2519363" cy="1016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/>
              <a:t>Stage of Recovery, Complications, Disability, or Death</a:t>
            </a:r>
          </a:p>
        </p:txBody>
      </p:sp>
      <p:grpSp>
        <p:nvGrpSpPr>
          <p:cNvPr id="11271" name="Group 7"/>
          <p:cNvGrpSpPr>
            <a:grpSpLocks/>
          </p:cNvGrpSpPr>
          <p:nvPr/>
        </p:nvGrpSpPr>
        <p:grpSpPr bwMode="auto">
          <a:xfrm>
            <a:off x="1066800" y="2382838"/>
            <a:ext cx="1828800" cy="2062162"/>
            <a:chOff x="600" y="791"/>
            <a:chExt cx="1152" cy="1720"/>
          </a:xfrm>
        </p:grpSpPr>
        <p:sp>
          <p:nvSpPr>
            <p:cNvPr id="11295" name="Text Box 8"/>
            <p:cNvSpPr txBox="1">
              <a:spLocks noChangeArrowheads="1"/>
            </p:cNvSpPr>
            <p:nvPr/>
          </p:nvSpPr>
          <p:spPr bwMode="auto">
            <a:xfrm>
              <a:off x="600" y="1904"/>
              <a:ext cx="1152" cy="60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 b="1"/>
                <a:t>Point of Exposure</a:t>
              </a:r>
            </a:p>
          </p:txBody>
        </p:sp>
        <p:sp>
          <p:nvSpPr>
            <p:cNvPr id="11296" name="Line 9"/>
            <p:cNvSpPr>
              <a:spLocks noChangeShapeType="1"/>
            </p:cNvSpPr>
            <p:nvPr/>
          </p:nvSpPr>
          <p:spPr bwMode="auto">
            <a:xfrm flipV="1">
              <a:off x="1151" y="791"/>
              <a:ext cx="0" cy="11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2" name="Group 10"/>
          <p:cNvGrpSpPr>
            <a:grpSpLocks/>
          </p:cNvGrpSpPr>
          <p:nvPr/>
        </p:nvGrpSpPr>
        <p:grpSpPr bwMode="auto">
          <a:xfrm>
            <a:off x="2286000" y="3429000"/>
            <a:ext cx="3551238" cy="2947988"/>
            <a:chOff x="1651" y="1559"/>
            <a:chExt cx="1075" cy="1855"/>
          </a:xfrm>
        </p:grpSpPr>
        <p:sp>
          <p:nvSpPr>
            <p:cNvPr id="11293" name="Text Box 11"/>
            <p:cNvSpPr txBox="1">
              <a:spLocks noChangeArrowheads="1"/>
            </p:cNvSpPr>
            <p:nvPr/>
          </p:nvSpPr>
          <p:spPr bwMode="auto">
            <a:xfrm>
              <a:off x="1651" y="2919"/>
              <a:ext cx="1075" cy="495"/>
            </a:xfrm>
            <a:prstGeom prst="rect">
              <a:avLst/>
            </a:prstGeom>
            <a:noFill/>
            <a:ln w="25400">
              <a:solidFill>
                <a:srgbClr val="00FF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4400" b="1">
                  <a:solidFill>
                    <a:srgbClr val="00FFFF"/>
                  </a:solidFill>
                </a:rPr>
                <a:t>Screening</a:t>
              </a:r>
            </a:p>
          </p:txBody>
        </p:sp>
        <p:sp>
          <p:nvSpPr>
            <p:cNvPr id="11294" name="Line 12"/>
            <p:cNvSpPr>
              <a:spLocks noChangeShapeType="1"/>
            </p:cNvSpPr>
            <p:nvPr/>
          </p:nvSpPr>
          <p:spPr bwMode="auto">
            <a:xfrm flipH="1" flipV="1">
              <a:off x="1896" y="1559"/>
              <a:ext cx="7" cy="1369"/>
            </a:xfrm>
            <a:prstGeom prst="line">
              <a:avLst/>
            </a:prstGeom>
            <a:noFill/>
            <a:ln w="25400">
              <a:solidFill>
                <a:srgbClr val="00FF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3" name="Text Box 13"/>
          <p:cNvSpPr txBox="1">
            <a:spLocks noChangeArrowheads="1"/>
          </p:cNvSpPr>
          <p:nvPr/>
        </p:nvSpPr>
        <p:spPr bwMode="auto">
          <a:xfrm>
            <a:off x="3729038" y="3062288"/>
            <a:ext cx="1666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ar-EG"/>
          </a:p>
        </p:txBody>
      </p:sp>
      <p:grpSp>
        <p:nvGrpSpPr>
          <p:cNvPr id="11274" name="Group 14"/>
          <p:cNvGrpSpPr>
            <a:grpSpLocks/>
          </p:cNvGrpSpPr>
          <p:nvPr/>
        </p:nvGrpSpPr>
        <p:grpSpPr bwMode="auto">
          <a:xfrm>
            <a:off x="3421063" y="2282825"/>
            <a:ext cx="2232025" cy="3184525"/>
            <a:chOff x="2154" y="762"/>
            <a:chExt cx="1407" cy="2006"/>
          </a:xfrm>
        </p:grpSpPr>
        <p:sp>
          <p:nvSpPr>
            <p:cNvPr id="11291" name="Text Box 15"/>
            <p:cNvSpPr txBox="1">
              <a:spLocks noChangeArrowheads="1"/>
            </p:cNvSpPr>
            <p:nvPr/>
          </p:nvSpPr>
          <p:spPr bwMode="auto">
            <a:xfrm>
              <a:off x="2154" y="2322"/>
              <a:ext cx="1407" cy="44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 b="1"/>
                <a:t>Onset of symptoms</a:t>
              </a:r>
            </a:p>
          </p:txBody>
        </p:sp>
        <p:sp>
          <p:nvSpPr>
            <p:cNvPr id="11292" name="Line 16"/>
            <p:cNvSpPr>
              <a:spLocks noChangeShapeType="1"/>
            </p:cNvSpPr>
            <p:nvPr/>
          </p:nvSpPr>
          <p:spPr bwMode="auto">
            <a:xfrm flipV="1">
              <a:off x="2382" y="762"/>
              <a:ext cx="0" cy="155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5" name="Text Box 17"/>
          <p:cNvSpPr txBox="1">
            <a:spLocks noChangeArrowheads="1"/>
          </p:cNvSpPr>
          <p:nvPr/>
        </p:nvSpPr>
        <p:spPr bwMode="auto">
          <a:xfrm>
            <a:off x="4124325" y="26273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ar-EG"/>
          </a:p>
        </p:txBody>
      </p:sp>
      <p:sp>
        <p:nvSpPr>
          <p:cNvPr id="11276" name="Text Box 18"/>
          <p:cNvSpPr txBox="1">
            <a:spLocks noChangeArrowheads="1"/>
          </p:cNvSpPr>
          <p:nvPr/>
        </p:nvSpPr>
        <p:spPr bwMode="auto">
          <a:xfrm>
            <a:off x="3948113" y="3406775"/>
            <a:ext cx="1400175" cy="727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/>
              <a:t>Diagnosis sought</a:t>
            </a:r>
          </a:p>
        </p:txBody>
      </p:sp>
      <p:sp>
        <p:nvSpPr>
          <p:cNvPr id="11277" name="Line 19"/>
          <p:cNvSpPr>
            <a:spLocks noChangeShapeType="1"/>
          </p:cNvSpPr>
          <p:nvPr/>
        </p:nvSpPr>
        <p:spPr bwMode="auto">
          <a:xfrm flipV="1">
            <a:off x="4105275" y="2209800"/>
            <a:ext cx="0" cy="1209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8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70C0"/>
                </a:solidFill>
              </a:rPr>
              <a:t>Natural History of Disease</a:t>
            </a:r>
            <a:endParaRPr lang="en-US" smtClean="0">
              <a:solidFill>
                <a:srgbClr val="0070C0"/>
              </a:solidFill>
            </a:endParaRPr>
          </a:p>
        </p:txBody>
      </p:sp>
      <p:sp>
        <p:nvSpPr>
          <p:cNvPr id="11279" name="Line 21"/>
          <p:cNvSpPr>
            <a:spLocks noChangeShapeType="1"/>
          </p:cNvSpPr>
          <p:nvPr/>
        </p:nvSpPr>
        <p:spPr bwMode="auto">
          <a:xfrm>
            <a:off x="381000" y="1905000"/>
            <a:ext cx="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Line 22"/>
          <p:cNvSpPr>
            <a:spLocks noChangeShapeType="1"/>
          </p:cNvSpPr>
          <p:nvPr/>
        </p:nvSpPr>
        <p:spPr bwMode="auto">
          <a:xfrm>
            <a:off x="8763000" y="1905000"/>
            <a:ext cx="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Line 23"/>
          <p:cNvSpPr>
            <a:spLocks noChangeShapeType="1"/>
          </p:cNvSpPr>
          <p:nvPr/>
        </p:nvSpPr>
        <p:spPr bwMode="auto">
          <a:xfrm>
            <a:off x="1981200" y="2057400"/>
            <a:ext cx="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Line 24"/>
          <p:cNvSpPr>
            <a:spLocks noChangeShapeType="1"/>
          </p:cNvSpPr>
          <p:nvPr/>
        </p:nvSpPr>
        <p:spPr bwMode="auto">
          <a:xfrm>
            <a:off x="3810000" y="2057400"/>
            <a:ext cx="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Line 25"/>
          <p:cNvSpPr>
            <a:spLocks noChangeShapeType="1"/>
          </p:cNvSpPr>
          <p:nvPr/>
        </p:nvSpPr>
        <p:spPr bwMode="auto">
          <a:xfrm>
            <a:off x="6172200" y="2057400"/>
            <a:ext cx="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284" name="AutoShape 26"/>
          <p:cNvCxnSpPr>
            <a:cxnSpLocks noChangeShapeType="1"/>
          </p:cNvCxnSpPr>
          <p:nvPr/>
        </p:nvCxnSpPr>
        <p:spPr bwMode="auto">
          <a:xfrm>
            <a:off x="2971800" y="1600200"/>
            <a:ext cx="838200" cy="1588"/>
          </a:xfrm>
          <a:prstGeom prst="straightConnector1">
            <a:avLst/>
          </a:prstGeom>
          <a:noFill/>
          <a:ln w="50800">
            <a:solidFill>
              <a:schemeClr val="hlink"/>
            </a:solidFill>
            <a:round/>
            <a:headEnd type="none" w="sm" len="sm"/>
            <a:tailEnd type="none" w="sm" len="sm"/>
          </a:ln>
        </p:spPr>
      </p:cxnSp>
      <p:sp>
        <p:nvSpPr>
          <p:cNvPr id="11285" name="Line 27"/>
          <p:cNvSpPr>
            <a:spLocks noChangeShapeType="1"/>
          </p:cNvSpPr>
          <p:nvPr/>
        </p:nvSpPr>
        <p:spPr bwMode="auto">
          <a:xfrm flipV="1">
            <a:off x="3124200" y="1752600"/>
            <a:ext cx="0" cy="533400"/>
          </a:xfrm>
          <a:prstGeom prst="line">
            <a:avLst/>
          </a:prstGeom>
          <a:noFill/>
          <a:ln w="31750">
            <a:solidFill>
              <a:srgbClr val="00FFFF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286" name="Text Box 28"/>
          <p:cNvSpPr txBox="1">
            <a:spLocks noChangeArrowheads="1"/>
          </p:cNvSpPr>
          <p:nvPr/>
        </p:nvSpPr>
        <p:spPr bwMode="auto">
          <a:xfrm>
            <a:off x="2895600" y="1143000"/>
            <a:ext cx="3519488" cy="369888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FFFF"/>
                </a:solidFill>
              </a:rPr>
              <a:t>Detectable subclinical disease</a:t>
            </a:r>
          </a:p>
        </p:txBody>
      </p:sp>
      <p:sp>
        <p:nvSpPr>
          <p:cNvPr id="11287" name="Line 29"/>
          <p:cNvSpPr>
            <a:spLocks noChangeShapeType="1"/>
          </p:cNvSpPr>
          <p:nvPr/>
        </p:nvSpPr>
        <p:spPr bwMode="auto">
          <a:xfrm>
            <a:off x="2971800" y="1524000"/>
            <a:ext cx="0" cy="152400"/>
          </a:xfrm>
          <a:prstGeom prst="line">
            <a:avLst/>
          </a:prstGeom>
          <a:noFill/>
          <a:ln w="3175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288" name="Line 30"/>
          <p:cNvSpPr>
            <a:spLocks noChangeShapeType="1"/>
          </p:cNvSpPr>
          <p:nvPr/>
        </p:nvSpPr>
        <p:spPr bwMode="auto">
          <a:xfrm>
            <a:off x="3810000" y="1524000"/>
            <a:ext cx="0" cy="152400"/>
          </a:xfrm>
          <a:prstGeom prst="line">
            <a:avLst/>
          </a:prstGeom>
          <a:noFill/>
          <a:ln w="3175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F0F23F9-76EB-4026-958A-BF5DD9B73EF9}" type="datetime3">
              <a:rPr lang="en-US"/>
              <a:pPr>
                <a:defRPr/>
              </a:pPr>
              <a:t>25 November 2013</a:t>
            </a:fld>
            <a:endParaRPr lang="en-US"/>
          </a:p>
        </p:txBody>
      </p:sp>
      <p:sp>
        <p:nvSpPr>
          <p:cNvPr id="11290" name="Slide Number Placeholder 3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74DC78B-AC6A-4E39-ACD1-673C4C43DDF5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P101967919_template">
  <a:themeElements>
    <a:clrScheme name="1_TP101967919_template 1">
      <a:dk1>
        <a:srgbClr val="FFFFFF"/>
      </a:dk1>
      <a:lt1>
        <a:srgbClr val="FFFFFF"/>
      </a:lt1>
      <a:dk2>
        <a:srgbClr val="1F497D"/>
      </a:dk2>
      <a:lt2>
        <a:srgbClr val="0C38C2"/>
      </a:lt2>
      <a:accent1>
        <a:srgbClr val="4167D4"/>
      </a:accent1>
      <a:accent2>
        <a:srgbClr val="82788C"/>
      </a:accent2>
      <a:accent3>
        <a:srgbClr val="FFFFFF"/>
      </a:accent3>
      <a:accent4>
        <a:srgbClr val="DADADA"/>
      </a:accent4>
      <a:accent5>
        <a:srgbClr val="B0B8E6"/>
      </a:accent5>
      <a:accent6>
        <a:srgbClr val="756C7E"/>
      </a:accent6>
      <a:hlink>
        <a:srgbClr val="B5A6E2"/>
      </a:hlink>
      <a:folHlink>
        <a:srgbClr val="7F7F7F"/>
      </a:folHlink>
    </a:clrScheme>
    <a:fontScheme name="1_TP101967919_template">
      <a:majorFont>
        <a:latin typeface="Tahoma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P101967919_template 1">
        <a:dk1>
          <a:srgbClr val="FFFFFF"/>
        </a:dk1>
        <a:lt1>
          <a:srgbClr val="FFFFFF"/>
        </a:lt1>
        <a:dk2>
          <a:srgbClr val="1F497D"/>
        </a:dk2>
        <a:lt2>
          <a:srgbClr val="0C38C2"/>
        </a:lt2>
        <a:accent1>
          <a:srgbClr val="4167D4"/>
        </a:accent1>
        <a:accent2>
          <a:srgbClr val="82788C"/>
        </a:accent2>
        <a:accent3>
          <a:srgbClr val="FFFFFF"/>
        </a:accent3>
        <a:accent4>
          <a:srgbClr val="DADADA"/>
        </a:accent4>
        <a:accent5>
          <a:srgbClr val="B0B8E6"/>
        </a:accent5>
        <a:accent6>
          <a:srgbClr val="756C7E"/>
        </a:accent6>
        <a:hlink>
          <a:srgbClr val="B5A6E2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P101967919_template">
  <a:themeElements>
    <a:clrScheme name="TP101967919_template 1">
      <a:dk1>
        <a:srgbClr val="FFFFFF"/>
      </a:dk1>
      <a:lt1>
        <a:srgbClr val="FFFFFF"/>
      </a:lt1>
      <a:dk2>
        <a:srgbClr val="1F497D"/>
      </a:dk2>
      <a:lt2>
        <a:srgbClr val="0C38C2"/>
      </a:lt2>
      <a:accent1>
        <a:srgbClr val="4167D4"/>
      </a:accent1>
      <a:accent2>
        <a:srgbClr val="82788C"/>
      </a:accent2>
      <a:accent3>
        <a:srgbClr val="FFFFFF"/>
      </a:accent3>
      <a:accent4>
        <a:srgbClr val="DADADA"/>
      </a:accent4>
      <a:accent5>
        <a:srgbClr val="B0B8E6"/>
      </a:accent5>
      <a:accent6>
        <a:srgbClr val="756C7E"/>
      </a:accent6>
      <a:hlink>
        <a:srgbClr val="B5A6E2"/>
      </a:hlink>
      <a:folHlink>
        <a:srgbClr val="7F7F7F"/>
      </a:folHlink>
    </a:clrScheme>
    <a:fontScheme name="TP101967919_template">
      <a:majorFont>
        <a:latin typeface="Tahoma"/>
        <a:ea typeface=""/>
        <a:cs typeface="Tahoma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P101967919_template 1">
        <a:dk1>
          <a:srgbClr val="FFFFFF"/>
        </a:dk1>
        <a:lt1>
          <a:srgbClr val="FFFFFF"/>
        </a:lt1>
        <a:dk2>
          <a:srgbClr val="1F497D"/>
        </a:dk2>
        <a:lt2>
          <a:srgbClr val="0C38C2"/>
        </a:lt2>
        <a:accent1>
          <a:srgbClr val="4167D4"/>
        </a:accent1>
        <a:accent2>
          <a:srgbClr val="82788C"/>
        </a:accent2>
        <a:accent3>
          <a:srgbClr val="FFFFFF"/>
        </a:accent3>
        <a:accent4>
          <a:srgbClr val="DADADA"/>
        </a:accent4>
        <a:accent5>
          <a:srgbClr val="B0B8E6"/>
        </a:accent5>
        <a:accent6>
          <a:srgbClr val="756C7E"/>
        </a:accent6>
        <a:hlink>
          <a:srgbClr val="B5A6E2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1183</TotalTime>
  <Words>1440</Words>
  <Application>Microsoft Office PowerPoint</Application>
  <PresentationFormat>عرض على الشاشة (3:4)‏</PresentationFormat>
  <Paragraphs>444</Paragraphs>
  <Slides>35</Slides>
  <Notes>22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سمة</vt:lpstr>
      </vt:variant>
      <vt:variant>
        <vt:i4>2</vt:i4>
      </vt:variant>
      <vt:variant>
        <vt:lpstr>عناوين الشرائح</vt:lpstr>
      </vt:variant>
      <vt:variant>
        <vt:i4>35</vt:i4>
      </vt:variant>
    </vt:vector>
  </HeadingPairs>
  <TitlesOfParts>
    <vt:vector size="43" baseType="lpstr">
      <vt:lpstr>Arial</vt:lpstr>
      <vt:lpstr>Tahoma</vt:lpstr>
      <vt:lpstr>Calibri</vt:lpstr>
      <vt:lpstr>Times New Roman</vt:lpstr>
      <vt:lpstr>Wingdings</vt:lpstr>
      <vt:lpstr>Monotype Sorts</vt:lpstr>
      <vt:lpstr>1_TP101967919_template</vt:lpstr>
      <vt:lpstr>TP101967919_template</vt:lpstr>
      <vt:lpstr>                     SCREENING</vt:lpstr>
      <vt:lpstr>Objectives of the session </vt:lpstr>
      <vt:lpstr>HEADLINES</vt:lpstr>
      <vt:lpstr>Screening:  Definition</vt:lpstr>
      <vt:lpstr>Screening Test: Definition</vt:lpstr>
      <vt:lpstr>Purposes of Screening</vt:lpstr>
      <vt:lpstr>Diagnosis  ≠  Screening</vt:lpstr>
      <vt:lpstr>الشريحة 8</vt:lpstr>
      <vt:lpstr>Natural History of Disease</vt:lpstr>
      <vt:lpstr>Flow diagram for  a screening program</vt:lpstr>
      <vt:lpstr>Screening Strategies</vt:lpstr>
      <vt:lpstr>Properties of Ideal Screening </vt:lpstr>
      <vt:lpstr>Success of Screening Program Depends on:</vt:lpstr>
      <vt:lpstr>Examples of Screening Tests</vt:lpstr>
      <vt:lpstr>Validity of Screening Tests</vt:lpstr>
      <vt:lpstr>الشريحة 16</vt:lpstr>
      <vt:lpstr>الشريحة 17</vt:lpstr>
      <vt:lpstr>Sensitivity</vt:lpstr>
      <vt:lpstr>Specificity</vt:lpstr>
      <vt:lpstr>الشريحة 20</vt:lpstr>
      <vt:lpstr>الشريحة 21</vt:lpstr>
      <vt:lpstr>Screening Principles</vt:lpstr>
      <vt:lpstr>Yield (Predictive values)</vt:lpstr>
      <vt:lpstr>Positive Predictive Value</vt:lpstr>
      <vt:lpstr>Negative Predictive Value</vt:lpstr>
      <vt:lpstr>الشريحة 26</vt:lpstr>
      <vt:lpstr>الشريحة 27</vt:lpstr>
      <vt:lpstr>الشريحة 28</vt:lpstr>
      <vt:lpstr>الشريحة 29</vt:lpstr>
      <vt:lpstr>الشريحة 30</vt:lpstr>
      <vt:lpstr>Net effects from screening</vt:lpstr>
      <vt:lpstr>Net effects from screening</vt:lpstr>
      <vt:lpstr>الشريحة 33</vt:lpstr>
      <vt:lpstr>الشريحة 34</vt:lpstr>
      <vt:lpstr>        References</vt:lpstr>
    </vt:vector>
  </TitlesOfParts>
  <Company>&lt;egyptian hak&gt;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Epidemiologic triad&amp;  natural history of diseases</dc:title>
  <dc:creator>User</dc:creator>
  <cp:lastModifiedBy>AA</cp:lastModifiedBy>
  <cp:revision>120</cp:revision>
  <dcterms:created xsi:type="dcterms:W3CDTF">2011-09-15T09:02:42Z</dcterms:created>
  <dcterms:modified xsi:type="dcterms:W3CDTF">2013-11-25T16:27:32Z</dcterms:modified>
</cp:coreProperties>
</file>