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Lst>
  <p:notesMasterIdLst>
    <p:notesMasterId r:id="rId62"/>
  </p:notesMasterIdLst>
  <p:sldIdLst>
    <p:sldId id="301" r:id="rId2"/>
    <p:sldId id="302" r:id="rId3"/>
    <p:sldId id="418" r:id="rId4"/>
    <p:sldId id="397" r:id="rId5"/>
    <p:sldId id="408" r:id="rId6"/>
    <p:sldId id="413" r:id="rId7"/>
    <p:sldId id="442" r:id="rId8"/>
    <p:sldId id="438" r:id="rId9"/>
    <p:sldId id="411" r:id="rId10"/>
    <p:sldId id="414" r:id="rId11"/>
    <p:sldId id="336" r:id="rId12"/>
    <p:sldId id="431" r:id="rId13"/>
    <p:sldId id="432" r:id="rId14"/>
    <p:sldId id="436" r:id="rId15"/>
    <p:sldId id="435" r:id="rId16"/>
    <p:sldId id="412" r:id="rId17"/>
    <p:sldId id="416" r:id="rId18"/>
    <p:sldId id="338" r:id="rId19"/>
    <p:sldId id="339" r:id="rId20"/>
    <p:sldId id="409" r:id="rId21"/>
    <p:sldId id="419" r:id="rId22"/>
    <p:sldId id="396" r:id="rId23"/>
    <p:sldId id="337" r:id="rId24"/>
    <p:sldId id="423" r:id="rId25"/>
    <p:sldId id="424" r:id="rId26"/>
    <p:sldId id="425" r:id="rId27"/>
    <p:sldId id="426" r:id="rId28"/>
    <p:sldId id="399" r:id="rId29"/>
    <p:sldId id="400" r:id="rId30"/>
    <p:sldId id="402" r:id="rId31"/>
    <p:sldId id="404" r:id="rId32"/>
    <p:sldId id="344" r:id="rId33"/>
    <p:sldId id="398" r:id="rId34"/>
    <p:sldId id="439" r:id="rId35"/>
    <p:sldId id="345" r:id="rId36"/>
    <p:sldId id="346" r:id="rId37"/>
    <p:sldId id="349" r:id="rId38"/>
    <p:sldId id="437" r:id="rId39"/>
    <p:sldId id="350" r:id="rId40"/>
    <p:sldId id="351" r:id="rId41"/>
    <p:sldId id="352" r:id="rId42"/>
    <p:sldId id="353" r:id="rId43"/>
    <p:sldId id="354" r:id="rId44"/>
    <p:sldId id="364" r:id="rId45"/>
    <p:sldId id="405" r:id="rId46"/>
    <p:sldId id="365" r:id="rId47"/>
    <p:sldId id="430" r:id="rId48"/>
    <p:sldId id="420" r:id="rId49"/>
    <p:sldId id="428" r:id="rId50"/>
    <p:sldId id="422" r:id="rId51"/>
    <p:sldId id="389" r:id="rId52"/>
    <p:sldId id="368" r:id="rId53"/>
    <p:sldId id="392" r:id="rId54"/>
    <p:sldId id="406" r:id="rId55"/>
    <p:sldId id="393" r:id="rId56"/>
    <p:sldId id="440" r:id="rId57"/>
    <p:sldId id="441" r:id="rId58"/>
    <p:sldId id="394" r:id="rId59"/>
    <p:sldId id="395" r:id="rId60"/>
    <p:sldId id="433" r:id="rId6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36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عنصر نائب للتاريخ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F62DEC58-AEA0-4D0A-B043-33CD5AFFD12C}" type="datetimeFigureOut">
              <a:rPr lang="en-GB"/>
              <a:pPr/>
              <a:t>10/12/2013</a:t>
            </a:fld>
            <a:endParaRPr lang="en-GB"/>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smtClean="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ar-SA" smtClean="0"/>
              <a:t>انقر لتحرير أنماط النص الرئيسي</a:t>
            </a:r>
            <a:endParaRPr lang="en-US" smtClean="0"/>
          </a:p>
          <a:p>
            <a:pPr lvl="1"/>
            <a:r>
              <a:rPr lang="ar-SA" smtClean="0"/>
              <a:t>المستوى الثاني</a:t>
            </a:r>
            <a:endParaRPr lang="en-US" smtClean="0"/>
          </a:p>
          <a:p>
            <a:pPr lvl="2"/>
            <a:r>
              <a:rPr lang="ar-SA" smtClean="0"/>
              <a:t>المستوى الثالث</a:t>
            </a:r>
            <a:endParaRPr lang="en-US" smtClean="0"/>
          </a:p>
          <a:p>
            <a:pPr lvl="3"/>
            <a:r>
              <a:rPr lang="ar-SA" smtClean="0"/>
              <a:t>المستوى الرابع</a:t>
            </a:r>
            <a:endParaRPr lang="en-US" smtClean="0"/>
          </a:p>
          <a:p>
            <a:pPr lvl="4"/>
            <a:r>
              <a:rPr lang="ar-SA" smtClean="0"/>
              <a:t>المستوى الخامس</a:t>
            </a:r>
            <a:endParaRPr lang="en-GB" smtClean="0"/>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60943D88-ED46-41D1-B9A4-F923BF8B8FC3}" type="slidenum">
              <a:rPr lang="en-GB"/>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Arial" pitchFamily="34" charset="0"/>
      </a:defRPr>
    </a:lvl1pPr>
    <a:lvl2pPr marL="457200" algn="l" rtl="0" eaLnBrk="0" fontAlgn="base" hangingPunct="0">
      <a:spcBef>
        <a:spcPct val="30000"/>
      </a:spcBef>
      <a:spcAft>
        <a:spcPct val="0"/>
      </a:spcAft>
      <a:defRPr sz="1200" kern="1200">
        <a:solidFill>
          <a:schemeClr val="tx1"/>
        </a:solidFill>
        <a:latin typeface="+mn-lt"/>
        <a:ea typeface="Arial" charset="0"/>
        <a:cs typeface="Arial" pitchFamily="34" charset="0"/>
      </a:defRPr>
    </a:lvl2pPr>
    <a:lvl3pPr marL="914400" algn="l" rtl="0" eaLnBrk="0" fontAlgn="base" hangingPunct="0">
      <a:spcBef>
        <a:spcPct val="30000"/>
      </a:spcBef>
      <a:spcAft>
        <a:spcPct val="0"/>
      </a:spcAft>
      <a:defRPr sz="1200" kern="1200">
        <a:solidFill>
          <a:schemeClr val="tx1"/>
        </a:solidFill>
        <a:latin typeface="+mn-lt"/>
        <a:ea typeface="Arial" charset="0"/>
        <a:cs typeface="Arial" pitchFamily="34" charset="0"/>
      </a:defRPr>
    </a:lvl3pPr>
    <a:lvl4pPr marL="1371600" algn="l" rtl="0" eaLnBrk="0" fontAlgn="base" hangingPunct="0">
      <a:spcBef>
        <a:spcPct val="30000"/>
      </a:spcBef>
      <a:spcAft>
        <a:spcPct val="0"/>
      </a:spcAft>
      <a:defRPr sz="1200" kern="1200">
        <a:solidFill>
          <a:schemeClr val="tx1"/>
        </a:solidFill>
        <a:latin typeface="+mn-lt"/>
        <a:ea typeface="Arial" charset="0"/>
        <a:cs typeface="Arial" pitchFamily="34" charset="0"/>
      </a:defRPr>
    </a:lvl4pPr>
    <a:lvl5pPr marL="1828800" algn="l" rtl="0" eaLnBrk="0" fontAlgn="base" hangingPunct="0">
      <a:spcBef>
        <a:spcPct val="30000"/>
      </a:spcBef>
      <a:spcAft>
        <a:spcPct val="0"/>
      </a:spcAft>
      <a:defRPr sz="1200" kern="1200">
        <a:solidFill>
          <a:schemeClr val="tx1"/>
        </a:solidFill>
        <a:latin typeface="+mn-lt"/>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ln>
            <a:miter lim="800000"/>
            <a:headEnd/>
            <a:tailEnd/>
          </a:ln>
        </p:spPr>
        <p:txBody>
          <a:bodyPr/>
          <a:lstStyle/>
          <a:p>
            <a:fld id="{F6F3CFB7-C95C-4AF4-8397-4858DDA90017}" type="slidenum">
              <a:rPr lang="ar-SA">
                <a:latin typeface="Times New Roman" pitchFamily="18" charset="0"/>
              </a:rPr>
              <a:pPr/>
              <a:t>37</a:t>
            </a:fld>
            <a:endParaRPr lang="en-US">
              <a:latin typeface="Times New Roman" pitchFamily="18" charset="0"/>
            </a:endParaRPr>
          </a:p>
        </p:txBody>
      </p:sp>
      <p:sp>
        <p:nvSpPr>
          <p:cNvPr id="52226" name="Rectangle 2"/>
          <p:cNvSpPr>
            <a:spLocks noRo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a:lstStyle/>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bwMode="auto">
          <a:noFill/>
          <a:ln>
            <a:miter lim="800000"/>
            <a:headEnd/>
            <a:tailEnd/>
          </a:ln>
        </p:spPr>
        <p:txBody>
          <a:bodyPr/>
          <a:lstStyle/>
          <a:p>
            <a:fld id="{42B925C6-4AF2-40FD-8D88-4B02CEA2180E}" type="slidenum">
              <a:rPr lang="ar-SA">
                <a:latin typeface="Times New Roman" pitchFamily="18" charset="0"/>
              </a:rPr>
              <a:pPr/>
              <a:t>39</a:t>
            </a:fld>
            <a:endParaRPr lang="en-US">
              <a:latin typeface="Times New Roman" pitchFamily="18" charset="0"/>
            </a:endParaRPr>
          </a:p>
        </p:txBody>
      </p:sp>
      <p:sp>
        <p:nvSpPr>
          <p:cNvPr id="55298" name="Rectangle 2"/>
          <p:cNvSpPr>
            <a:spLocks noRot="1" noChangeArrowheads="1" noTextEdit="1"/>
          </p:cNvSpPr>
          <p:nvPr>
            <p:ph type="sldImg"/>
          </p:nvPr>
        </p:nvSpPr>
        <p:spPr bwMode="auto">
          <a:noFill/>
          <a:ln>
            <a:solidFill>
              <a:srgbClr val="000000"/>
            </a:solidFill>
            <a:miter lim="800000"/>
            <a:headEnd/>
            <a:tailEnd/>
          </a:ln>
        </p:spPr>
      </p:sp>
      <p:sp>
        <p:nvSpPr>
          <p:cNvPr id="55299" name="Rectangle 3"/>
          <p:cNvSpPr>
            <a:spLocks noGrp="1" noChangeArrowheads="1"/>
          </p:cNvSpPr>
          <p:nvPr>
            <p:ph type="body" idx="1"/>
          </p:nvPr>
        </p:nvSpPr>
        <p:spPr bwMode="auto">
          <a:noFill/>
        </p:spPr>
        <p:txBody>
          <a:bodyPr/>
          <a:lstStyle/>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bwMode="auto">
          <a:noFill/>
          <a:ln>
            <a:miter lim="800000"/>
            <a:headEnd/>
            <a:tailEnd/>
          </a:ln>
        </p:spPr>
        <p:txBody>
          <a:bodyPr/>
          <a:lstStyle/>
          <a:p>
            <a:fld id="{A80E155C-745A-4E5C-AC0F-5469A0CDA2F7}" type="slidenum">
              <a:rPr lang="ar-SA">
                <a:latin typeface="Times New Roman" pitchFamily="18" charset="0"/>
              </a:rPr>
              <a:pPr/>
              <a:t>42</a:t>
            </a:fld>
            <a:endParaRPr lang="en-US">
              <a:latin typeface="Times New Roman" pitchFamily="18" charset="0"/>
            </a:endParaRPr>
          </a:p>
        </p:txBody>
      </p:sp>
      <p:sp>
        <p:nvSpPr>
          <p:cNvPr id="59394" name="Rectangle 2"/>
          <p:cNvSpPr>
            <a:spLocks noRot="1" noChangeArrowheads="1" noTextEdit="1"/>
          </p:cNvSpPr>
          <p:nvPr>
            <p:ph type="sldImg"/>
          </p:nvPr>
        </p:nvSpPr>
        <p:spPr bwMode="auto">
          <a:noFill/>
          <a:ln>
            <a:solidFill>
              <a:srgbClr val="000000"/>
            </a:solidFill>
            <a:miter lim="800000"/>
            <a:headEnd/>
            <a:tailEnd/>
          </a:ln>
        </p:spPr>
      </p:sp>
      <p:sp>
        <p:nvSpPr>
          <p:cNvPr id="59395" name="Rectangle 3"/>
          <p:cNvSpPr>
            <a:spLocks noGrp="1" noChangeArrowheads="1"/>
          </p:cNvSpPr>
          <p:nvPr>
            <p:ph type="body" idx="1"/>
          </p:nvPr>
        </p:nvSpPr>
        <p:spPr bwMode="auto">
          <a:noFill/>
        </p:spPr>
        <p:txBody>
          <a:bodyPr/>
          <a:lstStyle/>
          <a:p>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bwMode="auto">
          <a:noFill/>
          <a:ln>
            <a:miter lim="800000"/>
            <a:headEnd/>
            <a:tailEnd/>
          </a:ln>
        </p:spPr>
        <p:txBody>
          <a:bodyPr/>
          <a:lstStyle/>
          <a:p>
            <a:fld id="{36DFEBC0-A06F-499A-8304-3A94C3873FA2}" type="slidenum">
              <a:rPr lang="ar-SA">
                <a:latin typeface="Times New Roman" pitchFamily="18" charset="0"/>
              </a:rPr>
              <a:pPr/>
              <a:t>43</a:t>
            </a:fld>
            <a:endParaRPr lang="en-US">
              <a:latin typeface="Times New Roman" pitchFamily="18" charset="0"/>
            </a:endParaRPr>
          </a:p>
        </p:txBody>
      </p:sp>
      <p:sp>
        <p:nvSpPr>
          <p:cNvPr id="61442" name="Rectangle 2"/>
          <p:cNvSpPr>
            <a:spLocks noRot="1" noChangeArrowheads="1" noTextEdit="1"/>
          </p:cNvSpPr>
          <p:nvPr>
            <p:ph type="sldImg"/>
          </p:nvPr>
        </p:nvSpPr>
        <p:spPr bwMode="auto">
          <a:noFill/>
          <a:ln>
            <a:solidFill>
              <a:srgbClr val="000000"/>
            </a:solidFill>
            <a:miter lim="800000"/>
            <a:headEnd/>
            <a:tailEnd/>
          </a:ln>
        </p:spPr>
      </p:sp>
      <p:sp>
        <p:nvSpPr>
          <p:cNvPr id="61443" name="Rectangle 3"/>
          <p:cNvSpPr>
            <a:spLocks noGrp="1" noChangeArrowheads="1"/>
          </p:cNvSpPr>
          <p:nvPr>
            <p:ph type="body" idx="1"/>
          </p:nvPr>
        </p:nvSpPr>
        <p:spPr bwMode="auto">
          <a:noFill/>
        </p:spPr>
        <p:txBody>
          <a:bodyPr/>
          <a:lstStyle/>
          <a:p>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3"/>
          <p:cNvSpPr>
            <a:spLocks noGrp="1" noChangeArrowheads="1"/>
          </p:cNvSpPr>
          <p:nvPr>
            <p:ph type="dt" sz="quarter" idx="1"/>
          </p:nvPr>
        </p:nvSpPr>
        <p:spPr bwMode="auto">
          <a:noFill/>
          <a:ln>
            <a:miter lim="800000"/>
            <a:headEnd/>
            <a:tailEnd/>
          </a:ln>
        </p:spPr>
        <p:txBody>
          <a:bodyPr/>
          <a:lstStyle/>
          <a:p>
            <a:r>
              <a:rPr lang="en-GB">
                <a:latin typeface="Times New Roman" pitchFamily="18" charset="0"/>
              </a:rPr>
              <a:t>19/2/2007</a:t>
            </a:r>
          </a:p>
        </p:txBody>
      </p:sp>
      <p:sp>
        <p:nvSpPr>
          <p:cNvPr id="53251" name="Rectangle 6"/>
          <p:cNvSpPr>
            <a:spLocks noGrp="1" noChangeArrowheads="1"/>
          </p:cNvSpPr>
          <p:nvPr>
            <p:ph type="ftr" sz="quarter" idx="4"/>
          </p:nvPr>
        </p:nvSpPr>
        <p:spPr/>
        <p:txBody>
          <a:bodyPr/>
          <a:lstStyle/>
          <a:p>
            <a:pPr>
              <a:defRPr/>
            </a:pPr>
            <a:r>
              <a:rPr lang="en-GB" smtClean="0">
                <a:latin typeface="Times New Roman" pitchFamily="18" charset="0"/>
              </a:rPr>
              <a:t>Dr. Salwa Tayel</a:t>
            </a:r>
          </a:p>
        </p:txBody>
      </p:sp>
      <p:sp>
        <p:nvSpPr>
          <p:cNvPr id="64515" name="Rectangle 7"/>
          <p:cNvSpPr>
            <a:spLocks noGrp="1" noChangeArrowheads="1"/>
          </p:cNvSpPr>
          <p:nvPr>
            <p:ph type="sldNum" sz="quarter" idx="5"/>
          </p:nvPr>
        </p:nvSpPr>
        <p:spPr bwMode="auto">
          <a:noFill/>
          <a:ln>
            <a:miter lim="800000"/>
            <a:headEnd/>
            <a:tailEnd/>
          </a:ln>
        </p:spPr>
        <p:txBody>
          <a:bodyPr/>
          <a:lstStyle/>
          <a:p>
            <a:fld id="{C683B9F6-10D2-4DAB-8B09-E76C2B4CA873}" type="slidenum">
              <a:rPr lang="ar-SA">
                <a:latin typeface="Times New Roman" pitchFamily="18" charset="0"/>
              </a:rPr>
              <a:pPr/>
              <a:t>45</a:t>
            </a:fld>
            <a:endParaRPr lang="en-GB">
              <a:latin typeface="Times New Roman" pitchFamily="18" charset="0"/>
            </a:endParaRPr>
          </a:p>
        </p:txBody>
      </p:sp>
      <p:sp>
        <p:nvSpPr>
          <p:cNvPr id="6451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7" name="Rectangle 3"/>
          <p:cNvSpPr>
            <a:spLocks noGrp="1" noChangeArrowheads="1"/>
          </p:cNvSpPr>
          <p:nvPr>
            <p:ph type="body" idx="1"/>
          </p:nvPr>
        </p:nvSpPr>
        <p:spPr bwMode="auto">
          <a:noFill/>
        </p:spPr>
        <p:txBody>
          <a:bodyPr/>
          <a:lstStyle/>
          <a:p>
            <a:pPr eaLnBrk="1" hangingPunct="1"/>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5257800"/>
            <a:ext cx="5943600" cy="536575"/>
          </a:xfrm>
        </p:spPr>
        <p:txBody>
          <a:bodyPr>
            <a:normAutofit/>
          </a:bodyPr>
          <a:lstStyle>
            <a:lvl1pPr>
              <a:defRPr sz="3200" b="1">
                <a:solidFill>
                  <a:schemeClr val="bg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438400" y="5867400"/>
            <a:ext cx="4572000" cy="685800"/>
          </a:xfrm>
        </p:spPr>
        <p:txBody>
          <a:bodyPr>
            <a:normAutofit/>
          </a:bodyPr>
          <a:lstStyle>
            <a:lvl1pPr marL="0" indent="0" algn="ctr">
              <a:buNone/>
              <a:defRPr sz="22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9563A9F3-27D1-478C-A50A-954E53252241}" type="datetime3">
              <a:rPr lang="en-GB"/>
              <a:pPr/>
              <a:t>10 December, 2013</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Disabilities</a:t>
            </a:r>
          </a:p>
        </p:txBody>
      </p:sp>
      <p:sp>
        <p:nvSpPr>
          <p:cNvPr id="6" name="Slide Number Placeholder 5"/>
          <p:cNvSpPr>
            <a:spLocks noGrp="1"/>
          </p:cNvSpPr>
          <p:nvPr>
            <p:ph type="sldNum" sz="quarter" idx="12"/>
          </p:nvPr>
        </p:nvSpPr>
        <p:spPr/>
        <p:txBody>
          <a:bodyPr/>
          <a:lstStyle>
            <a:lvl1pPr>
              <a:defRPr/>
            </a:lvl1pPr>
          </a:lstStyle>
          <a:p>
            <a:fld id="{49FBE024-0903-473F-BA1D-3362926C1F49}"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80B33B6-59E7-472F-8499-151E0A174477}" type="datetime3">
              <a:rPr lang="en-GB"/>
              <a:pPr/>
              <a:t>10 December, 2013</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Disabilities</a:t>
            </a:r>
          </a:p>
        </p:txBody>
      </p:sp>
      <p:sp>
        <p:nvSpPr>
          <p:cNvPr id="6" name="Slide Number Placeholder 5"/>
          <p:cNvSpPr>
            <a:spLocks noGrp="1"/>
          </p:cNvSpPr>
          <p:nvPr>
            <p:ph type="sldNum" sz="quarter" idx="12"/>
          </p:nvPr>
        </p:nvSpPr>
        <p:spPr/>
        <p:txBody>
          <a:bodyPr/>
          <a:lstStyle>
            <a:lvl1pPr>
              <a:defRPr/>
            </a:lvl1pPr>
          </a:lstStyle>
          <a:p>
            <a:fld id="{6793BB1D-D6EF-464C-AD9F-50035FC0BDCA}"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14D5AE9-574F-4267-A287-1351B9DD2097}" type="datetime3">
              <a:rPr lang="en-GB"/>
              <a:pPr/>
              <a:t>10 December, 2013</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Disabilities</a:t>
            </a:r>
          </a:p>
        </p:txBody>
      </p:sp>
      <p:sp>
        <p:nvSpPr>
          <p:cNvPr id="6" name="Slide Number Placeholder 5"/>
          <p:cNvSpPr>
            <a:spLocks noGrp="1"/>
          </p:cNvSpPr>
          <p:nvPr>
            <p:ph type="sldNum" sz="quarter" idx="12"/>
          </p:nvPr>
        </p:nvSpPr>
        <p:spPr/>
        <p:txBody>
          <a:bodyPr/>
          <a:lstStyle>
            <a:lvl1pPr>
              <a:defRPr/>
            </a:lvl1pPr>
          </a:lstStyle>
          <a:p>
            <a:fld id="{E2431B22-9102-4F67-8695-76350971E68A}"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286926D1-F2E0-4CD3-8B9E-8D14FA0DE196}" type="datetime3">
              <a:rPr lang="en-GB"/>
              <a:pPr/>
              <a:t>10 December, 2013</a:t>
            </a:fld>
            <a:endParaRPr lang="en-GB"/>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r>
              <a:rPr lang="en-GB"/>
              <a:t>Disabilities</a:t>
            </a: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37CD0A3F-E065-4E51-9627-F16BDF1B113C}"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572250" y="6248400"/>
            <a:ext cx="1905000" cy="457200"/>
          </a:xfrm>
        </p:spPr>
        <p:txBody>
          <a:bodyPr/>
          <a:lstStyle>
            <a:lvl1pPr>
              <a:defRPr/>
            </a:lvl1pPr>
          </a:lstStyle>
          <a:p>
            <a:fld id="{CEE3E57F-2935-4685-8DD8-3D8C55E0119A}" type="datetime3">
              <a:rPr lang="en-GB"/>
              <a:pPr/>
              <a:t>10 December, 2013</a:t>
            </a:fld>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r>
              <a:rPr lang="en-US"/>
              <a:t>Disabilities</a:t>
            </a:r>
          </a:p>
        </p:txBody>
      </p:sp>
      <p:sp>
        <p:nvSpPr>
          <p:cNvPr id="8" name="Slide Number Placeholder 7"/>
          <p:cNvSpPr>
            <a:spLocks noGrp="1"/>
          </p:cNvSpPr>
          <p:nvPr>
            <p:ph type="sldNum" sz="quarter" idx="12"/>
          </p:nvPr>
        </p:nvSpPr>
        <p:spPr>
          <a:xfrm>
            <a:off x="666750" y="6248400"/>
            <a:ext cx="1905000" cy="457200"/>
          </a:xfrm>
        </p:spPr>
        <p:txBody>
          <a:bodyPr/>
          <a:lstStyle>
            <a:lvl1pPr>
              <a:defRPr/>
            </a:lvl1pPr>
          </a:lstStyle>
          <a:p>
            <a:fld id="{01CCE1ED-A4D7-402E-8388-AD350CD2884D}" type="slidenum">
              <a:rPr lang="ar-SA"/>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572250" y="6248400"/>
            <a:ext cx="1905000" cy="457200"/>
          </a:xfrm>
        </p:spPr>
        <p:txBody>
          <a:bodyPr/>
          <a:lstStyle>
            <a:lvl1pPr>
              <a:defRPr/>
            </a:lvl1pPr>
          </a:lstStyle>
          <a:p>
            <a:fld id="{EB83663F-6DB3-48FE-9DBE-A16A8C35A1E8}" type="datetime3">
              <a:rPr lang="en-GB"/>
              <a:pPr/>
              <a:t>10 December, 2013</a:t>
            </a:fld>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r>
              <a:rPr lang="en-US"/>
              <a:t>Disabilities</a:t>
            </a:r>
          </a:p>
        </p:txBody>
      </p:sp>
      <p:sp>
        <p:nvSpPr>
          <p:cNvPr id="8" name="Slide Number Placeholder 7"/>
          <p:cNvSpPr>
            <a:spLocks noGrp="1"/>
          </p:cNvSpPr>
          <p:nvPr>
            <p:ph type="sldNum" sz="quarter" idx="12"/>
          </p:nvPr>
        </p:nvSpPr>
        <p:spPr>
          <a:xfrm>
            <a:off x="666750" y="6248400"/>
            <a:ext cx="1905000" cy="457200"/>
          </a:xfrm>
        </p:spPr>
        <p:txBody>
          <a:bodyPr/>
          <a:lstStyle>
            <a:lvl1pPr>
              <a:defRPr/>
            </a:lvl1pPr>
          </a:lstStyle>
          <a:p>
            <a:fld id="{7EBE6480-918B-4AAF-8D91-FD8BE6714EFB}" type="slidenum">
              <a:rPr lang="ar-SA"/>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2C4E59A-0F11-4F70-8543-119F8D0C060A}" type="datetime3">
              <a:rPr lang="en-GB"/>
              <a:pPr/>
              <a:t>10 December, 2013</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Disabilities</a:t>
            </a:r>
          </a:p>
        </p:txBody>
      </p:sp>
      <p:sp>
        <p:nvSpPr>
          <p:cNvPr id="6" name="Slide Number Placeholder 5"/>
          <p:cNvSpPr>
            <a:spLocks noGrp="1"/>
          </p:cNvSpPr>
          <p:nvPr>
            <p:ph type="sldNum" sz="quarter" idx="12"/>
          </p:nvPr>
        </p:nvSpPr>
        <p:spPr/>
        <p:txBody>
          <a:bodyPr/>
          <a:lstStyle>
            <a:lvl1pPr>
              <a:defRPr/>
            </a:lvl1pPr>
          </a:lstStyle>
          <a:p>
            <a:fld id="{9C90E0AC-8371-432B-ADF3-CA11350D2542}"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201E7FF-DC1D-40E6-BD6B-D76EEF1231B4}" type="datetime3">
              <a:rPr lang="en-GB"/>
              <a:pPr/>
              <a:t>10 December, 2013</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Disabilities</a:t>
            </a:r>
          </a:p>
        </p:txBody>
      </p:sp>
      <p:sp>
        <p:nvSpPr>
          <p:cNvPr id="6" name="Slide Number Placeholder 5"/>
          <p:cNvSpPr>
            <a:spLocks noGrp="1"/>
          </p:cNvSpPr>
          <p:nvPr>
            <p:ph type="sldNum" sz="quarter" idx="12"/>
          </p:nvPr>
        </p:nvSpPr>
        <p:spPr/>
        <p:txBody>
          <a:bodyPr/>
          <a:lstStyle>
            <a:lvl1pPr>
              <a:defRPr/>
            </a:lvl1pPr>
          </a:lstStyle>
          <a:p>
            <a:fld id="{5374E984-1155-4625-9506-631C64CA3F48}"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055C0BBA-DC26-4E95-BF4B-2CB03F230B56}" type="datetime3">
              <a:rPr lang="en-GB"/>
              <a:pPr/>
              <a:t>10 December, 2013</a:t>
            </a:fld>
            <a:endParaRPr lang="en-GB"/>
          </a:p>
        </p:txBody>
      </p:sp>
      <p:sp>
        <p:nvSpPr>
          <p:cNvPr id="6" name="Footer Placeholder 4"/>
          <p:cNvSpPr>
            <a:spLocks noGrp="1"/>
          </p:cNvSpPr>
          <p:nvPr>
            <p:ph type="ftr" sz="quarter" idx="11"/>
          </p:nvPr>
        </p:nvSpPr>
        <p:spPr/>
        <p:txBody>
          <a:bodyPr/>
          <a:lstStyle>
            <a:lvl1pPr>
              <a:defRPr/>
            </a:lvl1pPr>
          </a:lstStyle>
          <a:p>
            <a:pPr>
              <a:defRPr/>
            </a:pPr>
            <a:r>
              <a:rPr lang="en-GB"/>
              <a:t>Disabilities</a:t>
            </a:r>
          </a:p>
        </p:txBody>
      </p:sp>
      <p:sp>
        <p:nvSpPr>
          <p:cNvPr id="7" name="Slide Number Placeholder 5"/>
          <p:cNvSpPr>
            <a:spLocks noGrp="1"/>
          </p:cNvSpPr>
          <p:nvPr>
            <p:ph type="sldNum" sz="quarter" idx="12"/>
          </p:nvPr>
        </p:nvSpPr>
        <p:spPr/>
        <p:txBody>
          <a:bodyPr/>
          <a:lstStyle>
            <a:lvl1pPr>
              <a:defRPr/>
            </a:lvl1pPr>
          </a:lstStyle>
          <a:p>
            <a:fld id="{71E8E9DC-3BB2-460C-BCE5-ADEB854273EA}"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929AB8C2-367B-4E0C-ADF8-6D4F35D11D3A}" type="datetime3">
              <a:rPr lang="en-GB"/>
              <a:pPr/>
              <a:t>10 December, 2013</a:t>
            </a:fld>
            <a:endParaRPr lang="en-GB"/>
          </a:p>
        </p:txBody>
      </p:sp>
      <p:sp>
        <p:nvSpPr>
          <p:cNvPr id="8" name="Footer Placeholder 4"/>
          <p:cNvSpPr>
            <a:spLocks noGrp="1"/>
          </p:cNvSpPr>
          <p:nvPr>
            <p:ph type="ftr" sz="quarter" idx="11"/>
          </p:nvPr>
        </p:nvSpPr>
        <p:spPr/>
        <p:txBody>
          <a:bodyPr/>
          <a:lstStyle>
            <a:lvl1pPr>
              <a:defRPr/>
            </a:lvl1pPr>
          </a:lstStyle>
          <a:p>
            <a:pPr>
              <a:defRPr/>
            </a:pPr>
            <a:r>
              <a:rPr lang="en-GB"/>
              <a:t>Disabilities</a:t>
            </a:r>
          </a:p>
        </p:txBody>
      </p:sp>
      <p:sp>
        <p:nvSpPr>
          <p:cNvPr id="9" name="Slide Number Placeholder 5"/>
          <p:cNvSpPr>
            <a:spLocks noGrp="1"/>
          </p:cNvSpPr>
          <p:nvPr>
            <p:ph type="sldNum" sz="quarter" idx="12"/>
          </p:nvPr>
        </p:nvSpPr>
        <p:spPr/>
        <p:txBody>
          <a:bodyPr/>
          <a:lstStyle>
            <a:lvl1pPr>
              <a:defRPr/>
            </a:lvl1pPr>
          </a:lstStyle>
          <a:p>
            <a:fld id="{6C7C2C9E-465A-471E-96DC-EF2F76ED452D}"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54EF70F1-47CA-4683-8382-C02A23A7067D}" type="datetime3">
              <a:rPr lang="en-GB"/>
              <a:pPr/>
              <a:t>10 December, 2013</a:t>
            </a:fld>
            <a:endParaRPr lang="en-GB"/>
          </a:p>
        </p:txBody>
      </p:sp>
      <p:sp>
        <p:nvSpPr>
          <p:cNvPr id="4" name="Footer Placeholder 4"/>
          <p:cNvSpPr>
            <a:spLocks noGrp="1"/>
          </p:cNvSpPr>
          <p:nvPr>
            <p:ph type="ftr" sz="quarter" idx="11"/>
          </p:nvPr>
        </p:nvSpPr>
        <p:spPr/>
        <p:txBody>
          <a:bodyPr/>
          <a:lstStyle>
            <a:lvl1pPr>
              <a:defRPr/>
            </a:lvl1pPr>
          </a:lstStyle>
          <a:p>
            <a:pPr>
              <a:defRPr/>
            </a:pPr>
            <a:r>
              <a:rPr lang="en-GB"/>
              <a:t>Disabilities</a:t>
            </a:r>
          </a:p>
        </p:txBody>
      </p:sp>
      <p:sp>
        <p:nvSpPr>
          <p:cNvPr id="5" name="Slide Number Placeholder 5"/>
          <p:cNvSpPr>
            <a:spLocks noGrp="1"/>
          </p:cNvSpPr>
          <p:nvPr>
            <p:ph type="sldNum" sz="quarter" idx="12"/>
          </p:nvPr>
        </p:nvSpPr>
        <p:spPr/>
        <p:txBody>
          <a:bodyPr/>
          <a:lstStyle>
            <a:lvl1pPr>
              <a:defRPr/>
            </a:lvl1pPr>
          </a:lstStyle>
          <a:p>
            <a:fld id="{282F1E61-943F-4A8E-B507-396C0F1C7A2A}"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6E503DB-ABB2-4C41-9946-50FA2A3222ED}" type="datetime3">
              <a:rPr lang="en-GB"/>
              <a:pPr/>
              <a:t>10 December, 2013</a:t>
            </a:fld>
            <a:endParaRPr lang="en-GB"/>
          </a:p>
        </p:txBody>
      </p:sp>
      <p:sp>
        <p:nvSpPr>
          <p:cNvPr id="3" name="Footer Placeholder 4"/>
          <p:cNvSpPr>
            <a:spLocks noGrp="1"/>
          </p:cNvSpPr>
          <p:nvPr>
            <p:ph type="ftr" sz="quarter" idx="11"/>
          </p:nvPr>
        </p:nvSpPr>
        <p:spPr/>
        <p:txBody>
          <a:bodyPr/>
          <a:lstStyle>
            <a:lvl1pPr>
              <a:defRPr/>
            </a:lvl1pPr>
          </a:lstStyle>
          <a:p>
            <a:pPr>
              <a:defRPr/>
            </a:pPr>
            <a:r>
              <a:rPr lang="en-GB"/>
              <a:t>Disabilities</a:t>
            </a:r>
          </a:p>
        </p:txBody>
      </p:sp>
      <p:sp>
        <p:nvSpPr>
          <p:cNvPr id="4" name="Slide Number Placeholder 5"/>
          <p:cNvSpPr>
            <a:spLocks noGrp="1"/>
          </p:cNvSpPr>
          <p:nvPr>
            <p:ph type="sldNum" sz="quarter" idx="12"/>
          </p:nvPr>
        </p:nvSpPr>
        <p:spPr/>
        <p:txBody>
          <a:bodyPr/>
          <a:lstStyle>
            <a:lvl1pPr>
              <a:defRPr/>
            </a:lvl1pPr>
          </a:lstStyle>
          <a:p>
            <a:fld id="{0BCF5A6D-F513-49F5-8C53-D6BC6FF4FA7E}"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F1CBF2C-97C7-4429-8D0C-26F088EC8893}" type="datetime3">
              <a:rPr lang="en-GB"/>
              <a:pPr/>
              <a:t>10 December, 2013</a:t>
            </a:fld>
            <a:endParaRPr lang="en-GB"/>
          </a:p>
        </p:txBody>
      </p:sp>
      <p:sp>
        <p:nvSpPr>
          <p:cNvPr id="6" name="Footer Placeholder 4"/>
          <p:cNvSpPr>
            <a:spLocks noGrp="1"/>
          </p:cNvSpPr>
          <p:nvPr>
            <p:ph type="ftr" sz="quarter" idx="11"/>
          </p:nvPr>
        </p:nvSpPr>
        <p:spPr/>
        <p:txBody>
          <a:bodyPr/>
          <a:lstStyle>
            <a:lvl1pPr>
              <a:defRPr/>
            </a:lvl1pPr>
          </a:lstStyle>
          <a:p>
            <a:pPr>
              <a:defRPr/>
            </a:pPr>
            <a:r>
              <a:rPr lang="en-GB"/>
              <a:t>Disabilities</a:t>
            </a:r>
          </a:p>
        </p:txBody>
      </p:sp>
      <p:sp>
        <p:nvSpPr>
          <p:cNvPr id="7" name="Slide Number Placeholder 5"/>
          <p:cNvSpPr>
            <a:spLocks noGrp="1"/>
          </p:cNvSpPr>
          <p:nvPr>
            <p:ph type="sldNum" sz="quarter" idx="12"/>
          </p:nvPr>
        </p:nvSpPr>
        <p:spPr/>
        <p:txBody>
          <a:bodyPr/>
          <a:lstStyle>
            <a:lvl1pPr>
              <a:defRPr/>
            </a:lvl1pPr>
          </a:lstStyle>
          <a:p>
            <a:fld id="{F9E4CBCE-CB36-4762-9AD5-2BE57D44D1F0}"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0DD0539-4732-4759-B24D-898AD1C7ED96}" type="datetime3">
              <a:rPr lang="en-GB"/>
              <a:pPr/>
              <a:t>10 December, 2013</a:t>
            </a:fld>
            <a:endParaRPr lang="en-GB"/>
          </a:p>
        </p:txBody>
      </p:sp>
      <p:sp>
        <p:nvSpPr>
          <p:cNvPr id="6" name="Footer Placeholder 4"/>
          <p:cNvSpPr>
            <a:spLocks noGrp="1"/>
          </p:cNvSpPr>
          <p:nvPr>
            <p:ph type="ftr" sz="quarter" idx="11"/>
          </p:nvPr>
        </p:nvSpPr>
        <p:spPr/>
        <p:txBody>
          <a:bodyPr/>
          <a:lstStyle>
            <a:lvl1pPr>
              <a:defRPr/>
            </a:lvl1pPr>
          </a:lstStyle>
          <a:p>
            <a:pPr>
              <a:defRPr/>
            </a:pPr>
            <a:r>
              <a:rPr lang="en-GB"/>
              <a:t>Disabilities</a:t>
            </a:r>
          </a:p>
        </p:txBody>
      </p:sp>
      <p:sp>
        <p:nvSpPr>
          <p:cNvPr id="7" name="Slide Number Placeholder 5"/>
          <p:cNvSpPr>
            <a:spLocks noGrp="1"/>
          </p:cNvSpPr>
          <p:nvPr>
            <p:ph type="sldNum" sz="quarter" idx="12"/>
          </p:nvPr>
        </p:nvSpPr>
        <p:spPr/>
        <p:txBody>
          <a:bodyPr/>
          <a:lstStyle>
            <a:lvl1pPr>
              <a:defRPr/>
            </a:lvl1pPr>
          </a:lstStyle>
          <a:p>
            <a:fld id="{58ABCE88-05FC-49A7-B3D0-7BC3A0F4E661}"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6629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954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latin typeface="Calibri" pitchFamily="34" charset="0"/>
              </a:defRPr>
            </a:lvl1pPr>
          </a:lstStyle>
          <a:p>
            <a:fld id="{841B7ED0-5989-4A42-82F8-F47E4424A838}" type="datetime3">
              <a:rPr lang="en-GB"/>
              <a:pPr/>
              <a:t>10 December, 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FFFFFF"/>
                </a:solidFill>
                <a:latin typeface="Calibri" pitchFamily="34" charset="0"/>
                <a:ea typeface="+mn-ea"/>
                <a:cs typeface="Arial" charset="0"/>
              </a:defRPr>
            </a:lvl1pPr>
          </a:lstStyle>
          <a:p>
            <a:pPr>
              <a:defRPr/>
            </a:pPr>
            <a:r>
              <a:rPr lang="en-GB"/>
              <a:t>Disabilities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libri" pitchFamily="34" charset="0"/>
              </a:defRPr>
            </a:lvl1pPr>
          </a:lstStyle>
          <a:p>
            <a:fld id="{E8235446-AD89-428C-959C-175111870D0A}"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903"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4" r:id="rId12"/>
    <p:sldLayoutId id="2147483905" r:id="rId13"/>
    <p:sldLayoutId id="2147483906" r:id="rId14"/>
  </p:sldLayoutIdLst>
  <p:hf hdr="0"/>
  <p:txStyles>
    <p:titleStyle>
      <a:lvl1pPr algn="ctr" rtl="0" eaLnBrk="0" fontAlgn="base" hangingPunct="0">
        <a:spcBef>
          <a:spcPct val="0"/>
        </a:spcBef>
        <a:spcAft>
          <a:spcPct val="0"/>
        </a:spcAft>
        <a:defRPr sz="4000" kern="1200">
          <a:solidFill>
            <a:srgbClr val="000000"/>
          </a:solidFill>
          <a:latin typeface="Tahoma" pitchFamily="34" charset="0"/>
          <a:ea typeface="MS PGothic" pitchFamily="34" charset="-128"/>
          <a:cs typeface="Tahoma" pitchFamily="34" charset="0"/>
        </a:defRPr>
      </a:lvl1pPr>
      <a:lvl2pPr algn="ctr" rtl="0" eaLnBrk="0" fontAlgn="base" hangingPunct="0">
        <a:spcBef>
          <a:spcPct val="0"/>
        </a:spcBef>
        <a:spcAft>
          <a:spcPct val="0"/>
        </a:spcAft>
        <a:defRPr sz="4000">
          <a:solidFill>
            <a:srgbClr val="000000"/>
          </a:solidFill>
          <a:latin typeface="Tahoma" pitchFamily="112" charset="0"/>
          <a:ea typeface="MS PGothic" pitchFamily="34" charset="-128"/>
          <a:cs typeface="Tahoma" pitchFamily="112" charset="0"/>
        </a:defRPr>
      </a:lvl2pPr>
      <a:lvl3pPr algn="ctr" rtl="0" eaLnBrk="0" fontAlgn="base" hangingPunct="0">
        <a:spcBef>
          <a:spcPct val="0"/>
        </a:spcBef>
        <a:spcAft>
          <a:spcPct val="0"/>
        </a:spcAft>
        <a:defRPr sz="4000">
          <a:solidFill>
            <a:srgbClr val="000000"/>
          </a:solidFill>
          <a:latin typeface="Tahoma" pitchFamily="112" charset="0"/>
          <a:ea typeface="MS PGothic" pitchFamily="34" charset="-128"/>
          <a:cs typeface="Tahoma" pitchFamily="112" charset="0"/>
        </a:defRPr>
      </a:lvl3pPr>
      <a:lvl4pPr algn="ctr" rtl="0" eaLnBrk="0" fontAlgn="base" hangingPunct="0">
        <a:spcBef>
          <a:spcPct val="0"/>
        </a:spcBef>
        <a:spcAft>
          <a:spcPct val="0"/>
        </a:spcAft>
        <a:defRPr sz="4000">
          <a:solidFill>
            <a:srgbClr val="000000"/>
          </a:solidFill>
          <a:latin typeface="Tahoma" pitchFamily="112" charset="0"/>
          <a:ea typeface="MS PGothic" pitchFamily="34" charset="-128"/>
          <a:cs typeface="Tahoma" pitchFamily="112" charset="0"/>
        </a:defRPr>
      </a:lvl4pPr>
      <a:lvl5pPr algn="ctr" rtl="0" eaLnBrk="0" fontAlgn="base" hangingPunct="0">
        <a:spcBef>
          <a:spcPct val="0"/>
        </a:spcBef>
        <a:spcAft>
          <a:spcPct val="0"/>
        </a:spcAft>
        <a:defRPr sz="4000">
          <a:solidFill>
            <a:srgbClr val="000000"/>
          </a:solidFill>
          <a:latin typeface="Tahoma" pitchFamily="112" charset="0"/>
          <a:ea typeface="MS PGothic" pitchFamily="34" charset="-128"/>
          <a:cs typeface="Tahoma" pitchFamily="112" charset="0"/>
        </a:defRPr>
      </a:lvl5pPr>
      <a:lvl6pPr marL="457200" algn="ctr" rtl="0" eaLnBrk="1" fontAlgn="base" hangingPunct="1">
        <a:spcBef>
          <a:spcPct val="0"/>
        </a:spcBef>
        <a:spcAft>
          <a:spcPct val="0"/>
        </a:spcAft>
        <a:defRPr sz="4000">
          <a:solidFill>
            <a:srgbClr val="000000"/>
          </a:solidFill>
          <a:latin typeface="Tahoma" pitchFamily="112" charset="0"/>
          <a:cs typeface="Tahoma" pitchFamily="112" charset="0"/>
        </a:defRPr>
      </a:lvl6pPr>
      <a:lvl7pPr marL="914400" algn="ctr" rtl="0" eaLnBrk="1" fontAlgn="base" hangingPunct="1">
        <a:spcBef>
          <a:spcPct val="0"/>
        </a:spcBef>
        <a:spcAft>
          <a:spcPct val="0"/>
        </a:spcAft>
        <a:defRPr sz="4000">
          <a:solidFill>
            <a:srgbClr val="000000"/>
          </a:solidFill>
          <a:latin typeface="Tahoma" pitchFamily="112" charset="0"/>
          <a:cs typeface="Tahoma" pitchFamily="112" charset="0"/>
        </a:defRPr>
      </a:lvl7pPr>
      <a:lvl8pPr marL="1371600" algn="ctr" rtl="0" eaLnBrk="1" fontAlgn="base" hangingPunct="1">
        <a:spcBef>
          <a:spcPct val="0"/>
        </a:spcBef>
        <a:spcAft>
          <a:spcPct val="0"/>
        </a:spcAft>
        <a:defRPr sz="4000">
          <a:solidFill>
            <a:srgbClr val="000000"/>
          </a:solidFill>
          <a:latin typeface="Tahoma" pitchFamily="112" charset="0"/>
          <a:cs typeface="Tahoma" pitchFamily="112" charset="0"/>
        </a:defRPr>
      </a:lvl8pPr>
      <a:lvl9pPr marL="1828800" algn="ctr" rtl="0" eaLnBrk="1" fontAlgn="base" hangingPunct="1">
        <a:spcBef>
          <a:spcPct val="0"/>
        </a:spcBef>
        <a:spcAft>
          <a:spcPct val="0"/>
        </a:spcAft>
        <a:defRPr sz="4000">
          <a:solidFill>
            <a:srgbClr val="000000"/>
          </a:solidFill>
          <a:latin typeface="Tahoma" pitchFamily="112" charset="0"/>
          <a:cs typeface="Tahoma" pitchFamily="112" charset="0"/>
        </a:defRPr>
      </a:lvl9pPr>
    </p:titleStyle>
    <p:bodyStyle>
      <a:lvl1pPr marL="342900" indent="-342900" algn="l" rtl="0" eaLnBrk="0" fontAlgn="base" hangingPunct="0">
        <a:spcBef>
          <a:spcPct val="20000"/>
        </a:spcBef>
        <a:spcAft>
          <a:spcPct val="0"/>
        </a:spcAft>
        <a:buFont typeface="Arial" pitchFamily="34" charset="0"/>
        <a:buChar char="•"/>
        <a:defRPr sz="2000" kern="1200">
          <a:solidFill>
            <a:schemeClr val="bg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000" kern="1200">
          <a:solidFill>
            <a:schemeClr val="bg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000" kern="1200">
          <a:solidFill>
            <a:schemeClr val="bg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bg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bg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who.int/disabilities/cbr/en/"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medepi.org/sfbdi/" TargetMode="External"/><Relationship Id="rId2" Type="http://schemas.openxmlformats.org/officeDocument/2006/relationships/hyperlink" Target="http://www.hsph.harvard.edu/organizations/bdu/" TargetMode="External"/><Relationship Id="rId1" Type="http://schemas.openxmlformats.org/officeDocument/2006/relationships/slideLayout" Target="../slideLayouts/slideLayout7.xml"/><Relationship Id="rId4" Type="http://schemas.openxmlformats.org/officeDocument/2006/relationships/hyperlink" Target="http://www.who.int/whr/"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http://www.inclusion-international.org/wp-content/uploads/Global-Report-Living-Colour-dr2-2.pdf" TargetMode="External"/><Relationship Id="rId3" Type="http://schemas.openxmlformats.org/officeDocument/2006/relationships/hyperlink" Target="http://www.ohsuidd.org/" TargetMode="External"/><Relationship Id="rId7" Type="http://schemas.openxmlformats.org/officeDocument/2006/relationships/hyperlink" Target="http://v1.dpi.org/lang-en/index" TargetMode="External"/><Relationship Id="rId2" Type="http://schemas.openxmlformats.org/officeDocument/2006/relationships/hyperlink" Target="http://www.cdc.gov/ncbddd/disabilityandhealth/index.html" TargetMode="External"/><Relationship Id="rId1" Type="http://schemas.openxmlformats.org/officeDocument/2006/relationships/slideLayout" Target="../slideLayouts/slideLayout2.xml"/><Relationship Id="rId6" Type="http://schemas.openxmlformats.org/officeDocument/2006/relationships/hyperlink" Target="http://julsland22.blogspot.com/2010/08/unspeakable-conversation-harriet.html" TargetMode="External"/><Relationship Id="rId5" Type="http://schemas.openxmlformats.org/officeDocument/2006/relationships/hyperlink" Target="http://www.youtube.com/watch?v=ffrq6cUoE5A" TargetMode="External"/><Relationship Id="rId4" Type="http://schemas.openxmlformats.org/officeDocument/2006/relationships/hyperlink" Target="http://www.oodh.org/" TargetMode="External"/><Relationship Id="rId9" Type="http://schemas.openxmlformats.org/officeDocument/2006/relationships/hyperlink" Target="http://www.who.int/classifications/icf/e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a:xfrm>
            <a:off x="1752600" y="387350"/>
            <a:ext cx="6584950" cy="1601788"/>
          </a:xfrm>
          <a:solidFill>
            <a:schemeClr val="bg2"/>
          </a:solidFill>
        </p:spPr>
        <p:txBody>
          <a:bodyPr/>
          <a:lstStyle/>
          <a:p>
            <a:pPr eaLnBrk="1" hangingPunct="1"/>
            <a:r>
              <a:rPr lang="en-US" sz="3600" smtClean="0"/>
              <a:t>Disabilities &amp; Impairments: </a:t>
            </a:r>
            <a:br>
              <a:rPr lang="en-US" sz="3600" smtClean="0"/>
            </a:br>
            <a:r>
              <a:rPr lang="en-US" sz="3600" smtClean="0"/>
              <a:t>An Overview</a:t>
            </a:r>
            <a:endParaRPr lang="en-US" sz="3600" smtClean="0">
              <a:solidFill>
                <a:schemeClr val="tx1"/>
              </a:solidFill>
              <a:latin typeface="Footlight MT Light" pitchFamily="18" charset="0"/>
            </a:endParaRPr>
          </a:p>
        </p:txBody>
      </p:sp>
      <p:sp>
        <p:nvSpPr>
          <p:cNvPr id="17410" name="Subtitle 2"/>
          <p:cNvSpPr>
            <a:spLocks noGrp="1"/>
          </p:cNvSpPr>
          <p:nvPr>
            <p:ph type="subTitle" idx="1"/>
          </p:nvPr>
        </p:nvSpPr>
        <p:spPr>
          <a:xfrm>
            <a:off x="1692275" y="4868863"/>
            <a:ext cx="6335713" cy="1584325"/>
          </a:xfrm>
        </p:spPr>
        <p:txBody>
          <a:bodyPr/>
          <a:lstStyle/>
          <a:p>
            <a:pPr eaLnBrk="1" hangingPunct="1"/>
            <a:r>
              <a:rPr lang="en-US" sz="2400" smtClean="0">
                <a:latin typeface="Footlight MT Light" pitchFamily="18" charset="0"/>
              </a:rPr>
              <a:t>Prof.Awatif Alam &amp; Ahmed Mandil   </a:t>
            </a:r>
          </a:p>
          <a:p>
            <a:pPr eaLnBrk="1" hangingPunct="1"/>
            <a:r>
              <a:rPr lang="en-US" sz="2400" smtClean="0">
                <a:latin typeface="Footlight MT Light" pitchFamily="18" charset="0"/>
              </a:rPr>
              <a:t>KSU </a:t>
            </a:r>
          </a:p>
          <a:p>
            <a:pPr eaLnBrk="1" hangingPunct="1"/>
            <a:r>
              <a:rPr lang="en-US" sz="2400" smtClean="0">
                <a:latin typeface="Footlight MT Light" pitchFamily="18" charset="0"/>
              </a:rPr>
              <a:t>Dept of Family &amp;  Community Medicine</a:t>
            </a:r>
          </a:p>
        </p:txBody>
      </p:sp>
      <p:pic>
        <p:nvPicPr>
          <p:cNvPr id="4" name="Picture 3"/>
          <p:cNvPicPr/>
          <p:nvPr/>
        </p:nvPicPr>
        <p:blipFill>
          <a:blip r:embed="rId2" cstate="print"/>
          <a:srcRect/>
          <a:stretch>
            <a:fillRect/>
          </a:stretch>
        </p:blipFill>
        <p:spPr bwMode="auto">
          <a:xfrm>
            <a:off x="152400" y="152400"/>
            <a:ext cx="1371600" cy="15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571500"/>
            <a:ext cx="8258175" cy="846138"/>
          </a:xfrm>
        </p:spPr>
        <p:txBody>
          <a:bodyPr/>
          <a:lstStyle/>
          <a:p>
            <a:pPr algn="l"/>
            <a:r>
              <a:rPr lang="en-US" sz="3200" b="1" smtClean="0">
                <a:solidFill>
                  <a:srgbClr val="092A91"/>
                </a:solidFill>
                <a:latin typeface="Calibri" pitchFamily="34" charset="0"/>
              </a:rPr>
              <a:t>Commonly reported Impairment indicators</a:t>
            </a:r>
            <a:r>
              <a:rPr lang="en-US" smtClean="0">
                <a:latin typeface="Calibri" pitchFamily="34" charset="0"/>
              </a:rPr>
              <a:t/>
            </a:r>
            <a:br>
              <a:rPr lang="en-US" smtClean="0">
                <a:latin typeface="Calibri" pitchFamily="34" charset="0"/>
              </a:rPr>
            </a:br>
            <a:endParaRPr lang="en-US" smtClean="0">
              <a:latin typeface="Calibri" pitchFamily="34" charset="0"/>
            </a:endParaRPr>
          </a:p>
        </p:txBody>
      </p:sp>
      <p:sp>
        <p:nvSpPr>
          <p:cNvPr id="26626" name="Content Placeholder 2"/>
          <p:cNvSpPr>
            <a:spLocks noGrp="1"/>
          </p:cNvSpPr>
          <p:nvPr>
            <p:ph idx="1"/>
          </p:nvPr>
        </p:nvSpPr>
        <p:spPr>
          <a:xfrm>
            <a:off x="457200" y="1285875"/>
            <a:ext cx="8258175" cy="5572125"/>
          </a:xfrm>
          <a:ln>
            <a:solidFill>
              <a:schemeClr val="tx1"/>
            </a:solidFill>
          </a:ln>
        </p:spPr>
        <p:txBody>
          <a:bodyPr/>
          <a:lstStyle/>
          <a:p>
            <a:r>
              <a:rPr lang="en-US" sz="2800" smtClean="0"/>
              <a:t>General impairment, movement-related impairment</a:t>
            </a:r>
          </a:p>
          <a:p>
            <a:r>
              <a:rPr lang="en-US" sz="2800" smtClean="0"/>
              <a:t>Major mental impairment</a:t>
            </a:r>
          </a:p>
          <a:p>
            <a:r>
              <a:rPr lang="en-US" sz="2800" smtClean="0"/>
              <a:t>Severe hearing impairment ,blindness, amblyopia</a:t>
            </a:r>
          </a:p>
          <a:p>
            <a:r>
              <a:rPr lang="en-US" sz="2800" smtClean="0"/>
              <a:t>Autism, psychosis, cervical column pain</a:t>
            </a:r>
          </a:p>
          <a:p>
            <a:r>
              <a:rPr lang="en-US" sz="2800" smtClean="0"/>
              <a:t>Vertebral column pain</a:t>
            </a:r>
          </a:p>
          <a:p>
            <a:r>
              <a:rPr lang="en-US" sz="2800" smtClean="0"/>
              <a:t>Unspecified pains, self-perceived chronic health disorders, </a:t>
            </a:r>
            <a:r>
              <a:rPr lang="ja-JP" altLang="en-US" sz="2800" smtClean="0"/>
              <a:t>‘‘</a:t>
            </a:r>
            <a:r>
              <a:rPr lang="en-US" altLang="ja-JP" sz="2800" smtClean="0"/>
              <a:t>Do you suffer from a chronic disease?</a:t>
            </a:r>
            <a:r>
              <a:rPr lang="ja-JP" altLang="en-US" sz="2800" smtClean="0"/>
              <a:t>’’</a:t>
            </a:r>
            <a:r>
              <a:rPr lang="en-US" altLang="ja-JP" sz="2800" smtClean="0"/>
              <a:t>,</a:t>
            </a:r>
          </a:p>
          <a:p>
            <a:r>
              <a:rPr lang="en-US" sz="2800" smtClean="0"/>
              <a:t>Musculoskeletal, sensory, digestive ,</a:t>
            </a:r>
          </a:p>
          <a:p>
            <a:r>
              <a:rPr lang="en-US" sz="2800" smtClean="0"/>
              <a:t> Cardio- pulmonary, or</a:t>
            </a:r>
          </a:p>
          <a:p>
            <a:r>
              <a:rPr lang="en-US" sz="2800" smtClean="0"/>
              <a:t>Psychoaffective impairments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685800" y="0"/>
            <a:ext cx="7772400" cy="1052513"/>
          </a:xfrm>
        </p:spPr>
        <p:txBody>
          <a:bodyPr/>
          <a:lstStyle/>
          <a:p>
            <a:pPr eaLnBrk="1" hangingPunct="1"/>
            <a:r>
              <a:rPr lang="en-US" sz="3000" smtClean="0">
                <a:solidFill>
                  <a:schemeClr val="accent1"/>
                </a:solidFill>
              </a:rPr>
              <a:t>Problems with Human Functioning (I): </a:t>
            </a:r>
            <a:r>
              <a:rPr lang="en-US" sz="3000" smtClean="0">
                <a:solidFill>
                  <a:srgbClr val="FF0000"/>
                </a:solidFill>
              </a:rPr>
              <a:t>Impairments (ICF)</a:t>
            </a:r>
          </a:p>
        </p:txBody>
      </p:sp>
      <p:sp>
        <p:nvSpPr>
          <p:cNvPr id="27650" name="Content Placeholder 2"/>
          <p:cNvSpPr>
            <a:spLocks noGrp="1"/>
          </p:cNvSpPr>
          <p:nvPr>
            <p:ph idx="1"/>
          </p:nvPr>
        </p:nvSpPr>
        <p:spPr>
          <a:xfrm>
            <a:off x="685800" y="1524000"/>
            <a:ext cx="7772400" cy="4572000"/>
          </a:xfrm>
        </p:spPr>
        <p:txBody>
          <a:bodyPr/>
          <a:lstStyle/>
          <a:p>
            <a:pPr eaLnBrk="1" hangingPunct="1"/>
            <a:r>
              <a:rPr lang="en-US" sz="2800" smtClean="0"/>
              <a:t>Problems in body function or alterations in body structure – for example, paralysis or blindness. </a:t>
            </a:r>
          </a:p>
          <a:p>
            <a:pPr eaLnBrk="1" hangingPunct="1"/>
            <a:r>
              <a:rPr lang="en-US" sz="2800" smtClean="0"/>
              <a:t>Any loss or abnormality of psychological, physiological or anatomic structure or function</a:t>
            </a:r>
          </a:p>
          <a:p>
            <a:pPr eaLnBrk="1" hangingPunct="1"/>
            <a:r>
              <a:rPr lang="en-US" sz="2800" smtClean="0"/>
              <a:t>Permanent impairment: impairment that has become static or well stabilized with or without medical treatment, not likely to remit despite medical treatment</a:t>
            </a:r>
          </a:p>
          <a:p>
            <a:pPr eaLnBrk="1" hangingPunct="1"/>
            <a:endParaRPr lang="en-US" sz="3000" smtClean="0"/>
          </a:p>
        </p:txBody>
      </p:sp>
      <p:sp>
        <p:nvSpPr>
          <p:cNvPr id="27651" name="Date Placeholder 3"/>
          <p:cNvSpPr>
            <a:spLocks noGrp="1"/>
          </p:cNvSpPr>
          <p:nvPr>
            <p:ph type="dt" sz="quarter" idx="10"/>
          </p:nvPr>
        </p:nvSpPr>
        <p:spPr bwMode="auto">
          <a:noFill/>
          <a:ln>
            <a:miter lim="800000"/>
            <a:headEnd/>
            <a:tailEnd/>
          </a:ln>
        </p:spPr>
        <p:txBody>
          <a:bodyPr/>
          <a:lstStyle/>
          <a:p>
            <a:fld id="{C6266B5E-15ED-418B-9568-C965F3F8F80D}" type="datetime3">
              <a:rPr lang="en-GB"/>
              <a:pPr/>
              <a:t>10 December, 2013</a:t>
            </a:fld>
            <a:endParaRPr lang="en-US"/>
          </a:p>
        </p:txBody>
      </p:sp>
      <p:sp>
        <p:nvSpPr>
          <p:cNvPr id="27652" name="Slide Number Placeholder 4"/>
          <p:cNvSpPr>
            <a:spLocks noGrp="1"/>
          </p:cNvSpPr>
          <p:nvPr>
            <p:ph type="sldNum" sz="quarter" idx="12"/>
          </p:nvPr>
        </p:nvSpPr>
        <p:spPr bwMode="auto">
          <a:noFill/>
          <a:ln>
            <a:miter lim="800000"/>
            <a:headEnd/>
            <a:tailEnd/>
          </a:ln>
        </p:spPr>
        <p:txBody>
          <a:bodyPr/>
          <a:lstStyle/>
          <a:p>
            <a:fld id="{06569E95-0120-4E19-9ACA-69AC41383A8D}" type="slidenum">
              <a:rPr lang="en-US"/>
              <a:pPr/>
              <a:t>11</a:t>
            </a:fld>
            <a:endParaRPr lang="en-US"/>
          </a:p>
        </p:txBody>
      </p:sp>
      <p:sp>
        <p:nvSpPr>
          <p:cNvPr id="32774" name="Footer Placeholder 5"/>
          <p:cNvSpPr>
            <a:spLocks noGrp="1"/>
          </p:cNvSpPr>
          <p:nvPr>
            <p:ph type="ftr" sz="quarter" idx="11"/>
          </p:nvPr>
        </p:nvSpPr>
        <p:spPr/>
        <p:txBody>
          <a:bodyPr/>
          <a:lstStyle/>
          <a:p>
            <a:pPr>
              <a:defRPr/>
            </a:pPr>
            <a:r>
              <a:rPr lang="en-US"/>
              <a:t>Disabilities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smtClean="0">
                <a:solidFill>
                  <a:srgbClr val="092A91"/>
                </a:solidFill>
                <a:latin typeface="Calibri" pitchFamily="34" charset="0"/>
              </a:rPr>
              <a:t/>
            </a:r>
            <a:br>
              <a:rPr lang="en-US" sz="2400" b="1" smtClean="0">
                <a:solidFill>
                  <a:srgbClr val="092A91"/>
                </a:solidFill>
                <a:latin typeface="Calibri" pitchFamily="34" charset="0"/>
              </a:rPr>
            </a:br>
            <a:r>
              <a:rPr lang="en-US" sz="2400" b="1" smtClean="0">
                <a:solidFill>
                  <a:srgbClr val="092A91"/>
                </a:solidFill>
                <a:latin typeface="Calibri" pitchFamily="34" charset="0"/>
              </a:rPr>
              <a:t/>
            </a:r>
            <a:br>
              <a:rPr lang="en-US" sz="2400" b="1" smtClean="0">
                <a:solidFill>
                  <a:srgbClr val="092A91"/>
                </a:solidFill>
                <a:latin typeface="Calibri" pitchFamily="34" charset="0"/>
              </a:rPr>
            </a:br>
            <a:r>
              <a:rPr lang="en-US" sz="2400" b="1" smtClean="0">
                <a:solidFill>
                  <a:srgbClr val="092A91"/>
                </a:solidFill>
                <a:latin typeface="Calibri" pitchFamily="34" charset="0"/>
              </a:rPr>
              <a:t>International Classification of Functioning, Disability and Health (ICF) </a:t>
            </a:r>
            <a:r>
              <a:rPr lang="en-US" b="1" smtClean="0"/>
              <a:t/>
            </a:r>
            <a:br>
              <a:rPr lang="en-US" b="1" smtClean="0"/>
            </a:br>
            <a:endParaRPr lang="en-US" smtClean="0"/>
          </a:p>
        </p:txBody>
      </p:sp>
      <p:sp>
        <p:nvSpPr>
          <p:cNvPr id="83970" name="Content Placeholder 2"/>
          <p:cNvSpPr>
            <a:spLocks noGrp="1"/>
          </p:cNvSpPr>
          <p:nvPr>
            <p:ph idx="1"/>
          </p:nvPr>
        </p:nvSpPr>
        <p:spPr>
          <a:xfrm>
            <a:off x="457200" y="1125538"/>
            <a:ext cx="8229600" cy="5351462"/>
          </a:xfrm>
        </p:spPr>
        <p:txBody>
          <a:bodyPr/>
          <a:lstStyle/>
          <a:p>
            <a:r>
              <a:rPr lang="en-US" sz="2800" smtClean="0"/>
              <a:t>ICF is a classification of health and health-related domains. </a:t>
            </a:r>
          </a:p>
          <a:p>
            <a:r>
              <a:rPr lang="en-US" sz="2800" smtClean="0"/>
              <a:t>These domains are classified from body, individual and societal perspectives by means of two lists: </a:t>
            </a:r>
          </a:p>
          <a:p>
            <a:pPr>
              <a:buFont typeface="Wingdings" pitchFamily="2" charset="2"/>
              <a:buChar char="Ø"/>
            </a:pPr>
            <a:r>
              <a:rPr lang="en-US" sz="2800" smtClean="0"/>
              <a:t>a list of body </a:t>
            </a:r>
            <a:r>
              <a:rPr lang="en-US" sz="2800" b="1" smtClean="0">
                <a:solidFill>
                  <a:srgbClr val="FFFF00"/>
                </a:solidFill>
              </a:rPr>
              <a:t>functions and structure</a:t>
            </a:r>
            <a:r>
              <a:rPr lang="en-US" sz="2800" smtClean="0"/>
              <a:t>, and </a:t>
            </a:r>
          </a:p>
          <a:p>
            <a:pPr>
              <a:buFont typeface="Wingdings" pitchFamily="2" charset="2"/>
              <a:buChar char="Ø"/>
            </a:pPr>
            <a:r>
              <a:rPr lang="en-US" sz="2800" smtClean="0"/>
              <a:t>a list of domains of </a:t>
            </a:r>
            <a:r>
              <a:rPr lang="en-US" sz="2800" b="1" smtClean="0">
                <a:solidFill>
                  <a:srgbClr val="FFFF00"/>
                </a:solidFill>
              </a:rPr>
              <a:t>activity and participation</a:t>
            </a:r>
            <a:r>
              <a:rPr lang="en-US" sz="2800" smtClean="0"/>
              <a:t>. </a:t>
            </a:r>
          </a:p>
          <a:p>
            <a:r>
              <a:rPr lang="en-US" sz="2800" smtClean="0"/>
              <a:t>Since an individual</a:t>
            </a:r>
            <a:r>
              <a:rPr lang="en-US" altLang="en-US" sz="2800" smtClean="0"/>
              <a:t>’</a:t>
            </a:r>
            <a:r>
              <a:rPr lang="en-US" sz="2800" smtClean="0"/>
              <a:t>s functioning and disability occurs in a context, the ICF also includes a list of environmental factors.</a:t>
            </a:r>
          </a:p>
        </p:txBody>
      </p:sp>
      <p:sp>
        <p:nvSpPr>
          <p:cNvPr id="83971" name="Date Placeholder 3"/>
          <p:cNvSpPr>
            <a:spLocks noGrp="1"/>
          </p:cNvSpPr>
          <p:nvPr>
            <p:ph type="dt" sz="quarter" idx="10"/>
          </p:nvPr>
        </p:nvSpPr>
        <p:spPr bwMode="auto">
          <a:noFill/>
          <a:ln>
            <a:miter lim="800000"/>
            <a:headEnd/>
            <a:tailEnd/>
          </a:ln>
        </p:spPr>
        <p:txBody>
          <a:bodyPr/>
          <a:lstStyle/>
          <a:p>
            <a:fld id="{88AF17E4-EE27-42CF-A5E4-8F37C213AB9A}" type="datetime3">
              <a:rPr lang="en-GB"/>
              <a:pPr/>
              <a:t>10 December, 2013</a:t>
            </a:fld>
            <a:endParaRPr lang="en-GB"/>
          </a:p>
        </p:txBody>
      </p:sp>
      <p:sp>
        <p:nvSpPr>
          <p:cNvPr id="5" name="Footer Placeholder 4"/>
          <p:cNvSpPr>
            <a:spLocks noGrp="1"/>
          </p:cNvSpPr>
          <p:nvPr>
            <p:ph type="ftr" sz="quarter" idx="11"/>
          </p:nvPr>
        </p:nvSpPr>
        <p:spPr/>
        <p:txBody>
          <a:bodyPr/>
          <a:lstStyle/>
          <a:p>
            <a:pPr>
              <a:defRPr/>
            </a:pPr>
            <a:r>
              <a:rPr lang="en-GB" smtClean="0"/>
              <a:t>Disabilities</a:t>
            </a:r>
            <a:endParaRPr lang="en-GB"/>
          </a:p>
        </p:txBody>
      </p:sp>
      <p:sp>
        <p:nvSpPr>
          <p:cNvPr id="83973" name="Slide Number Placeholder 5"/>
          <p:cNvSpPr>
            <a:spLocks noGrp="1"/>
          </p:cNvSpPr>
          <p:nvPr>
            <p:ph type="sldNum" sz="quarter" idx="12"/>
          </p:nvPr>
        </p:nvSpPr>
        <p:spPr bwMode="auto">
          <a:noFill/>
          <a:ln>
            <a:miter lim="800000"/>
            <a:headEnd/>
            <a:tailEnd/>
          </a:ln>
        </p:spPr>
        <p:txBody>
          <a:bodyPr/>
          <a:lstStyle/>
          <a:p>
            <a:fld id="{7E97E567-2749-4497-9ACB-3DF2D723C39A}" type="slidenum">
              <a:rPr lang="en-GB"/>
              <a:pPr/>
              <a:t>12</a:t>
            </a:fld>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092A91"/>
                </a:solidFill>
                <a:latin typeface="+mj-lt"/>
              </a:rPr>
              <a:t>ICF</a:t>
            </a:r>
            <a:endParaRPr lang="en-US" dirty="0">
              <a:solidFill>
                <a:srgbClr val="092A91"/>
              </a:solidFill>
              <a:latin typeface="+mj-lt"/>
            </a:endParaRPr>
          </a:p>
        </p:txBody>
      </p:sp>
      <p:sp>
        <p:nvSpPr>
          <p:cNvPr id="3" name="Content Placeholder 2"/>
          <p:cNvSpPr>
            <a:spLocks noGrp="1"/>
          </p:cNvSpPr>
          <p:nvPr>
            <p:ph idx="1"/>
          </p:nvPr>
        </p:nvSpPr>
        <p:spPr>
          <a:xfrm>
            <a:off x="457200" y="1125538"/>
            <a:ext cx="8229600" cy="5351462"/>
          </a:xfrm>
        </p:spPr>
        <p:txBody>
          <a:bodyPr/>
          <a:lstStyle/>
          <a:p>
            <a:pPr>
              <a:buFont typeface="Arial"/>
              <a:buChar char="•"/>
              <a:defRPr/>
            </a:pPr>
            <a:r>
              <a:rPr lang="en-US" sz="2800" dirty="0" smtClean="0"/>
              <a:t>ICF was endorsed for use in Member States as the international standard to describe and measure health and disability.</a:t>
            </a:r>
          </a:p>
          <a:p>
            <a:pPr>
              <a:buFont typeface="Arial"/>
              <a:buChar char="•"/>
              <a:defRPr/>
            </a:pPr>
            <a:r>
              <a:rPr lang="en-US" sz="2800" dirty="0" smtClean="0"/>
              <a:t>ICF acknowledges that every human being can experience a decrement in health and thereby experience some degree of disability and recognizes it as a universal human experience. </a:t>
            </a:r>
          </a:p>
          <a:p>
            <a:pPr>
              <a:buFont typeface="Arial"/>
              <a:buChar char="•"/>
              <a:defRPr/>
            </a:pPr>
            <a:r>
              <a:rPr lang="en-US" sz="2800" dirty="0" smtClean="0"/>
              <a:t>ICF takes into account the social aspects of disability and does not see disability only as a 'medical' or 'biological' dysfunction. </a:t>
            </a:r>
          </a:p>
          <a:p>
            <a:pPr>
              <a:buFont typeface="Arial"/>
              <a:buChar char="•"/>
              <a:defRPr/>
            </a:pPr>
            <a:r>
              <a:rPr lang="en-US" sz="2800" dirty="0" smtClean="0"/>
              <a:t>ICF allows to records the impact of the environment on the person's functioning .</a:t>
            </a:r>
          </a:p>
          <a:p>
            <a:pPr marL="0" indent="0">
              <a:buFont typeface="Arial" charset="0"/>
              <a:buNone/>
              <a:defRPr/>
            </a:pPr>
            <a:endParaRPr lang="en-US" dirty="0"/>
          </a:p>
        </p:txBody>
      </p:sp>
      <p:sp>
        <p:nvSpPr>
          <p:cNvPr id="84995" name="Date Placeholder 3"/>
          <p:cNvSpPr>
            <a:spLocks noGrp="1"/>
          </p:cNvSpPr>
          <p:nvPr>
            <p:ph type="dt" sz="quarter" idx="10"/>
          </p:nvPr>
        </p:nvSpPr>
        <p:spPr bwMode="auto">
          <a:noFill/>
          <a:ln>
            <a:miter lim="800000"/>
            <a:headEnd/>
            <a:tailEnd/>
          </a:ln>
        </p:spPr>
        <p:txBody>
          <a:bodyPr/>
          <a:lstStyle/>
          <a:p>
            <a:fld id="{18A2398E-91F0-41B7-B96A-7BC5FA6F3E71}" type="datetime3">
              <a:rPr lang="en-GB"/>
              <a:pPr/>
              <a:t>10 December, 2013</a:t>
            </a:fld>
            <a:endParaRPr lang="en-GB"/>
          </a:p>
        </p:txBody>
      </p:sp>
      <p:sp>
        <p:nvSpPr>
          <p:cNvPr id="5" name="Footer Placeholder 4"/>
          <p:cNvSpPr>
            <a:spLocks noGrp="1"/>
          </p:cNvSpPr>
          <p:nvPr>
            <p:ph type="ftr" sz="quarter" idx="11"/>
          </p:nvPr>
        </p:nvSpPr>
        <p:spPr/>
        <p:txBody>
          <a:bodyPr/>
          <a:lstStyle/>
          <a:p>
            <a:pPr>
              <a:defRPr/>
            </a:pPr>
            <a:r>
              <a:rPr lang="en-GB" smtClean="0"/>
              <a:t>Disabilities</a:t>
            </a:r>
            <a:endParaRPr lang="en-GB"/>
          </a:p>
        </p:txBody>
      </p:sp>
      <p:sp>
        <p:nvSpPr>
          <p:cNvPr id="84997" name="Slide Number Placeholder 5"/>
          <p:cNvSpPr>
            <a:spLocks noGrp="1"/>
          </p:cNvSpPr>
          <p:nvPr>
            <p:ph type="sldNum" sz="quarter" idx="12"/>
          </p:nvPr>
        </p:nvSpPr>
        <p:spPr bwMode="auto">
          <a:noFill/>
          <a:ln>
            <a:miter lim="800000"/>
            <a:headEnd/>
            <a:tailEnd/>
          </a:ln>
        </p:spPr>
        <p:txBody>
          <a:bodyPr/>
          <a:lstStyle/>
          <a:p>
            <a:fld id="{9469CB63-E7E2-4226-8D0A-CF2351F17733}" type="slidenum">
              <a:rPr lang="en-GB"/>
              <a:pPr/>
              <a:t>13</a:t>
            </a:fld>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sz="3400" smtClean="0"/>
              <a:t>Source of Concepts for Measurement: ICF Model</a:t>
            </a:r>
          </a:p>
        </p:txBody>
      </p:sp>
      <p:sp>
        <p:nvSpPr>
          <p:cNvPr id="31747" name="Rectangle 3"/>
          <p:cNvSpPr>
            <a:spLocks noChangeArrowheads="1"/>
          </p:cNvSpPr>
          <p:nvPr/>
        </p:nvSpPr>
        <p:spPr bwMode="auto">
          <a:xfrm>
            <a:off x="0" y="1192213"/>
            <a:ext cx="91440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endParaRPr lang="en-US">
              <a:latin typeface="Arial" charset="0"/>
              <a:ea typeface="MS PGothic" charset="0"/>
              <a:cs typeface="MS PGothic" charset="0"/>
            </a:endParaRPr>
          </a:p>
          <a:p>
            <a:pPr lvl="1" eaLnBrk="0" hangingPunct="0">
              <a:defRPr/>
            </a:pPr>
            <a:endParaRPr lang="en-US">
              <a:latin typeface="Arial" charset="0"/>
              <a:ea typeface="MS PGothic" charset="0"/>
              <a:cs typeface="MS PGothic" charset="0"/>
            </a:endParaRPr>
          </a:p>
        </p:txBody>
      </p:sp>
      <p:sp>
        <p:nvSpPr>
          <p:cNvPr id="31748" name="Rectangle 4"/>
          <p:cNvSpPr>
            <a:spLocks noChangeArrowheads="1"/>
          </p:cNvSpPr>
          <p:nvPr/>
        </p:nvSpPr>
        <p:spPr bwMode="auto">
          <a:xfrm>
            <a:off x="0" y="2014538"/>
            <a:ext cx="9144000" cy="73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tIns="0" bIns="0">
            <a:spAutoFit/>
          </a:bodyPr>
          <a:lstStyle/>
          <a:p>
            <a:pPr>
              <a:defRPr/>
            </a:pPr>
            <a:endParaRPr lang="en-US">
              <a:latin typeface="Arial" charset="0"/>
              <a:ea typeface="MS PGothic" charset="0"/>
              <a:cs typeface="MS PGothic" charset="0"/>
            </a:endParaRPr>
          </a:p>
          <a:p>
            <a:pPr eaLnBrk="0" hangingPunct="0">
              <a:defRPr/>
            </a:pPr>
            <a:endParaRPr lang="en-US">
              <a:latin typeface="Arial" charset="0"/>
              <a:ea typeface="MS PGothic" charset="0"/>
              <a:cs typeface="MS PGothic" charset="0"/>
            </a:endParaRPr>
          </a:p>
        </p:txBody>
      </p:sp>
      <p:sp>
        <p:nvSpPr>
          <p:cNvPr id="31751" name="Text Box 7"/>
          <p:cNvSpPr txBox="1">
            <a:spLocks noChangeArrowheads="1"/>
          </p:cNvSpPr>
          <p:nvPr/>
        </p:nvSpPr>
        <p:spPr bwMode="auto">
          <a:xfrm>
            <a:off x="3810000" y="1981200"/>
            <a:ext cx="2209800"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a:latin typeface="Arial" charset="0"/>
                <a:ea typeface="MS PGothic" charset="0"/>
                <a:cs typeface="MS PGothic" charset="0"/>
              </a:rPr>
              <a:t>Health Condition</a:t>
            </a:r>
          </a:p>
          <a:p>
            <a:pPr eaLnBrk="0" hangingPunct="0">
              <a:spcBef>
                <a:spcPct val="50000"/>
              </a:spcBef>
              <a:defRPr/>
            </a:pPr>
            <a:r>
              <a:rPr lang="en-US" sz="1400">
                <a:latin typeface="Arial" charset="0"/>
                <a:ea typeface="MS PGothic" charset="0"/>
                <a:cs typeface="MS PGothic" charset="0"/>
              </a:rPr>
              <a:t> (disorder or disease)</a:t>
            </a:r>
            <a:endParaRPr lang="en-US">
              <a:latin typeface="Arial" charset="0"/>
              <a:ea typeface="MS PGothic" charset="0"/>
              <a:cs typeface="MS PGothic" charset="0"/>
            </a:endParaRPr>
          </a:p>
        </p:txBody>
      </p:sp>
      <p:sp>
        <p:nvSpPr>
          <p:cNvPr id="31752" name="Text Box 8"/>
          <p:cNvSpPr txBox="1">
            <a:spLocks noChangeArrowheads="1"/>
          </p:cNvSpPr>
          <p:nvPr/>
        </p:nvSpPr>
        <p:spPr bwMode="auto">
          <a:xfrm>
            <a:off x="395288" y="3497263"/>
            <a:ext cx="2016125"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dirty="0">
                <a:latin typeface="Arial" charset="0"/>
                <a:ea typeface="MS PGothic" charset="0"/>
                <a:cs typeface="MS PGothic" charset="0"/>
              </a:rPr>
              <a:t>Body Functions &amp; Structure</a:t>
            </a:r>
          </a:p>
        </p:txBody>
      </p:sp>
      <p:sp>
        <p:nvSpPr>
          <p:cNvPr id="31753" name="Text Box 9"/>
          <p:cNvSpPr txBox="1">
            <a:spLocks noChangeArrowheads="1"/>
          </p:cNvSpPr>
          <p:nvPr/>
        </p:nvSpPr>
        <p:spPr bwMode="auto">
          <a:xfrm>
            <a:off x="4267200" y="3649663"/>
            <a:ext cx="12954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a:latin typeface="Arial" charset="0"/>
                <a:ea typeface="MS PGothic" charset="0"/>
                <a:cs typeface="MS PGothic" charset="0"/>
              </a:rPr>
              <a:t>Activity</a:t>
            </a:r>
          </a:p>
        </p:txBody>
      </p:sp>
      <p:sp>
        <p:nvSpPr>
          <p:cNvPr id="31754" name="Text Box 10"/>
          <p:cNvSpPr txBox="1">
            <a:spLocks noChangeArrowheads="1"/>
          </p:cNvSpPr>
          <p:nvPr/>
        </p:nvSpPr>
        <p:spPr bwMode="auto">
          <a:xfrm>
            <a:off x="7092950" y="3657600"/>
            <a:ext cx="14414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dirty="0">
                <a:latin typeface="Arial" charset="0"/>
                <a:ea typeface="MS PGothic" charset="0"/>
                <a:cs typeface="MS PGothic" charset="0"/>
              </a:rPr>
              <a:t>Participation</a:t>
            </a:r>
          </a:p>
        </p:txBody>
      </p:sp>
      <p:sp>
        <p:nvSpPr>
          <p:cNvPr id="31755" name="Line 11"/>
          <p:cNvSpPr>
            <a:spLocks noChangeShapeType="1"/>
          </p:cNvSpPr>
          <p:nvPr/>
        </p:nvSpPr>
        <p:spPr bwMode="auto">
          <a:xfrm>
            <a:off x="1447800" y="2971800"/>
            <a:ext cx="6324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MS PGothic" charset="0"/>
              <a:cs typeface="MS PGothic" charset="0"/>
            </a:endParaRPr>
          </a:p>
        </p:txBody>
      </p:sp>
      <p:sp>
        <p:nvSpPr>
          <p:cNvPr id="31756" name="Line 12"/>
          <p:cNvSpPr>
            <a:spLocks noChangeShapeType="1"/>
          </p:cNvSpPr>
          <p:nvPr/>
        </p:nvSpPr>
        <p:spPr bwMode="auto">
          <a:xfrm>
            <a:off x="1447800" y="29718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MS PGothic" charset="0"/>
              <a:cs typeface="MS PGothic" charset="0"/>
            </a:endParaRPr>
          </a:p>
        </p:txBody>
      </p:sp>
      <p:sp>
        <p:nvSpPr>
          <p:cNvPr id="31757" name="Line 13"/>
          <p:cNvSpPr>
            <a:spLocks noChangeShapeType="1"/>
          </p:cNvSpPr>
          <p:nvPr/>
        </p:nvSpPr>
        <p:spPr bwMode="auto">
          <a:xfrm>
            <a:off x="7772400" y="2971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MS PGothic" charset="0"/>
              <a:cs typeface="MS PGothic" charset="0"/>
            </a:endParaRPr>
          </a:p>
        </p:txBody>
      </p:sp>
      <p:sp>
        <p:nvSpPr>
          <p:cNvPr id="31758" name="Line 14"/>
          <p:cNvSpPr>
            <a:spLocks noChangeShapeType="1"/>
          </p:cNvSpPr>
          <p:nvPr/>
        </p:nvSpPr>
        <p:spPr bwMode="auto">
          <a:xfrm>
            <a:off x="4724400" y="2667000"/>
            <a:ext cx="0" cy="9906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MS PGothic" charset="0"/>
              <a:cs typeface="MS PGothic" charset="0"/>
            </a:endParaRPr>
          </a:p>
        </p:txBody>
      </p:sp>
      <p:sp>
        <p:nvSpPr>
          <p:cNvPr id="31759" name="Line 15"/>
          <p:cNvSpPr>
            <a:spLocks noChangeShapeType="1"/>
          </p:cNvSpPr>
          <p:nvPr/>
        </p:nvSpPr>
        <p:spPr bwMode="auto">
          <a:xfrm>
            <a:off x="2438400" y="3886200"/>
            <a:ext cx="18288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MS PGothic" charset="0"/>
              <a:cs typeface="MS PGothic" charset="0"/>
            </a:endParaRPr>
          </a:p>
        </p:txBody>
      </p:sp>
      <p:sp>
        <p:nvSpPr>
          <p:cNvPr id="31760" name="Line 16"/>
          <p:cNvSpPr>
            <a:spLocks noChangeShapeType="1"/>
          </p:cNvSpPr>
          <p:nvPr/>
        </p:nvSpPr>
        <p:spPr bwMode="auto">
          <a:xfrm>
            <a:off x="5181600" y="3886200"/>
            <a:ext cx="19050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MS PGothic" charset="0"/>
              <a:cs typeface="MS PGothic" charset="0"/>
            </a:endParaRPr>
          </a:p>
        </p:txBody>
      </p:sp>
      <p:sp>
        <p:nvSpPr>
          <p:cNvPr id="31761" name="Line 17"/>
          <p:cNvSpPr>
            <a:spLocks noChangeShapeType="1"/>
          </p:cNvSpPr>
          <p:nvPr/>
        </p:nvSpPr>
        <p:spPr bwMode="auto">
          <a:xfrm>
            <a:off x="3048000" y="4648200"/>
            <a:ext cx="3429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MS PGothic" charset="0"/>
              <a:cs typeface="MS PGothic" charset="0"/>
            </a:endParaRPr>
          </a:p>
        </p:txBody>
      </p:sp>
      <p:sp>
        <p:nvSpPr>
          <p:cNvPr id="31762" name="Line 18"/>
          <p:cNvSpPr>
            <a:spLocks noChangeShapeType="1"/>
          </p:cNvSpPr>
          <p:nvPr/>
        </p:nvSpPr>
        <p:spPr bwMode="auto">
          <a:xfrm flipV="1">
            <a:off x="3048000" y="41148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MS PGothic" charset="0"/>
              <a:cs typeface="MS PGothic" charset="0"/>
            </a:endParaRPr>
          </a:p>
        </p:txBody>
      </p:sp>
      <p:sp>
        <p:nvSpPr>
          <p:cNvPr id="31763" name="Line 19"/>
          <p:cNvSpPr>
            <a:spLocks noChangeShapeType="1"/>
          </p:cNvSpPr>
          <p:nvPr/>
        </p:nvSpPr>
        <p:spPr bwMode="auto">
          <a:xfrm flipV="1">
            <a:off x="6477000" y="41148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MS PGothic" charset="0"/>
              <a:cs typeface="MS PGothic" charset="0"/>
            </a:endParaRPr>
          </a:p>
        </p:txBody>
      </p:sp>
      <p:sp>
        <p:nvSpPr>
          <p:cNvPr id="31764" name="Rectangle 20"/>
          <p:cNvSpPr>
            <a:spLocks noChangeArrowheads="1"/>
          </p:cNvSpPr>
          <p:nvPr/>
        </p:nvSpPr>
        <p:spPr bwMode="auto">
          <a:xfrm>
            <a:off x="2209800" y="5562600"/>
            <a:ext cx="1600200" cy="685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MS PGothic" charset="0"/>
              <a:cs typeface="MS PGothic" charset="0"/>
            </a:endParaRPr>
          </a:p>
        </p:txBody>
      </p:sp>
      <p:sp>
        <p:nvSpPr>
          <p:cNvPr id="31765" name="Rectangle 21"/>
          <p:cNvSpPr>
            <a:spLocks noChangeArrowheads="1"/>
          </p:cNvSpPr>
          <p:nvPr/>
        </p:nvSpPr>
        <p:spPr bwMode="auto">
          <a:xfrm>
            <a:off x="5638800" y="5562600"/>
            <a:ext cx="1828800" cy="685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MS PGothic" charset="0"/>
              <a:cs typeface="MS PGothic" charset="0"/>
            </a:endParaRPr>
          </a:p>
        </p:txBody>
      </p:sp>
      <p:sp>
        <p:nvSpPr>
          <p:cNvPr id="31766" name="Line 22"/>
          <p:cNvSpPr>
            <a:spLocks noChangeShapeType="1"/>
          </p:cNvSpPr>
          <p:nvPr/>
        </p:nvSpPr>
        <p:spPr bwMode="auto">
          <a:xfrm>
            <a:off x="3352800" y="5105400"/>
            <a:ext cx="2743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MS PGothic" charset="0"/>
              <a:cs typeface="MS PGothic" charset="0"/>
            </a:endParaRPr>
          </a:p>
        </p:txBody>
      </p:sp>
      <p:sp>
        <p:nvSpPr>
          <p:cNvPr id="31767" name="Line 23"/>
          <p:cNvSpPr>
            <a:spLocks noChangeShapeType="1"/>
          </p:cNvSpPr>
          <p:nvPr/>
        </p:nvSpPr>
        <p:spPr bwMode="auto">
          <a:xfrm>
            <a:off x="3352800" y="51054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MS PGothic" charset="0"/>
              <a:cs typeface="MS PGothic" charset="0"/>
            </a:endParaRPr>
          </a:p>
        </p:txBody>
      </p:sp>
      <p:sp>
        <p:nvSpPr>
          <p:cNvPr id="31768" name="Line 24"/>
          <p:cNvSpPr>
            <a:spLocks noChangeShapeType="1"/>
          </p:cNvSpPr>
          <p:nvPr/>
        </p:nvSpPr>
        <p:spPr bwMode="auto">
          <a:xfrm>
            <a:off x="6096000" y="51054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MS PGothic" charset="0"/>
              <a:cs typeface="MS PGothic" charset="0"/>
            </a:endParaRPr>
          </a:p>
        </p:txBody>
      </p:sp>
      <p:sp>
        <p:nvSpPr>
          <p:cNvPr id="31769" name="Line 25"/>
          <p:cNvSpPr>
            <a:spLocks noChangeShapeType="1"/>
          </p:cNvSpPr>
          <p:nvPr/>
        </p:nvSpPr>
        <p:spPr bwMode="auto">
          <a:xfrm>
            <a:off x="4800600" y="4648200"/>
            <a:ext cx="0" cy="457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MS PGothic" charset="0"/>
              <a:cs typeface="MS PGothic" charset="0"/>
            </a:endParaRPr>
          </a:p>
        </p:txBody>
      </p:sp>
      <p:sp>
        <p:nvSpPr>
          <p:cNvPr id="28695" name="Text Box 26"/>
          <p:cNvSpPr txBox="1">
            <a:spLocks noChangeArrowheads="1"/>
          </p:cNvSpPr>
          <p:nvPr/>
        </p:nvSpPr>
        <p:spPr bwMode="auto">
          <a:xfrm>
            <a:off x="2339975" y="5661025"/>
            <a:ext cx="1447800" cy="517525"/>
          </a:xfrm>
          <a:prstGeom prst="rect">
            <a:avLst/>
          </a:prstGeom>
          <a:solidFill>
            <a:schemeClr val="bg2"/>
          </a:solidFill>
          <a:ln w="9525">
            <a:noFill/>
            <a:miter lim="800000"/>
            <a:headEnd/>
            <a:tailEnd/>
          </a:ln>
        </p:spPr>
        <p:txBody>
          <a:bodyPr>
            <a:spAutoFit/>
          </a:bodyPr>
          <a:lstStyle/>
          <a:p>
            <a:pPr eaLnBrk="0" hangingPunct="0">
              <a:spcBef>
                <a:spcPct val="50000"/>
              </a:spcBef>
            </a:pPr>
            <a:r>
              <a:rPr lang="en-US" sz="1400"/>
              <a:t>Environmental             Factors</a:t>
            </a:r>
          </a:p>
        </p:txBody>
      </p:sp>
      <p:sp>
        <p:nvSpPr>
          <p:cNvPr id="28696" name="Text Box 27"/>
          <p:cNvSpPr txBox="1">
            <a:spLocks noChangeArrowheads="1"/>
          </p:cNvSpPr>
          <p:nvPr/>
        </p:nvSpPr>
        <p:spPr bwMode="auto">
          <a:xfrm>
            <a:off x="5943600" y="5638800"/>
            <a:ext cx="1371600" cy="517525"/>
          </a:xfrm>
          <a:prstGeom prst="rect">
            <a:avLst/>
          </a:prstGeom>
          <a:solidFill>
            <a:srgbClr val="0C38C2"/>
          </a:solidFill>
          <a:ln w="9525">
            <a:noFill/>
            <a:miter lim="800000"/>
            <a:headEnd/>
            <a:tailEnd/>
          </a:ln>
        </p:spPr>
        <p:txBody>
          <a:bodyPr>
            <a:spAutoFit/>
          </a:bodyPr>
          <a:lstStyle/>
          <a:p>
            <a:pPr eaLnBrk="0" hangingPunct="0">
              <a:spcBef>
                <a:spcPct val="50000"/>
              </a:spcBef>
            </a:pPr>
            <a:r>
              <a:rPr lang="en-US" sz="1400"/>
              <a:t>Personal            Factors</a:t>
            </a:r>
          </a:p>
        </p:txBody>
      </p:sp>
      <p:sp>
        <p:nvSpPr>
          <p:cNvPr id="31772" name="Text Box 28"/>
          <p:cNvSpPr txBox="1">
            <a:spLocks noChangeArrowheads="1"/>
          </p:cNvSpPr>
          <p:nvPr/>
        </p:nvSpPr>
        <p:spPr bwMode="auto">
          <a:xfrm>
            <a:off x="381000" y="6164263"/>
            <a:ext cx="18288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1200">
                <a:latin typeface="Arial" charset="0"/>
                <a:ea typeface="MS PGothic" charset="0"/>
                <a:cs typeface="MS PGothic" charset="0"/>
              </a:rPr>
              <a:t>Source: ICIDH-2, 1999</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sz="half" idx="1"/>
          </p:nvPr>
        </p:nvPicPr>
        <p:blipFill>
          <a:blip r:embed="rId2" cstate="print">
            <a:duotone>
              <a:schemeClr val="accent4">
                <a:shade val="45000"/>
                <a:satMod val="135000"/>
              </a:schemeClr>
              <a:prstClr val="white"/>
            </a:duotone>
          </a:blip>
          <a:srcRect/>
          <a:stretch>
            <a:fillRect/>
          </a:stretch>
        </p:blipFill>
        <p:spPr>
          <a:xfrm>
            <a:off x="152400" y="1196752"/>
            <a:ext cx="4419600" cy="4176464"/>
          </a:xfrm>
        </p:spPr>
      </p:pic>
      <p:sp>
        <p:nvSpPr>
          <p:cNvPr id="86018" name="Title 1"/>
          <p:cNvSpPr>
            <a:spLocks noGrp="1"/>
          </p:cNvSpPr>
          <p:nvPr>
            <p:ph type="title"/>
          </p:nvPr>
        </p:nvSpPr>
        <p:spPr>
          <a:xfrm>
            <a:off x="457200" y="381000"/>
            <a:ext cx="8229600" cy="611188"/>
          </a:xfrm>
        </p:spPr>
        <p:txBody>
          <a:bodyPr/>
          <a:lstStyle/>
          <a:p>
            <a:r>
              <a:rPr lang="en-US" sz="2800" b="1" smtClean="0">
                <a:solidFill>
                  <a:schemeClr val="bg2"/>
                </a:solidFill>
              </a:rPr>
              <a:t>Disability Concepts for the Model of Public Health</a:t>
            </a:r>
            <a:endParaRPr lang="en-US" sz="2800" smtClean="0">
              <a:solidFill>
                <a:schemeClr val="bg2"/>
              </a:solidFill>
            </a:endParaRPr>
          </a:p>
        </p:txBody>
      </p:sp>
      <p:sp>
        <p:nvSpPr>
          <p:cNvPr id="9220" name="Content Placeholder 3"/>
          <p:cNvSpPr>
            <a:spLocks noGrp="1"/>
          </p:cNvSpPr>
          <p:nvPr>
            <p:ph sz="half" idx="2"/>
          </p:nvPr>
        </p:nvSpPr>
        <p:spPr>
          <a:xfrm>
            <a:off x="4500563" y="1196975"/>
            <a:ext cx="4392612" cy="5545138"/>
          </a:xfrm>
        </p:spPr>
        <p:txBody>
          <a:bodyPr/>
          <a:lstStyle/>
          <a:p>
            <a:pPr>
              <a:lnSpc>
                <a:spcPts val="2400"/>
              </a:lnSpc>
              <a:spcBef>
                <a:spcPts val="200"/>
              </a:spcBef>
              <a:buFont typeface="Arial" charset="0"/>
              <a:buChar char="•"/>
              <a:defRPr/>
            </a:pPr>
            <a:r>
              <a:rPr lang="en-US" b="1" dirty="0" smtClean="0">
                <a:solidFill>
                  <a:srgbClr val="FFFF00"/>
                </a:solidFill>
              </a:rPr>
              <a:t>Life course</a:t>
            </a:r>
          </a:p>
          <a:p>
            <a:pPr lvl="1">
              <a:lnSpc>
                <a:spcPts val="2200"/>
              </a:lnSpc>
              <a:spcBef>
                <a:spcPts val="200"/>
              </a:spcBef>
              <a:buFont typeface="Arial" charset="0"/>
              <a:buChar char="–"/>
              <a:defRPr/>
            </a:pPr>
            <a:r>
              <a:rPr lang="en-US" sz="2000" b="1" dirty="0" smtClean="0">
                <a:solidFill>
                  <a:schemeClr val="tx1"/>
                </a:solidFill>
              </a:rPr>
              <a:t>Life long disability</a:t>
            </a:r>
          </a:p>
          <a:p>
            <a:pPr lvl="1">
              <a:lnSpc>
                <a:spcPts val="2200"/>
              </a:lnSpc>
              <a:spcBef>
                <a:spcPts val="200"/>
              </a:spcBef>
              <a:buFont typeface="Arial" charset="0"/>
              <a:buChar char="–"/>
              <a:defRPr/>
            </a:pPr>
            <a:r>
              <a:rPr lang="en-US" sz="2000" b="1" dirty="0" smtClean="0">
                <a:solidFill>
                  <a:schemeClr val="tx1"/>
                </a:solidFill>
              </a:rPr>
              <a:t>Age (or other) transition into &amp; out of disability  </a:t>
            </a:r>
          </a:p>
          <a:p>
            <a:pPr>
              <a:lnSpc>
                <a:spcPts val="2400"/>
              </a:lnSpc>
              <a:spcBef>
                <a:spcPts val="200"/>
              </a:spcBef>
              <a:buFont typeface="Arial" charset="0"/>
              <a:buChar char="•"/>
              <a:defRPr/>
            </a:pPr>
            <a:r>
              <a:rPr lang="en-US" b="1" dirty="0" smtClean="0">
                <a:solidFill>
                  <a:srgbClr val="FFFF00"/>
                </a:solidFill>
              </a:rPr>
              <a:t>Environment</a:t>
            </a:r>
            <a:r>
              <a:rPr lang="en-US" b="1" dirty="0" smtClean="0">
                <a:solidFill>
                  <a:srgbClr val="000099"/>
                </a:solidFill>
              </a:rPr>
              <a:t> </a:t>
            </a:r>
          </a:p>
          <a:p>
            <a:pPr lvl="1">
              <a:lnSpc>
                <a:spcPts val="2200"/>
              </a:lnSpc>
              <a:spcBef>
                <a:spcPts val="200"/>
              </a:spcBef>
              <a:buFont typeface="Arial" charset="0"/>
              <a:buChar char="–"/>
              <a:defRPr/>
            </a:pPr>
            <a:r>
              <a:rPr lang="en-US" sz="2000" b="1" dirty="0" smtClean="0">
                <a:solidFill>
                  <a:schemeClr val="tx1"/>
                </a:solidFill>
              </a:rPr>
              <a:t>Built, social, policy, think </a:t>
            </a:r>
            <a:r>
              <a:rPr lang="en-US" sz="2000" b="1" dirty="0" smtClean="0">
                <a:solidFill>
                  <a:srgbClr val="FF0000"/>
                </a:solidFill>
              </a:rPr>
              <a:t>*ADA</a:t>
            </a:r>
          </a:p>
          <a:p>
            <a:pPr>
              <a:lnSpc>
                <a:spcPts val="2400"/>
              </a:lnSpc>
              <a:spcBef>
                <a:spcPts val="200"/>
              </a:spcBef>
              <a:buFont typeface="Arial" charset="0"/>
              <a:buChar char="•"/>
              <a:defRPr/>
            </a:pPr>
            <a:r>
              <a:rPr lang="en-US" b="1" dirty="0" smtClean="0">
                <a:solidFill>
                  <a:srgbClr val="FFFF00"/>
                </a:solidFill>
              </a:rPr>
              <a:t>Community </a:t>
            </a:r>
          </a:p>
          <a:p>
            <a:pPr lvl="1">
              <a:lnSpc>
                <a:spcPts val="2200"/>
              </a:lnSpc>
              <a:spcBef>
                <a:spcPts val="200"/>
              </a:spcBef>
              <a:buFont typeface="Arial" charset="0"/>
              <a:buChar char="–"/>
              <a:defRPr/>
            </a:pPr>
            <a:r>
              <a:rPr lang="en-US" sz="2000" b="1" dirty="0" smtClean="0">
                <a:solidFill>
                  <a:schemeClr val="tx1"/>
                </a:solidFill>
              </a:rPr>
              <a:t>Where we live</a:t>
            </a:r>
          </a:p>
          <a:p>
            <a:pPr lvl="1">
              <a:lnSpc>
                <a:spcPts val="2200"/>
              </a:lnSpc>
              <a:spcBef>
                <a:spcPts val="200"/>
              </a:spcBef>
              <a:buFont typeface="Arial" charset="0"/>
              <a:buChar char="–"/>
              <a:defRPr/>
            </a:pPr>
            <a:r>
              <a:rPr lang="en-US" sz="2000" b="1" dirty="0" smtClean="0">
                <a:solidFill>
                  <a:schemeClr val="tx1"/>
                </a:solidFill>
              </a:rPr>
              <a:t>disability culture </a:t>
            </a:r>
          </a:p>
          <a:p>
            <a:pPr>
              <a:lnSpc>
                <a:spcPts val="2400"/>
              </a:lnSpc>
              <a:spcBef>
                <a:spcPts val="200"/>
              </a:spcBef>
              <a:buFont typeface="Arial" charset="0"/>
              <a:buChar char="•"/>
              <a:defRPr/>
            </a:pPr>
            <a:r>
              <a:rPr lang="en-US" b="1" dirty="0" smtClean="0">
                <a:solidFill>
                  <a:srgbClr val="FFFF00"/>
                </a:solidFill>
              </a:rPr>
              <a:t>Individual </a:t>
            </a:r>
          </a:p>
          <a:p>
            <a:pPr lvl="1">
              <a:lnSpc>
                <a:spcPts val="2200"/>
              </a:lnSpc>
              <a:spcBef>
                <a:spcPts val="200"/>
              </a:spcBef>
              <a:buFont typeface="Arial" charset="0"/>
              <a:buChar char="–"/>
              <a:defRPr/>
            </a:pPr>
            <a:r>
              <a:rPr lang="en-US" sz="2000" b="1" dirty="0" smtClean="0">
                <a:solidFill>
                  <a:schemeClr val="tx1"/>
                </a:solidFill>
              </a:rPr>
              <a:t>Impairment &amp; other intrinsic &amp; acquired experiences e.g., education </a:t>
            </a:r>
          </a:p>
          <a:p>
            <a:pPr>
              <a:lnSpc>
                <a:spcPts val="2400"/>
              </a:lnSpc>
              <a:spcBef>
                <a:spcPts val="200"/>
              </a:spcBef>
              <a:buFont typeface="Arial" charset="0"/>
              <a:buChar char="•"/>
              <a:defRPr/>
            </a:pPr>
            <a:r>
              <a:rPr lang="en-US" b="1" dirty="0" smtClean="0">
                <a:solidFill>
                  <a:srgbClr val="FFFF00"/>
                </a:solidFill>
              </a:rPr>
              <a:t>Policy &amp; programs</a:t>
            </a:r>
          </a:p>
          <a:p>
            <a:pPr lvl="1">
              <a:lnSpc>
                <a:spcPts val="2200"/>
              </a:lnSpc>
              <a:spcBef>
                <a:spcPts val="200"/>
              </a:spcBef>
              <a:buFont typeface="Arial" charset="0"/>
              <a:buChar char="–"/>
              <a:defRPr/>
            </a:pPr>
            <a:r>
              <a:rPr lang="en-US" sz="2000" b="1" dirty="0" smtClean="0">
                <a:solidFill>
                  <a:schemeClr val="tx1"/>
                </a:solidFill>
              </a:rPr>
              <a:t>Centers for Independent Living </a:t>
            </a:r>
          </a:p>
          <a:p>
            <a:pPr lvl="1">
              <a:lnSpc>
                <a:spcPts val="2200"/>
              </a:lnSpc>
              <a:spcBef>
                <a:spcPts val="200"/>
              </a:spcBef>
              <a:buFont typeface="Arial" charset="0"/>
              <a:buChar char="–"/>
              <a:defRPr/>
            </a:pPr>
            <a:r>
              <a:rPr lang="en-US" sz="2000" b="1" dirty="0" smtClean="0">
                <a:solidFill>
                  <a:schemeClr val="tx1"/>
                </a:solidFill>
              </a:rPr>
              <a:t>UCEDDs </a:t>
            </a:r>
          </a:p>
          <a:p>
            <a:pPr marL="457200" lvl="1" indent="0">
              <a:lnSpc>
                <a:spcPts val="2200"/>
              </a:lnSpc>
              <a:spcBef>
                <a:spcPts val="200"/>
              </a:spcBef>
              <a:buFont typeface="Arial" charset="0"/>
              <a:buNone/>
              <a:defRPr/>
            </a:pPr>
            <a:r>
              <a:rPr lang="en-US" sz="2000" dirty="0" smtClean="0">
                <a:solidFill>
                  <a:srgbClr val="FF0000"/>
                </a:solidFill>
              </a:rPr>
              <a:t>*</a:t>
            </a:r>
            <a:r>
              <a:rPr lang="en-US" sz="2000" b="1" dirty="0" smtClean="0">
                <a:solidFill>
                  <a:srgbClr val="FF0000"/>
                </a:solidFill>
              </a:rPr>
              <a:t>the </a:t>
            </a:r>
            <a:r>
              <a:rPr lang="en-US" sz="2000" b="1" dirty="0">
                <a:solidFill>
                  <a:srgbClr val="FF0000"/>
                </a:solidFill>
              </a:rPr>
              <a:t>ADA is an "equal opportunity" law for people with disabilities</a:t>
            </a:r>
            <a:endParaRPr lang="en-US" sz="2000" b="1" dirty="0" smtClean="0">
              <a:solidFill>
                <a:srgbClr val="FF0000"/>
              </a:solidFill>
            </a:endParaRPr>
          </a:p>
          <a:p>
            <a:pPr>
              <a:buFont typeface="Arial" charset="0"/>
              <a:buChar char="•"/>
              <a:defRPr/>
            </a:pPr>
            <a:endParaRPr lang="en-US" dirty="0" smtClean="0"/>
          </a:p>
          <a:p>
            <a:pPr>
              <a:buFont typeface="Arial" charset="0"/>
              <a:buChar char="•"/>
              <a:defRPr/>
            </a:pP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defRPr/>
            </a:pPr>
            <a:r>
              <a:rPr lang="en-US" b="1" dirty="0">
                <a:solidFill>
                  <a:schemeClr val="bg2">
                    <a:lumMod val="75000"/>
                  </a:schemeClr>
                </a:solidFill>
                <a:latin typeface="Calibri" charset="0"/>
              </a:rPr>
              <a:t>ICIDH:</a:t>
            </a:r>
          </a:p>
        </p:txBody>
      </p:sp>
      <p:sp>
        <p:nvSpPr>
          <p:cNvPr id="29698" name="Content Placeholder 2"/>
          <p:cNvSpPr>
            <a:spLocks noGrp="1"/>
          </p:cNvSpPr>
          <p:nvPr>
            <p:ph idx="1"/>
          </p:nvPr>
        </p:nvSpPr>
        <p:spPr/>
        <p:txBody>
          <a:bodyPr/>
          <a:lstStyle/>
          <a:p>
            <a:pPr eaLnBrk="1" hangingPunct="1">
              <a:lnSpc>
                <a:spcPct val="90000"/>
              </a:lnSpc>
            </a:pPr>
            <a:r>
              <a:rPr lang="en-US" sz="3000" b="1" u="sng" smtClean="0">
                <a:solidFill>
                  <a:srgbClr val="FFFF00"/>
                </a:solidFill>
              </a:rPr>
              <a:t>A disability:</a:t>
            </a:r>
          </a:p>
          <a:p>
            <a:pPr eaLnBrk="1" hangingPunct="1">
              <a:lnSpc>
                <a:spcPct val="90000"/>
              </a:lnSpc>
              <a:buFont typeface="Arial" pitchFamily="34" charset="0"/>
              <a:buNone/>
            </a:pPr>
            <a:r>
              <a:rPr lang="ja-JP" altLang="en-US" sz="3000" b="1" i="1" smtClean="0"/>
              <a:t>“</a:t>
            </a:r>
            <a:r>
              <a:rPr lang="en-US" altLang="ja-JP" sz="3000" b="1" i="1" smtClean="0"/>
              <a:t>any restriction or inability to perform an activity in the manner or within the range considered normal for a human being, mostly resulting from impairment</a:t>
            </a:r>
            <a:r>
              <a:rPr lang="ja-JP" altLang="en-US" sz="3000" b="1" i="1" smtClean="0"/>
              <a:t>”</a:t>
            </a:r>
            <a:r>
              <a:rPr lang="en-US" altLang="ja-JP" sz="3000" b="1" i="1" smtClean="0"/>
              <a:t>.</a:t>
            </a:r>
          </a:p>
          <a:p>
            <a:pPr eaLnBrk="1" hangingPunct="1">
              <a:lnSpc>
                <a:spcPct val="90000"/>
              </a:lnSpc>
            </a:pPr>
            <a:r>
              <a:rPr lang="en-US" sz="3000" smtClean="0"/>
              <a:t>The term reflects the consequences of impairment in terms of functional performance and activity by the individual disability thus represents disturbances at the level of the person.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z="3200" b="1" smtClean="0">
                <a:solidFill>
                  <a:srgbClr val="092A91"/>
                </a:solidFill>
                <a:latin typeface="Calibri" pitchFamily="34" charset="0"/>
              </a:rPr>
              <a:t>Commonly used disability indicators</a:t>
            </a:r>
          </a:p>
        </p:txBody>
      </p:sp>
      <p:sp>
        <p:nvSpPr>
          <p:cNvPr id="30722" name="Content Placeholder 2"/>
          <p:cNvSpPr>
            <a:spLocks noGrp="1"/>
          </p:cNvSpPr>
          <p:nvPr>
            <p:ph idx="1"/>
          </p:nvPr>
        </p:nvSpPr>
        <p:spPr>
          <a:xfrm>
            <a:off x="500063" y="1285875"/>
            <a:ext cx="8286750" cy="5572125"/>
          </a:xfrm>
        </p:spPr>
        <p:txBody>
          <a:bodyPr/>
          <a:lstStyle/>
          <a:p>
            <a:r>
              <a:rPr lang="en-US" sz="2800" b="1" smtClean="0">
                <a:solidFill>
                  <a:srgbClr val="FFFF00"/>
                </a:solidFill>
              </a:rPr>
              <a:t>Functional limitation indicators </a:t>
            </a:r>
            <a:r>
              <a:rPr lang="en-US" sz="2800" smtClean="0"/>
              <a:t>assessed movement-related disorders; sleep disturbances ; </a:t>
            </a:r>
          </a:p>
          <a:p>
            <a:pPr>
              <a:buFont typeface="Arial" pitchFamily="34" charset="0"/>
              <a:buNone/>
            </a:pPr>
            <a:r>
              <a:rPr lang="en-US" sz="2800" smtClean="0"/>
              <a:t>    (Disability in the </a:t>
            </a:r>
            <a:r>
              <a:rPr lang="en-US" sz="2800" b="1" smtClean="0">
                <a:solidFill>
                  <a:srgbClr val="FF0000"/>
                </a:solidFill>
              </a:rPr>
              <a:t>sphere of physical self-care</a:t>
            </a:r>
            <a:r>
              <a:rPr lang="en-US" sz="2800" smtClean="0"/>
              <a:t>, defined as involving at least one difficulty in eating, dressing, washing, using the toilet or cutting one</a:t>
            </a:r>
            <a:r>
              <a:rPr lang="ja-JP" altLang="en-US" sz="2800" smtClean="0"/>
              <a:t>’</a:t>
            </a:r>
            <a:r>
              <a:rPr lang="en-US" altLang="ja-JP" sz="2800" smtClean="0"/>
              <a:t>s toenails) ; </a:t>
            </a:r>
          </a:p>
          <a:p>
            <a:pPr>
              <a:buFont typeface="Arial" pitchFamily="34" charset="0"/>
              <a:buNone/>
            </a:pPr>
            <a:r>
              <a:rPr lang="en-US" sz="2800" smtClean="0"/>
              <a:t>    ( </a:t>
            </a:r>
            <a:r>
              <a:rPr lang="en-US" sz="2800" smtClean="0">
                <a:solidFill>
                  <a:srgbClr val="FF0000"/>
                </a:solidFill>
              </a:rPr>
              <a:t>Mobility-related disability</a:t>
            </a:r>
            <a:r>
              <a:rPr lang="en-US" sz="2800" smtClean="0"/>
              <a:t>,  defined as involving at least one difficulty in walking on a flat surface or going up or down stairs) .</a:t>
            </a:r>
          </a:p>
          <a:p>
            <a:r>
              <a:rPr lang="en-US" sz="2800" b="1" smtClean="0">
                <a:solidFill>
                  <a:srgbClr val="FFFF00"/>
                </a:solidFill>
              </a:rPr>
              <a:t>Activities of daily living (ADLs)</a:t>
            </a:r>
            <a:r>
              <a:rPr lang="en-US" sz="2800" b="1" smtClean="0"/>
              <a:t>. </a:t>
            </a:r>
          </a:p>
          <a:p>
            <a:r>
              <a:rPr lang="en-US" sz="2800" smtClean="0">
                <a:solidFill>
                  <a:srgbClr val="FFFF00"/>
                </a:solidFill>
              </a:rPr>
              <a:t>A </a:t>
            </a:r>
            <a:r>
              <a:rPr lang="en-US" sz="2800" b="1" smtClean="0">
                <a:solidFill>
                  <a:srgbClr val="FFFF00"/>
                </a:solidFill>
              </a:rPr>
              <a:t>general indicator</a:t>
            </a:r>
            <a:r>
              <a:rPr lang="en-US" sz="2800" smtClean="0">
                <a:solidFill>
                  <a:srgbClr val="FFFF00"/>
                </a:solidFill>
              </a:rPr>
              <a:t>, </a:t>
            </a:r>
            <a:r>
              <a:rPr lang="en-US" sz="2800" smtClean="0"/>
              <a:t>referring to unspecified</a:t>
            </a:r>
          </a:p>
          <a:p>
            <a:pPr>
              <a:buFont typeface="Arial" pitchFamily="34" charset="0"/>
              <a:buNone/>
            </a:pPr>
            <a:r>
              <a:rPr lang="en-US" sz="2800" smtClean="0"/>
              <a:t>disability, related to a rheumatic or chronic impairment.</a:t>
            </a:r>
          </a:p>
          <a:p>
            <a:pPr>
              <a:buFont typeface="Arial" pitchFamily="34" charset="0"/>
              <a:buNone/>
            </a:pPr>
            <a:endParaRPr lang="en-US" sz="28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685800" y="260350"/>
            <a:ext cx="7772400" cy="792163"/>
          </a:xfrm>
        </p:spPr>
        <p:txBody>
          <a:bodyPr/>
          <a:lstStyle/>
          <a:p>
            <a:pPr eaLnBrk="1" hangingPunct="1"/>
            <a:r>
              <a:rPr lang="en-US" sz="3800" smtClean="0">
                <a:solidFill>
                  <a:schemeClr val="accent1"/>
                </a:solidFill>
              </a:rPr>
              <a:t>Disability I</a:t>
            </a:r>
          </a:p>
        </p:txBody>
      </p:sp>
      <p:sp>
        <p:nvSpPr>
          <p:cNvPr id="31746" name="Content Placeholder 2"/>
          <p:cNvSpPr>
            <a:spLocks noGrp="1"/>
          </p:cNvSpPr>
          <p:nvPr>
            <p:ph idx="1"/>
          </p:nvPr>
        </p:nvSpPr>
        <p:spPr>
          <a:xfrm>
            <a:off x="685800" y="1341438"/>
            <a:ext cx="7772400" cy="4754562"/>
          </a:xfrm>
        </p:spPr>
        <p:txBody>
          <a:bodyPr/>
          <a:lstStyle/>
          <a:p>
            <a:pPr eaLnBrk="1" hangingPunct="1"/>
            <a:r>
              <a:rPr lang="en-US" sz="2600" smtClean="0"/>
              <a:t>Disability is complex, dynamic, multidimensional, and contested. </a:t>
            </a:r>
          </a:p>
          <a:p>
            <a:pPr eaLnBrk="1" hangingPunct="1"/>
            <a:r>
              <a:rPr lang="en-US" sz="2600" smtClean="0"/>
              <a:t>The role of social and physical barriers in disability have been identified.</a:t>
            </a:r>
          </a:p>
          <a:p>
            <a:pPr eaLnBrk="1" hangingPunct="1"/>
            <a:r>
              <a:rPr lang="en-US" sz="2600" smtClean="0"/>
              <a:t> The transition from an </a:t>
            </a:r>
            <a:r>
              <a:rPr lang="en-US" sz="2600" smtClean="0">
                <a:solidFill>
                  <a:srgbClr val="FFFF00"/>
                </a:solidFill>
              </a:rPr>
              <a:t>individual medical perspective </a:t>
            </a:r>
            <a:r>
              <a:rPr lang="en-US" sz="2600" smtClean="0"/>
              <a:t>to a </a:t>
            </a:r>
            <a:r>
              <a:rPr lang="en-US" sz="2600" b="1" smtClean="0">
                <a:solidFill>
                  <a:srgbClr val="FF0000"/>
                </a:solidFill>
              </a:rPr>
              <a:t>structural social perspective </a:t>
            </a:r>
            <a:r>
              <a:rPr lang="en-US" sz="2600" smtClean="0"/>
              <a:t>has been described as the shift from a </a:t>
            </a:r>
            <a:r>
              <a:rPr lang="ja-JP" altLang="en-US" sz="2600" smtClean="0">
                <a:solidFill>
                  <a:srgbClr val="FFFF00"/>
                </a:solidFill>
              </a:rPr>
              <a:t>“</a:t>
            </a:r>
            <a:r>
              <a:rPr lang="en-US" altLang="ja-JP" sz="2600" smtClean="0">
                <a:solidFill>
                  <a:srgbClr val="FFFF00"/>
                </a:solidFill>
              </a:rPr>
              <a:t>medical model</a:t>
            </a:r>
            <a:r>
              <a:rPr lang="ja-JP" altLang="en-US" sz="2600" smtClean="0">
                <a:solidFill>
                  <a:srgbClr val="FFFF00"/>
                </a:solidFill>
              </a:rPr>
              <a:t>”</a:t>
            </a:r>
            <a:r>
              <a:rPr lang="en-US" altLang="ja-JP" sz="2600" smtClean="0">
                <a:solidFill>
                  <a:srgbClr val="FFFF00"/>
                </a:solidFill>
              </a:rPr>
              <a:t> </a:t>
            </a:r>
            <a:r>
              <a:rPr lang="en-US" altLang="ja-JP" sz="2600" smtClean="0"/>
              <a:t>to a </a:t>
            </a:r>
            <a:r>
              <a:rPr lang="ja-JP" altLang="en-US" sz="2600" b="1" smtClean="0">
                <a:solidFill>
                  <a:srgbClr val="FF0000"/>
                </a:solidFill>
              </a:rPr>
              <a:t>“</a:t>
            </a:r>
            <a:r>
              <a:rPr lang="en-US" altLang="ja-JP" sz="2600" b="1" smtClean="0">
                <a:solidFill>
                  <a:srgbClr val="FF0000"/>
                </a:solidFill>
              </a:rPr>
              <a:t>social model</a:t>
            </a:r>
            <a:r>
              <a:rPr lang="ja-JP" altLang="en-US" sz="2600" b="1" smtClean="0">
                <a:solidFill>
                  <a:srgbClr val="FF0000"/>
                </a:solidFill>
              </a:rPr>
              <a:t>”</a:t>
            </a:r>
            <a:r>
              <a:rPr lang="en-US" altLang="ja-JP" sz="2600" b="1" smtClean="0">
                <a:solidFill>
                  <a:srgbClr val="FF0000"/>
                </a:solidFill>
              </a:rPr>
              <a:t> </a:t>
            </a:r>
            <a:r>
              <a:rPr lang="en-US" altLang="ja-JP" sz="2600" smtClean="0"/>
              <a:t>in which people are viewed as being disabled by society rather than by their bodies.</a:t>
            </a:r>
          </a:p>
          <a:p>
            <a:pPr eaLnBrk="1" hangingPunct="1"/>
            <a:r>
              <a:rPr lang="en-US" sz="2600" smtClean="0"/>
              <a:t>A balanced approach is needed, giving appropriate weight to the different aspects of disability.</a:t>
            </a:r>
          </a:p>
        </p:txBody>
      </p:sp>
      <p:sp>
        <p:nvSpPr>
          <p:cNvPr id="31747" name="Date Placeholder 3"/>
          <p:cNvSpPr>
            <a:spLocks noGrp="1"/>
          </p:cNvSpPr>
          <p:nvPr>
            <p:ph type="dt" sz="quarter" idx="10"/>
          </p:nvPr>
        </p:nvSpPr>
        <p:spPr bwMode="auto">
          <a:noFill/>
          <a:ln>
            <a:miter lim="800000"/>
            <a:headEnd/>
            <a:tailEnd/>
          </a:ln>
        </p:spPr>
        <p:txBody>
          <a:bodyPr/>
          <a:lstStyle/>
          <a:p>
            <a:fld id="{A15BCAD2-13E5-4A20-BE66-FCDC303846F8}" type="datetime3">
              <a:rPr lang="en-GB"/>
              <a:pPr/>
              <a:t>10 December, 2013</a:t>
            </a:fld>
            <a:endParaRPr lang="en-US"/>
          </a:p>
        </p:txBody>
      </p:sp>
      <p:sp>
        <p:nvSpPr>
          <p:cNvPr id="31748" name="Slide Number Placeholder 4"/>
          <p:cNvSpPr>
            <a:spLocks noGrp="1"/>
          </p:cNvSpPr>
          <p:nvPr>
            <p:ph type="sldNum" sz="quarter" idx="12"/>
          </p:nvPr>
        </p:nvSpPr>
        <p:spPr bwMode="auto">
          <a:noFill/>
          <a:ln>
            <a:miter lim="800000"/>
            <a:headEnd/>
            <a:tailEnd/>
          </a:ln>
        </p:spPr>
        <p:txBody>
          <a:bodyPr/>
          <a:lstStyle/>
          <a:p>
            <a:fld id="{43FF73EE-5817-41E0-A5E8-A2E803FEA956}" type="slidenum">
              <a:rPr lang="en-US"/>
              <a:pPr/>
              <a:t>18</a:t>
            </a:fld>
            <a:endParaRPr lang="en-US"/>
          </a:p>
        </p:txBody>
      </p:sp>
      <p:sp>
        <p:nvSpPr>
          <p:cNvPr id="34822" name="Footer Placeholder 5"/>
          <p:cNvSpPr>
            <a:spLocks noGrp="1"/>
          </p:cNvSpPr>
          <p:nvPr>
            <p:ph type="ftr" sz="quarter" idx="11"/>
          </p:nvPr>
        </p:nvSpPr>
        <p:spPr/>
        <p:txBody>
          <a:bodyPr/>
          <a:lstStyle/>
          <a:p>
            <a:pPr>
              <a:defRPr/>
            </a:pPr>
            <a:r>
              <a:rPr lang="en-US"/>
              <a:t>Disabilities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685800" y="0"/>
            <a:ext cx="7772400" cy="1125538"/>
          </a:xfrm>
        </p:spPr>
        <p:txBody>
          <a:bodyPr/>
          <a:lstStyle/>
          <a:p>
            <a:pPr eaLnBrk="1" hangingPunct="1"/>
            <a:r>
              <a:rPr lang="en-US" smtClean="0">
                <a:solidFill>
                  <a:schemeClr val="accent1"/>
                </a:solidFill>
              </a:rPr>
              <a:t>Disability - II</a:t>
            </a:r>
          </a:p>
        </p:txBody>
      </p:sp>
      <p:sp>
        <p:nvSpPr>
          <p:cNvPr id="32770" name="Content Placeholder 2"/>
          <p:cNvSpPr>
            <a:spLocks noGrp="1"/>
          </p:cNvSpPr>
          <p:nvPr>
            <p:ph idx="1"/>
          </p:nvPr>
        </p:nvSpPr>
        <p:spPr>
          <a:xfrm>
            <a:off x="685800" y="1447800"/>
            <a:ext cx="7772400" cy="4648200"/>
          </a:xfrm>
        </p:spPr>
        <p:txBody>
          <a:bodyPr/>
          <a:lstStyle/>
          <a:p>
            <a:pPr eaLnBrk="1" hangingPunct="1"/>
            <a:r>
              <a:rPr lang="en-US" sz="2600" smtClean="0"/>
              <a:t>Disability results from the interaction</a:t>
            </a:r>
          </a:p>
          <a:p>
            <a:pPr eaLnBrk="1" hangingPunct="1">
              <a:buFontTx/>
              <a:buNone/>
            </a:pPr>
            <a:r>
              <a:rPr lang="en-US" sz="2600" smtClean="0"/>
              <a:t>	between persons with impairments and</a:t>
            </a:r>
          </a:p>
          <a:p>
            <a:pPr eaLnBrk="1" hangingPunct="1">
              <a:buFontTx/>
              <a:buNone/>
            </a:pPr>
            <a:r>
              <a:rPr lang="en-US" sz="2600" smtClean="0"/>
              <a:t>	attitudinal and environmental barriers that hinder their full and effective participation in society on an equal basis with others</a:t>
            </a:r>
          </a:p>
          <a:p>
            <a:pPr eaLnBrk="1" hangingPunct="1"/>
            <a:r>
              <a:rPr lang="en-US" sz="2600" smtClean="0"/>
              <a:t>Disability is the umbrella term for impairments, activity limitations and participation restrictions, referring to the negative aspects of the interaction between an individual (with a health condition) and that individual</a:t>
            </a:r>
            <a:r>
              <a:rPr lang="ja-JP" altLang="en-US" sz="2600" smtClean="0"/>
              <a:t>’</a:t>
            </a:r>
            <a:r>
              <a:rPr lang="en-US" altLang="ja-JP" sz="2600" smtClean="0"/>
              <a:t>s contextual factors (environmental and personal factors)</a:t>
            </a:r>
          </a:p>
          <a:p>
            <a:pPr eaLnBrk="1" hangingPunct="1"/>
            <a:endParaRPr lang="en-US" smtClean="0"/>
          </a:p>
        </p:txBody>
      </p:sp>
      <p:sp>
        <p:nvSpPr>
          <p:cNvPr id="32771" name="Date Placeholder 3"/>
          <p:cNvSpPr>
            <a:spLocks noGrp="1"/>
          </p:cNvSpPr>
          <p:nvPr>
            <p:ph type="dt" sz="quarter" idx="10"/>
          </p:nvPr>
        </p:nvSpPr>
        <p:spPr bwMode="auto">
          <a:noFill/>
          <a:ln>
            <a:miter lim="800000"/>
            <a:headEnd/>
            <a:tailEnd/>
          </a:ln>
        </p:spPr>
        <p:txBody>
          <a:bodyPr/>
          <a:lstStyle/>
          <a:p>
            <a:fld id="{0AA86D1A-C95B-4127-87ED-A830F5602B3C}" type="datetime3">
              <a:rPr lang="en-GB"/>
              <a:pPr/>
              <a:t>10 December, 2013</a:t>
            </a:fld>
            <a:endParaRPr lang="en-US"/>
          </a:p>
        </p:txBody>
      </p:sp>
      <p:sp>
        <p:nvSpPr>
          <p:cNvPr id="32772" name="Slide Number Placeholder 4"/>
          <p:cNvSpPr>
            <a:spLocks noGrp="1"/>
          </p:cNvSpPr>
          <p:nvPr>
            <p:ph type="sldNum" sz="quarter" idx="12"/>
          </p:nvPr>
        </p:nvSpPr>
        <p:spPr bwMode="auto">
          <a:noFill/>
          <a:ln>
            <a:miter lim="800000"/>
            <a:headEnd/>
            <a:tailEnd/>
          </a:ln>
        </p:spPr>
        <p:txBody>
          <a:bodyPr/>
          <a:lstStyle/>
          <a:p>
            <a:fld id="{D5262EC1-423B-463A-957A-1D02578E374C}" type="slidenum">
              <a:rPr lang="en-US"/>
              <a:pPr/>
              <a:t>19</a:t>
            </a:fld>
            <a:endParaRPr lang="en-US"/>
          </a:p>
        </p:txBody>
      </p:sp>
      <p:sp>
        <p:nvSpPr>
          <p:cNvPr id="35846" name="Footer Placeholder 5"/>
          <p:cNvSpPr>
            <a:spLocks noGrp="1"/>
          </p:cNvSpPr>
          <p:nvPr>
            <p:ph type="ftr" sz="quarter" idx="11"/>
          </p:nvPr>
        </p:nvSpPr>
        <p:spPr/>
        <p:txBody>
          <a:bodyPr/>
          <a:lstStyle/>
          <a:p>
            <a:pPr>
              <a:defRPr/>
            </a:pPr>
            <a:r>
              <a:rPr lang="en-US"/>
              <a:t>Disabilities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solidFill>
                  <a:schemeClr val="bg2"/>
                </a:solidFill>
              </a:rPr>
              <a:t>Objectives</a:t>
            </a:r>
          </a:p>
        </p:txBody>
      </p:sp>
      <p:sp>
        <p:nvSpPr>
          <p:cNvPr id="3" name="Content Placeholder 2"/>
          <p:cNvSpPr>
            <a:spLocks noGrp="1"/>
          </p:cNvSpPr>
          <p:nvPr>
            <p:ph idx="1"/>
          </p:nvPr>
        </p:nvSpPr>
        <p:spPr>
          <a:xfrm>
            <a:off x="457200" y="1628775"/>
            <a:ext cx="8229600" cy="4848225"/>
          </a:xfrm>
        </p:spPr>
        <p:txBody>
          <a:bodyPr/>
          <a:lstStyle/>
          <a:p>
            <a:pPr>
              <a:buFont typeface="Arial" pitchFamily="34" charset="0"/>
              <a:buNone/>
              <a:defRPr/>
            </a:pPr>
            <a:r>
              <a:rPr lang="en-US" sz="2700" dirty="0" smtClean="0">
                <a:ea typeface="ＭＳ Ｐゴシック" charset="0"/>
                <a:cs typeface="ＭＳ Ｐゴシック" charset="0"/>
              </a:rPr>
              <a:t>At the end of this lecture, the student should be able to:</a:t>
            </a:r>
          </a:p>
          <a:p>
            <a:pPr marL="457200" indent="-457200" fontAlgn="auto">
              <a:lnSpc>
                <a:spcPct val="150000"/>
              </a:lnSpc>
              <a:spcBef>
                <a:spcPts val="0"/>
              </a:spcBef>
              <a:spcAft>
                <a:spcPts val="0"/>
              </a:spcAft>
              <a:buClr>
                <a:srgbClr val="FF0000"/>
              </a:buClr>
              <a:buFont typeface="Arial"/>
              <a:buChar char="•"/>
              <a:defRPr/>
            </a:pPr>
            <a:r>
              <a:rPr lang="en-US" sz="2700" dirty="0" smtClean="0">
                <a:ea typeface="ＭＳ Ｐゴシック" charset="0"/>
                <a:cs typeface="ＭＳ Ｐゴシック" charset="0"/>
              </a:rPr>
              <a:t>Describe  the concepts of disabilities   </a:t>
            </a:r>
          </a:p>
          <a:p>
            <a:pPr marL="457200" indent="-457200" fontAlgn="auto">
              <a:lnSpc>
                <a:spcPct val="150000"/>
              </a:lnSpc>
              <a:spcBef>
                <a:spcPts val="0"/>
              </a:spcBef>
              <a:spcAft>
                <a:spcPts val="0"/>
              </a:spcAft>
              <a:buClr>
                <a:srgbClr val="FF0000"/>
              </a:buClr>
              <a:buFont typeface="Arial"/>
              <a:buChar char="•"/>
              <a:defRPr/>
            </a:pPr>
            <a:r>
              <a:rPr lang="en-US" sz="2700" dirty="0" smtClean="0">
                <a:ea typeface="ＭＳ Ｐゴシック" charset="0"/>
                <a:cs typeface="ＭＳ Ｐゴシック" charset="0"/>
              </a:rPr>
              <a:t>Understand how people get disabled in their daily lives  </a:t>
            </a:r>
          </a:p>
          <a:p>
            <a:pPr marL="457200" indent="-457200" fontAlgn="auto">
              <a:lnSpc>
                <a:spcPct val="150000"/>
              </a:lnSpc>
              <a:spcBef>
                <a:spcPts val="0"/>
              </a:spcBef>
              <a:spcAft>
                <a:spcPts val="0"/>
              </a:spcAft>
              <a:buClr>
                <a:srgbClr val="FF0000"/>
              </a:buClr>
              <a:buFont typeface="Arial"/>
              <a:buChar char="•"/>
              <a:defRPr/>
            </a:pPr>
            <a:r>
              <a:rPr lang="en-US" sz="2700" dirty="0" smtClean="0">
                <a:ea typeface="ＭＳ Ｐゴシック" charset="0"/>
                <a:cs typeface="ＭＳ Ｐゴシック" charset="0"/>
              </a:rPr>
              <a:t>Describe the different types of disabilities</a:t>
            </a:r>
          </a:p>
          <a:p>
            <a:pPr marL="457200" indent="-457200" fontAlgn="auto">
              <a:lnSpc>
                <a:spcPct val="150000"/>
              </a:lnSpc>
              <a:spcBef>
                <a:spcPts val="0"/>
              </a:spcBef>
              <a:spcAft>
                <a:spcPts val="0"/>
              </a:spcAft>
              <a:buClr>
                <a:srgbClr val="FF0000"/>
              </a:buClr>
              <a:buFont typeface="Arial"/>
              <a:buChar char="•"/>
              <a:defRPr/>
            </a:pPr>
            <a:r>
              <a:rPr lang="en-US" sz="2700" dirty="0" smtClean="0">
                <a:ea typeface="ＭＳ Ｐゴシック" charset="0"/>
                <a:cs typeface="ＭＳ Ｐゴシック" charset="0"/>
              </a:rPr>
              <a:t>Understand principles of injury prevention and control</a:t>
            </a:r>
          </a:p>
          <a:p>
            <a:pPr>
              <a:buFont typeface="Arial" pitchFamily="34" charset="0"/>
              <a:buNone/>
              <a:defRPr/>
            </a:pPr>
            <a:endParaRPr lang="en-US" dirty="0">
              <a:ea typeface="ＭＳ Ｐゴシック" charset="0"/>
              <a:cs typeface="ＭＳ Ｐゴシック" charset="0"/>
            </a:endParaRPr>
          </a:p>
        </p:txBody>
      </p:sp>
      <p:sp>
        <p:nvSpPr>
          <p:cNvPr id="18435" name="Date Placeholder 3"/>
          <p:cNvSpPr>
            <a:spLocks noGrp="1"/>
          </p:cNvSpPr>
          <p:nvPr>
            <p:ph type="dt" sz="quarter" idx="10"/>
          </p:nvPr>
        </p:nvSpPr>
        <p:spPr bwMode="auto">
          <a:noFill/>
          <a:ln>
            <a:miter lim="800000"/>
            <a:headEnd/>
            <a:tailEnd/>
          </a:ln>
        </p:spPr>
        <p:txBody>
          <a:bodyPr/>
          <a:lstStyle/>
          <a:p>
            <a:fld id="{FEB127B6-32CD-4095-A6D0-65C8D3EB42F9}" type="datetime3">
              <a:rPr lang="en-GB"/>
              <a:pPr/>
              <a:t>10 December, 2013</a:t>
            </a:fld>
            <a:endParaRPr lang="en-US"/>
          </a:p>
        </p:txBody>
      </p:sp>
      <p:sp>
        <p:nvSpPr>
          <p:cNvPr id="18436" name="Slide Number Placeholder 4"/>
          <p:cNvSpPr>
            <a:spLocks noGrp="1"/>
          </p:cNvSpPr>
          <p:nvPr>
            <p:ph type="sldNum" sz="quarter" idx="12"/>
          </p:nvPr>
        </p:nvSpPr>
        <p:spPr bwMode="auto">
          <a:noFill/>
          <a:ln>
            <a:miter lim="800000"/>
            <a:headEnd/>
            <a:tailEnd/>
          </a:ln>
        </p:spPr>
        <p:txBody>
          <a:bodyPr/>
          <a:lstStyle/>
          <a:p>
            <a:fld id="{D692A1B9-0249-493A-9097-C0AF7FBE9BD1}" type="slidenum">
              <a:rPr lang="en-US"/>
              <a:pPr/>
              <a:t>2</a:t>
            </a:fld>
            <a:endParaRPr lang="en-US"/>
          </a:p>
        </p:txBody>
      </p:sp>
      <p:sp>
        <p:nvSpPr>
          <p:cNvPr id="6" name="Footer Placeholder 5"/>
          <p:cNvSpPr>
            <a:spLocks noGrp="1"/>
          </p:cNvSpPr>
          <p:nvPr>
            <p:ph type="ftr" sz="quarter" idx="11"/>
          </p:nvPr>
        </p:nvSpPr>
        <p:spPr/>
        <p:txBody>
          <a:bodyPr/>
          <a:lstStyle/>
          <a:p>
            <a:pPr>
              <a:defRPr/>
            </a:pPr>
            <a:r>
              <a:rPr lang="en-US"/>
              <a:t>Disabilities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b="1" smtClean="0">
                <a:solidFill>
                  <a:srgbClr val="092A91"/>
                </a:solidFill>
                <a:latin typeface="Calibri" pitchFamily="34" charset="0"/>
              </a:rPr>
              <a:t/>
            </a:r>
            <a:br>
              <a:rPr lang="en-US" b="1" smtClean="0">
                <a:solidFill>
                  <a:srgbClr val="092A91"/>
                </a:solidFill>
                <a:latin typeface="Calibri" pitchFamily="34" charset="0"/>
              </a:rPr>
            </a:br>
            <a:r>
              <a:rPr lang="en-US" b="1" smtClean="0">
                <a:solidFill>
                  <a:srgbClr val="092A91"/>
                </a:solidFill>
                <a:latin typeface="Calibri" pitchFamily="34" charset="0"/>
              </a:rPr>
              <a:t>Handicap: </a:t>
            </a:r>
            <a:r>
              <a:rPr lang="en-US" b="1" smtClean="0">
                <a:solidFill>
                  <a:srgbClr val="FFFF00"/>
                </a:solidFill>
                <a:latin typeface="Calibri" pitchFamily="34" charset="0"/>
              </a:rPr>
              <a:t/>
            </a:r>
            <a:br>
              <a:rPr lang="en-US" b="1" smtClean="0">
                <a:solidFill>
                  <a:srgbClr val="FFFF00"/>
                </a:solidFill>
                <a:latin typeface="Calibri" pitchFamily="34" charset="0"/>
              </a:rPr>
            </a:br>
            <a:endParaRPr lang="en-US" b="1" smtClean="0">
              <a:latin typeface="Calibri" pitchFamily="34" charset="0"/>
            </a:endParaRPr>
          </a:p>
        </p:txBody>
      </p:sp>
      <p:sp>
        <p:nvSpPr>
          <p:cNvPr id="16386" name="Content Placeholder 2"/>
          <p:cNvSpPr>
            <a:spLocks noGrp="1"/>
          </p:cNvSpPr>
          <p:nvPr>
            <p:ph idx="1"/>
          </p:nvPr>
        </p:nvSpPr>
        <p:spPr/>
        <p:txBody>
          <a:bodyPr/>
          <a:lstStyle/>
          <a:p>
            <a:pPr eaLnBrk="1" hangingPunct="1">
              <a:lnSpc>
                <a:spcPct val="90000"/>
              </a:lnSpc>
            </a:pPr>
            <a:r>
              <a:rPr lang="ja-JP" altLang="en-US" sz="3000" smtClean="0"/>
              <a:t>“</a:t>
            </a:r>
            <a:r>
              <a:rPr lang="en-US" altLang="ja-JP" sz="3000" smtClean="0"/>
              <a:t> Reduction in person</a:t>
            </a:r>
            <a:r>
              <a:rPr lang="ja-JP" altLang="en-US" sz="3000" smtClean="0"/>
              <a:t>’</a:t>
            </a:r>
            <a:r>
              <a:rPr lang="en-US" altLang="ja-JP" sz="3000" smtClean="0"/>
              <a:t>s capacity to fulfill a social role as a consequence of an impairment, inadequate training for the role, or other circumstances</a:t>
            </a:r>
            <a:r>
              <a:rPr lang="ja-JP" altLang="en-US" sz="3000" smtClean="0"/>
              <a:t>”</a:t>
            </a:r>
            <a:r>
              <a:rPr lang="en-US" altLang="ja-JP" sz="3000" smtClean="0"/>
              <a:t>. </a:t>
            </a:r>
          </a:p>
          <a:p>
            <a:pPr eaLnBrk="1" hangingPunct="1">
              <a:lnSpc>
                <a:spcPct val="90000"/>
              </a:lnSpc>
              <a:buFont typeface="Arial" pitchFamily="34" charset="0"/>
              <a:buNone/>
            </a:pPr>
            <a:endParaRPr lang="en-US" altLang="ja-JP" sz="3000" smtClean="0"/>
          </a:p>
          <a:p>
            <a:pPr eaLnBrk="1" hangingPunct="1">
              <a:lnSpc>
                <a:spcPct val="90000"/>
              </a:lnSpc>
            </a:pPr>
            <a:r>
              <a:rPr lang="en-US" sz="3000" smtClean="0"/>
              <a:t>Applied to children, the term usually refers to: </a:t>
            </a:r>
            <a:r>
              <a:rPr lang="ja-JP" altLang="en-US" sz="3000" smtClean="0"/>
              <a:t>“</a:t>
            </a:r>
            <a:r>
              <a:rPr lang="en-US" altLang="ja-JP" sz="3000" smtClean="0"/>
              <a:t>the presence of an impairment or other circumstances that are likely to interfere with normal growth and development or with the capacity to learn.</a:t>
            </a:r>
            <a:r>
              <a:rPr lang="ja-JP" altLang="en-US" sz="3000" smtClean="0"/>
              <a:t>”</a:t>
            </a:r>
            <a:endParaRPr lang="en-US" altLang="ja-JP" sz="3000" smtClean="0"/>
          </a:p>
          <a:p>
            <a:pPr eaLnBrk="1" hangingPunct="1">
              <a:lnSpc>
                <a:spcPct val="90000"/>
              </a:lnSpc>
            </a:pPr>
            <a:endParaRPr lang="en-US" sz="3000" smtClean="0"/>
          </a:p>
          <a:p>
            <a:pPr eaLnBrk="1" hangingPunct="1">
              <a:lnSpc>
                <a:spcPct val="90000"/>
              </a:lnSpc>
              <a:buFont typeface="Arial" pitchFamily="34" charset="0"/>
              <a:buNone/>
            </a:pPr>
            <a:endParaRPr lang="en-US" sz="300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defRPr/>
            </a:pPr>
            <a:r>
              <a:rPr lang="en-US" b="1" dirty="0">
                <a:solidFill>
                  <a:schemeClr val="bg2">
                    <a:lumMod val="75000"/>
                  </a:schemeClr>
                </a:solidFill>
                <a:latin typeface="Calibri" charset="0"/>
              </a:rPr>
              <a:t>Physical handicap:</a:t>
            </a:r>
          </a:p>
        </p:txBody>
      </p:sp>
      <p:sp>
        <p:nvSpPr>
          <p:cNvPr id="34818" name="Content Placeholder 2"/>
          <p:cNvSpPr>
            <a:spLocks noGrp="1"/>
          </p:cNvSpPr>
          <p:nvPr>
            <p:ph idx="1"/>
          </p:nvPr>
        </p:nvSpPr>
        <p:spPr/>
        <p:txBody>
          <a:bodyPr/>
          <a:lstStyle/>
          <a:p>
            <a:pPr eaLnBrk="1" hangingPunct="1">
              <a:buFont typeface="Arial" pitchFamily="34" charset="0"/>
              <a:buNone/>
            </a:pPr>
            <a:r>
              <a:rPr lang="en-US" sz="3200" b="1" u="sng" smtClean="0"/>
              <a:t>Broad causative categories include:</a:t>
            </a:r>
          </a:p>
          <a:p>
            <a:pPr eaLnBrk="1" hangingPunct="1">
              <a:buFont typeface="Calibri" pitchFamily="34" charset="0"/>
              <a:buAutoNum type="alphaLcPeriod"/>
            </a:pPr>
            <a:r>
              <a:rPr lang="en-US" sz="3200" smtClean="0"/>
              <a:t>Birth defects,</a:t>
            </a:r>
          </a:p>
          <a:p>
            <a:pPr eaLnBrk="1" hangingPunct="1">
              <a:buFont typeface="Calibri" pitchFamily="34" charset="0"/>
              <a:buAutoNum type="alphaLcPeriod"/>
            </a:pPr>
            <a:r>
              <a:rPr lang="en-US" sz="3200" smtClean="0"/>
              <a:t>Infections, and</a:t>
            </a:r>
          </a:p>
          <a:p>
            <a:pPr eaLnBrk="1" hangingPunct="1">
              <a:buFont typeface="Calibri" pitchFamily="34" charset="0"/>
              <a:buAutoNum type="alphaLcPeriod"/>
            </a:pPr>
            <a:r>
              <a:rPr lang="en-US" sz="3200" smtClean="0"/>
              <a:t>Accidents.</a:t>
            </a:r>
          </a:p>
          <a:p>
            <a:pPr eaLnBrk="1" hangingPunct="1"/>
            <a:r>
              <a:rPr lang="en-US" sz="3200" smtClean="0"/>
              <a:t>Examples include the blind, deaf, and mute, cleft palate ,telipes  and the </a:t>
            </a:r>
            <a:r>
              <a:rPr lang="ja-JP" altLang="en-US" sz="3200" smtClean="0"/>
              <a:t>“</a:t>
            </a:r>
            <a:r>
              <a:rPr lang="en-US" altLang="ja-JP" sz="3200" smtClean="0"/>
              <a:t>crippled</a:t>
            </a:r>
            <a:r>
              <a:rPr lang="ja-JP" altLang="en-US" sz="3200" smtClean="0"/>
              <a:t>”</a:t>
            </a:r>
            <a:endParaRPr lang="en-US" altLang="ja-JP" sz="3200" smtClean="0"/>
          </a:p>
          <a:p>
            <a:pPr eaLnBrk="1" hangingPunct="1">
              <a:buFont typeface="Arial" pitchFamily="34" charset="0"/>
              <a:buNone/>
            </a:pPr>
            <a:r>
              <a:rPr lang="en-US" sz="3200" smtClean="0"/>
              <a:t>   eg. resulting from polio, CP, CHD,RTA</a:t>
            </a:r>
            <a:r>
              <a:rPr lang="ja-JP" altLang="en-US" sz="3200" smtClean="0"/>
              <a:t>’</a:t>
            </a:r>
            <a:r>
              <a:rPr lang="en-US" altLang="ja-JP" sz="3200" smtClean="0"/>
              <a:t>s, burns ,injuries, etc.</a:t>
            </a:r>
            <a:endParaRPr lang="en-US" sz="320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95288" y="0"/>
            <a:ext cx="8062912" cy="1196975"/>
          </a:xfrm>
        </p:spPr>
        <p:txBody>
          <a:bodyPr/>
          <a:lstStyle/>
          <a:p>
            <a:pPr eaLnBrk="1" hangingPunct="1">
              <a:defRPr/>
            </a:pPr>
            <a:r>
              <a:rPr lang="en-US" sz="3200" b="1" dirty="0">
                <a:solidFill>
                  <a:schemeClr val="accent1"/>
                </a:solidFill>
                <a:latin typeface="+mj-lt"/>
                <a:ea typeface="MS PGothic" charset="0"/>
                <a:cs typeface="Tahoma" charset="0"/>
              </a:rPr>
              <a:t>Domains of Human Functioning </a:t>
            </a:r>
          </a:p>
        </p:txBody>
      </p:sp>
      <p:sp>
        <p:nvSpPr>
          <p:cNvPr id="35842" name="Content Placeholder 2"/>
          <p:cNvSpPr>
            <a:spLocks noGrp="1"/>
          </p:cNvSpPr>
          <p:nvPr>
            <p:ph idx="1"/>
          </p:nvPr>
        </p:nvSpPr>
        <p:spPr>
          <a:xfrm>
            <a:off x="685800" y="1268413"/>
            <a:ext cx="7772400" cy="4827587"/>
          </a:xfrm>
        </p:spPr>
        <p:txBody>
          <a:bodyPr/>
          <a:lstStyle/>
          <a:p>
            <a:pPr eaLnBrk="1" hangingPunct="1"/>
            <a:r>
              <a:rPr lang="en-US" sz="2600" smtClean="0"/>
              <a:t>Mobility: moving around, vigorous activity</a:t>
            </a:r>
          </a:p>
          <a:p>
            <a:pPr eaLnBrk="1" hangingPunct="1"/>
            <a:r>
              <a:rPr lang="en-US" sz="2600" smtClean="0"/>
              <a:t>Self-care: appearance, grooming</a:t>
            </a:r>
          </a:p>
          <a:p>
            <a:pPr eaLnBrk="1" hangingPunct="1"/>
            <a:r>
              <a:rPr lang="en-US" sz="2600" smtClean="0"/>
              <a:t>Pain: bodily aches, discomfort</a:t>
            </a:r>
          </a:p>
          <a:p>
            <a:pPr eaLnBrk="1" hangingPunct="1"/>
            <a:r>
              <a:rPr lang="en-US" sz="2600" smtClean="0"/>
              <a:t>Cognition: remembering, learning</a:t>
            </a:r>
          </a:p>
          <a:p>
            <a:pPr eaLnBrk="1" hangingPunct="1"/>
            <a:r>
              <a:rPr lang="en-US" sz="2600" smtClean="0"/>
              <a:t>Interpersonal relationships: community participation, dealing with conflicts</a:t>
            </a:r>
          </a:p>
          <a:p>
            <a:pPr eaLnBrk="1" hangingPunct="1"/>
            <a:r>
              <a:rPr lang="en-US" sz="2800" smtClean="0"/>
              <a:t>Vision: distance vision, near vision</a:t>
            </a:r>
          </a:p>
          <a:p>
            <a:pPr eaLnBrk="1" hangingPunct="1"/>
            <a:r>
              <a:rPr lang="en-US" sz="2800" smtClean="0"/>
              <a:t>Sleep and energy: falling asleep, feeling rested</a:t>
            </a:r>
          </a:p>
          <a:p>
            <a:pPr eaLnBrk="1" hangingPunct="1"/>
            <a:r>
              <a:rPr lang="en-US" sz="2800" smtClean="0"/>
              <a:t>Affect: feeling depressed, worry, anxiety</a:t>
            </a:r>
          </a:p>
          <a:p>
            <a:pPr eaLnBrk="1" hangingPunct="1"/>
            <a:endParaRPr lang="en-US" sz="2600" smtClean="0"/>
          </a:p>
          <a:p>
            <a:pPr eaLnBrk="1" hangingPunct="1">
              <a:buFontTx/>
              <a:buNone/>
            </a:pPr>
            <a:endParaRPr lang="en-US" smtClean="0"/>
          </a:p>
        </p:txBody>
      </p:sp>
      <p:sp>
        <p:nvSpPr>
          <p:cNvPr id="35843" name="Date Placeholder 3"/>
          <p:cNvSpPr>
            <a:spLocks noGrp="1"/>
          </p:cNvSpPr>
          <p:nvPr>
            <p:ph type="dt" sz="quarter" idx="10"/>
          </p:nvPr>
        </p:nvSpPr>
        <p:spPr bwMode="auto">
          <a:noFill/>
          <a:ln>
            <a:miter lim="800000"/>
            <a:headEnd/>
            <a:tailEnd/>
          </a:ln>
        </p:spPr>
        <p:txBody>
          <a:bodyPr/>
          <a:lstStyle/>
          <a:p>
            <a:fld id="{6C9A8023-2B8F-42A5-9A1B-EA11FBD08985}" type="datetime3">
              <a:rPr lang="en-GB"/>
              <a:pPr/>
              <a:t>10 December, 2013</a:t>
            </a:fld>
            <a:endParaRPr lang="en-US"/>
          </a:p>
        </p:txBody>
      </p:sp>
      <p:sp>
        <p:nvSpPr>
          <p:cNvPr id="37893" name="Footer Placeholder 4"/>
          <p:cNvSpPr>
            <a:spLocks noGrp="1"/>
          </p:cNvSpPr>
          <p:nvPr>
            <p:ph type="ftr" sz="quarter" idx="11"/>
          </p:nvPr>
        </p:nvSpPr>
        <p:spPr/>
        <p:txBody>
          <a:bodyPr/>
          <a:lstStyle/>
          <a:p>
            <a:pPr>
              <a:defRPr/>
            </a:pPr>
            <a:r>
              <a:rPr lang="en-US"/>
              <a:t>Disabilities</a:t>
            </a:r>
          </a:p>
        </p:txBody>
      </p:sp>
      <p:sp>
        <p:nvSpPr>
          <p:cNvPr id="35845" name="Slide Number Placeholder 5"/>
          <p:cNvSpPr>
            <a:spLocks noGrp="1"/>
          </p:cNvSpPr>
          <p:nvPr>
            <p:ph type="sldNum" sz="quarter" idx="12"/>
          </p:nvPr>
        </p:nvSpPr>
        <p:spPr bwMode="auto">
          <a:noFill/>
          <a:ln>
            <a:miter lim="800000"/>
            <a:headEnd/>
            <a:tailEnd/>
          </a:ln>
        </p:spPr>
        <p:txBody>
          <a:bodyPr/>
          <a:lstStyle/>
          <a:p>
            <a:fld id="{8DB4DCD1-BDAD-4497-909B-9B9D8DADF928}" type="slidenum">
              <a:rPr lang="en-US"/>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260350"/>
            <a:ext cx="7772400" cy="647700"/>
          </a:xfrm>
        </p:spPr>
        <p:txBody>
          <a:bodyPr/>
          <a:lstStyle/>
          <a:p>
            <a:pPr eaLnBrk="1" hangingPunct="1">
              <a:defRPr/>
            </a:pPr>
            <a:r>
              <a:rPr lang="en-US" sz="3200" b="1" dirty="0">
                <a:solidFill>
                  <a:schemeClr val="accent1"/>
                </a:solidFill>
                <a:latin typeface="+mj-lt"/>
                <a:ea typeface="MS PGothic" charset="0"/>
                <a:cs typeface="Tahoma" charset="0"/>
              </a:rPr>
              <a:t>Problems with Human Functioning (II)</a:t>
            </a:r>
          </a:p>
        </p:txBody>
      </p:sp>
      <p:sp>
        <p:nvSpPr>
          <p:cNvPr id="36866" name="Content Placeholder 2"/>
          <p:cNvSpPr>
            <a:spLocks noGrp="1"/>
          </p:cNvSpPr>
          <p:nvPr>
            <p:ph idx="1"/>
          </p:nvPr>
        </p:nvSpPr>
        <p:spPr>
          <a:xfrm>
            <a:off x="685800" y="1752600"/>
            <a:ext cx="7772400" cy="4343400"/>
          </a:xfrm>
        </p:spPr>
        <p:txBody>
          <a:bodyPr/>
          <a:lstStyle/>
          <a:p>
            <a:pPr eaLnBrk="1" hangingPunct="1"/>
            <a:r>
              <a:rPr lang="en-US" sz="3000" b="1" smtClean="0">
                <a:solidFill>
                  <a:srgbClr val="FFFF00"/>
                </a:solidFill>
              </a:rPr>
              <a:t>Activity limitations (ICF):</a:t>
            </a:r>
            <a:r>
              <a:rPr lang="en-US" sz="3000" smtClean="0">
                <a:solidFill>
                  <a:srgbClr val="FFFF00"/>
                </a:solidFill>
              </a:rPr>
              <a:t> </a:t>
            </a:r>
            <a:r>
              <a:rPr lang="en-US" sz="3000" smtClean="0"/>
              <a:t>difficulties in executing activities – for example, walking or eating</a:t>
            </a:r>
            <a:endParaRPr lang="en-US" sz="3000" smtClean="0">
              <a:solidFill>
                <a:srgbClr val="FFFF00"/>
              </a:solidFill>
            </a:endParaRPr>
          </a:p>
          <a:p>
            <a:pPr eaLnBrk="1" hangingPunct="1"/>
            <a:r>
              <a:rPr lang="en-US" sz="3000" b="1" smtClean="0">
                <a:solidFill>
                  <a:srgbClr val="FFFF00"/>
                </a:solidFill>
              </a:rPr>
              <a:t>Participation restrictions (ICF):</a:t>
            </a:r>
            <a:r>
              <a:rPr lang="en-US" sz="3000" smtClean="0">
                <a:solidFill>
                  <a:srgbClr val="FFFF00"/>
                </a:solidFill>
              </a:rPr>
              <a:t> </a:t>
            </a:r>
            <a:r>
              <a:rPr lang="en-US" sz="3000" smtClean="0"/>
              <a:t>problems with involvement in any area of life – for example, facing discrimination in employment or transportation</a:t>
            </a:r>
          </a:p>
        </p:txBody>
      </p:sp>
      <p:sp>
        <p:nvSpPr>
          <p:cNvPr id="36867" name="Date Placeholder 3"/>
          <p:cNvSpPr>
            <a:spLocks noGrp="1"/>
          </p:cNvSpPr>
          <p:nvPr>
            <p:ph type="dt" sz="quarter" idx="10"/>
          </p:nvPr>
        </p:nvSpPr>
        <p:spPr bwMode="auto">
          <a:noFill/>
          <a:ln>
            <a:miter lim="800000"/>
            <a:headEnd/>
            <a:tailEnd/>
          </a:ln>
        </p:spPr>
        <p:txBody>
          <a:bodyPr/>
          <a:lstStyle/>
          <a:p>
            <a:fld id="{E4935EDB-CC9C-422A-BB4A-F074BB7F5F6D}" type="datetime3">
              <a:rPr lang="en-GB"/>
              <a:pPr/>
              <a:t>10 December, 2013</a:t>
            </a:fld>
            <a:endParaRPr lang="en-US"/>
          </a:p>
        </p:txBody>
      </p:sp>
      <p:sp>
        <p:nvSpPr>
          <p:cNvPr id="36868" name="Slide Number Placeholder 4"/>
          <p:cNvSpPr>
            <a:spLocks noGrp="1"/>
          </p:cNvSpPr>
          <p:nvPr>
            <p:ph type="sldNum" sz="quarter" idx="12"/>
          </p:nvPr>
        </p:nvSpPr>
        <p:spPr bwMode="auto">
          <a:noFill/>
          <a:ln>
            <a:miter lim="800000"/>
            <a:headEnd/>
            <a:tailEnd/>
          </a:ln>
        </p:spPr>
        <p:txBody>
          <a:bodyPr/>
          <a:lstStyle/>
          <a:p>
            <a:fld id="{C5194194-D38A-45BF-B3E8-358946C1D698}" type="slidenum">
              <a:rPr lang="en-US"/>
              <a:pPr/>
              <a:t>23</a:t>
            </a:fld>
            <a:endParaRPr lang="en-US"/>
          </a:p>
        </p:txBody>
      </p:sp>
      <p:sp>
        <p:nvSpPr>
          <p:cNvPr id="33798" name="Footer Placeholder 5"/>
          <p:cNvSpPr>
            <a:spLocks noGrp="1"/>
          </p:cNvSpPr>
          <p:nvPr>
            <p:ph type="ftr" sz="quarter" idx="11"/>
          </p:nvPr>
        </p:nvSpPr>
        <p:spPr/>
        <p:txBody>
          <a:bodyPr/>
          <a:lstStyle/>
          <a:p>
            <a:pPr>
              <a:defRPr/>
            </a:pPr>
            <a:r>
              <a:rPr lang="en-US"/>
              <a:t>Disabilities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b="1" smtClean="0">
                <a:solidFill>
                  <a:srgbClr val="092A91"/>
                </a:solidFill>
                <a:latin typeface="Calibri" pitchFamily="34" charset="0"/>
              </a:rPr>
              <a:t>Mental handicap:</a:t>
            </a:r>
          </a:p>
        </p:txBody>
      </p:sp>
      <p:sp>
        <p:nvSpPr>
          <p:cNvPr id="3" name="Content Placeholder 2"/>
          <p:cNvSpPr>
            <a:spLocks noGrp="1"/>
          </p:cNvSpPr>
          <p:nvPr>
            <p:ph idx="1"/>
          </p:nvPr>
        </p:nvSpPr>
        <p:spPr>
          <a:xfrm>
            <a:off x="285750" y="1214438"/>
            <a:ext cx="8429625" cy="5643562"/>
          </a:xfrm>
        </p:spPr>
        <p:txBody>
          <a:bodyPr rtlCol="0">
            <a:normAutofit/>
          </a:bodyPr>
          <a:lstStyle/>
          <a:p>
            <a:pPr eaLnBrk="1" fontAlgn="auto" hangingPunct="1">
              <a:spcAft>
                <a:spcPts val="0"/>
              </a:spcAft>
              <a:defRPr/>
            </a:pPr>
            <a:r>
              <a:rPr lang="en-US" sz="2400" b="1" dirty="0" smtClean="0">
                <a:solidFill>
                  <a:srgbClr val="FFFF00"/>
                </a:solidFill>
                <a:ea typeface="+mn-ea"/>
                <a:cs typeface="+mn-cs"/>
              </a:rPr>
              <a:t>Represents mental retardation</a:t>
            </a:r>
            <a:r>
              <a:rPr lang="en-US" sz="2400" dirty="0" smtClean="0">
                <a:solidFill>
                  <a:srgbClr val="FFFF00"/>
                </a:solidFill>
                <a:ea typeface="+mn-ea"/>
                <a:cs typeface="+mn-cs"/>
              </a:rPr>
              <a:t>.</a:t>
            </a:r>
          </a:p>
          <a:p>
            <a:pPr eaLnBrk="1" fontAlgn="auto" hangingPunct="1">
              <a:spcAft>
                <a:spcPts val="0"/>
              </a:spcAft>
              <a:defRPr/>
            </a:pPr>
            <a:r>
              <a:rPr lang="en-US" sz="2400" dirty="0" smtClean="0">
                <a:solidFill>
                  <a:srgbClr val="FFFF00"/>
                </a:solidFill>
                <a:ea typeface="+mn-ea"/>
                <a:cs typeface="+mn-cs"/>
              </a:rPr>
              <a:t>A sub average intellectual function combined with deficits in adaptive behavior.</a:t>
            </a:r>
          </a:p>
          <a:p>
            <a:pPr eaLnBrk="1" fontAlgn="auto" hangingPunct="1">
              <a:spcAft>
                <a:spcPts val="0"/>
              </a:spcAft>
              <a:buFont typeface="Arial" pitchFamily="34" charset="0"/>
              <a:buNone/>
              <a:defRPr/>
            </a:pPr>
            <a:r>
              <a:rPr lang="en-US" dirty="0" smtClean="0">
                <a:ea typeface="+mn-ea"/>
                <a:cs typeface="+mn-cs"/>
              </a:rPr>
              <a:t>       </a:t>
            </a:r>
            <a:r>
              <a:rPr lang="en-US" sz="3600" b="1" u="sng" dirty="0" smtClean="0">
                <a:ea typeface="+mn-ea"/>
                <a:cs typeface="+mn-cs"/>
              </a:rPr>
              <a:t>Causes</a:t>
            </a:r>
            <a:r>
              <a:rPr lang="en-US" sz="3600" b="1" dirty="0" smtClean="0">
                <a:ea typeface="+mn-ea"/>
                <a:cs typeface="+mn-cs"/>
              </a:rPr>
              <a:t>:  (congenital or acquired)</a:t>
            </a:r>
          </a:p>
          <a:p>
            <a:pPr marL="742950" indent="-742950" eaLnBrk="1" fontAlgn="auto" hangingPunct="1">
              <a:spcAft>
                <a:spcPts val="0"/>
              </a:spcAft>
              <a:buFont typeface="+mj-lt"/>
              <a:buAutoNum type="alphaLcPeriod"/>
              <a:defRPr/>
            </a:pPr>
            <a:r>
              <a:rPr lang="en-US" sz="3600" dirty="0" smtClean="0">
                <a:ea typeface="+mn-ea"/>
                <a:cs typeface="+mn-cs"/>
              </a:rPr>
              <a:t>Genetic.</a:t>
            </a:r>
          </a:p>
          <a:p>
            <a:pPr marL="742950" indent="-742950" eaLnBrk="1" fontAlgn="auto" hangingPunct="1">
              <a:spcAft>
                <a:spcPts val="0"/>
              </a:spcAft>
              <a:buFont typeface="+mj-lt"/>
              <a:buAutoNum type="alphaLcPeriod"/>
              <a:defRPr/>
            </a:pPr>
            <a:r>
              <a:rPr lang="en-US" sz="3600" dirty="0" smtClean="0">
                <a:ea typeface="+mn-ea"/>
                <a:cs typeface="+mn-cs"/>
              </a:rPr>
              <a:t>Antenatal.</a:t>
            </a:r>
          </a:p>
          <a:p>
            <a:pPr marL="742950" indent="-742950" eaLnBrk="1" fontAlgn="auto" hangingPunct="1">
              <a:spcAft>
                <a:spcPts val="0"/>
              </a:spcAft>
              <a:buFont typeface="+mj-lt"/>
              <a:buAutoNum type="alphaLcPeriod"/>
              <a:defRPr/>
            </a:pPr>
            <a:r>
              <a:rPr lang="en-US" sz="3600" dirty="0" smtClean="0">
                <a:ea typeface="+mn-ea"/>
                <a:cs typeface="+mn-cs"/>
              </a:rPr>
              <a:t>Perinatal.</a:t>
            </a:r>
          </a:p>
          <a:p>
            <a:pPr marL="742950" indent="-742950" eaLnBrk="1" fontAlgn="auto" hangingPunct="1">
              <a:spcAft>
                <a:spcPts val="0"/>
              </a:spcAft>
              <a:buFont typeface="+mj-lt"/>
              <a:buAutoNum type="alphaLcPeriod"/>
              <a:defRPr/>
            </a:pPr>
            <a:r>
              <a:rPr lang="en-US" sz="3600" dirty="0" smtClean="0">
                <a:ea typeface="+mn-ea"/>
                <a:cs typeface="+mn-cs"/>
              </a:rPr>
              <a:t>Postnatal.</a:t>
            </a:r>
          </a:p>
          <a:p>
            <a:pPr marL="742950" indent="-742950" eaLnBrk="1" fontAlgn="auto" hangingPunct="1">
              <a:spcAft>
                <a:spcPts val="0"/>
              </a:spcAft>
              <a:buFont typeface="+mj-lt"/>
              <a:buAutoNum type="alphaLcPeriod"/>
              <a:defRPr/>
            </a:pPr>
            <a:r>
              <a:rPr lang="en-US" sz="3600" dirty="0" smtClean="0">
                <a:ea typeface="+mn-ea"/>
                <a:cs typeface="+mn-cs"/>
              </a:rPr>
              <a:t>Miscellaneous.</a:t>
            </a:r>
          </a:p>
          <a:p>
            <a:pPr marL="742950" indent="-742950" eaLnBrk="1" fontAlgn="auto" hangingPunct="1">
              <a:spcAft>
                <a:spcPts val="0"/>
              </a:spcAft>
              <a:buFont typeface="+mj-lt"/>
              <a:buAutoNum type="alphaLcPeriod"/>
              <a:defRPr/>
            </a:pPr>
            <a:endParaRPr lang="en-US" sz="3600" dirty="0" smtClean="0">
              <a:ea typeface="+mn-ea"/>
              <a:cs typeface="+mn-cs"/>
            </a:endParaRPr>
          </a:p>
          <a:p>
            <a:pPr marL="742950" indent="-742950" eaLnBrk="1" fontAlgn="auto" hangingPunct="1">
              <a:spcAft>
                <a:spcPts val="0"/>
              </a:spcAft>
              <a:buFont typeface="+mj-lt"/>
              <a:buAutoNum type="alphaLcPeriod"/>
              <a:defRPr/>
            </a:pPr>
            <a:endParaRPr lang="en-US" sz="3600" dirty="0" smtClean="0">
              <a:ea typeface="+mn-ea"/>
              <a:cs typeface="+mn-cs"/>
            </a:endParaRPr>
          </a:p>
          <a:p>
            <a:pPr eaLnBrk="1" fontAlgn="auto" hangingPunct="1">
              <a:spcAft>
                <a:spcPts val="0"/>
              </a:spcAft>
              <a:defRPr/>
            </a:pPr>
            <a:endParaRPr lang="en-US" dirty="0" smtClean="0">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defRPr/>
            </a:pPr>
            <a:r>
              <a:rPr lang="en-US" sz="3600" b="1" dirty="0">
                <a:solidFill>
                  <a:schemeClr val="bg2">
                    <a:lumMod val="75000"/>
                  </a:schemeClr>
                </a:solidFill>
                <a:latin typeface="Calibri" charset="0"/>
              </a:rPr>
              <a:t>Genetic causes of mental retardation:</a:t>
            </a:r>
          </a:p>
        </p:txBody>
      </p:sp>
      <p:sp>
        <p:nvSpPr>
          <p:cNvPr id="38914" name="Content Placeholder 2"/>
          <p:cNvSpPr>
            <a:spLocks noGrp="1"/>
          </p:cNvSpPr>
          <p:nvPr>
            <p:ph idx="1"/>
          </p:nvPr>
        </p:nvSpPr>
        <p:spPr>
          <a:xfrm>
            <a:off x="457200" y="1600200"/>
            <a:ext cx="8401050" cy="5257800"/>
          </a:xfrm>
        </p:spPr>
        <p:txBody>
          <a:bodyPr/>
          <a:lstStyle/>
          <a:p>
            <a:pPr marL="514350" indent="-514350" eaLnBrk="1" hangingPunct="1">
              <a:buFont typeface="Calibri" pitchFamily="34" charset="0"/>
              <a:buAutoNum type="alphaLcPeriod"/>
            </a:pPr>
            <a:r>
              <a:rPr lang="en-US" sz="2800" smtClean="0"/>
              <a:t>Down</a:t>
            </a:r>
            <a:r>
              <a:rPr lang="ja-JP" altLang="en-US" sz="2800" smtClean="0"/>
              <a:t>’</a:t>
            </a:r>
            <a:r>
              <a:rPr lang="en-US" altLang="ja-JP" sz="2800" smtClean="0"/>
              <a:t>s syndrome,</a:t>
            </a:r>
          </a:p>
          <a:p>
            <a:pPr marL="514350" indent="-514350" eaLnBrk="1" hangingPunct="1">
              <a:buFont typeface="Calibri" pitchFamily="34" charset="0"/>
              <a:buAutoNum type="alphaLcPeriod"/>
            </a:pPr>
            <a:r>
              <a:rPr lang="en-US" sz="2800" smtClean="0"/>
              <a:t>Klinefelter syndrome,</a:t>
            </a:r>
          </a:p>
          <a:p>
            <a:pPr marL="514350" indent="-514350" eaLnBrk="1" hangingPunct="1">
              <a:buFont typeface="Calibri" pitchFamily="34" charset="0"/>
              <a:buAutoNum type="alphaLcPeriod"/>
            </a:pPr>
            <a:r>
              <a:rPr lang="en-US" sz="2800" smtClean="0"/>
              <a:t>PKU,</a:t>
            </a:r>
          </a:p>
          <a:p>
            <a:pPr marL="514350" indent="-514350" eaLnBrk="1" hangingPunct="1">
              <a:buFont typeface="Calibri" pitchFamily="34" charset="0"/>
              <a:buAutoNum type="alphaLcPeriod"/>
            </a:pPr>
            <a:r>
              <a:rPr lang="en-US" sz="2800" smtClean="0"/>
              <a:t>Tay-Sach disease,</a:t>
            </a:r>
          </a:p>
          <a:p>
            <a:pPr marL="514350" indent="-514350" eaLnBrk="1" hangingPunct="1">
              <a:buFont typeface="Calibri" pitchFamily="34" charset="0"/>
              <a:buAutoNum type="alphaLcPeriod"/>
            </a:pPr>
            <a:r>
              <a:rPr lang="en-US" sz="2800" smtClean="0"/>
              <a:t>Galactosaemia,</a:t>
            </a:r>
          </a:p>
          <a:p>
            <a:pPr marL="514350" indent="-514350" eaLnBrk="1" hangingPunct="1">
              <a:buFont typeface="Calibri" pitchFamily="34" charset="0"/>
              <a:buAutoNum type="alphaLcPeriod"/>
            </a:pPr>
            <a:r>
              <a:rPr lang="en-US" sz="2800" smtClean="0"/>
              <a:t>Microcephaly,</a:t>
            </a:r>
          </a:p>
          <a:p>
            <a:pPr marL="514350" indent="-514350" eaLnBrk="1" hangingPunct="1">
              <a:buFont typeface="Calibri" pitchFamily="34" charset="0"/>
              <a:buAutoNum type="alphaLcPeriod"/>
            </a:pPr>
            <a:r>
              <a:rPr lang="en-US" sz="2800" smtClean="0"/>
              <a:t>Congenital hypothyroidism,</a:t>
            </a:r>
          </a:p>
          <a:p>
            <a:pPr marL="514350" indent="-514350" eaLnBrk="1" hangingPunct="1">
              <a:buFont typeface="Calibri" pitchFamily="34" charset="0"/>
              <a:buAutoNum type="alphaLcPeriod"/>
            </a:pPr>
            <a:r>
              <a:rPr lang="en-US" sz="2800" smtClean="0"/>
              <a:t>Chromosomal abnormalities.</a:t>
            </a:r>
          </a:p>
          <a:p>
            <a:pPr marL="514350" indent="-514350" algn="ctr" eaLnBrk="1" hangingPunct="1">
              <a:buFont typeface="Calibri" pitchFamily="34" charset="0"/>
              <a:buAutoNum type="alphaLcPeriod"/>
            </a:pPr>
            <a:endParaRPr 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357188" y="285750"/>
            <a:ext cx="7572375" cy="1143000"/>
          </a:xfrm>
        </p:spPr>
        <p:txBody>
          <a:bodyPr/>
          <a:lstStyle/>
          <a:p>
            <a:pPr eaLnBrk="1" hangingPunct="1">
              <a:defRPr/>
            </a:pPr>
            <a:r>
              <a:rPr lang="en-US" b="1" dirty="0">
                <a:solidFill>
                  <a:schemeClr val="bg2">
                    <a:lumMod val="75000"/>
                  </a:schemeClr>
                </a:solidFill>
                <a:latin typeface="Calibri" charset="0"/>
              </a:rPr>
              <a:t>M</a:t>
            </a:r>
            <a:r>
              <a:rPr lang="en-US" b="1" dirty="0" smtClean="0">
                <a:solidFill>
                  <a:schemeClr val="bg2">
                    <a:lumMod val="75000"/>
                  </a:schemeClr>
                </a:solidFill>
                <a:latin typeface="Calibri" charset="0"/>
              </a:rPr>
              <a:t>ental handicaps:</a:t>
            </a:r>
            <a:br>
              <a:rPr lang="en-US" b="1" dirty="0" smtClean="0">
                <a:solidFill>
                  <a:schemeClr val="bg2">
                    <a:lumMod val="75000"/>
                  </a:schemeClr>
                </a:solidFill>
                <a:latin typeface="Calibri" charset="0"/>
              </a:rPr>
            </a:br>
            <a:endParaRPr lang="en-US" b="1" dirty="0">
              <a:solidFill>
                <a:schemeClr val="bg2">
                  <a:lumMod val="75000"/>
                </a:schemeClr>
              </a:solidFill>
              <a:latin typeface="Calibri" charset="0"/>
            </a:endParaRPr>
          </a:p>
        </p:txBody>
      </p:sp>
      <p:sp>
        <p:nvSpPr>
          <p:cNvPr id="28674" name="Content Placeholder 2"/>
          <p:cNvSpPr>
            <a:spLocks noGrp="1"/>
          </p:cNvSpPr>
          <p:nvPr>
            <p:ph idx="1"/>
          </p:nvPr>
        </p:nvSpPr>
        <p:spPr>
          <a:xfrm>
            <a:off x="457200" y="1285875"/>
            <a:ext cx="8686800" cy="5257800"/>
          </a:xfrm>
        </p:spPr>
        <p:txBody>
          <a:bodyPr/>
          <a:lstStyle/>
          <a:p>
            <a:pPr marL="0" indent="0" eaLnBrk="1" hangingPunct="1">
              <a:buFont typeface="Arial" charset="0"/>
              <a:buNone/>
              <a:defRPr/>
            </a:pPr>
            <a:r>
              <a:rPr lang="en-US" sz="2800" b="1" i="1" dirty="0" smtClean="0">
                <a:solidFill>
                  <a:srgbClr val="FFFF00"/>
                </a:solidFill>
              </a:rPr>
              <a:t>Antenatal factors :</a:t>
            </a:r>
          </a:p>
          <a:p>
            <a:pPr eaLnBrk="1" hangingPunct="1">
              <a:buFont typeface="Wingdings" charset="2"/>
              <a:buChar char="Ø"/>
              <a:defRPr/>
            </a:pPr>
            <a:r>
              <a:rPr lang="en-US" sz="2800" dirty="0" smtClean="0"/>
              <a:t>Neural</a:t>
            </a:r>
            <a:r>
              <a:rPr lang="en-US" sz="2800" dirty="0" smtClean="0">
                <a:solidFill>
                  <a:srgbClr val="FFFF00"/>
                </a:solidFill>
              </a:rPr>
              <a:t> </a:t>
            </a:r>
            <a:r>
              <a:rPr lang="en-US" sz="2800" dirty="0"/>
              <a:t>tube defects, </a:t>
            </a:r>
          </a:p>
          <a:p>
            <a:pPr marL="514350" indent="-514350" eaLnBrk="1" hangingPunct="1">
              <a:buFont typeface="Wingdings" charset="0"/>
              <a:buChar char="Ø"/>
              <a:defRPr/>
            </a:pPr>
            <a:r>
              <a:rPr lang="en-US" sz="2800" dirty="0"/>
              <a:t>Rh  incompatibility,</a:t>
            </a:r>
          </a:p>
          <a:p>
            <a:pPr marL="514350" indent="-514350" eaLnBrk="1" hangingPunct="1">
              <a:buFont typeface="Wingdings" charset="0"/>
              <a:buChar char="Ø"/>
              <a:defRPr/>
            </a:pPr>
            <a:r>
              <a:rPr lang="en-US" sz="2800" dirty="0"/>
              <a:t>Infections </a:t>
            </a:r>
            <a:r>
              <a:rPr lang="en-US" sz="2800" dirty="0" err="1"/>
              <a:t>eg</a:t>
            </a:r>
            <a:r>
              <a:rPr lang="en-US" sz="2800" dirty="0"/>
              <a:t> </a:t>
            </a:r>
            <a:r>
              <a:rPr lang="en-US" sz="2800" dirty="0" err="1"/>
              <a:t>rubella,CMV</a:t>
            </a:r>
            <a:r>
              <a:rPr lang="en-US" sz="2800" dirty="0"/>
              <a:t>, TP,  Syphilis,</a:t>
            </a:r>
          </a:p>
          <a:p>
            <a:pPr marL="514350" indent="-514350" eaLnBrk="1" hangingPunct="1">
              <a:buFont typeface="Wingdings" charset="0"/>
              <a:buChar char="Ø"/>
              <a:defRPr/>
            </a:pPr>
            <a:r>
              <a:rPr lang="en-US" sz="2800" dirty="0"/>
              <a:t>Drugs</a:t>
            </a:r>
          </a:p>
          <a:p>
            <a:pPr marL="514350" indent="-514350" eaLnBrk="1" hangingPunct="1">
              <a:buFont typeface="Wingdings" charset="0"/>
              <a:buChar char="Ø"/>
              <a:defRPr/>
            </a:pPr>
            <a:r>
              <a:rPr lang="en-US" sz="2800" dirty="0"/>
              <a:t>Irradiation .</a:t>
            </a:r>
          </a:p>
          <a:p>
            <a:pPr marL="514350" indent="-514350" eaLnBrk="1" hangingPunct="1">
              <a:buFont typeface="Arial" charset="0"/>
              <a:buNone/>
              <a:defRPr/>
            </a:pPr>
            <a:r>
              <a:rPr lang="en-US" sz="2800" b="1" i="1" dirty="0">
                <a:solidFill>
                  <a:srgbClr val="FFFF00"/>
                </a:solidFill>
              </a:rPr>
              <a:t>Perinatal factors </a:t>
            </a:r>
            <a:r>
              <a:rPr lang="en-US" sz="2800" b="1" i="1" dirty="0" smtClean="0">
                <a:solidFill>
                  <a:srgbClr val="FFFF00"/>
                </a:solidFill>
              </a:rPr>
              <a:t>: </a:t>
            </a:r>
            <a:endParaRPr lang="en-US" sz="2800" b="1" i="1" dirty="0">
              <a:solidFill>
                <a:srgbClr val="FFFF00"/>
              </a:solidFill>
            </a:endParaRPr>
          </a:p>
          <a:p>
            <a:pPr marL="514350" indent="-514350" eaLnBrk="1" hangingPunct="1">
              <a:buFont typeface="Wingdings" charset="0"/>
              <a:buChar char="Ø"/>
              <a:defRPr/>
            </a:pPr>
            <a:r>
              <a:rPr lang="en-US" sz="2800" i="1" dirty="0"/>
              <a:t>Birth injuries,</a:t>
            </a:r>
          </a:p>
          <a:p>
            <a:pPr marL="514350" indent="-514350" eaLnBrk="1" hangingPunct="1">
              <a:buFont typeface="Wingdings" charset="0"/>
              <a:buChar char="Ø"/>
              <a:defRPr/>
            </a:pPr>
            <a:r>
              <a:rPr lang="en-US" sz="2800" i="1" dirty="0"/>
              <a:t>Hypoxia,</a:t>
            </a:r>
          </a:p>
          <a:p>
            <a:pPr marL="514350" indent="-514350" eaLnBrk="1" hangingPunct="1">
              <a:buFont typeface="Wingdings" charset="0"/>
              <a:buChar char="Ø"/>
              <a:defRPr/>
            </a:pPr>
            <a:r>
              <a:rPr lang="en-US" sz="2800" i="1" dirty="0"/>
              <a:t>Cerebral palsy.</a:t>
            </a:r>
            <a:r>
              <a:rPr lang="en-US" sz="2800" dirty="0"/>
              <a:t>                   </a:t>
            </a:r>
          </a:p>
          <a:p>
            <a:pPr marL="514350" indent="-514350" eaLnBrk="1" hangingPunct="1">
              <a:buFont typeface="Wingdings" charset="0"/>
              <a:buChar char="Ø"/>
              <a:defRPr/>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0"/>
            <a:ext cx="8186738" cy="1052513"/>
          </a:xfrm>
        </p:spPr>
        <p:txBody>
          <a:bodyPr/>
          <a:lstStyle/>
          <a:p>
            <a:pPr eaLnBrk="1" hangingPunct="1"/>
            <a:r>
              <a:rPr lang="en-US" sz="3200" b="1" i="1" smtClean="0">
                <a:solidFill>
                  <a:srgbClr val="092A91"/>
                </a:solidFill>
                <a:latin typeface="Calibri" pitchFamily="34" charset="0"/>
              </a:rPr>
              <a:t>Mental handicaps:</a:t>
            </a:r>
          </a:p>
        </p:txBody>
      </p:sp>
      <p:sp>
        <p:nvSpPr>
          <p:cNvPr id="3" name="Content Placeholder 2"/>
          <p:cNvSpPr>
            <a:spLocks noGrp="1"/>
          </p:cNvSpPr>
          <p:nvPr>
            <p:ph idx="1"/>
          </p:nvPr>
        </p:nvSpPr>
        <p:spPr>
          <a:xfrm>
            <a:off x="457200" y="1196975"/>
            <a:ext cx="8329613" cy="5661025"/>
          </a:xfrm>
        </p:spPr>
        <p:txBody>
          <a:bodyPr rtlCol="0">
            <a:normAutofit fontScale="92500" lnSpcReduction="10000"/>
          </a:bodyPr>
          <a:lstStyle/>
          <a:p>
            <a:pPr marL="0" indent="0" eaLnBrk="1" fontAlgn="auto" hangingPunct="1">
              <a:spcAft>
                <a:spcPts val="0"/>
              </a:spcAft>
              <a:buFont typeface="Arial" charset="0"/>
              <a:buNone/>
              <a:defRPr/>
            </a:pPr>
            <a:r>
              <a:rPr lang="en-US" sz="2800" b="1" i="1" u="sng" dirty="0">
                <a:solidFill>
                  <a:srgbClr val="FFFF00"/>
                </a:solidFill>
              </a:rPr>
              <a:t>Postnatal </a:t>
            </a:r>
            <a:r>
              <a:rPr lang="en-US" sz="2800" b="1" i="1" u="sng" dirty="0" smtClean="0">
                <a:solidFill>
                  <a:srgbClr val="FFFF00"/>
                </a:solidFill>
              </a:rPr>
              <a:t>factors:</a:t>
            </a:r>
          </a:p>
          <a:p>
            <a:pPr eaLnBrk="1" fontAlgn="auto" hangingPunct="1">
              <a:spcAft>
                <a:spcPts val="0"/>
              </a:spcAft>
              <a:buFont typeface="Wingdings" pitchFamily="2" charset="2"/>
              <a:buChar char="Ø"/>
              <a:defRPr/>
            </a:pPr>
            <a:r>
              <a:rPr lang="en-US" sz="2800" dirty="0" smtClean="0">
                <a:ea typeface="+mn-ea"/>
                <a:cs typeface="+mn-cs"/>
              </a:rPr>
              <a:t>  Head injuries,</a:t>
            </a:r>
          </a:p>
          <a:p>
            <a:pPr eaLnBrk="1" fontAlgn="auto" hangingPunct="1">
              <a:spcAft>
                <a:spcPts val="0"/>
              </a:spcAft>
              <a:buFont typeface="Wingdings" pitchFamily="2" charset="2"/>
              <a:buChar char="Ø"/>
              <a:defRPr/>
            </a:pPr>
            <a:r>
              <a:rPr lang="en-US" sz="2800" dirty="0" smtClean="0">
                <a:ea typeface="+mn-ea"/>
                <a:cs typeface="+mn-cs"/>
              </a:rPr>
              <a:t>  Accidents,</a:t>
            </a:r>
          </a:p>
          <a:p>
            <a:pPr eaLnBrk="1" fontAlgn="auto" hangingPunct="1">
              <a:spcAft>
                <a:spcPts val="0"/>
              </a:spcAft>
              <a:buFont typeface="Wingdings" pitchFamily="2" charset="2"/>
              <a:buChar char="Ø"/>
              <a:defRPr/>
            </a:pPr>
            <a:r>
              <a:rPr lang="en-US" sz="2800" dirty="0" smtClean="0">
                <a:ea typeface="+mn-ea"/>
                <a:cs typeface="+mn-cs"/>
              </a:rPr>
              <a:t>  Encephalitis,</a:t>
            </a:r>
          </a:p>
          <a:p>
            <a:pPr eaLnBrk="1" fontAlgn="auto" hangingPunct="1">
              <a:spcAft>
                <a:spcPts val="0"/>
              </a:spcAft>
              <a:buFont typeface="Wingdings" pitchFamily="2" charset="2"/>
              <a:buChar char="Ø"/>
              <a:defRPr/>
            </a:pPr>
            <a:r>
              <a:rPr lang="en-US" sz="2800" dirty="0" smtClean="0">
                <a:ea typeface="+mn-ea"/>
                <a:cs typeface="+mn-cs"/>
              </a:rPr>
              <a:t>  Physical agents,</a:t>
            </a:r>
          </a:p>
          <a:p>
            <a:pPr eaLnBrk="1" fontAlgn="auto" hangingPunct="1">
              <a:spcAft>
                <a:spcPts val="0"/>
              </a:spcAft>
              <a:buFont typeface="Wingdings" pitchFamily="2" charset="2"/>
              <a:buChar char="Ø"/>
              <a:defRPr/>
            </a:pPr>
            <a:r>
              <a:rPr lang="en-US" sz="2800" dirty="0" smtClean="0">
                <a:ea typeface="+mn-ea"/>
                <a:cs typeface="+mn-cs"/>
              </a:rPr>
              <a:t>  Chemical agents ( lead &amp; mercury poisoning).</a:t>
            </a:r>
          </a:p>
          <a:p>
            <a:pPr eaLnBrk="1" fontAlgn="auto" hangingPunct="1">
              <a:spcAft>
                <a:spcPts val="0"/>
              </a:spcAft>
              <a:buFont typeface="Arial" pitchFamily="34" charset="0"/>
              <a:buNone/>
              <a:defRPr/>
            </a:pPr>
            <a:r>
              <a:rPr lang="en-US" b="1" i="1" dirty="0" smtClean="0">
                <a:ea typeface="+mn-ea"/>
                <a:cs typeface="+mn-cs"/>
              </a:rPr>
              <a:t>  </a:t>
            </a:r>
            <a:r>
              <a:rPr lang="en-US" sz="3000" b="1" i="1" u="sng" dirty="0" smtClean="0">
                <a:solidFill>
                  <a:srgbClr val="FFFF00"/>
                </a:solidFill>
                <a:ea typeface="+mn-ea"/>
                <a:cs typeface="+mn-cs"/>
              </a:rPr>
              <a:t>Miscellaneous factors </a:t>
            </a:r>
            <a:r>
              <a:rPr lang="en-US" sz="3000" b="1" i="1" dirty="0" smtClean="0">
                <a:solidFill>
                  <a:srgbClr val="FFFF00"/>
                </a:solidFill>
                <a:ea typeface="+mn-ea"/>
                <a:cs typeface="+mn-cs"/>
              </a:rPr>
              <a:t>:</a:t>
            </a:r>
          </a:p>
          <a:p>
            <a:pPr marL="514350" indent="-514350" eaLnBrk="1" fontAlgn="auto" hangingPunct="1">
              <a:spcAft>
                <a:spcPts val="0"/>
              </a:spcAft>
              <a:buFont typeface="Wingdings" pitchFamily="2" charset="2"/>
              <a:buChar char="Ø"/>
              <a:defRPr/>
            </a:pPr>
            <a:r>
              <a:rPr lang="en-US" sz="2800" dirty="0" smtClean="0">
                <a:ea typeface="+mn-ea"/>
                <a:cs typeface="+mn-cs"/>
              </a:rPr>
              <a:t>Maternal malnutrition,</a:t>
            </a:r>
          </a:p>
          <a:p>
            <a:pPr marL="514350" indent="-514350" eaLnBrk="1" fontAlgn="auto" hangingPunct="1">
              <a:spcAft>
                <a:spcPts val="0"/>
              </a:spcAft>
              <a:buFont typeface="Wingdings" pitchFamily="2" charset="2"/>
              <a:buChar char="Ø"/>
              <a:defRPr/>
            </a:pPr>
            <a:r>
              <a:rPr lang="en-US" sz="2800" dirty="0" smtClean="0">
                <a:ea typeface="+mn-ea"/>
                <a:cs typeface="+mn-cs"/>
              </a:rPr>
              <a:t>Protein-energy malnutrition,</a:t>
            </a:r>
          </a:p>
          <a:p>
            <a:pPr marL="514350" indent="-514350" eaLnBrk="1" fontAlgn="auto" hangingPunct="1">
              <a:spcAft>
                <a:spcPts val="0"/>
              </a:spcAft>
              <a:buFont typeface="Wingdings" pitchFamily="2" charset="2"/>
              <a:buChar char="Ø"/>
              <a:defRPr/>
            </a:pPr>
            <a:r>
              <a:rPr lang="en-US" sz="2800" dirty="0" smtClean="0">
                <a:ea typeface="+mn-ea"/>
                <a:cs typeface="+mn-cs"/>
              </a:rPr>
              <a:t>Iodine deficiency(endemic goiter),</a:t>
            </a:r>
          </a:p>
          <a:p>
            <a:pPr marL="514350" indent="-514350" eaLnBrk="1" fontAlgn="auto" hangingPunct="1">
              <a:spcAft>
                <a:spcPts val="0"/>
              </a:spcAft>
              <a:buFont typeface="Wingdings" pitchFamily="2" charset="2"/>
              <a:buChar char="Ø"/>
              <a:defRPr/>
            </a:pPr>
            <a:r>
              <a:rPr lang="en-US" sz="2800" dirty="0" smtClean="0">
                <a:ea typeface="+mn-ea"/>
                <a:cs typeface="+mn-cs"/>
              </a:rPr>
              <a:t>Consanguineous marriages,</a:t>
            </a:r>
          </a:p>
          <a:p>
            <a:pPr marL="514350" indent="-514350" eaLnBrk="1" fontAlgn="auto" hangingPunct="1">
              <a:spcAft>
                <a:spcPts val="0"/>
              </a:spcAft>
              <a:buFont typeface="Wingdings" pitchFamily="2" charset="2"/>
              <a:buChar char="Ø"/>
              <a:defRPr/>
            </a:pPr>
            <a:r>
              <a:rPr lang="en-US" sz="2800" dirty="0" smtClean="0">
                <a:ea typeface="+mn-ea"/>
                <a:cs typeface="+mn-cs"/>
              </a:rPr>
              <a:t>Pregnancy after age of 40.</a:t>
            </a:r>
          </a:p>
          <a:p>
            <a:pPr marL="514350" indent="-514350" eaLnBrk="1" fontAlgn="auto" hangingPunct="1">
              <a:spcAft>
                <a:spcPts val="0"/>
              </a:spcAft>
              <a:buFont typeface="+mj-lt"/>
              <a:buAutoNum type="alphaLcPeriod"/>
              <a:defRPr/>
            </a:pPr>
            <a:endParaRPr lang="en-US" dirty="0" smtClean="0">
              <a:ea typeface="+mn-ea"/>
              <a:cs typeface="+mn-cs"/>
            </a:endParaRPr>
          </a:p>
          <a:p>
            <a:pPr marL="514350" indent="-514350" eaLnBrk="1" fontAlgn="auto" hangingPunct="1">
              <a:spcAft>
                <a:spcPts val="0"/>
              </a:spcAft>
              <a:buFont typeface="+mj-lt"/>
              <a:buAutoNum type="alphaLcPeriod"/>
              <a:defRPr/>
            </a:pPr>
            <a:endParaRPr lang="en-US" dirty="0" smtClean="0">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p:txBody>
          <a:bodyPr>
            <a:normAutofit fontScale="90000"/>
          </a:bodyPr>
          <a:lstStyle/>
          <a:p>
            <a:pPr>
              <a:defRPr/>
            </a:pPr>
            <a:r>
              <a:rPr lang="en-US" smtClean="0">
                <a:solidFill>
                  <a:srgbClr val="FF0000"/>
                </a:solidFill>
              </a:rPr>
              <a:t>LEARNING DISABILITIES</a:t>
            </a:r>
          </a:p>
        </p:txBody>
      </p:sp>
      <p:sp>
        <p:nvSpPr>
          <p:cNvPr id="41986" name="Subtitle 2"/>
          <p:cNvSpPr>
            <a:spLocks noGrp="1"/>
          </p:cNvSpPr>
          <p:nvPr>
            <p:ph type="subTitle" idx="1"/>
          </p:nvPr>
        </p:nvSpPr>
        <p:spPr/>
        <p:txBody>
          <a:bodyPr/>
          <a:lstStyle/>
          <a:p>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685800" y="0"/>
            <a:ext cx="7772400" cy="1196975"/>
          </a:xfrm>
        </p:spPr>
        <p:txBody>
          <a:bodyPr/>
          <a:lstStyle/>
          <a:p>
            <a:r>
              <a:rPr lang="en-US" smtClean="0">
                <a:solidFill>
                  <a:srgbClr val="FF0000"/>
                </a:solidFill>
              </a:rPr>
              <a:t>Warning Signs</a:t>
            </a:r>
          </a:p>
        </p:txBody>
      </p:sp>
      <p:sp>
        <p:nvSpPr>
          <p:cNvPr id="43010" name="Rectangle 3"/>
          <p:cNvSpPr>
            <a:spLocks noGrp="1" noChangeArrowheads="1"/>
          </p:cNvSpPr>
          <p:nvPr>
            <p:ph type="body" idx="1"/>
          </p:nvPr>
        </p:nvSpPr>
        <p:spPr>
          <a:xfrm>
            <a:off x="685800" y="1412875"/>
            <a:ext cx="7772400" cy="4683125"/>
          </a:xfrm>
        </p:spPr>
        <p:txBody>
          <a:bodyPr/>
          <a:lstStyle/>
          <a:p>
            <a:r>
              <a:rPr lang="en-US" sz="2200" smtClean="0"/>
              <a:t>Spoken Language</a:t>
            </a:r>
          </a:p>
          <a:p>
            <a:pPr lvl="1"/>
            <a:r>
              <a:rPr lang="en-US" sz="2200" smtClean="0"/>
              <a:t>Delays, disorders, deviations in listening and speaking</a:t>
            </a:r>
          </a:p>
          <a:p>
            <a:r>
              <a:rPr lang="en-US" sz="2200" smtClean="0"/>
              <a:t>Written Language</a:t>
            </a:r>
          </a:p>
          <a:p>
            <a:pPr lvl="1"/>
            <a:r>
              <a:rPr lang="en-US" sz="2200" smtClean="0"/>
              <a:t>Difficulties with reading, writing, and spelling</a:t>
            </a:r>
          </a:p>
          <a:p>
            <a:r>
              <a:rPr lang="en-US" sz="2200" smtClean="0"/>
              <a:t>Arithmetic</a:t>
            </a:r>
          </a:p>
          <a:p>
            <a:pPr lvl="1"/>
            <a:r>
              <a:rPr lang="en-US" sz="2200" smtClean="0"/>
              <a:t>Difficulties in performing arithmetic operations or in understanding basic concepts</a:t>
            </a:r>
          </a:p>
          <a:p>
            <a:r>
              <a:rPr lang="en-US" sz="2200" smtClean="0"/>
              <a:t>Reasoning</a:t>
            </a:r>
          </a:p>
          <a:p>
            <a:pPr lvl="1"/>
            <a:r>
              <a:rPr lang="en-US" sz="2200" smtClean="0"/>
              <a:t>Difficulties in organizing and integrating thoughts</a:t>
            </a:r>
          </a:p>
          <a:p>
            <a:r>
              <a:rPr lang="en-US" sz="2200" smtClean="0"/>
              <a:t>Memory</a:t>
            </a:r>
          </a:p>
          <a:p>
            <a:pPr lvl="1"/>
            <a:r>
              <a:rPr lang="en-US" sz="2200" smtClean="0"/>
              <a:t>Difficulty in remembering information and instructions</a:t>
            </a:r>
          </a:p>
          <a:p>
            <a:pPr>
              <a:buFont typeface="Arial" pitchFamily="34" charset="0"/>
              <a:buNone/>
            </a:pPr>
            <a:endParaRPr lang="en-US" sz="2600" smtClean="0"/>
          </a:p>
          <a:p>
            <a:pPr lvl="1"/>
            <a:endParaRPr lang="en-US" sz="2600" smtClean="0"/>
          </a:p>
        </p:txBody>
      </p:sp>
      <p:sp>
        <p:nvSpPr>
          <p:cNvPr id="43011" name="Date Placeholder 3"/>
          <p:cNvSpPr>
            <a:spLocks noGrp="1"/>
          </p:cNvSpPr>
          <p:nvPr>
            <p:ph type="dt" sz="quarter" idx="10"/>
          </p:nvPr>
        </p:nvSpPr>
        <p:spPr bwMode="auto">
          <a:noFill/>
          <a:ln>
            <a:miter lim="800000"/>
            <a:headEnd/>
            <a:tailEnd/>
          </a:ln>
        </p:spPr>
        <p:txBody>
          <a:bodyPr/>
          <a:lstStyle/>
          <a:p>
            <a:fld id="{919F077C-2013-4D0A-919B-747B1413B2CB}" type="datetime3">
              <a:rPr lang="en-GB"/>
              <a:pPr/>
              <a:t>10 December, 2013</a:t>
            </a:fld>
            <a:endParaRPr lang="en-US"/>
          </a:p>
        </p:txBody>
      </p:sp>
      <p:sp>
        <p:nvSpPr>
          <p:cNvPr id="43012" name="Slide Number Placeholder 4"/>
          <p:cNvSpPr>
            <a:spLocks noGrp="1"/>
          </p:cNvSpPr>
          <p:nvPr>
            <p:ph type="sldNum" sz="quarter" idx="12"/>
          </p:nvPr>
        </p:nvSpPr>
        <p:spPr bwMode="auto">
          <a:noFill/>
          <a:ln>
            <a:miter lim="800000"/>
            <a:headEnd/>
            <a:tailEnd/>
          </a:ln>
        </p:spPr>
        <p:txBody>
          <a:bodyPr/>
          <a:lstStyle/>
          <a:p>
            <a:fld id="{CFE47463-4444-4B1A-8B13-B56EFA0BE6CE}" type="slidenum">
              <a:rPr lang="en-US"/>
              <a:pPr/>
              <a:t>29</a:t>
            </a:fld>
            <a:endParaRPr lang="en-US"/>
          </a:p>
        </p:txBody>
      </p:sp>
      <p:sp>
        <p:nvSpPr>
          <p:cNvPr id="20486" name="Footer Placeholder 5"/>
          <p:cNvSpPr>
            <a:spLocks noGrp="1"/>
          </p:cNvSpPr>
          <p:nvPr>
            <p:ph type="ftr" sz="quarter" idx="11"/>
          </p:nvPr>
        </p:nvSpPr>
        <p:spPr/>
        <p:txBody>
          <a:bodyPr/>
          <a:lstStyle/>
          <a:p>
            <a:pPr>
              <a:defRPr/>
            </a:pPr>
            <a:r>
              <a:rPr lang="en-US"/>
              <a:t>Disabilities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defRPr/>
            </a:pPr>
            <a:r>
              <a:rPr lang="en-US" b="1" dirty="0">
                <a:solidFill>
                  <a:schemeClr val="bg2">
                    <a:lumMod val="75000"/>
                  </a:schemeClr>
                </a:solidFill>
                <a:latin typeface="Calibri" charset="0"/>
              </a:rPr>
              <a:t>Etiology:</a:t>
            </a: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sz="4000" b="1" dirty="0" smtClean="0">
                <a:solidFill>
                  <a:srgbClr val="FFFF00"/>
                </a:solidFill>
                <a:ea typeface="+mn-ea"/>
                <a:cs typeface="+mn-cs"/>
              </a:rPr>
              <a:t>Intrinsic  vs    Extrinsic,</a:t>
            </a:r>
          </a:p>
          <a:p>
            <a:pPr eaLnBrk="1" fontAlgn="auto" hangingPunct="1">
              <a:spcAft>
                <a:spcPts val="0"/>
              </a:spcAft>
              <a:defRPr/>
            </a:pPr>
            <a:r>
              <a:rPr lang="en-US" sz="4000" b="1" dirty="0" smtClean="0">
                <a:solidFill>
                  <a:srgbClr val="FFFF00"/>
                </a:solidFill>
                <a:ea typeface="+mn-ea"/>
                <a:cs typeface="+mn-cs"/>
              </a:rPr>
              <a:t>Primary  </a:t>
            </a:r>
            <a:r>
              <a:rPr lang="en-US" sz="4000" b="1" dirty="0" err="1" smtClean="0">
                <a:solidFill>
                  <a:srgbClr val="FFFF00"/>
                </a:solidFill>
                <a:ea typeface="+mn-ea"/>
                <a:cs typeface="+mn-cs"/>
              </a:rPr>
              <a:t>vs</a:t>
            </a:r>
            <a:r>
              <a:rPr lang="en-US" sz="4000" b="1" dirty="0" smtClean="0">
                <a:solidFill>
                  <a:srgbClr val="FFFF00"/>
                </a:solidFill>
                <a:ea typeface="+mn-ea"/>
                <a:cs typeface="+mn-cs"/>
              </a:rPr>
              <a:t>    Secondary.</a:t>
            </a:r>
          </a:p>
          <a:p>
            <a:pPr eaLnBrk="1" fontAlgn="auto" hangingPunct="1">
              <a:spcAft>
                <a:spcPts val="0"/>
              </a:spcAft>
              <a:buFont typeface="Arial" pitchFamily="34" charset="0"/>
              <a:buNone/>
              <a:defRPr/>
            </a:pPr>
            <a:r>
              <a:rPr lang="en-US" sz="4000" dirty="0" smtClean="0">
                <a:ea typeface="+mn-ea"/>
                <a:cs typeface="+mn-cs"/>
              </a:rPr>
              <a:t>                     Classification:</a:t>
            </a:r>
          </a:p>
          <a:p>
            <a:pPr marL="514350" indent="-514350" eaLnBrk="1" fontAlgn="auto" hangingPunct="1">
              <a:spcAft>
                <a:spcPts val="0"/>
              </a:spcAft>
              <a:buFont typeface="+mj-lt"/>
              <a:buAutoNum type="arabicPeriod"/>
              <a:defRPr/>
            </a:pPr>
            <a:r>
              <a:rPr lang="en-US" sz="4000" dirty="0" smtClean="0">
                <a:ea typeface="+mn-ea"/>
                <a:cs typeface="+mn-cs"/>
              </a:rPr>
              <a:t>Physical,</a:t>
            </a:r>
          </a:p>
          <a:p>
            <a:pPr marL="514350" indent="-514350" eaLnBrk="1" fontAlgn="auto" hangingPunct="1">
              <a:spcAft>
                <a:spcPts val="0"/>
              </a:spcAft>
              <a:buFont typeface="+mj-lt"/>
              <a:buAutoNum type="arabicPeriod"/>
              <a:defRPr/>
            </a:pPr>
            <a:r>
              <a:rPr lang="en-US" sz="4000" dirty="0" smtClean="0">
                <a:ea typeface="+mn-ea"/>
                <a:cs typeface="+mn-cs"/>
              </a:rPr>
              <a:t>Mental,</a:t>
            </a:r>
          </a:p>
          <a:p>
            <a:pPr marL="514350" indent="-514350" eaLnBrk="1" fontAlgn="auto" hangingPunct="1">
              <a:spcAft>
                <a:spcPts val="0"/>
              </a:spcAft>
              <a:buFont typeface="+mj-lt"/>
              <a:buAutoNum type="arabicPeriod"/>
              <a:defRPr/>
            </a:pPr>
            <a:r>
              <a:rPr lang="en-US" sz="4000" dirty="0" smtClean="0">
                <a:ea typeface="+mn-ea"/>
                <a:cs typeface="+mn-cs"/>
              </a:rPr>
              <a:t>Social.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en-US" smtClean="0">
                <a:solidFill>
                  <a:srgbClr val="FF0000"/>
                </a:solidFill>
              </a:rPr>
              <a:t>What is a learning disability?</a:t>
            </a:r>
          </a:p>
        </p:txBody>
      </p:sp>
      <p:sp>
        <p:nvSpPr>
          <p:cNvPr id="16387" name="Rectangle 3"/>
          <p:cNvSpPr>
            <a:spLocks noGrp="1" noChangeArrowheads="1"/>
          </p:cNvSpPr>
          <p:nvPr>
            <p:ph type="body" idx="1"/>
          </p:nvPr>
        </p:nvSpPr>
        <p:spPr/>
        <p:txBody>
          <a:bodyPr/>
          <a:lstStyle/>
          <a:p>
            <a:r>
              <a:rPr lang="en-US" sz="3200" smtClean="0"/>
              <a:t>Difficulties with academic achievement and progress; discrepancies exist between a person</a:t>
            </a:r>
            <a:r>
              <a:rPr lang="en-US" altLang="en-US" sz="3200" smtClean="0"/>
              <a:t>’</a:t>
            </a:r>
            <a:r>
              <a:rPr lang="en-US" sz="3200" smtClean="0"/>
              <a:t>s potential for learning and what s/he actually learns.</a:t>
            </a:r>
          </a:p>
          <a:p>
            <a:pPr>
              <a:buFont typeface="Arial" pitchFamily="34" charset="0"/>
              <a:buNone/>
            </a:pPr>
            <a:endParaRPr lang="en-US" sz="3200" smtClean="0"/>
          </a:p>
          <a:p>
            <a:r>
              <a:rPr lang="en-US" sz="3200" smtClean="0"/>
              <a:t>They show an uneven pattern of development (language, physical, academic)</a:t>
            </a:r>
          </a:p>
        </p:txBody>
      </p:sp>
      <p:sp>
        <p:nvSpPr>
          <p:cNvPr id="44035" name="Date Placeholder 3"/>
          <p:cNvSpPr>
            <a:spLocks noGrp="1"/>
          </p:cNvSpPr>
          <p:nvPr>
            <p:ph type="dt" sz="quarter" idx="10"/>
          </p:nvPr>
        </p:nvSpPr>
        <p:spPr bwMode="auto">
          <a:noFill/>
          <a:ln>
            <a:miter lim="800000"/>
            <a:headEnd/>
            <a:tailEnd/>
          </a:ln>
        </p:spPr>
        <p:txBody>
          <a:bodyPr/>
          <a:lstStyle/>
          <a:p>
            <a:fld id="{0118FE41-8D1F-4B5B-8F8A-229C993712EE}" type="datetime3">
              <a:rPr lang="en-GB"/>
              <a:pPr/>
              <a:t>10 December, 2013</a:t>
            </a:fld>
            <a:endParaRPr lang="en-US"/>
          </a:p>
        </p:txBody>
      </p:sp>
      <p:sp>
        <p:nvSpPr>
          <p:cNvPr id="44036" name="Slide Number Placeholder 4"/>
          <p:cNvSpPr>
            <a:spLocks noGrp="1"/>
          </p:cNvSpPr>
          <p:nvPr>
            <p:ph type="sldNum" sz="quarter" idx="12"/>
          </p:nvPr>
        </p:nvSpPr>
        <p:spPr bwMode="auto">
          <a:noFill/>
          <a:ln>
            <a:miter lim="800000"/>
            <a:headEnd/>
            <a:tailEnd/>
          </a:ln>
        </p:spPr>
        <p:txBody>
          <a:bodyPr/>
          <a:lstStyle/>
          <a:p>
            <a:fld id="{D6C1F03F-E973-4090-9495-F43CC93CA4EA}" type="slidenum">
              <a:rPr lang="en-US"/>
              <a:pPr/>
              <a:t>30</a:t>
            </a:fld>
            <a:endParaRPr lang="en-US"/>
          </a:p>
        </p:txBody>
      </p:sp>
      <p:sp>
        <p:nvSpPr>
          <p:cNvPr id="22534" name="Footer Placeholder 5"/>
          <p:cNvSpPr>
            <a:spLocks noGrp="1"/>
          </p:cNvSpPr>
          <p:nvPr>
            <p:ph type="ftr" sz="quarter" idx="11"/>
          </p:nvPr>
        </p:nvSpPr>
        <p:spPr/>
        <p:txBody>
          <a:bodyPr/>
          <a:lstStyle/>
          <a:p>
            <a:pPr>
              <a:defRPr/>
            </a:pPr>
            <a:r>
              <a:rPr lang="en-US"/>
              <a:t>Disabilities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827088" y="260350"/>
            <a:ext cx="6629400" cy="647700"/>
          </a:xfrm>
        </p:spPr>
        <p:txBody>
          <a:bodyPr/>
          <a:lstStyle/>
          <a:p>
            <a:r>
              <a:rPr lang="en-US" sz="3600" smtClean="0">
                <a:solidFill>
                  <a:srgbClr val="FF0000"/>
                </a:solidFill>
              </a:rPr>
              <a:t>Causes of learning disabilities</a:t>
            </a:r>
          </a:p>
        </p:txBody>
      </p:sp>
      <p:sp>
        <p:nvSpPr>
          <p:cNvPr id="45058" name="Rectangle 3"/>
          <p:cNvSpPr>
            <a:spLocks noGrp="1" noChangeArrowheads="1"/>
          </p:cNvSpPr>
          <p:nvPr>
            <p:ph type="body" idx="1"/>
          </p:nvPr>
        </p:nvSpPr>
        <p:spPr>
          <a:xfrm>
            <a:off x="685800" y="1268413"/>
            <a:ext cx="7772400" cy="4979987"/>
          </a:xfrm>
        </p:spPr>
        <p:txBody>
          <a:bodyPr/>
          <a:lstStyle/>
          <a:p>
            <a:r>
              <a:rPr lang="en-US" sz="2600" smtClean="0"/>
              <a:t>Some children develop and mature at a slower rate than others in the same age group (Maturational lag)</a:t>
            </a:r>
          </a:p>
          <a:p>
            <a:r>
              <a:rPr lang="en-US" sz="2600" smtClean="0"/>
              <a:t>Some children with normal vision and hearing may misinterpret everyday sights and sounds (unexplained CNS disorder)</a:t>
            </a:r>
          </a:p>
          <a:p>
            <a:r>
              <a:rPr lang="en-US" sz="2600" smtClean="0"/>
              <a:t>Injury before birth or in early childhood </a:t>
            </a:r>
          </a:p>
          <a:p>
            <a:r>
              <a:rPr lang="en-US" sz="2600" smtClean="0"/>
              <a:t>Premature birth and children who had medical problems soon after birth</a:t>
            </a:r>
          </a:p>
          <a:p>
            <a:r>
              <a:rPr lang="en-US" sz="2600" smtClean="0"/>
              <a:t>Inheritance</a:t>
            </a:r>
          </a:p>
          <a:p>
            <a:r>
              <a:rPr lang="en-US" sz="2600" smtClean="0"/>
              <a:t>More common in boys (later maturation)</a:t>
            </a:r>
          </a:p>
          <a:p>
            <a:endParaRPr lang="en-US" smtClean="0"/>
          </a:p>
        </p:txBody>
      </p:sp>
      <p:sp>
        <p:nvSpPr>
          <p:cNvPr id="45059" name="Date Placeholder 3"/>
          <p:cNvSpPr>
            <a:spLocks noGrp="1"/>
          </p:cNvSpPr>
          <p:nvPr>
            <p:ph type="dt" sz="quarter" idx="10"/>
          </p:nvPr>
        </p:nvSpPr>
        <p:spPr bwMode="auto">
          <a:noFill/>
          <a:ln>
            <a:miter lim="800000"/>
            <a:headEnd/>
            <a:tailEnd/>
          </a:ln>
        </p:spPr>
        <p:txBody>
          <a:bodyPr/>
          <a:lstStyle/>
          <a:p>
            <a:fld id="{ACB6D049-D527-41BB-B72B-3B269BFE2C22}" type="datetime3">
              <a:rPr lang="en-GB"/>
              <a:pPr/>
              <a:t>10 December, 2013</a:t>
            </a:fld>
            <a:endParaRPr lang="en-US"/>
          </a:p>
        </p:txBody>
      </p:sp>
      <p:sp>
        <p:nvSpPr>
          <p:cNvPr id="45060" name="Slide Number Placeholder 4"/>
          <p:cNvSpPr>
            <a:spLocks noGrp="1"/>
          </p:cNvSpPr>
          <p:nvPr>
            <p:ph type="sldNum" sz="quarter" idx="12"/>
          </p:nvPr>
        </p:nvSpPr>
        <p:spPr bwMode="auto">
          <a:noFill/>
          <a:ln>
            <a:miter lim="800000"/>
            <a:headEnd/>
            <a:tailEnd/>
          </a:ln>
        </p:spPr>
        <p:txBody>
          <a:bodyPr/>
          <a:lstStyle/>
          <a:p>
            <a:fld id="{00A3CAB1-74DF-40F1-96E8-114E9C0E21CE}" type="slidenum">
              <a:rPr lang="en-US"/>
              <a:pPr/>
              <a:t>31</a:t>
            </a:fld>
            <a:endParaRPr lang="en-US"/>
          </a:p>
        </p:txBody>
      </p:sp>
      <p:sp>
        <p:nvSpPr>
          <p:cNvPr id="24582" name="Footer Placeholder 5"/>
          <p:cNvSpPr>
            <a:spLocks noGrp="1"/>
          </p:cNvSpPr>
          <p:nvPr>
            <p:ph type="ftr" sz="quarter" idx="11"/>
          </p:nvPr>
        </p:nvSpPr>
        <p:spPr/>
        <p:txBody>
          <a:bodyPr/>
          <a:lstStyle/>
          <a:p>
            <a:pPr>
              <a:defRPr/>
            </a:pPr>
            <a:r>
              <a:rPr lang="en-US"/>
              <a:t>Disabilities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p:txBody>
          <a:bodyPr>
            <a:normAutofit fontScale="90000"/>
          </a:bodyPr>
          <a:lstStyle/>
          <a:p>
            <a:pPr>
              <a:defRPr/>
            </a:pPr>
            <a:r>
              <a:rPr lang="en-US" smtClean="0">
                <a:solidFill>
                  <a:srgbClr val="FF0000"/>
                </a:solidFill>
              </a:rPr>
              <a:t>Magnitude &amp; Causes</a:t>
            </a:r>
          </a:p>
        </p:txBody>
      </p:sp>
      <p:sp>
        <p:nvSpPr>
          <p:cNvPr id="46082" name="Subtitle 2"/>
          <p:cNvSpPr>
            <a:spLocks noGrp="1"/>
          </p:cNvSpPr>
          <p:nvPr>
            <p:ph type="subTitle" idx="1"/>
          </p:nvPr>
        </p:nvSpPr>
        <p:spPr/>
        <p:txBody>
          <a:bodyPr/>
          <a:lstStyle/>
          <a:p>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endParaRPr lang="en-US" smtClean="0"/>
          </a:p>
        </p:txBody>
      </p:sp>
      <p:sp>
        <p:nvSpPr>
          <p:cNvPr id="47106" name="Date Placeholder 3"/>
          <p:cNvSpPr>
            <a:spLocks noGrp="1"/>
          </p:cNvSpPr>
          <p:nvPr>
            <p:ph type="dt" sz="quarter" idx="10"/>
          </p:nvPr>
        </p:nvSpPr>
        <p:spPr bwMode="auto">
          <a:noFill/>
          <a:ln>
            <a:miter lim="800000"/>
            <a:headEnd/>
            <a:tailEnd/>
          </a:ln>
        </p:spPr>
        <p:txBody>
          <a:bodyPr/>
          <a:lstStyle/>
          <a:p>
            <a:fld id="{4B7C0679-5BB5-45C5-B902-A47401F39907}" type="datetime3">
              <a:rPr lang="en-GB"/>
              <a:pPr/>
              <a:t>10 December, 2013</a:t>
            </a:fld>
            <a:endParaRPr lang="en-US"/>
          </a:p>
        </p:txBody>
      </p:sp>
      <p:sp>
        <p:nvSpPr>
          <p:cNvPr id="13316" name="Footer Placeholder 4"/>
          <p:cNvSpPr>
            <a:spLocks noGrp="1"/>
          </p:cNvSpPr>
          <p:nvPr>
            <p:ph type="ftr" sz="quarter" idx="11"/>
          </p:nvPr>
        </p:nvSpPr>
        <p:spPr/>
        <p:txBody>
          <a:bodyPr/>
          <a:lstStyle/>
          <a:p>
            <a:pPr>
              <a:defRPr/>
            </a:pPr>
            <a:r>
              <a:rPr lang="en-US"/>
              <a:t>Disabilities</a:t>
            </a:r>
          </a:p>
        </p:txBody>
      </p:sp>
      <p:sp>
        <p:nvSpPr>
          <p:cNvPr id="47108" name="Slide Number Placeholder 5"/>
          <p:cNvSpPr>
            <a:spLocks noGrp="1"/>
          </p:cNvSpPr>
          <p:nvPr>
            <p:ph type="sldNum" sz="quarter" idx="12"/>
          </p:nvPr>
        </p:nvSpPr>
        <p:spPr bwMode="auto">
          <a:noFill/>
          <a:ln>
            <a:miter lim="800000"/>
            <a:headEnd/>
            <a:tailEnd/>
          </a:ln>
        </p:spPr>
        <p:txBody>
          <a:bodyPr/>
          <a:lstStyle/>
          <a:p>
            <a:fld id="{AAC79B69-A96B-4A4A-A3F3-DCE8442365F2}" type="slidenum">
              <a:rPr lang="en-US"/>
              <a:pPr/>
              <a:t>33</a:t>
            </a:fld>
            <a:endParaRPr lang="en-US"/>
          </a:p>
        </p:txBody>
      </p:sp>
      <p:pic>
        <p:nvPicPr>
          <p:cNvPr id="47109" name="Picture 2" descr="C:\Users\User\Pictures\DisabilityCauses_780px.jpg"/>
          <p:cNvPicPr>
            <a:picLocks noGrp="1" noChangeAspect="1" noChangeArrowheads="1"/>
          </p:cNvPicPr>
          <p:nvPr>
            <p:ph idx="1"/>
          </p:nvPr>
        </p:nvPicPr>
        <p:blipFill>
          <a:blip r:embed="rId2"/>
          <a:srcRect/>
          <a:stretch>
            <a:fillRect/>
          </a:stretch>
        </p:blipFill>
        <p:spPr>
          <a:xfrm>
            <a:off x="1492250" y="762000"/>
            <a:ext cx="6159500" cy="5334000"/>
          </a:xfr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http://www.who.int/msa/mnh/ems/dalys/table.gif"/>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152400"/>
            <a:ext cx="7715250" cy="838200"/>
          </a:xfrm>
        </p:spPr>
        <p:txBody>
          <a:bodyPr/>
          <a:lstStyle/>
          <a:p>
            <a:r>
              <a:rPr lang="en-US" smtClean="0">
                <a:solidFill>
                  <a:schemeClr val="accent1"/>
                </a:solidFill>
              </a:rPr>
              <a:t>USA Estimates (1)</a:t>
            </a:r>
          </a:p>
        </p:txBody>
      </p:sp>
      <p:sp>
        <p:nvSpPr>
          <p:cNvPr id="49154" name="Content Placeholder 2"/>
          <p:cNvSpPr>
            <a:spLocks noGrp="1"/>
          </p:cNvSpPr>
          <p:nvPr>
            <p:ph idx="1"/>
          </p:nvPr>
        </p:nvSpPr>
        <p:spPr>
          <a:xfrm>
            <a:off x="457200" y="1628775"/>
            <a:ext cx="8229600" cy="4848225"/>
          </a:xfrm>
        </p:spPr>
        <p:txBody>
          <a:bodyPr/>
          <a:lstStyle/>
          <a:p>
            <a:r>
              <a:rPr lang="en-US" sz="2600" smtClean="0"/>
              <a:t>A  CDC study in 2005 showed that 47.5 million US adults (21.8%) reported a disability, an increase of 3.4 million from 1999.</a:t>
            </a:r>
          </a:p>
          <a:p>
            <a:r>
              <a:rPr lang="en-US" sz="2600" smtClean="0"/>
              <a:t> Arthritis or rheumatism continued to be the most common cause of disability, while back or spine problems and heart trouble round out the top three causes. </a:t>
            </a:r>
          </a:p>
          <a:p>
            <a:r>
              <a:rPr lang="en-US" sz="2600" smtClean="0"/>
              <a:t>The number of people identifying the top two musculoskeletal conditions as the cause of their disability is increasing, but the number of people identifying heart disease as the cause of their disability is decreasing. </a:t>
            </a:r>
          </a:p>
        </p:txBody>
      </p:sp>
      <p:sp>
        <p:nvSpPr>
          <p:cNvPr id="49155" name="Date Placeholder 3"/>
          <p:cNvSpPr>
            <a:spLocks noGrp="1"/>
          </p:cNvSpPr>
          <p:nvPr>
            <p:ph type="dt" sz="quarter" idx="10"/>
          </p:nvPr>
        </p:nvSpPr>
        <p:spPr bwMode="auto">
          <a:noFill/>
          <a:ln>
            <a:miter lim="800000"/>
            <a:headEnd/>
            <a:tailEnd/>
          </a:ln>
        </p:spPr>
        <p:txBody>
          <a:bodyPr/>
          <a:lstStyle/>
          <a:p>
            <a:fld id="{4B9912B4-E3ED-4578-974B-A9278963BA7E}" type="datetime3">
              <a:rPr lang="en-GB"/>
              <a:pPr/>
              <a:t>10 December, 2013</a:t>
            </a:fld>
            <a:endParaRPr lang="en-US"/>
          </a:p>
        </p:txBody>
      </p:sp>
      <p:sp>
        <p:nvSpPr>
          <p:cNvPr id="10245" name="Footer Placeholder 4"/>
          <p:cNvSpPr>
            <a:spLocks noGrp="1"/>
          </p:cNvSpPr>
          <p:nvPr>
            <p:ph type="ftr" sz="quarter" idx="11"/>
          </p:nvPr>
        </p:nvSpPr>
        <p:spPr/>
        <p:txBody>
          <a:bodyPr/>
          <a:lstStyle/>
          <a:p>
            <a:pPr>
              <a:defRPr/>
            </a:pPr>
            <a:r>
              <a:rPr lang="en-US"/>
              <a:t>Disabilities</a:t>
            </a:r>
          </a:p>
        </p:txBody>
      </p:sp>
      <p:sp>
        <p:nvSpPr>
          <p:cNvPr id="49157" name="Slide Number Placeholder 5"/>
          <p:cNvSpPr>
            <a:spLocks noGrp="1"/>
          </p:cNvSpPr>
          <p:nvPr>
            <p:ph type="sldNum" sz="quarter" idx="12"/>
          </p:nvPr>
        </p:nvSpPr>
        <p:spPr bwMode="auto">
          <a:noFill/>
          <a:ln>
            <a:miter lim="800000"/>
            <a:headEnd/>
            <a:tailEnd/>
          </a:ln>
        </p:spPr>
        <p:txBody>
          <a:bodyPr/>
          <a:lstStyle/>
          <a:p>
            <a:fld id="{17119CCA-9859-4EBE-9A07-C8D5D47256A5}" type="slidenum">
              <a:rPr lang="en-US"/>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57200" y="152400"/>
            <a:ext cx="7499350" cy="838200"/>
          </a:xfrm>
        </p:spPr>
        <p:txBody>
          <a:bodyPr/>
          <a:lstStyle/>
          <a:p>
            <a:r>
              <a:rPr lang="en-US" smtClean="0">
                <a:solidFill>
                  <a:schemeClr val="accent1"/>
                </a:solidFill>
              </a:rPr>
              <a:t>USA Estimates (2)</a:t>
            </a:r>
          </a:p>
        </p:txBody>
      </p:sp>
      <p:sp>
        <p:nvSpPr>
          <p:cNvPr id="50178" name="Content Placeholder 2"/>
          <p:cNvSpPr>
            <a:spLocks noGrp="1"/>
          </p:cNvSpPr>
          <p:nvPr>
            <p:ph idx="1"/>
          </p:nvPr>
        </p:nvSpPr>
        <p:spPr>
          <a:xfrm>
            <a:off x="457200" y="1628775"/>
            <a:ext cx="8229600" cy="4848225"/>
          </a:xfrm>
        </p:spPr>
        <p:txBody>
          <a:bodyPr/>
          <a:lstStyle/>
          <a:p>
            <a:r>
              <a:rPr lang="en-US" sz="2600" smtClean="0"/>
              <a:t>The number of people reporting a disability increases with age, and </a:t>
            </a:r>
            <a:r>
              <a:rPr lang="en-US" sz="2600" b="1" smtClean="0">
                <a:solidFill>
                  <a:srgbClr val="FFFF00"/>
                </a:solidFill>
              </a:rPr>
              <a:t>women</a:t>
            </a:r>
            <a:r>
              <a:rPr lang="en-US" sz="2600" smtClean="0"/>
              <a:t> have a higher prevalence of disability than men at all ages. </a:t>
            </a:r>
          </a:p>
          <a:p>
            <a:r>
              <a:rPr lang="en-US" sz="2600" smtClean="0"/>
              <a:t>There are approximately as many "baby boomers" (ages 45–64; 17.3 million) affected now as older adults (age 65+, 18.1 million).</a:t>
            </a:r>
          </a:p>
          <a:p>
            <a:r>
              <a:rPr lang="en-US" sz="2600" smtClean="0"/>
              <a:t> Given the size of the baby-boom generation, the number of adults with disability is likely to increase dramatically as the baby boomers enter into higher risk age groups over the next 20 years. </a:t>
            </a:r>
          </a:p>
          <a:p>
            <a:endParaRPr lang="en-US" sz="2500" smtClean="0"/>
          </a:p>
        </p:txBody>
      </p:sp>
      <p:sp>
        <p:nvSpPr>
          <p:cNvPr id="50179" name="Date Placeholder 3"/>
          <p:cNvSpPr>
            <a:spLocks noGrp="1"/>
          </p:cNvSpPr>
          <p:nvPr>
            <p:ph type="dt" sz="quarter" idx="10"/>
          </p:nvPr>
        </p:nvSpPr>
        <p:spPr bwMode="auto">
          <a:noFill/>
          <a:ln>
            <a:miter lim="800000"/>
            <a:headEnd/>
            <a:tailEnd/>
          </a:ln>
        </p:spPr>
        <p:txBody>
          <a:bodyPr/>
          <a:lstStyle/>
          <a:p>
            <a:fld id="{A3363E47-45E3-43B9-B283-8AEC212EAA19}" type="datetime3">
              <a:rPr lang="en-GB"/>
              <a:pPr/>
              <a:t>10 December, 2013</a:t>
            </a:fld>
            <a:endParaRPr lang="en-US"/>
          </a:p>
        </p:txBody>
      </p:sp>
      <p:sp>
        <p:nvSpPr>
          <p:cNvPr id="11269" name="Footer Placeholder 4"/>
          <p:cNvSpPr>
            <a:spLocks noGrp="1"/>
          </p:cNvSpPr>
          <p:nvPr>
            <p:ph type="ftr" sz="quarter" idx="11"/>
          </p:nvPr>
        </p:nvSpPr>
        <p:spPr/>
        <p:txBody>
          <a:bodyPr/>
          <a:lstStyle/>
          <a:p>
            <a:pPr>
              <a:defRPr/>
            </a:pPr>
            <a:r>
              <a:rPr lang="en-US"/>
              <a:t>Disabilities</a:t>
            </a:r>
          </a:p>
        </p:txBody>
      </p:sp>
      <p:sp>
        <p:nvSpPr>
          <p:cNvPr id="50181" name="Slide Number Placeholder 5"/>
          <p:cNvSpPr>
            <a:spLocks noGrp="1"/>
          </p:cNvSpPr>
          <p:nvPr>
            <p:ph type="sldNum" sz="quarter" idx="12"/>
          </p:nvPr>
        </p:nvSpPr>
        <p:spPr bwMode="auto">
          <a:noFill/>
          <a:ln>
            <a:miter lim="800000"/>
            <a:headEnd/>
            <a:tailEnd/>
          </a:ln>
        </p:spPr>
        <p:txBody>
          <a:bodyPr/>
          <a:lstStyle/>
          <a:p>
            <a:fld id="{42641FB0-E8FB-4B64-9946-4CD6DC6CDA1D}" type="slidenum">
              <a:rPr lang="en-US"/>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685800" y="0"/>
            <a:ext cx="7772400" cy="1268413"/>
          </a:xfrm>
        </p:spPr>
        <p:txBody>
          <a:bodyPr/>
          <a:lstStyle/>
          <a:p>
            <a:r>
              <a:rPr lang="en-US" sz="2800" b="1" smtClean="0">
                <a:solidFill>
                  <a:srgbClr val="FF0000"/>
                </a:solidFill>
              </a:rPr>
              <a:t>The Magnitude of Disability in the</a:t>
            </a:r>
            <a:r>
              <a:rPr lang="ar-SA" sz="2800" b="1" smtClean="0">
                <a:solidFill>
                  <a:srgbClr val="FF0000"/>
                </a:solidFill>
              </a:rPr>
              <a:t> </a:t>
            </a:r>
            <a:r>
              <a:rPr lang="en-US" sz="2800" b="1" smtClean="0">
                <a:solidFill>
                  <a:srgbClr val="FF0000"/>
                </a:solidFill>
              </a:rPr>
              <a:t>Eastern Mediterranean Region</a:t>
            </a:r>
            <a:r>
              <a:rPr lang="ar-SA" sz="2800" b="1" smtClean="0">
                <a:solidFill>
                  <a:srgbClr val="FF0000"/>
                </a:solidFill>
              </a:rPr>
              <a:t>:</a:t>
            </a:r>
            <a:r>
              <a:rPr lang="en-US" sz="2800" smtClean="0">
                <a:solidFill>
                  <a:srgbClr val="FF0000"/>
                </a:solidFill>
              </a:rPr>
              <a:t> </a:t>
            </a:r>
          </a:p>
        </p:txBody>
      </p:sp>
      <p:pic>
        <p:nvPicPr>
          <p:cNvPr id="51202" name="Picture 4" descr="footimg"/>
          <p:cNvPicPr>
            <a:picLocks noChangeAspect="1" noChangeArrowheads="1"/>
          </p:cNvPicPr>
          <p:nvPr>
            <p:ph sz="quarter" idx="2"/>
          </p:nvPr>
        </p:nvPicPr>
        <p:blipFill>
          <a:blip r:embed="rId3"/>
          <a:srcRect/>
          <a:stretch>
            <a:fillRect/>
          </a:stretch>
        </p:blipFill>
        <p:spPr>
          <a:xfrm>
            <a:off x="287338" y="5105400"/>
            <a:ext cx="8551862" cy="1219200"/>
          </a:xfrm>
          <a:noFill/>
        </p:spPr>
      </p:pic>
      <p:pic>
        <p:nvPicPr>
          <p:cNvPr id="51203" name="Picture 7"/>
          <p:cNvPicPr>
            <a:picLocks noChangeAspect="1" noChangeArrowheads="1"/>
          </p:cNvPicPr>
          <p:nvPr>
            <p:ph sz="quarter" idx="3"/>
          </p:nvPr>
        </p:nvPicPr>
        <p:blipFill>
          <a:blip r:embed="rId4"/>
          <a:srcRect/>
          <a:stretch>
            <a:fillRect/>
          </a:stretch>
        </p:blipFill>
        <p:spPr>
          <a:xfrm>
            <a:off x="827088" y="1773238"/>
            <a:ext cx="7705725" cy="2635250"/>
          </a:xfrm>
          <a:noFill/>
        </p:spPr>
      </p:pic>
      <p:sp>
        <p:nvSpPr>
          <p:cNvPr id="51204" name="Date Placeholder 6"/>
          <p:cNvSpPr>
            <a:spLocks noGrp="1"/>
          </p:cNvSpPr>
          <p:nvPr>
            <p:ph type="dt" sz="quarter" idx="10"/>
          </p:nvPr>
        </p:nvSpPr>
        <p:spPr bwMode="auto">
          <a:noFill/>
          <a:ln>
            <a:miter lim="800000"/>
            <a:headEnd/>
            <a:tailEnd/>
          </a:ln>
        </p:spPr>
        <p:txBody>
          <a:bodyPr/>
          <a:lstStyle/>
          <a:p>
            <a:fld id="{6DEDDCEE-0756-48C3-A56F-B66117D72357}" type="datetime3">
              <a:rPr lang="en-GB"/>
              <a:pPr/>
              <a:t>10 December, 2013</a:t>
            </a:fld>
            <a:endParaRPr lang="en-US"/>
          </a:p>
        </p:txBody>
      </p:sp>
      <p:sp>
        <p:nvSpPr>
          <p:cNvPr id="51205" name="Slide Number Placeholder 7"/>
          <p:cNvSpPr>
            <a:spLocks noGrp="1"/>
          </p:cNvSpPr>
          <p:nvPr>
            <p:ph type="sldNum" sz="quarter" idx="12"/>
          </p:nvPr>
        </p:nvSpPr>
        <p:spPr bwMode="auto">
          <a:noFill/>
          <a:ln>
            <a:miter lim="800000"/>
            <a:headEnd/>
            <a:tailEnd/>
          </a:ln>
        </p:spPr>
        <p:txBody>
          <a:bodyPr/>
          <a:lstStyle/>
          <a:p>
            <a:fld id="{CF878ABF-B9C4-4140-9E75-C9E794EA9DF1}" type="slidenum">
              <a:rPr lang="ar-SA"/>
              <a:pPr/>
              <a:t>37</a:t>
            </a:fld>
            <a:endParaRPr lang="en-US"/>
          </a:p>
        </p:txBody>
      </p:sp>
      <p:sp>
        <p:nvSpPr>
          <p:cNvPr id="14344" name="Footer Placeholder 8"/>
          <p:cNvSpPr>
            <a:spLocks noGrp="1"/>
          </p:cNvSpPr>
          <p:nvPr>
            <p:ph type="ftr" sz="quarter" idx="11"/>
          </p:nvPr>
        </p:nvSpPr>
        <p:spPr/>
        <p:txBody>
          <a:bodyPr/>
          <a:lstStyle/>
          <a:p>
            <a:pPr>
              <a:defRPr/>
            </a:pPr>
            <a:r>
              <a:rPr lang="en-US"/>
              <a:t>Disabilities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49" name="Object 3"/>
          <p:cNvGraphicFramePr>
            <a:graphicFrameLocks noChangeAspect="1"/>
          </p:cNvGraphicFramePr>
          <p:nvPr/>
        </p:nvGraphicFramePr>
        <p:xfrm>
          <a:off x="3808413" y="2438400"/>
          <a:ext cx="5337175" cy="3808413"/>
        </p:xfrm>
        <a:graphic>
          <a:graphicData uri="http://schemas.openxmlformats.org/presentationml/2006/ole">
            <p:oleObj spid="_x0000_s53249" name="Chart" r:id="rId3" imgW="7289800" imgH="5194300" progId="MSGraph.Chart.8">
              <p:embed followColorScheme="full"/>
            </p:oleObj>
          </a:graphicData>
        </a:graphic>
      </p:graphicFrame>
      <p:sp>
        <p:nvSpPr>
          <p:cNvPr id="1028" name="Text Box 4"/>
          <p:cNvSpPr txBox="1">
            <a:spLocks noChangeArrowheads="1"/>
          </p:cNvSpPr>
          <p:nvPr/>
        </p:nvSpPr>
        <p:spPr bwMode="auto">
          <a:xfrm>
            <a:off x="4876800" y="1981200"/>
            <a:ext cx="42672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b="1" dirty="0">
                <a:solidFill>
                  <a:srgbClr val="FFFFFF"/>
                </a:solidFill>
                <a:latin typeface="Garamond" charset="0"/>
                <a:ea typeface="MS PGothic" charset="0"/>
                <a:cs typeface="MS PGothic" charset="0"/>
              </a:rPr>
              <a:t>Proportion of Lives Lived with Chronic Conditions</a:t>
            </a:r>
          </a:p>
        </p:txBody>
      </p:sp>
      <p:sp>
        <p:nvSpPr>
          <p:cNvPr id="1029" name="Text Box 5"/>
          <p:cNvSpPr txBox="1">
            <a:spLocks noChangeArrowheads="1"/>
          </p:cNvSpPr>
          <p:nvPr/>
        </p:nvSpPr>
        <p:spPr bwMode="auto">
          <a:xfrm>
            <a:off x="381000" y="2819400"/>
            <a:ext cx="3429000" cy="2678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cs typeface="Times New Roman" charset="0"/>
              </a:defRPr>
            </a:lvl1pPr>
            <a:lvl2pPr marL="347663" indent="-117475">
              <a:defRPr sz="2400">
                <a:solidFill>
                  <a:schemeClr val="tx1"/>
                </a:solidFill>
                <a:latin typeface="Times New Roman" charset="0"/>
                <a:ea typeface="Times New Roman" charset="0"/>
                <a:cs typeface="Times New Roman" charset="0"/>
              </a:defRPr>
            </a:lvl2pPr>
            <a:lvl3pPr marL="1082675" indent="-231775">
              <a:defRPr sz="2400">
                <a:solidFill>
                  <a:schemeClr val="tx1"/>
                </a:solidFill>
                <a:latin typeface="Times New Roman" charset="0"/>
                <a:ea typeface="Times New Roman" charset="0"/>
                <a:cs typeface="Times New Roman" charset="0"/>
              </a:defRPr>
            </a:lvl3pPr>
            <a:lvl4pPr marL="2854325" indent="-457200">
              <a:defRPr sz="2400">
                <a:solidFill>
                  <a:schemeClr val="tx1"/>
                </a:solidFill>
                <a:latin typeface="Times New Roman" charset="0"/>
                <a:ea typeface="Times New Roman" charset="0"/>
                <a:cs typeface="Times New Roman" charset="0"/>
              </a:defRPr>
            </a:lvl4pPr>
            <a:lvl5pPr marL="3425825" indent="-457200">
              <a:defRPr sz="2400">
                <a:solidFill>
                  <a:schemeClr val="tx1"/>
                </a:solidFill>
                <a:latin typeface="Times New Roman" charset="0"/>
                <a:ea typeface="Times New Roman" charset="0"/>
                <a:cs typeface="Times New Roman" charset="0"/>
              </a:defRPr>
            </a:lvl5pPr>
            <a:lvl6pPr marL="3883025" indent="-457200" fontAlgn="base">
              <a:spcBef>
                <a:spcPct val="0"/>
              </a:spcBef>
              <a:spcAft>
                <a:spcPct val="0"/>
              </a:spcAft>
              <a:defRPr sz="2400">
                <a:solidFill>
                  <a:schemeClr val="tx1"/>
                </a:solidFill>
                <a:latin typeface="Times New Roman" charset="0"/>
                <a:ea typeface="Times New Roman" charset="0"/>
                <a:cs typeface="Times New Roman" charset="0"/>
              </a:defRPr>
            </a:lvl6pPr>
            <a:lvl7pPr marL="4340225" indent="-457200" fontAlgn="base">
              <a:spcBef>
                <a:spcPct val="0"/>
              </a:spcBef>
              <a:spcAft>
                <a:spcPct val="0"/>
              </a:spcAft>
              <a:defRPr sz="2400">
                <a:solidFill>
                  <a:schemeClr val="tx1"/>
                </a:solidFill>
                <a:latin typeface="Times New Roman" charset="0"/>
                <a:ea typeface="Times New Roman" charset="0"/>
                <a:cs typeface="Times New Roman" charset="0"/>
              </a:defRPr>
            </a:lvl7pPr>
            <a:lvl8pPr marL="4797425" indent="-457200" fontAlgn="base">
              <a:spcBef>
                <a:spcPct val="0"/>
              </a:spcBef>
              <a:spcAft>
                <a:spcPct val="0"/>
              </a:spcAft>
              <a:defRPr sz="2400">
                <a:solidFill>
                  <a:schemeClr val="tx1"/>
                </a:solidFill>
                <a:latin typeface="Times New Roman" charset="0"/>
                <a:ea typeface="Times New Roman" charset="0"/>
                <a:cs typeface="Times New Roman" charset="0"/>
              </a:defRPr>
            </a:lvl8pPr>
            <a:lvl9pPr marL="5254625" indent="-457200" fontAlgn="base">
              <a:spcBef>
                <a:spcPct val="0"/>
              </a:spcBef>
              <a:spcAft>
                <a:spcPct val="0"/>
              </a:spcAft>
              <a:defRPr sz="2400">
                <a:solidFill>
                  <a:schemeClr val="tx1"/>
                </a:solidFill>
                <a:latin typeface="Times New Roman" charset="0"/>
                <a:ea typeface="Times New Roman" charset="0"/>
                <a:cs typeface="Times New Roman" charset="0"/>
              </a:defRPr>
            </a:lvl9pPr>
          </a:lstStyle>
          <a:p>
            <a:pPr>
              <a:defRPr/>
            </a:pPr>
            <a:r>
              <a:rPr lang="en-US" b="1" dirty="0" smtClean="0">
                <a:solidFill>
                  <a:srgbClr val="FFFFFF"/>
                </a:solidFill>
                <a:latin typeface="Garamond" charset="0"/>
              </a:rPr>
              <a:t>*Global burden of disease (GBD) Analysis suggests significantly higher rates of disablement and impact in underdeveloped regions of the world</a:t>
            </a:r>
          </a:p>
        </p:txBody>
      </p:sp>
      <p:sp>
        <p:nvSpPr>
          <p:cNvPr id="1030" name="Rectangle 6"/>
          <p:cNvSpPr>
            <a:spLocks noChangeArrowheads="1"/>
          </p:cNvSpPr>
          <p:nvPr/>
        </p:nvSpPr>
        <p:spPr bwMode="auto">
          <a:xfrm>
            <a:off x="900113" y="6308725"/>
            <a:ext cx="7920037"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en-US" sz="1000" dirty="0">
                <a:solidFill>
                  <a:schemeClr val="bg1"/>
                </a:solidFill>
                <a:latin typeface="Garamond" charset="0"/>
                <a:ea typeface="MS PGothic" charset="0"/>
                <a:cs typeface="MS PGothic" charset="0"/>
              </a:rPr>
              <a:t>Murray, C.J.L. &amp; Lopez, A.D. (1996). The global burden of disease:  A comprehensive assessment of mortality and disability from diseases, injuries, and risk factors in 1990 and projected to 2020.  Cambridge, MA:  Harvard University Press. </a:t>
            </a:r>
          </a:p>
        </p:txBody>
      </p:sp>
      <p:sp>
        <p:nvSpPr>
          <p:cNvPr id="1031" name="Text Box 7"/>
          <p:cNvSpPr txBox="1">
            <a:spLocks noChangeArrowheads="1"/>
          </p:cNvSpPr>
          <p:nvPr/>
        </p:nvSpPr>
        <p:spPr bwMode="auto">
          <a:xfrm>
            <a:off x="5715000" y="0"/>
            <a:ext cx="3200400"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indent="228600" eaLnBrk="0" hangingPunct="0">
              <a:spcBef>
                <a:spcPct val="30000"/>
              </a:spcBef>
            </a:pPr>
            <a:r>
              <a:rPr lang="en-US" sz="1400" b="1">
                <a:effectLst>
                  <a:outerShdw blurRad="38100" dist="38100" dir="2700000" algn="tl">
                    <a:srgbClr val="C0C0C0"/>
                  </a:outerShdw>
                </a:effectLst>
                <a:latin typeface="Garamond" pitchFamily="18" charset="0"/>
              </a:rPr>
              <a:t>G. Fujiura – HD  Learning Days</a:t>
            </a:r>
          </a:p>
        </p:txBody>
      </p:sp>
      <p:sp>
        <p:nvSpPr>
          <p:cNvPr id="1034" name="Text Box 10"/>
          <p:cNvSpPr txBox="1">
            <a:spLocks noChangeArrowheads="1"/>
          </p:cNvSpPr>
          <p:nvPr/>
        </p:nvSpPr>
        <p:spPr bwMode="auto">
          <a:xfrm>
            <a:off x="395288" y="914400"/>
            <a:ext cx="4633912" cy="16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cs typeface="Times New Roman" charset="0"/>
              </a:defRPr>
            </a:lvl1pPr>
            <a:lvl2pPr marL="622300">
              <a:defRPr sz="2400">
                <a:solidFill>
                  <a:schemeClr val="tx1"/>
                </a:solidFill>
                <a:latin typeface="Times New Roman" charset="0"/>
                <a:ea typeface="Times New Roman" charset="0"/>
                <a:cs typeface="Times New Roman" charset="0"/>
              </a:defRPr>
            </a:lvl2pPr>
            <a:lvl3pPr>
              <a:defRPr sz="2400">
                <a:solidFill>
                  <a:schemeClr val="tx1"/>
                </a:solidFill>
                <a:latin typeface="Times New Roman" charset="0"/>
                <a:ea typeface="Times New Roman" charset="0"/>
                <a:cs typeface="Times New Roman" charset="0"/>
              </a:defRPr>
            </a:lvl3pPr>
            <a:lvl4pPr>
              <a:defRPr sz="2400">
                <a:solidFill>
                  <a:schemeClr val="tx1"/>
                </a:solidFill>
                <a:latin typeface="Times New Roman" charset="0"/>
                <a:ea typeface="Times New Roman" charset="0"/>
                <a:cs typeface="Times New Roman" charset="0"/>
              </a:defRPr>
            </a:lvl4pPr>
            <a:lvl5pPr>
              <a:defRPr sz="2400">
                <a:solidFill>
                  <a:schemeClr val="tx1"/>
                </a:solidFill>
                <a:latin typeface="Times New Roman" charset="0"/>
                <a:ea typeface="Times New Roman" charset="0"/>
                <a:cs typeface="Times New Roman" charset="0"/>
              </a:defRPr>
            </a:lvl5pPr>
            <a:lvl6pPr fontAlgn="base">
              <a:spcBef>
                <a:spcPct val="0"/>
              </a:spcBef>
              <a:spcAft>
                <a:spcPct val="0"/>
              </a:spcAft>
              <a:defRPr sz="2400">
                <a:solidFill>
                  <a:schemeClr val="tx1"/>
                </a:solidFill>
                <a:latin typeface="Times New Roman" charset="0"/>
                <a:ea typeface="Times New Roman" charset="0"/>
                <a:cs typeface="Times New Roman" charset="0"/>
              </a:defRPr>
            </a:lvl6pPr>
            <a:lvl7pPr fontAlgn="base">
              <a:spcBef>
                <a:spcPct val="0"/>
              </a:spcBef>
              <a:spcAft>
                <a:spcPct val="0"/>
              </a:spcAft>
              <a:defRPr sz="2400">
                <a:solidFill>
                  <a:schemeClr val="tx1"/>
                </a:solidFill>
                <a:latin typeface="Times New Roman" charset="0"/>
                <a:ea typeface="Times New Roman" charset="0"/>
                <a:cs typeface="Times New Roman" charset="0"/>
              </a:defRPr>
            </a:lvl7pPr>
            <a:lvl8pPr fontAlgn="base">
              <a:spcBef>
                <a:spcPct val="0"/>
              </a:spcBef>
              <a:spcAft>
                <a:spcPct val="0"/>
              </a:spcAft>
              <a:defRPr sz="2400">
                <a:solidFill>
                  <a:schemeClr val="tx1"/>
                </a:solidFill>
                <a:latin typeface="Times New Roman" charset="0"/>
                <a:ea typeface="Times New Roman" charset="0"/>
                <a:cs typeface="Times New Roman" charset="0"/>
              </a:defRPr>
            </a:lvl8pPr>
            <a:lvl9pPr fontAlgn="base">
              <a:spcBef>
                <a:spcPct val="0"/>
              </a:spcBef>
              <a:spcAft>
                <a:spcPct val="0"/>
              </a:spcAft>
              <a:defRPr sz="2400">
                <a:solidFill>
                  <a:schemeClr val="tx1"/>
                </a:solidFill>
                <a:latin typeface="Times New Roman" charset="0"/>
                <a:ea typeface="Times New Roman" charset="0"/>
                <a:cs typeface="Times New Roman" charset="0"/>
              </a:defRPr>
            </a:lvl9pPr>
          </a:lstStyle>
          <a:p>
            <a:pPr eaLnBrk="0" hangingPunct="0">
              <a:spcBef>
                <a:spcPct val="50000"/>
              </a:spcBef>
              <a:defRPr/>
            </a:pPr>
            <a:endParaRPr lang="en-US" sz="2800" b="1" dirty="0" smtClean="0">
              <a:solidFill>
                <a:schemeClr val="bg1"/>
              </a:solidFill>
              <a:latin typeface="Garamond" charset="0"/>
            </a:endParaRPr>
          </a:p>
          <a:p>
            <a:pPr eaLnBrk="0" hangingPunct="0">
              <a:spcBef>
                <a:spcPct val="50000"/>
              </a:spcBef>
              <a:defRPr/>
            </a:pPr>
            <a:r>
              <a:rPr lang="en-US" sz="2800" b="1" dirty="0" smtClean="0">
                <a:solidFill>
                  <a:schemeClr val="bg1"/>
                </a:solidFill>
                <a:latin typeface="Garamond" charset="0"/>
              </a:rPr>
              <a:t>Epidemiology of Disablement: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1600200" y="0"/>
            <a:ext cx="5638800" cy="1196975"/>
          </a:xfrm>
        </p:spPr>
        <p:txBody>
          <a:bodyPr/>
          <a:lstStyle/>
          <a:p>
            <a:r>
              <a:rPr lang="en-US" sz="3600" b="1" smtClean="0">
                <a:solidFill>
                  <a:srgbClr val="FF0000"/>
                </a:solidFill>
              </a:rPr>
              <a:t>KSA Estimates (1)</a:t>
            </a:r>
          </a:p>
        </p:txBody>
      </p:sp>
      <p:pic>
        <p:nvPicPr>
          <p:cNvPr id="54274" name="Picture 7"/>
          <p:cNvPicPr>
            <a:picLocks noChangeAspect="1" noChangeArrowheads="1"/>
          </p:cNvPicPr>
          <p:nvPr>
            <p:ph sz="half" idx="1"/>
          </p:nvPr>
        </p:nvPicPr>
        <p:blipFill>
          <a:blip r:embed="rId3"/>
          <a:srcRect/>
          <a:stretch>
            <a:fillRect/>
          </a:stretch>
        </p:blipFill>
        <p:spPr>
          <a:xfrm>
            <a:off x="381000" y="1600200"/>
            <a:ext cx="8077200" cy="4572000"/>
          </a:xfrm>
          <a:noFill/>
        </p:spPr>
      </p:pic>
      <p:sp>
        <p:nvSpPr>
          <p:cNvPr id="54275" name="Content Placeholder 4"/>
          <p:cNvSpPr>
            <a:spLocks noGrp="1"/>
          </p:cNvSpPr>
          <p:nvPr>
            <p:ph sz="quarter" idx="3"/>
          </p:nvPr>
        </p:nvSpPr>
        <p:spPr/>
        <p:txBody>
          <a:bodyPr/>
          <a:lstStyle/>
          <a:p>
            <a:endParaRPr lang="en-US" smtClean="0"/>
          </a:p>
        </p:txBody>
      </p:sp>
      <p:sp>
        <p:nvSpPr>
          <p:cNvPr id="54276" name="Date Placeholder 5"/>
          <p:cNvSpPr>
            <a:spLocks noGrp="1"/>
          </p:cNvSpPr>
          <p:nvPr>
            <p:ph type="dt" sz="quarter" idx="10"/>
          </p:nvPr>
        </p:nvSpPr>
        <p:spPr bwMode="auto">
          <a:noFill/>
          <a:ln>
            <a:miter lim="800000"/>
            <a:headEnd/>
            <a:tailEnd/>
          </a:ln>
        </p:spPr>
        <p:txBody>
          <a:bodyPr/>
          <a:lstStyle/>
          <a:p>
            <a:fld id="{BC32A6A3-E69A-44B8-8A85-D9ACEE039A18}" type="datetime3">
              <a:rPr lang="en-GB"/>
              <a:pPr/>
              <a:t>10 December, 2013</a:t>
            </a:fld>
            <a:endParaRPr lang="en-US"/>
          </a:p>
        </p:txBody>
      </p:sp>
      <p:sp>
        <p:nvSpPr>
          <p:cNvPr id="54277" name="Slide Number Placeholder 6"/>
          <p:cNvSpPr>
            <a:spLocks noGrp="1"/>
          </p:cNvSpPr>
          <p:nvPr>
            <p:ph type="sldNum" sz="quarter" idx="12"/>
          </p:nvPr>
        </p:nvSpPr>
        <p:spPr bwMode="auto">
          <a:noFill/>
          <a:ln>
            <a:miter lim="800000"/>
            <a:headEnd/>
            <a:tailEnd/>
          </a:ln>
        </p:spPr>
        <p:txBody>
          <a:bodyPr/>
          <a:lstStyle/>
          <a:p>
            <a:fld id="{615CB630-CE52-4BC6-AC08-0834CFD8E8EF}" type="slidenum">
              <a:rPr lang="ar-SA"/>
              <a:pPr/>
              <a:t>39</a:t>
            </a:fld>
            <a:endParaRPr lang="en-US"/>
          </a:p>
        </p:txBody>
      </p:sp>
      <p:sp>
        <p:nvSpPr>
          <p:cNvPr id="15367" name="Footer Placeholder 7"/>
          <p:cNvSpPr>
            <a:spLocks noGrp="1"/>
          </p:cNvSpPr>
          <p:nvPr>
            <p:ph type="ftr" sz="quarter" idx="11"/>
          </p:nvPr>
        </p:nvSpPr>
        <p:spPr/>
        <p:txBody>
          <a:bodyPr/>
          <a:lstStyle/>
          <a:p>
            <a:pPr>
              <a:defRPr/>
            </a:pPr>
            <a:r>
              <a:rPr lang="en-US"/>
              <a:t>Disabilities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ctrTitle"/>
          </p:nvPr>
        </p:nvSpPr>
        <p:spPr/>
        <p:txBody>
          <a:bodyPr>
            <a:normAutofit fontScale="90000"/>
          </a:bodyPr>
          <a:lstStyle/>
          <a:p>
            <a:pPr>
              <a:defRPr/>
            </a:pPr>
            <a:r>
              <a:rPr lang="en-US" dirty="0" smtClean="0">
                <a:solidFill>
                  <a:srgbClr val="FF0000"/>
                </a:solidFill>
              </a:rPr>
              <a:t>CONCEPTS &amp; DEFINTIONS</a:t>
            </a:r>
          </a:p>
        </p:txBody>
      </p:sp>
      <p:sp>
        <p:nvSpPr>
          <p:cNvPr id="20482" name="Subtitle 2"/>
          <p:cNvSpPr>
            <a:spLocks noGrp="1"/>
          </p:cNvSpPr>
          <p:nvPr>
            <p:ph type="subTitle" idx="1"/>
          </p:nvPr>
        </p:nvSpPr>
        <p:spPr/>
        <p:txBody>
          <a:bodyPr/>
          <a:lstStyle/>
          <a:p>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4"/>
          <p:cNvPicPr>
            <a:picLocks noChangeAspect="1" noChangeArrowheads="1"/>
          </p:cNvPicPr>
          <p:nvPr/>
        </p:nvPicPr>
        <p:blipFill>
          <a:blip r:embed="rId2"/>
          <a:srcRect/>
          <a:stretch>
            <a:fillRect/>
          </a:stretch>
        </p:blipFill>
        <p:spPr bwMode="auto">
          <a:xfrm>
            <a:off x="990600" y="1676400"/>
            <a:ext cx="7502525" cy="4235450"/>
          </a:xfrm>
          <a:prstGeom prst="rect">
            <a:avLst/>
          </a:prstGeom>
          <a:noFill/>
          <a:ln w="9525">
            <a:noFill/>
            <a:miter lim="800000"/>
            <a:headEnd/>
            <a:tailEnd/>
          </a:ln>
        </p:spPr>
      </p:pic>
      <p:sp>
        <p:nvSpPr>
          <p:cNvPr id="56322" name="Rectangle 2"/>
          <p:cNvSpPr>
            <a:spLocks noChangeArrowheads="1"/>
          </p:cNvSpPr>
          <p:nvPr/>
        </p:nvSpPr>
        <p:spPr bwMode="auto">
          <a:xfrm>
            <a:off x="1600200" y="260350"/>
            <a:ext cx="5638800" cy="646113"/>
          </a:xfrm>
          <a:prstGeom prst="rect">
            <a:avLst/>
          </a:prstGeom>
          <a:noFill/>
          <a:ln w="9525">
            <a:noFill/>
            <a:miter lim="800000"/>
            <a:headEnd/>
            <a:tailEnd/>
          </a:ln>
        </p:spPr>
        <p:txBody>
          <a:bodyPr>
            <a:spAutoFit/>
          </a:bodyPr>
          <a:lstStyle/>
          <a:p>
            <a:r>
              <a:rPr lang="en-US" b="1">
                <a:solidFill>
                  <a:srgbClr val="CC0000"/>
                </a:solidFill>
              </a:rPr>
              <a:t>            </a:t>
            </a:r>
            <a:r>
              <a:rPr lang="en-US" sz="3600" b="1">
                <a:solidFill>
                  <a:srgbClr val="FF0000"/>
                </a:solidFill>
              </a:rPr>
              <a:t>KSA Estimates (2)</a:t>
            </a:r>
            <a:endParaRPr lang="en-US" sz="3600">
              <a:solidFill>
                <a:srgbClr val="FF0000"/>
              </a:solidFill>
            </a:endParaRPr>
          </a:p>
        </p:txBody>
      </p:sp>
      <p:sp>
        <p:nvSpPr>
          <p:cNvPr id="56323" name="Date Placeholder 3"/>
          <p:cNvSpPr>
            <a:spLocks noGrp="1"/>
          </p:cNvSpPr>
          <p:nvPr>
            <p:ph type="dt" sz="quarter" idx="10"/>
          </p:nvPr>
        </p:nvSpPr>
        <p:spPr bwMode="auto">
          <a:noFill/>
          <a:ln>
            <a:miter lim="800000"/>
            <a:headEnd/>
            <a:tailEnd/>
          </a:ln>
        </p:spPr>
        <p:txBody>
          <a:bodyPr/>
          <a:lstStyle/>
          <a:p>
            <a:fld id="{F92FA057-48A3-44AA-9804-7F4A39485577}" type="datetime3">
              <a:rPr lang="en-GB"/>
              <a:pPr/>
              <a:t>10 December, 2013</a:t>
            </a:fld>
            <a:endParaRPr lang="en-US"/>
          </a:p>
        </p:txBody>
      </p:sp>
      <p:sp>
        <p:nvSpPr>
          <p:cNvPr id="56324" name="Slide Number Placeholder 4"/>
          <p:cNvSpPr>
            <a:spLocks noGrp="1"/>
          </p:cNvSpPr>
          <p:nvPr>
            <p:ph type="sldNum" sz="quarter" idx="12"/>
          </p:nvPr>
        </p:nvSpPr>
        <p:spPr bwMode="auto">
          <a:noFill/>
          <a:ln>
            <a:miter lim="800000"/>
            <a:headEnd/>
            <a:tailEnd/>
          </a:ln>
        </p:spPr>
        <p:txBody>
          <a:bodyPr/>
          <a:lstStyle/>
          <a:p>
            <a:fld id="{57FB553C-874B-413A-A981-230DEFBAFACE}" type="slidenum">
              <a:rPr lang="en-US"/>
              <a:pPr/>
              <a:t>40</a:t>
            </a:fld>
            <a:endParaRPr lang="en-US"/>
          </a:p>
        </p:txBody>
      </p:sp>
      <p:sp>
        <p:nvSpPr>
          <p:cNvPr id="16390" name="Footer Placeholder 5"/>
          <p:cNvSpPr>
            <a:spLocks noGrp="1"/>
          </p:cNvSpPr>
          <p:nvPr>
            <p:ph type="ftr" sz="quarter" idx="11"/>
          </p:nvPr>
        </p:nvSpPr>
        <p:spPr/>
        <p:txBody>
          <a:bodyPr/>
          <a:lstStyle/>
          <a:p>
            <a:pPr>
              <a:defRPr/>
            </a:pPr>
            <a:r>
              <a:rPr lang="en-US"/>
              <a:t>Disabilities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8"/>
          <p:cNvPicPr>
            <a:picLocks noChangeAspect="1" noChangeArrowheads="1"/>
          </p:cNvPicPr>
          <p:nvPr>
            <p:ph sz="half" idx="1"/>
          </p:nvPr>
        </p:nvPicPr>
        <p:blipFill>
          <a:blip r:embed="rId2"/>
          <a:srcRect/>
          <a:stretch>
            <a:fillRect/>
          </a:stretch>
        </p:blipFill>
        <p:spPr>
          <a:xfrm>
            <a:off x="909638" y="1447800"/>
            <a:ext cx="7472362" cy="4786313"/>
          </a:xfrm>
          <a:noFill/>
        </p:spPr>
      </p:pic>
      <p:pic>
        <p:nvPicPr>
          <p:cNvPr id="57346" name="Picture 11"/>
          <p:cNvPicPr>
            <a:picLocks noChangeAspect="1" noChangeArrowheads="1"/>
          </p:cNvPicPr>
          <p:nvPr>
            <p:ph sz="half" idx="2"/>
          </p:nvPr>
        </p:nvPicPr>
        <p:blipFill>
          <a:blip r:embed="rId3"/>
          <a:srcRect/>
          <a:stretch>
            <a:fillRect/>
          </a:stretch>
        </p:blipFill>
        <p:spPr>
          <a:xfrm>
            <a:off x="990600" y="5715000"/>
            <a:ext cx="7239000" cy="561975"/>
          </a:xfrm>
          <a:noFill/>
        </p:spPr>
      </p:pic>
      <p:sp>
        <p:nvSpPr>
          <p:cNvPr id="57347" name="Rectangle 14"/>
          <p:cNvSpPr>
            <a:spLocks noChangeArrowheads="1"/>
          </p:cNvSpPr>
          <p:nvPr/>
        </p:nvSpPr>
        <p:spPr bwMode="auto">
          <a:xfrm>
            <a:off x="1752600" y="333375"/>
            <a:ext cx="6096000" cy="646113"/>
          </a:xfrm>
          <a:prstGeom prst="rect">
            <a:avLst/>
          </a:prstGeom>
          <a:noFill/>
          <a:ln w="9525">
            <a:noFill/>
            <a:miter lim="800000"/>
            <a:headEnd/>
            <a:tailEnd/>
          </a:ln>
        </p:spPr>
        <p:txBody>
          <a:bodyPr anchor="ctr">
            <a:spAutoFit/>
          </a:bodyPr>
          <a:lstStyle/>
          <a:p>
            <a:r>
              <a:rPr lang="en-US" sz="3600" b="1">
                <a:solidFill>
                  <a:srgbClr val="FF0000"/>
                </a:solidFill>
              </a:rPr>
              <a:t>Causes of Disability, KSA</a:t>
            </a:r>
            <a:endParaRPr lang="ar-SA">
              <a:solidFill>
                <a:srgbClr val="FF0000"/>
              </a:solidFill>
            </a:endParaRPr>
          </a:p>
        </p:txBody>
      </p:sp>
      <p:sp>
        <p:nvSpPr>
          <p:cNvPr id="57348" name="Date Placeholder 4"/>
          <p:cNvSpPr>
            <a:spLocks noGrp="1"/>
          </p:cNvSpPr>
          <p:nvPr>
            <p:ph type="dt" sz="quarter" idx="10"/>
          </p:nvPr>
        </p:nvSpPr>
        <p:spPr bwMode="auto">
          <a:noFill/>
          <a:ln>
            <a:miter lim="800000"/>
            <a:headEnd/>
            <a:tailEnd/>
          </a:ln>
        </p:spPr>
        <p:txBody>
          <a:bodyPr/>
          <a:lstStyle/>
          <a:p>
            <a:fld id="{8FA8521E-1155-4DB5-95C3-64EBCF678A91}" type="datetime3">
              <a:rPr lang="en-GB"/>
              <a:pPr/>
              <a:t>10 December, 2013</a:t>
            </a:fld>
            <a:endParaRPr lang="en-US"/>
          </a:p>
        </p:txBody>
      </p:sp>
      <p:sp>
        <p:nvSpPr>
          <p:cNvPr id="57349" name="Slide Number Placeholder 5"/>
          <p:cNvSpPr>
            <a:spLocks noGrp="1"/>
          </p:cNvSpPr>
          <p:nvPr>
            <p:ph type="sldNum" sz="quarter" idx="12"/>
          </p:nvPr>
        </p:nvSpPr>
        <p:spPr bwMode="auto">
          <a:noFill/>
          <a:ln>
            <a:miter lim="800000"/>
            <a:headEnd/>
            <a:tailEnd/>
          </a:ln>
        </p:spPr>
        <p:txBody>
          <a:bodyPr/>
          <a:lstStyle/>
          <a:p>
            <a:fld id="{415F1FE0-2A1C-406D-85FA-08B5DB8DF1D2}" type="slidenum">
              <a:rPr lang="en-US"/>
              <a:pPr/>
              <a:t>41</a:t>
            </a:fld>
            <a:endParaRPr lang="en-US"/>
          </a:p>
        </p:txBody>
      </p:sp>
      <p:sp>
        <p:nvSpPr>
          <p:cNvPr id="17415" name="Footer Placeholder 6"/>
          <p:cNvSpPr>
            <a:spLocks noGrp="1"/>
          </p:cNvSpPr>
          <p:nvPr>
            <p:ph type="ftr" sz="quarter" idx="11"/>
          </p:nvPr>
        </p:nvSpPr>
        <p:spPr/>
        <p:txBody>
          <a:bodyPr/>
          <a:lstStyle/>
          <a:p>
            <a:pPr>
              <a:defRPr/>
            </a:pPr>
            <a:r>
              <a:rPr lang="en-US"/>
              <a:t>Disabilities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600200" y="188913"/>
            <a:ext cx="6172200" cy="954087"/>
          </a:xfrm>
        </p:spPr>
        <p:txBody>
          <a:bodyPr/>
          <a:lstStyle/>
          <a:p>
            <a:r>
              <a:rPr lang="en-US" sz="3200" b="1" smtClean="0">
                <a:solidFill>
                  <a:srgbClr val="FF0000"/>
                </a:solidFill>
              </a:rPr>
              <a:t>Egypt Estimates</a:t>
            </a:r>
          </a:p>
        </p:txBody>
      </p:sp>
      <p:pic>
        <p:nvPicPr>
          <p:cNvPr id="58370" name="Picture 5"/>
          <p:cNvPicPr>
            <a:picLocks noChangeAspect="1" noChangeArrowheads="1"/>
          </p:cNvPicPr>
          <p:nvPr>
            <p:ph sz="quarter" idx="2"/>
          </p:nvPr>
        </p:nvPicPr>
        <p:blipFill>
          <a:blip r:embed="rId3"/>
          <a:srcRect l="1900" t="3345" r="1266" b="1115"/>
          <a:stretch>
            <a:fillRect/>
          </a:stretch>
        </p:blipFill>
        <p:spPr>
          <a:xfrm>
            <a:off x="838200" y="1587500"/>
            <a:ext cx="7467600" cy="4568825"/>
          </a:xfrm>
          <a:noFill/>
        </p:spPr>
      </p:pic>
      <p:sp>
        <p:nvSpPr>
          <p:cNvPr id="58371" name="Date Placeholder 5"/>
          <p:cNvSpPr>
            <a:spLocks noGrp="1"/>
          </p:cNvSpPr>
          <p:nvPr>
            <p:ph type="dt" sz="quarter" idx="10"/>
          </p:nvPr>
        </p:nvSpPr>
        <p:spPr bwMode="auto">
          <a:noFill/>
          <a:ln>
            <a:miter lim="800000"/>
            <a:headEnd/>
            <a:tailEnd/>
          </a:ln>
        </p:spPr>
        <p:txBody>
          <a:bodyPr/>
          <a:lstStyle/>
          <a:p>
            <a:fld id="{9FBD213A-CD0D-4D83-B56E-5826C0F006FA}" type="datetime3">
              <a:rPr lang="en-GB"/>
              <a:pPr/>
              <a:t>10 December, 2013</a:t>
            </a:fld>
            <a:endParaRPr lang="en-US"/>
          </a:p>
        </p:txBody>
      </p:sp>
      <p:sp>
        <p:nvSpPr>
          <p:cNvPr id="58372" name="Slide Number Placeholder 6"/>
          <p:cNvSpPr>
            <a:spLocks noGrp="1"/>
          </p:cNvSpPr>
          <p:nvPr>
            <p:ph type="sldNum" sz="quarter" idx="12"/>
          </p:nvPr>
        </p:nvSpPr>
        <p:spPr bwMode="auto">
          <a:noFill/>
          <a:ln>
            <a:miter lim="800000"/>
            <a:headEnd/>
            <a:tailEnd/>
          </a:ln>
        </p:spPr>
        <p:txBody>
          <a:bodyPr/>
          <a:lstStyle/>
          <a:p>
            <a:fld id="{1BB94F84-6904-4064-97A9-9C6123A4495B}" type="slidenum">
              <a:rPr lang="ar-SA"/>
              <a:pPr/>
              <a:t>42</a:t>
            </a:fld>
            <a:endParaRPr lang="en-US"/>
          </a:p>
        </p:txBody>
      </p:sp>
      <p:sp>
        <p:nvSpPr>
          <p:cNvPr id="18439" name="Footer Placeholder 7"/>
          <p:cNvSpPr>
            <a:spLocks noGrp="1"/>
          </p:cNvSpPr>
          <p:nvPr>
            <p:ph type="ftr" sz="quarter" idx="11"/>
          </p:nvPr>
        </p:nvSpPr>
        <p:spPr/>
        <p:txBody>
          <a:bodyPr/>
          <a:lstStyle/>
          <a:p>
            <a:pPr>
              <a:defRPr/>
            </a:pPr>
            <a:r>
              <a:rPr lang="en-US"/>
              <a:t>Disabilities</a:t>
            </a:r>
          </a:p>
        </p:txBody>
      </p:sp>
      <p:pic>
        <p:nvPicPr>
          <p:cNvPr id="58374" name="Picture 3"/>
          <p:cNvPicPr>
            <a:picLocks noChangeAspect="1" noChangeArrowheads="1"/>
          </p:cNvPicPr>
          <p:nvPr>
            <p:ph sz="quarter" idx="3"/>
          </p:nvPr>
        </p:nvPicPr>
        <p:blipFill>
          <a:blip r:embed="rId4"/>
          <a:srcRect/>
          <a:stretch>
            <a:fillRect/>
          </a:stretch>
        </p:blipFill>
        <p:spPr>
          <a:xfrm>
            <a:off x="0" y="0"/>
            <a:ext cx="2447925" cy="663575"/>
          </a:xfr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990600" y="333375"/>
            <a:ext cx="7848600" cy="719138"/>
          </a:xfrm>
        </p:spPr>
        <p:txBody>
          <a:bodyPr/>
          <a:lstStyle/>
          <a:p>
            <a:r>
              <a:rPr lang="en-US" sz="3600" b="1" smtClean="0">
                <a:solidFill>
                  <a:srgbClr val="FF0000"/>
                </a:solidFill>
              </a:rPr>
              <a:t>Syria Estimates</a:t>
            </a:r>
          </a:p>
        </p:txBody>
      </p:sp>
      <p:pic>
        <p:nvPicPr>
          <p:cNvPr id="60418" name="Picture 3"/>
          <p:cNvPicPr>
            <a:picLocks noChangeAspect="1" noChangeArrowheads="1"/>
          </p:cNvPicPr>
          <p:nvPr>
            <p:ph sz="quarter" idx="3"/>
          </p:nvPr>
        </p:nvPicPr>
        <p:blipFill>
          <a:blip r:embed="rId4"/>
          <a:srcRect/>
          <a:stretch>
            <a:fillRect/>
          </a:stretch>
        </p:blipFill>
        <p:spPr>
          <a:xfrm>
            <a:off x="0" y="0"/>
            <a:ext cx="2447925" cy="663575"/>
          </a:xfrm>
          <a:noFill/>
        </p:spPr>
      </p:pic>
      <p:sp>
        <p:nvSpPr>
          <p:cNvPr id="60419" name="Rectangle 6"/>
          <p:cNvSpPr>
            <a:spLocks noChangeArrowheads="1"/>
          </p:cNvSpPr>
          <p:nvPr/>
        </p:nvSpPr>
        <p:spPr bwMode="auto">
          <a:xfrm>
            <a:off x="0" y="2228850"/>
            <a:ext cx="9144000" cy="0"/>
          </a:xfrm>
          <a:prstGeom prst="rect">
            <a:avLst/>
          </a:prstGeom>
          <a:noFill/>
          <a:ln w="9525">
            <a:noFill/>
            <a:miter lim="800000"/>
            <a:headEnd/>
            <a:tailEnd/>
          </a:ln>
        </p:spPr>
        <p:txBody>
          <a:bodyPr wrap="none" anchor="ctr">
            <a:spAutoFit/>
          </a:bodyPr>
          <a:lstStyle/>
          <a:p>
            <a:endParaRPr lang="en-US"/>
          </a:p>
        </p:txBody>
      </p:sp>
      <p:graphicFrame>
        <p:nvGraphicFramePr>
          <p:cNvPr id="60420" name="Object 2"/>
          <p:cNvGraphicFramePr>
            <a:graphicFrameLocks noChangeAspect="1"/>
          </p:cNvGraphicFramePr>
          <p:nvPr/>
        </p:nvGraphicFramePr>
        <p:xfrm>
          <a:off x="609600" y="1287463"/>
          <a:ext cx="8001000" cy="5043487"/>
        </p:xfrm>
        <a:graphic>
          <a:graphicData uri="http://schemas.openxmlformats.org/presentationml/2006/ole">
            <p:oleObj spid="_x0000_s60420" name="Chart" r:id="rId5" imgW="4533900" imgH="2413000" progId="MSGraph.Chart.8">
              <p:embed/>
            </p:oleObj>
          </a:graphicData>
        </a:graphic>
      </p:graphicFrame>
      <p:sp>
        <p:nvSpPr>
          <p:cNvPr id="60421" name="Date Placeholder 5"/>
          <p:cNvSpPr>
            <a:spLocks noGrp="1"/>
          </p:cNvSpPr>
          <p:nvPr>
            <p:ph type="dt" sz="quarter" idx="10"/>
          </p:nvPr>
        </p:nvSpPr>
        <p:spPr bwMode="auto">
          <a:noFill/>
          <a:ln>
            <a:miter lim="800000"/>
            <a:headEnd/>
            <a:tailEnd/>
          </a:ln>
        </p:spPr>
        <p:txBody>
          <a:bodyPr/>
          <a:lstStyle/>
          <a:p>
            <a:fld id="{1C0E60E0-95B2-42A2-90CE-0ADA7954EFE7}" type="datetime3">
              <a:rPr lang="en-GB"/>
              <a:pPr/>
              <a:t>10 December, 2013</a:t>
            </a:fld>
            <a:endParaRPr lang="en-US"/>
          </a:p>
        </p:txBody>
      </p:sp>
      <p:sp>
        <p:nvSpPr>
          <p:cNvPr id="60422" name="Slide Number Placeholder 6"/>
          <p:cNvSpPr>
            <a:spLocks noGrp="1"/>
          </p:cNvSpPr>
          <p:nvPr>
            <p:ph type="sldNum" sz="quarter" idx="12"/>
          </p:nvPr>
        </p:nvSpPr>
        <p:spPr bwMode="auto">
          <a:noFill/>
          <a:ln>
            <a:miter lim="800000"/>
            <a:headEnd/>
            <a:tailEnd/>
          </a:ln>
        </p:spPr>
        <p:txBody>
          <a:bodyPr/>
          <a:lstStyle/>
          <a:p>
            <a:fld id="{BDA879F9-1F4D-447C-84D1-8B8025D3C6CB}" type="slidenum">
              <a:rPr lang="ar-SA"/>
              <a:pPr/>
              <a:t>43</a:t>
            </a:fld>
            <a:endParaRPr lang="en-US"/>
          </a:p>
        </p:txBody>
      </p:sp>
      <p:sp>
        <p:nvSpPr>
          <p:cNvPr id="1032" name="Footer Placeholder 7"/>
          <p:cNvSpPr>
            <a:spLocks noGrp="1"/>
          </p:cNvSpPr>
          <p:nvPr>
            <p:ph type="ftr" sz="quarter" idx="11"/>
          </p:nvPr>
        </p:nvSpPr>
        <p:spPr/>
        <p:txBody>
          <a:bodyPr/>
          <a:lstStyle/>
          <a:p>
            <a:pPr>
              <a:defRPr/>
            </a:pPr>
            <a:r>
              <a:rPr lang="en-US"/>
              <a:t>Disabilities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p:txBody>
          <a:bodyPr>
            <a:normAutofit fontScale="90000"/>
          </a:bodyPr>
          <a:lstStyle/>
          <a:p>
            <a:pPr>
              <a:defRPr/>
            </a:pPr>
            <a:r>
              <a:rPr lang="en-US" dirty="0" smtClean="0">
                <a:solidFill>
                  <a:srgbClr val="FF0000"/>
                </a:solidFill>
              </a:rPr>
              <a:t>PREVENTION &amp; CONTROL</a:t>
            </a:r>
          </a:p>
        </p:txBody>
      </p:sp>
      <p:sp>
        <p:nvSpPr>
          <p:cNvPr id="62466" name="Subtitle 2"/>
          <p:cNvSpPr>
            <a:spLocks noGrp="1"/>
          </p:cNvSpPr>
          <p:nvPr>
            <p:ph type="subTitle" idx="1"/>
          </p:nvPr>
        </p:nvSpPr>
        <p:spPr/>
        <p:txBody>
          <a:bodyPr/>
          <a:lstStyle/>
          <a:p>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Date Placeholder 1"/>
          <p:cNvSpPr>
            <a:spLocks noGrp="1"/>
          </p:cNvSpPr>
          <p:nvPr>
            <p:ph type="dt" sz="quarter" idx="10"/>
          </p:nvPr>
        </p:nvSpPr>
        <p:spPr bwMode="auto">
          <a:noFill/>
          <a:ln>
            <a:miter lim="800000"/>
            <a:headEnd/>
            <a:tailEnd/>
          </a:ln>
        </p:spPr>
        <p:txBody>
          <a:bodyPr/>
          <a:lstStyle/>
          <a:p>
            <a:fld id="{219581C1-3082-4818-AE61-64E359D087A4}" type="datetime3">
              <a:rPr lang="en-GB"/>
              <a:pPr/>
              <a:t>10 December, 2013</a:t>
            </a:fld>
            <a:endParaRPr lang="en-US"/>
          </a:p>
        </p:txBody>
      </p:sp>
      <p:sp>
        <p:nvSpPr>
          <p:cNvPr id="1028" name="Footer Placeholder 2"/>
          <p:cNvSpPr>
            <a:spLocks noGrp="1"/>
          </p:cNvSpPr>
          <p:nvPr>
            <p:ph type="ftr" sz="quarter" idx="11"/>
          </p:nvPr>
        </p:nvSpPr>
        <p:spPr/>
        <p:txBody>
          <a:bodyPr/>
          <a:lstStyle/>
          <a:p>
            <a:pPr>
              <a:defRPr/>
            </a:pPr>
            <a:r>
              <a:rPr lang="en-US"/>
              <a:t>Disabilities</a:t>
            </a:r>
          </a:p>
        </p:txBody>
      </p:sp>
      <p:sp>
        <p:nvSpPr>
          <p:cNvPr id="63491" name="Slide Number Placeholder 3"/>
          <p:cNvSpPr>
            <a:spLocks noGrp="1"/>
          </p:cNvSpPr>
          <p:nvPr>
            <p:ph type="sldNum" sz="quarter" idx="12"/>
          </p:nvPr>
        </p:nvSpPr>
        <p:spPr bwMode="auto">
          <a:noFill/>
          <a:ln>
            <a:miter lim="800000"/>
            <a:headEnd/>
            <a:tailEnd/>
          </a:ln>
        </p:spPr>
        <p:txBody>
          <a:bodyPr/>
          <a:lstStyle/>
          <a:p>
            <a:fld id="{FDF2BDB7-902E-41AC-B6A5-332C8B076506}" type="slidenum">
              <a:rPr lang="ar-SA"/>
              <a:pPr/>
              <a:t>45</a:t>
            </a:fld>
            <a:endParaRPr lang="en-US"/>
          </a:p>
        </p:txBody>
      </p:sp>
      <p:grpSp>
        <p:nvGrpSpPr>
          <p:cNvPr id="63492" name="Group 2"/>
          <p:cNvGrpSpPr>
            <a:grpSpLocks/>
          </p:cNvGrpSpPr>
          <p:nvPr/>
        </p:nvGrpSpPr>
        <p:grpSpPr bwMode="auto">
          <a:xfrm>
            <a:off x="0" y="1700213"/>
            <a:ext cx="9144000" cy="3709987"/>
            <a:chOff x="0" y="432"/>
            <a:chExt cx="5760" cy="3024"/>
          </a:xfrm>
        </p:grpSpPr>
        <p:graphicFrame>
          <p:nvGraphicFramePr>
            <p:cNvPr id="63493" name="Object 3"/>
            <p:cNvGraphicFramePr>
              <a:graphicFrameLocks noChangeAspect="1"/>
            </p:cNvGraphicFramePr>
            <p:nvPr/>
          </p:nvGraphicFramePr>
          <p:xfrm>
            <a:off x="0" y="432"/>
            <a:ext cx="5760" cy="3024"/>
          </p:xfrm>
          <a:graphic>
            <a:graphicData uri="http://schemas.openxmlformats.org/presentationml/2006/ole">
              <p:oleObj spid="_x0000_s63493" name="Photo Editor Photo" r:id="rId4" imgW="9135750" imgH="6849431" progId="">
                <p:embed/>
              </p:oleObj>
            </a:graphicData>
          </a:graphic>
        </p:graphicFrame>
        <p:grpSp>
          <p:nvGrpSpPr>
            <p:cNvPr id="63494" name="Group 4"/>
            <p:cNvGrpSpPr>
              <a:grpSpLocks/>
            </p:cNvGrpSpPr>
            <p:nvPr/>
          </p:nvGrpSpPr>
          <p:grpSpPr bwMode="auto">
            <a:xfrm>
              <a:off x="0" y="1152"/>
              <a:ext cx="4416" cy="1594"/>
              <a:chOff x="0" y="1392"/>
              <a:chExt cx="4416" cy="1594"/>
            </a:xfrm>
          </p:grpSpPr>
          <p:sp>
            <p:nvSpPr>
              <p:cNvPr id="63495" name="Line 5"/>
              <p:cNvSpPr>
                <a:spLocks noChangeShapeType="1"/>
              </p:cNvSpPr>
              <p:nvPr/>
            </p:nvSpPr>
            <p:spPr bwMode="auto">
              <a:xfrm>
                <a:off x="432" y="1392"/>
                <a:ext cx="0" cy="1152"/>
              </a:xfrm>
              <a:prstGeom prst="line">
                <a:avLst/>
              </a:prstGeom>
              <a:noFill/>
              <a:ln w="57150">
                <a:solidFill>
                  <a:schemeClr val="accent1"/>
                </a:solidFill>
                <a:round/>
                <a:headEnd type="triangle" w="med" len="med"/>
                <a:tailEnd/>
              </a:ln>
            </p:spPr>
            <p:txBody>
              <a:bodyPr/>
              <a:lstStyle/>
              <a:p>
                <a:endParaRPr lang="en-US"/>
              </a:p>
            </p:txBody>
          </p:sp>
          <p:sp>
            <p:nvSpPr>
              <p:cNvPr id="63496" name="Line 6"/>
              <p:cNvSpPr>
                <a:spLocks noChangeShapeType="1"/>
              </p:cNvSpPr>
              <p:nvPr/>
            </p:nvSpPr>
            <p:spPr bwMode="auto">
              <a:xfrm>
                <a:off x="3936" y="1392"/>
                <a:ext cx="0" cy="1152"/>
              </a:xfrm>
              <a:prstGeom prst="line">
                <a:avLst/>
              </a:prstGeom>
              <a:noFill/>
              <a:ln w="57150">
                <a:solidFill>
                  <a:schemeClr val="accent1"/>
                </a:solidFill>
                <a:round/>
                <a:headEnd type="triangle" w="med" len="med"/>
                <a:tailEnd/>
              </a:ln>
            </p:spPr>
            <p:txBody>
              <a:bodyPr/>
              <a:lstStyle/>
              <a:p>
                <a:endParaRPr lang="en-US"/>
              </a:p>
            </p:txBody>
          </p:sp>
          <p:sp>
            <p:nvSpPr>
              <p:cNvPr id="105479" name="Text Box 7"/>
              <p:cNvSpPr txBox="1">
                <a:spLocks noChangeArrowheads="1"/>
              </p:cNvSpPr>
              <p:nvPr/>
            </p:nvSpPr>
            <p:spPr bwMode="auto">
              <a:xfrm>
                <a:off x="3456" y="2543"/>
                <a:ext cx="960" cy="443"/>
              </a:xfrm>
              <a:prstGeom prst="rect">
                <a:avLst/>
              </a:prstGeom>
              <a:solidFill>
                <a:srgbClr val="0000CC"/>
              </a:solidFill>
              <a:ln w="9525">
                <a:noFill/>
                <a:miter lim="800000"/>
                <a:headEnd/>
                <a:tailEnd/>
              </a:ln>
              <a:effectLst/>
            </p:spPr>
            <p:txBody>
              <a:bodyPr>
                <a:spAutoFit/>
              </a:bodyPr>
              <a:lstStyle/>
              <a:p>
                <a:pPr algn="ctr" rtl="1">
                  <a:spcBef>
                    <a:spcPct val="50000"/>
                  </a:spcBef>
                </a:pPr>
                <a:r>
                  <a:rPr lang="en-US" sz="2000" b="1">
                    <a:effectLst>
                      <a:outerShdw blurRad="38100" dist="38100" dir="2700000" algn="tl">
                        <a:srgbClr val="000000"/>
                      </a:outerShdw>
                    </a:effectLst>
                  </a:rPr>
                  <a:t>Tertiary Prevention</a:t>
                </a:r>
              </a:p>
            </p:txBody>
          </p:sp>
          <p:sp>
            <p:nvSpPr>
              <p:cNvPr id="105480" name="Text Box 8"/>
              <p:cNvSpPr txBox="1">
                <a:spLocks noChangeArrowheads="1"/>
              </p:cNvSpPr>
              <p:nvPr/>
            </p:nvSpPr>
            <p:spPr bwMode="auto">
              <a:xfrm>
                <a:off x="0" y="2495"/>
                <a:ext cx="864" cy="408"/>
              </a:xfrm>
              <a:prstGeom prst="rect">
                <a:avLst/>
              </a:prstGeom>
              <a:solidFill>
                <a:srgbClr val="0000CC"/>
              </a:solidFill>
              <a:ln w="9525">
                <a:noFill/>
                <a:miter lim="800000"/>
                <a:headEnd/>
                <a:tailEnd/>
              </a:ln>
              <a:effectLst/>
            </p:spPr>
            <p:txBody>
              <a:bodyPr>
                <a:spAutoFit/>
              </a:bodyPr>
              <a:lstStyle/>
              <a:p>
                <a:pPr algn="ctr" rtl="1">
                  <a:spcBef>
                    <a:spcPct val="50000"/>
                  </a:spcBef>
                </a:pPr>
                <a:r>
                  <a:rPr lang="en-US" b="1">
                    <a:effectLst>
                      <a:outerShdw blurRad="38100" dist="38100" dir="2700000" algn="tl">
                        <a:srgbClr val="000000"/>
                      </a:outerShdw>
                    </a:effectLst>
                  </a:rPr>
                  <a:t>Primary Prevention</a:t>
                </a:r>
              </a:p>
            </p:txBody>
          </p:sp>
          <p:sp>
            <p:nvSpPr>
              <p:cNvPr id="105481" name="Text Box 9"/>
              <p:cNvSpPr txBox="1">
                <a:spLocks noChangeArrowheads="1"/>
              </p:cNvSpPr>
              <p:nvPr/>
            </p:nvSpPr>
            <p:spPr bwMode="auto">
              <a:xfrm>
                <a:off x="960" y="2495"/>
                <a:ext cx="960" cy="444"/>
              </a:xfrm>
              <a:prstGeom prst="rect">
                <a:avLst/>
              </a:prstGeom>
              <a:solidFill>
                <a:srgbClr val="0000CC"/>
              </a:solidFill>
              <a:ln w="9525">
                <a:noFill/>
                <a:miter lim="800000"/>
                <a:headEnd/>
                <a:tailEnd/>
              </a:ln>
              <a:effectLst/>
            </p:spPr>
            <p:txBody>
              <a:bodyPr>
                <a:spAutoFit/>
              </a:bodyPr>
              <a:lstStyle/>
              <a:p>
                <a:pPr algn="ctr" rtl="1">
                  <a:spcBef>
                    <a:spcPct val="50000"/>
                  </a:spcBef>
                </a:pPr>
                <a:r>
                  <a:rPr lang="en-US" sz="2000" b="1">
                    <a:effectLst>
                      <a:outerShdw blurRad="38100" dist="38100" dir="2700000" algn="tl">
                        <a:srgbClr val="000000"/>
                      </a:outerShdw>
                    </a:effectLst>
                  </a:rPr>
                  <a:t>Secondary Prevention</a:t>
                </a:r>
              </a:p>
            </p:txBody>
          </p:sp>
        </p:grpSp>
      </p:grpSp>
    </p:spTree>
  </p:cSld>
  <p:clrMapOvr>
    <a:masterClrMapping/>
  </p:clrMapOvr>
  <p:transition>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152400"/>
            <a:ext cx="7715250" cy="838200"/>
          </a:xfrm>
        </p:spPr>
        <p:txBody>
          <a:bodyPr/>
          <a:lstStyle/>
          <a:p>
            <a:pPr eaLnBrk="1" hangingPunct="1">
              <a:defRPr/>
            </a:pPr>
            <a:r>
              <a:rPr lang="en-US" b="1" dirty="0">
                <a:solidFill>
                  <a:schemeClr val="bg2">
                    <a:lumMod val="75000"/>
                  </a:schemeClr>
                </a:solidFill>
                <a:latin typeface="Tahoma" charset="0"/>
                <a:ea typeface="MS PGothic" charset="0"/>
                <a:cs typeface="Tahoma" charset="0"/>
              </a:rPr>
              <a:t>Levels of Prevention</a:t>
            </a:r>
          </a:p>
        </p:txBody>
      </p:sp>
      <p:sp>
        <p:nvSpPr>
          <p:cNvPr id="32771" name="Content Placeholder 2"/>
          <p:cNvSpPr>
            <a:spLocks noGrp="1"/>
          </p:cNvSpPr>
          <p:nvPr>
            <p:ph idx="1"/>
          </p:nvPr>
        </p:nvSpPr>
        <p:spPr>
          <a:xfrm>
            <a:off x="457200" y="1412875"/>
            <a:ext cx="8229600" cy="5064125"/>
          </a:xfrm>
        </p:spPr>
        <p:txBody>
          <a:bodyPr/>
          <a:lstStyle/>
          <a:p>
            <a:pPr eaLnBrk="1" hangingPunct="1">
              <a:buFont typeface="Arial" charset="0"/>
              <a:buChar char="•"/>
              <a:defRPr/>
            </a:pPr>
            <a:r>
              <a:rPr lang="en-US" sz="3600" b="1" dirty="0">
                <a:solidFill>
                  <a:srgbClr val="FFFF00"/>
                </a:solidFill>
                <a:ea typeface="MS PGothic" charset="0"/>
              </a:rPr>
              <a:t>Primary:</a:t>
            </a:r>
            <a:r>
              <a:rPr lang="en-US" sz="3600" dirty="0">
                <a:solidFill>
                  <a:srgbClr val="FFFF00"/>
                </a:solidFill>
                <a:ea typeface="MS PGothic" charset="0"/>
              </a:rPr>
              <a:t> </a:t>
            </a:r>
            <a:r>
              <a:rPr lang="en-US" sz="3600" dirty="0">
                <a:ea typeface="MS PGothic" charset="0"/>
              </a:rPr>
              <a:t>actions to </a:t>
            </a:r>
            <a:r>
              <a:rPr lang="en-US" sz="3600" dirty="0">
                <a:solidFill>
                  <a:srgbClr val="FFFF00"/>
                </a:solidFill>
                <a:ea typeface="MS PGothic" charset="0"/>
              </a:rPr>
              <a:t>avoid or remove </a:t>
            </a:r>
            <a:r>
              <a:rPr lang="en-US" sz="3600" dirty="0">
                <a:ea typeface="MS PGothic" charset="0"/>
              </a:rPr>
              <a:t>the cause of a health problem in an individual or a population before it arises. </a:t>
            </a:r>
            <a:endParaRPr lang="en-US" sz="3600" dirty="0" smtClean="0">
              <a:ea typeface="MS PGothic" charset="0"/>
            </a:endParaRPr>
          </a:p>
          <a:p>
            <a:pPr eaLnBrk="1" hangingPunct="1">
              <a:buFont typeface="Arial" charset="0"/>
              <a:buChar char="•"/>
              <a:defRPr/>
            </a:pPr>
            <a:r>
              <a:rPr lang="en-US" sz="3600" dirty="0" smtClean="0">
                <a:ea typeface="MS PGothic" charset="0"/>
              </a:rPr>
              <a:t>It </a:t>
            </a:r>
            <a:r>
              <a:rPr lang="en-US" sz="3600" dirty="0">
                <a:ea typeface="MS PGothic" charset="0"/>
              </a:rPr>
              <a:t>includes health promotion and specific protection (for example, HIV education)</a:t>
            </a:r>
          </a:p>
          <a:p>
            <a:pPr marL="0" indent="0" eaLnBrk="1" hangingPunct="1">
              <a:buFont typeface="Arial" charset="0"/>
              <a:buNone/>
              <a:defRPr/>
            </a:pPr>
            <a:endParaRPr lang="en-US" sz="2200" dirty="0">
              <a:ea typeface="MS PGothic" charset="0"/>
            </a:endParaRPr>
          </a:p>
          <a:p>
            <a:pPr eaLnBrk="1" hangingPunct="1">
              <a:buFont typeface="Arial" charset="0"/>
              <a:buChar char="•"/>
              <a:defRPr/>
            </a:pPr>
            <a:endParaRPr lang="en-US" i="1" dirty="0">
              <a:ea typeface="MS PGothic" charset="0"/>
            </a:endParaRPr>
          </a:p>
          <a:p>
            <a:pPr eaLnBrk="1" hangingPunct="1">
              <a:buFont typeface="Arial" charset="0"/>
              <a:buChar char="•"/>
              <a:defRPr/>
            </a:pPr>
            <a:endParaRPr lang="en-US" i="1" dirty="0">
              <a:ea typeface="MS PGothic" charset="0"/>
            </a:endParaRPr>
          </a:p>
        </p:txBody>
      </p:sp>
      <p:sp>
        <p:nvSpPr>
          <p:cNvPr id="65539" name="Date Placeholder 3"/>
          <p:cNvSpPr>
            <a:spLocks noGrp="1"/>
          </p:cNvSpPr>
          <p:nvPr>
            <p:ph type="dt" sz="quarter" idx="10"/>
          </p:nvPr>
        </p:nvSpPr>
        <p:spPr bwMode="auto">
          <a:noFill/>
          <a:ln>
            <a:miter lim="800000"/>
            <a:headEnd/>
            <a:tailEnd/>
          </a:ln>
        </p:spPr>
        <p:txBody>
          <a:bodyPr/>
          <a:lstStyle/>
          <a:p>
            <a:fld id="{2A2AEC58-C6B2-429D-96C9-0AC537ECF656}" type="datetime3">
              <a:rPr lang="en-GB"/>
              <a:pPr/>
              <a:t>10 December, 2013</a:t>
            </a:fld>
            <a:endParaRPr lang="en-US"/>
          </a:p>
        </p:txBody>
      </p:sp>
      <p:sp>
        <p:nvSpPr>
          <p:cNvPr id="40965" name="Footer Placeholder 4"/>
          <p:cNvSpPr>
            <a:spLocks noGrp="1"/>
          </p:cNvSpPr>
          <p:nvPr>
            <p:ph type="ftr" sz="quarter" idx="11"/>
          </p:nvPr>
        </p:nvSpPr>
        <p:spPr/>
        <p:txBody>
          <a:bodyPr/>
          <a:lstStyle/>
          <a:p>
            <a:pPr>
              <a:defRPr/>
            </a:pPr>
            <a:r>
              <a:rPr lang="en-US"/>
              <a:t>Disabilities</a:t>
            </a:r>
          </a:p>
        </p:txBody>
      </p:sp>
      <p:sp>
        <p:nvSpPr>
          <p:cNvPr id="65541" name="Slide Number Placeholder 5"/>
          <p:cNvSpPr>
            <a:spLocks noGrp="1"/>
          </p:cNvSpPr>
          <p:nvPr>
            <p:ph type="sldNum" sz="quarter" idx="12"/>
          </p:nvPr>
        </p:nvSpPr>
        <p:spPr bwMode="auto">
          <a:noFill/>
          <a:ln>
            <a:miter lim="800000"/>
            <a:headEnd/>
            <a:tailEnd/>
          </a:ln>
        </p:spPr>
        <p:txBody>
          <a:bodyPr/>
          <a:lstStyle/>
          <a:p>
            <a:fld id="{8CB0E1DD-245A-4286-B193-E76A44C7F575}" type="slidenum">
              <a:rPr lang="en-US"/>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0"/>
            <a:ext cx="8401050" cy="1417638"/>
          </a:xfrm>
        </p:spPr>
        <p:txBody>
          <a:bodyPr/>
          <a:lstStyle/>
          <a:p>
            <a:pPr>
              <a:defRPr/>
            </a:pPr>
            <a:r>
              <a:rPr lang="en-US" b="1" dirty="0">
                <a:solidFill>
                  <a:schemeClr val="bg2">
                    <a:lumMod val="75000"/>
                  </a:schemeClr>
                </a:solidFill>
                <a:latin typeface="Calibri" charset="0"/>
              </a:rPr>
              <a:t>Primary Prevention</a:t>
            </a:r>
            <a:r>
              <a:rPr lang="en-US" b="1" dirty="0" smtClean="0">
                <a:solidFill>
                  <a:schemeClr val="bg2">
                    <a:lumMod val="75000"/>
                  </a:schemeClr>
                </a:solidFill>
                <a:latin typeface="Calibri" charset="0"/>
              </a:rPr>
              <a:t>:</a:t>
            </a:r>
            <a:endParaRPr lang="en-US" b="1" u="sng" dirty="0">
              <a:solidFill>
                <a:schemeClr val="bg2">
                  <a:lumMod val="75000"/>
                </a:schemeClr>
              </a:solidFill>
              <a:latin typeface="Calibri" charset="0"/>
            </a:endParaRPr>
          </a:p>
        </p:txBody>
      </p:sp>
      <p:sp>
        <p:nvSpPr>
          <p:cNvPr id="66562" name="Content Placeholder 2"/>
          <p:cNvSpPr>
            <a:spLocks noGrp="1"/>
          </p:cNvSpPr>
          <p:nvPr>
            <p:ph idx="1"/>
          </p:nvPr>
        </p:nvSpPr>
        <p:spPr>
          <a:xfrm>
            <a:off x="457200" y="1143000"/>
            <a:ext cx="8329613" cy="5429250"/>
          </a:xfrm>
        </p:spPr>
        <p:txBody>
          <a:bodyPr/>
          <a:lstStyle/>
          <a:p>
            <a:pPr marL="514350" indent="-514350">
              <a:buFont typeface="Calibri" pitchFamily="34" charset="0"/>
              <a:buAutoNum type="alphaLcPeriod"/>
            </a:pPr>
            <a:r>
              <a:rPr lang="en-US" sz="3200" b="1" smtClean="0">
                <a:solidFill>
                  <a:srgbClr val="FFFF00"/>
                </a:solidFill>
              </a:rPr>
              <a:t>Genetic counseling.</a:t>
            </a:r>
          </a:p>
          <a:p>
            <a:pPr marL="514350" indent="-514350">
              <a:buFont typeface="Calibri" pitchFamily="34" charset="0"/>
              <a:buAutoNum type="alphaLcPeriod"/>
            </a:pPr>
            <a:r>
              <a:rPr lang="en-US" sz="3200" b="1" smtClean="0">
                <a:solidFill>
                  <a:srgbClr val="FFFF00"/>
                </a:solidFill>
              </a:rPr>
              <a:t>At-risk approach:</a:t>
            </a:r>
          </a:p>
          <a:p>
            <a:pPr marL="514350" indent="-514350">
              <a:buFont typeface="Wingdings" pitchFamily="2" charset="2"/>
              <a:buChar char="Ø"/>
            </a:pPr>
            <a:r>
              <a:rPr lang="en-US" sz="3200" smtClean="0"/>
              <a:t>Identifying people with chromosomal or sex-linked diseases,</a:t>
            </a:r>
          </a:p>
          <a:p>
            <a:pPr marL="514350" indent="-514350">
              <a:buFont typeface="Wingdings" pitchFamily="2" charset="2"/>
              <a:buChar char="Ø"/>
            </a:pPr>
            <a:r>
              <a:rPr lang="en-US" sz="3200" smtClean="0"/>
              <a:t>Offering the best available investigations,</a:t>
            </a:r>
          </a:p>
          <a:p>
            <a:pPr marL="514350" indent="-514350">
              <a:buFont typeface="Wingdings" pitchFamily="2" charset="2"/>
              <a:buChar char="Ø"/>
            </a:pPr>
            <a:r>
              <a:rPr lang="en-US" sz="3200" smtClean="0"/>
              <a:t>Provision of competent advice regarding future risks. </a:t>
            </a:r>
          </a:p>
          <a:p>
            <a:pPr marL="514350" indent="-514350">
              <a:buFont typeface="Arial" pitchFamily="34" charset="0"/>
              <a:buAutoNum type="alphaLcPeriod" startAt="3"/>
            </a:pPr>
            <a:r>
              <a:rPr lang="en-US" sz="3200" b="1" smtClean="0">
                <a:solidFill>
                  <a:srgbClr val="FFFF00"/>
                </a:solidFill>
              </a:rPr>
              <a:t>Immunization.</a:t>
            </a:r>
          </a:p>
          <a:p>
            <a:pPr marL="514350" indent="-514350">
              <a:buFont typeface="Arial" pitchFamily="34" charset="0"/>
              <a:buAutoNum type="alphaLcPeriod" startAt="3"/>
            </a:pPr>
            <a:r>
              <a:rPr lang="en-US" sz="3200" b="1" smtClean="0">
                <a:solidFill>
                  <a:srgbClr val="FFFF00"/>
                </a:solidFill>
              </a:rPr>
              <a:t>Nutrition.</a:t>
            </a:r>
          </a:p>
          <a:p>
            <a:pPr marL="514350" indent="-514350">
              <a:buFont typeface="Arial" pitchFamily="34" charset="0"/>
              <a:buNone/>
            </a:pPr>
            <a:endParaRPr lang="en-US" smtClean="0"/>
          </a:p>
          <a:p>
            <a:pPr marL="514350" indent="-514350">
              <a:buFont typeface="Arial" pitchFamily="34" charset="0"/>
              <a:buAutoNum type="alphaLcPeriod" startAt="3"/>
            </a:pPr>
            <a:endParaRPr lang="en-US" smtClean="0"/>
          </a:p>
          <a:p>
            <a:pPr marL="514350" indent="-514350">
              <a:buFont typeface="Calibri" pitchFamily="34" charset="0"/>
              <a:buAutoNum type="alphaLcPeriod"/>
            </a:pPr>
            <a:endParaRPr lang="en-US"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chemeClr val="bg2">
                    <a:lumMod val="75000"/>
                  </a:schemeClr>
                </a:solidFill>
                <a:latin typeface="Tahoma" charset="0"/>
                <a:ea typeface="MS PGothic" charset="0"/>
                <a:cs typeface="Tahoma" charset="0"/>
              </a:rPr>
              <a:t>Levels of Prevention</a:t>
            </a:r>
            <a:endParaRPr lang="en-US" dirty="0"/>
          </a:p>
        </p:txBody>
      </p:sp>
      <p:sp>
        <p:nvSpPr>
          <p:cNvPr id="67586" name="Content Placeholder 2"/>
          <p:cNvSpPr>
            <a:spLocks noGrp="1"/>
          </p:cNvSpPr>
          <p:nvPr>
            <p:ph idx="1"/>
          </p:nvPr>
        </p:nvSpPr>
        <p:spPr/>
        <p:txBody>
          <a:bodyPr/>
          <a:lstStyle/>
          <a:p>
            <a:r>
              <a:rPr lang="en-US" sz="3600" b="1" smtClean="0"/>
              <a:t>Secondary:</a:t>
            </a:r>
            <a:r>
              <a:rPr lang="en-US" sz="3600" smtClean="0"/>
              <a:t> actions include:</a:t>
            </a:r>
          </a:p>
          <a:p>
            <a:pPr>
              <a:buFont typeface="Wingdings" pitchFamily="2" charset="2"/>
              <a:buChar char="Ø"/>
            </a:pPr>
            <a:r>
              <a:rPr lang="en-US" sz="3600" smtClean="0">
                <a:solidFill>
                  <a:srgbClr val="FFFF00"/>
                </a:solidFill>
              </a:rPr>
              <a:t>Early detection of the</a:t>
            </a:r>
            <a:r>
              <a:rPr lang="en-US" sz="3600" smtClean="0"/>
              <a:t>  health,</a:t>
            </a:r>
          </a:p>
          <a:p>
            <a:pPr>
              <a:buFont typeface="Wingdings" pitchFamily="2" charset="2"/>
              <a:buChar char="Ø"/>
            </a:pPr>
            <a:r>
              <a:rPr lang="en-US" sz="3600" smtClean="0">
                <a:solidFill>
                  <a:srgbClr val="FFFF00"/>
                </a:solidFill>
              </a:rPr>
              <a:t>facilitating cure</a:t>
            </a:r>
            <a:r>
              <a:rPr lang="en-US" sz="3600" smtClean="0"/>
              <a:t>, or reducing or preventing spread, or reducing or preventing its long-term effects (for example, supporting women with intellectual disability to access breast cancer screening.</a:t>
            </a:r>
          </a:p>
        </p:txBody>
      </p:sp>
      <p:sp>
        <p:nvSpPr>
          <p:cNvPr id="67587" name="Date Placeholder 3"/>
          <p:cNvSpPr>
            <a:spLocks noGrp="1"/>
          </p:cNvSpPr>
          <p:nvPr>
            <p:ph type="dt" sz="quarter" idx="10"/>
          </p:nvPr>
        </p:nvSpPr>
        <p:spPr bwMode="auto">
          <a:noFill/>
          <a:ln>
            <a:miter lim="800000"/>
            <a:headEnd/>
            <a:tailEnd/>
          </a:ln>
        </p:spPr>
        <p:txBody>
          <a:bodyPr/>
          <a:lstStyle/>
          <a:p>
            <a:fld id="{CF71E645-3C0C-496B-A5B3-E5645EF5F40B}" type="datetime3">
              <a:rPr lang="en-GB"/>
              <a:pPr/>
              <a:t>10 December, 2013</a:t>
            </a:fld>
            <a:endParaRPr lang="en-GB"/>
          </a:p>
        </p:txBody>
      </p:sp>
      <p:sp>
        <p:nvSpPr>
          <p:cNvPr id="5" name="Footer Placeholder 4"/>
          <p:cNvSpPr>
            <a:spLocks noGrp="1"/>
          </p:cNvSpPr>
          <p:nvPr>
            <p:ph type="ftr" sz="quarter" idx="11"/>
          </p:nvPr>
        </p:nvSpPr>
        <p:spPr/>
        <p:txBody>
          <a:bodyPr/>
          <a:lstStyle/>
          <a:p>
            <a:pPr>
              <a:defRPr/>
            </a:pPr>
            <a:r>
              <a:rPr lang="en-GB" smtClean="0"/>
              <a:t>Disabilities</a:t>
            </a:r>
            <a:endParaRPr lang="en-GB"/>
          </a:p>
        </p:txBody>
      </p:sp>
      <p:sp>
        <p:nvSpPr>
          <p:cNvPr id="67589" name="Slide Number Placeholder 5"/>
          <p:cNvSpPr>
            <a:spLocks noGrp="1"/>
          </p:cNvSpPr>
          <p:nvPr>
            <p:ph type="sldNum" sz="quarter" idx="12"/>
          </p:nvPr>
        </p:nvSpPr>
        <p:spPr bwMode="auto">
          <a:noFill/>
          <a:ln>
            <a:miter lim="800000"/>
            <a:headEnd/>
            <a:tailEnd/>
          </a:ln>
        </p:spPr>
        <p:txBody>
          <a:bodyPr/>
          <a:lstStyle/>
          <a:p>
            <a:fld id="{C9DE9C52-C75B-4779-8903-259CCFDC3AF0}" type="slidenum">
              <a:rPr lang="en-GB"/>
              <a:pPr/>
              <a:t>48</a:t>
            </a:fld>
            <a:endParaRPr lang="en-GB"/>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0"/>
            <a:ext cx="8329613" cy="1417638"/>
          </a:xfrm>
        </p:spPr>
        <p:txBody>
          <a:bodyPr/>
          <a:lstStyle/>
          <a:p>
            <a:pPr>
              <a:defRPr/>
            </a:pPr>
            <a:r>
              <a:rPr lang="en-US" b="1" dirty="0">
                <a:solidFill>
                  <a:schemeClr val="bg2">
                    <a:lumMod val="75000"/>
                  </a:schemeClr>
                </a:solidFill>
                <a:latin typeface="Calibri" charset="0"/>
              </a:rPr>
              <a:t>Secondary Prevention</a:t>
            </a:r>
            <a:r>
              <a:rPr lang="en-US" dirty="0">
                <a:solidFill>
                  <a:schemeClr val="bg2">
                    <a:lumMod val="75000"/>
                  </a:schemeClr>
                </a:solidFill>
                <a:latin typeface="Calibri" charset="0"/>
              </a:rPr>
              <a:t>:</a:t>
            </a:r>
          </a:p>
        </p:txBody>
      </p:sp>
      <p:sp>
        <p:nvSpPr>
          <p:cNvPr id="33794" name="Content Placeholder 2"/>
          <p:cNvSpPr>
            <a:spLocks noGrp="1"/>
          </p:cNvSpPr>
          <p:nvPr>
            <p:ph idx="1"/>
          </p:nvPr>
        </p:nvSpPr>
        <p:spPr>
          <a:xfrm>
            <a:off x="285750" y="1341438"/>
            <a:ext cx="8572500" cy="5159375"/>
          </a:xfrm>
        </p:spPr>
        <p:txBody>
          <a:bodyPr/>
          <a:lstStyle/>
          <a:p>
            <a:pPr>
              <a:buFont typeface="Arial" pitchFamily="34" charset="0"/>
              <a:buNone/>
            </a:pPr>
            <a:r>
              <a:rPr lang="en-US" smtClean="0"/>
              <a:t>  </a:t>
            </a:r>
            <a:r>
              <a:rPr lang="ja-JP" altLang="en-US" b="1" i="1" smtClean="0"/>
              <a:t>“</a:t>
            </a:r>
            <a:r>
              <a:rPr lang="en-US" altLang="ja-JP" b="1" i="1" smtClean="0"/>
              <a:t> </a:t>
            </a:r>
            <a:r>
              <a:rPr lang="en-US" altLang="ja-JP" sz="2800" b="1" smtClean="0"/>
              <a:t>The broad objective is to bring people as close to normality as possible in their physical, mental and social dimensions</a:t>
            </a:r>
            <a:r>
              <a:rPr lang="ja-JP" altLang="en-US" sz="2800" b="1" smtClean="0"/>
              <a:t>”</a:t>
            </a:r>
            <a:r>
              <a:rPr lang="en-US" altLang="ja-JP" sz="2800" b="1" smtClean="0"/>
              <a:t>.</a:t>
            </a:r>
          </a:p>
          <a:p>
            <a:pPr>
              <a:buFont typeface="Arial" pitchFamily="34" charset="0"/>
              <a:buNone/>
            </a:pPr>
            <a:r>
              <a:rPr lang="en-US" sz="2800" b="1" smtClean="0"/>
              <a:t> </a:t>
            </a:r>
            <a:r>
              <a:rPr lang="en-US" sz="2800" b="1" u="sng" smtClean="0"/>
              <a:t>This involves:</a:t>
            </a:r>
          </a:p>
          <a:p>
            <a:pPr>
              <a:buFont typeface="Wingdings" pitchFamily="2" charset="2"/>
              <a:buChar char="Ø"/>
            </a:pPr>
            <a:r>
              <a:rPr lang="en-US" sz="2800" b="1" smtClean="0">
                <a:solidFill>
                  <a:srgbClr val="FFFF00"/>
                </a:solidFill>
              </a:rPr>
              <a:t>Early diagnosis </a:t>
            </a:r>
            <a:r>
              <a:rPr lang="en-US" sz="2800" b="1" smtClean="0"/>
              <a:t>of handicap( through MCH services, or school health programs).</a:t>
            </a:r>
          </a:p>
          <a:p>
            <a:pPr>
              <a:buFont typeface="Wingdings" pitchFamily="2" charset="2"/>
              <a:buChar char="Ø"/>
            </a:pPr>
            <a:r>
              <a:rPr lang="en-US" sz="2800" b="1" smtClean="0">
                <a:solidFill>
                  <a:srgbClr val="FFFF00"/>
                </a:solidFill>
              </a:rPr>
              <a:t>Treatment</a:t>
            </a:r>
            <a:r>
              <a:rPr lang="en-US" sz="2800" b="1" smtClean="0"/>
              <a:t>( PT, OT, ST, prosthetics, recreation)</a:t>
            </a:r>
          </a:p>
          <a:p>
            <a:pPr>
              <a:buFont typeface="Wingdings" pitchFamily="2" charset="2"/>
              <a:buChar char="Ø"/>
            </a:pPr>
            <a:r>
              <a:rPr lang="en-US" sz="2800" b="1" smtClean="0">
                <a:solidFill>
                  <a:srgbClr val="FFFF00"/>
                </a:solidFill>
              </a:rPr>
              <a:t>Training and education</a:t>
            </a:r>
            <a:r>
              <a:rPr lang="en-US" sz="2800" b="1" smtClean="0"/>
              <a:t> ( vocational guidance).</a:t>
            </a:r>
          </a:p>
          <a:p>
            <a:pPr>
              <a:buFont typeface="Arial" pitchFamily="34" charset="0"/>
              <a:buNone/>
            </a:pPr>
            <a:endParaRPr lang="en-US" sz="2800" b="1" smtClean="0"/>
          </a:p>
          <a:p>
            <a:pPr algn="ctr">
              <a:buFont typeface="Arial" pitchFamily="34" charset="0"/>
              <a:buNone/>
            </a:pPr>
            <a:r>
              <a:rPr lang="ja-JP" altLang="en-US" sz="3200" b="1" smtClean="0"/>
              <a:t>“</a:t>
            </a:r>
            <a:r>
              <a:rPr lang="en-US" altLang="ja-JP" sz="3200" b="1" smtClean="0"/>
              <a:t>Physical Medicine and Rehabilitation</a:t>
            </a:r>
            <a:r>
              <a:rPr lang="ja-JP" altLang="en-US" sz="3200" b="1" smtClean="0"/>
              <a:t>”</a:t>
            </a:r>
            <a:endParaRPr lang="en-US" altLang="ja-JP" sz="3200" b="1" smtClean="0"/>
          </a:p>
          <a:p>
            <a:pPr>
              <a:buFont typeface="Wingdings" pitchFamily="2" charset="2"/>
              <a:buChar char="Ø"/>
            </a:pPr>
            <a:endParaRPr lang="en-US" b="1" i="1"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b="1" i="1" smtClean="0">
                <a:solidFill>
                  <a:srgbClr val="092A91"/>
                </a:solidFill>
                <a:latin typeface="Calibri" pitchFamily="34" charset="0"/>
              </a:rPr>
              <a:t>Definition of </a:t>
            </a:r>
            <a:r>
              <a:rPr lang="ja-JP" altLang="en-US" b="1" i="1" smtClean="0">
                <a:solidFill>
                  <a:srgbClr val="092A91"/>
                </a:solidFill>
                <a:latin typeface="Calibri" pitchFamily="34" charset="0"/>
              </a:rPr>
              <a:t>“</a:t>
            </a:r>
            <a:r>
              <a:rPr lang="en-US" altLang="ja-JP" b="1" i="1" smtClean="0">
                <a:solidFill>
                  <a:srgbClr val="092A91"/>
                </a:solidFill>
                <a:latin typeface="Calibri" pitchFamily="34" charset="0"/>
              </a:rPr>
              <a:t>Health</a:t>
            </a:r>
            <a:r>
              <a:rPr lang="ja-JP" altLang="en-US" smtClean="0">
                <a:solidFill>
                  <a:srgbClr val="092A91"/>
                </a:solidFill>
                <a:latin typeface="Calibri" pitchFamily="34" charset="0"/>
              </a:rPr>
              <a:t>”</a:t>
            </a:r>
            <a:endParaRPr lang="en-US" smtClean="0">
              <a:solidFill>
                <a:srgbClr val="092A91"/>
              </a:solidFill>
              <a:latin typeface="Calibri" pitchFamily="34" charset="0"/>
            </a:endParaRPr>
          </a:p>
        </p:txBody>
      </p:sp>
      <p:sp>
        <p:nvSpPr>
          <p:cNvPr id="21506" name="Content Placeholder 2"/>
          <p:cNvSpPr>
            <a:spLocks noGrp="1"/>
          </p:cNvSpPr>
          <p:nvPr>
            <p:ph idx="1"/>
          </p:nvPr>
        </p:nvSpPr>
        <p:spPr>
          <a:xfrm>
            <a:off x="500063" y="1357313"/>
            <a:ext cx="8286750" cy="5097462"/>
          </a:xfrm>
        </p:spPr>
        <p:txBody>
          <a:bodyPr/>
          <a:lstStyle/>
          <a:p>
            <a:r>
              <a:rPr lang="en-US" sz="2800" smtClean="0"/>
              <a:t>Health was defined by the WHO   as:</a:t>
            </a:r>
          </a:p>
          <a:p>
            <a:pPr>
              <a:buFont typeface="Arial" pitchFamily="34" charset="0"/>
              <a:buNone/>
            </a:pPr>
            <a:r>
              <a:rPr lang="en-US" sz="2800" smtClean="0"/>
              <a:t> </a:t>
            </a:r>
            <a:r>
              <a:rPr lang="ja-JP" altLang="en-US" sz="2800" smtClean="0"/>
              <a:t>‘‘</a:t>
            </a:r>
            <a:r>
              <a:rPr lang="en-US" altLang="ja-JP" sz="2800" smtClean="0"/>
              <a:t>a state of complete physical, mental and social well being  and not merely the absence of disease or infirmity</a:t>
            </a:r>
            <a:r>
              <a:rPr lang="ja-JP" altLang="en-US" sz="2800" smtClean="0"/>
              <a:t>’’</a:t>
            </a:r>
            <a:r>
              <a:rPr lang="en-US" altLang="ja-JP" sz="2800" smtClean="0"/>
              <a:t>.</a:t>
            </a:r>
          </a:p>
          <a:p>
            <a:r>
              <a:rPr lang="en-US" sz="2800" smtClean="0"/>
              <a:t> More recently, the concept has been extended to</a:t>
            </a:r>
          </a:p>
          <a:p>
            <a:pPr>
              <a:buFont typeface="Arial" pitchFamily="34" charset="0"/>
              <a:buNone/>
            </a:pPr>
            <a:r>
              <a:rPr lang="en-US" sz="2800" smtClean="0"/>
              <a:t>   include health-related quality of life.</a:t>
            </a:r>
          </a:p>
          <a:p>
            <a:r>
              <a:rPr lang="en-US" sz="2800" smtClean="0"/>
              <a:t>Today, the International classification of impairments, disabilities and handicaps (ICIDH) provides  indicators that allow a more structured approach to health disorders.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chemeClr val="bg2">
                    <a:lumMod val="75000"/>
                  </a:schemeClr>
                </a:solidFill>
                <a:latin typeface="Tahoma" charset="0"/>
                <a:ea typeface="MS PGothic" charset="0"/>
                <a:cs typeface="Tahoma" charset="0"/>
              </a:rPr>
              <a:t>Levels of Prevention</a:t>
            </a:r>
            <a:endParaRPr lang="en-US" dirty="0"/>
          </a:p>
        </p:txBody>
      </p:sp>
      <p:sp>
        <p:nvSpPr>
          <p:cNvPr id="69634" name="Content Placeholder 2"/>
          <p:cNvSpPr>
            <a:spLocks noGrp="1"/>
          </p:cNvSpPr>
          <p:nvPr>
            <p:ph idx="1"/>
          </p:nvPr>
        </p:nvSpPr>
        <p:spPr/>
        <p:txBody>
          <a:bodyPr/>
          <a:lstStyle/>
          <a:p>
            <a:r>
              <a:rPr lang="en-US" sz="3600" b="1" smtClean="0">
                <a:solidFill>
                  <a:srgbClr val="FFFF00"/>
                </a:solidFill>
              </a:rPr>
              <a:t>Tertiary:</a:t>
            </a:r>
            <a:r>
              <a:rPr lang="en-US" sz="3600" smtClean="0">
                <a:solidFill>
                  <a:srgbClr val="FFFF00"/>
                </a:solidFill>
              </a:rPr>
              <a:t> </a:t>
            </a:r>
            <a:r>
              <a:rPr lang="en-US" sz="3600" smtClean="0"/>
              <a:t>a</a:t>
            </a:r>
            <a:r>
              <a:rPr lang="en-US" sz="3600" i="1" smtClean="0"/>
              <a:t>ctions to </a:t>
            </a:r>
            <a:r>
              <a:rPr lang="en-US" sz="3600" smtClean="0">
                <a:solidFill>
                  <a:srgbClr val="FFFF00"/>
                </a:solidFill>
              </a:rPr>
              <a:t>reduce the impact </a:t>
            </a:r>
            <a:r>
              <a:rPr lang="en-US" sz="3600" smtClean="0"/>
              <a:t>of an already established disease by restoring function and reducing disease related complications (e.g. rehabilitation for children with musculoskeletal impairment)</a:t>
            </a:r>
          </a:p>
          <a:p>
            <a:endParaRPr lang="en-US" smtClean="0"/>
          </a:p>
        </p:txBody>
      </p:sp>
      <p:sp>
        <p:nvSpPr>
          <p:cNvPr id="69635" name="Date Placeholder 3"/>
          <p:cNvSpPr>
            <a:spLocks noGrp="1"/>
          </p:cNvSpPr>
          <p:nvPr>
            <p:ph type="dt" sz="quarter" idx="10"/>
          </p:nvPr>
        </p:nvSpPr>
        <p:spPr bwMode="auto">
          <a:noFill/>
          <a:ln>
            <a:miter lim="800000"/>
            <a:headEnd/>
            <a:tailEnd/>
          </a:ln>
        </p:spPr>
        <p:txBody>
          <a:bodyPr/>
          <a:lstStyle/>
          <a:p>
            <a:fld id="{3730F907-0DCA-4211-B737-A9F287B98C7F}" type="datetime3">
              <a:rPr lang="en-GB"/>
              <a:pPr/>
              <a:t>10 December, 2013</a:t>
            </a:fld>
            <a:endParaRPr lang="en-GB"/>
          </a:p>
        </p:txBody>
      </p:sp>
      <p:sp>
        <p:nvSpPr>
          <p:cNvPr id="5" name="Footer Placeholder 4"/>
          <p:cNvSpPr>
            <a:spLocks noGrp="1"/>
          </p:cNvSpPr>
          <p:nvPr>
            <p:ph type="ftr" sz="quarter" idx="11"/>
          </p:nvPr>
        </p:nvSpPr>
        <p:spPr/>
        <p:txBody>
          <a:bodyPr/>
          <a:lstStyle/>
          <a:p>
            <a:pPr>
              <a:defRPr/>
            </a:pPr>
            <a:r>
              <a:rPr lang="en-GB" smtClean="0"/>
              <a:t>Disabilities</a:t>
            </a:r>
            <a:endParaRPr lang="en-GB"/>
          </a:p>
        </p:txBody>
      </p:sp>
      <p:sp>
        <p:nvSpPr>
          <p:cNvPr id="69637" name="Slide Number Placeholder 5"/>
          <p:cNvSpPr>
            <a:spLocks noGrp="1"/>
          </p:cNvSpPr>
          <p:nvPr>
            <p:ph type="sldNum" sz="quarter" idx="12"/>
          </p:nvPr>
        </p:nvSpPr>
        <p:spPr bwMode="auto">
          <a:noFill/>
          <a:ln>
            <a:miter lim="800000"/>
            <a:headEnd/>
            <a:tailEnd/>
          </a:ln>
        </p:spPr>
        <p:txBody>
          <a:bodyPr/>
          <a:lstStyle/>
          <a:p>
            <a:fld id="{A0E4470B-1013-4341-8FE3-4BFEEC01A33C}" type="slidenum">
              <a:rPr lang="en-GB"/>
              <a:pPr/>
              <a:t>50</a:t>
            </a:fld>
            <a:endParaRPr lang="en-GB"/>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ctrTitle"/>
          </p:nvPr>
        </p:nvSpPr>
        <p:spPr/>
        <p:txBody>
          <a:bodyPr>
            <a:normAutofit fontScale="90000"/>
          </a:bodyPr>
          <a:lstStyle/>
          <a:p>
            <a:pPr>
              <a:defRPr/>
            </a:pPr>
            <a:r>
              <a:rPr lang="en-US" sz="3600" smtClean="0">
                <a:solidFill>
                  <a:srgbClr val="FF0000"/>
                </a:solidFill>
              </a:rPr>
              <a:t>COMMUNITY-BASED REHABILITATION</a:t>
            </a:r>
          </a:p>
        </p:txBody>
      </p:sp>
      <p:sp>
        <p:nvSpPr>
          <p:cNvPr id="70658" name="Subtitle 2"/>
          <p:cNvSpPr>
            <a:spLocks noGrp="1"/>
          </p:cNvSpPr>
          <p:nvPr>
            <p:ph type="subTitle" idx="1"/>
          </p:nvPr>
        </p:nvSpPr>
        <p:spPr/>
        <p:txBody>
          <a:bodyPr/>
          <a:lstStyle/>
          <a:p>
            <a:endParaRPr lang="en-U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85800" y="188913"/>
            <a:ext cx="7772400" cy="863600"/>
          </a:xfrm>
        </p:spPr>
        <p:txBody>
          <a:bodyPr/>
          <a:lstStyle/>
          <a:p>
            <a:pPr algn="l">
              <a:defRPr/>
            </a:pPr>
            <a:r>
              <a:rPr lang="en-US" sz="3200" b="1" dirty="0">
                <a:solidFill>
                  <a:srgbClr val="FF0000"/>
                </a:solidFill>
                <a:latin typeface="+mj-lt"/>
                <a:ea typeface="MS PGothic" charset="0"/>
                <a:cs typeface="Tahoma" charset="0"/>
              </a:rPr>
              <a:t>Community Based </a:t>
            </a:r>
            <a:r>
              <a:rPr lang="en-US" sz="3200" b="1" dirty="0" smtClean="0">
                <a:solidFill>
                  <a:srgbClr val="FF0000"/>
                </a:solidFill>
                <a:latin typeface="+mj-lt"/>
                <a:ea typeface="MS PGothic" charset="0"/>
                <a:cs typeface="Tahoma" charset="0"/>
              </a:rPr>
              <a:t>Rehabilitation</a:t>
            </a:r>
            <a:r>
              <a:rPr lang="en-US" sz="3200" b="1" dirty="0">
                <a:solidFill>
                  <a:srgbClr val="FF0000"/>
                </a:solidFill>
                <a:latin typeface="+mj-lt"/>
                <a:ea typeface="MS PGothic" charset="0"/>
                <a:cs typeface="Tahoma" charset="0"/>
              </a:rPr>
              <a:t> </a:t>
            </a:r>
            <a:r>
              <a:rPr lang="en-US" sz="3200" b="1" dirty="0" smtClean="0">
                <a:solidFill>
                  <a:srgbClr val="FF0000"/>
                </a:solidFill>
                <a:latin typeface="+mj-lt"/>
                <a:ea typeface="MS PGothic" charset="0"/>
                <a:cs typeface="Tahoma" charset="0"/>
              </a:rPr>
              <a:t>1 CBR </a:t>
            </a:r>
            <a:endParaRPr lang="en-US" sz="3200" b="1" dirty="0">
              <a:solidFill>
                <a:srgbClr val="FF0000"/>
              </a:solidFill>
              <a:latin typeface="+mj-lt"/>
              <a:ea typeface="MS PGothic" charset="0"/>
              <a:cs typeface="Tahoma" charset="0"/>
            </a:endParaRPr>
          </a:p>
        </p:txBody>
      </p:sp>
      <p:sp>
        <p:nvSpPr>
          <p:cNvPr id="71682" name="Content Placeholder 2"/>
          <p:cNvSpPr>
            <a:spLocks noGrp="1"/>
          </p:cNvSpPr>
          <p:nvPr>
            <p:ph idx="1"/>
          </p:nvPr>
        </p:nvSpPr>
        <p:spPr>
          <a:xfrm>
            <a:off x="685800" y="1600200"/>
            <a:ext cx="7772400" cy="4495800"/>
          </a:xfrm>
        </p:spPr>
        <p:txBody>
          <a:bodyPr/>
          <a:lstStyle/>
          <a:p>
            <a:r>
              <a:rPr lang="en-US" sz="2400" smtClean="0"/>
              <a:t>A strategy within general community development for rehabilitation which is</a:t>
            </a:r>
            <a:r>
              <a:rPr lang="en-US" sz="2400" smtClean="0">
                <a:solidFill>
                  <a:schemeClr val="tx1"/>
                </a:solidFill>
              </a:rPr>
              <a:t> currently implemented in over 90 countries throughout the world to address the needs of people with disabilities and their family members. </a:t>
            </a:r>
            <a:endParaRPr lang="en-US" sz="2400" smtClean="0"/>
          </a:p>
          <a:p>
            <a:r>
              <a:rPr lang="en-US" sz="2400" smtClean="0">
                <a:solidFill>
                  <a:schemeClr val="tx1"/>
                </a:solidFill>
              </a:rPr>
              <a:t>CBR aims to provide rehabilitation, reduce poverty, equalize opportunities and promote the inclusion of persons with disabilities in their communities.</a:t>
            </a:r>
            <a:endParaRPr lang="en-US" sz="2400" smtClean="0"/>
          </a:p>
          <a:p>
            <a:r>
              <a:rPr lang="en-US" sz="2400" smtClean="0"/>
              <a:t> CBR is implemented through the combined efforts of people with disabilities themselves, their families, organizations, and communities, and the relevant governmental and non-governmental sectors to provide health, education, vocational, social, and other services.</a:t>
            </a:r>
          </a:p>
        </p:txBody>
      </p:sp>
      <p:sp>
        <p:nvSpPr>
          <p:cNvPr id="71683" name="Date Placeholder 3"/>
          <p:cNvSpPr>
            <a:spLocks noGrp="1"/>
          </p:cNvSpPr>
          <p:nvPr>
            <p:ph type="dt" sz="quarter" idx="10"/>
          </p:nvPr>
        </p:nvSpPr>
        <p:spPr bwMode="auto">
          <a:noFill/>
          <a:ln>
            <a:miter lim="800000"/>
            <a:headEnd/>
            <a:tailEnd/>
          </a:ln>
        </p:spPr>
        <p:txBody>
          <a:bodyPr/>
          <a:lstStyle/>
          <a:p>
            <a:fld id="{637D7D95-FC70-4CB1-B236-925E5CC7816F}" type="datetime3">
              <a:rPr lang="en-GB"/>
              <a:pPr/>
              <a:t>10 December, 2013</a:t>
            </a:fld>
            <a:endParaRPr lang="en-US"/>
          </a:p>
        </p:txBody>
      </p:sp>
      <p:sp>
        <p:nvSpPr>
          <p:cNvPr id="44037" name="Footer Placeholder 4"/>
          <p:cNvSpPr>
            <a:spLocks noGrp="1"/>
          </p:cNvSpPr>
          <p:nvPr>
            <p:ph type="ftr" sz="quarter" idx="11"/>
          </p:nvPr>
        </p:nvSpPr>
        <p:spPr/>
        <p:txBody>
          <a:bodyPr/>
          <a:lstStyle/>
          <a:p>
            <a:pPr>
              <a:defRPr/>
            </a:pPr>
            <a:r>
              <a:rPr lang="en-US"/>
              <a:t>Disabilities</a:t>
            </a:r>
          </a:p>
        </p:txBody>
      </p:sp>
      <p:sp>
        <p:nvSpPr>
          <p:cNvPr id="71685" name="Slide Number Placeholder 5"/>
          <p:cNvSpPr>
            <a:spLocks noGrp="1"/>
          </p:cNvSpPr>
          <p:nvPr>
            <p:ph type="sldNum" sz="quarter" idx="12"/>
          </p:nvPr>
        </p:nvSpPr>
        <p:spPr bwMode="auto">
          <a:noFill/>
          <a:ln>
            <a:miter lim="800000"/>
            <a:headEnd/>
            <a:tailEnd/>
          </a:ln>
        </p:spPr>
        <p:txBody>
          <a:bodyPr/>
          <a:lstStyle/>
          <a:p>
            <a:fld id="{27FDB1DE-9E5D-4DF3-9388-CBC0A7E073EA}" type="slidenum">
              <a:rPr lang="en-US"/>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defRPr/>
            </a:pPr>
            <a:r>
              <a:rPr lang="en-US" sz="3200" b="1" dirty="0">
                <a:solidFill>
                  <a:srgbClr val="FF0000"/>
                </a:solidFill>
                <a:latin typeface="+mj-lt"/>
                <a:ea typeface="MS PGothic" charset="0"/>
                <a:cs typeface="Tahoma" charset="0"/>
              </a:rPr>
              <a:t>Community-Based Rehabilitation 2</a:t>
            </a:r>
          </a:p>
        </p:txBody>
      </p:sp>
      <p:sp>
        <p:nvSpPr>
          <p:cNvPr id="72706" name="Content Placeholder 2"/>
          <p:cNvSpPr>
            <a:spLocks noGrp="1"/>
          </p:cNvSpPr>
          <p:nvPr>
            <p:ph idx="1"/>
          </p:nvPr>
        </p:nvSpPr>
        <p:spPr/>
        <p:txBody>
          <a:bodyPr/>
          <a:lstStyle/>
          <a:p>
            <a:r>
              <a:rPr lang="en-US" sz="2800" smtClean="0">
                <a:solidFill>
                  <a:schemeClr val="tx1"/>
                </a:solidFill>
              </a:rPr>
              <a:t>Community-based rehabilitation (CBR) programs can challenge negative attitudes in rural communities, leading to greater visibility and participation by people with disabilities.</a:t>
            </a:r>
          </a:p>
          <a:p>
            <a:r>
              <a:rPr lang="en-US" sz="2800" smtClean="0">
                <a:solidFill>
                  <a:schemeClr val="tx1"/>
                </a:solidFill>
              </a:rPr>
              <a:t> A three-year project in a disadvantaged community near Allahabad, India, resulted in children with disabilities attending school for the first time, more people with disabilities participating in community forums, and more people bringing their children with disabilities for vaccination and rehabilitation</a:t>
            </a:r>
            <a:r>
              <a:rPr lang="en-US" sz="2800" i="1" smtClean="0">
                <a:solidFill>
                  <a:schemeClr val="tx1"/>
                </a:solidFill>
              </a:rPr>
              <a:t>.</a:t>
            </a:r>
            <a:endParaRPr lang="en-US" sz="2800" smtClean="0">
              <a:solidFill>
                <a:schemeClr val="tx1"/>
              </a:solidFill>
            </a:endParaRPr>
          </a:p>
        </p:txBody>
      </p:sp>
      <p:sp>
        <p:nvSpPr>
          <p:cNvPr id="72707" name="Date Placeholder 3"/>
          <p:cNvSpPr>
            <a:spLocks noGrp="1"/>
          </p:cNvSpPr>
          <p:nvPr>
            <p:ph type="dt" sz="quarter" idx="10"/>
          </p:nvPr>
        </p:nvSpPr>
        <p:spPr bwMode="auto">
          <a:noFill/>
          <a:ln>
            <a:miter lim="800000"/>
            <a:headEnd/>
            <a:tailEnd/>
          </a:ln>
        </p:spPr>
        <p:txBody>
          <a:bodyPr/>
          <a:lstStyle/>
          <a:p>
            <a:fld id="{7C49DF86-76C8-43F8-9813-AA10BFE86C53}" type="datetime3">
              <a:rPr lang="en-GB"/>
              <a:pPr/>
              <a:t>10 December, 2013</a:t>
            </a:fld>
            <a:endParaRPr lang="en-US"/>
          </a:p>
        </p:txBody>
      </p:sp>
      <p:sp>
        <p:nvSpPr>
          <p:cNvPr id="72708" name="Slide Number Placeholder 4"/>
          <p:cNvSpPr>
            <a:spLocks noGrp="1"/>
          </p:cNvSpPr>
          <p:nvPr>
            <p:ph type="sldNum" sz="quarter" idx="12"/>
          </p:nvPr>
        </p:nvSpPr>
        <p:spPr bwMode="auto">
          <a:noFill/>
          <a:ln>
            <a:miter lim="800000"/>
            <a:headEnd/>
            <a:tailEnd/>
          </a:ln>
        </p:spPr>
        <p:txBody>
          <a:bodyPr/>
          <a:lstStyle/>
          <a:p>
            <a:fld id="{D166D6C8-BB37-4986-BAFA-693B05D98C9A}" type="slidenum">
              <a:rPr lang="en-US"/>
              <a:pPr/>
              <a:t>53</a:t>
            </a:fld>
            <a:endParaRPr lang="en-US"/>
          </a:p>
        </p:txBody>
      </p:sp>
      <p:sp>
        <p:nvSpPr>
          <p:cNvPr id="50182" name="Footer Placeholder 5"/>
          <p:cNvSpPr>
            <a:spLocks noGrp="1"/>
          </p:cNvSpPr>
          <p:nvPr>
            <p:ph type="ftr" sz="quarter" idx="11"/>
          </p:nvPr>
        </p:nvSpPr>
        <p:spPr/>
        <p:txBody>
          <a:bodyPr/>
          <a:lstStyle/>
          <a:p>
            <a:pPr>
              <a:defRPr/>
            </a:pPr>
            <a:r>
              <a:rPr lang="en-US"/>
              <a:t>Disabilities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bg2">
                    <a:lumMod val="75000"/>
                  </a:schemeClr>
                </a:solidFill>
              </a:rPr>
              <a:t>CBR</a:t>
            </a:r>
            <a:endParaRPr lang="en-US" dirty="0">
              <a:solidFill>
                <a:schemeClr val="bg2">
                  <a:lumMod val="75000"/>
                </a:schemeClr>
              </a:solidFill>
            </a:endParaRPr>
          </a:p>
        </p:txBody>
      </p:sp>
      <p:sp>
        <p:nvSpPr>
          <p:cNvPr id="3" name="Content Placeholder 2"/>
          <p:cNvSpPr>
            <a:spLocks noGrp="1"/>
          </p:cNvSpPr>
          <p:nvPr>
            <p:ph idx="1"/>
          </p:nvPr>
        </p:nvSpPr>
        <p:spPr/>
        <p:txBody>
          <a:bodyPr/>
          <a:lstStyle/>
          <a:p>
            <a:pPr>
              <a:buFont typeface="Arial" charset="0"/>
              <a:buChar char="•"/>
              <a:defRPr/>
            </a:pPr>
            <a:r>
              <a:rPr lang="en-US" dirty="0" smtClean="0">
                <a:solidFill>
                  <a:schemeClr val="tx1"/>
                </a:solidFill>
                <a:ea typeface="MS PGothic" charset="0"/>
              </a:rPr>
              <a:t>The new WHO/UNESCO/ILO/IDDC CBR guidelines were launched on 27 October 2010 in Abuja, Nigeria. </a:t>
            </a:r>
          </a:p>
          <a:p>
            <a:pPr>
              <a:buFont typeface="Arial" charset="0"/>
              <a:buChar char="•"/>
              <a:defRPr/>
            </a:pPr>
            <a:r>
              <a:rPr lang="en-US" dirty="0" smtClean="0">
                <a:solidFill>
                  <a:schemeClr val="tx1"/>
                </a:solidFill>
                <a:ea typeface="MS PGothic" charset="0"/>
              </a:rPr>
              <a:t>These guidelines focus on four key development areas:</a:t>
            </a:r>
          </a:p>
          <a:p>
            <a:pPr>
              <a:buFont typeface="Wingdings" charset="2"/>
              <a:buChar char="Ø"/>
              <a:defRPr/>
            </a:pPr>
            <a:r>
              <a:rPr lang="en-US" dirty="0" smtClean="0">
                <a:solidFill>
                  <a:srgbClr val="FFFF00"/>
                </a:solidFill>
                <a:ea typeface="MS PGothic" charset="0"/>
              </a:rPr>
              <a:t> </a:t>
            </a:r>
            <a:r>
              <a:rPr lang="en-US" b="1" dirty="0" smtClean="0">
                <a:solidFill>
                  <a:srgbClr val="FFFF00"/>
                </a:solidFill>
                <a:ea typeface="MS PGothic" charset="0"/>
              </a:rPr>
              <a:t>health, education,</a:t>
            </a:r>
          </a:p>
          <a:p>
            <a:pPr>
              <a:buFont typeface="Wingdings" charset="2"/>
              <a:buChar char="Ø"/>
              <a:defRPr/>
            </a:pPr>
            <a:r>
              <a:rPr lang="en-US" b="1" dirty="0" smtClean="0">
                <a:solidFill>
                  <a:srgbClr val="FFFF00"/>
                </a:solidFill>
                <a:ea typeface="MS PGothic" charset="0"/>
              </a:rPr>
              <a:t>livelihood and social</a:t>
            </a:r>
          </a:p>
          <a:p>
            <a:pPr>
              <a:buFont typeface="Wingdings" charset="2"/>
              <a:buChar char="Ø"/>
              <a:defRPr/>
            </a:pPr>
            <a:r>
              <a:rPr lang="en-US" b="1" dirty="0" smtClean="0">
                <a:solidFill>
                  <a:srgbClr val="FFFF00"/>
                </a:solidFill>
                <a:ea typeface="MS PGothic" charset="0"/>
              </a:rPr>
              <a:t> promote mainstreaming and</a:t>
            </a:r>
          </a:p>
          <a:p>
            <a:pPr>
              <a:buFont typeface="Wingdings" charset="2"/>
              <a:buChar char="Ø"/>
              <a:defRPr/>
            </a:pPr>
            <a:r>
              <a:rPr lang="en-US" b="1" dirty="0" smtClean="0">
                <a:solidFill>
                  <a:srgbClr val="FFFF00"/>
                </a:solidFill>
                <a:ea typeface="MS PGothic" charset="0"/>
              </a:rPr>
              <a:t>empowerment of persons with disabilities and their family members. </a:t>
            </a:r>
          </a:p>
          <a:p>
            <a:pPr marL="0" indent="0">
              <a:buFont typeface="Arial" charset="0"/>
              <a:buNone/>
              <a:defRPr/>
            </a:pPr>
            <a:endParaRPr lang="en-US" b="1" dirty="0" smtClean="0">
              <a:solidFill>
                <a:srgbClr val="FFFF00"/>
              </a:solidFill>
              <a:ea typeface="MS PGothic" charset="0"/>
            </a:endParaRPr>
          </a:p>
          <a:p>
            <a:pPr>
              <a:buFont typeface="Arial"/>
              <a:buChar char="•"/>
              <a:defRPr/>
            </a:pPr>
            <a:r>
              <a:rPr lang="en-US" dirty="0" smtClean="0">
                <a:solidFill>
                  <a:schemeClr val="tx1"/>
                </a:solidFill>
                <a:ea typeface="MS PGothic" charset="0"/>
              </a:rPr>
              <a:t>CBR has become a flexible and dynamic strategy which can be adapted to suit different contexts, and where properly funded and supported, can make a contribution towards the implementation and achievement of the MDGs. </a:t>
            </a:r>
          </a:p>
          <a:p>
            <a:pPr marL="0" indent="0" algn="ctr">
              <a:buFont typeface="Arial" charset="0"/>
              <a:buNone/>
              <a:defRPr/>
            </a:pPr>
            <a:r>
              <a:rPr lang="en-US" dirty="0" smtClean="0">
                <a:solidFill>
                  <a:schemeClr val="tx1"/>
                </a:solidFill>
                <a:ea typeface="MS PGothic" charset="0"/>
              </a:rPr>
              <a:t>Link: </a:t>
            </a:r>
            <a:r>
              <a:rPr lang="en-US" dirty="0" smtClean="0">
                <a:solidFill>
                  <a:srgbClr val="FFFF00"/>
                </a:solidFill>
                <a:ea typeface="MS PGothic" charset="0"/>
                <a:hlinkClick r:id="rId2"/>
              </a:rPr>
              <a:t>http://www.who.int/disabilities/cbr/en/</a:t>
            </a:r>
            <a:endParaRPr lang="en-US" dirty="0" smtClean="0">
              <a:solidFill>
                <a:srgbClr val="FFFF00"/>
              </a:solidFill>
              <a:ea typeface="MS PGothic" charset="0"/>
            </a:endParaRPr>
          </a:p>
          <a:p>
            <a:pPr>
              <a:buFont typeface="Arial" charset="0"/>
              <a:buChar char="•"/>
              <a:defRPr/>
            </a:pPr>
            <a:endParaRPr lang="en-US" dirty="0"/>
          </a:p>
        </p:txBody>
      </p:sp>
      <p:sp>
        <p:nvSpPr>
          <p:cNvPr id="73731" name="Date Placeholder 3"/>
          <p:cNvSpPr>
            <a:spLocks noGrp="1"/>
          </p:cNvSpPr>
          <p:nvPr>
            <p:ph type="dt" sz="quarter" idx="10"/>
          </p:nvPr>
        </p:nvSpPr>
        <p:spPr bwMode="auto">
          <a:noFill/>
          <a:ln>
            <a:miter lim="800000"/>
            <a:headEnd/>
            <a:tailEnd/>
          </a:ln>
        </p:spPr>
        <p:txBody>
          <a:bodyPr/>
          <a:lstStyle/>
          <a:p>
            <a:fld id="{7B2B1AB0-D9E4-4BE3-8C6E-F1648AD23480}" type="datetime3">
              <a:rPr lang="en-GB"/>
              <a:pPr/>
              <a:t>10 December, 2013</a:t>
            </a:fld>
            <a:endParaRPr lang="en-GB"/>
          </a:p>
        </p:txBody>
      </p:sp>
      <p:sp>
        <p:nvSpPr>
          <p:cNvPr id="5" name="Footer Placeholder 4"/>
          <p:cNvSpPr>
            <a:spLocks noGrp="1"/>
          </p:cNvSpPr>
          <p:nvPr>
            <p:ph type="ftr" sz="quarter" idx="11"/>
          </p:nvPr>
        </p:nvSpPr>
        <p:spPr/>
        <p:txBody>
          <a:bodyPr/>
          <a:lstStyle/>
          <a:p>
            <a:pPr>
              <a:defRPr/>
            </a:pPr>
            <a:r>
              <a:rPr lang="en-GB" smtClean="0"/>
              <a:t>Disabilities</a:t>
            </a:r>
            <a:endParaRPr lang="en-GB"/>
          </a:p>
        </p:txBody>
      </p:sp>
      <p:sp>
        <p:nvSpPr>
          <p:cNvPr id="73733" name="Slide Number Placeholder 5"/>
          <p:cNvSpPr>
            <a:spLocks noGrp="1"/>
          </p:cNvSpPr>
          <p:nvPr>
            <p:ph type="sldNum" sz="quarter" idx="12"/>
          </p:nvPr>
        </p:nvSpPr>
        <p:spPr bwMode="auto">
          <a:noFill/>
          <a:ln>
            <a:miter lim="800000"/>
            <a:headEnd/>
            <a:tailEnd/>
          </a:ln>
        </p:spPr>
        <p:txBody>
          <a:bodyPr/>
          <a:lstStyle/>
          <a:p>
            <a:fld id="{4E722AB2-7DCE-4153-8E1D-50D85D239BFF}" type="slidenum">
              <a:rPr lang="en-GB"/>
              <a:pPr/>
              <a:t>54</a:t>
            </a:fld>
            <a:endParaRPr lang="en-GB"/>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3"/>
          <p:cNvSpPr>
            <a:spLocks noGrp="1" noChangeArrowheads="1"/>
          </p:cNvSpPr>
          <p:nvPr>
            <p:ph type="body" sz="half" idx="1"/>
          </p:nvPr>
        </p:nvSpPr>
        <p:spPr>
          <a:xfrm>
            <a:off x="685800" y="1524000"/>
            <a:ext cx="7848600" cy="4572000"/>
          </a:xfrm>
        </p:spPr>
        <p:txBody>
          <a:bodyPr/>
          <a:lstStyle/>
          <a:p>
            <a:endParaRPr lang="en-US" sz="2800" b="1" smtClean="0">
              <a:solidFill>
                <a:srgbClr val="CC0000"/>
              </a:solidFill>
            </a:endParaRPr>
          </a:p>
          <a:p>
            <a:pPr>
              <a:buFontTx/>
              <a:buNone/>
            </a:pPr>
            <a:r>
              <a:rPr lang="en-US" sz="2800" b="1" smtClean="0">
                <a:solidFill>
                  <a:srgbClr val="CC0000"/>
                </a:solidFill>
              </a:rPr>
              <a:t>	</a:t>
            </a:r>
            <a:r>
              <a:rPr lang="en-US" altLang="en-US" sz="2800" b="1" smtClean="0">
                <a:solidFill>
                  <a:srgbClr val="FFFFFF"/>
                </a:solidFill>
              </a:rPr>
              <a:t>“</a:t>
            </a:r>
            <a:r>
              <a:rPr lang="en-US" sz="2800" b="1" smtClean="0">
                <a:solidFill>
                  <a:srgbClr val="FFFFFF"/>
                </a:solidFill>
              </a:rPr>
              <a:t> </a:t>
            </a:r>
            <a:r>
              <a:rPr lang="en-US" sz="3200" i="1" smtClean="0">
                <a:solidFill>
                  <a:schemeClr val="tx1"/>
                </a:solidFill>
              </a:rPr>
              <a:t>Changing our attitudes and the environment, instead of trying to change people with disabilities, must be our mission if we ever hope to create a society where everyone is valued and everyone belongs</a:t>
            </a:r>
            <a:r>
              <a:rPr lang="en-US" altLang="en-US" sz="3200" i="1" smtClean="0">
                <a:solidFill>
                  <a:schemeClr val="tx1"/>
                </a:solidFill>
              </a:rPr>
              <a:t>”</a:t>
            </a:r>
            <a:r>
              <a:rPr lang="en-US" sz="3200" i="1" smtClean="0">
                <a:solidFill>
                  <a:schemeClr val="tx1"/>
                </a:solidFill>
              </a:rPr>
              <a:t>..</a:t>
            </a:r>
          </a:p>
        </p:txBody>
      </p:sp>
      <p:sp>
        <p:nvSpPr>
          <p:cNvPr id="74754" name="Date Placeholder 6"/>
          <p:cNvSpPr>
            <a:spLocks noGrp="1"/>
          </p:cNvSpPr>
          <p:nvPr>
            <p:ph type="dt" sz="quarter" idx="10"/>
          </p:nvPr>
        </p:nvSpPr>
        <p:spPr bwMode="auto">
          <a:noFill/>
          <a:ln>
            <a:miter lim="800000"/>
            <a:headEnd/>
            <a:tailEnd/>
          </a:ln>
        </p:spPr>
        <p:txBody>
          <a:bodyPr/>
          <a:lstStyle/>
          <a:p>
            <a:fld id="{CC388E77-6C13-4274-8E6B-C35863A5C81C}" type="datetime3">
              <a:rPr lang="en-GB"/>
              <a:pPr/>
              <a:t>10 December, 2013</a:t>
            </a:fld>
            <a:endParaRPr lang="en-US"/>
          </a:p>
        </p:txBody>
      </p:sp>
      <p:sp>
        <p:nvSpPr>
          <p:cNvPr id="74755" name="Slide Number Placeholder 7"/>
          <p:cNvSpPr>
            <a:spLocks noGrp="1"/>
          </p:cNvSpPr>
          <p:nvPr>
            <p:ph type="sldNum" sz="quarter" idx="12"/>
          </p:nvPr>
        </p:nvSpPr>
        <p:spPr bwMode="auto">
          <a:noFill/>
          <a:ln>
            <a:miter lim="800000"/>
            <a:headEnd/>
            <a:tailEnd/>
          </a:ln>
        </p:spPr>
        <p:txBody>
          <a:bodyPr/>
          <a:lstStyle/>
          <a:p>
            <a:fld id="{9977639D-1B9D-4C63-8314-134794C303BA}" type="slidenum">
              <a:rPr lang="ar-SA"/>
              <a:pPr/>
              <a:t>55</a:t>
            </a:fld>
            <a:endParaRPr lang="en-US"/>
          </a:p>
        </p:txBody>
      </p:sp>
      <p:sp>
        <p:nvSpPr>
          <p:cNvPr id="70663" name="Footer Placeholder 8"/>
          <p:cNvSpPr>
            <a:spLocks noGrp="1"/>
          </p:cNvSpPr>
          <p:nvPr>
            <p:ph type="ftr" sz="quarter" idx="11"/>
          </p:nvPr>
        </p:nvSpPr>
        <p:spPr/>
        <p:txBody>
          <a:bodyPr/>
          <a:lstStyle/>
          <a:p>
            <a:pPr>
              <a:defRPr/>
            </a:pPr>
            <a:r>
              <a:rPr lang="en-US"/>
              <a:t>Disabilities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09600" y="2667000"/>
            <a:ext cx="7772400" cy="1143000"/>
          </a:xfrm>
        </p:spPr>
        <p:txBody>
          <a:bodyPr/>
          <a:lstStyle/>
          <a:p>
            <a:pPr>
              <a:defRPr/>
            </a:pPr>
            <a:r>
              <a:rPr lang="en-US" sz="4400" b="1" dirty="0">
                <a:solidFill>
                  <a:schemeClr val="bg1"/>
                </a:solidFill>
                <a:latin typeface="+mj-lt"/>
              </a:rPr>
              <a:t>Can we reach public health?</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5791200" y="5638800"/>
            <a:ext cx="22669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3600">
                <a:latin typeface="Arial" charset="0"/>
                <a:ea typeface="MS PGothic" charset="0"/>
                <a:cs typeface="MS PGothic" charset="0"/>
              </a:rPr>
              <a:t>Thank you.</a:t>
            </a:r>
          </a:p>
        </p:txBody>
      </p:sp>
      <p:sp>
        <p:nvSpPr>
          <p:cNvPr id="60419" name="Text Box 3"/>
          <p:cNvSpPr txBox="1">
            <a:spLocks noChangeArrowheads="1"/>
          </p:cNvSpPr>
          <p:nvPr/>
        </p:nvSpPr>
        <p:spPr bwMode="auto">
          <a:xfrm>
            <a:off x="323850" y="914400"/>
            <a:ext cx="8351838" cy="3970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b="1"/>
          </a:p>
          <a:p>
            <a:endParaRPr lang="en-US" b="1"/>
          </a:p>
          <a:p>
            <a:endParaRPr lang="en-US" b="1"/>
          </a:p>
          <a:p>
            <a:r>
              <a:rPr lang="en-US" b="1"/>
              <a:t>Harvard Burden of Disease Unit</a:t>
            </a:r>
            <a:r>
              <a:rPr lang="en-US"/>
              <a:t> </a:t>
            </a:r>
          </a:p>
          <a:p>
            <a:r>
              <a:rPr lang="en-US" b="1">
                <a:hlinkClick r:id="rId2"/>
              </a:rPr>
              <a:t>http://www.hsph.harvard.edu/organizations/bdu/</a:t>
            </a:r>
            <a:endParaRPr lang="en-US" b="1"/>
          </a:p>
          <a:p>
            <a:endParaRPr lang="en-US" b="1"/>
          </a:p>
          <a:p>
            <a:r>
              <a:rPr lang="en-US" b="1"/>
              <a:t>SF Burden of Disease and Injury Study</a:t>
            </a:r>
          </a:p>
          <a:p>
            <a:r>
              <a:rPr lang="en-US" b="1">
                <a:hlinkClick r:id="rId3"/>
              </a:rPr>
              <a:t>http://www.medepi.org/sfbdi/</a:t>
            </a:r>
            <a:endParaRPr lang="en-US" b="1"/>
          </a:p>
          <a:p>
            <a:endParaRPr lang="en-US" b="1"/>
          </a:p>
          <a:p>
            <a:r>
              <a:rPr lang="en-US" b="1"/>
              <a:t>World Health Report – 2002</a:t>
            </a:r>
          </a:p>
          <a:p>
            <a:r>
              <a:rPr lang="en-US" b="1">
                <a:hlinkClick r:id="rId4"/>
              </a:rPr>
              <a:t>http://www.who.int/whr/</a:t>
            </a:r>
            <a:endParaRPr lang="en-US" b="1"/>
          </a:p>
          <a:p>
            <a:endParaRPr lang="en-US" b="1"/>
          </a:p>
          <a:p>
            <a:r>
              <a:rPr lang="en-US" b="1"/>
              <a:t>WHO Comparative Risk Assessment Methods</a:t>
            </a:r>
          </a:p>
          <a:p>
            <a:r>
              <a:rPr lang="en-US"/>
              <a:t>http://www.ctru.auckland.ac.nz/CRA/</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609600" y="228600"/>
            <a:ext cx="7772400" cy="968375"/>
          </a:xfrm>
        </p:spPr>
        <p:txBody>
          <a:bodyPr/>
          <a:lstStyle/>
          <a:p>
            <a:pPr eaLnBrk="1" hangingPunct="1"/>
            <a:r>
              <a:rPr lang="en-US" smtClean="0"/>
              <a:t>References (I)</a:t>
            </a:r>
          </a:p>
        </p:txBody>
      </p:sp>
      <p:sp>
        <p:nvSpPr>
          <p:cNvPr id="77826" name="Content Placeholder 2"/>
          <p:cNvSpPr>
            <a:spLocks noGrp="1"/>
          </p:cNvSpPr>
          <p:nvPr>
            <p:ph idx="1"/>
          </p:nvPr>
        </p:nvSpPr>
        <p:spPr>
          <a:xfrm>
            <a:off x="685800" y="1447800"/>
            <a:ext cx="7772400" cy="4648200"/>
          </a:xfrm>
        </p:spPr>
        <p:txBody>
          <a:bodyPr/>
          <a:lstStyle/>
          <a:p>
            <a:pPr eaLnBrk="1" hangingPunct="1">
              <a:lnSpc>
                <a:spcPct val="90000"/>
              </a:lnSpc>
              <a:buFontTx/>
              <a:buChar char="•"/>
            </a:pPr>
            <a:r>
              <a:rPr lang="en-US" sz="2700" smtClean="0"/>
              <a:t>Albrich GL. Encylopedia of Disability. Thousand Oaks, London, New Delhi: Sage Publications, 2006.</a:t>
            </a:r>
          </a:p>
          <a:p>
            <a:pPr eaLnBrk="1" hangingPunct="1">
              <a:lnSpc>
                <a:spcPct val="90000"/>
              </a:lnSpc>
              <a:buFontTx/>
              <a:buChar char="•"/>
            </a:pPr>
            <a:r>
              <a:rPr lang="en-US" sz="2700" smtClean="0"/>
              <a:t>Seelman KD. </a:t>
            </a:r>
            <a:r>
              <a:rPr lang="en-US" sz="2800" smtClean="0"/>
              <a:t>Disability and public policy in the United States. </a:t>
            </a:r>
            <a:r>
              <a:rPr lang="en-US" sz="2700" smtClean="0"/>
              <a:t>School of Health and Rehabilitation Science, University of Pittsburgh </a:t>
            </a:r>
          </a:p>
          <a:p>
            <a:pPr eaLnBrk="1" hangingPunct="1">
              <a:lnSpc>
                <a:spcPct val="90000"/>
              </a:lnSpc>
              <a:buFontTx/>
              <a:buChar char="•"/>
            </a:pPr>
            <a:r>
              <a:rPr lang="en-US" sz="2800" smtClean="0"/>
              <a:t>Lollar D. People with disabilities. In: Detels R, Beaglehole R, Lansang MA, Gulliford M (editors). Oxford Textbook of Public Health. 5</a:t>
            </a:r>
            <a:r>
              <a:rPr lang="en-US" sz="2800" baseline="30000" smtClean="0"/>
              <a:t>th</a:t>
            </a:r>
            <a:r>
              <a:rPr lang="en-US" sz="2800" smtClean="0"/>
              <a:t> edition. The practice of public health. Oxford: Oxford University Press, 2009.</a:t>
            </a:r>
          </a:p>
          <a:p>
            <a:pPr eaLnBrk="1" hangingPunct="1">
              <a:lnSpc>
                <a:spcPct val="90000"/>
              </a:lnSpc>
              <a:buFontTx/>
              <a:buChar char="•"/>
            </a:pPr>
            <a:endParaRPr lang="en-US" sz="2700" smtClean="0"/>
          </a:p>
          <a:p>
            <a:pPr eaLnBrk="1" hangingPunct="1">
              <a:lnSpc>
                <a:spcPct val="90000"/>
              </a:lnSpc>
              <a:buFontTx/>
              <a:buChar char="•"/>
            </a:pPr>
            <a:endParaRPr lang="en-US" sz="2800" smtClean="0"/>
          </a:p>
          <a:p>
            <a:pPr eaLnBrk="1" hangingPunct="1">
              <a:lnSpc>
                <a:spcPct val="90000"/>
              </a:lnSpc>
              <a:buFontTx/>
              <a:buChar char="•"/>
            </a:pPr>
            <a:endParaRPr lang="en-US" sz="2800" smtClean="0"/>
          </a:p>
        </p:txBody>
      </p:sp>
      <p:sp>
        <p:nvSpPr>
          <p:cNvPr id="77827" name="Date Placeholder 3"/>
          <p:cNvSpPr>
            <a:spLocks noGrp="1"/>
          </p:cNvSpPr>
          <p:nvPr>
            <p:ph type="dt" sz="quarter" idx="10"/>
          </p:nvPr>
        </p:nvSpPr>
        <p:spPr bwMode="auto">
          <a:noFill/>
          <a:ln>
            <a:miter lim="800000"/>
            <a:headEnd/>
            <a:tailEnd/>
          </a:ln>
        </p:spPr>
        <p:txBody>
          <a:bodyPr/>
          <a:lstStyle/>
          <a:p>
            <a:fld id="{C3D8F8E4-1B70-4F92-ACFD-54B9E787DCE9}" type="datetime3">
              <a:rPr lang="en-GB"/>
              <a:pPr/>
              <a:t>10 December, 2013</a:t>
            </a:fld>
            <a:endParaRPr lang="en-US"/>
          </a:p>
        </p:txBody>
      </p:sp>
      <p:sp>
        <p:nvSpPr>
          <p:cNvPr id="77828" name="Slide Number Placeholder 4"/>
          <p:cNvSpPr>
            <a:spLocks noGrp="1"/>
          </p:cNvSpPr>
          <p:nvPr>
            <p:ph type="sldNum" sz="quarter" idx="12"/>
          </p:nvPr>
        </p:nvSpPr>
        <p:spPr bwMode="auto">
          <a:noFill/>
          <a:ln>
            <a:miter lim="800000"/>
            <a:headEnd/>
            <a:tailEnd/>
          </a:ln>
        </p:spPr>
        <p:txBody>
          <a:bodyPr/>
          <a:lstStyle/>
          <a:p>
            <a:fld id="{80472588-3A49-487A-A9A8-037B5A432932}" type="slidenum">
              <a:rPr lang="en-US"/>
              <a:pPr/>
              <a:t>58</a:t>
            </a:fld>
            <a:endParaRPr lang="en-US"/>
          </a:p>
        </p:txBody>
      </p:sp>
      <p:sp>
        <p:nvSpPr>
          <p:cNvPr id="71686" name="Footer Placeholder 5"/>
          <p:cNvSpPr>
            <a:spLocks noGrp="1"/>
          </p:cNvSpPr>
          <p:nvPr>
            <p:ph type="ftr" sz="quarter" idx="11"/>
          </p:nvPr>
        </p:nvSpPr>
        <p:spPr/>
        <p:txBody>
          <a:bodyPr/>
          <a:lstStyle/>
          <a:p>
            <a:pPr>
              <a:defRPr/>
            </a:pPr>
            <a:r>
              <a:rPr lang="en-US"/>
              <a:t>Disabilities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609600" y="228600"/>
            <a:ext cx="7772400" cy="968375"/>
          </a:xfrm>
        </p:spPr>
        <p:txBody>
          <a:bodyPr/>
          <a:lstStyle/>
          <a:p>
            <a:pPr eaLnBrk="1" hangingPunct="1"/>
            <a:r>
              <a:rPr lang="en-US" smtClean="0"/>
              <a:t>References (II)</a:t>
            </a:r>
          </a:p>
        </p:txBody>
      </p:sp>
      <p:sp>
        <p:nvSpPr>
          <p:cNvPr id="78850" name="Content Placeholder 2"/>
          <p:cNvSpPr>
            <a:spLocks noGrp="1"/>
          </p:cNvSpPr>
          <p:nvPr>
            <p:ph idx="1"/>
          </p:nvPr>
        </p:nvSpPr>
        <p:spPr>
          <a:xfrm>
            <a:off x="685800" y="1524000"/>
            <a:ext cx="7772400" cy="4572000"/>
          </a:xfrm>
        </p:spPr>
        <p:txBody>
          <a:bodyPr/>
          <a:lstStyle/>
          <a:p>
            <a:pPr eaLnBrk="1" hangingPunct="1">
              <a:lnSpc>
                <a:spcPct val="90000"/>
              </a:lnSpc>
              <a:buFontTx/>
              <a:buChar char="•"/>
            </a:pPr>
            <a:r>
              <a:rPr lang="en-US" sz="2800" smtClean="0"/>
              <a:t>Shahrour G. Regional Conference on:  </a:t>
            </a:r>
            <a:r>
              <a:rPr lang="ja-JP" altLang="en-US" sz="2800" smtClean="0"/>
              <a:t>“</a:t>
            </a:r>
            <a:r>
              <a:rPr lang="en-US" altLang="ja-JP" sz="2800" smtClean="0"/>
              <a:t>Sharing Experience Best Practices in ICT Services for Persons With Disabilities</a:t>
            </a:r>
            <a:r>
              <a:rPr lang="ja-JP" altLang="en-US" sz="2800" smtClean="0"/>
              <a:t>”</a:t>
            </a:r>
            <a:r>
              <a:rPr lang="en-US" altLang="ja-JP" sz="2800" smtClean="0"/>
              <a:t>. Cairo: WHO/EMRO, 13-15 November, 2007</a:t>
            </a:r>
          </a:p>
          <a:p>
            <a:pPr eaLnBrk="1" hangingPunct="1">
              <a:lnSpc>
                <a:spcPct val="90000"/>
              </a:lnSpc>
              <a:buFontTx/>
              <a:buChar char="•"/>
            </a:pPr>
            <a:r>
              <a:rPr lang="en-US" sz="2800" smtClean="0"/>
              <a:t>Economic Bureau - KSA. Profile on welfare and disability in the Kingdom of Saudi Arabia, 2000.</a:t>
            </a:r>
          </a:p>
          <a:p>
            <a:pPr eaLnBrk="1" hangingPunct="1">
              <a:lnSpc>
                <a:spcPct val="90000"/>
              </a:lnSpc>
              <a:buFontTx/>
              <a:buChar char="•"/>
            </a:pPr>
            <a:r>
              <a:rPr lang="en-US" sz="2800" smtClean="0"/>
              <a:t>CDC. Prevalence and Most Common Causes of Disability Among Adults - United States, 2005. MMWR. 2009;58(16);421-426. </a:t>
            </a:r>
            <a:br>
              <a:rPr lang="en-US" sz="2800" smtClean="0"/>
            </a:br>
            <a:endParaRPr lang="en-US" sz="2800" smtClean="0"/>
          </a:p>
        </p:txBody>
      </p:sp>
      <p:sp>
        <p:nvSpPr>
          <p:cNvPr id="78851" name="Date Placeholder 3"/>
          <p:cNvSpPr>
            <a:spLocks noGrp="1"/>
          </p:cNvSpPr>
          <p:nvPr>
            <p:ph type="dt" sz="quarter" idx="10"/>
          </p:nvPr>
        </p:nvSpPr>
        <p:spPr bwMode="auto">
          <a:noFill/>
          <a:ln>
            <a:miter lim="800000"/>
            <a:headEnd/>
            <a:tailEnd/>
          </a:ln>
        </p:spPr>
        <p:txBody>
          <a:bodyPr/>
          <a:lstStyle/>
          <a:p>
            <a:fld id="{61B13AB4-50BD-40DB-B383-B0B55D713E2B}" type="datetime3">
              <a:rPr lang="en-GB"/>
              <a:pPr/>
              <a:t>10 December, 2013</a:t>
            </a:fld>
            <a:endParaRPr lang="en-US"/>
          </a:p>
        </p:txBody>
      </p:sp>
      <p:sp>
        <p:nvSpPr>
          <p:cNvPr id="78852" name="Slide Number Placeholder 4"/>
          <p:cNvSpPr>
            <a:spLocks noGrp="1"/>
          </p:cNvSpPr>
          <p:nvPr>
            <p:ph type="sldNum" sz="quarter" idx="12"/>
          </p:nvPr>
        </p:nvSpPr>
        <p:spPr bwMode="auto">
          <a:noFill/>
          <a:ln>
            <a:miter lim="800000"/>
            <a:headEnd/>
            <a:tailEnd/>
          </a:ln>
        </p:spPr>
        <p:txBody>
          <a:bodyPr/>
          <a:lstStyle/>
          <a:p>
            <a:fld id="{AFFB76D0-76B2-4052-974E-5F5E2D59EA7B}" type="slidenum">
              <a:rPr lang="en-US"/>
              <a:pPr/>
              <a:t>59</a:t>
            </a:fld>
            <a:endParaRPr lang="en-US"/>
          </a:p>
        </p:txBody>
      </p:sp>
      <p:sp>
        <p:nvSpPr>
          <p:cNvPr id="72710" name="Footer Placeholder 5"/>
          <p:cNvSpPr>
            <a:spLocks noGrp="1"/>
          </p:cNvSpPr>
          <p:nvPr>
            <p:ph type="ftr" sz="quarter" idx="11"/>
          </p:nvPr>
        </p:nvSpPr>
        <p:spPr/>
        <p:txBody>
          <a:bodyPr/>
          <a:lstStyle/>
          <a:p>
            <a:pPr>
              <a:defRPr/>
            </a:pPr>
            <a:r>
              <a:rPr lang="en-US"/>
              <a:t>Disabilities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b="1" smtClean="0">
                <a:solidFill>
                  <a:srgbClr val="092A91"/>
                </a:solidFill>
                <a:latin typeface="Calibri" pitchFamily="34" charset="0"/>
              </a:rPr>
              <a:t>Quality of life:</a:t>
            </a:r>
          </a:p>
        </p:txBody>
      </p:sp>
      <p:sp>
        <p:nvSpPr>
          <p:cNvPr id="22530" name="Content Placeholder 2"/>
          <p:cNvSpPr>
            <a:spLocks noGrp="1"/>
          </p:cNvSpPr>
          <p:nvPr>
            <p:ph idx="1"/>
          </p:nvPr>
        </p:nvSpPr>
        <p:spPr/>
        <p:txBody>
          <a:bodyPr/>
          <a:lstStyle/>
          <a:p>
            <a:r>
              <a:rPr lang="en-US" sz="2800" smtClean="0"/>
              <a:t>In 1993, WHO put forward a definition of</a:t>
            </a:r>
          </a:p>
          <a:p>
            <a:pPr>
              <a:buFont typeface="Arial" pitchFamily="34" charset="0"/>
              <a:buNone/>
            </a:pPr>
            <a:r>
              <a:rPr lang="en-US" sz="2800" smtClean="0"/>
              <a:t>quality of life linked to health:</a:t>
            </a:r>
          </a:p>
          <a:p>
            <a:pPr>
              <a:buFont typeface="Arial" pitchFamily="34" charset="0"/>
              <a:buNone/>
            </a:pPr>
            <a:endParaRPr lang="en-US" sz="2800" smtClean="0"/>
          </a:p>
          <a:p>
            <a:pPr>
              <a:buFont typeface="Arial" pitchFamily="34" charset="0"/>
              <a:buNone/>
            </a:pPr>
            <a:r>
              <a:rPr lang="ja-JP" altLang="en-US" sz="2800" b="1" i="1" smtClean="0"/>
              <a:t>“</a:t>
            </a:r>
            <a:r>
              <a:rPr lang="en-US" altLang="ja-JP" sz="2800" b="1" i="1" smtClean="0"/>
              <a:t> The perception by individuals of their position in life, in the context of the culture and value systems in which they live and in relation to their goals, expectations, standards and concerns</a:t>
            </a:r>
            <a:r>
              <a:rPr lang="ja-JP" altLang="en-US" sz="2800" b="1" i="1" smtClean="0"/>
              <a:t>”</a:t>
            </a:r>
            <a:r>
              <a:rPr lang="en-US" altLang="ja-JP" sz="2800" b="1" i="1" smtClean="0"/>
              <a:t> .</a:t>
            </a:r>
            <a:endParaRPr lang="en-US" sz="2800" b="1" i="1"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r>
              <a:rPr lang="en-US" smtClean="0">
                <a:solidFill>
                  <a:schemeClr val="accent2"/>
                </a:solidFill>
              </a:rPr>
              <a:t>Other Resources</a:t>
            </a:r>
          </a:p>
        </p:txBody>
      </p:sp>
      <p:sp>
        <p:nvSpPr>
          <p:cNvPr id="87042" name="Content Placeholder 4"/>
          <p:cNvSpPr>
            <a:spLocks noGrp="1"/>
          </p:cNvSpPr>
          <p:nvPr>
            <p:ph idx="1"/>
          </p:nvPr>
        </p:nvSpPr>
        <p:spPr>
          <a:xfrm>
            <a:off x="179388" y="1125538"/>
            <a:ext cx="8785225" cy="5832475"/>
          </a:xfrm>
        </p:spPr>
        <p:txBody>
          <a:bodyPr/>
          <a:lstStyle/>
          <a:p>
            <a:pPr>
              <a:lnSpc>
                <a:spcPts val="2000"/>
              </a:lnSpc>
              <a:spcBef>
                <a:spcPts val="200"/>
              </a:spcBef>
              <a:spcAft>
                <a:spcPts val="300"/>
              </a:spcAft>
            </a:pPr>
            <a:r>
              <a:rPr lang="en-US" smtClean="0">
                <a:solidFill>
                  <a:schemeClr val="tx1"/>
                </a:solidFill>
              </a:rPr>
              <a:t>CDC Disability &amp; Health web site. </a:t>
            </a:r>
            <a:r>
              <a:rPr lang="en-US" sz="1200" smtClean="0">
                <a:solidFill>
                  <a:schemeClr val="tx1"/>
                </a:solidFill>
                <a:hlinkClick r:id="rId2"/>
              </a:rPr>
              <a:t>http://www.cdc.gov/ncbddd/disabilityandhealth/index.html</a:t>
            </a:r>
            <a:r>
              <a:rPr lang="en-US" sz="1200" smtClean="0">
                <a:solidFill>
                  <a:schemeClr val="tx1"/>
                </a:solidFill>
              </a:rPr>
              <a:t>  </a:t>
            </a:r>
          </a:p>
          <a:p>
            <a:pPr>
              <a:lnSpc>
                <a:spcPts val="2000"/>
              </a:lnSpc>
              <a:spcBef>
                <a:spcPts val="200"/>
              </a:spcBef>
              <a:spcAft>
                <a:spcPts val="300"/>
              </a:spcAft>
            </a:pPr>
            <a:r>
              <a:rPr lang="en-US" smtClean="0">
                <a:solidFill>
                  <a:schemeClr val="tx1"/>
                </a:solidFill>
              </a:rPr>
              <a:t>OHSU Institute on Development &amp; Disability</a:t>
            </a:r>
            <a:r>
              <a:rPr lang="en-US" sz="1600" smtClean="0">
                <a:solidFill>
                  <a:schemeClr val="tx1"/>
                </a:solidFill>
              </a:rPr>
              <a:t>. </a:t>
            </a:r>
            <a:r>
              <a:rPr lang="en-US" sz="1600" smtClean="0">
                <a:solidFill>
                  <a:schemeClr val="tx1"/>
                </a:solidFill>
                <a:hlinkClick r:id="rId3"/>
              </a:rPr>
              <a:t>www.ohsuidd.org</a:t>
            </a:r>
            <a:r>
              <a:rPr lang="en-US" sz="1600" smtClean="0">
                <a:solidFill>
                  <a:schemeClr val="tx1"/>
                </a:solidFill>
              </a:rPr>
              <a:t> </a:t>
            </a:r>
          </a:p>
          <a:p>
            <a:pPr lvl="1">
              <a:lnSpc>
                <a:spcPts val="2000"/>
              </a:lnSpc>
              <a:spcBef>
                <a:spcPct val="0"/>
              </a:spcBef>
              <a:spcAft>
                <a:spcPts val="300"/>
              </a:spcAft>
              <a:buFont typeface="Arial" pitchFamily="34" charset="0"/>
              <a:buChar char="•"/>
            </a:pPr>
            <a:r>
              <a:rPr lang="en-US" sz="1600" smtClean="0">
                <a:solidFill>
                  <a:schemeClr val="tx1"/>
                </a:solidFill>
              </a:rPr>
              <a:t>Oregon Office on Disability &amp; Health. </a:t>
            </a:r>
            <a:r>
              <a:rPr lang="en-US" sz="1600" smtClean="0">
                <a:solidFill>
                  <a:schemeClr val="tx1"/>
                </a:solidFill>
                <a:hlinkClick r:id="rId4"/>
              </a:rPr>
              <a:t>www.oodh.org</a:t>
            </a:r>
            <a:r>
              <a:rPr lang="en-US" sz="1600" smtClean="0">
                <a:solidFill>
                  <a:schemeClr val="tx1"/>
                </a:solidFill>
              </a:rPr>
              <a:t> </a:t>
            </a:r>
          </a:p>
          <a:p>
            <a:pPr>
              <a:lnSpc>
                <a:spcPts val="2000"/>
              </a:lnSpc>
              <a:spcBef>
                <a:spcPts val="200"/>
              </a:spcBef>
              <a:spcAft>
                <a:spcPts val="300"/>
              </a:spcAft>
            </a:pPr>
            <a:r>
              <a:rPr lang="en-US" smtClean="0">
                <a:solidFill>
                  <a:schemeClr val="tx1"/>
                </a:solidFill>
              </a:rPr>
              <a:t>My favorite disability video: Pepsi, 2008 Super Bowl portrays men who are deaf looking for </a:t>
            </a:r>
            <a:r>
              <a:rPr lang="en-US" altLang="en-US" smtClean="0">
                <a:solidFill>
                  <a:schemeClr val="tx1"/>
                </a:solidFill>
              </a:rPr>
              <a:t>“</a:t>
            </a:r>
            <a:r>
              <a:rPr lang="en-US" smtClean="0">
                <a:solidFill>
                  <a:schemeClr val="tx1"/>
                </a:solidFill>
              </a:rPr>
              <a:t>Bob</a:t>
            </a:r>
            <a:r>
              <a:rPr lang="en-US" altLang="en-US" smtClean="0">
                <a:solidFill>
                  <a:schemeClr val="tx1"/>
                </a:solidFill>
              </a:rPr>
              <a:t>’</a:t>
            </a:r>
            <a:r>
              <a:rPr lang="en-US" smtClean="0">
                <a:solidFill>
                  <a:schemeClr val="tx1"/>
                </a:solidFill>
              </a:rPr>
              <a:t>s House.</a:t>
            </a:r>
            <a:r>
              <a:rPr lang="en-US" altLang="en-US" smtClean="0">
                <a:solidFill>
                  <a:schemeClr val="tx1"/>
                </a:solidFill>
              </a:rPr>
              <a:t>”</a:t>
            </a:r>
            <a:r>
              <a:rPr lang="en-US" smtClean="0">
                <a:solidFill>
                  <a:schemeClr val="tx1"/>
                </a:solidFill>
              </a:rPr>
              <a:t> </a:t>
            </a:r>
            <a:r>
              <a:rPr lang="en-US" sz="1200" u="sng" smtClean="0">
                <a:hlinkClick r:id="rId5"/>
              </a:rPr>
              <a:t>http://www.youtube.com/watch?v=ffrq6cUoE5A</a:t>
            </a:r>
            <a:r>
              <a:rPr lang="en-US" sz="1200" u="sng" smtClean="0"/>
              <a:t> </a:t>
            </a:r>
          </a:p>
          <a:p>
            <a:pPr>
              <a:lnSpc>
                <a:spcPts val="2000"/>
              </a:lnSpc>
              <a:spcBef>
                <a:spcPts val="200"/>
              </a:spcBef>
              <a:spcAft>
                <a:spcPts val="300"/>
              </a:spcAft>
            </a:pPr>
            <a:r>
              <a:rPr lang="en-US" smtClean="0">
                <a:solidFill>
                  <a:schemeClr val="tx1"/>
                </a:solidFill>
              </a:rPr>
              <a:t>Blog: Harriet McBryde Johnson </a:t>
            </a:r>
            <a:r>
              <a:rPr lang="en-US" sz="1600" smtClean="0">
                <a:solidFill>
                  <a:schemeClr val="tx1"/>
                </a:solidFill>
                <a:hlinkClick r:id="rId6"/>
              </a:rPr>
              <a:t>http://julsland22.blogspot.com/2010/08/unspeakable-conversation-harriet.html</a:t>
            </a:r>
            <a:endParaRPr lang="en-US" sz="1600" smtClean="0">
              <a:solidFill>
                <a:schemeClr val="tx1"/>
              </a:solidFill>
            </a:endParaRPr>
          </a:p>
          <a:p>
            <a:pPr>
              <a:lnSpc>
                <a:spcPts val="2000"/>
              </a:lnSpc>
              <a:spcBef>
                <a:spcPts val="200"/>
              </a:spcBef>
              <a:spcAft>
                <a:spcPts val="300"/>
              </a:spcAft>
            </a:pPr>
            <a:r>
              <a:rPr lang="en-US" smtClean="0">
                <a:solidFill>
                  <a:schemeClr val="tx1"/>
                </a:solidFill>
              </a:rPr>
              <a:t>Institute of Medicine. </a:t>
            </a:r>
            <a:r>
              <a:rPr lang="en-US" i="1" smtClean="0">
                <a:solidFill>
                  <a:schemeClr val="tx1"/>
                </a:solidFill>
              </a:rPr>
              <a:t>The future of disability in America.</a:t>
            </a:r>
            <a:r>
              <a:rPr lang="en-US" smtClean="0">
                <a:solidFill>
                  <a:schemeClr val="tx1"/>
                </a:solidFill>
              </a:rPr>
              <a:t> Washington, D.C.: National Academies Press, 2007.</a:t>
            </a:r>
          </a:p>
          <a:p>
            <a:pPr>
              <a:lnSpc>
                <a:spcPts val="2000"/>
              </a:lnSpc>
              <a:spcBef>
                <a:spcPts val="200"/>
              </a:spcBef>
            </a:pPr>
            <a:r>
              <a:rPr lang="en-US" smtClean="0">
                <a:solidFill>
                  <a:schemeClr val="tx1"/>
                </a:solidFill>
              </a:rPr>
              <a:t>Global:</a:t>
            </a:r>
          </a:p>
          <a:p>
            <a:pPr lvl="1">
              <a:lnSpc>
                <a:spcPts val="1600"/>
              </a:lnSpc>
              <a:spcBef>
                <a:spcPts val="200"/>
              </a:spcBef>
            </a:pPr>
            <a:r>
              <a:rPr lang="en-US" sz="1600" smtClean="0">
                <a:solidFill>
                  <a:schemeClr val="tx1"/>
                </a:solidFill>
              </a:rPr>
              <a:t>Disabled Persons International.  </a:t>
            </a:r>
            <a:r>
              <a:rPr lang="en-US" sz="1600" u="sng" smtClean="0">
                <a:hlinkClick r:id="rId7"/>
              </a:rPr>
              <a:t>http://v1.dpi.org/lang-en/index</a:t>
            </a:r>
            <a:r>
              <a:rPr lang="en-US" sz="1600" smtClean="0"/>
              <a:t> </a:t>
            </a:r>
          </a:p>
          <a:p>
            <a:pPr lvl="1">
              <a:lnSpc>
                <a:spcPts val="1600"/>
              </a:lnSpc>
              <a:spcBef>
                <a:spcPts val="200"/>
              </a:spcBef>
            </a:pPr>
            <a:r>
              <a:rPr lang="en-US" sz="1600" smtClean="0">
                <a:solidFill>
                  <a:schemeClr val="tx1"/>
                </a:solidFill>
              </a:rPr>
              <a:t>Inclusion International. </a:t>
            </a:r>
            <a:r>
              <a:rPr lang="en-US" sz="1600" i="1" smtClean="0">
                <a:solidFill>
                  <a:schemeClr val="tx1"/>
                </a:solidFill>
              </a:rPr>
              <a:t>Inclusive communities = stronger communities. Global report on Article 19: The right to live &amp; be included in the community.</a:t>
            </a:r>
            <a:r>
              <a:rPr lang="en-US" sz="1600" smtClean="0">
                <a:solidFill>
                  <a:schemeClr val="tx1"/>
                </a:solidFill>
              </a:rPr>
              <a:t> London: Inclusion International. </a:t>
            </a:r>
            <a:r>
              <a:rPr lang="en-US" sz="1600" u="sng" smtClean="0">
                <a:hlinkClick r:id="rId8"/>
              </a:rPr>
              <a:t>http://www.inclusion-international.org/wp-content/uploads/Global-Report-Living-Colour-dr2-2.pdf</a:t>
            </a:r>
            <a:r>
              <a:rPr lang="en-US" sz="1600" smtClean="0"/>
              <a:t> </a:t>
            </a:r>
          </a:p>
          <a:p>
            <a:pPr lvl="1">
              <a:lnSpc>
                <a:spcPts val="1600"/>
              </a:lnSpc>
              <a:spcBef>
                <a:spcPts val="200"/>
              </a:spcBef>
            </a:pPr>
            <a:r>
              <a:rPr lang="en-US" sz="1600" smtClean="0">
                <a:solidFill>
                  <a:schemeClr val="tx1"/>
                </a:solidFill>
              </a:rPr>
              <a:t>World Health Organization disability model </a:t>
            </a:r>
            <a:r>
              <a:rPr lang="en-US" sz="1400" smtClean="0">
                <a:solidFill>
                  <a:schemeClr val="tx1"/>
                </a:solidFill>
                <a:hlinkClick r:id="rId9"/>
              </a:rPr>
              <a:t>http://www.who.int/classifications/icf/en/</a:t>
            </a:r>
            <a:r>
              <a:rPr lang="en-US" sz="1400" smtClean="0">
                <a:solidFill>
                  <a:schemeClr val="tx1"/>
                </a:solidFill>
              </a:rPr>
              <a:t> </a:t>
            </a:r>
          </a:p>
          <a:p>
            <a:pPr>
              <a:lnSpc>
                <a:spcPts val="2400"/>
              </a:lnSpc>
              <a:spcBef>
                <a:spcPts val="200"/>
              </a:spcBef>
            </a:pPr>
            <a:r>
              <a:rPr lang="en-US" smtClean="0">
                <a:solidFill>
                  <a:schemeClr val="tx1"/>
                </a:solidFill>
              </a:rPr>
              <a:t>Textbooks: </a:t>
            </a:r>
          </a:p>
          <a:p>
            <a:pPr lvl="1">
              <a:lnSpc>
                <a:spcPts val="1600"/>
              </a:lnSpc>
              <a:spcBef>
                <a:spcPts val="200"/>
              </a:spcBef>
            </a:pPr>
            <a:r>
              <a:rPr lang="en-US" sz="1600" smtClean="0">
                <a:solidFill>
                  <a:schemeClr val="tx1"/>
                </a:solidFill>
              </a:rPr>
              <a:t>Lollar D, Andresen EM (Eds)</a:t>
            </a:r>
            <a:r>
              <a:rPr lang="en-US" sz="1600" i="1" smtClean="0">
                <a:solidFill>
                  <a:schemeClr val="tx1"/>
                </a:solidFill>
              </a:rPr>
              <a:t>. </a:t>
            </a:r>
            <a:r>
              <a:rPr lang="en-US" sz="1600" smtClean="0">
                <a:solidFill>
                  <a:schemeClr val="tx1"/>
                </a:solidFill>
              </a:rPr>
              <a:t> </a:t>
            </a:r>
            <a:r>
              <a:rPr lang="en-US" sz="1600" i="1" smtClean="0">
                <a:solidFill>
                  <a:schemeClr val="tx1"/>
                </a:solidFill>
              </a:rPr>
              <a:t>Public health perspectives on disability: epidemiology to ethics &amp; beyond. </a:t>
            </a:r>
            <a:r>
              <a:rPr lang="en-US" sz="1600" smtClean="0">
                <a:solidFill>
                  <a:schemeClr val="tx1"/>
                </a:solidFill>
              </a:rPr>
              <a:t>New York: Springer, 2010. </a:t>
            </a:r>
          </a:p>
          <a:p>
            <a:pPr lvl="1">
              <a:lnSpc>
                <a:spcPts val="1600"/>
              </a:lnSpc>
              <a:spcBef>
                <a:spcPts val="200"/>
              </a:spcBef>
            </a:pPr>
            <a:r>
              <a:rPr lang="en-US" sz="1600" smtClean="0">
                <a:solidFill>
                  <a:schemeClr val="tx1"/>
                </a:solidFill>
              </a:rPr>
              <a:t>Drum CE, Krahn GL, Bersani H (Eds).  </a:t>
            </a:r>
            <a:r>
              <a:rPr lang="en-US" sz="1600" i="1" smtClean="0">
                <a:solidFill>
                  <a:schemeClr val="tx1"/>
                </a:solidFill>
              </a:rPr>
              <a:t>Disability &amp; public health. </a:t>
            </a:r>
            <a:r>
              <a:rPr lang="en-US" sz="1600" smtClean="0">
                <a:solidFill>
                  <a:schemeClr val="tx1"/>
                </a:solidFill>
              </a:rPr>
              <a:t>Washington DC: APHA, 2009.</a:t>
            </a:r>
          </a:p>
          <a:p>
            <a:pPr>
              <a:buFont typeface="Arial" pitchFamily="34" charset="0"/>
              <a:buNone/>
            </a:pPr>
            <a:endParaRPr lang="en-US" smtClean="0"/>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a:defRPr/>
            </a:pPr>
            <a:r>
              <a:rPr lang="en-US" sz="3600" b="1" dirty="0" smtClean="0">
                <a:solidFill>
                  <a:schemeClr val="bg2"/>
                </a:solidFill>
                <a:latin typeface="+mj-lt"/>
              </a:rPr>
              <a:t>Scheme </a:t>
            </a:r>
            <a:r>
              <a:rPr lang="en-US" sz="3600" b="1" dirty="0">
                <a:solidFill>
                  <a:schemeClr val="bg2"/>
                </a:solidFill>
                <a:latin typeface="+mj-lt"/>
              </a:rPr>
              <a:t>for Assessing Non-fatal</a:t>
            </a:r>
            <a:br>
              <a:rPr lang="en-US" sz="3600" b="1" dirty="0">
                <a:solidFill>
                  <a:schemeClr val="bg2"/>
                </a:solidFill>
                <a:latin typeface="+mj-lt"/>
              </a:rPr>
            </a:br>
            <a:r>
              <a:rPr lang="en-US" sz="3600" b="1" dirty="0">
                <a:solidFill>
                  <a:schemeClr val="bg2"/>
                </a:solidFill>
                <a:latin typeface="+mj-lt"/>
              </a:rPr>
              <a:t>Health Outcomes</a:t>
            </a:r>
          </a:p>
        </p:txBody>
      </p:sp>
      <p:sp>
        <p:nvSpPr>
          <p:cNvPr id="23554" name="Rectangle 3"/>
          <p:cNvSpPr>
            <a:spLocks noGrp="1" noChangeArrowheads="1"/>
          </p:cNvSpPr>
          <p:nvPr>
            <p:ph type="body" sz="half" idx="1"/>
          </p:nvPr>
        </p:nvSpPr>
        <p:spPr/>
        <p:txBody>
          <a:bodyPr/>
          <a:lstStyle/>
          <a:p>
            <a:pPr>
              <a:buFontTx/>
              <a:buNone/>
            </a:pPr>
            <a:r>
              <a:rPr lang="en-US" smtClean="0"/>
              <a:t>Disease	Impairment</a:t>
            </a:r>
          </a:p>
          <a:p>
            <a:pPr>
              <a:buFontTx/>
              <a:buNone/>
            </a:pPr>
            <a:endParaRPr lang="en-US" smtClean="0"/>
          </a:p>
          <a:p>
            <a:pPr>
              <a:buFontTx/>
              <a:buNone/>
            </a:pPr>
            <a:r>
              <a:rPr lang="en-US" smtClean="0"/>
              <a:t>Polio             Paralyzed 		           legs</a:t>
            </a:r>
          </a:p>
          <a:p>
            <a:pPr>
              <a:buFontTx/>
              <a:buNone/>
            </a:pPr>
            <a:endParaRPr lang="en-US" smtClean="0"/>
          </a:p>
          <a:p>
            <a:pPr>
              <a:buFontTx/>
              <a:buNone/>
            </a:pPr>
            <a:r>
              <a:rPr lang="en-US" smtClean="0"/>
              <a:t>Brain		Mild mental</a:t>
            </a:r>
          </a:p>
          <a:p>
            <a:pPr>
              <a:buFontTx/>
              <a:buNone/>
            </a:pPr>
            <a:r>
              <a:rPr lang="en-US" smtClean="0"/>
              <a:t>injury		retardation</a:t>
            </a:r>
          </a:p>
        </p:txBody>
      </p:sp>
      <p:sp>
        <p:nvSpPr>
          <p:cNvPr id="23555" name="Rectangle 4"/>
          <p:cNvSpPr>
            <a:spLocks noGrp="1" noChangeArrowheads="1"/>
          </p:cNvSpPr>
          <p:nvPr>
            <p:ph type="body" sz="half" idx="2"/>
          </p:nvPr>
        </p:nvSpPr>
        <p:spPr>
          <a:xfrm>
            <a:off x="4648200" y="1600200"/>
            <a:ext cx="4316413" cy="4525963"/>
          </a:xfrm>
        </p:spPr>
        <p:txBody>
          <a:bodyPr/>
          <a:lstStyle/>
          <a:p>
            <a:pPr>
              <a:buFontTx/>
              <a:buNone/>
            </a:pPr>
            <a:r>
              <a:rPr lang="en-US" smtClean="0"/>
              <a:t>Disability         Handicap</a:t>
            </a:r>
          </a:p>
          <a:p>
            <a:pPr>
              <a:buFontTx/>
              <a:buNone/>
            </a:pPr>
            <a:endParaRPr lang="en-US" smtClean="0"/>
          </a:p>
          <a:p>
            <a:pPr>
              <a:buFontTx/>
              <a:buNone/>
            </a:pPr>
            <a:r>
              <a:rPr lang="en-US" smtClean="0"/>
              <a:t>Inability           Unemployed</a:t>
            </a:r>
          </a:p>
          <a:p>
            <a:pPr>
              <a:buFontTx/>
              <a:buNone/>
            </a:pPr>
            <a:r>
              <a:rPr lang="en-US" smtClean="0"/>
              <a:t>to walk</a:t>
            </a:r>
          </a:p>
          <a:p>
            <a:pPr>
              <a:buFontTx/>
              <a:buNone/>
            </a:pPr>
            <a:endParaRPr lang="en-US" smtClean="0"/>
          </a:p>
          <a:p>
            <a:pPr>
              <a:buFontTx/>
              <a:buNone/>
            </a:pPr>
            <a:r>
              <a:rPr lang="en-US" smtClean="0"/>
              <a:t>Difficulty	     Social</a:t>
            </a:r>
          </a:p>
          <a:p>
            <a:pPr>
              <a:buFontTx/>
              <a:buNone/>
            </a:pPr>
            <a:r>
              <a:rPr lang="en-US" smtClean="0"/>
              <a:t>learning	      isolation</a:t>
            </a:r>
          </a:p>
        </p:txBody>
      </p:sp>
      <p:sp>
        <p:nvSpPr>
          <p:cNvPr id="94213" name="Line 5"/>
          <p:cNvSpPr>
            <a:spLocks noChangeShapeType="1"/>
          </p:cNvSpPr>
          <p:nvPr/>
        </p:nvSpPr>
        <p:spPr bwMode="auto">
          <a:xfrm>
            <a:off x="4211638" y="1916113"/>
            <a:ext cx="381000"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MS PGothic" charset="0"/>
              <a:cs typeface="MS PGothic" charset="0"/>
            </a:endParaRPr>
          </a:p>
        </p:txBody>
      </p:sp>
      <p:sp>
        <p:nvSpPr>
          <p:cNvPr id="94214" name="Line 6"/>
          <p:cNvSpPr>
            <a:spLocks noChangeShapeType="1"/>
          </p:cNvSpPr>
          <p:nvPr/>
        </p:nvSpPr>
        <p:spPr bwMode="auto">
          <a:xfrm>
            <a:off x="1763713" y="1916113"/>
            <a:ext cx="533400"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MS PGothic" charset="0"/>
              <a:cs typeface="MS PGothic" charset="0"/>
            </a:endParaRPr>
          </a:p>
        </p:txBody>
      </p:sp>
      <p:sp>
        <p:nvSpPr>
          <p:cNvPr id="94215" name="Line 7"/>
          <p:cNvSpPr>
            <a:spLocks noChangeShapeType="1"/>
          </p:cNvSpPr>
          <p:nvPr/>
        </p:nvSpPr>
        <p:spPr bwMode="auto">
          <a:xfrm>
            <a:off x="6084888" y="1916113"/>
            <a:ext cx="574675"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dirty="0">
                <a:latin typeface="Arial" charset="0"/>
                <a:ea typeface="MS PGothic" charset="0"/>
                <a:cs typeface="MS PGothic"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a:defRPr/>
            </a:pPr>
            <a:r>
              <a:rPr lang="en-US" b="1" dirty="0">
                <a:solidFill>
                  <a:schemeClr val="bg2"/>
                </a:solidFill>
                <a:latin typeface="+mj-lt"/>
              </a:rPr>
              <a:t>Definitions</a:t>
            </a:r>
          </a:p>
        </p:txBody>
      </p:sp>
      <p:sp>
        <p:nvSpPr>
          <p:cNvPr id="24578" name="Rectangle 3"/>
          <p:cNvSpPr>
            <a:spLocks noGrp="1" noChangeArrowheads="1"/>
          </p:cNvSpPr>
          <p:nvPr>
            <p:ph type="body" idx="1"/>
          </p:nvPr>
        </p:nvSpPr>
        <p:spPr/>
        <p:txBody>
          <a:bodyPr/>
          <a:lstStyle/>
          <a:p>
            <a:pPr>
              <a:lnSpc>
                <a:spcPct val="90000"/>
              </a:lnSpc>
            </a:pPr>
            <a:r>
              <a:rPr lang="en-US" sz="2800" b="1" smtClean="0">
                <a:solidFill>
                  <a:srgbClr val="FFFF00"/>
                </a:solidFill>
              </a:rPr>
              <a:t>Impairment:</a:t>
            </a:r>
            <a:r>
              <a:rPr lang="en-US" sz="2800" smtClean="0">
                <a:solidFill>
                  <a:srgbClr val="FFFF00"/>
                </a:solidFill>
              </a:rPr>
              <a:t> </a:t>
            </a:r>
            <a:r>
              <a:rPr lang="en-US" sz="2800" smtClean="0"/>
              <a:t>loss or abnormality of psychological, physiological, or anatomical structure or function.</a:t>
            </a:r>
          </a:p>
          <a:p>
            <a:pPr>
              <a:lnSpc>
                <a:spcPct val="90000"/>
              </a:lnSpc>
            </a:pPr>
            <a:r>
              <a:rPr lang="en-US" sz="2800" b="1" smtClean="0">
                <a:solidFill>
                  <a:srgbClr val="FFFF00"/>
                </a:solidFill>
              </a:rPr>
              <a:t>Disability</a:t>
            </a:r>
            <a:r>
              <a:rPr lang="en-US" sz="2800" smtClean="0">
                <a:solidFill>
                  <a:srgbClr val="FFFF00"/>
                </a:solidFill>
              </a:rPr>
              <a:t>: </a:t>
            </a:r>
            <a:r>
              <a:rPr lang="en-US" sz="2800" smtClean="0"/>
              <a:t>any restriction or lack of ability to perform an activity in the manner or within the range considered normal.</a:t>
            </a:r>
          </a:p>
          <a:p>
            <a:pPr>
              <a:lnSpc>
                <a:spcPct val="90000"/>
              </a:lnSpc>
            </a:pPr>
            <a:r>
              <a:rPr lang="en-US" sz="2800" b="1" smtClean="0">
                <a:solidFill>
                  <a:srgbClr val="FFFF00"/>
                </a:solidFill>
              </a:rPr>
              <a:t>Handicap</a:t>
            </a:r>
            <a:r>
              <a:rPr lang="en-US" sz="2800" smtClean="0">
                <a:solidFill>
                  <a:srgbClr val="FFFF00"/>
                </a:solidFill>
              </a:rPr>
              <a:t>: </a:t>
            </a:r>
            <a:r>
              <a:rPr lang="en-US" sz="2800" smtClean="0"/>
              <a:t>disadvantage resulting from impairment or disability that limits or prevents the fulfillment of a role that is normal (depending on age, sex, social, and cultural factors).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solidFill>
                  <a:srgbClr val="092A91"/>
                </a:solidFill>
                <a:latin typeface="+mj-lt"/>
                <a:ea typeface="+mj-ea"/>
                <a:cs typeface="+mj-cs"/>
              </a:rPr>
              <a:t>International Classification (ICIDH) :</a:t>
            </a:r>
          </a:p>
        </p:txBody>
      </p:sp>
      <p:sp>
        <p:nvSpPr>
          <p:cNvPr id="25602" name="Content Placeholder 2"/>
          <p:cNvSpPr>
            <a:spLocks noGrp="1"/>
          </p:cNvSpPr>
          <p:nvPr>
            <p:ph idx="1"/>
          </p:nvPr>
        </p:nvSpPr>
        <p:spPr>
          <a:xfrm>
            <a:off x="457200" y="1600200"/>
            <a:ext cx="8186738" cy="4972050"/>
          </a:xfrm>
        </p:spPr>
        <p:txBody>
          <a:bodyPr/>
          <a:lstStyle/>
          <a:p>
            <a:pPr eaLnBrk="1" hangingPunct="1">
              <a:lnSpc>
                <a:spcPct val="80000"/>
              </a:lnSpc>
            </a:pPr>
            <a:r>
              <a:rPr lang="en-US" sz="3000" b="1" u="sng" smtClean="0">
                <a:solidFill>
                  <a:srgbClr val="FFFF00"/>
                </a:solidFill>
              </a:rPr>
              <a:t>An impairment</a:t>
            </a:r>
            <a:r>
              <a:rPr lang="en-US" sz="3000" smtClean="0">
                <a:solidFill>
                  <a:srgbClr val="FFFF00"/>
                </a:solidFill>
              </a:rPr>
              <a:t>:</a:t>
            </a:r>
          </a:p>
          <a:p>
            <a:pPr eaLnBrk="1" hangingPunct="1">
              <a:lnSpc>
                <a:spcPct val="80000"/>
              </a:lnSpc>
              <a:buFont typeface="Arial" pitchFamily="34" charset="0"/>
              <a:buNone/>
            </a:pPr>
            <a:r>
              <a:rPr lang="ja-JP" altLang="en-US" sz="3000" b="1" i="1" smtClean="0"/>
              <a:t>“</a:t>
            </a:r>
            <a:r>
              <a:rPr lang="en-US" altLang="ja-JP" sz="3000" b="1" i="1" smtClean="0"/>
              <a:t> any temporary or permanent loss or abnormality of a body structure or function , whether physiological  or psychological</a:t>
            </a:r>
            <a:r>
              <a:rPr lang="ja-JP" altLang="en-US" sz="3000" b="1" i="1" smtClean="0"/>
              <a:t>“</a:t>
            </a:r>
            <a:r>
              <a:rPr lang="en-US" altLang="ja-JP" sz="3000" b="1" i="1" smtClean="0"/>
              <a:t>.</a:t>
            </a:r>
          </a:p>
          <a:p>
            <a:pPr eaLnBrk="1" hangingPunct="1">
              <a:lnSpc>
                <a:spcPct val="80000"/>
              </a:lnSpc>
            </a:pPr>
            <a:r>
              <a:rPr lang="en-US" sz="3000" smtClean="0"/>
              <a:t> An Impairment is a disturbance affecting functions that are essentially :      </a:t>
            </a:r>
          </a:p>
          <a:p>
            <a:pPr eaLnBrk="1" hangingPunct="1">
              <a:lnSpc>
                <a:spcPct val="80000"/>
              </a:lnSpc>
              <a:buFont typeface="Wingdings" pitchFamily="2" charset="2"/>
              <a:buChar char="Ø"/>
            </a:pPr>
            <a:r>
              <a:rPr lang="en-US" sz="3000" smtClean="0"/>
              <a:t>Mental (memory, consciousness) or</a:t>
            </a:r>
          </a:p>
          <a:p>
            <a:pPr eaLnBrk="1" hangingPunct="1">
              <a:lnSpc>
                <a:spcPct val="80000"/>
              </a:lnSpc>
              <a:buFont typeface="Wingdings" pitchFamily="2" charset="2"/>
              <a:buChar char="Ø"/>
            </a:pPr>
            <a:r>
              <a:rPr lang="en-US" sz="3000" smtClean="0"/>
              <a:t>Sensory, or</a:t>
            </a:r>
          </a:p>
          <a:p>
            <a:pPr eaLnBrk="1" hangingPunct="1">
              <a:lnSpc>
                <a:spcPct val="80000"/>
              </a:lnSpc>
              <a:buFont typeface="Wingdings" pitchFamily="2" charset="2"/>
              <a:buChar char="Ø"/>
            </a:pPr>
            <a:r>
              <a:rPr lang="en-US" sz="3000" smtClean="0"/>
              <a:t>Internal organs(heart, kidney), </a:t>
            </a:r>
          </a:p>
          <a:p>
            <a:pPr eaLnBrk="1" hangingPunct="1">
              <a:lnSpc>
                <a:spcPct val="80000"/>
              </a:lnSpc>
              <a:buFont typeface="Wingdings" pitchFamily="2" charset="2"/>
              <a:buChar char="Ø"/>
            </a:pPr>
            <a:r>
              <a:rPr lang="en-US" sz="3000" smtClean="0"/>
              <a:t>The head, </a:t>
            </a:r>
          </a:p>
          <a:p>
            <a:pPr eaLnBrk="1" hangingPunct="1">
              <a:lnSpc>
                <a:spcPct val="80000"/>
              </a:lnSpc>
              <a:buFont typeface="Wingdings" pitchFamily="2" charset="2"/>
              <a:buChar char="Ø"/>
            </a:pPr>
            <a:r>
              <a:rPr lang="en-US" sz="3000" smtClean="0"/>
              <a:t>The trunk or the limbs..                   </a:t>
            </a:r>
          </a:p>
        </p:txBody>
      </p:sp>
    </p:spTree>
  </p:cSld>
  <p:clrMapOvr>
    <a:masterClrMapping/>
  </p:clrMapOvr>
</p:sld>
</file>

<file path=ppt/theme/theme1.xml><?xml version="1.0" encoding="utf-8"?>
<a:theme xmlns:a="http://schemas.openxmlformats.org/drawingml/2006/main" name="1_TP101967919_template">
  <a:themeElements>
    <a:clrScheme name="Custom 1">
      <a:dk1>
        <a:srgbClr val="FFFFFF"/>
      </a:dk1>
      <a:lt1>
        <a:srgbClr val="FFFFFF"/>
      </a:lt1>
      <a:dk2>
        <a:srgbClr val="1F497D"/>
      </a:dk2>
      <a:lt2>
        <a:srgbClr val="0C38C2"/>
      </a:lt2>
      <a:accent1>
        <a:srgbClr val="4167D4"/>
      </a:accent1>
      <a:accent2>
        <a:srgbClr val="82788C"/>
      </a:accent2>
      <a:accent3>
        <a:srgbClr val="000000"/>
      </a:accent3>
      <a:accent4>
        <a:srgbClr val="8064A2"/>
      </a:accent4>
      <a:accent5>
        <a:srgbClr val="4BACC6"/>
      </a:accent5>
      <a:accent6>
        <a:srgbClr val="F79646"/>
      </a:accent6>
      <a:hlink>
        <a:srgbClr val="B5A6E2"/>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1058</TotalTime>
  <Words>2865</Words>
  <Application>Microsoft Macintosh PowerPoint</Application>
  <PresentationFormat>عرض على الشاشة (3:4)‏</PresentationFormat>
  <Paragraphs>424</Paragraphs>
  <Slides>60</Slides>
  <Notes>5</Notes>
  <HiddenSlides>0</HiddenSlides>
  <MMClips>0</MMClips>
  <ScaleCrop>false</ScaleCrop>
  <HeadingPairs>
    <vt:vector size="8" baseType="variant">
      <vt:variant>
        <vt:lpstr>الخطوط المستخدمة</vt:lpstr>
      </vt:variant>
      <vt:variant>
        <vt:i4>9</vt:i4>
      </vt:variant>
      <vt:variant>
        <vt:lpstr>سمة</vt:lpstr>
      </vt:variant>
      <vt:variant>
        <vt:i4>1</vt:i4>
      </vt:variant>
      <vt:variant>
        <vt:lpstr>خوادم OLE مضمنة</vt:lpstr>
      </vt:variant>
      <vt:variant>
        <vt:i4>2</vt:i4>
      </vt:variant>
      <vt:variant>
        <vt:lpstr>عناوين الشرائح</vt:lpstr>
      </vt:variant>
      <vt:variant>
        <vt:i4>60</vt:i4>
      </vt:variant>
    </vt:vector>
  </HeadingPairs>
  <TitlesOfParts>
    <vt:vector size="72" baseType="lpstr">
      <vt:lpstr>Arial</vt:lpstr>
      <vt:lpstr>MS PGothic</vt:lpstr>
      <vt:lpstr>Tahoma</vt:lpstr>
      <vt:lpstr>Calibri</vt:lpstr>
      <vt:lpstr>MS PGothic</vt:lpstr>
      <vt:lpstr>Footlight MT Light</vt:lpstr>
      <vt:lpstr>Wingdings</vt:lpstr>
      <vt:lpstr>Garamond</vt:lpstr>
      <vt:lpstr>Times New Roman</vt:lpstr>
      <vt:lpstr>1_TP101967919_template</vt:lpstr>
      <vt:lpstr>Microsoft Graph Chart</vt:lpstr>
      <vt:lpstr>Photo Editor Photo</vt:lpstr>
      <vt:lpstr>Disabilities &amp; Impairments:  An Overview</vt:lpstr>
      <vt:lpstr>Objectives</vt:lpstr>
      <vt:lpstr>Etiology:</vt:lpstr>
      <vt:lpstr>CONCEPTS &amp; DEFINTIONS</vt:lpstr>
      <vt:lpstr>Definition of “Health”</vt:lpstr>
      <vt:lpstr>Quality of life:</vt:lpstr>
      <vt:lpstr>Scheme for Assessing Non-fatal Health Outcomes</vt:lpstr>
      <vt:lpstr>Definitions</vt:lpstr>
      <vt:lpstr>International Classification (ICIDH) :</vt:lpstr>
      <vt:lpstr>Commonly reported Impairment indicators </vt:lpstr>
      <vt:lpstr>Problems with Human Functioning (I): Impairments (ICF)</vt:lpstr>
      <vt:lpstr>  International Classification of Functioning, Disability and Health (ICF)  </vt:lpstr>
      <vt:lpstr>ICF</vt:lpstr>
      <vt:lpstr>Source of Concepts for Measurement: ICF Model</vt:lpstr>
      <vt:lpstr>Disability Concepts for the Model of Public Health</vt:lpstr>
      <vt:lpstr>ICIDH:</vt:lpstr>
      <vt:lpstr>Commonly used disability indicators</vt:lpstr>
      <vt:lpstr>Disability I</vt:lpstr>
      <vt:lpstr>Disability - II</vt:lpstr>
      <vt:lpstr> Handicap:  </vt:lpstr>
      <vt:lpstr>Physical handicap:</vt:lpstr>
      <vt:lpstr>Domains of Human Functioning </vt:lpstr>
      <vt:lpstr>Problems with Human Functioning (II)</vt:lpstr>
      <vt:lpstr>Mental handicap:</vt:lpstr>
      <vt:lpstr>Genetic causes of mental retardation:</vt:lpstr>
      <vt:lpstr>Mental handicaps: </vt:lpstr>
      <vt:lpstr>Mental handicaps:</vt:lpstr>
      <vt:lpstr>LEARNING DISABILITIES</vt:lpstr>
      <vt:lpstr>Warning Signs</vt:lpstr>
      <vt:lpstr>What is a learning disability?</vt:lpstr>
      <vt:lpstr>Causes of learning disabilities</vt:lpstr>
      <vt:lpstr>Magnitude &amp; Causes</vt:lpstr>
      <vt:lpstr>الشريحة 33</vt:lpstr>
      <vt:lpstr>الشريحة 34</vt:lpstr>
      <vt:lpstr>USA Estimates (1)</vt:lpstr>
      <vt:lpstr>USA Estimates (2)</vt:lpstr>
      <vt:lpstr>The Magnitude of Disability in the Eastern Mediterranean Region: </vt:lpstr>
      <vt:lpstr>الشريحة 38</vt:lpstr>
      <vt:lpstr>KSA Estimates (1)</vt:lpstr>
      <vt:lpstr>الشريحة 40</vt:lpstr>
      <vt:lpstr>الشريحة 41</vt:lpstr>
      <vt:lpstr>Egypt Estimates</vt:lpstr>
      <vt:lpstr>Syria Estimates</vt:lpstr>
      <vt:lpstr>PREVENTION &amp; CONTROL</vt:lpstr>
      <vt:lpstr>الشريحة 45</vt:lpstr>
      <vt:lpstr>Levels of Prevention</vt:lpstr>
      <vt:lpstr>Primary Prevention:</vt:lpstr>
      <vt:lpstr>Levels of Prevention</vt:lpstr>
      <vt:lpstr>Secondary Prevention:</vt:lpstr>
      <vt:lpstr>Levels of Prevention</vt:lpstr>
      <vt:lpstr>COMMUNITY-BASED REHABILITATION</vt:lpstr>
      <vt:lpstr>Community Based Rehabilitation 1 CBR </vt:lpstr>
      <vt:lpstr>Community-Based Rehabilitation 2</vt:lpstr>
      <vt:lpstr>CBR</vt:lpstr>
      <vt:lpstr>الشريحة 55</vt:lpstr>
      <vt:lpstr>Can we reach public health?</vt:lpstr>
      <vt:lpstr>الشريحة 57</vt:lpstr>
      <vt:lpstr>References (I)</vt:lpstr>
      <vt:lpstr>References (II)</vt:lpstr>
      <vt:lpstr>Other 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Violence &amp; Injury Prevention (VIP)</dc:title>
  <dc:creator>Windows User</dc:creator>
  <cp:lastModifiedBy>AA</cp:lastModifiedBy>
  <cp:revision>81</cp:revision>
  <dcterms:created xsi:type="dcterms:W3CDTF">2011-01-26T18:48:51Z</dcterms:created>
  <dcterms:modified xsi:type="dcterms:W3CDTF">2013-12-10T14:51:13Z</dcterms:modified>
</cp:coreProperties>
</file>