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Lst>
  <p:notesMasterIdLst>
    <p:notesMasterId r:id="rId24"/>
  </p:notesMasterIdLst>
  <p:handoutMasterIdLst>
    <p:handoutMasterId r:id="rId25"/>
  </p:handoutMasterIdLst>
  <p:sldIdLst>
    <p:sldId id="257" r:id="rId3"/>
    <p:sldId id="258" r:id="rId4"/>
    <p:sldId id="309" r:id="rId5"/>
    <p:sldId id="278" r:id="rId6"/>
    <p:sldId id="310" r:id="rId7"/>
    <p:sldId id="279" r:id="rId8"/>
    <p:sldId id="313" r:id="rId9"/>
    <p:sldId id="308"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63" r:id="rId2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671" autoAdjust="0"/>
  </p:normalViewPr>
  <p:slideViewPr>
    <p:cSldViewPr>
      <p:cViewPr varScale="1">
        <p:scale>
          <a:sx n="88" d="100"/>
          <a:sy n="88" d="100"/>
        </p:scale>
        <p:origin x="-10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75FE574-18F0-4F8C-BDD3-43EF62402EB9}" type="datetimeFigureOut">
              <a:rPr lang="en-US"/>
              <a:pPr>
                <a:defRPr/>
              </a:pPr>
              <a:t>9/15/2013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55B8523-98A3-4DA7-935B-C5D99625C78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1D4E06E-FACB-4E69-92D5-A9242CEE8179}"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ar-EG" smtClean="0"/>
          </a:p>
        </p:txBody>
      </p:sp>
      <p:sp>
        <p:nvSpPr>
          <p:cNvPr id="7172" name="Slide Number Placeholder 3"/>
          <p:cNvSpPr>
            <a:spLocks noGrp="1"/>
          </p:cNvSpPr>
          <p:nvPr>
            <p:ph type="sldNum" sz="quarter" idx="5"/>
          </p:nvPr>
        </p:nvSpPr>
        <p:spPr>
          <a:noFill/>
        </p:spPr>
        <p:txBody>
          <a:bodyPr/>
          <a:lstStyle/>
          <a:p>
            <a:fld id="{C5ACCAD5-65D9-4928-987A-5BD3BECAB493}" type="slidenum">
              <a:rPr lang="en-GB"/>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pPr eaLnBrk="1" hangingPunct="1"/>
            <a:endParaRPr lang="en-US" smtClean="0"/>
          </a:p>
        </p:txBody>
      </p:sp>
      <p:sp>
        <p:nvSpPr>
          <p:cNvPr id="9220" name="Slide Number Placeholder 3"/>
          <p:cNvSpPr>
            <a:spLocks noGrp="1"/>
          </p:cNvSpPr>
          <p:nvPr>
            <p:ph type="sldNum" sz="quarter" idx="5"/>
          </p:nvPr>
        </p:nvSpPr>
        <p:spPr>
          <a:noFill/>
        </p:spPr>
        <p:txBody>
          <a:bodyPr/>
          <a:lstStyle/>
          <a:p>
            <a:fld id="{49E87826-64B7-4125-B1DA-CD5E2789F6CE}" type="slidenum">
              <a:rPr lang="ar-SA"/>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74B68A6F-7A4D-4561-9496-4C69526CB502}" type="slidenum">
              <a:rPr lang="en-US"/>
              <a:pPr/>
              <a:t>5</a:t>
            </a:fld>
            <a:endParaRPr lang="en-US"/>
          </a:p>
        </p:txBody>
      </p:sp>
      <p:sp>
        <p:nvSpPr>
          <p:cNvPr id="12291" name="Rectangle 2"/>
          <p:cNvSpPr>
            <a:spLocks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mtClean="0"/>
              <a:t>Several important landmarks in natural history are the initiation of the disease itself (however we are defining it), the onset of symptoms, the point where a disease can be and/or is usually detected, and for communicable diseases, the point when the disease becomes transmissible.</a:t>
            </a:r>
          </a:p>
          <a:p>
            <a:pPr eaLnBrk="1" hangingPunct="1">
              <a:spcBef>
                <a:spcPct val="80000"/>
              </a:spcBef>
            </a:pPr>
            <a:r>
              <a:rPr lang="en-US" smtClean="0"/>
              <a:t>Epidemiology is still working on standardizing its terminology.  The terms presented here are used by a major epidemiology textbook (Rothman and Greenland, </a:t>
            </a:r>
            <a:r>
              <a:rPr lang="en-US" i="1" smtClean="0"/>
              <a:t>Modern Epidemiology</a:t>
            </a:r>
            <a:r>
              <a:rPr lang="en-US" smtClean="0"/>
              <a:t>) to represent these four stages:</a:t>
            </a:r>
          </a:p>
          <a:p>
            <a:pPr eaLnBrk="1" hangingPunct="1">
              <a:spcBef>
                <a:spcPct val="80000"/>
              </a:spcBef>
            </a:pPr>
            <a:r>
              <a:rPr lang="en-US" smtClean="0"/>
              <a:t>Rothman applies the term </a:t>
            </a:r>
            <a:r>
              <a:rPr lang="en-US" u="sng" smtClean="0"/>
              <a:t>induction period</a:t>
            </a:r>
            <a:r>
              <a:rPr lang="en-US" smtClean="0"/>
              <a:t> to the period of time between exposure to a causal agent and the initiation of the disease.  Since the etiology of many diseases involves a combination of factors, Rothman considers each causal agent as having its own induction period.  The beginning of actual disease, even if it can be defined, is often unobservable.  Nevertheless, the concept of the induction period is a useful 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A9A9B50-E14A-4A99-B112-4FC614C092A4}" type="slidenum">
              <a:rPr lang="en-GB"/>
              <a:pPr/>
              <a:t>7</a:t>
            </a:fld>
            <a:endParaRPr lang="en-GB"/>
          </a:p>
        </p:txBody>
      </p:sp>
      <p:sp>
        <p:nvSpPr>
          <p:cNvPr id="1536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eaLnBrk="1" hangingPunct="1"/>
            <a:r>
              <a:rPr lang="en-GB" sz="1200"/>
              <a:t>19/2/2007</a:t>
            </a:r>
          </a:p>
        </p:txBody>
      </p:sp>
      <p:sp>
        <p:nvSpPr>
          <p:cNvPr id="15364"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eaLnBrk="1" hangingPunct="1"/>
            <a:r>
              <a:rPr lang="en-GB" sz="1200"/>
              <a:t>Dr. Salwa Tayel</a:t>
            </a:r>
          </a:p>
        </p:txBody>
      </p:sp>
      <p:sp>
        <p:nvSpPr>
          <p:cNvPr id="153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FEB4500-8B53-4FE5-9C19-529390453B1B}" type="slidenum">
              <a:rPr lang="ar-SA" sz="1200"/>
              <a:pPr algn="r" eaLnBrk="1" hangingPunct="1"/>
              <a:t>7</a:t>
            </a:fld>
            <a:endParaRPr lang="en-GB" sz="1200"/>
          </a:p>
        </p:txBody>
      </p:sp>
      <p:sp>
        <p:nvSpPr>
          <p:cNvPr id="15366" name="Rectangle 2"/>
          <p:cNvSpPr>
            <a:spLocks noRot="1" noChangeArrowheads="1" noTextEdit="1"/>
          </p:cNvSpPr>
          <p:nvPr>
            <p:ph type="sldImg"/>
          </p:nvPr>
        </p:nvSpPr>
        <p:spPr>
          <a:ln/>
        </p:spPr>
      </p:sp>
      <p:sp>
        <p:nvSpPr>
          <p:cNvPr id="153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p:spPr>
        <p:txBody>
          <a:bodyPr/>
          <a:lstStyle/>
          <a:p>
            <a:fld id="{ED882DC5-A795-45A3-8AC3-7F36ED9D88DB}" type="slidenum">
              <a:rPr lang="en-US"/>
              <a:pPr/>
              <a:t>8</a:t>
            </a:fld>
            <a:endParaRPr 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spcBef>
                <a:spcPct val="0"/>
              </a:spcBef>
            </a:pPr>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151D47D4-AFC1-497F-AD50-3D03B0224F3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C2A9432F-8A1E-48C8-AE17-EF1748C07C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051A8863-A6C6-41AE-B4A8-A2477EA7BFB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30476DC2-D7F7-45D6-B4AF-ACF852D5FB7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02CC49DA-9986-4097-81FC-6CD664901EB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3EEDAE02-8A68-4B76-BE76-6F7F7250970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fld id="{283FC4D4-D635-4E89-95F4-7911CD56CE6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6 September 2013</a:t>
            </a:r>
          </a:p>
        </p:txBody>
      </p:sp>
      <p:sp>
        <p:nvSpPr>
          <p:cNvPr id="8"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9" name="Slide Number Placeholder 5"/>
          <p:cNvSpPr>
            <a:spLocks noGrp="1"/>
          </p:cNvSpPr>
          <p:nvPr>
            <p:ph type="sldNum" sz="quarter" idx="12"/>
          </p:nvPr>
        </p:nvSpPr>
        <p:spPr/>
        <p:txBody>
          <a:bodyPr/>
          <a:lstStyle>
            <a:lvl1pPr>
              <a:defRPr/>
            </a:lvl1pPr>
          </a:lstStyle>
          <a:p>
            <a:fld id="{A2174A6A-78F1-4B39-99F3-30F570A8E7ED}"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6 September 2013</a:t>
            </a:r>
          </a:p>
        </p:txBody>
      </p:sp>
      <p:sp>
        <p:nvSpPr>
          <p:cNvPr id="4"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5" name="Slide Number Placeholder 5"/>
          <p:cNvSpPr>
            <a:spLocks noGrp="1"/>
          </p:cNvSpPr>
          <p:nvPr>
            <p:ph type="sldNum" sz="quarter" idx="12"/>
          </p:nvPr>
        </p:nvSpPr>
        <p:spPr/>
        <p:txBody>
          <a:bodyPr/>
          <a:lstStyle>
            <a:lvl1pPr>
              <a:defRPr/>
            </a:lvl1pPr>
          </a:lstStyle>
          <a:p>
            <a:fld id="{8E850900-1BDB-4D7D-A0AA-5B28A1F0241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6 September 2013</a:t>
            </a:r>
          </a:p>
        </p:txBody>
      </p:sp>
      <p:sp>
        <p:nvSpPr>
          <p:cNvPr id="3"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4" name="Slide Number Placeholder 5"/>
          <p:cNvSpPr>
            <a:spLocks noGrp="1"/>
          </p:cNvSpPr>
          <p:nvPr>
            <p:ph type="sldNum" sz="quarter" idx="12"/>
          </p:nvPr>
        </p:nvSpPr>
        <p:spPr/>
        <p:txBody>
          <a:bodyPr/>
          <a:lstStyle>
            <a:lvl1pPr>
              <a:defRPr/>
            </a:lvl1pPr>
          </a:lstStyle>
          <a:p>
            <a:fld id="{DA1DB91D-00A3-4A99-9F0E-E87C51141B9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fld id="{FC0ED683-D2F7-44D6-9729-50BADDF239C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C2C06CC4-1B83-4E42-9415-3DC85D65431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fld id="{8CBDE036-0C95-4989-86DC-E8C2C23FC4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351D9BE1-2B70-48EA-9C24-29886F79CA2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3192353F-15CE-49D4-A156-9143265844C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493FCCF2-1479-4EF1-9FF2-411871FDEFF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fld id="{2CD15221-BCA7-422B-972E-20FD1F96A3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fld id="{F76CEF64-EEE3-4045-A066-F2544BC301B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6 September 2013</a:t>
            </a:r>
          </a:p>
        </p:txBody>
      </p:sp>
      <p:sp>
        <p:nvSpPr>
          <p:cNvPr id="8"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9" name="Slide Number Placeholder 5"/>
          <p:cNvSpPr>
            <a:spLocks noGrp="1"/>
          </p:cNvSpPr>
          <p:nvPr>
            <p:ph type="sldNum" sz="quarter" idx="12"/>
          </p:nvPr>
        </p:nvSpPr>
        <p:spPr/>
        <p:txBody>
          <a:bodyPr/>
          <a:lstStyle>
            <a:lvl1pPr>
              <a:defRPr/>
            </a:lvl1pPr>
          </a:lstStyle>
          <a:p>
            <a:fld id="{CAEAAC70-146A-4A91-BBFA-E8E4280746A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6 September 2013</a:t>
            </a:r>
          </a:p>
        </p:txBody>
      </p:sp>
      <p:sp>
        <p:nvSpPr>
          <p:cNvPr id="4"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5" name="Slide Number Placeholder 5"/>
          <p:cNvSpPr>
            <a:spLocks noGrp="1"/>
          </p:cNvSpPr>
          <p:nvPr>
            <p:ph type="sldNum" sz="quarter" idx="12"/>
          </p:nvPr>
        </p:nvSpPr>
        <p:spPr/>
        <p:txBody>
          <a:bodyPr/>
          <a:lstStyle>
            <a:lvl1pPr>
              <a:defRPr/>
            </a:lvl1pPr>
          </a:lstStyle>
          <a:p>
            <a:fld id="{BC6E11B6-6B71-48C5-A56A-19F9FA30CF8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6 September 2013</a:t>
            </a:r>
          </a:p>
        </p:txBody>
      </p:sp>
      <p:sp>
        <p:nvSpPr>
          <p:cNvPr id="3"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4" name="Slide Number Placeholder 5"/>
          <p:cNvSpPr>
            <a:spLocks noGrp="1"/>
          </p:cNvSpPr>
          <p:nvPr>
            <p:ph type="sldNum" sz="quarter" idx="12"/>
          </p:nvPr>
        </p:nvSpPr>
        <p:spPr/>
        <p:txBody>
          <a:bodyPr/>
          <a:lstStyle>
            <a:lvl1pPr>
              <a:defRPr/>
            </a:lvl1pPr>
          </a:lstStyle>
          <a:p>
            <a:fld id="{872FBCB2-35B1-4ED0-AA0F-C2A6D53C6EC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fld id="{DD597616-EF63-4864-BBB5-6E7FEB9FCFA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fld id="{1B47F9B3-9FE2-4FF8-9AD7-E9D586211B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US"/>
              <a:t>6 September 2013</a:t>
            </a:r>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US"/>
              <a:t>Natural History&amp; Spectrum of Diseases</a:t>
            </a: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fld id="{36E92D67-83E1-413F-BD57-A16EF85FF5C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ctr" rtl="0" eaLnBrk="0" fontAlgn="base" hangingPunct="0">
        <a:spcBef>
          <a:spcPct val="0"/>
        </a:spcBef>
        <a:spcAft>
          <a:spcPct val="0"/>
        </a:spcAft>
        <a:defRPr sz="4000">
          <a:solidFill>
            <a:srgbClr val="000000"/>
          </a:solidFill>
          <a:latin typeface="+mj-lt"/>
          <a:ea typeface="+mj-ea"/>
          <a:cs typeface="+mj-cs"/>
        </a:defRPr>
      </a:lvl1pPr>
      <a:lvl2pPr algn="ctr" rtl="0" eaLnBrk="0" fontAlgn="base" hangingPunct="0">
        <a:spcBef>
          <a:spcPct val="0"/>
        </a:spcBef>
        <a:spcAft>
          <a:spcPct val="0"/>
        </a:spcAft>
        <a:defRPr sz="4000">
          <a:solidFill>
            <a:srgbClr val="000000"/>
          </a:solidFill>
          <a:latin typeface="Tahoma" pitchFamily="34" charset="0"/>
          <a:cs typeface="Arial" charset="0"/>
        </a:defRPr>
      </a:lvl2pPr>
      <a:lvl3pPr algn="ctr" rtl="0" eaLnBrk="0" fontAlgn="base" hangingPunct="0">
        <a:spcBef>
          <a:spcPct val="0"/>
        </a:spcBef>
        <a:spcAft>
          <a:spcPct val="0"/>
        </a:spcAft>
        <a:defRPr sz="4000">
          <a:solidFill>
            <a:srgbClr val="000000"/>
          </a:solidFill>
          <a:latin typeface="Tahoma" pitchFamily="34" charset="0"/>
          <a:cs typeface="Arial" charset="0"/>
        </a:defRPr>
      </a:lvl3pPr>
      <a:lvl4pPr algn="ctr" rtl="0" eaLnBrk="0" fontAlgn="base" hangingPunct="0">
        <a:spcBef>
          <a:spcPct val="0"/>
        </a:spcBef>
        <a:spcAft>
          <a:spcPct val="0"/>
        </a:spcAft>
        <a:defRPr sz="4000">
          <a:solidFill>
            <a:srgbClr val="000000"/>
          </a:solidFill>
          <a:latin typeface="Tahoma" pitchFamily="34" charset="0"/>
          <a:cs typeface="Arial" charset="0"/>
        </a:defRPr>
      </a:lvl4pPr>
      <a:lvl5pPr algn="ctr" rtl="0" eaLnBrk="0" fontAlgn="base" hangingPunct="0">
        <a:spcBef>
          <a:spcPct val="0"/>
        </a:spcBef>
        <a:spcAft>
          <a:spcPct val="0"/>
        </a:spcAft>
        <a:defRPr sz="4000">
          <a:solidFill>
            <a:srgbClr val="000000"/>
          </a:solidFill>
          <a:latin typeface="Tahoma" pitchFamily="34" charset="0"/>
          <a:cs typeface="Arial" charset="0"/>
        </a:defRPr>
      </a:lvl5pPr>
      <a:lvl6pPr marL="457200" algn="ctr" rtl="0" fontAlgn="base">
        <a:spcBef>
          <a:spcPct val="0"/>
        </a:spcBef>
        <a:spcAft>
          <a:spcPct val="0"/>
        </a:spcAft>
        <a:defRPr sz="4000">
          <a:solidFill>
            <a:srgbClr val="000000"/>
          </a:solidFill>
          <a:latin typeface="Tahoma" pitchFamily="34" charset="0"/>
          <a:cs typeface="Arial" charset="0"/>
        </a:defRPr>
      </a:lvl6pPr>
      <a:lvl7pPr marL="914400" algn="ctr" rtl="0" fontAlgn="base">
        <a:spcBef>
          <a:spcPct val="0"/>
        </a:spcBef>
        <a:spcAft>
          <a:spcPct val="0"/>
        </a:spcAft>
        <a:defRPr sz="4000">
          <a:solidFill>
            <a:srgbClr val="000000"/>
          </a:solidFill>
          <a:latin typeface="Tahoma" pitchFamily="34" charset="0"/>
          <a:cs typeface="Arial" charset="0"/>
        </a:defRPr>
      </a:lvl7pPr>
      <a:lvl8pPr marL="1371600" algn="ctr" rtl="0" fontAlgn="base">
        <a:spcBef>
          <a:spcPct val="0"/>
        </a:spcBef>
        <a:spcAft>
          <a:spcPct val="0"/>
        </a:spcAft>
        <a:defRPr sz="4000">
          <a:solidFill>
            <a:srgbClr val="000000"/>
          </a:solidFill>
          <a:latin typeface="Tahoma" pitchFamily="34" charset="0"/>
          <a:cs typeface="Arial" charset="0"/>
        </a:defRPr>
      </a:lvl8pPr>
      <a:lvl9pPr marL="1828800" algn="ctr" rtl="0" fontAlgn="base">
        <a:spcBef>
          <a:spcPct val="0"/>
        </a:spcBef>
        <a:spcAft>
          <a:spcPct val="0"/>
        </a:spcAft>
        <a:defRPr sz="4000">
          <a:solidFill>
            <a:srgbClr val="000000"/>
          </a:solidFill>
          <a:latin typeface="Tahoma"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0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US"/>
              <a:t>6 September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US"/>
              <a:t>Natural History&amp; Spectrum of Diseases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fld id="{0922D088-8A8E-4A41-A37D-89CBF2673A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ctr" rtl="0" eaLnBrk="0" fontAlgn="base" hangingPunct="0">
        <a:spcBef>
          <a:spcPct val="0"/>
        </a:spcBef>
        <a:spcAft>
          <a:spcPct val="0"/>
        </a:spcAft>
        <a:defRPr sz="4000">
          <a:solidFill>
            <a:srgbClr val="000000"/>
          </a:solidFill>
          <a:latin typeface="+mj-lt"/>
          <a:ea typeface="+mj-ea"/>
          <a:cs typeface="+mj-cs"/>
        </a:defRPr>
      </a:lvl1pPr>
      <a:lvl2pPr algn="ctr" rtl="0" eaLnBrk="0" fontAlgn="base" hangingPunct="0">
        <a:spcBef>
          <a:spcPct val="0"/>
        </a:spcBef>
        <a:spcAft>
          <a:spcPct val="0"/>
        </a:spcAft>
        <a:defRPr sz="4000">
          <a:solidFill>
            <a:srgbClr val="000000"/>
          </a:solidFill>
          <a:latin typeface="Tahoma" pitchFamily="34" charset="0"/>
          <a:cs typeface="Tahoma" pitchFamily="34" charset="0"/>
        </a:defRPr>
      </a:lvl2pPr>
      <a:lvl3pPr algn="ctr" rtl="0" eaLnBrk="0" fontAlgn="base" hangingPunct="0">
        <a:spcBef>
          <a:spcPct val="0"/>
        </a:spcBef>
        <a:spcAft>
          <a:spcPct val="0"/>
        </a:spcAft>
        <a:defRPr sz="4000">
          <a:solidFill>
            <a:srgbClr val="000000"/>
          </a:solidFill>
          <a:latin typeface="Tahoma" pitchFamily="34" charset="0"/>
          <a:cs typeface="Tahoma" pitchFamily="34" charset="0"/>
        </a:defRPr>
      </a:lvl3pPr>
      <a:lvl4pPr algn="ctr" rtl="0" eaLnBrk="0" fontAlgn="base" hangingPunct="0">
        <a:spcBef>
          <a:spcPct val="0"/>
        </a:spcBef>
        <a:spcAft>
          <a:spcPct val="0"/>
        </a:spcAft>
        <a:defRPr sz="4000">
          <a:solidFill>
            <a:srgbClr val="000000"/>
          </a:solidFill>
          <a:latin typeface="Tahoma" pitchFamily="34" charset="0"/>
          <a:cs typeface="Tahoma" pitchFamily="34" charset="0"/>
        </a:defRPr>
      </a:lvl4pPr>
      <a:lvl5pPr algn="ctr" rtl="0" eaLnBrk="0" fontAlgn="base" hangingPunct="0">
        <a:spcBef>
          <a:spcPct val="0"/>
        </a:spcBef>
        <a:spcAft>
          <a:spcPct val="0"/>
        </a:spcAft>
        <a:defRPr sz="4000">
          <a:solidFill>
            <a:srgbClr val="000000"/>
          </a:solidFill>
          <a:latin typeface="Tahoma" pitchFamily="34" charset="0"/>
          <a:cs typeface="Tahoma" pitchFamily="34" charset="0"/>
        </a:defRPr>
      </a:lvl5pPr>
      <a:lvl6pPr marL="457200" algn="ctr" rtl="0" eaLnBrk="0" fontAlgn="base" hangingPunct="0">
        <a:spcBef>
          <a:spcPct val="0"/>
        </a:spcBef>
        <a:spcAft>
          <a:spcPct val="0"/>
        </a:spcAft>
        <a:defRPr sz="4000">
          <a:solidFill>
            <a:srgbClr val="000000"/>
          </a:solidFill>
          <a:latin typeface="Tahoma" pitchFamily="34" charset="0"/>
          <a:cs typeface="Tahoma" pitchFamily="34" charset="0"/>
        </a:defRPr>
      </a:lvl6pPr>
      <a:lvl7pPr marL="914400" algn="ctr" rtl="0" eaLnBrk="0" fontAlgn="base" hangingPunct="0">
        <a:spcBef>
          <a:spcPct val="0"/>
        </a:spcBef>
        <a:spcAft>
          <a:spcPct val="0"/>
        </a:spcAft>
        <a:defRPr sz="4000">
          <a:solidFill>
            <a:srgbClr val="000000"/>
          </a:solidFill>
          <a:latin typeface="Tahoma" pitchFamily="34" charset="0"/>
          <a:cs typeface="Tahoma" pitchFamily="34" charset="0"/>
        </a:defRPr>
      </a:lvl7pPr>
      <a:lvl8pPr marL="1371600" algn="ctr" rtl="0" eaLnBrk="0" fontAlgn="base" hangingPunct="0">
        <a:spcBef>
          <a:spcPct val="0"/>
        </a:spcBef>
        <a:spcAft>
          <a:spcPct val="0"/>
        </a:spcAft>
        <a:defRPr sz="4000">
          <a:solidFill>
            <a:srgbClr val="000000"/>
          </a:solidFill>
          <a:latin typeface="Tahoma" pitchFamily="34" charset="0"/>
          <a:cs typeface="Tahoma" pitchFamily="34" charset="0"/>
        </a:defRPr>
      </a:lvl8pPr>
      <a:lvl9pPr marL="1828800" algn="ctr" rtl="0" eaLnBrk="0" fontAlgn="base" hangingPunct="0">
        <a:spcBef>
          <a:spcPct val="0"/>
        </a:spcBef>
        <a:spcAft>
          <a:spcPct val="0"/>
        </a:spcAft>
        <a:defRPr sz="4000">
          <a:solidFill>
            <a:srgbClr val="000000"/>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bg1"/>
          </a:solidFill>
          <a:latin typeface="+mn-lt"/>
        </a:defRPr>
      </a:lvl2pPr>
      <a:lvl3pPr marL="1143000" indent="-228600" algn="l" rtl="0" eaLnBrk="0" fontAlgn="base" hangingPunct="0">
        <a:spcBef>
          <a:spcPct val="20000"/>
        </a:spcBef>
        <a:spcAft>
          <a:spcPct val="0"/>
        </a:spcAft>
        <a:buFont typeface="Arial" charset="0"/>
        <a:buChar char="•"/>
        <a:defRPr sz="20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eaLnBrk="0" fontAlgn="base" hangingPunct="0">
        <a:spcBef>
          <a:spcPct val="20000"/>
        </a:spcBef>
        <a:spcAft>
          <a:spcPct val="0"/>
        </a:spcAft>
        <a:buFont typeface="Arial" charset="0"/>
        <a:buChar char="»"/>
        <a:defRPr sz="2000">
          <a:solidFill>
            <a:schemeClr val="bg1"/>
          </a:solidFill>
          <a:latin typeface="+mn-lt"/>
        </a:defRPr>
      </a:lvl6pPr>
      <a:lvl7pPr marL="2971800" indent="-228600" algn="l" rtl="0" eaLnBrk="0" fontAlgn="base" hangingPunct="0">
        <a:spcBef>
          <a:spcPct val="20000"/>
        </a:spcBef>
        <a:spcAft>
          <a:spcPct val="0"/>
        </a:spcAft>
        <a:buFont typeface="Arial" charset="0"/>
        <a:buChar char="»"/>
        <a:defRPr sz="2000">
          <a:solidFill>
            <a:schemeClr val="bg1"/>
          </a:solidFill>
          <a:latin typeface="+mn-lt"/>
        </a:defRPr>
      </a:lvl7pPr>
      <a:lvl8pPr marL="3429000" indent="-228600" algn="l" rtl="0" eaLnBrk="0" fontAlgn="base" hangingPunct="0">
        <a:spcBef>
          <a:spcPct val="20000"/>
        </a:spcBef>
        <a:spcAft>
          <a:spcPct val="0"/>
        </a:spcAft>
        <a:buFont typeface="Arial" charset="0"/>
        <a:buChar char="»"/>
        <a:defRPr sz="2000">
          <a:solidFill>
            <a:schemeClr val="bg1"/>
          </a:solidFill>
          <a:latin typeface="+mn-lt"/>
        </a:defRPr>
      </a:lvl8pPr>
      <a:lvl9pPr marL="3886200" indent="-228600" algn="l" rtl="0" eaLnBrk="0" fontAlgn="base" hangingPunct="0">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idx="4294967295"/>
          </p:nvPr>
        </p:nvSpPr>
        <p:spPr>
          <a:xfrm>
            <a:off x="1331913" y="838200"/>
            <a:ext cx="7561262" cy="2286000"/>
          </a:xfrm>
        </p:spPr>
        <p:txBody>
          <a:bodyPr/>
          <a:lstStyle/>
          <a:p>
            <a:pPr eaLnBrk="1" hangingPunct="1">
              <a:defRPr/>
            </a:pPr>
            <a:r>
              <a:rPr lang="en-US" b="1" dirty="0" smtClean="0">
                <a:solidFill>
                  <a:schemeClr val="bg2"/>
                </a:solidFill>
                <a:effectLst>
                  <a:outerShdw blurRad="38100" dist="38100" dir="2700000" algn="tl">
                    <a:srgbClr val="C0C0C0"/>
                  </a:outerShdw>
                </a:effectLst>
                <a:latin typeface="Arial" charset="0"/>
              </a:rPr>
              <a:t>Natural History &amp; Spectrum of Diseases</a:t>
            </a:r>
          </a:p>
        </p:txBody>
      </p:sp>
      <p:pic>
        <p:nvPicPr>
          <p:cNvPr id="4" name="Picture 3"/>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ate Placeholder 6"/>
          <p:cNvSpPr>
            <a:spLocks noGrp="1"/>
          </p:cNvSpPr>
          <p:nvPr>
            <p:ph type="dt" sz="quarter" idx="10"/>
          </p:nvPr>
        </p:nvSpPr>
        <p:spPr/>
        <p:txBody>
          <a:bodyPr/>
          <a:lstStyle/>
          <a:p>
            <a:pPr>
              <a:defRPr/>
            </a:pPr>
            <a:r>
              <a:rPr lang="en-US"/>
              <a:t>6 September 2013</a:t>
            </a:r>
            <a:endParaRPr lang="en-US" dirty="0"/>
          </a:p>
        </p:txBody>
      </p:sp>
      <p:sp>
        <p:nvSpPr>
          <p:cNvPr id="5125" name="Slide Number Placeholder 7"/>
          <p:cNvSpPr>
            <a:spLocks noGrp="1"/>
          </p:cNvSpPr>
          <p:nvPr>
            <p:ph type="sldNum" sz="quarter" idx="12"/>
          </p:nvPr>
        </p:nvSpPr>
        <p:spPr bwMode="auto">
          <a:noFill/>
          <a:ln>
            <a:miter lim="800000"/>
            <a:headEnd/>
            <a:tailEnd/>
          </a:ln>
        </p:spPr>
        <p:txBody>
          <a:bodyPr/>
          <a:lstStyle/>
          <a:p>
            <a:fld id="{39ED9307-C36E-4C21-B81E-4149298EB92D}" type="slidenum">
              <a:rPr lang="en-US"/>
              <a:pPr/>
              <a:t>1</a:t>
            </a:fld>
            <a:endParaRPr lang="en-US"/>
          </a:p>
        </p:txBody>
      </p:sp>
      <p:sp>
        <p:nvSpPr>
          <p:cNvPr id="9" name="Footer Placeholder 8"/>
          <p:cNvSpPr>
            <a:spLocks noGrp="1"/>
          </p:cNvSpPr>
          <p:nvPr>
            <p:ph type="ftr" sz="quarter" idx="11"/>
          </p:nvPr>
        </p:nvSpPr>
        <p:spPr/>
        <p:txBody>
          <a:bodyPr/>
          <a:lstStyle/>
          <a:p>
            <a:pPr>
              <a:defRPr/>
            </a:pPr>
            <a:r>
              <a:rPr lang="en-US"/>
              <a:t>Natural History&amp; Spectrum of Diseases</a:t>
            </a:r>
            <a:endParaRPr lang="en-US" dirty="0"/>
          </a:p>
        </p:txBody>
      </p:sp>
      <p:sp>
        <p:nvSpPr>
          <p:cNvPr id="10" name="Subtitle 2"/>
          <p:cNvSpPr txBox="1">
            <a:spLocks/>
          </p:cNvSpPr>
          <p:nvPr/>
        </p:nvSpPr>
        <p:spPr bwMode="auto">
          <a:xfrm>
            <a:off x="1763713" y="4724400"/>
            <a:ext cx="6408737"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a:lstStyle>
          <a:p>
            <a:pPr marL="0" indent="0" algn="ctr" eaLnBrk="1" hangingPunct="1">
              <a:buFont typeface="Arial" panose="020B0604020202020204" pitchFamily="34" charset="0"/>
              <a:buNone/>
              <a:defRPr/>
            </a:pPr>
            <a:r>
              <a:rPr lang="en-US" kern="0" smtClean="0">
                <a:latin typeface="Footlight MT Light" panose="0204060206030A020304" pitchFamily="18" charset="0"/>
              </a:rPr>
              <a:t>Dr. Salwa  A. Tayel &amp;</a:t>
            </a:r>
            <a:r>
              <a:rPr lang="en-US" kern="0" spc="50" smtClean="0">
                <a:latin typeface="Footlight MT Light" pitchFamily="18" charset="0"/>
              </a:rPr>
              <a:t> Dr. Mohammad Afzal Mahmood</a:t>
            </a:r>
            <a:endParaRPr lang="en-US" kern="0" smtClean="0">
              <a:latin typeface="Footlight MT Light" panose="0204060206030A020304" pitchFamily="18" charset="0"/>
            </a:endParaRPr>
          </a:p>
          <a:p>
            <a:pPr marL="0" indent="0" algn="ctr" eaLnBrk="1" hangingPunct="1">
              <a:buFont typeface="Arial" panose="020B0604020202020204" pitchFamily="34" charset="0"/>
              <a:buNone/>
              <a:defRPr/>
            </a:pPr>
            <a:r>
              <a:rPr lang="en-US" kern="0" smtClean="0">
                <a:latin typeface="Footlight MT Light" panose="0204060206030A020304" pitchFamily="18" charset="0"/>
              </a:rPr>
              <a:t>KSU Department of Family &amp; Community Medicine</a:t>
            </a:r>
          </a:p>
          <a:p>
            <a:pPr marL="0" indent="0" algn="ctr" eaLnBrk="1" hangingPunct="1">
              <a:buFont typeface="Arial" panose="020B0604020202020204" pitchFamily="34" charset="0"/>
              <a:buNone/>
              <a:defRPr/>
            </a:pPr>
            <a:r>
              <a:rPr lang="en-US" kern="0" smtClean="0">
                <a:latin typeface="Footlight MT Light" panose="0204060206030A020304" pitchFamily="18" charset="0"/>
              </a:rPr>
              <a:t>September, 2013</a:t>
            </a:r>
            <a:endParaRPr lang="en-US" kern="0" dirty="0" smtClean="0">
              <a:latin typeface="Footlight MT Light" panose="0204060206030A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pPr>
              <a:defRPr/>
            </a:pPr>
            <a:r>
              <a:rPr lang="en-GB" sz="2800" b="1" smtClean="0">
                <a:solidFill>
                  <a:schemeClr val="bg2"/>
                </a:solidFill>
                <a:effectLst>
                  <a:outerShdw blurRad="38100" dist="38100" dir="2700000" algn="tl">
                    <a:srgbClr val="C0C0C0"/>
                  </a:outerShdw>
                </a:effectLst>
                <a:latin typeface="Arial" charset="0"/>
              </a:rPr>
              <a:t>Importance of studying </a:t>
            </a:r>
            <a:br>
              <a:rPr lang="en-GB" sz="2800" b="1" smtClean="0">
                <a:solidFill>
                  <a:schemeClr val="bg2"/>
                </a:solidFill>
                <a:effectLst>
                  <a:outerShdw blurRad="38100" dist="38100" dir="2700000" algn="tl">
                    <a:srgbClr val="C0C0C0"/>
                  </a:outerShdw>
                </a:effectLst>
                <a:latin typeface="Arial" charset="0"/>
              </a:rPr>
            </a:br>
            <a:r>
              <a:rPr lang="en-GB" sz="2800" b="1" smtClean="0">
                <a:solidFill>
                  <a:schemeClr val="bg2"/>
                </a:solidFill>
                <a:effectLst>
                  <a:outerShdw blurRad="38100" dist="38100" dir="2700000" algn="tl">
                    <a:srgbClr val="C0C0C0"/>
                  </a:outerShdw>
                </a:effectLst>
                <a:latin typeface="Arial" charset="0"/>
              </a:rPr>
              <a:t>Natural history of disease</a:t>
            </a:r>
          </a:p>
        </p:txBody>
      </p:sp>
      <p:sp>
        <p:nvSpPr>
          <p:cNvPr id="19459" name="Rectangle 3"/>
          <p:cNvSpPr>
            <a:spLocks noGrp="1"/>
          </p:cNvSpPr>
          <p:nvPr>
            <p:ph type="body" idx="1"/>
          </p:nvPr>
        </p:nvSpPr>
        <p:spPr>
          <a:xfrm>
            <a:off x="395288" y="1127125"/>
            <a:ext cx="8229600" cy="5181600"/>
          </a:xfrm>
        </p:spPr>
        <p:txBody>
          <a:bodyPr/>
          <a:lstStyle/>
          <a:p>
            <a:r>
              <a:rPr lang="en-GB" sz="2800" smtClean="0">
                <a:solidFill>
                  <a:schemeClr val="tx1"/>
                </a:solidFill>
                <a:latin typeface="Arial" charset="0"/>
              </a:rPr>
              <a:t>The understanding of this progression from disease onset to cure or death is important for epidemiologists.</a:t>
            </a:r>
          </a:p>
          <a:p>
            <a:pPr>
              <a:lnSpc>
                <a:spcPct val="130000"/>
              </a:lnSpc>
            </a:pPr>
            <a:r>
              <a:rPr lang="en-GB" sz="2800" smtClean="0">
                <a:solidFill>
                  <a:schemeClr val="tx1"/>
                </a:solidFill>
                <a:latin typeface="Arial" charset="0"/>
              </a:rPr>
              <a:t>Natural history is </a:t>
            </a:r>
            <a:r>
              <a:rPr lang="en-GB" sz="2800" u="sng" smtClean="0">
                <a:solidFill>
                  <a:schemeClr val="tx1"/>
                </a:solidFill>
                <a:latin typeface="Arial" charset="0"/>
              </a:rPr>
              <a:t>as important as</a:t>
            </a:r>
            <a:r>
              <a:rPr lang="en-GB" sz="2800" smtClean="0">
                <a:solidFill>
                  <a:schemeClr val="tx1"/>
                </a:solidFill>
                <a:latin typeface="Arial" charset="0"/>
              </a:rPr>
              <a:t> causal understanding for the prevention and control of disease.</a:t>
            </a:r>
          </a:p>
          <a:p>
            <a:pPr>
              <a:lnSpc>
                <a:spcPct val="130000"/>
              </a:lnSpc>
            </a:pPr>
            <a:r>
              <a:rPr lang="en-GB" sz="2800" smtClean="0">
                <a:solidFill>
                  <a:schemeClr val="tx1"/>
                </a:solidFill>
                <a:latin typeface="Arial" charset="0"/>
              </a:rPr>
              <a:t>The </a:t>
            </a:r>
            <a:r>
              <a:rPr lang="en-GB" sz="2800" u="sng" smtClean="0">
                <a:solidFill>
                  <a:schemeClr val="tx1"/>
                </a:solidFill>
                <a:latin typeface="Arial" charset="0"/>
              </a:rPr>
              <a:t>earlier</a:t>
            </a:r>
            <a:r>
              <a:rPr lang="en-GB" sz="2800" smtClean="0">
                <a:solidFill>
                  <a:schemeClr val="tx1"/>
                </a:solidFill>
                <a:latin typeface="Arial" charset="0"/>
              </a:rPr>
              <a:t> you can become aware of the attack the more likely you will be able to intervene and save lives.</a:t>
            </a:r>
          </a:p>
        </p:txBody>
      </p:sp>
      <p:sp>
        <p:nvSpPr>
          <p:cNvPr id="6" name="Date Placeholder 5"/>
          <p:cNvSpPr>
            <a:spLocks noGrp="1"/>
          </p:cNvSpPr>
          <p:nvPr>
            <p:ph type="dt" sz="quarter" idx="10"/>
          </p:nvPr>
        </p:nvSpPr>
        <p:spPr/>
        <p:txBody>
          <a:bodyPr/>
          <a:lstStyle/>
          <a:p>
            <a:pPr>
              <a:defRPr/>
            </a:pPr>
            <a:r>
              <a:rPr lang="en-US"/>
              <a:t>6 September 2013</a:t>
            </a:r>
            <a:endParaRPr lang="en-US"/>
          </a:p>
        </p:txBody>
      </p:sp>
      <p:sp>
        <p:nvSpPr>
          <p:cNvPr id="19461" name="Slide Number Placeholder 6"/>
          <p:cNvSpPr>
            <a:spLocks noGrp="1"/>
          </p:cNvSpPr>
          <p:nvPr>
            <p:ph type="sldNum" sz="quarter" idx="12"/>
          </p:nvPr>
        </p:nvSpPr>
        <p:spPr bwMode="auto">
          <a:noFill/>
          <a:ln>
            <a:miter lim="800000"/>
            <a:headEnd/>
            <a:tailEnd/>
          </a:ln>
        </p:spPr>
        <p:txBody>
          <a:bodyPr/>
          <a:lstStyle/>
          <a:p>
            <a:fld id="{F0A66416-DCFB-43D6-9FDF-F1A9D0A69DD2}" type="slidenum">
              <a:rPr lang="en-US"/>
              <a:pPr/>
              <a:t>10</a:t>
            </a:fld>
            <a:endParaRPr lang="en-US"/>
          </a:p>
        </p:txBody>
      </p:sp>
      <p:sp>
        <p:nvSpPr>
          <p:cNvPr id="8" name="Footer Placeholder 7"/>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4D9BFA04-CD8B-45DE-B2D5-97A0412AAE0C}" type="slidenum">
              <a:rPr lang="ar-SA" sz="1200">
                <a:effectLst>
                  <a:outerShdw blurRad="38100" dist="38100" dir="2700000" algn="tl">
                    <a:srgbClr val="C0C0C0"/>
                  </a:outerShdw>
                </a:effectLst>
                <a:latin typeface="Calibri" pitchFamily="34" charset="0"/>
              </a:rPr>
              <a:pPr algn="r" eaLnBrk="1" hangingPunct="1"/>
              <a:t>11</a:t>
            </a:fld>
            <a:endParaRPr lang="en-US" sz="1200">
              <a:effectLst>
                <a:outerShdw blurRad="38100" dist="38100" dir="2700000" algn="tl">
                  <a:srgbClr val="C0C0C0"/>
                </a:outerShdw>
              </a:effectLst>
              <a:latin typeface="Calibri"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5805488"/>
            <a:ext cx="2895600" cy="576262"/>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B880608C-7E82-4D12-AB01-BE6F9406DEB2}" type="slidenum">
              <a:rPr lang="ar-SA" sz="1200">
                <a:effectLst>
                  <a:outerShdw blurRad="38100" dist="38100" dir="2700000" algn="tl">
                    <a:srgbClr val="C0C0C0"/>
                  </a:outerShdw>
                </a:effectLst>
                <a:latin typeface="Calibri" pitchFamily="34" charset="0"/>
              </a:rPr>
              <a:pPr algn="r" eaLnBrk="1" hangingPunct="1"/>
              <a:t>11</a:t>
            </a:fld>
            <a:endParaRPr lang="en-US" sz="1200">
              <a:effectLst>
                <a:outerShdw blurRad="38100" dist="38100" dir="2700000" algn="tl">
                  <a:srgbClr val="C0C0C0"/>
                </a:outerShdw>
              </a:effectLst>
              <a:latin typeface="Calibri" pitchFamily="34" charset="0"/>
            </a:endParaRPr>
          </a:p>
        </p:txBody>
      </p:sp>
      <p:sp>
        <p:nvSpPr>
          <p:cNvPr id="318466" name="Rectangle 2"/>
          <p:cNvSpPr>
            <a:spLocks noGrp="1" noChangeArrowheads="1"/>
          </p:cNvSpPr>
          <p:nvPr>
            <p:ph type="title" idx="4294967295"/>
          </p:nvPr>
        </p:nvSpPr>
        <p:spPr/>
        <p:txBody>
          <a:bodyPr/>
          <a:lstStyle/>
          <a:p>
            <a:pPr eaLnBrk="1" hangingPunct="1"/>
            <a:r>
              <a:rPr lang="en-GB" sz="3600" b="1" smtClean="0">
                <a:solidFill>
                  <a:schemeClr val="bg2"/>
                </a:solidFill>
                <a:latin typeface="Arial" charset="0"/>
                <a:cs typeface="Arial" charset="0"/>
              </a:rPr>
              <a:t>Spectrum of disease</a:t>
            </a:r>
          </a:p>
        </p:txBody>
      </p:sp>
      <p:sp>
        <p:nvSpPr>
          <p:cNvPr id="318467" name="Rectangle 3"/>
          <p:cNvSpPr>
            <a:spLocks noGrp="1" noChangeArrowheads="1"/>
          </p:cNvSpPr>
          <p:nvPr>
            <p:ph type="body" idx="4294967295"/>
          </p:nvPr>
        </p:nvSpPr>
        <p:spPr>
          <a:xfrm>
            <a:off x="228600" y="1341438"/>
            <a:ext cx="8915400" cy="4530725"/>
          </a:xfrm>
        </p:spPr>
        <p:txBody>
          <a:bodyPr/>
          <a:lstStyle/>
          <a:p>
            <a:pPr eaLnBrk="1" hangingPunct="1">
              <a:lnSpc>
                <a:spcPct val="170000"/>
              </a:lnSpc>
            </a:pPr>
            <a:r>
              <a:rPr lang="en-GB" sz="2400" smtClean="0">
                <a:latin typeface="Arial" charset="0"/>
                <a:cs typeface="Arial" charset="0"/>
              </a:rPr>
              <a:t>The idea that an exposure can lead to varying signs, symptoms and severity of the  same disease in the </a:t>
            </a:r>
            <a:r>
              <a:rPr lang="en-GB" sz="2400" b="1" i="1" smtClean="0">
                <a:solidFill>
                  <a:srgbClr val="FFFF00"/>
                </a:solidFill>
                <a:latin typeface="Arial" charset="0"/>
                <a:cs typeface="Arial" charset="0"/>
              </a:rPr>
              <a:t>population</a:t>
            </a:r>
            <a:r>
              <a:rPr lang="en-GB" sz="2400" smtClean="0">
                <a:latin typeface="Arial" charset="0"/>
                <a:cs typeface="Arial" charset="0"/>
              </a:rPr>
              <a:t> is the spectrum of disease.</a:t>
            </a:r>
          </a:p>
          <a:p>
            <a:pPr eaLnBrk="1" hangingPunct="1">
              <a:lnSpc>
                <a:spcPct val="170000"/>
              </a:lnSpc>
            </a:pPr>
            <a:r>
              <a:rPr lang="en-GB" sz="2400" smtClean="0">
                <a:latin typeface="Arial" charset="0"/>
                <a:cs typeface="Arial" charset="0"/>
              </a:rPr>
              <a:t>Why do we have varying degrees of severity or outcome?</a:t>
            </a:r>
          </a:p>
          <a:p>
            <a:pPr eaLnBrk="1" hangingPunct="1">
              <a:lnSpc>
                <a:spcPct val="170000"/>
              </a:lnSpc>
            </a:pPr>
            <a:r>
              <a:rPr lang="en-GB" sz="2400" smtClean="0">
                <a:latin typeface="Arial" charset="0"/>
                <a:cs typeface="Arial" charset="0"/>
              </a:rPr>
              <a:t>The outcome will depend on the interactions of host, agent and environmental factors.</a:t>
            </a:r>
          </a:p>
        </p:txBody>
      </p:sp>
      <p:sp>
        <p:nvSpPr>
          <p:cNvPr id="11" name="Date Placeholder 10"/>
          <p:cNvSpPr>
            <a:spLocks noGrp="1"/>
          </p:cNvSpPr>
          <p:nvPr>
            <p:ph type="dt" sz="quarter" idx="10"/>
          </p:nvPr>
        </p:nvSpPr>
        <p:spPr>
          <a:xfrm>
            <a:off x="468313" y="6021388"/>
            <a:ext cx="2133600" cy="647700"/>
          </a:xfrm>
        </p:spPr>
        <p:txBody>
          <a:bodyPr/>
          <a:lstStyle/>
          <a:p>
            <a:pPr algn="ctr">
              <a:defRPr/>
            </a:pPr>
            <a:r>
              <a:rPr lang="en-US"/>
              <a:t>6 September 2013</a:t>
            </a:r>
            <a:endParaRPr lang="en-US" dirty="0"/>
          </a:p>
        </p:txBody>
      </p:sp>
      <p:sp>
        <p:nvSpPr>
          <p:cNvPr id="20490" name="Slide Number Placeholder 11"/>
          <p:cNvSpPr>
            <a:spLocks noGrp="1"/>
          </p:cNvSpPr>
          <p:nvPr>
            <p:ph type="sldNum" sz="quarter" idx="12"/>
          </p:nvPr>
        </p:nvSpPr>
        <p:spPr bwMode="auto">
          <a:noFill/>
          <a:ln>
            <a:miter lim="800000"/>
            <a:headEnd/>
            <a:tailEnd/>
          </a:ln>
        </p:spPr>
        <p:txBody>
          <a:bodyPr/>
          <a:lstStyle/>
          <a:p>
            <a:fld id="{A9C4B687-1715-496E-9465-49C9071F6D2B}" type="slidenum">
              <a:rPr lang="en-US"/>
              <a:pPr/>
              <a:t>11</a:t>
            </a:fld>
            <a:endParaRPr lang="en-US"/>
          </a:p>
        </p:txBody>
      </p:sp>
      <p:sp>
        <p:nvSpPr>
          <p:cNvPr id="13" name="Footer Placeholder 12"/>
          <p:cNvSpPr>
            <a:spLocks noGrp="1"/>
          </p:cNvSpPr>
          <p:nvPr>
            <p:ph type="ftr" sz="quarter" idx="11"/>
          </p:nvPr>
        </p:nvSpPr>
        <p:spPr>
          <a:xfrm>
            <a:off x="3124200" y="6092825"/>
            <a:ext cx="2895600" cy="504825"/>
          </a:xfrm>
        </p:spPr>
        <p:txBody>
          <a:bodyPr/>
          <a:lstStyle/>
          <a:p>
            <a:pPr>
              <a:defRPr/>
            </a:pPr>
            <a:r>
              <a:rPr lang="en-US"/>
              <a:t>Natural History&amp; Spectrum of Diseases</a:t>
            </a:r>
            <a:endParaRPr lang="en-US"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barn(inHorizontal)">
                                      <p:cBhvr>
                                        <p:cTn id="7" dur="500"/>
                                        <p:tgtEl>
                                          <p:spTgt spid="318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8467">
                                            <p:txEl>
                                              <p:pRg st="0" end="0"/>
                                            </p:txEl>
                                          </p:spTgt>
                                        </p:tgtEl>
                                        <p:attrNameLst>
                                          <p:attrName>style.visibility</p:attrName>
                                        </p:attrNameLst>
                                      </p:cBhvr>
                                      <p:to>
                                        <p:strVal val="visible"/>
                                      </p:to>
                                    </p:set>
                                    <p:animEffect transition="in" filter="wedge">
                                      <p:cBhvr>
                                        <p:cTn id="12" dur="1000"/>
                                        <p:tgtEl>
                                          <p:spTgt spid="318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18467">
                                            <p:txEl>
                                              <p:pRg st="1" end="1"/>
                                            </p:txEl>
                                          </p:spTgt>
                                        </p:tgtEl>
                                        <p:attrNameLst>
                                          <p:attrName>style.visibility</p:attrName>
                                        </p:attrNameLst>
                                      </p:cBhvr>
                                      <p:to>
                                        <p:strVal val="visible"/>
                                      </p:to>
                                    </p:set>
                                    <p:animEffect transition="in" filter="wedge">
                                      <p:cBhvr>
                                        <p:cTn id="17" dur="1000"/>
                                        <p:tgtEl>
                                          <p:spTgt spid="318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18467">
                                            <p:txEl>
                                              <p:pRg st="2" end="2"/>
                                            </p:txEl>
                                          </p:spTgt>
                                        </p:tgtEl>
                                        <p:attrNameLst>
                                          <p:attrName>style.visibility</p:attrName>
                                        </p:attrNameLst>
                                      </p:cBhvr>
                                      <p:to>
                                        <p:strVal val="visible"/>
                                      </p:to>
                                    </p:set>
                                    <p:animEffect transition="in" filter="wedge">
                                      <p:cBhvr>
                                        <p:cTn id="22" dur="1000"/>
                                        <p:tgtEl>
                                          <p:spTgt spid="318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P spid="3184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3B7884F0-D616-4CD8-9199-14A8A5BF5DC6}" type="slidenum">
              <a:rPr lang="ar-SA" sz="1200">
                <a:effectLst>
                  <a:outerShdw blurRad="38100" dist="38100" dir="2700000" algn="tl">
                    <a:srgbClr val="C0C0C0"/>
                  </a:outerShdw>
                </a:effectLst>
                <a:latin typeface="Calibri" pitchFamily="34" charset="0"/>
              </a:rPr>
              <a:pPr algn="r" eaLnBrk="1" hangingPunct="1"/>
              <a:t>12</a:t>
            </a:fld>
            <a:endParaRPr lang="en-US" sz="1200">
              <a:effectLst>
                <a:outerShdw blurRad="38100" dist="38100" dir="2700000" algn="tl">
                  <a:srgbClr val="C0C0C0"/>
                </a:outerShdw>
              </a:effectLst>
              <a:latin typeface="Calibri" pitchFamily="34" charset="0"/>
            </a:endParaRPr>
          </a:p>
        </p:txBody>
      </p:sp>
      <p:sp>
        <p:nvSpPr>
          <p:cNvPr id="8"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2A1D3DAB-81D3-456C-9740-D4DC6291BF6B}" type="slidenum">
              <a:rPr lang="ar-SA" sz="1200">
                <a:effectLst>
                  <a:outerShdw blurRad="38100" dist="38100" dir="2700000" algn="tl">
                    <a:srgbClr val="C0C0C0"/>
                  </a:outerShdw>
                </a:effectLst>
                <a:latin typeface="Calibri" pitchFamily="34" charset="0"/>
              </a:rPr>
              <a:pPr algn="r" eaLnBrk="1" hangingPunct="1"/>
              <a:t>12</a:t>
            </a:fld>
            <a:endParaRPr lang="en-US" sz="1200">
              <a:effectLst>
                <a:outerShdw blurRad="38100" dist="38100" dir="2700000" algn="tl">
                  <a:srgbClr val="C0C0C0"/>
                </a:outerShdw>
              </a:effectLst>
              <a:latin typeface="Calibri" pitchFamily="34" charset="0"/>
            </a:endParaRPr>
          </a:p>
        </p:txBody>
      </p:sp>
      <p:pic>
        <p:nvPicPr>
          <p:cNvPr id="404482" name="Picture 2"/>
          <p:cNvPicPr>
            <a:picLocks noChangeAspect="1" noChangeArrowheads="1"/>
          </p:cNvPicPr>
          <p:nvPr/>
        </p:nvPicPr>
        <p:blipFill>
          <a:blip r:embed="rId2" cstate="print">
            <a:lum bright="-14000" contrast="24000"/>
          </a:blip>
          <a:srcRect l="10545" t="-1083" r="16902" b="11365"/>
          <a:stretch>
            <a:fillRect/>
          </a:stretch>
        </p:blipFill>
        <p:spPr bwMode="auto">
          <a:xfrm>
            <a:off x="0" y="901700"/>
            <a:ext cx="9144000" cy="5191125"/>
          </a:xfrm>
          <a:prstGeom prst="rect">
            <a:avLst/>
          </a:prstGeom>
          <a:noFill/>
          <a:ln w="9525">
            <a:noFill/>
            <a:miter lim="800000"/>
            <a:headEnd/>
            <a:tailEnd/>
          </a:ln>
        </p:spPr>
      </p:pic>
      <p:sp>
        <p:nvSpPr>
          <p:cNvPr id="404488" name="Text Box 8"/>
          <p:cNvSpPr txBox="1">
            <a:spLocks noChangeArrowheads="1"/>
          </p:cNvSpPr>
          <p:nvPr/>
        </p:nvSpPr>
        <p:spPr bwMode="auto">
          <a:xfrm>
            <a:off x="76200" y="53975"/>
            <a:ext cx="8915400" cy="749300"/>
          </a:xfrm>
          <a:prstGeom prst="rect">
            <a:avLst/>
          </a:prstGeom>
          <a:noFill/>
          <a:ln w="9525">
            <a:noFill/>
            <a:miter lim="800000"/>
            <a:headEnd/>
            <a:tailEnd/>
          </a:ln>
        </p:spPr>
        <p:txBody>
          <a:bodyPr>
            <a:spAutoFit/>
          </a:bodyPr>
          <a:lstStyle/>
          <a:p>
            <a:pPr>
              <a:lnSpc>
                <a:spcPct val="90000"/>
              </a:lnSpc>
              <a:spcBef>
                <a:spcPct val="50000"/>
              </a:spcBef>
            </a:pPr>
            <a:r>
              <a:rPr lang="en-US" sz="2400" b="1">
                <a:solidFill>
                  <a:schemeClr val="bg2"/>
                </a:solidFill>
              </a:rPr>
              <a:t>Classification of diseases according to clinical severity (spectrum of disease)</a:t>
            </a:r>
            <a:endParaRPr lang="en-GB" sz="2400" b="1">
              <a:solidFill>
                <a:schemeClr val="bg2"/>
              </a:solidFill>
            </a:endParaRPr>
          </a:p>
        </p:txBody>
      </p:sp>
      <p:sp>
        <p:nvSpPr>
          <p:cNvPr id="9" name="Date Placeholder 8"/>
          <p:cNvSpPr>
            <a:spLocks noGrp="1"/>
          </p:cNvSpPr>
          <p:nvPr>
            <p:ph type="dt" sz="quarter" idx="10"/>
          </p:nvPr>
        </p:nvSpPr>
        <p:spPr/>
        <p:txBody>
          <a:bodyPr/>
          <a:lstStyle/>
          <a:p>
            <a:pPr>
              <a:defRPr/>
            </a:pPr>
            <a:r>
              <a:rPr lang="en-US"/>
              <a:t>6 September 2013</a:t>
            </a:r>
            <a:endParaRPr lang="en-US"/>
          </a:p>
        </p:txBody>
      </p:sp>
      <p:sp>
        <p:nvSpPr>
          <p:cNvPr id="21511" name="Slide Number Placeholder 10"/>
          <p:cNvSpPr>
            <a:spLocks noGrp="1"/>
          </p:cNvSpPr>
          <p:nvPr>
            <p:ph type="sldNum" sz="quarter" idx="12"/>
          </p:nvPr>
        </p:nvSpPr>
        <p:spPr bwMode="auto">
          <a:noFill/>
          <a:ln>
            <a:miter lim="800000"/>
            <a:headEnd/>
            <a:tailEnd/>
          </a:ln>
        </p:spPr>
        <p:txBody>
          <a:bodyPr/>
          <a:lstStyle/>
          <a:p>
            <a:fld id="{82290640-CFD6-4432-A594-3694CA7E0431}" type="slidenum">
              <a:rPr lang="en-US"/>
              <a:pPr/>
              <a:t>12</a:t>
            </a:fld>
            <a:endParaRPr lang="en-US"/>
          </a:p>
        </p:txBody>
      </p:sp>
      <p:sp>
        <p:nvSpPr>
          <p:cNvPr id="12" name="Footer Placeholder 11"/>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plus(out)">
                                      <p:cBhvr>
                                        <p:cTn id="7" dur="500"/>
                                        <p:tgtEl>
                                          <p:spTgt spid="404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04482"/>
                                        </p:tgtEl>
                                        <p:attrNameLst>
                                          <p:attrName>style.visibility</p:attrName>
                                        </p:attrNameLst>
                                      </p:cBhvr>
                                      <p:to>
                                        <p:strVal val="visible"/>
                                      </p:to>
                                    </p:set>
                                    <p:animEffect transition="in" filter="wedge">
                                      <p:cBhvr>
                                        <p:cTn id="12" dur="2000"/>
                                        <p:tgtEl>
                                          <p:spTgt spid="404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27C6D563-308D-4726-99DA-B9734813E753}" type="slidenum">
              <a:rPr lang="ar-SA" sz="1200">
                <a:effectLst>
                  <a:outerShdw blurRad="38100" dist="38100" dir="2700000" algn="tl">
                    <a:srgbClr val="C0C0C0"/>
                  </a:outerShdw>
                </a:effectLst>
                <a:latin typeface="Calibri" pitchFamily="34" charset="0"/>
              </a:rPr>
              <a:pPr algn="r" eaLnBrk="1" hangingPunct="1"/>
              <a:t>13</a:t>
            </a:fld>
            <a:endParaRPr lang="en-US" sz="1200">
              <a:effectLst>
                <a:outerShdw blurRad="38100" dist="38100" dir="2700000" algn="tl">
                  <a:srgbClr val="C0C0C0"/>
                </a:outerShdw>
              </a:effectLst>
              <a:latin typeface="Calibri" pitchFamily="34" charset="0"/>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925D0646-283B-41B5-A887-2413DE0FCFDB}" type="slidenum">
              <a:rPr lang="ar-SA" sz="1200">
                <a:effectLst>
                  <a:outerShdw blurRad="38100" dist="38100" dir="2700000" algn="tl">
                    <a:srgbClr val="C0C0C0"/>
                  </a:outerShdw>
                </a:effectLst>
                <a:latin typeface="Calibri" pitchFamily="34" charset="0"/>
              </a:rPr>
              <a:pPr algn="r" eaLnBrk="1" hangingPunct="1"/>
              <a:t>13</a:t>
            </a:fld>
            <a:endParaRPr lang="en-US" sz="1200">
              <a:effectLst>
                <a:outerShdw blurRad="38100" dist="38100" dir="2700000" algn="tl">
                  <a:srgbClr val="C0C0C0"/>
                </a:outerShdw>
              </a:effectLst>
              <a:latin typeface="Calibri" pitchFamily="34" charset="0"/>
            </a:endParaRPr>
          </a:p>
        </p:txBody>
      </p:sp>
      <p:pic>
        <p:nvPicPr>
          <p:cNvPr id="119810" name="Picture 2"/>
          <p:cNvPicPr>
            <a:picLocks noChangeAspect="1" noChangeArrowheads="1"/>
          </p:cNvPicPr>
          <p:nvPr/>
        </p:nvPicPr>
        <p:blipFill>
          <a:blip r:embed="rId2" cstate="print">
            <a:lum bright="-14000" contrast="30000"/>
          </a:blip>
          <a:srcRect l="10545" t="-1083" r="16902" b="76355"/>
          <a:stretch>
            <a:fillRect/>
          </a:stretch>
        </p:blipFill>
        <p:spPr bwMode="auto">
          <a:xfrm>
            <a:off x="0" y="2133600"/>
            <a:ext cx="9144000" cy="2057400"/>
          </a:xfrm>
          <a:prstGeom prst="rect">
            <a:avLst/>
          </a:prstGeom>
          <a:noFill/>
          <a:ln w="9525">
            <a:noFill/>
            <a:miter lim="800000"/>
            <a:headEnd/>
            <a:tailEnd/>
          </a:ln>
        </p:spPr>
      </p:pic>
      <p:sp>
        <p:nvSpPr>
          <p:cNvPr id="119811" name="Text Box 3"/>
          <p:cNvSpPr txBox="1">
            <a:spLocks noChangeArrowheads="1"/>
          </p:cNvSpPr>
          <p:nvPr/>
        </p:nvSpPr>
        <p:spPr bwMode="auto">
          <a:xfrm>
            <a:off x="533400" y="5029200"/>
            <a:ext cx="8077200" cy="366713"/>
          </a:xfrm>
          <a:prstGeom prst="rect">
            <a:avLst/>
          </a:prstGeom>
          <a:noFill/>
          <a:ln w="9525">
            <a:noFill/>
            <a:miter lim="800000"/>
            <a:headEnd/>
            <a:tailEnd/>
          </a:ln>
        </p:spPr>
        <p:txBody>
          <a:bodyPr>
            <a:spAutoFit/>
          </a:bodyPr>
          <a:lstStyle/>
          <a:p>
            <a:pPr>
              <a:spcBef>
                <a:spcPct val="50000"/>
              </a:spcBef>
            </a:pPr>
            <a:r>
              <a:rPr lang="en-US" b="1">
                <a:latin typeface="Verdana" pitchFamily="34" charset="0"/>
              </a:rPr>
              <a:t>Examples: </a:t>
            </a:r>
            <a:r>
              <a:rPr lang="en-US" b="1">
                <a:solidFill>
                  <a:srgbClr val="FFFF00"/>
                </a:solidFill>
                <a:latin typeface="Verdana" pitchFamily="34" charset="0"/>
              </a:rPr>
              <a:t>Tuberculosis, Polio, Hepatitis A, Meningitis, AIDS</a:t>
            </a:r>
            <a:endParaRPr lang="en-GB" b="1">
              <a:latin typeface="Verdana" pitchFamily="34" charset="0"/>
            </a:endParaRPr>
          </a:p>
        </p:txBody>
      </p:sp>
      <p:sp>
        <p:nvSpPr>
          <p:cNvPr id="119813" name="Text Box 5"/>
          <p:cNvSpPr txBox="1">
            <a:spLocks noChangeArrowheads="1"/>
          </p:cNvSpPr>
          <p:nvPr/>
        </p:nvSpPr>
        <p:spPr bwMode="auto">
          <a:xfrm>
            <a:off x="533400" y="476250"/>
            <a:ext cx="64770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A: Inapparent infection</a:t>
            </a:r>
            <a:endParaRPr lang="en-GB" sz="2800" b="1">
              <a:solidFill>
                <a:schemeClr val="bg2"/>
              </a:solidFill>
            </a:endParaRPr>
          </a:p>
        </p:txBody>
      </p:sp>
      <p:sp>
        <p:nvSpPr>
          <p:cNvPr id="11" name="Date Placeholder 10"/>
          <p:cNvSpPr>
            <a:spLocks noGrp="1"/>
          </p:cNvSpPr>
          <p:nvPr>
            <p:ph type="dt" sz="quarter" idx="10"/>
          </p:nvPr>
        </p:nvSpPr>
        <p:spPr/>
        <p:txBody>
          <a:bodyPr/>
          <a:lstStyle/>
          <a:p>
            <a:pPr>
              <a:defRPr/>
            </a:pPr>
            <a:r>
              <a:rPr lang="en-US"/>
              <a:t>6 September 2013</a:t>
            </a:r>
            <a:endParaRPr lang="en-US"/>
          </a:p>
        </p:txBody>
      </p:sp>
      <p:sp>
        <p:nvSpPr>
          <p:cNvPr id="22536" name="Slide Number Placeholder 11"/>
          <p:cNvSpPr>
            <a:spLocks noGrp="1"/>
          </p:cNvSpPr>
          <p:nvPr>
            <p:ph type="sldNum" sz="quarter" idx="12"/>
          </p:nvPr>
        </p:nvSpPr>
        <p:spPr bwMode="auto">
          <a:noFill/>
          <a:ln>
            <a:miter lim="800000"/>
            <a:headEnd/>
            <a:tailEnd/>
          </a:ln>
        </p:spPr>
        <p:txBody>
          <a:bodyPr/>
          <a:lstStyle/>
          <a:p>
            <a:fld id="{1CD26834-96CA-413D-B0BB-76D1C70A08AB}" type="slidenum">
              <a:rPr lang="en-US"/>
              <a:pPr/>
              <a:t>13</a:t>
            </a:fld>
            <a:endParaRPr lang="en-US"/>
          </a:p>
        </p:txBody>
      </p:sp>
      <p:sp>
        <p:nvSpPr>
          <p:cNvPr id="13" name="Footer Placeholder 12"/>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anim calcmode="lin" valueType="num">
                                      <p:cBhvr additive="base">
                                        <p:cTn id="7" dur="1000" fill="hold"/>
                                        <p:tgtEl>
                                          <p:spTgt spid="119813"/>
                                        </p:tgtEl>
                                        <p:attrNameLst>
                                          <p:attrName>ppt_x</p:attrName>
                                        </p:attrNameLst>
                                      </p:cBhvr>
                                      <p:tavLst>
                                        <p:tav tm="0">
                                          <p:val>
                                            <p:strVal val="#ppt_x"/>
                                          </p:val>
                                        </p:tav>
                                        <p:tav tm="100000">
                                          <p:val>
                                            <p:strVal val="#ppt_x"/>
                                          </p:val>
                                        </p:tav>
                                      </p:tavLst>
                                    </p:anim>
                                    <p:anim calcmode="lin" valueType="num">
                                      <p:cBhvr additive="base">
                                        <p:cTn id="8" dur="1000" fill="hold"/>
                                        <p:tgtEl>
                                          <p:spTgt spid="1198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19810"/>
                                        </p:tgtEl>
                                        <p:attrNameLst>
                                          <p:attrName>style.visibility</p:attrName>
                                        </p:attrNameLst>
                                      </p:cBhvr>
                                      <p:to>
                                        <p:strVal val="visible"/>
                                      </p:to>
                                    </p:set>
                                    <p:animEffect transition="in" filter="circle(in)">
                                      <p:cBhvr>
                                        <p:cTn id="13" dur="1000"/>
                                        <p:tgtEl>
                                          <p:spTgt spid="1198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9811"/>
                                        </p:tgtEl>
                                        <p:attrNameLst>
                                          <p:attrName>style.visibility</p:attrName>
                                        </p:attrNameLst>
                                      </p:cBhvr>
                                      <p:to>
                                        <p:strVal val="visible"/>
                                      </p:to>
                                    </p:set>
                                    <p:anim to="" calcmode="lin" valueType="num">
                                      <p:cBhvr>
                                        <p:cTn id="18" dur="1" fill="hold"/>
                                        <p:tgtEl>
                                          <p:spTgt spid="1198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P spid="1198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DCFAECA7-19D7-4F1A-A43C-EB0250332AC5}" type="slidenum">
              <a:rPr lang="ar-SA" sz="1200">
                <a:effectLst>
                  <a:outerShdw blurRad="38100" dist="38100" dir="2700000" algn="tl">
                    <a:srgbClr val="C0C0C0"/>
                  </a:outerShdw>
                </a:effectLst>
                <a:latin typeface="Calibri" pitchFamily="34" charset="0"/>
              </a:rPr>
              <a:pPr algn="r" eaLnBrk="1" hangingPunct="1"/>
              <a:t>14</a:t>
            </a:fld>
            <a:endParaRPr lang="en-US" sz="1200">
              <a:effectLst>
                <a:outerShdw blurRad="38100" dist="38100" dir="2700000" algn="tl">
                  <a:srgbClr val="C0C0C0"/>
                </a:outerShdw>
              </a:effectLst>
              <a:latin typeface="Calibri" pitchFamily="34" charset="0"/>
            </a:endParaRPr>
          </a:p>
        </p:txBody>
      </p:sp>
      <p:sp>
        <p:nvSpPr>
          <p:cNvPr id="5" name="Date Placeholder 1"/>
          <p:cNvSpPr txBox="1">
            <a:spLocks noGrp="1"/>
          </p:cNvSpPr>
          <p:nvPr/>
        </p:nvSpPr>
        <p:spPr bwMode="auto">
          <a:xfrm>
            <a:off x="457200" y="6453188"/>
            <a:ext cx="2133600" cy="404812"/>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6"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C3933537-A343-47B3-8820-D382FC94A02D}" type="slidenum">
              <a:rPr lang="ar-SA" sz="1200">
                <a:effectLst>
                  <a:outerShdw blurRad="38100" dist="38100" dir="2700000" algn="tl">
                    <a:srgbClr val="C0C0C0"/>
                  </a:outerShdw>
                </a:effectLst>
                <a:latin typeface="Calibri" pitchFamily="34" charset="0"/>
              </a:rPr>
              <a:pPr algn="r" eaLnBrk="1" hangingPunct="1"/>
              <a:t>14</a:t>
            </a:fld>
            <a:endParaRPr lang="en-US" sz="1200">
              <a:effectLst>
                <a:outerShdw blurRad="38100" dist="38100" dir="2700000" algn="tl">
                  <a:srgbClr val="C0C0C0"/>
                </a:outerShdw>
              </a:effectLst>
              <a:latin typeface="Calibri" pitchFamily="34" charset="0"/>
            </a:endParaRPr>
          </a:p>
        </p:txBody>
      </p:sp>
      <p:pic>
        <p:nvPicPr>
          <p:cNvPr id="128002" name="Picture 2"/>
          <p:cNvPicPr>
            <a:picLocks noChangeAspect="1" noChangeArrowheads="1"/>
          </p:cNvPicPr>
          <p:nvPr/>
        </p:nvPicPr>
        <p:blipFill>
          <a:blip r:embed="rId2" cstate="print">
            <a:lum bright="-14000" contrast="30000"/>
          </a:blip>
          <a:srcRect l="10545" t="22420" r="16902" b="55508"/>
          <a:stretch>
            <a:fillRect/>
          </a:stretch>
        </p:blipFill>
        <p:spPr bwMode="auto">
          <a:xfrm>
            <a:off x="0" y="1981200"/>
            <a:ext cx="9144000" cy="1371600"/>
          </a:xfrm>
          <a:prstGeom prst="rect">
            <a:avLst/>
          </a:prstGeom>
          <a:noFill/>
          <a:ln w="9525">
            <a:noFill/>
            <a:miter lim="800000"/>
            <a:headEnd/>
            <a:tailEnd/>
          </a:ln>
        </p:spPr>
      </p:pic>
      <p:sp>
        <p:nvSpPr>
          <p:cNvPr id="128003" name="Text Box 3"/>
          <p:cNvSpPr txBox="1">
            <a:spLocks noChangeArrowheads="1"/>
          </p:cNvSpPr>
          <p:nvPr/>
        </p:nvSpPr>
        <p:spPr bwMode="auto">
          <a:xfrm>
            <a:off x="1143000" y="4419600"/>
            <a:ext cx="5867400" cy="366713"/>
          </a:xfrm>
          <a:prstGeom prst="rect">
            <a:avLst/>
          </a:prstGeom>
          <a:noFill/>
          <a:ln w="9525">
            <a:noFill/>
            <a:miter lim="800000"/>
            <a:headEnd/>
            <a:tailEnd/>
          </a:ln>
        </p:spPr>
        <p:txBody>
          <a:bodyPr>
            <a:spAutoFit/>
          </a:bodyPr>
          <a:lstStyle/>
          <a:p>
            <a:pPr>
              <a:spcBef>
                <a:spcPct val="50000"/>
              </a:spcBef>
            </a:pPr>
            <a:r>
              <a:rPr lang="en-US" b="1">
                <a:latin typeface="Verdana" pitchFamily="34" charset="0"/>
              </a:rPr>
              <a:t>Examples: </a:t>
            </a:r>
            <a:r>
              <a:rPr lang="en-US" b="1">
                <a:solidFill>
                  <a:srgbClr val="FFFF00"/>
                </a:solidFill>
                <a:latin typeface="Verdana" pitchFamily="34" charset="0"/>
              </a:rPr>
              <a:t>Measles, Chickenpox</a:t>
            </a:r>
            <a:endParaRPr lang="en-GB" b="1">
              <a:latin typeface="Verdana" pitchFamily="34" charset="0"/>
            </a:endParaRPr>
          </a:p>
        </p:txBody>
      </p:sp>
      <p:sp>
        <p:nvSpPr>
          <p:cNvPr id="128004" name="Text Box 4"/>
          <p:cNvSpPr txBox="1">
            <a:spLocks noChangeArrowheads="1"/>
          </p:cNvSpPr>
          <p:nvPr/>
        </p:nvSpPr>
        <p:spPr bwMode="auto">
          <a:xfrm>
            <a:off x="539750" y="549275"/>
            <a:ext cx="52578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B: Classic cases</a:t>
            </a:r>
            <a:endParaRPr lang="en-GB" sz="2800" b="1">
              <a:solidFill>
                <a:schemeClr val="bg2"/>
              </a:solidFill>
            </a:endParaRPr>
          </a:p>
        </p:txBody>
      </p:sp>
      <p:sp>
        <p:nvSpPr>
          <p:cNvPr id="12" name="Date Placeholder 11"/>
          <p:cNvSpPr>
            <a:spLocks noGrp="1"/>
          </p:cNvSpPr>
          <p:nvPr>
            <p:ph type="dt" sz="quarter" idx="10"/>
          </p:nvPr>
        </p:nvSpPr>
        <p:spPr>
          <a:xfrm>
            <a:off x="539750" y="6092825"/>
            <a:ext cx="2133600" cy="765175"/>
          </a:xfrm>
        </p:spPr>
        <p:txBody>
          <a:bodyPr/>
          <a:lstStyle/>
          <a:p>
            <a:pPr>
              <a:defRPr/>
            </a:pPr>
            <a:r>
              <a:rPr lang="en-US"/>
              <a:t>6 September 2013</a:t>
            </a:r>
            <a:endParaRPr lang="en-US" dirty="0"/>
          </a:p>
        </p:txBody>
      </p:sp>
      <p:sp>
        <p:nvSpPr>
          <p:cNvPr id="23563" name="Slide Number Placeholder 12"/>
          <p:cNvSpPr>
            <a:spLocks noGrp="1"/>
          </p:cNvSpPr>
          <p:nvPr>
            <p:ph type="sldNum" sz="quarter" idx="12"/>
          </p:nvPr>
        </p:nvSpPr>
        <p:spPr bwMode="auto">
          <a:noFill/>
          <a:ln>
            <a:miter lim="800000"/>
            <a:headEnd/>
            <a:tailEnd/>
          </a:ln>
        </p:spPr>
        <p:txBody>
          <a:bodyPr/>
          <a:lstStyle/>
          <a:p>
            <a:fld id="{1E04627E-9B7B-444B-A481-67A240C6FD97}" type="slidenum">
              <a:rPr lang="en-US"/>
              <a:pPr/>
              <a:t>14</a:t>
            </a:fld>
            <a:endParaRPr lang="en-US"/>
          </a:p>
        </p:txBody>
      </p:sp>
      <p:sp>
        <p:nvSpPr>
          <p:cNvPr id="14" name="Footer Placeholder 13"/>
          <p:cNvSpPr>
            <a:spLocks noGrp="1"/>
          </p:cNvSpPr>
          <p:nvPr>
            <p:ph type="ftr" sz="quarter" idx="11"/>
          </p:nvPr>
        </p:nvSpPr>
        <p:spPr>
          <a:xfrm>
            <a:off x="3203575" y="6092825"/>
            <a:ext cx="2895600" cy="765175"/>
          </a:xfrm>
        </p:spPr>
        <p:txBody>
          <a:bodyPr/>
          <a:lstStyle/>
          <a:p>
            <a:pPr>
              <a:defRPr/>
            </a:pPr>
            <a:r>
              <a:rPr lang="en-US"/>
              <a:t>Natural History&amp; Spectrum of Diseases</a:t>
            </a: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slide(fromTop)">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circle(in)">
                                      <p:cBhvr>
                                        <p:cTn id="12" dur="500"/>
                                        <p:tgtEl>
                                          <p:spTgt spid="128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28003"/>
                                        </p:tgtEl>
                                        <p:attrNameLst>
                                          <p:attrName>style.visibility</p:attrName>
                                        </p:attrNameLst>
                                      </p:cBhvr>
                                      <p:to>
                                        <p:strVal val="visible"/>
                                      </p:to>
                                    </p:set>
                                    <p:animEffect transition="in" filter="circle(out)">
                                      <p:cBhvr>
                                        <p:cTn id="17" dur="1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P spid="1280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5AF959BC-11F3-4157-96C8-936420099874}" type="slidenum">
              <a:rPr lang="ar-SA" sz="1200">
                <a:effectLst>
                  <a:outerShdw blurRad="38100" dist="38100" dir="2700000" algn="tl">
                    <a:srgbClr val="C0C0C0"/>
                  </a:outerShdw>
                </a:effectLst>
                <a:latin typeface="Calibri" pitchFamily="34" charset="0"/>
              </a:rPr>
              <a:pPr algn="r" eaLnBrk="1" hangingPunct="1"/>
              <a:t>15</a:t>
            </a:fld>
            <a:endParaRPr lang="en-US" sz="1200">
              <a:effectLst>
                <a:outerShdw blurRad="38100" dist="38100" dir="2700000" algn="tl">
                  <a:srgbClr val="C0C0C0"/>
                </a:outerShdw>
              </a:effectLst>
              <a:latin typeface="Calibri" pitchFamily="34" charset="0"/>
            </a:endParaRPr>
          </a:p>
        </p:txBody>
      </p:sp>
      <p:sp>
        <p:nvSpPr>
          <p:cNvPr id="5" name="Date Placeholder 1"/>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6"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380F9A4B-067B-4154-9EEC-1E84471F5649}" type="slidenum">
              <a:rPr lang="ar-SA" sz="1200">
                <a:effectLst>
                  <a:outerShdw blurRad="38100" dist="38100" dir="2700000" algn="tl">
                    <a:srgbClr val="C0C0C0"/>
                  </a:outerShdw>
                </a:effectLst>
                <a:latin typeface="Calibri" pitchFamily="34" charset="0"/>
              </a:rPr>
              <a:pPr algn="r" eaLnBrk="1" hangingPunct="1"/>
              <a:t>15</a:t>
            </a:fld>
            <a:endParaRPr lang="en-US" sz="1200">
              <a:effectLst>
                <a:outerShdw blurRad="38100" dist="38100" dir="2700000" algn="tl">
                  <a:srgbClr val="C0C0C0"/>
                </a:outerShdw>
              </a:effectLst>
              <a:latin typeface="Calibri" pitchFamily="34" charset="0"/>
            </a:endParaRPr>
          </a:p>
        </p:txBody>
      </p:sp>
      <p:pic>
        <p:nvPicPr>
          <p:cNvPr id="129026" name="Picture 2"/>
          <p:cNvPicPr>
            <a:picLocks noChangeAspect="1" noChangeArrowheads="1"/>
          </p:cNvPicPr>
          <p:nvPr/>
        </p:nvPicPr>
        <p:blipFill>
          <a:blip r:embed="rId2" cstate="print">
            <a:lum bright="-14000" contrast="24000"/>
          </a:blip>
          <a:srcRect l="10545" t="43265" r="16902" b="20988"/>
          <a:stretch>
            <a:fillRect/>
          </a:stretch>
        </p:blipFill>
        <p:spPr bwMode="auto">
          <a:xfrm>
            <a:off x="0" y="1905000"/>
            <a:ext cx="9144000" cy="2362200"/>
          </a:xfrm>
          <a:prstGeom prst="rect">
            <a:avLst/>
          </a:prstGeom>
          <a:noFill/>
          <a:ln w="9525">
            <a:noFill/>
            <a:miter lim="800000"/>
            <a:headEnd/>
            <a:tailEnd/>
          </a:ln>
        </p:spPr>
      </p:pic>
      <p:sp>
        <p:nvSpPr>
          <p:cNvPr id="129027" name="Text Box 3"/>
          <p:cNvSpPr txBox="1">
            <a:spLocks noChangeArrowheads="1"/>
          </p:cNvSpPr>
          <p:nvPr/>
        </p:nvSpPr>
        <p:spPr bwMode="auto">
          <a:xfrm>
            <a:off x="228600" y="4800600"/>
            <a:ext cx="8763000" cy="749300"/>
          </a:xfrm>
          <a:prstGeom prst="rect">
            <a:avLst/>
          </a:prstGeom>
          <a:noFill/>
          <a:ln w="9525">
            <a:noFill/>
            <a:miter lim="800000"/>
            <a:headEnd/>
            <a:tailEnd/>
          </a:ln>
        </p:spPr>
        <p:txBody>
          <a:bodyPr>
            <a:spAutoFit/>
          </a:bodyPr>
          <a:lstStyle/>
          <a:p>
            <a:pPr>
              <a:lnSpc>
                <a:spcPct val="90000"/>
              </a:lnSpc>
              <a:spcBef>
                <a:spcPct val="50000"/>
              </a:spcBef>
            </a:pPr>
            <a:r>
              <a:rPr lang="en-US" sz="2400" b="1"/>
              <a:t>Examples: </a:t>
            </a:r>
            <a:r>
              <a:rPr lang="en-US" sz="2400" b="1">
                <a:solidFill>
                  <a:srgbClr val="FFFF00"/>
                </a:solidFill>
              </a:rPr>
              <a:t>Rabies, Hemorrhagic</a:t>
            </a:r>
            <a:r>
              <a:rPr lang="en-US" sz="2400" b="1"/>
              <a:t> </a:t>
            </a:r>
            <a:r>
              <a:rPr lang="en-US" sz="2400" b="1">
                <a:solidFill>
                  <a:srgbClr val="FFFF00"/>
                </a:solidFill>
              </a:rPr>
              <a:t>fevers</a:t>
            </a:r>
            <a:r>
              <a:rPr lang="en-US" sz="2400" b="1"/>
              <a:t> caused by Ebola 		        and Murberg viruses.</a:t>
            </a:r>
            <a:endParaRPr lang="en-GB" sz="2400" b="1"/>
          </a:p>
        </p:txBody>
      </p:sp>
      <p:sp>
        <p:nvSpPr>
          <p:cNvPr id="129028" name="Text Box 4"/>
          <p:cNvSpPr txBox="1">
            <a:spLocks noChangeArrowheads="1"/>
          </p:cNvSpPr>
          <p:nvPr/>
        </p:nvSpPr>
        <p:spPr bwMode="auto">
          <a:xfrm>
            <a:off x="395288" y="476250"/>
            <a:ext cx="78486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C: Severe or Fatal infections</a:t>
            </a:r>
            <a:endParaRPr lang="en-GB" sz="2800" b="1">
              <a:solidFill>
                <a:schemeClr val="bg2"/>
              </a:solidFill>
            </a:endParaRPr>
          </a:p>
        </p:txBody>
      </p:sp>
      <p:sp>
        <p:nvSpPr>
          <p:cNvPr id="12" name="Date Placeholder 11"/>
          <p:cNvSpPr>
            <a:spLocks noGrp="1"/>
          </p:cNvSpPr>
          <p:nvPr>
            <p:ph type="dt" sz="quarter" idx="10"/>
          </p:nvPr>
        </p:nvSpPr>
        <p:spPr>
          <a:xfrm>
            <a:off x="468313" y="6092825"/>
            <a:ext cx="2133600" cy="576263"/>
          </a:xfrm>
        </p:spPr>
        <p:txBody>
          <a:bodyPr/>
          <a:lstStyle/>
          <a:p>
            <a:pPr>
              <a:defRPr/>
            </a:pPr>
            <a:r>
              <a:rPr lang="en-US"/>
              <a:t>6 September 2013</a:t>
            </a:r>
            <a:endParaRPr lang="en-US" dirty="0"/>
          </a:p>
        </p:txBody>
      </p:sp>
      <p:sp>
        <p:nvSpPr>
          <p:cNvPr id="24587" name="Slide Number Placeholder 12"/>
          <p:cNvSpPr>
            <a:spLocks noGrp="1"/>
          </p:cNvSpPr>
          <p:nvPr>
            <p:ph type="sldNum" sz="quarter" idx="12"/>
          </p:nvPr>
        </p:nvSpPr>
        <p:spPr bwMode="auto">
          <a:noFill/>
          <a:ln>
            <a:miter lim="800000"/>
            <a:headEnd/>
            <a:tailEnd/>
          </a:ln>
        </p:spPr>
        <p:txBody>
          <a:bodyPr/>
          <a:lstStyle/>
          <a:p>
            <a:fld id="{BCED126A-1BF5-4EF9-8CBA-676698997EEA}" type="slidenum">
              <a:rPr lang="en-US"/>
              <a:pPr/>
              <a:t>15</a:t>
            </a:fld>
            <a:endParaRPr lang="en-US"/>
          </a:p>
        </p:txBody>
      </p:sp>
      <p:sp>
        <p:nvSpPr>
          <p:cNvPr id="14" name="Footer Placeholder 13"/>
          <p:cNvSpPr>
            <a:spLocks noGrp="1"/>
          </p:cNvSpPr>
          <p:nvPr>
            <p:ph type="ftr" sz="quarter" idx="11"/>
          </p:nvPr>
        </p:nvSpPr>
        <p:spPr>
          <a:xfrm>
            <a:off x="3132138" y="5949950"/>
            <a:ext cx="2895600" cy="908050"/>
          </a:xfrm>
        </p:spPr>
        <p:txBody>
          <a:bodyPr/>
          <a:lstStyle/>
          <a:p>
            <a:pPr>
              <a:defRPr/>
            </a:pPr>
            <a:r>
              <a:rPr lang="en-US"/>
              <a:t>Natural History&amp; Spectrum of Diseases</a:t>
            </a: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slide(fromBottom)">
                                      <p:cBhvr>
                                        <p:cTn id="7" dur="500"/>
                                        <p:tgtEl>
                                          <p:spTgt spid="12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29026"/>
                                        </p:tgtEl>
                                        <p:attrNameLst>
                                          <p:attrName>style.visibility</p:attrName>
                                        </p:attrNameLst>
                                      </p:cBhvr>
                                      <p:to>
                                        <p:strVal val="visible"/>
                                      </p:to>
                                    </p:set>
                                    <p:animEffect transition="in" filter="barn(inHorizontal)">
                                      <p:cBhvr>
                                        <p:cTn id="12" dur="500"/>
                                        <p:tgtEl>
                                          <p:spTgt spid="129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29027">
                                            <p:txEl>
                                              <p:pRg st="0" end="0"/>
                                            </p:txEl>
                                          </p:spTgt>
                                        </p:tgtEl>
                                        <p:attrNameLst>
                                          <p:attrName>style.visibility</p:attrName>
                                        </p:attrNameLst>
                                      </p:cBhvr>
                                      <p:to>
                                        <p:strVal val="visible"/>
                                      </p:to>
                                    </p:set>
                                    <p:animEffect transition="in" filter="wedge">
                                      <p:cBhvr>
                                        <p:cTn id="17" dur="1000"/>
                                        <p:tgtEl>
                                          <p:spTgt spid="129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55042A50-BF7F-4674-A2DE-95BA6238B39E}" type="slidenum">
              <a:rPr lang="ar-SA" sz="1200">
                <a:effectLst>
                  <a:outerShdw blurRad="38100" dist="38100" dir="2700000" algn="tl">
                    <a:srgbClr val="C0C0C0"/>
                  </a:outerShdw>
                </a:effectLst>
                <a:latin typeface="Calibri" pitchFamily="34" charset="0"/>
              </a:rPr>
              <a:pPr algn="r" eaLnBrk="1" hangingPunct="1"/>
              <a:t>16</a:t>
            </a:fld>
            <a:endParaRPr lang="en-US" sz="1200">
              <a:effectLst>
                <a:outerShdw blurRad="38100" dist="38100" dir="2700000" algn="tl">
                  <a:srgbClr val="C0C0C0"/>
                </a:outerShdw>
              </a:effectLst>
              <a:latin typeface="Calibri" pitchFamily="34" charset="0"/>
            </a:endParaRPr>
          </a:p>
        </p:txBody>
      </p:sp>
      <p:sp>
        <p:nvSpPr>
          <p:cNvPr id="8"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61FFC30D-6E7E-49B0-8B2E-733DEB1D8AAA}" type="slidenum">
              <a:rPr lang="ar-SA" sz="1200">
                <a:effectLst>
                  <a:outerShdw blurRad="38100" dist="38100" dir="2700000" algn="tl">
                    <a:srgbClr val="C0C0C0"/>
                  </a:outerShdw>
                </a:effectLst>
                <a:latin typeface="Calibri" pitchFamily="34" charset="0"/>
              </a:rPr>
              <a:pPr algn="r" eaLnBrk="1" hangingPunct="1"/>
              <a:t>16</a:t>
            </a:fld>
            <a:endParaRPr lang="en-US" sz="1200">
              <a:effectLst>
                <a:outerShdw blurRad="38100" dist="38100" dir="2700000" algn="tl">
                  <a:srgbClr val="C0C0C0"/>
                </a:outerShdw>
              </a:effectLst>
              <a:latin typeface="Calibri" pitchFamily="34" charset="0"/>
            </a:endParaRPr>
          </a:p>
        </p:txBody>
      </p:sp>
      <p:pic>
        <p:nvPicPr>
          <p:cNvPr id="132098" name="Picture 2"/>
          <p:cNvPicPr>
            <a:picLocks noChangeAspect="1" noChangeArrowheads="1"/>
          </p:cNvPicPr>
          <p:nvPr/>
        </p:nvPicPr>
        <p:blipFill>
          <a:blip r:embed="rId2" cstate="print">
            <a:lum bright="-14000" contrast="24000"/>
          </a:blip>
          <a:srcRect l="10545" t="-1083" r="16902" b="11365"/>
          <a:stretch>
            <a:fillRect/>
          </a:stretch>
        </p:blipFill>
        <p:spPr bwMode="auto">
          <a:xfrm>
            <a:off x="0" y="825500"/>
            <a:ext cx="9144000" cy="5575300"/>
          </a:xfrm>
          <a:prstGeom prst="rect">
            <a:avLst/>
          </a:prstGeom>
          <a:noFill/>
          <a:ln w="9525">
            <a:noFill/>
            <a:miter lim="800000"/>
            <a:headEnd/>
            <a:tailEnd/>
          </a:ln>
        </p:spPr>
      </p:pic>
      <p:sp>
        <p:nvSpPr>
          <p:cNvPr id="132099" name="Text Box 3"/>
          <p:cNvSpPr txBox="1">
            <a:spLocks noChangeArrowheads="1"/>
          </p:cNvSpPr>
          <p:nvPr/>
        </p:nvSpPr>
        <p:spPr bwMode="auto">
          <a:xfrm>
            <a:off x="457200" y="228600"/>
            <a:ext cx="7315200" cy="519113"/>
          </a:xfrm>
          <a:prstGeom prst="rect">
            <a:avLst/>
          </a:prstGeom>
          <a:noFill/>
          <a:ln w="9525">
            <a:noFill/>
            <a:miter lim="800000"/>
            <a:headEnd/>
            <a:tailEnd/>
          </a:ln>
          <a:effectLst/>
        </p:spPr>
        <p:txBody>
          <a:bodyPr>
            <a:spAutoFit/>
          </a:bodyPr>
          <a:lstStyle/>
          <a:p>
            <a:pPr>
              <a:spcBef>
                <a:spcPct val="50000"/>
              </a:spcBef>
              <a:defRPr/>
            </a:pPr>
            <a:r>
              <a:rPr lang="en-US" sz="2800" b="1">
                <a:solidFill>
                  <a:schemeClr val="bg2"/>
                </a:solidFill>
                <a:effectLst>
                  <a:outerShdw blurRad="38100" dist="38100" dir="2700000" algn="tl">
                    <a:srgbClr val="C0C0C0"/>
                  </a:outerShdw>
                </a:effectLst>
              </a:rPr>
              <a:t>Implications for public health</a:t>
            </a:r>
            <a:endParaRPr lang="en-GB" sz="2800" b="1">
              <a:solidFill>
                <a:schemeClr val="bg2"/>
              </a:solidFill>
              <a:effectLst>
                <a:outerShdw blurRad="38100" dist="38100" dir="2700000" algn="tl">
                  <a:srgbClr val="C0C0C0"/>
                </a:outerShdw>
              </a:effectLst>
            </a:endParaRPr>
          </a:p>
        </p:txBody>
      </p:sp>
      <p:sp>
        <p:nvSpPr>
          <p:cNvPr id="9" name="Date Placeholder 8"/>
          <p:cNvSpPr>
            <a:spLocks noGrp="1"/>
          </p:cNvSpPr>
          <p:nvPr>
            <p:ph type="dt" sz="quarter" idx="10"/>
          </p:nvPr>
        </p:nvSpPr>
        <p:spPr/>
        <p:txBody>
          <a:bodyPr/>
          <a:lstStyle/>
          <a:p>
            <a:pPr>
              <a:defRPr/>
            </a:pPr>
            <a:r>
              <a:rPr lang="en-US"/>
              <a:t>6 September 2013</a:t>
            </a:r>
            <a:endParaRPr lang="en-US"/>
          </a:p>
        </p:txBody>
      </p:sp>
      <p:sp>
        <p:nvSpPr>
          <p:cNvPr id="25607" name="Slide Number Placeholder 10"/>
          <p:cNvSpPr>
            <a:spLocks noGrp="1"/>
          </p:cNvSpPr>
          <p:nvPr>
            <p:ph type="sldNum" sz="quarter" idx="12"/>
          </p:nvPr>
        </p:nvSpPr>
        <p:spPr bwMode="auto">
          <a:noFill/>
          <a:ln>
            <a:miter lim="800000"/>
            <a:headEnd/>
            <a:tailEnd/>
          </a:ln>
        </p:spPr>
        <p:txBody>
          <a:bodyPr/>
          <a:lstStyle/>
          <a:p>
            <a:fld id="{C8989835-C515-4B87-99E4-E44EE77E3DA2}" type="slidenum">
              <a:rPr lang="en-US"/>
              <a:pPr/>
              <a:t>16</a:t>
            </a:fld>
            <a:endParaRPr lang="en-US"/>
          </a:p>
        </p:txBody>
      </p:sp>
      <p:sp>
        <p:nvSpPr>
          <p:cNvPr id="12" name="Footer Placeholder 11"/>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0-#ppt_w/2"/>
                                          </p:val>
                                        </p:tav>
                                        <p:tav tm="100000">
                                          <p:val>
                                            <p:strVal val="#ppt_x"/>
                                          </p:val>
                                        </p:tav>
                                      </p:tavLst>
                                    </p:anim>
                                    <p:anim calcmode="lin" valueType="num">
                                      <p:cBhvr additive="base">
                                        <p:cTn id="8" dur="500" fill="hold"/>
                                        <p:tgtEl>
                                          <p:spTgt spid="1320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32098"/>
                                        </p:tgtEl>
                                        <p:attrNameLst>
                                          <p:attrName>style.visibility</p:attrName>
                                        </p:attrNameLst>
                                      </p:cBhvr>
                                      <p:to>
                                        <p:strVal val="visible"/>
                                      </p:to>
                                    </p:set>
                                    <p:animEffect transition="in" filter="wedge">
                                      <p:cBhvr>
                                        <p:cTn id="13" dur="2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F31D097F-EB14-48DE-88E3-616FE4EAEC18}" type="slidenum">
              <a:rPr lang="ar-SA" sz="1200">
                <a:effectLst>
                  <a:outerShdw blurRad="38100" dist="38100" dir="2700000" algn="tl">
                    <a:srgbClr val="C0C0C0"/>
                  </a:outerShdw>
                </a:effectLst>
                <a:latin typeface="Calibri" pitchFamily="34" charset="0"/>
              </a:rPr>
              <a:pPr algn="r" eaLnBrk="1" hangingPunct="1"/>
              <a:t>17</a:t>
            </a:fld>
            <a:endParaRPr lang="en-US" sz="1200">
              <a:effectLst>
                <a:outerShdw blurRad="38100" dist="38100" dir="2700000" algn="tl">
                  <a:srgbClr val="C0C0C0"/>
                </a:outerShdw>
              </a:effectLst>
              <a:latin typeface="Calibri"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56F2DDBD-EDB5-4EFD-9845-71C5305BCCFC}" type="slidenum">
              <a:rPr lang="ar-SA" sz="1200">
                <a:effectLst>
                  <a:outerShdw blurRad="38100" dist="38100" dir="2700000" algn="tl">
                    <a:srgbClr val="C0C0C0"/>
                  </a:outerShdw>
                </a:effectLst>
                <a:latin typeface="Calibri" pitchFamily="34" charset="0"/>
              </a:rPr>
              <a:pPr algn="r" eaLnBrk="1" hangingPunct="1"/>
              <a:t>17</a:t>
            </a:fld>
            <a:endParaRPr lang="en-US" sz="1200">
              <a:effectLst>
                <a:outerShdw blurRad="38100" dist="38100" dir="2700000" algn="tl">
                  <a:srgbClr val="C0C0C0"/>
                </a:outerShdw>
              </a:effectLst>
              <a:latin typeface="Calibri" pitchFamily="34" charset="0"/>
            </a:endParaRPr>
          </a:p>
        </p:txBody>
      </p:sp>
      <p:pic>
        <p:nvPicPr>
          <p:cNvPr id="406532" name="Picture 4"/>
          <p:cNvPicPr>
            <a:picLocks noChangeAspect="1" noChangeArrowheads="1"/>
          </p:cNvPicPr>
          <p:nvPr>
            <p:ph type="body" idx="4294967295"/>
          </p:nvPr>
        </p:nvPicPr>
        <p:blipFill>
          <a:blip r:embed="rId2" cstate="print">
            <a:lum contrast="6000"/>
          </a:blip>
          <a:srcRect/>
          <a:stretch>
            <a:fillRect/>
          </a:stretch>
        </p:blipFill>
        <p:spPr>
          <a:xfrm>
            <a:off x="76200" y="1676400"/>
            <a:ext cx="8991600" cy="3260725"/>
          </a:xfrm>
          <a:solidFill>
            <a:schemeClr val="tx1"/>
          </a:solidFill>
        </p:spPr>
      </p:pic>
      <p:sp>
        <p:nvSpPr>
          <p:cNvPr id="406534" name="Rectangle 6"/>
          <p:cNvSpPr>
            <a:spLocks noChangeArrowheads="1"/>
          </p:cNvSpPr>
          <p:nvPr/>
        </p:nvSpPr>
        <p:spPr bwMode="auto">
          <a:xfrm>
            <a:off x="34925" y="404813"/>
            <a:ext cx="7988300" cy="457200"/>
          </a:xfrm>
          <a:prstGeom prst="rect">
            <a:avLst/>
          </a:prstGeom>
          <a:noFill/>
          <a:ln w="9525">
            <a:noFill/>
            <a:miter lim="800000"/>
            <a:headEnd/>
            <a:tailEnd/>
          </a:ln>
        </p:spPr>
        <p:txBody>
          <a:bodyPr wrap="none">
            <a:spAutoFit/>
          </a:bodyPr>
          <a:lstStyle/>
          <a:p>
            <a:r>
              <a:rPr lang="en-US" sz="2400" b="1">
                <a:solidFill>
                  <a:schemeClr val="bg2"/>
                </a:solidFill>
              </a:rPr>
              <a:t>The relation of severity of illness to disease statistics.</a:t>
            </a:r>
          </a:p>
        </p:txBody>
      </p:sp>
      <p:sp>
        <p:nvSpPr>
          <p:cNvPr id="10" name="Date Placeholder 9"/>
          <p:cNvSpPr>
            <a:spLocks noGrp="1"/>
          </p:cNvSpPr>
          <p:nvPr>
            <p:ph type="dt" sz="quarter" idx="10"/>
          </p:nvPr>
        </p:nvSpPr>
        <p:spPr/>
        <p:txBody>
          <a:bodyPr/>
          <a:lstStyle/>
          <a:p>
            <a:pPr>
              <a:defRPr/>
            </a:pPr>
            <a:r>
              <a:rPr lang="en-US"/>
              <a:t>6 September 2013</a:t>
            </a:r>
            <a:endParaRPr lang="en-US"/>
          </a:p>
        </p:txBody>
      </p:sp>
      <p:sp>
        <p:nvSpPr>
          <p:cNvPr id="26631" name="Slide Number Placeholder 10"/>
          <p:cNvSpPr>
            <a:spLocks noGrp="1"/>
          </p:cNvSpPr>
          <p:nvPr>
            <p:ph type="sldNum" sz="quarter" idx="12"/>
          </p:nvPr>
        </p:nvSpPr>
        <p:spPr bwMode="auto">
          <a:noFill/>
          <a:ln>
            <a:miter lim="800000"/>
            <a:headEnd/>
            <a:tailEnd/>
          </a:ln>
        </p:spPr>
        <p:txBody>
          <a:bodyPr/>
          <a:lstStyle/>
          <a:p>
            <a:fld id="{FCA06D98-088E-42A6-A90B-BB74AEDB11A2}" type="slidenum">
              <a:rPr lang="en-US"/>
              <a:pPr/>
              <a:t>17</a:t>
            </a:fld>
            <a:endParaRPr lang="en-US"/>
          </a:p>
        </p:txBody>
      </p:sp>
      <p:sp>
        <p:nvSpPr>
          <p:cNvPr id="12" name="Footer Placeholder 11"/>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6534"/>
                                        </p:tgtEl>
                                        <p:attrNameLst>
                                          <p:attrName>style.visibility</p:attrName>
                                        </p:attrNameLst>
                                      </p:cBhvr>
                                      <p:to>
                                        <p:strVal val="visible"/>
                                      </p:to>
                                    </p:set>
                                    <p:animEffect transition="in" filter="slide(fromBottom)">
                                      <p:cBhvr>
                                        <p:cTn id="7" dur="500"/>
                                        <p:tgtEl>
                                          <p:spTgt spid="406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406532"/>
                                        </p:tgtEl>
                                        <p:attrNameLst>
                                          <p:attrName>style.visibility</p:attrName>
                                        </p:attrNameLst>
                                      </p:cBhvr>
                                      <p:to>
                                        <p:strVal val="visible"/>
                                      </p:to>
                                    </p:set>
                                    <p:anim from="(-#ppt_w/2)" to="(#ppt_x)" calcmode="lin" valueType="num">
                                      <p:cBhvr>
                                        <p:cTn id="12" dur="600" fill="hold">
                                          <p:stCondLst>
                                            <p:cond delay="0"/>
                                          </p:stCondLst>
                                        </p:cTn>
                                        <p:tgtEl>
                                          <p:spTgt spid="406532"/>
                                        </p:tgtEl>
                                        <p:attrNameLst>
                                          <p:attrName>ppt_x</p:attrName>
                                        </p:attrNameLst>
                                      </p:cBhvr>
                                    </p:anim>
                                    <p:anim from="0" to="-1.0" calcmode="lin" valueType="num">
                                      <p:cBhvr>
                                        <p:cTn id="13" dur="200" decel="50000" autoRev="1" fill="hold">
                                          <p:stCondLst>
                                            <p:cond delay="600"/>
                                          </p:stCondLst>
                                        </p:cTn>
                                        <p:tgtEl>
                                          <p:spTgt spid="406532"/>
                                        </p:tgtEl>
                                        <p:attrNameLst>
                                          <p:attrName>xshear</p:attrName>
                                        </p:attrNameLst>
                                      </p:cBhvr>
                                    </p:anim>
                                    <p:animScale>
                                      <p:cBhvr>
                                        <p:cTn id="14" dur="200" decel="100000" autoRev="1" fill="hold">
                                          <p:stCondLst>
                                            <p:cond delay="600"/>
                                          </p:stCondLst>
                                        </p:cTn>
                                        <p:tgtEl>
                                          <p:spTgt spid="406532"/>
                                        </p:tgtEl>
                                      </p:cBhvr>
                                      <p:from x="100000" y="100000"/>
                                      <p:to x="80000" y="100000"/>
                                    </p:animScale>
                                    <p:anim by="(#ppt_h/3+#ppt_w*0.1)" calcmode="lin" valueType="num">
                                      <p:cBhvr additive="sum">
                                        <p:cTn id="15" dur="200" decel="100000" autoRev="1" fill="hold">
                                          <p:stCondLst>
                                            <p:cond delay="600"/>
                                          </p:stCondLst>
                                        </p:cTn>
                                        <p:tgtEl>
                                          <p:spTgt spid="4065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42"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E8263F8A-70C9-405B-96D6-E3D72CB8D45D}" type="slidenum">
              <a:rPr lang="ar-SA" sz="1200">
                <a:effectLst>
                  <a:outerShdw blurRad="38100" dist="38100" dir="2700000" algn="tl">
                    <a:srgbClr val="C0C0C0"/>
                  </a:outerShdw>
                </a:effectLst>
                <a:latin typeface="Calibri" pitchFamily="34" charset="0"/>
              </a:rPr>
              <a:pPr algn="r" eaLnBrk="1" hangingPunct="1"/>
              <a:t>18</a:t>
            </a:fld>
            <a:endParaRPr lang="en-US" sz="1200">
              <a:effectLst>
                <a:outerShdw blurRad="38100" dist="38100" dir="2700000" algn="tl">
                  <a:srgbClr val="C0C0C0"/>
                </a:outerShdw>
              </a:effectLst>
              <a:latin typeface="Calibri" pitchFamily="34" charset="0"/>
            </a:endParaRPr>
          </a:p>
        </p:txBody>
      </p:sp>
      <p:sp>
        <p:nvSpPr>
          <p:cNvPr id="38" name="Date Placeholder 1"/>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39"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40"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29401CBB-6309-4097-BB48-FAFDA04BAA94}" type="slidenum">
              <a:rPr lang="ar-SA" sz="1200">
                <a:effectLst>
                  <a:outerShdw blurRad="38100" dist="38100" dir="2700000" algn="tl">
                    <a:srgbClr val="C0C0C0"/>
                  </a:outerShdw>
                </a:effectLst>
                <a:latin typeface="Calibri" pitchFamily="34" charset="0"/>
              </a:rPr>
              <a:pPr algn="r" eaLnBrk="1" hangingPunct="1"/>
              <a:t>18</a:t>
            </a:fld>
            <a:endParaRPr lang="en-US" sz="1200">
              <a:effectLst>
                <a:outerShdw blurRad="38100" dist="38100" dir="2700000" algn="tl">
                  <a:srgbClr val="C0C0C0"/>
                </a:outerShdw>
              </a:effectLst>
              <a:latin typeface="Calibri" pitchFamily="34" charset="0"/>
            </a:endParaRPr>
          </a:p>
        </p:txBody>
      </p:sp>
      <p:sp>
        <p:nvSpPr>
          <p:cNvPr id="405506" name="Text Box 2"/>
          <p:cNvSpPr txBox="1">
            <a:spLocks noChangeArrowheads="1"/>
          </p:cNvSpPr>
          <p:nvPr/>
        </p:nvSpPr>
        <p:spPr bwMode="auto">
          <a:xfrm>
            <a:off x="1219200" y="247650"/>
            <a:ext cx="7010400" cy="519113"/>
          </a:xfrm>
          <a:prstGeom prst="rect">
            <a:avLst/>
          </a:prstGeom>
          <a:noFill/>
          <a:ln w="12700">
            <a:noFill/>
            <a:miter lim="800000"/>
            <a:headEnd/>
            <a:tailEnd/>
          </a:ln>
          <a:effectLst/>
        </p:spPr>
        <p:txBody>
          <a:bodyPr>
            <a:spAutoFit/>
          </a:bodyPr>
          <a:lstStyle/>
          <a:p>
            <a:pPr algn="ctr">
              <a:defRPr/>
            </a:pPr>
            <a:r>
              <a:rPr lang="en-GB" sz="2800" b="1">
                <a:solidFill>
                  <a:schemeClr val="bg2"/>
                </a:solidFill>
                <a:effectLst>
                  <a:outerShdw blurRad="38100" dist="38100" dir="2700000" algn="tl">
                    <a:srgbClr val="C0C0C0"/>
                  </a:outerShdw>
                </a:effectLst>
              </a:rPr>
              <a:t>The pyramid and iceberg of disease</a:t>
            </a:r>
          </a:p>
        </p:txBody>
      </p:sp>
      <p:grpSp>
        <p:nvGrpSpPr>
          <p:cNvPr id="2" name="Group 3"/>
          <p:cNvGrpSpPr>
            <a:grpSpLocks/>
          </p:cNvGrpSpPr>
          <p:nvPr/>
        </p:nvGrpSpPr>
        <p:grpSpPr bwMode="auto">
          <a:xfrm>
            <a:off x="381000" y="1676400"/>
            <a:ext cx="8229600" cy="3200400"/>
            <a:chOff x="268" y="933"/>
            <a:chExt cx="4419" cy="1944"/>
          </a:xfrm>
        </p:grpSpPr>
        <p:grpSp>
          <p:nvGrpSpPr>
            <p:cNvPr id="27660" name="Group 4"/>
            <p:cNvGrpSpPr>
              <a:grpSpLocks/>
            </p:cNvGrpSpPr>
            <p:nvPr/>
          </p:nvGrpSpPr>
          <p:grpSpPr bwMode="auto">
            <a:xfrm>
              <a:off x="1387" y="1023"/>
              <a:ext cx="1496" cy="1854"/>
              <a:chOff x="3033" y="973"/>
              <a:chExt cx="2368" cy="2936"/>
            </a:xfrm>
          </p:grpSpPr>
          <p:grpSp>
            <p:nvGrpSpPr>
              <p:cNvPr id="27675" name="Group 5"/>
              <p:cNvGrpSpPr>
                <a:grpSpLocks/>
              </p:cNvGrpSpPr>
              <p:nvPr/>
            </p:nvGrpSpPr>
            <p:grpSpPr bwMode="auto">
              <a:xfrm>
                <a:off x="3033" y="3009"/>
                <a:ext cx="2368" cy="900"/>
                <a:chOff x="3033" y="3009"/>
                <a:chExt cx="2368" cy="900"/>
              </a:xfrm>
            </p:grpSpPr>
            <p:sp>
              <p:nvSpPr>
                <p:cNvPr id="27691" name="Freeform 6"/>
                <p:cNvSpPr>
                  <a:spLocks/>
                </p:cNvSpPr>
                <p:nvPr/>
              </p:nvSpPr>
              <p:spPr bwMode="auto">
                <a:xfrm>
                  <a:off x="4984" y="3009"/>
                  <a:ext cx="417" cy="899"/>
                </a:xfrm>
                <a:custGeom>
                  <a:avLst/>
                  <a:gdLst>
                    <a:gd name="T0" fmla="*/ 0 w 835"/>
                    <a:gd name="T1" fmla="*/ 899 h 899"/>
                    <a:gd name="T2" fmla="*/ 0 w 835"/>
                    <a:gd name="T3" fmla="*/ 383 h 899"/>
                    <a:gd name="T4" fmla="*/ 0 w 835"/>
                    <a:gd name="T5" fmla="*/ 0 h 899"/>
                    <a:gd name="T6" fmla="*/ 0 w 835"/>
                    <a:gd name="T7" fmla="*/ 448 h 899"/>
                    <a:gd name="T8" fmla="*/ 0 w 835"/>
                    <a:gd name="T9" fmla="*/ 899 h 899"/>
                    <a:gd name="T10" fmla="*/ 0 60000 65536"/>
                    <a:gd name="T11" fmla="*/ 0 60000 65536"/>
                    <a:gd name="T12" fmla="*/ 0 60000 65536"/>
                    <a:gd name="T13" fmla="*/ 0 60000 65536"/>
                    <a:gd name="T14" fmla="*/ 0 60000 65536"/>
                    <a:gd name="T15" fmla="*/ 0 w 835"/>
                    <a:gd name="T16" fmla="*/ 0 h 899"/>
                    <a:gd name="T17" fmla="*/ 835 w 835"/>
                    <a:gd name="T18" fmla="*/ 899 h 899"/>
                  </a:gdLst>
                  <a:ahLst/>
                  <a:cxnLst>
                    <a:cxn ang="T10">
                      <a:pos x="T0" y="T1"/>
                    </a:cxn>
                    <a:cxn ang="T11">
                      <a:pos x="T2" y="T3"/>
                    </a:cxn>
                    <a:cxn ang="T12">
                      <a:pos x="T4" y="T5"/>
                    </a:cxn>
                    <a:cxn ang="T13">
                      <a:pos x="T6" y="T7"/>
                    </a:cxn>
                    <a:cxn ang="T14">
                      <a:pos x="T8" y="T9"/>
                    </a:cxn>
                  </a:cxnLst>
                  <a:rect l="T15" t="T16" r="T17" b="T18"/>
                  <a:pathLst>
                    <a:path w="835" h="899">
                      <a:moveTo>
                        <a:pt x="394" y="899"/>
                      </a:moveTo>
                      <a:lnTo>
                        <a:pt x="0" y="383"/>
                      </a:lnTo>
                      <a:lnTo>
                        <a:pt x="369" y="0"/>
                      </a:lnTo>
                      <a:lnTo>
                        <a:pt x="835" y="448"/>
                      </a:lnTo>
                      <a:lnTo>
                        <a:pt x="394" y="899"/>
                      </a:lnTo>
                      <a:close/>
                    </a:path>
                  </a:pathLst>
                </a:custGeom>
                <a:solidFill>
                  <a:srgbClr val="808080"/>
                </a:solidFill>
                <a:ln w="11113">
                  <a:solidFill>
                    <a:srgbClr val="000000"/>
                  </a:solidFill>
                  <a:round/>
                  <a:headEnd/>
                  <a:tailEnd/>
                </a:ln>
              </p:spPr>
              <p:txBody>
                <a:bodyPr/>
                <a:lstStyle/>
                <a:p>
                  <a:endParaRPr lang="en-US"/>
                </a:p>
              </p:txBody>
            </p:sp>
            <p:sp>
              <p:nvSpPr>
                <p:cNvPr id="27692" name="Freeform 7"/>
                <p:cNvSpPr>
                  <a:spLocks/>
                </p:cNvSpPr>
                <p:nvPr/>
              </p:nvSpPr>
              <p:spPr bwMode="auto">
                <a:xfrm>
                  <a:off x="3223" y="3009"/>
                  <a:ext cx="1946" cy="384"/>
                </a:xfrm>
                <a:custGeom>
                  <a:avLst/>
                  <a:gdLst>
                    <a:gd name="T0" fmla="*/ 0 w 3891"/>
                    <a:gd name="T1" fmla="*/ 384 h 384"/>
                    <a:gd name="T2" fmla="*/ 4 w 3891"/>
                    <a:gd name="T3" fmla="*/ 384 h 384"/>
                    <a:gd name="T4" fmla="*/ 4 w 3891"/>
                    <a:gd name="T5" fmla="*/ 0 h 384"/>
                    <a:gd name="T6" fmla="*/ 1 w 3891"/>
                    <a:gd name="T7" fmla="*/ 0 h 384"/>
                    <a:gd name="T8" fmla="*/ 0 w 3891"/>
                    <a:gd name="T9" fmla="*/ 384 h 384"/>
                    <a:gd name="T10" fmla="*/ 0 60000 65536"/>
                    <a:gd name="T11" fmla="*/ 0 60000 65536"/>
                    <a:gd name="T12" fmla="*/ 0 60000 65536"/>
                    <a:gd name="T13" fmla="*/ 0 60000 65536"/>
                    <a:gd name="T14" fmla="*/ 0 60000 65536"/>
                    <a:gd name="T15" fmla="*/ 0 w 3891"/>
                    <a:gd name="T16" fmla="*/ 0 h 384"/>
                    <a:gd name="T17" fmla="*/ 3891 w 3891"/>
                    <a:gd name="T18" fmla="*/ 384 h 384"/>
                  </a:gdLst>
                  <a:ahLst/>
                  <a:cxnLst>
                    <a:cxn ang="T10">
                      <a:pos x="T0" y="T1"/>
                    </a:cxn>
                    <a:cxn ang="T11">
                      <a:pos x="T2" y="T3"/>
                    </a:cxn>
                    <a:cxn ang="T12">
                      <a:pos x="T4" y="T5"/>
                    </a:cxn>
                    <a:cxn ang="T13">
                      <a:pos x="T6" y="T7"/>
                    </a:cxn>
                    <a:cxn ang="T14">
                      <a:pos x="T8" y="T9"/>
                    </a:cxn>
                  </a:cxnLst>
                  <a:rect l="T15" t="T16" r="T17" b="T18"/>
                  <a:pathLst>
                    <a:path w="3891" h="384">
                      <a:moveTo>
                        <a:pt x="0" y="384"/>
                      </a:moveTo>
                      <a:lnTo>
                        <a:pt x="3522" y="384"/>
                      </a:lnTo>
                      <a:lnTo>
                        <a:pt x="3891" y="0"/>
                      </a:lnTo>
                      <a:lnTo>
                        <a:pt x="497" y="0"/>
                      </a:lnTo>
                      <a:lnTo>
                        <a:pt x="0" y="384"/>
                      </a:lnTo>
                      <a:close/>
                    </a:path>
                  </a:pathLst>
                </a:custGeom>
                <a:solidFill>
                  <a:srgbClr val="1C1C1C"/>
                </a:solidFill>
                <a:ln w="11113">
                  <a:solidFill>
                    <a:srgbClr val="000000"/>
                  </a:solidFill>
                  <a:round/>
                  <a:headEnd/>
                  <a:tailEnd/>
                </a:ln>
              </p:spPr>
              <p:txBody>
                <a:bodyPr/>
                <a:lstStyle/>
                <a:p>
                  <a:endParaRPr lang="en-US"/>
                </a:p>
              </p:txBody>
            </p:sp>
            <p:sp>
              <p:nvSpPr>
                <p:cNvPr id="27693" name="Freeform 8"/>
                <p:cNvSpPr>
                  <a:spLocks/>
                </p:cNvSpPr>
                <p:nvPr/>
              </p:nvSpPr>
              <p:spPr bwMode="auto">
                <a:xfrm>
                  <a:off x="3033" y="3392"/>
                  <a:ext cx="2149" cy="517"/>
                </a:xfrm>
                <a:custGeom>
                  <a:avLst/>
                  <a:gdLst>
                    <a:gd name="T0" fmla="*/ 1 w 4298"/>
                    <a:gd name="T1" fmla="*/ 0 h 517"/>
                    <a:gd name="T2" fmla="*/ 4 w 4298"/>
                    <a:gd name="T3" fmla="*/ 0 h 517"/>
                    <a:gd name="T4" fmla="*/ 4 w 4298"/>
                    <a:gd name="T5" fmla="*/ 517 h 517"/>
                    <a:gd name="T6" fmla="*/ 0 w 4298"/>
                    <a:gd name="T7" fmla="*/ 517 h 517"/>
                    <a:gd name="T8" fmla="*/ 1 w 4298"/>
                    <a:gd name="T9" fmla="*/ 0 h 517"/>
                    <a:gd name="T10" fmla="*/ 0 60000 65536"/>
                    <a:gd name="T11" fmla="*/ 0 60000 65536"/>
                    <a:gd name="T12" fmla="*/ 0 60000 65536"/>
                    <a:gd name="T13" fmla="*/ 0 60000 65536"/>
                    <a:gd name="T14" fmla="*/ 0 60000 65536"/>
                    <a:gd name="T15" fmla="*/ 0 w 4298"/>
                    <a:gd name="T16" fmla="*/ 0 h 517"/>
                    <a:gd name="T17" fmla="*/ 4298 w 4298"/>
                    <a:gd name="T18" fmla="*/ 517 h 517"/>
                  </a:gdLst>
                  <a:ahLst/>
                  <a:cxnLst>
                    <a:cxn ang="T10">
                      <a:pos x="T0" y="T1"/>
                    </a:cxn>
                    <a:cxn ang="T11">
                      <a:pos x="T2" y="T3"/>
                    </a:cxn>
                    <a:cxn ang="T12">
                      <a:pos x="T4" y="T5"/>
                    </a:cxn>
                    <a:cxn ang="T13">
                      <a:pos x="T6" y="T7"/>
                    </a:cxn>
                    <a:cxn ang="T14">
                      <a:pos x="T8" y="T9"/>
                    </a:cxn>
                  </a:cxnLst>
                  <a:rect l="T15" t="T16" r="T17" b="T18"/>
                  <a:pathLst>
                    <a:path w="4298" h="517">
                      <a:moveTo>
                        <a:pt x="378" y="0"/>
                      </a:moveTo>
                      <a:lnTo>
                        <a:pt x="3900" y="0"/>
                      </a:lnTo>
                      <a:lnTo>
                        <a:pt x="4298" y="517"/>
                      </a:lnTo>
                      <a:lnTo>
                        <a:pt x="0" y="517"/>
                      </a:lnTo>
                      <a:lnTo>
                        <a:pt x="378" y="0"/>
                      </a:lnTo>
                      <a:close/>
                    </a:path>
                  </a:pathLst>
                </a:custGeom>
                <a:solidFill>
                  <a:srgbClr val="4D4D4D"/>
                </a:solidFill>
                <a:ln w="11113">
                  <a:solidFill>
                    <a:srgbClr val="000000"/>
                  </a:solidFill>
                  <a:round/>
                  <a:headEnd/>
                  <a:tailEnd/>
                </a:ln>
              </p:spPr>
              <p:txBody>
                <a:bodyPr/>
                <a:lstStyle/>
                <a:p>
                  <a:endParaRPr lang="en-US"/>
                </a:p>
              </p:txBody>
            </p:sp>
          </p:grpSp>
          <p:grpSp>
            <p:nvGrpSpPr>
              <p:cNvPr id="27676" name="Group 9"/>
              <p:cNvGrpSpPr>
                <a:grpSpLocks/>
              </p:cNvGrpSpPr>
              <p:nvPr/>
            </p:nvGrpSpPr>
            <p:grpSpPr bwMode="auto">
              <a:xfrm>
                <a:off x="3258" y="2499"/>
                <a:ext cx="1878" cy="813"/>
                <a:chOff x="3258" y="2499"/>
                <a:chExt cx="1878" cy="813"/>
              </a:xfrm>
            </p:grpSpPr>
            <p:sp>
              <p:nvSpPr>
                <p:cNvPr id="27688" name="Freeform 10"/>
                <p:cNvSpPr>
                  <a:spLocks/>
                </p:cNvSpPr>
                <p:nvPr/>
              </p:nvSpPr>
              <p:spPr bwMode="auto">
                <a:xfrm>
                  <a:off x="4767" y="2499"/>
                  <a:ext cx="369" cy="813"/>
                </a:xfrm>
                <a:custGeom>
                  <a:avLst/>
                  <a:gdLst>
                    <a:gd name="T0" fmla="*/ 1 w 737"/>
                    <a:gd name="T1" fmla="*/ 813 h 813"/>
                    <a:gd name="T2" fmla="*/ 0 w 737"/>
                    <a:gd name="T3" fmla="*/ 285 h 813"/>
                    <a:gd name="T4" fmla="*/ 1 w 737"/>
                    <a:gd name="T5" fmla="*/ 0 h 813"/>
                    <a:gd name="T6" fmla="*/ 1 w 737"/>
                    <a:gd name="T7" fmla="*/ 448 h 813"/>
                    <a:gd name="T8" fmla="*/ 1 w 737"/>
                    <a:gd name="T9" fmla="*/ 813 h 813"/>
                    <a:gd name="T10" fmla="*/ 0 60000 65536"/>
                    <a:gd name="T11" fmla="*/ 0 60000 65536"/>
                    <a:gd name="T12" fmla="*/ 0 60000 65536"/>
                    <a:gd name="T13" fmla="*/ 0 60000 65536"/>
                    <a:gd name="T14" fmla="*/ 0 60000 65536"/>
                    <a:gd name="T15" fmla="*/ 0 w 737"/>
                    <a:gd name="T16" fmla="*/ 0 h 813"/>
                    <a:gd name="T17" fmla="*/ 737 w 737"/>
                    <a:gd name="T18" fmla="*/ 813 h 813"/>
                  </a:gdLst>
                  <a:ahLst/>
                  <a:cxnLst>
                    <a:cxn ang="T10">
                      <a:pos x="T0" y="T1"/>
                    </a:cxn>
                    <a:cxn ang="T11">
                      <a:pos x="T2" y="T3"/>
                    </a:cxn>
                    <a:cxn ang="T12">
                      <a:pos x="T4" y="T5"/>
                    </a:cxn>
                    <a:cxn ang="T13">
                      <a:pos x="T6" y="T7"/>
                    </a:cxn>
                    <a:cxn ang="T14">
                      <a:pos x="T8" y="T9"/>
                    </a:cxn>
                  </a:cxnLst>
                  <a:rect l="T15" t="T16" r="T17" b="T18"/>
                  <a:pathLst>
                    <a:path w="737" h="813">
                      <a:moveTo>
                        <a:pt x="376" y="813"/>
                      </a:moveTo>
                      <a:lnTo>
                        <a:pt x="0" y="285"/>
                      </a:lnTo>
                      <a:lnTo>
                        <a:pt x="275" y="0"/>
                      </a:lnTo>
                      <a:lnTo>
                        <a:pt x="737" y="448"/>
                      </a:lnTo>
                      <a:lnTo>
                        <a:pt x="376" y="813"/>
                      </a:lnTo>
                      <a:close/>
                    </a:path>
                  </a:pathLst>
                </a:custGeom>
                <a:solidFill>
                  <a:srgbClr val="969696"/>
                </a:solidFill>
                <a:ln w="11113">
                  <a:solidFill>
                    <a:srgbClr val="000000"/>
                  </a:solidFill>
                  <a:round/>
                  <a:headEnd/>
                  <a:tailEnd/>
                </a:ln>
              </p:spPr>
              <p:txBody>
                <a:bodyPr/>
                <a:lstStyle/>
                <a:p>
                  <a:endParaRPr lang="en-US"/>
                </a:p>
              </p:txBody>
            </p:sp>
            <p:sp>
              <p:nvSpPr>
                <p:cNvPr id="27689" name="Freeform 11"/>
                <p:cNvSpPr>
                  <a:spLocks/>
                </p:cNvSpPr>
                <p:nvPr/>
              </p:nvSpPr>
              <p:spPr bwMode="auto">
                <a:xfrm>
                  <a:off x="3443" y="2499"/>
                  <a:ext cx="1462" cy="286"/>
                </a:xfrm>
                <a:custGeom>
                  <a:avLst/>
                  <a:gdLst>
                    <a:gd name="T0" fmla="*/ 0 w 2924"/>
                    <a:gd name="T1" fmla="*/ 286 h 286"/>
                    <a:gd name="T2" fmla="*/ 3 w 2924"/>
                    <a:gd name="T3" fmla="*/ 286 h 286"/>
                    <a:gd name="T4" fmla="*/ 3 w 2924"/>
                    <a:gd name="T5" fmla="*/ 0 h 286"/>
                    <a:gd name="T6" fmla="*/ 1 w 2924"/>
                    <a:gd name="T7" fmla="*/ 1 h 286"/>
                    <a:gd name="T8" fmla="*/ 0 w 2924"/>
                    <a:gd name="T9" fmla="*/ 286 h 286"/>
                    <a:gd name="T10" fmla="*/ 0 60000 65536"/>
                    <a:gd name="T11" fmla="*/ 0 60000 65536"/>
                    <a:gd name="T12" fmla="*/ 0 60000 65536"/>
                    <a:gd name="T13" fmla="*/ 0 60000 65536"/>
                    <a:gd name="T14" fmla="*/ 0 60000 65536"/>
                    <a:gd name="T15" fmla="*/ 0 w 2924"/>
                    <a:gd name="T16" fmla="*/ 0 h 286"/>
                    <a:gd name="T17" fmla="*/ 2924 w 2924"/>
                    <a:gd name="T18" fmla="*/ 286 h 286"/>
                  </a:gdLst>
                  <a:ahLst/>
                  <a:cxnLst>
                    <a:cxn ang="T10">
                      <a:pos x="T0" y="T1"/>
                    </a:cxn>
                    <a:cxn ang="T11">
                      <a:pos x="T2" y="T3"/>
                    </a:cxn>
                    <a:cxn ang="T12">
                      <a:pos x="T4" y="T5"/>
                    </a:cxn>
                    <a:cxn ang="T13">
                      <a:pos x="T6" y="T7"/>
                    </a:cxn>
                    <a:cxn ang="T14">
                      <a:pos x="T8" y="T9"/>
                    </a:cxn>
                  </a:cxnLst>
                  <a:rect l="T15" t="T16" r="T17" b="T18"/>
                  <a:pathLst>
                    <a:path w="2924" h="286">
                      <a:moveTo>
                        <a:pt x="0" y="286"/>
                      </a:moveTo>
                      <a:lnTo>
                        <a:pt x="2649" y="286"/>
                      </a:lnTo>
                      <a:lnTo>
                        <a:pt x="2924" y="0"/>
                      </a:lnTo>
                      <a:lnTo>
                        <a:pt x="524" y="1"/>
                      </a:lnTo>
                      <a:lnTo>
                        <a:pt x="0" y="286"/>
                      </a:lnTo>
                      <a:close/>
                    </a:path>
                  </a:pathLst>
                </a:custGeom>
                <a:solidFill>
                  <a:srgbClr val="292929"/>
                </a:solidFill>
                <a:ln w="11113">
                  <a:solidFill>
                    <a:srgbClr val="000000"/>
                  </a:solidFill>
                  <a:round/>
                  <a:headEnd/>
                  <a:tailEnd/>
                </a:ln>
              </p:spPr>
              <p:txBody>
                <a:bodyPr/>
                <a:lstStyle/>
                <a:p>
                  <a:endParaRPr lang="en-US"/>
                </a:p>
              </p:txBody>
            </p:sp>
            <p:sp>
              <p:nvSpPr>
                <p:cNvPr id="27690" name="Freeform 12"/>
                <p:cNvSpPr>
                  <a:spLocks/>
                </p:cNvSpPr>
                <p:nvPr/>
              </p:nvSpPr>
              <p:spPr bwMode="auto">
                <a:xfrm>
                  <a:off x="3258" y="2784"/>
                  <a:ext cx="1697" cy="528"/>
                </a:xfrm>
                <a:custGeom>
                  <a:avLst/>
                  <a:gdLst>
                    <a:gd name="T0" fmla="*/ 0 w 3395"/>
                    <a:gd name="T1" fmla="*/ 528 h 528"/>
                    <a:gd name="T2" fmla="*/ 3 w 3395"/>
                    <a:gd name="T3" fmla="*/ 528 h 528"/>
                    <a:gd name="T4" fmla="*/ 2 w 3395"/>
                    <a:gd name="T5" fmla="*/ 0 h 528"/>
                    <a:gd name="T6" fmla="*/ 0 w 3395"/>
                    <a:gd name="T7" fmla="*/ 0 h 528"/>
                    <a:gd name="T8" fmla="*/ 0 w 3395"/>
                    <a:gd name="T9" fmla="*/ 528 h 528"/>
                    <a:gd name="T10" fmla="*/ 0 60000 65536"/>
                    <a:gd name="T11" fmla="*/ 0 60000 65536"/>
                    <a:gd name="T12" fmla="*/ 0 60000 65536"/>
                    <a:gd name="T13" fmla="*/ 0 60000 65536"/>
                    <a:gd name="T14" fmla="*/ 0 60000 65536"/>
                    <a:gd name="T15" fmla="*/ 0 w 3395"/>
                    <a:gd name="T16" fmla="*/ 0 h 528"/>
                    <a:gd name="T17" fmla="*/ 3395 w 3395"/>
                    <a:gd name="T18" fmla="*/ 528 h 528"/>
                  </a:gdLst>
                  <a:ahLst/>
                  <a:cxnLst>
                    <a:cxn ang="T10">
                      <a:pos x="T0" y="T1"/>
                    </a:cxn>
                    <a:cxn ang="T11">
                      <a:pos x="T2" y="T3"/>
                    </a:cxn>
                    <a:cxn ang="T12">
                      <a:pos x="T4" y="T5"/>
                    </a:cxn>
                    <a:cxn ang="T13">
                      <a:pos x="T6" y="T7"/>
                    </a:cxn>
                    <a:cxn ang="T14">
                      <a:pos x="T8" y="T9"/>
                    </a:cxn>
                  </a:cxnLst>
                  <a:rect l="T15" t="T16" r="T17" b="T18"/>
                  <a:pathLst>
                    <a:path w="3395" h="528">
                      <a:moveTo>
                        <a:pt x="0" y="528"/>
                      </a:moveTo>
                      <a:lnTo>
                        <a:pt x="3395" y="528"/>
                      </a:lnTo>
                      <a:lnTo>
                        <a:pt x="3019" y="0"/>
                      </a:lnTo>
                      <a:lnTo>
                        <a:pt x="373" y="0"/>
                      </a:lnTo>
                      <a:lnTo>
                        <a:pt x="0" y="528"/>
                      </a:lnTo>
                      <a:close/>
                    </a:path>
                  </a:pathLst>
                </a:custGeom>
                <a:solidFill>
                  <a:srgbClr val="5F5F5F"/>
                </a:solidFill>
                <a:ln w="11113">
                  <a:solidFill>
                    <a:srgbClr val="000000"/>
                  </a:solidFill>
                  <a:round/>
                  <a:headEnd/>
                  <a:tailEnd/>
                </a:ln>
              </p:spPr>
              <p:txBody>
                <a:bodyPr/>
                <a:lstStyle/>
                <a:p>
                  <a:endParaRPr lang="en-US"/>
                </a:p>
              </p:txBody>
            </p:sp>
          </p:grpSp>
          <p:grpSp>
            <p:nvGrpSpPr>
              <p:cNvPr id="27677" name="Group 13"/>
              <p:cNvGrpSpPr>
                <a:grpSpLocks/>
              </p:cNvGrpSpPr>
              <p:nvPr/>
            </p:nvGrpSpPr>
            <p:grpSpPr bwMode="auto">
              <a:xfrm>
                <a:off x="3475" y="1995"/>
                <a:ext cx="1395" cy="706"/>
                <a:chOff x="3475" y="1995"/>
                <a:chExt cx="1395" cy="706"/>
              </a:xfrm>
            </p:grpSpPr>
            <p:sp>
              <p:nvSpPr>
                <p:cNvPr id="27685" name="Freeform 14"/>
                <p:cNvSpPr>
                  <a:spLocks/>
                </p:cNvSpPr>
                <p:nvPr/>
              </p:nvSpPr>
              <p:spPr bwMode="auto">
                <a:xfrm>
                  <a:off x="4547" y="1995"/>
                  <a:ext cx="323" cy="705"/>
                </a:xfrm>
                <a:custGeom>
                  <a:avLst/>
                  <a:gdLst>
                    <a:gd name="T0" fmla="*/ 0 w 644"/>
                    <a:gd name="T1" fmla="*/ 192 h 705"/>
                    <a:gd name="T2" fmla="*/ 1 w 644"/>
                    <a:gd name="T3" fmla="*/ 705 h 705"/>
                    <a:gd name="T4" fmla="*/ 1 w 644"/>
                    <a:gd name="T5" fmla="*/ 442 h 705"/>
                    <a:gd name="T6" fmla="*/ 1 w 644"/>
                    <a:gd name="T7" fmla="*/ 0 h 705"/>
                    <a:gd name="T8" fmla="*/ 0 w 644"/>
                    <a:gd name="T9" fmla="*/ 192 h 705"/>
                    <a:gd name="T10" fmla="*/ 0 60000 65536"/>
                    <a:gd name="T11" fmla="*/ 0 60000 65536"/>
                    <a:gd name="T12" fmla="*/ 0 60000 65536"/>
                    <a:gd name="T13" fmla="*/ 0 60000 65536"/>
                    <a:gd name="T14" fmla="*/ 0 60000 65536"/>
                    <a:gd name="T15" fmla="*/ 0 w 644"/>
                    <a:gd name="T16" fmla="*/ 0 h 705"/>
                    <a:gd name="T17" fmla="*/ 644 w 644"/>
                    <a:gd name="T18" fmla="*/ 705 h 705"/>
                  </a:gdLst>
                  <a:ahLst/>
                  <a:cxnLst>
                    <a:cxn ang="T10">
                      <a:pos x="T0" y="T1"/>
                    </a:cxn>
                    <a:cxn ang="T11">
                      <a:pos x="T2" y="T3"/>
                    </a:cxn>
                    <a:cxn ang="T12">
                      <a:pos x="T4" y="T5"/>
                    </a:cxn>
                    <a:cxn ang="T13">
                      <a:pos x="T6" y="T7"/>
                    </a:cxn>
                    <a:cxn ang="T14">
                      <a:pos x="T8" y="T9"/>
                    </a:cxn>
                  </a:cxnLst>
                  <a:rect l="T15" t="T16" r="T17" b="T18"/>
                  <a:pathLst>
                    <a:path w="644" h="705">
                      <a:moveTo>
                        <a:pt x="0" y="192"/>
                      </a:moveTo>
                      <a:lnTo>
                        <a:pt x="382" y="705"/>
                      </a:lnTo>
                      <a:lnTo>
                        <a:pt x="644" y="442"/>
                      </a:lnTo>
                      <a:lnTo>
                        <a:pt x="185" y="0"/>
                      </a:lnTo>
                      <a:lnTo>
                        <a:pt x="0" y="192"/>
                      </a:lnTo>
                      <a:close/>
                    </a:path>
                  </a:pathLst>
                </a:custGeom>
                <a:solidFill>
                  <a:srgbClr val="B2B2B2"/>
                </a:solidFill>
                <a:ln w="11113">
                  <a:solidFill>
                    <a:srgbClr val="000000"/>
                  </a:solidFill>
                  <a:round/>
                  <a:headEnd/>
                  <a:tailEnd/>
                </a:ln>
              </p:spPr>
              <p:txBody>
                <a:bodyPr/>
                <a:lstStyle/>
                <a:p>
                  <a:endParaRPr lang="en-US"/>
                </a:p>
              </p:txBody>
            </p:sp>
            <p:sp>
              <p:nvSpPr>
                <p:cNvPr id="27686" name="Freeform 15"/>
                <p:cNvSpPr>
                  <a:spLocks/>
                </p:cNvSpPr>
                <p:nvPr/>
              </p:nvSpPr>
              <p:spPr bwMode="auto">
                <a:xfrm>
                  <a:off x="3663" y="1995"/>
                  <a:ext cx="976" cy="191"/>
                </a:xfrm>
                <a:custGeom>
                  <a:avLst/>
                  <a:gdLst>
                    <a:gd name="T0" fmla="*/ 0 w 1954"/>
                    <a:gd name="T1" fmla="*/ 191 h 191"/>
                    <a:gd name="T2" fmla="*/ 1 w 1954"/>
                    <a:gd name="T3" fmla="*/ 191 h 191"/>
                    <a:gd name="T4" fmla="*/ 1 w 1954"/>
                    <a:gd name="T5" fmla="*/ 0 h 191"/>
                    <a:gd name="T6" fmla="*/ 0 w 1954"/>
                    <a:gd name="T7" fmla="*/ 0 h 191"/>
                    <a:gd name="T8" fmla="*/ 0 w 1954"/>
                    <a:gd name="T9" fmla="*/ 191 h 191"/>
                    <a:gd name="T10" fmla="*/ 0 60000 65536"/>
                    <a:gd name="T11" fmla="*/ 0 60000 65536"/>
                    <a:gd name="T12" fmla="*/ 0 60000 65536"/>
                    <a:gd name="T13" fmla="*/ 0 60000 65536"/>
                    <a:gd name="T14" fmla="*/ 0 60000 65536"/>
                    <a:gd name="T15" fmla="*/ 0 w 1954"/>
                    <a:gd name="T16" fmla="*/ 0 h 191"/>
                    <a:gd name="T17" fmla="*/ 1954 w 1954"/>
                    <a:gd name="T18" fmla="*/ 191 h 191"/>
                  </a:gdLst>
                  <a:ahLst/>
                  <a:cxnLst>
                    <a:cxn ang="T10">
                      <a:pos x="T0" y="T1"/>
                    </a:cxn>
                    <a:cxn ang="T11">
                      <a:pos x="T2" y="T3"/>
                    </a:cxn>
                    <a:cxn ang="T12">
                      <a:pos x="T4" y="T5"/>
                    </a:cxn>
                    <a:cxn ang="T13">
                      <a:pos x="T6" y="T7"/>
                    </a:cxn>
                    <a:cxn ang="T14">
                      <a:pos x="T8" y="T9"/>
                    </a:cxn>
                  </a:cxnLst>
                  <a:rect l="T15" t="T16" r="T17" b="T18"/>
                  <a:pathLst>
                    <a:path w="1954" h="191">
                      <a:moveTo>
                        <a:pt x="0" y="191"/>
                      </a:moveTo>
                      <a:lnTo>
                        <a:pt x="1768" y="191"/>
                      </a:lnTo>
                      <a:lnTo>
                        <a:pt x="1954" y="0"/>
                      </a:lnTo>
                      <a:lnTo>
                        <a:pt x="494" y="0"/>
                      </a:lnTo>
                      <a:lnTo>
                        <a:pt x="0" y="191"/>
                      </a:lnTo>
                      <a:close/>
                    </a:path>
                  </a:pathLst>
                </a:custGeom>
                <a:solidFill>
                  <a:srgbClr val="333333"/>
                </a:solidFill>
                <a:ln w="11113">
                  <a:solidFill>
                    <a:srgbClr val="000000"/>
                  </a:solidFill>
                  <a:round/>
                  <a:headEnd/>
                  <a:tailEnd/>
                </a:ln>
              </p:spPr>
              <p:txBody>
                <a:bodyPr/>
                <a:lstStyle/>
                <a:p>
                  <a:endParaRPr lang="en-US"/>
                </a:p>
              </p:txBody>
            </p:sp>
            <p:sp>
              <p:nvSpPr>
                <p:cNvPr id="27687" name="Freeform 16"/>
                <p:cNvSpPr>
                  <a:spLocks/>
                </p:cNvSpPr>
                <p:nvPr/>
              </p:nvSpPr>
              <p:spPr bwMode="auto">
                <a:xfrm>
                  <a:off x="3475" y="2186"/>
                  <a:ext cx="1263" cy="515"/>
                </a:xfrm>
                <a:custGeom>
                  <a:avLst/>
                  <a:gdLst>
                    <a:gd name="T0" fmla="*/ 0 w 2527"/>
                    <a:gd name="T1" fmla="*/ 515 h 515"/>
                    <a:gd name="T2" fmla="*/ 2 w 2527"/>
                    <a:gd name="T3" fmla="*/ 515 h 515"/>
                    <a:gd name="T4" fmla="*/ 2 w 2527"/>
                    <a:gd name="T5" fmla="*/ 0 h 515"/>
                    <a:gd name="T6" fmla="*/ 0 w 2527"/>
                    <a:gd name="T7" fmla="*/ 0 h 515"/>
                    <a:gd name="T8" fmla="*/ 0 w 2527"/>
                    <a:gd name="T9" fmla="*/ 515 h 515"/>
                    <a:gd name="T10" fmla="*/ 0 60000 65536"/>
                    <a:gd name="T11" fmla="*/ 0 60000 65536"/>
                    <a:gd name="T12" fmla="*/ 0 60000 65536"/>
                    <a:gd name="T13" fmla="*/ 0 60000 65536"/>
                    <a:gd name="T14" fmla="*/ 0 60000 65536"/>
                    <a:gd name="T15" fmla="*/ 0 w 2527"/>
                    <a:gd name="T16" fmla="*/ 0 h 515"/>
                    <a:gd name="T17" fmla="*/ 2527 w 2527"/>
                    <a:gd name="T18" fmla="*/ 515 h 515"/>
                  </a:gdLst>
                  <a:ahLst/>
                  <a:cxnLst>
                    <a:cxn ang="T10">
                      <a:pos x="T0" y="T1"/>
                    </a:cxn>
                    <a:cxn ang="T11">
                      <a:pos x="T2" y="T3"/>
                    </a:cxn>
                    <a:cxn ang="T12">
                      <a:pos x="T4" y="T5"/>
                    </a:cxn>
                    <a:cxn ang="T13">
                      <a:pos x="T6" y="T7"/>
                    </a:cxn>
                    <a:cxn ang="T14">
                      <a:pos x="T8" y="T9"/>
                    </a:cxn>
                  </a:cxnLst>
                  <a:rect l="T15" t="T16" r="T17" b="T18"/>
                  <a:pathLst>
                    <a:path w="2527" h="515">
                      <a:moveTo>
                        <a:pt x="0" y="515"/>
                      </a:moveTo>
                      <a:lnTo>
                        <a:pt x="2527" y="515"/>
                      </a:lnTo>
                      <a:lnTo>
                        <a:pt x="2144" y="0"/>
                      </a:lnTo>
                      <a:lnTo>
                        <a:pt x="376" y="0"/>
                      </a:lnTo>
                      <a:lnTo>
                        <a:pt x="0" y="515"/>
                      </a:lnTo>
                      <a:close/>
                    </a:path>
                  </a:pathLst>
                </a:custGeom>
                <a:solidFill>
                  <a:srgbClr val="808080"/>
                </a:solidFill>
                <a:ln w="11113">
                  <a:solidFill>
                    <a:srgbClr val="000000"/>
                  </a:solidFill>
                  <a:round/>
                  <a:headEnd/>
                  <a:tailEnd/>
                </a:ln>
              </p:spPr>
              <p:txBody>
                <a:bodyPr/>
                <a:lstStyle/>
                <a:p>
                  <a:endParaRPr lang="en-US"/>
                </a:p>
              </p:txBody>
            </p:sp>
          </p:grpSp>
          <p:grpSp>
            <p:nvGrpSpPr>
              <p:cNvPr id="27678" name="Group 17"/>
              <p:cNvGrpSpPr>
                <a:grpSpLocks/>
              </p:cNvGrpSpPr>
              <p:nvPr/>
            </p:nvGrpSpPr>
            <p:grpSpPr bwMode="auto">
              <a:xfrm>
                <a:off x="3695" y="1482"/>
                <a:ext cx="910" cy="617"/>
                <a:chOff x="3695" y="1482"/>
                <a:chExt cx="910" cy="617"/>
              </a:xfrm>
            </p:grpSpPr>
            <p:sp>
              <p:nvSpPr>
                <p:cNvPr id="27682" name="Freeform 18"/>
                <p:cNvSpPr>
                  <a:spLocks/>
                </p:cNvSpPr>
                <p:nvPr/>
              </p:nvSpPr>
              <p:spPr bwMode="auto">
                <a:xfrm>
                  <a:off x="4327" y="1483"/>
                  <a:ext cx="278" cy="616"/>
                </a:xfrm>
                <a:custGeom>
                  <a:avLst/>
                  <a:gdLst>
                    <a:gd name="T0" fmla="*/ 1 w 555"/>
                    <a:gd name="T1" fmla="*/ 616 h 616"/>
                    <a:gd name="T2" fmla="*/ 1 w 555"/>
                    <a:gd name="T3" fmla="*/ 440 h 616"/>
                    <a:gd name="T4" fmla="*/ 1 w 555"/>
                    <a:gd name="T5" fmla="*/ 0 h 616"/>
                    <a:gd name="T6" fmla="*/ 0 w 555"/>
                    <a:gd name="T7" fmla="*/ 93 h 616"/>
                    <a:gd name="T8" fmla="*/ 1 w 555"/>
                    <a:gd name="T9" fmla="*/ 616 h 616"/>
                    <a:gd name="T10" fmla="*/ 0 60000 65536"/>
                    <a:gd name="T11" fmla="*/ 0 60000 65536"/>
                    <a:gd name="T12" fmla="*/ 0 60000 65536"/>
                    <a:gd name="T13" fmla="*/ 0 60000 65536"/>
                    <a:gd name="T14" fmla="*/ 0 60000 65536"/>
                    <a:gd name="T15" fmla="*/ 0 w 555"/>
                    <a:gd name="T16" fmla="*/ 0 h 616"/>
                    <a:gd name="T17" fmla="*/ 555 w 555"/>
                    <a:gd name="T18" fmla="*/ 616 h 616"/>
                  </a:gdLst>
                  <a:ahLst/>
                  <a:cxnLst>
                    <a:cxn ang="T10">
                      <a:pos x="T0" y="T1"/>
                    </a:cxn>
                    <a:cxn ang="T11">
                      <a:pos x="T2" y="T3"/>
                    </a:cxn>
                    <a:cxn ang="T12">
                      <a:pos x="T4" y="T5"/>
                    </a:cxn>
                    <a:cxn ang="T13">
                      <a:pos x="T6" y="T7"/>
                    </a:cxn>
                    <a:cxn ang="T14">
                      <a:pos x="T8" y="T9"/>
                    </a:cxn>
                  </a:cxnLst>
                  <a:rect l="T15" t="T16" r="T17" b="T18"/>
                  <a:pathLst>
                    <a:path w="555" h="616">
                      <a:moveTo>
                        <a:pt x="379" y="616"/>
                      </a:moveTo>
                      <a:lnTo>
                        <a:pt x="555" y="440"/>
                      </a:lnTo>
                      <a:lnTo>
                        <a:pt x="96" y="0"/>
                      </a:lnTo>
                      <a:lnTo>
                        <a:pt x="0" y="93"/>
                      </a:lnTo>
                      <a:lnTo>
                        <a:pt x="379" y="616"/>
                      </a:lnTo>
                      <a:close/>
                    </a:path>
                  </a:pathLst>
                </a:custGeom>
                <a:solidFill>
                  <a:srgbClr val="C0C0C0"/>
                </a:solidFill>
                <a:ln w="11113">
                  <a:solidFill>
                    <a:srgbClr val="000000"/>
                  </a:solidFill>
                  <a:round/>
                  <a:headEnd/>
                  <a:tailEnd/>
                </a:ln>
              </p:spPr>
              <p:txBody>
                <a:bodyPr/>
                <a:lstStyle/>
                <a:p>
                  <a:endParaRPr lang="en-US"/>
                </a:p>
              </p:txBody>
            </p:sp>
            <p:sp>
              <p:nvSpPr>
                <p:cNvPr id="27683" name="Freeform 19"/>
                <p:cNvSpPr>
                  <a:spLocks/>
                </p:cNvSpPr>
                <p:nvPr/>
              </p:nvSpPr>
              <p:spPr bwMode="auto">
                <a:xfrm>
                  <a:off x="3887" y="1482"/>
                  <a:ext cx="487" cy="93"/>
                </a:xfrm>
                <a:custGeom>
                  <a:avLst/>
                  <a:gdLst>
                    <a:gd name="T0" fmla="*/ 0 w 974"/>
                    <a:gd name="T1" fmla="*/ 93 h 93"/>
                    <a:gd name="T2" fmla="*/ 1 w 974"/>
                    <a:gd name="T3" fmla="*/ 93 h 93"/>
                    <a:gd name="T4" fmla="*/ 1 w 974"/>
                    <a:gd name="T5" fmla="*/ 0 h 93"/>
                    <a:gd name="T6" fmla="*/ 1 w 974"/>
                    <a:gd name="T7" fmla="*/ 0 h 93"/>
                    <a:gd name="T8" fmla="*/ 0 w 974"/>
                    <a:gd name="T9" fmla="*/ 93 h 93"/>
                    <a:gd name="T10" fmla="*/ 0 60000 65536"/>
                    <a:gd name="T11" fmla="*/ 0 60000 65536"/>
                    <a:gd name="T12" fmla="*/ 0 60000 65536"/>
                    <a:gd name="T13" fmla="*/ 0 60000 65536"/>
                    <a:gd name="T14" fmla="*/ 0 60000 65536"/>
                    <a:gd name="T15" fmla="*/ 0 w 974"/>
                    <a:gd name="T16" fmla="*/ 0 h 93"/>
                    <a:gd name="T17" fmla="*/ 974 w 974"/>
                    <a:gd name="T18" fmla="*/ 93 h 93"/>
                  </a:gdLst>
                  <a:ahLst/>
                  <a:cxnLst>
                    <a:cxn ang="T10">
                      <a:pos x="T0" y="T1"/>
                    </a:cxn>
                    <a:cxn ang="T11">
                      <a:pos x="T2" y="T3"/>
                    </a:cxn>
                    <a:cxn ang="T12">
                      <a:pos x="T4" y="T5"/>
                    </a:cxn>
                    <a:cxn ang="T13">
                      <a:pos x="T6" y="T7"/>
                    </a:cxn>
                    <a:cxn ang="T14">
                      <a:pos x="T8" y="T9"/>
                    </a:cxn>
                  </a:cxnLst>
                  <a:rect l="T15" t="T16" r="T17" b="T18"/>
                  <a:pathLst>
                    <a:path w="974" h="93">
                      <a:moveTo>
                        <a:pt x="0" y="93"/>
                      </a:moveTo>
                      <a:lnTo>
                        <a:pt x="878" y="93"/>
                      </a:lnTo>
                      <a:lnTo>
                        <a:pt x="974" y="0"/>
                      </a:lnTo>
                      <a:lnTo>
                        <a:pt x="304" y="0"/>
                      </a:lnTo>
                      <a:lnTo>
                        <a:pt x="0" y="93"/>
                      </a:lnTo>
                      <a:close/>
                    </a:path>
                  </a:pathLst>
                </a:custGeom>
                <a:solidFill>
                  <a:srgbClr val="333333"/>
                </a:solidFill>
                <a:ln w="11113">
                  <a:solidFill>
                    <a:srgbClr val="000000"/>
                  </a:solidFill>
                  <a:round/>
                  <a:headEnd/>
                  <a:tailEnd/>
                </a:ln>
              </p:spPr>
              <p:txBody>
                <a:bodyPr/>
                <a:lstStyle/>
                <a:p>
                  <a:endParaRPr lang="en-US"/>
                </a:p>
              </p:txBody>
            </p:sp>
            <p:sp>
              <p:nvSpPr>
                <p:cNvPr id="27684" name="Freeform 20"/>
                <p:cNvSpPr>
                  <a:spLocks/>
                </p:cNvSpPr>
                <p:nvPr/>
              </p:nvSpPr>
              <p:spPr bwMode="auto">
                <a:xfrm>
                  <a:off x="3695" y="1575"/>
                  <a:ext cx="822" cy="524"/>
                </a:xfrm>
                <a:custGeom>
                  <a:avLst/>
                  <a:gdLst>
                    <a:gd name="T0" fmla="*/ 0 w 1643"/>
                    <a:gd name="T1" fmla="*/ 524 h 524"/>
                    <a:gd name="T2" fmla="*/ 2 w 1643"/>
                    <a:gd name="T3" fmla="*/ 524 h 524"/>
                    <a:gd name="T4" fmla="*/ 2 w 1643"/>
                    <a:gd name="T5" fmla="*/ 0 h 524"/>
                    <a:gd name="T6" fmla="*/ 1 w 1643"/>
                    <a:gd name="T7" fmla="*/ 0 h 524"/>
                    <a:gd name="T8" fmla="*/ 0 w 1643"/>
                    <a:gd name="T9" fmla="*/ 524 h 524"/>
                    <a:gd name="T10" fmla="*/ 0 60000 65536"/>
                    <a:gd name="T11" fmla="*/ 0 60000 65536"/>
                    <a:gd name="T12" fmla="*/ 0 60000 65536"/>
                    <a:gd name="T13" fmla="*/ 0 60000 65536"/>
                    <a:gd name="T14" fmla="*/ 0 60000 65536"/>
                    <a:gd name="T15" fmla="*/ 0 w 1643"/>
                    <a:gd name="T16" fmla="*/ 0 h 524"/>
                    <a:gd name="T17" fmla="*/ 1643 w 1643"/>
                    <a:gd name="T18" fmla="*/ 524 h 524"/>
                  </a:gdLst>
                  <a:ahLst/>
                  <a:cxnLst>
                    <a:cxn ang="T10">
                      <a:pos x="T0" y="T1"/>
                    </a:cxn>
                    <a:cxn ang="T11">
                      <a:pos x="T2" y="T3"/>
                    </a:cxn>
                    <a:cxn ang="T12">
                      <a:pos x="T4" y="T5"/>
                    </a:cxn>
                    <a:cxn ang="T13">
                      <a:pos x="T6" y="T7"/>
                    </a:cxn>
                    <a:cxn ang="T14">
                      <a:pos x="T8" y="T9"/>
                    </a:cxn>
                  </a:cxnLst>
                  <a:rect l="T15" t="T16" r="T17" b="T18"/>
                  <a:pathLst>
                    <a:path w="1643" h="524">
                      <a:moveTo>
                        <a:pt x="0" y="524"/>
                      </a:moveTo>
                      <a:lnTo>
                        <a:pt x="1643" y="524"/>
                      </a:lnTo>
                      <a:lnTo>
                        <a:pt x="1262" y="0"/>
                      </a:lnTo>
                      <a:lnTo>
                        <a:pt x="383" y="0"/>
                      </a:lnTo>
                      <a:lnTo>
                        <a:pt x="0" y="524"/>
                      </a:lnTo>
                      <a:close/>
                    </a:path>
                  </a:pathLst>
                </a:custGeom>
                <a:solidFill>
                  <a:srgbClr val="969696"/>
                </a:solidFill>
                <a:ln w="11113">
                  <a:solidFill>
                    <a:srgbClr val="000000"/>
                  </a:solidFill>
                  <a:round/>
                  <a:headEnd/>
                  <a:tailEnd/>
                </a:ln>
              </p:spPr>
              <p:txBody>
                <a:bodyPr/>
                <a:lstStyle/>
                <a:p>
                  <a:endParaRPr lang="en-US"/>
                </a:p>
              </p:txBody>
            </p:sp>
          </p:grpSp>
          <p:grpSp>
            <p:nvGrpSpPr>
              <p:cNvPr id="27679" name="Group 21"/>
              <p:cNvGrpSpPr>
                <a:grpSpLocks/>
              </p:cNvGrpSpPr>
              <p:nvPr/>
            </p:nvGrpSpPr>
            <p:grpSpPr bwMode="auto">
              <a:xfrm>
                <a:off x="3915" y="973"/>
                <a:ext cx="424" cy="522"/>
                <a:chOff x="3915" y="973"/>
                <a:chExt cx="424" cy="522"/>
              </a:xfrm>
            </p:grpSpPr>
            <p:sp>
              <p:nvSpPr>
                <p:cNvPr id="27680" name="Freeform 22"/>
                <p:cNvSpPr>
                  <a:spLocks/>
                </p:cNvSpPr>
                <p:nvPr/>
              </p:nvSpPr>
              <p:spPr bwMode="auto">
                <a:xfrm>
                  <a:off x="4105" y="973"/>
                  <a:ext cx="234" cy="522"/>
                </a:xfrm>
                <a:custGeom>
                  <a:avLst/>
                  <a:gdLst>
                    <a:gd name="T0" fmla="*/ 0 w 469"/>
                    <a:gd name="T1" fmla="*/ 522 h 522"/>
                    <a:gd name="T2" fmla="*/ 0 w 469"/>
                    <a:gd name="T3" fmla="*/ 441 h 522"/>
                    <a:gd name="T4" fmla="*/ 0 w 469"/>
                    <a:gd name="T5" fmla="*/ 0 h 522"/>
                    <a:gd name="T6" fmla="*/ 0 w 469"/>
                    <a:gd name="T7" fmla="*/ 522 h 522"/>
                    <a:gd name="T8" fmla="*/ 0 60000 65536"/>
                    <a:gd name="T9" fmla="*/ 0 60000 65536"/>
                    <a:gd name="T10" fmla="*/ 0 60000 65536"/>
                    <a:gd name="T11" fmla="*/ 0 60000 65536"/>
                    <a:gd name="T12" fmla="*/ 0 w 469"/>
                    <a:gd name="T13" fmla="*/ 0 h 522"/>
                    <a:gd name="T14" fmla="*/ 469 w 469"/>
                    <a:gd name="T15" fmla="*/ 522 h 522"/>
                  </a:gdLst>
                  <a:ahLst/>
                  <a:cxnLst>
                    <a:cxn ang="T8">
                      <a:pos x="T0" y="T1"/>
                    </a:cxn>
                    <a:cxn ang="T9">
                      <a:pos x="T2" y="T3"/>
                    </a:cxn>
                    <a:cxn ang="T10">
                      <a:pos x="T4" y="T5"/>
                    </a:cxn>
                    <a:cxn ang="T11">
                      <a:pos x="T6" y="T7"/>
                    </a:cxn>
                  </a:cxnLst>
                  <a:rect l="T12" t="T13" r="T14" b="T15"/>
                  <a:pathLst>
                    <a:path w="469" h="522">
                      <a:moveTo>
                        <a:pt x="381" y="522"/>
                      </a:moveTo>
                      <a:lnTo>
                        <a:pt x="469" y="441"/>
                      </a:lnTo>
                      <a:lnTo>
                        <a:pt x="0" y="0"/>
                      </a:lnTo>
                      <a:lnTo>
                        <a:pt x="381" y="522"/>
                      </a:lnTo>
                      <a:close/>
                    </a:path>
                  </a:pathLst>
                </a:custGeom>
                <a:solidFill>
                  <a:srgbClr val="EAEAEA"/>
                </a:solidFill>
                <a:ln w="11113">
                  <a:solidFill>
                    <a:srgbClr val="000000"/>
                  </a:solidFill>
                  <a:round/>
                  <a:headEnd/>
                  <a:tailEnd/>
                </a:ln>
              </p:spPr>
              <p:txBody>
                <a:bodyPr/>
                <a:lstStyle/>
                <a:p>
                  <a:endParaRPr lang="en-US"/>
                </a:p>
              </p:txBody>
            </p:sp>
            <p:sp>
              <p:nvSpPr>
                <p:cNvPr id="27681" name="Freeform 23"/>
                <p:cNvSpPr>
                  <a:spLocks/>
                </p:cNvSpPr>
                <p:nvPr/>
              </p:nvSpPr>
              <p:spPr bwMode="auto">
                <a:xfrm>
                  <a:off x="3915" y="973"/>
                  <a:ext cx="381" cy="522"/>
                </a:xfrm>
                <a:custGeom>
                  <a:avLst/>
                  <a:gdLst>
                    <a:gd name="T0" fmla="*/ 0 w 762"/>
                    <a:gd name="T1" fmla="*/ 522 h 522"/>
                    <a:gd name="T2" fmla="*/ 1 w 762"/>
                    <a:gd name="T3" fmla="*/ 522 h 522"/>
                    <a:gd name="T4" fmla="*/ 1 w 762"/>
                    <a:gd name="T5" fmla="*/ 0 h 522"/>
                    <a:gd name="T6" fmla="*/ 0 w 762"/>
                    <a:gd name="T7" fmla="*/ 522 h 522"/>
                    <a:gd name="T8" fmla="*/ 0 60000 65536"/>
                    <a:gd name="T9" fmla="*/ 0 60000 65536"/>
                    <a:gd name="T10" fmla="*/ 0 60000 65536"/>
                    <a:gd name="T11" fmla="*/ 0 60000 65536"/>
                    <a:gd name="T12" fmla="*/ 0 w 762"/>
                    <a:gd name="T13" fmla="*/ 0 h 522"/>
                    <a:gd name="T14" fmla="*/ 762 w 762"/>
                    <a:gd name="T15" fmla="*/ 522 h 522"/>
                  </a:gdLst>
                  <a:ahLst/>
                  <a:cxnLst>
                    <a:cxn ang="T8">
                      <a:pos x="T0" y="T1"/>
                    </a:cxn>
                    <a:cxn ang="T9">
                      <a:pos x="T2" y="T3"/>
                    </a:cxn>
                    <a:cxn ang="T10">
                      <a:pos x="T4" y="T5"/>
                    </a:cxn>
                    <a:cxn ang="T11">
                      <a:pos x="T6" y="T7"/>
                    </a:cxn>
                  </a:cxnLst>
                  <a:rect l="T12" t="T13" r="T14" b="T15"/>
                  <a:pathLst>
                    <a:path w="762" h="522">
                      <a:moveTo>
                        <a:pt x="0" y="522"/>
                      </a:moveTo>
                      <a:lnTo>
                        <a:pt x="762" y="522"/>
                      </a:lnTo>
                      <a:lnTo>
                        <a:pt x="381" y="0"/>
                      </a:lnTo>
                      <a:lnTo>
                        <a:pt x="0" y="522"/>
                      </a:lnTo>
                      <a:close/>
                    </a:path>
                  </a:pathLst>
                </a:custGeom>
                <a:solidFill>
                  <a:srgbClr val="B2B2B2"/>
                </a:solidFill>
                <a:ln w="11113">
                  <a:solidFill>
                    <a:srgbClr val="000000"/>
                  </a:solidFill>
                  <a:round/>
                  <a:headEnd/>
                  <a:tailEnd/>
                </a:ln>
              </p:spPr>
              <p:txBody>
                <a:bodyPr/>
                <a:lstStyle/>
                <a:p>
                  <a:endParaRPr lang="en-US"/>
                </a:p>
              </p:txBody>
            </p:sp>
          </p:grpSp>
        </p:grpSp>
        <p:grpSp>
          <p:nvGrpSpPr>
            <p:cNvPr id="27661" name="Group 24"/>
            <p:cNvGrpSpPr>
              <a:grpSpLocks/>
            </p:cNvGrpSpPr>
            <p:nvPr/>
          </p:nvGrpSpPr>
          <p:grpSpPr bwMode="auto">
            <a:xfrm>
              <a:off x="268" y="933"/>
              <a:ext cx="1759" cy="1941"/>
              <a:chOff x="377" y="1029"/>
              <a:chExt cx="1759" cy="1941"/>
            </a:xfrm>
          </p:grpSpPr>
          <p:sp>
            <p:nvSpPr>
              <p:cNvPr id="27670" name="Rectangle 25"/>
              <p:cNvSpPr>
                <a:spLocks noChangeArrowheads="1"/>
              </p:cNvSpPr>
              <p:nvPr/>
            </p:nvSpPr>
            <p:spPr bwMode="auto">
              <a:xfrm>
                <a:off x="377" y="1029"/>
                <a:ext cx="1759" cy="1941"/>
              </a:xfrm>
              <a:prstGeom prst="rect">
                <a:avLst/>
              </a:prstGeom>
              <a:noFill/>
              <a:ln w="9525">
                <a:noFill/>
                <a:miter lim="800000"/>
                <a:headEnd/>
                <a:tailEnd/>
              </a:ln>
            </p:spPr>
            <p:txBody>
              <a:bodyPr lIns="92075" tIns="46038" rIns="92075" bIns="46038"/>
              <a:lstStyle/>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1	Diseased, diagnosed &amp; controlled</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2	Diagnosed, uncontrolled</a:t>
                </a:r>
              </a:p>
              <a:p>
                <a:pPr marL="342900" indent="-342900">
                  <a:lnSpc>
                    <a:spcPct val="240000"/>
                  </a:lnSpc>
                  <a:spcBef>
                    <a:spcPct val="20000"/>
                  </a:spcBef>
                  <a:buClr>
                    <a:schemeClr val="bg2"/>
                  </a:buClr>
                  <a:buSzPct val="75000"/>
                  <a:buFont typeface="Monotype Sorts" pitchFamily="2" charset="2"/>
                  <a:buNone/>
                </a:pPr>
                <a:r>
                  <a:rPr lang="en-GB" sz="1200" b="1">
                    <a:solidFill>
                      <a:srgbClr val="FFCC00"/>
                    </a:solidFill>
                  </a:rPr>
                  <a:t>3	Undiagnosed or wrongly</a:t>
                </a:r>
              </a:p>
              <a:p>
                <a:pPr marL="342900" indent="-342900">
                  <a:lnSpc>
                    <a:spcPct val="60000"/>
                  </a:lnSpc>
                  <a:spcBef>
                    <a:spcPct val="20000"/>
                  </a:spcBef>
                  <a:buClr>
                    <a:schemeClr val="bg2"/>
                  </a:buClr>
                  <a:buSzPct val="75000"/>
                  <a:buFont typeface="Monotype Sorts" pitchFamily="2" charset="2"/>
                  <a:buNone/>
                </a:pPr>
                <a:r>
                  <a:rPr lang="en-GB" sz="1200" b="1">
                    <a:solidFill>
                      <a:srgbClr val="FFCC00"/>
                    </a:solidFill>
                  </a:rPr>
                  <a:t>	diagnosed disease</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4	Risk factors for disease</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5	Free of risk factors </a:t>
                </a:r>
              </a:p>
            </p:txBody>
          </p:sp>
          <p:sp>
            <p:nvSpPr>
              <p:cNvPr id="27671" name="Line 26"/>
              <p:cNvSpPr>
                <a:spLocks noChangeShapeType="1"/>
              </p:cNvSpPr>
              <p:nvPr/>
            </p:nvSpPr>
            <p:spPr bwMode="auto">
              <a:xfrm flipV="1">
                <a:off x="430" y="1467"/>
                <a:ext cx="1522" cy="0"/>
              </a:xfrm>
              <a:prstGeom prst="line">
                <a:avLst/>
              </a:prstGeom>
              <a:noFill/>
              <a:ln w="12700">
                <a:solidFill>
                  <a:schemeClr val="tx1"/>
                </a:solidFill>
                <a:round/>
                <a:headEnd/>
                <a:tailEnd/>
              </a:ln>
            </p:spPr>
            <p:txBody>
              <a:bodyPr anchor="ctr">
                <a:spAutoFit/>
              </a:bodyPr>
              <a:lstStyle/>
              <a:p>
                <a:endParaRPr lang="en-US"/>
              </a:p>
            </p:txBody>
          </p:sp>
          <p:sp>
            <p:nvSpPr>
              <p:cNvPr id="27672" name="Line 27"/>
              <p:cNvSpPr>
                <a:spLocks noChangeShapeType="1"/>
              </p:cNvSpPr>
              <p:nvPr/>
            </p:nvSpPr>
            <p:spPr bwMode="auto">
              <a:xfrm>
                <a:off x="430" y="1854"/>
                <a:ext cx="1384" cy="0"/>
              </a:xfrm>
              <a:prstGeom prst="line">
                <a:avLst/>
              </a:prstGeom>
              <a:noFill/>
              <a:ln w="12700">
                <a:solidFill>
                  <a:schemeClr val="tx1"/>
                </a:solidFill>
                <a:round/>
                <a:headEnd/>
                <a:tailEnd/>
              </a:ln>
            </p:spPr>
            <p:txBody>
              <a:bodyPr wrap="none" anchor="ctr">
                <a:spAutoFit/>
              </a:bodyPr>
              <a:lstStyle/>
              <a:p>
                <a:endParaRPr lang="en-US"/>
              </a:p>
            </p:txBody>
          </p:sp>
          <p:sp>
            <p:nvSpPr>
              <p:cNvPr id="27673" name="Line 28"/>
              <p:cNvSpPr>
                <a:spLocks noChangeShapeType="1"/>
              </p:cNvSpPr>
              <p:nvPr/>
            </p:nvSpPr>
            <p:spPr bwMode="auto">
              <a:xfrm>
                <a:off x="426" y="2226"/>
                <a:ext cx="1269" cy="0"/>
              </a:xfrm>
              <a:prstGeom prst="line">
                <a:avLst/>
              </a:prstGeom>
              <a:noFill/>
              <a:ln w="12700">
                <a:solidFill>
                  <a:schemeClr val="tx1"/>
                </a:solidFill>
                <a:round/>
                <a:headEnd/>
                <a:tailEnd/>
              </a:ln>
            </p:spPr>
            <p:txBody>
              <a:bodyPr wrap="none" anchor="ctr">
                <a:spAutoFit/>
              </a:bodyPr>
              <a:lstStyle/>
              <a:p>
                <a:endParaRPr lang="en-US"/>
              </a:p>
            </p:txBody>
          </p:sp>
          <p:sp>
            <p:nvSpPr>
              <p:cNvPr id="27674" name="Line 29"/>
              <p:cNvSpPr>
                <a:spLocks noChangeShapeType="1"/>
              </p:cNvSpPr>
              <p:nvPr/>
            </p:nvSpPr>
            <p:spPr bwMode="auto">
              <a:xfrm>
                <a:off x="430" y="2597"/>
                <a:ext cx="1138" cy="0"/>
              </a:xfrm>
              <a:prstGeom prst="line">
                <a:avLst/>
              </a:prstGeom>
              <a:noFill/>
              <a:ln w="12700">
                <a:solidFill>
                  <a:schemeClr val="tx1"/>
                </a:solidFill>
                <a:round/>
                <a:headEnd/>
                <a:tailEnd/>
              </a:ln>
            </p:spPr>
            <p:txBody>
              <a:bodyPr wrap="none" anchor="ctr">
                <a:spAutoFit/>
              </a:bodyPr>
              <a:lstStyle/>
              <a:p>
                <a:endParaRPr lang="en-US"/>
              </a:p>
            </p:txBody>
          </p:sp>
        </p:grpSp>
        <p:grpSp>
          <p:nvGrpSpPr>
            <p:cNvPr id="27662" name="Group 30"/>
            <p:cNvGrpSpPr>
              <a:grpSpLocks/>
            </p:cNvGrpSpPr>
            <p:nvPr/>
          </p:nvGrpSpPr>
          <p:grpSpPr bwMode="auto">
            <a:xfrm>
              <a:off x="2937" y="953"/>
              <a:ext cx="1750" cy="1924"/>
              <a:chOff x="3025" y="1049"/>
              <a:chExt cx="1750" cy="1924"/>
            </a:xfrm>
          </p:grpSpPr>
          <p:sp>
            <p:nvSpPr>
              <p:cNvPr id="27663" name="Freeform 31"/>
              <p:cNvSpPr>
                <a:spLocks/>
              </p:cNvSpPr>
              <p:nvPr/>
            </p:nvSpPr>
            <p:spPr bwMode="auto">
              <a:xfrm>
                <a:off x="3025" y="1813"/>
                <a:ext cx="1747" cy="1160"/>
              </a:xfrm>
              <a:custGeom>
                <a:avLst/>
                <a:gdLst>
                  <a:gd name="T0" fmla="*/ 1 w 2764"/>
                  <a:gd name="T1" fmla="*/ 0 h 2453"/>
                  <a:gd name="T2" fmla="*/ 1 w 2764"/>
                  <a:gd name="T3" fmla="*/ 0 h 2453"/>
                  <a:gd name="T4" fmla="*/ 2 w 2764"/>
                  <a:gd name="T5" fmla="*/ 0 h 2453"/>
                  <a:gd name="T6" fmla="*/ 3 w 2764"/>
                  <a:gd name="T7" fmla="*/ 0 h 2453"/>
                  <a:gd name="T8" fmla="*/ 3 w 2764"/>
                  <a:gd name="T9" fmla="*/ 0 h 2453"/>
                  <a:gd name="T10" fmla="*/ 4 w 2764"/>
                  <a:gd name="T11" fmla="*/ 0 h 2453"/>
                  <a:gd name="T12" fmla="*/ 5 w 2764"/>
                  <a:gd name="T13" fmla="*/ 0 h 2453"/>
                  <a:gd name="T14" fmla="*/ 6 w 2764"/>
                  <a:gd name="T15" fmla="*/ 0 h 2453"/>
                  <a:gd name="T16" fmla="*/ 6 w 2764"/>
                  <a:gd name="T17" fmla="*/ 0 h 2453"/>
                  <a:gd name="T18" fmla="*/ 7 w 2764"/>
                  <a:gd name="T19" fmla="*/ 0 h 2453"/>
                  <a:gd name="T20" fmla="*/ 8 w 2764"/>
                  <a:gd name="T21" fmla="*/ 0 h 2453"/>
                  <a:gd name="T22" fmla="*/ 9 w 2764"/>
                  <a:gd name="T23" fmla="*/ 0 h 2453"/>
                  <a:gd name="T24" fmla="*/ 10 w 2764"/>
                  <a:gd name="T25" fmla="*/ 0 h 2453"/>
                  <a:gd name="T26" fmla="*/ 11 w 2764"/>
                  <a:gd name="T27" fmla="*/ 0 h 2453"/>
                  <a:gd name="T28" fmla="*/ 11 w 2764"/>
                  <a:gd name="T29" fmla="*/ 0 h 2453"/>
                  <a:gd name="T30" fmla="*/ 12 w 2764"/>
                  <a:gd name="T31" fmla="*/ 0 h 2453"/>
                  <a:gd name="T32" fmla="*/ 13 w 2764"/>
                  <a:gd name="T33" fmla="*/ 0 h 2453"/>
                  <a:gd name="T34" fmla="*/ 13 w 2764"/>
                  <a:gd name="T35" fmla="*/ 0 h 2453"/>
                  <a:gd name="T36" fmla="*/ 15 w 2764"/>
                  <a:gd name="T37" fmla="*/ 0 h 2453"/>
                  <a:gd name="T38" fmla="*/ 16 w 2764"/>
                  <a:gd name="T39" fmla="*/ 0 h 2453"/>
                  <a:gd name="T40" fmla="*/ 16 w 2764"/>
                  <a:gd name="T41" fmla="*/ 0 h 2453"/>
                  <a:gd name="T42" fmla="*/ 17 w 2764"/>
                  <a:gd name="T43" fmla="*/ 0 h 2453"/>
                  <a:gd name="T44" fmla="*/ 18 w 2764"/>
                  <a:gd name="T45" fmla="*/ 0 h 2453"/>
                  <a:gd name="T46" fmla="*/ 18 w 2764"/>
                  <a:gd name="T47" fmla="*/ 0 h 2453"/>
                  <a:gd name="T48" fmla="*/ 19 w 2764"/>
                  <a:gd name="T49" fmla="*/ 0 h 2453"/>
                  <a:gd name="T50" fmla="*/ 20 w 2764"/>
                  <a:gd name="T51" fmla="*/ 0 h 2453"/>
                  <a:gd name="T52" fmla="*/ 21 w 2764"/>
                  <a:gd name="T53" fmla="*/ 0 h 2453"/>
                  <a:gd name="T54" fmla="*/ 22 w 2764"/>
                  <a:gd name="T55" fmla="*/ 0 h 2453"/>
                  <a:gd name="T56" fmla="*/ 22 w 2764"/>
                  <a:gd name="T57" fmla="*/ 0 h 2453"/>
                  <a:gd name="T58" fmla="*/ 23 w 2764"/>
                  <a:gd name="T59" fmla="*/ 0 h 2453"/>
                  <a:gd name="T60" fmla="*/ 24 w 2764"/>
                  <a:gd name="T61" fmla="*/ 0 h 2453"/>
                  <a:gd name="T62" fmla="*/ 25 w 2764"/>
                  <a:gd name="T63" fmla="*/ 0 h 2453"/>
                  <a:gd name="T64" fmla="*/ 25 w 2764"/>
                  <a:gd name="T65" fmla="*/ 0 h 2453"/>
                  <a:gd name="T66" fmla="*/ 27 w 2764"/>
                  <a:gd name="T67" fmla="*/ 0 h 2453"/>
                  <a:gd name="T68" fmla="*/ 27 w 2764"/>
                  <a:gd name="T69" fmla="*/ 0 h 2453"/>
                  <a:gd name="T70" fmla="*/ 28 w 2764"/>
                  <a:gd name="T71" fmla="*/ 0 h 2453"/>
                  <a:gd name="T72" fmla="*/ 28 w 2764"/>
                  <a:gd name="T73" fmla="*/ 0 h 2453"/>
                  <a:gd name="T74" fmla="*/ 28 w 2764"/>
                  <a:gd name="T75" fmla="*/ 1 h 2453"/>
                  <a:gd name="T76" fmla="*/ 0 w 2764"/>
                  <a:gd name="T77" fmla="*/ 1 h 2453"/>
                  <a:gd name="T78" fmla="*/ 1 w 2764"/>
                  <a:gd name="T79" fmla="*/ 0 h 2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64"/>
                  <a:gd name="T121" fmla="*/ 0 h 2453"/>
                  <a:gd name="T122" fmla="*/ 2764 w 2764"/>
                  <a:gd name="T123" fmla="*/ 2453 h 24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64" h="2453">
                    <a:moveTo>
                      <a:pt x="1" y="7"/>
                    </a:moveTo>
                    <a:cubicBezTo>
                      <a:pt x="3" y="14"/>
                      <a:pt x="60" y="56"/>
                      <a:pt x="88" y="55"/>
                    </a:cubicBezTo>
                    <a:cubicBezTo>
                      <a:pt x="115" y="55"/>
                      <a:pt x="136" y="5"/>
                      <a:pt x="162" y="4"/>
                    </a:cubicBezTo>
                    <a:cubicBezTo>
                      <a:pt x="188" y="4"/>
                      <a:pt x="219" y="52"/>
                      <a:pt x="245" y="52"/>
                    </a:cubicBezTo>
                    <a:cubicBezTo>
                      <a:pt x="272" y="52"/>
                      <a:pt x="293" y="4"/>
                      <a:pt x="320" y="4"/>
                    </a:cubicBezTo>
                    <a:cubicBezTo>
                      <a:pt x="346" y="4"/>
                      <a:pt x="375" y="53"/>
                      <a:pt x="403" y="52"/>
                    </a:cubicBezTo>
                    <a:cubicBezTo>
                      <a:pt x="430" y="52"/>
                      <a:pt x="456" y="2"/>
                      <a:pt x="481" y="1"/>
                    </a:cubicBezTo>
                    <a:cubicBezTo>
                      <a:pt x="507" y="1"/>
                      <a:pt x="531" y="49"/>
                      <a:pt x="556" y="49"/>
                    </a:cubicBezTo>
                    <a:cubicBezTo>
                      <a:pt x="581" y="49"/>
                      <a:pt x="608" y="1"/>
                      <a:pt x="634" y="1"/>
                    </a:cubicBezTo>
                    <a:cubicBezTo>
                      <a:pt x="662" y="1"/>
                      <a:pt x="691" y="49"/>
                      <a:pt x="718" y="49"/>
                    </a:cubicBezTo>
                    <a:cubicBezTo>
                      <a:pt x="744" y="49"/>
                      <a:pt x="766" y="1"/>
                      <a:pt x="792" y="1"/>
                    </a:cubicBezTo>
                    <a:cubicBezTo>
                      <a:pt x="818" y="2"/>
                      <a:pt x="849" y="52"/>
                      <a:pt x="875" y="52"/>
                    </a:cubicBezTo>
                    <a:cubicBezTo>
                      <a:pt x="901" y="52"/>
                      <a:pt x="922" y="2"/>
                      <a:pt x="949" y="1"/>
                    </a:cubicBezTo>
                    <a:cubicBezTo>
                      <a:pt x="977" y="1"/>
                      <a:pt x="1010" y="49"/>
                      <a:pt x="1035" y="49"/>
                    </a:cubicBezTo>
                    <a:cubicBezTo>
                      <a:pt x="1062" y="50"/>
                      <a:pt x="1082" y="4"/>
                      <a:pt x="1107" y="4"/>
                    </a:cubicBezTo>
                    <a:cubicBezTo>
                      <a:pt x="1131" y="4"/>
                      <a:pt x="1159" y="50"/>
                      <a:pt x="1185" y="49"/>
                    </a:cubicBezTo>
                    <a:cubicBezTo>
                      <a:pt x="1212" y="49"/>
                      <a:pt x="1237" y="2"/>
                      <a:pt x="1264" y="1"/>
                    </a:cubicBezTo>
                    <a:cubicBezTo>
                      <a:pt x="1291" y="1"/>
                      <a:pt x="1321" y="46"/>
                      <a:pt x="1347" y="46"/>
                    </a:cubicBezTo>
                    <a:cubicBezTo>
                      <a:pt x="1374" y="46"/>
                      <a:pt x="1396" y="0"/>
                      <a:pt x="1422" y="1"/>
                    </a:cubicBezTo>
                    <a:cubicBezTo>
                      <a:pt x="1447" y="2"/>
                      <a:pt x="1474" y="52"/>
                      <a:pt x="1500" y="52"/>
                    </a:cubicBezTo>
                    <a:cubicBezTo>
                      <a:pt x="1527" y="52"/>
                      <a:pt x="1552" y="1"/>
                      <a:pt x="1579" y="1"/>
                    </a:cubicBezTo>
                    <a:cubicBezTo>
                      <a:pt x="1606" y="1"/>
                      <a:pt x="1638" y="52"/>
                      <a:pt x="1666" y="52"/>
                    </a:cubicBezTo>
                    <a:cubicBezTo>
                      <a:pt x="1692" y="52"/>
                      <a:pt x="1715" y="1"/>
                      <a:pt x="1740" y="1"/>
                    </a:cubicBezTo>
                    <a:cubicBezTo>
                      <a:pt x="1766" y="2"/>
                      <a:pt x="1795" y="55"/>
                      <a:pt x="1820" y="55"/>
                    </a:cubicBezTo>
                    <a:cubicBezTo>
                      <a:pt x="1844" y="55"/>
                      <a:pt x="1864" y="2"/>
                      <a:pt x="1890" y="1"/>
                    </a:cubicBezTo>
                    <a:cubicBezTo>
                      <a:pt x="1915" y="0"/>
                      <a:pt x="1946" y="49"/>
                      <a:pt x="1973" y="49"/>
                    </a:cubicBezTo>
                    <a:cubicBezTo>
                      <a:pt x="1999" y="49"/>
                      <a:pt x="2025" y="1"/>
                      <a:pt x="2051" y="1"/>
                    </a:cubicBezTo>
                    <a:cubicBezTo>
                      <a:pt x="2079" y="2"/>
                      <a:pt x="2108" y="52"/>
                      <a:pt x="2135" y="52"/>
                    </a:cubicBezTo>
                    <a:cubicBezTo>
                      <a:pt x="2161" y="53"/>
                      <a:pt x="2182" y="4"/>
                      <a:pt x="2209" y="4"/>
                    </a:cubicBezTo>
                    <a:cubicBezTo>
                      <a:pt x="2236" y="4"/>
                      <a:pt x="2269" y="53"/>
                      <a:pt x="2295" y="52"/>
                    </a:cubicBezTo>
                    <a:cubicBezTo>
                      <a:pt x="2322" y="52"/>
                      <a:pt x="2340" y="1"/>
                      <a:pt x="2366" y="1"/>
                    </a:cubicBezTo>
                    <a:cubicBezTo>
                      <a:pt x="2392" y="1"/>
                      <a:pt x="2427" y="52"/>
                      <a:pt x="2452" y="52"/>
                    </a:cubicBezTo>
                    <a:cubicBezTo>
                      <a:pt x="2478" y="53"/>
                      <a:pt x="2495" y="5"/>
                      <a:pt x="2520" y="4"/>
                    </a:cubicBezTo>
                    <a:cubicBezTo>
                      <a:pt x="2544" y="4"/>
                      <a:pt x="2576" y="49"/>
                      <a:pt x="2602" y="49"/>
                    </a:cubicBezTo>
                    <a:cubicBezTo>
                      <a:pt x="2629" y="49"/>
                      <a:pt x="2650" y="4"/>
                      <a:pt x="2677" y="4"/>
                    </a:cubicBezTo>
                    <a:cubicBezTo>
                      <a:pt x="2704" y="5"/>
                      <a:pt x="2750" y="45"/>
                      <a:pt x="2764" y="52"/>
                    </a:cubicBezTo>
                    <a:lnTo>
                      <a:pt x="2764" y="46"/>
                    </a:lnTo>
                    <a:lnTo>
                      <a:pt x="2763" y="2424"/>
                    </a:lnTo>
                    <a:lnTo>
                      <a:pt x="0" y="2453"/>
                    </a:lnTo>
                    <a:lnTo>
                      <a:pt x="1" y="7"/>
                    </a:lnTo>
                    <a:close/>
                  </a:path>
                </a:pathLst>
              </a:custGeom>
              <a:solidFill>
                <a:srgbClr val="C0C0C0">
                  <a:alpha val="50195"/>
                </a:srgbClr>
              </a:solidFill>
              <a:ln w="25400">
                <a:noFill/>
                <a:round/>
                <a:headEnd/>
                <a:tailEnd/>
              </a:ln>
            </p:spPr>
            <p:txBody>
              <a:bodyPr anchor="ctr">
                <a:spAutoFit/>
              </a:bodyPr>
              <a:lstStyle/>
              <a:p>
                <a:endParaRPr lang="en-US"/>
              </a:p>
            </p:txBody>
          </p:sp>
          <p:sp>
            <p:nvSpPr>
              <p:cNvPr id="27664" name="Freeform 32"/>
              <p:cNvSpPr>
                <a:spLocks/>
              </p:cNvSpPr>
              <p:nvPr/>
            </p:nvSpPr>
            <p:spPr bwMode="auto">
              <a:xfrm>
                <a:off x="3089" y="1199"/>
                <a:ext cx="1577" cy="1548"/>
              </a:xfrm>
              <a:custGeom>
                <a:avLst/>
                <a:gdLst>
                  <a:gd name="T0" fmla="*/ 11 w 2494"/>
                  <a:gd name="T1" fmla="*/ 1 h 2449"/>
                  <a:gd name="T2" fmla="*/ 10 w 2494"/>
                  <a:gd name="T3" fmla="*/ 2 h 2449"/>
                  <a:gd name="T4" fmla="*/ 9 w 2494"/>
                  <a:gd name="T5" fmla="*/ 3 h 2449"/>
                  <a:gd name="T6" fmla="*/ 9 w 2494"/>
                  <a:gd name="T7" fmla="*/ 4 h 2449"/>
                  <a:gd name="T8" fmla="*/ 8 w 2494"/>
                  <a:gd name="T9" fmla="*/ 5 h 2449"/>
                  <a:gd name="T10" fmla="*/ 8 w 2494"/>
                  <a:gd name="T11" fmla="*/ 6 h 2449"/>
                  <a:gd name="T12" fmla="*/ 6 w 2494"/>
                  <a:gd name="T13" fmla="*/ 7 h 2449"/>
                  <a:gd name="T14" fmla="*/ 6 w 2494"/>
                  <a:gd name="T15" fmla="*/ 8 h 2449"/>
                  <a:gd name="T16" fmla="*/ 5 w 2494"/>
                  <a:gd name="T17" fmla="*/ 9 h 2449"/>
                  <a:gd name="T18" fmla="*/ 5 w 2494"/>
                  <a:gd name="T19" fmla="*/ 10 h 2449"/>
                  <a:gd name="T20" fmla="*/ 5 w 2494"/>
                  <a:gd name="T21" fmla="*/ 11 h 2449"/>
                  <a:gd name="T22" fmla="*/ 4 w 2494"/>
                  <a:gd name="T23" fmla="*/ 11 h 2449"/>
                  <a:gd name="T24" fmla="*/ 3 w 2494"/>
                  <a:gd name="T25" fmla="*/ 14 h 2449"/>
                  <a:gd name="T26" fmla="*/ 1 w 2494"/>
                  <a:gd name="T27" fmla="*/ 16 h 2449"/>
                  <a:gd name="T28" fmla="*/ 1 w 2494"/>
                  <a:gd name="T29" fmla="*/ 19 h 2449"/>
                  <a:gd name="T30" fmla="*/ 1 w 2494"/>
                  <a:gd name="T31" fmla="*/ 22 h 2449"/>
                  <a:gd name="T32" fmla="*/ 1 w 2494"/>
                  <a:gd name="T33" fmla="*/ 23 h 2449"/>
                  <a:gd name="T34" fmla="*/ 2 w 2494"/>
                  <a:gd name="T35" fmla="*/ 23 h 2449"/>
                  <a:gd name="T36" fmla="*/ 3 w 2494"/>
                  <a:gd name="T37" fmla="*/ 22 h 2449"/>
                  <a:gd name="T38" fmla="*/ 3 w 2494"/>
                  <a:gd name="T39" fmla="*/ 22 h 2449"/>
                  <a:gd name="T40" fmla="*/ 4 w 2494"/>
                  <a:gd name="T41" fmla="*/ 21 h 2449"/>
                  <a:gd name="T42" fmla="*/ 5 w 2494"/>
                  <a:gd name="T43" fmla="*/ 22 h 2449"/>
                  <a:gd name="T44" fmla="*/ 8 w 2494"/>
                  <a:gd name="T45" fmla="*/ 23 h 2449"/>
                  <a:gd name="T46" fmla="*/ 10 w 2494"/>
                  <a:gd name="T47" fmla="*/ 23 h 2449"/>
                  <a:gd name="T48" fmla="*/ 11 w 2494"/>
                  <a:gd name="T49" fmla="*/ 23 h 2449"/>
                  <a:gd name="T50" fmla="*/ 13 w 2494"/>
                  <a:gd name="T51" fmla="*/ 25 h 2449"/>
                  <a:gd name="T52" fmla="*/ 14 w 2494"/>
                  <a:gd name="T53" fmla="*/ 25 h 2449"/>
                  <a:gd name="T54" fmla="*/ 16 w 2494"/>
                  <a:gd name="T55" fmla="*/ 24 h 2449"/>
                  <a:gd name="T56" fmla="*/ 17 w 2494"/>
                  <a:gd name="T57" fmla="*/ 23 h 2449"/>
                  <a:gd name="T58" fmla="*/ 20 w 2494"/>
                  <a:gd name="T59" fmla="*/ 23 h 2449"/>
                  <a:gd name="T60" fmla="*/ 23 w 2494"/>
                  <a:gd name="T61" fmla="*/ 23 h 2449"/>
                  <a:gd name="T62" fmla="*/ 25 w 2494"/>
                  <a:gd name="T63" fmla="*/ 22 h 2449"/>
                  <a:gd name="T64" fmla="*/ 25 w 2494"/>
                  <a:gd name="T65" fmla="*/ 21 h 2449"/>
                  <a:gd name="T66" fmla="*/ 23 w 2494"/>
                  <a:gd name="T67" fmla="*/ 21 h 2449"/>
                  <a:gd name="T68" fmla="*/ 23 w 2494"/>
                  <a:gd name="T69" fmla="*/ 21 h 2449"/>
                  <a:gd name="T70" fmla="*/ 23 w 2494"/>
                  <a:gd name="T71" fmla="*/ 20 h 2449"/>
                  <a:gd name="T72" fmla="*/ 25 w 2494"/>
                  <a:gd name="T73" fmla="*/ 20 h 2449"/>
                  <a:gd name="T74" fmla="*/ 25 w 2494"/>
                  <a:gd name="T75" fmla="*/ 18 h 2449"/>
                  <a:gd name="T76" fmla="*/ 25 w 2494"/>
                  <a:gd name="T77" fmla="*/ 16 h 2449"/>
                  <a:gd name="T78" fmla="*/ 25 w 2494"/>
                  <a:gd name="T79" fmla="*/ 15 h 2449"/>
                  <a:gd name="T80" fmla="*/ 23 w 2494"/>
                  <a:gd name="T81" fmla="*/ 15 h 2449"/>
                  <a:gd name="T82" fmla="*/ 23 w 2494"/>
                  <a:gd name="T83" fmla="*/ 14 h 2449"/>
                  <a:gd name="T84" fmla="*/ 23 w 2494"/>
                  <a:gd name="T85" fmla="*/ 13 h 2449"/>
                  <a:gd name="T86" fmla="*/ 22 w 2494"/>
                  <a:gd name="T87" fmla="*/ 11 h 2449"/>
                  <a:gd name="T88" fmla="*/ 21 w 2494"/>
                  <a:gd name="T89" fmla="*/ 11 h 2449"/>
                  <a:gd name="T90" fmla="*/ 20 w 2494"/>
                  <a:gd name="T91" fmla="*/ 9 h 2449"/>
                  <a:gd name="T92" fmla="*/ 18 w 2494"/>
                  <a:gd name="T93" fmla="*/ 7 h 2449"/>
                  <a:gd name="T94" fmla="*/ 18 w 2494"/>
                  <a:gd name="T95" fmla="*/ 5 h 2449"/>
                  <a:gd name="T96" fmla="*/ 16 w 2494"/>
                  <a:gd name="T97" fmla="*/ 4 h 2449"/>
                  <a:gd name="T98" fmla="*/ 15 w 2494"/>
                  <a:gd name="T99" fmla="*/ 3 h 2449"/>
                  <a:gd name="T100" fmla="*/ 14 w 2494"/>
                  <a:gd name="T101" fmla="*/ 3 h 2449"/>
                  <a:gd name="T102" fmla="*/ 13 w 2494"/>
                  <a:gd name="T103" fmla="*/ 1 h 2449"/>
                  <a:gd name="T104" fmla="*/ 13 w 2494"/>
                  <a:gd name="T105" fmla="*/ 1 h 2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94"/>
                  <a:gd name="T160" fmla="*/ 0 h 2449"/>
                  <a:gd name="T161" fmla="*/ 2494 w 2494"/>
                  <a:gd name="T162" fmla="*/ 2449 h 2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94" h="2449">
                    <a:moveTo>
                      <a:pt x="1139" y="7"/>
                    </a:moveTo>
                    <a:cubicBezTo>
                      <a:pt x="1120" y="12"/>
                      <a:pt x="1105" y="36"/>
                      <a:pt x="1085" y="61"/>
                    </a:cubicBezTo>
                    <a:cubicBezTo>
                      <a:pt x="1060" y="87"/>
                      <a:pt x="1048" y="129"/>
                      <a:pt x="1021" y="156"/>
                    </a:cubicBezTo>
                    <a:cubicBezTo>
                      <a:pt x="1015" y="183"/>
                      <a:pt x="1002" y="190"/>
                      <a:pt x="992" y="214"/>
                    </a:cubicBezTo>
                    <a:cubicBezTo>
                      <a:pt x="990" y="221"/>
                      <a:pt x="990" y="231"/>
                      <a:pt x="987" y="236"/>
                    </a:cubicBezTo>
                    <a:cubicBezTo>
                      <a:pt x="982" y="244"/>
                      <a:pt x="945" y="262"/>
                      <a:pt x="938" y="265"/>
                    </a:cubicBezTo>
                    <a:cubicBezTo>
                      <a:pt x="928" y="269"/>
                      <a:pt x="909" y="279"/>
                      <a:pt x="909" y="279"/>
                    </a:cubicBezTo>
                    <a:cubicBezTo>
                      <a:pt x="893" y="295"/>
                      <a:pt x="886" y="358"/>
                      <a:pt x="866" y="368"/>
                    </a:cubicBezTo>
                    <a:cubicBezTo>
                      <a:pt x="861" y="373"/>
                      <a:pt x="852" y="471"/>
                      <a:pt x="848" y="477"/>
                    </a:cubicBezTo>
                    <a:cubicBezTo>
                      <a:pt x="844" y="483"/>
                      <a:pt x="834" y="462"/>
                      <a:pt x="830" y="468"/>
                    </a:cubicBezTo>
                    <a:cubicBezTo>
                      <a:pt x="821" y="480"/>
                      <a:pt x="803" y="486"/>
                      <a:pt x="803" y="486"/>
                    </a:cubicBezTo>
                    <a:cubicBezTo>
                      <a:pt x="790" y="514"/>
                      <a:pt x="776" y="528"/>
                      <a:pt x="757" y="549"/>
                    </a:cubicBezTo>
                    <a:cubicBezTo>
                      <a:pt x="748" y="560"/>
                      <a:pt x="703" y="630"/>
                      <a:pt x="693" y="640"/>
                    </a:cubicBezTo>
                    <a:cubicBezTo>
                      <a:pt x="688" y="645"/>
                      <a:pt x="639" y="713"/>
                      <a:pt x="639" y="713"/>
                    </a:cubicBezTo>
                    <a:cubicBezTo>
                      <a:pt x="613" y="700"/>
                      <a:pt x="627" y="725"/>
                      <a:pt x="603" y="749"/>
                    </a:cubicBezTo>
                    <a:cubicBezTo>
                      <a:pt x="598" y="754"/>
                      <a:pt x="603" y="804"/>
                      <a:pt x="603" y="804"/>
                    </a:cubicBezTo>
                    <a:cubicBezTo>
                      <a:pt x="594" y="821"/>
                      <a:pt x="549" y="841"/>
                      <a:pt x="547" y="854"/>
                    </a:cubicBezTo>
                    <a:cubicBezTo>
                      <a:pt x="562" y="865"/>
                      <a:pt x="486" y="878"/>
                      <a:pt x="503" y="886"/>
                    </a:cubicBezTo>
                    <a:cubicBezTo>
                      <a:pt x="511" y="923"/>
                      <a:pt x="501" y="907"/>
                      <a:pt x="477" y="931"/>
                    </a:cubicBezTo>
                    <a:cubicBezTo>
                      <a:pt x="470" y="967"/>
                      <a:pt x="505" y="979"/>
                      <a:pt x="485" y="999"/>
                    </a:cubicBezTo>
                    <a:cubicBezTo>
                      <a:pt x="483" y="1006"/>
                      <a:pt x="546" y="1039"/>
                      <a:pt x="542" y="1043"/>
                    </a:cubicBezTo>
                    <a:cubicBezTo>
                      <a:pt x="534" y="1052"/>
                      <a:pt x="533" y="1049"/>
                      <a:pt x="511" y="1089"/>
                    </a:cubicBezTo>
                    <a:cubicBezTo>
                      <a:pt x="521" y="1137"/>
                      <a:pt x="479" y="1105"/>
                      <a:pt x="451" y="1129"/>
                    </a:cubicBezTo>
                    <a:cubicBezTo>
                      <a:pt x="428" y="1148"/>
                      <a:pt x="372" y="1133"/>
                      <a:pt x="347" y="1145"/>
                    </a:cubicBezTo>
                    <a:cubicBezTo>
                      <a:pt x="333" y="1166"/>
                      <a:pt x="193" y="1128"/>
                      <a:pt x="179" y="1149"/>
                    </a:cubicBezTo>
                    <a:cubicBezTo>
                      <a:pt x="170" y="1189"/>
                      <a:pt x="249" y="1312"/>
                      <a:pt x="243" y="1353"/>
                    </a:cubicBezTo>
                    <a:cubicBezTo>
                      <a:pt x="247" y="1441"/>
                      <a:pt x="142" y="1339"/>
                      <a:pt x="115" y="1417"/>
                    </a:cubicBezTo>
                    <a:cubicBezTo>
                      <a:pt x="105" y="1449"/>
                      <a:pt x="42" y="1544"/>
                      <a:pt x="27" y="1573"/>
                    </a:cubicBezTo>
                    <a:cubicBezTo>
                      <a:pt x="20" y="1619"/>
                      <a:pt x="176" y="1625"/>
                      <a:pt x="159" y="1665"/>
                    </a:cubicBezTo>
                    <a:cubicBezTo>
                      <a:pt x="152" y="1713"/>
                      <a:pt x="21" y="1814"/>
                      <a:pt x="7" y="1857"/>
                    </a:cubicBezTo>
                    <a:cubicBezTo>
                      <a:pt x="0" y="1879"/>
                      <a:pt x="145" y="2017"/>
                      <a:pt x="145" y="2017"/>
                    </a:cubicBezTo>
                    <a:cubicBezTo>
                      <a:pt x="137" y="2056"/>
                      <a:pt x="123" y="2096"/>
                      <a:pt x="112" y="2134"/>
                    </a:cubicBezTo>
                    <a:cubicBezTo>
                      <a:pt x="105" y="2157"/>
                      <a:pt x="87" y="2199"/>
                      <a:pt x="87" y="2199"/>
                    </a:cubicBezTo>
                    <a:cubicBezTo>
                      <a:pt x="80" y="2230"/>
                      <a:pt x="74" y="2249"/>
                      <a:pt x="87" y="2287"/>
                    </a:cubicBezTo>
                    <a:cubicBezTo>
                      <a:pt x="89" y="2294"/>
                      <a:pt x="97" y="2282"/>
                      <a:pt x="102" y="2279"/>
                    </a:cubicBezTo>
                    <a:cubicBezTo>
                      <a:pt x="133" y="2263"/>
                      <a:pt x="98" y="2281"/>
                      <a:pt x="141" y="2265"/>
                    </a:cubicBezTo>
                    <a:cubicBezTo>
                      <a:pt x="157" y="2259"/>
                      <a:pt x="170" y="2245"/>
                      <a:pt x="185" y="2236"/>
                    </a:cubicBezTo>
                    <a:cubicBezTo>
                      <a:pt x="209" y="2223"/>
                      <a:pt x="209" y="2215"/>
                      <a:pt x="231" y="2196"/>
                    </a:cubicBezTo>
                    <a:cubicBezTo>
                      <a:pt x="244" y="2188"/>
                      <a:pt x="246" y="2181"/>
                      <a:pt x="256" y="2176"/>
                    </a:cubicBezTo>
                    <a:cubicBezTo>
                      <a:pt x="267" y="2171"/>
                      <a:pt x="283" y="2174"/>
                      <a:pt x="297" y="2163"/>
                    </a:cubicBezTo>
                    <a:cubicBezTo>
                      <a:pt x="313" y="2148"/>
                      <a:pt x="326" y="2127"/>
                      <a:pt x="341" y="2112"/>
                    </a:cubicBezTo>
                    <a:cubicBezTo>
                      <a:pt x="350" y="2103"/>
                      <a:pt x="361" y="2102"/>
                      <a:pt x="371" y="2097"/>
                    </a:cubicBezTo>
                    <a:cubicBezTo>
                      <a:pt x="398" y="2102"/>
                      <a:pt x="416" y="2077"/>
                      <a:pt x="433" y="2106"/>
                    </a:cubicBezTo>
                    <a:cubicBezTo>
                      <a:pt x="517" y="2131"/>
                      <a:pt x="476" y="2177"/>
                      <a:pt x="528" y="2202"/>
                    </a:cubicBezTo>
                    <a:cubicBezTo>
                      <a:pt x="554" y="2228"/>
                      <a:pt x="598" y="2199"/>
                      <a:pt x="630" y="2214"/>
                    </a:cubicBezTo>
                    <a:cubicBezTo>
                      <a:pt x="673" y="2235"/>
                      <a:pt x="710" y="2250"/>
                      <a:pt x="757" y="2257"/>
                    </a:cubicBezTo>
                    <a:cubicBezTo>
                      <a:pt x="802" y="2276"/>
                      <a:pt x="852" y="2274"/>
                      <a:pt x="899" y="2279"/>
                    </a:cubicBezTo>
                    <a:cubicBezTo>
                      <a:pt x="932" y="2297"/>
                      <a:pt x="895" y="2279"/>
                      <a:pt x="958" y="2294"/>
                    </a:cubicBezTo>
                    <a:cubicBezTo>
                      <a:pt x="974" y="2298"/>
                      <a:pt x="990" y="2311"/>
                      <a:pt x="1006" y="2316"/>
                    </a:cubicBezTo>
                    <a:cubicBezTo>
                      <a:pt x="1054" y="2329"/>
                      <a:pt x="1100" y="2333"/>
                      <a:pt x="1148" y="2337"/>
                    </a:cubicBezTo>
                    <a:cubicBezTo>
                      <a:pt x="1191" y="2355"/>
                      <a:pt x="1146" y="2331"/>
                      <a:pt x="1183" y="2367"/>
                    </a:cubicBezTo>
                    <a:cubicBezTo>
                      <a:pt x="1187" y="2371"/>
                      <a:pt x="1193" y="2370"/>
                      <a:pt x="1198" y="2374"/>
                    </a:cubicBezTo>
                    <a:cubicBezTo>
                      <a:pt x="1249" y="2416"/>
                      <a:pt x="1208" y="2394"/>
                      <a:pt x="1241" y="2410"/>
                    </a:cubicBezTo>
                    <a:cubicBezTo>
                      <a:pt x="1280" y="2449"/>
                      <a:pt x="1316" y="2419"/>
                      <a:pt x="1359" y="2410"/>
                    </a:cubicBezTo>
                    <a:cubicBezTo>
                      <a:pt x="1411" y="2399"/>
                      <a:pt x="1382" y="2404"/>
                      <a:pt x="1447" y="2396"/>
                    </a:cubicBezTo>
                    <a:cubicBezTo>
                      <a:pt x="1473" y="2385"/>
                      <a:pt x="1500" y="2380"/>
                      <a:pt x="1525" y="2367"/>
                    </a:cubicBezTo>
                    <a:cubicBezTo>
                      <a:pt x="1557" y="2351"/>
                      <a:pt x="1523" y="2369"/>
                      <a:pt x="1555" y="2345"/>
                    </a:cubicBezTo>
                    <a:cubicBezTo>
                      <a:pt x="1582" y="2325"/>
                      <a:pt x="1619" y="2321"/>
                      <a:pt x="1648" y="2316"/>
                    </a:cubicBezTo>
                    <a:cubicBezTo>
                      <a:pt x="1680" y="2299"/>
                      <a:pt x="1749" y="2327"/>
                      <a:pt x="1785" y="2337"/>
                    </a:cubicBezTo>
                    <a:cubicBezTo>
                      <a:pt x="1847" y="2333"/>
                      <a:pt x="1883" y="2354"/>
                      <a:pt x="1926" y="2308"/>
                    </a:cubicBezTo>
                    <a:cubicBezTo>
                      <a:pt x="1979" y="2313"/>
                      <a:pt x="2031" y="2315"/>
                      <a:pt x="2083" y="2330"/>
                    </a:cubicBezTo>
                    <a:cubicBezTo>
                      <a:pt x="2146" y="2315"/>
                      <a:pt x="2210" y="2302"/>
                      <a:pt x="2274" y="2287"/>
                    </a:cubicBezTo>
                    <a:cubicBezTo>
                      <a:pt x="2315" y="2265"/>
                      <a:pt x="2358" y="2256"/>
                      <a:pt x="2401" y="2250"/>
                    </a:cubicBezTo>
                    <a:cubicBezTo>
                      <a:pt x="2431" y="2236"/>
                      <a:pt x="2430" y="2241"/>
                      <a:pt x="2452" y="2208"/>
                    </a:cubicBezTo>
                    <a:cubicBezTo>
                      <a:pt x="2456" y="2194"/>
                      <a:pt x="2456" y="2149"/>
                      <a:pt x="2448" y="2138"/>
                    </a:cubicBezTo>
                    <a:cubicBezTo>
                      <a:pt x="2433" y="2115"/>
                      <a:pt x="2404" y="2136"/>
                      <a:pt x="2384" y="2125"/>
                    </a:cubicBezTo>
                    <a:cubicBezTo>
                      <a:pt x="2355" y="2137"/>
                      <a:pt x="2363" y="2127"/>
                      <a:pt x="2332" y="2132"/>
                    </a:cubicBezTo>
                    <a:cubicBezTo>
                      <a:pt x="2308" y="2121"/>
                      <a:pt x="2287" y="2122"/>
                      <a:pt x="2263" y="2112"/>
                    </a:cubicBezTo>
                    <a:cubicBezTo>
                      <a:pt x="2248" y="2106"/>
                      <a:pt x="2254" y="2061"/>
                      <a:pt x="2254" y="2061"/>
                    </a:cubicBezTo>
                    <a:cubicBezTo>
                      <a:pt x="2251" y="2054"/>
                      <a:pt x="2243" y="2048"/>
                      <a:pt x="2244" y="2039"/>
                    </a:cubicBezTo>
                    <a:cubicBezTo>
                      <a:pt x="2246" y="2031"/>
                      <a:pt x="2270" y="2019"/>
                      <a:pt x="2274" y="2017"/>
                    </a:cubicBezTo>
                    <a:cubicBezTo>
                      <a:pt x="2294" y="2007"/>
                      <a:pt x="2319" y="2002"/>
                      <a:pt x="2337" y="1988"/>
                    </a:cubicBezTo>
                    <a:cubicBezTo>
                      <a:pt x="2371" y="1963"/>
                      <a:pt x="2334" y="1983"/>
                      <a:pt x="2367" y="1967"/>
                    </a:cubicBezTo>
                    <a:cubicBezTo>
                      <a:pt x="2377" y="1943"/>
                      <a:pt x="2390" y="1932"/>
                      <a:pt x="2401" y="1908"/>
                    </a:cubicBezTo>
                    <a:cubicBezTo>
                      <a:pt x="2410" y="1870"/>
                      <a:pt x="2425" y="1832"/>
                      <a:pt x="2440" y="1799"/>
                    </a:cubicBezTo>
                    <a:cubicBezTo>
                      <a:pt x="2444" y="1792"/>
                      <a:pt x="2450" y="1777"/>
                      <a:pt x="2450" y="1777"/>
                    </a:cubicBezTo>
                    <a:cubicBezTo>
                      <a:pt x="2462" y="1724"/>
                      <a:pt x="2454" y="1662"/>
                      <a:pt x="2474" y="1617"/>
                    </a:cubicBezTo>
                    <a:cubicBezTo>
                      <a:pt x="2479" y="1586"/>
                      <a:pt x="2489" y="1568"/>
                      <a:pt x="2494" y="1537"/>
                    </a:cubicBezTo>
                    <a:cubicBezTo>
                      <a:pt x="2491" y="1485"/>
                      <a:pt x="2489" y="1453"/>
                      <a:pt x="2479" y="1407"/>
                    </a:cubicBezTo>
                    <a:cubicBezTo>
                      <a:pt x="2432" y="1424"/>
                      <a:pt x="2485" y="1402"/>
                      <a:pt x="2445" y="1428"/>
                    </a:cubicBezTo>
                    <a:cubicBezTo>
                      <a:pt x="2435" y="1434"/>
                      <a:pt x="2416" y="1443"/>
                      <a:pt x="2416" y="1443"/>
                    </a:cubicBezTo>
                    <a:cubicBezTo>
                      <a:pt x="2355" y="1434"/>
                      <a:pt x="2369" y="1429"/>
                      <a:pt x="2322" y="1407"/>
                    </a:cubicBezTo>
                    <a:cubicBezTo>
                      <a:pt x="2318" y="1400"/>
                      <a:pt x="2312" y="1393"/>
                      <a:pt x="2308" y="1385"/>
                    </a:cubicBezTo>
                    <a:cubicBezTo>
                      <a:pt x="2304" y="1378"/>
                      <a:pt x="2302" y="1370"/>
                      <a:pt x="2298" y="1363"/>
                    </a:cubicBezTo>
                    <a:cubicBezTo>
                      <a:pt x="2289" y="1348"/>
                      <a:pt x="2269" y="1319"/>
                      <a:pt x="2269" y="1319"/>
                    </a:cubicBezTo>
                    <a:cubicBezTo>
                      <a:pt x="2262" y="1286"/>
                      <a:pt x="2242" y="1261"/>
                      <a:pt x="2230" y="1232"/>
                    </a:cubicBezTo>
                    <a:cubicBezTo>
                      <a:pt x="2223" y="1217"/>
                      <a:pt x="2210" y="1188"/>
                      <a:pt x="2210" y="1188"/>
                    </a:cubicBezTo>
                    <a:cubicBezTo>
                      <a:pt x="2207" y="1107"/>
                      <a:pt x="2210" y="1088"/>
                      <a:pt x="2195" y="1028"/>
                    </a:cubicBezTo>
                    <a:cubicBezTo>
                      <a:pt x="2191" y="949"/>
                      <a:pt x="2184" y="1067"/>
                      <a:pt x="2153" y="1021"/>
                    </a:cubicBezTo>
                    <a:cubicBezTo>
                      <a:pt x="2164" y="955"/>
                      <a:pt x="2105" y="1155"/>
                      <a:pt x="2069" y="1117"/>
                    </a:cubicBezTo>
                    <a:cubicBezTo>
                      <a:pt x="2023" y="1136"/>
                      <a:pt x="1931" y="1027"/>
                      <a:pt x="1901" y="1063"/>
                    </a:cubicBezTo>
                    <a:cubicBezTo>
                      <a:pt x="1887" y="1080"/>
                      <a:pt x="1913" y="903"/>
                      <a:pt x="1895" y="913"/>
                    </a:cubicBezTo>
                    <a:cubicBezTo>
                      <a:pt x="1877" y="903"/>
                      <a:pt x="1758" y="848"/>
                      <a:pt x="1829" y="811"/>
                    </a:cubicBezTo>
                    <a:cubicBezTo>
                      <a:pt x="1817" y="753"/>
                      <a:pt x="1825" y="705"/>
                      <a:pt x="1787" y="691"/>
                    </a:cubicBezTo>
                    <a:cubicBezTo>
                      <a:pt x="1751" y="655"/>
                      <a:pt x="1851" y="561"/>
                      <a:pt x="1809" y="541"/>
                    </a:cubicBezTo>
                    <a:cubicBezTo>
                      <a:pt x="1775" y="509"/>
                      <a:pt x="1734" y="530"/>
                      <a:pt x="1708" y="506"/>
                    </a:cubicBezTo>
                    <a:cubicBezTo>
                      <a:pt x="1680" y="484"/>
                      <a:pt x="1668" y="431"/>
                      <a:pt x="1643" y="410"/>
                    </a:cubicBezTo>
                    <a:cubicBezTo>
                      <a:pt x="1636" y="395"/>
                      <a:pt x="1564" y="393"/>
                      <a:pt x="1557" y="378"/>
                    </a:cubicBezTo>
                    <a:cubicBezTo>
                      <a:pt x="1550" y="363"/>
                      <a:pt x="1531" y="320"/>
                      <a:pt x="1531" y="320"/>
                    </a:cubicBezTo>
                    <a:cubicBezTo>
                      <a:pt x="1509" y="269"/>
                      <a:pt x="1469" y="276"/>
                      <a:pt x="1432" y="265"/>
                    </a:cubicBezTo>
                    <a:cubicBezTo>
                      <a:pt x="1422" y="255"/>
                      <a:pt x="1413" y="246"/>
                      <a:pt x="1403" y="236"/>
                    </a:cubicBezTo>
                    <a:cubicBezTo>
                      <a:pt x="1398" y="231"/>
                      <a:pt x="1388" y="221"/>
                      <a:pt x="1388" y="221"/>
                    </a:cubicBezTo>
                    <a:cubicBezTo>
                      <a:pt x="1375" y="191"/>
                      <a:pt x="1345" y="184"/>
                      <a:pt x="1329" y="160"/>
                    </a:cubicBezTo>
                    <a:cubicBezTo>
                      <a:pt x="1320" y="147"/>
                      <a:pt x="1307" y="66"/>
                      <a:pt x="1290" y="61"/>
                    </a:cubicBezTo>
                    <a:cubicBezTo>
                      <a:pt x="1273" y="55"/>
                      <a:pt x="1255" y="56"/>
                      <a:pt x="1237" y="54"/>
                    </a:cubicBezTo>
                    <a:cubicBezTo>
                      <a:pt x="1230" y="39"/>
                      <a:pt x="1221" y="0"/>
                      <a:pt x="1204" y="32"/>
                    </a:cubicBezTo>
                    <a:cubicBezTo>
                      <a:pt x="1187" y="24"/>
                      <a:pt x="1159" y="2"/>
                      <a:pt x="1139" y="7"/>
                    </a:cubicBezTo>
                    <a:close/>
                  </a:path>
                </a:pathLst>
              </a:custGeom>
              <a:solidFill>
                <a:srgbClr val="F8F8F8"/>
              </a:solidFill>
              <a:ln w="19050">
                <a:solidFill>
                  <a:schemeClr val="tx1"/>
                </a:solidFill>
                <a:round/>
                <a:headEnd/>
                <a:tailEnd/>
              </a:ln>
            </p:spPr>
            <p:txBody>
              <a:bodyPr anchor="ctr">
                <a:spAutoFit/>
              </a:bodyPr>
              <a:lstStyle/>
              <a:p>
                <a:endParaRPr lang="en-US"/>
              </a:p>
            </p:txBody>
          </p:sp>
          <p:sp>
            <p:nvSpPr>
              <p:cNvPr id="27665" name="Freeform 33"/>
              <p:cNvSpPr>
                <a:spLocks/>
              </p:cNvSpPr>
              <p:nvPr/>
            </p:nvSpPr>
            <p:spPr bwMode="auto">
              <a:xfrm>
                <a:off x="4149" y="1049"/>
                <a:ext cx="147" cy="90"/>
              </a:xfrm>
              <a:custGeom>
                <a:avLst/>
                <a:gdLst>
                  <a:gd name="T0" fmla="*/ 0 w 233"/>
                  <a:gd name="T1" fmla="*/ 2 h 142"/>
                  <a:gd name="T2" fmla="*/ 1 w 233"/>
                  <a:gd name="T3" fmla="*/ 1 h 142"/>
                  <a:gd name="T4" fmla="*/ 1 w 233"/>
                  <a:gd name="T5" fmla="*/ 1 h 142"/>
                  <a:gd name="T6" fmla="*/ 1 w 233"/>
                  <a:gd name="T7" fmla="*/ 1 h 142"/>
                  <a:gd name="T8" fmla="*/ 2 w 233"/>
                  <a:gd name="T9" fmla="*/ 1 h 142"/>
                  <a:gd name="T10" fmla="*/ 1 w 233"/>
                  <a:gd name="T11" fmla="*/ 1 h 142"/>
                  <a:gd name="T12" fmla="*/ 1 w 233"/>
                  <a:gd name="T13" fmla="*/ 1 h 142"/>
                  <a:gd name="T14" fmla="*/ 2 w 233"/>
                  <a:gd name="T15" fmla="*/ 1 h 142"/>
                  <a:gd name="T16" fmla="*/ 3 w 233"/>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142"/>
                  <a:gd name="T29" fmla="*/ 233 w 23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142">
                    <a:moveTo>
                      <a:pt x="0" y="142"/>
                    </a:moveTo>
                    <a:cubicBezTo>
                      <a:pt x="8" y="122"/>
                      <a:pt x="17" y="103"/>
                      <a:pt x="37" y="93"/>
                    </a:cubicBezTo>
                    <a:cubicBezTo>
                      <a:pt x="57" y="83"/>
                      <a:pt x="107" y="84"/>
                      <a:pt x="123" y="83"/>
                    </a:cubicBezTo>
                    <a:cubicBezTo>
                      <a:pt x="141" y="81"/>
                      <a:pt x="128" y="88"/>
                      <a:pt x="131" y="88"/>
                    </a:cubicBezTo>
                    <a:cubicBezTo>
                      <a:pt x="134" y="88"/>
                      <a:pt x="140" y="83"/>
                      <a:pt x="140" y="82"/>
                    </a:cubicBezTo>
                    <a:cubicBezTo>
                      <a:pt x="140" y="81"/>
                      <a:pt x="131" y="83"/>
                      <a:pt x="129" y="82"/>
                    </a:cubicBezTo>
                    <a:cubicBezTo>
                      <a:pt x="127" y="81"/>
                      <a:pt x="119" y="89"/>
                      <a:pt x="126" y="79"/>
                    </a:cubicBezTo>
                    <a:cubicBezTo>
                      <a:pt x="133" y="69"/>
                      <a:pt x="150" y="32"/>
                      <a:pt x="168" y="19"/>
                    </a:cubicBezTo>
                    <a:cubicBezTo>
                      <a:pt x="186" y="6"/>
                      <a:pt x="223" y="2"/>
                      <a:pt x="233" y="0"/>
                    </a:cubicBezTo>
                  </a:path>
                </a:pathLst>
              </a:custGeom>
              <a:noFill/>
              <a:ln w="12700">
                <a:solidFill>
                  <a:schemeClr val="tx1"/>
                </a:solidFill>
                <a:round/>
                <a:headEnd/>
                <a:tailEnd/>
              </a:ln>
            </p:spPr>
            <p:txBody>
              <a:bodyPr anchor="ctr">
                <a:spAutoFit/>
              </a:bodyPr>
              <a:lstStyle/>
              <a:p>
                <a:endParaRPr lang="en-US"/>
              </a:p>
            </p:txBody>
          </p:sp>
          <p:sp>
            <p:nvSpPr>
              <p:cNvPr id="27666" name="Freeform 34"/>
              <p:cNvSpPr>
                <a:spLocks/>
              </p:cNvSpPr>
              <p:nvPr/>
            </p:nvSpPr>
            <p:spPr bwMode="auto">
              <a:xfrm>
                <a:off x="4252" y="1156"/>
                <a:ext cx="168" cy="40"/>
              </a:xfrm>
              <a:custGeom>
                <a:avLst/>
                <a:gdLst>
                  <a:gd name="T0" fmla="*/ 0 w 266"/>
                  <a:gd name="T1" fmla="*/ 1 h 63"/>
                  <a:gd name="T2" fmla="*/ 1 w 266"/>
                  <a:gd name="T3" fmla="*/ 1 h 63"/>
                  <a:gd name="T4" fmla="*/ 1 w 266"/>
                  <a:gd name="T5" fmla="*/ 1 h 63"/>
                  <a:gd name="T6" fmla="*/ 1 w 266"/>
                  <a:gd name="T7" fmla="*/ 1 h 63"/>
                  <a:gd name="T8" fmla="*/ 1 w 266"/>
                  <a:gd name="T9" fmla="*/ 1 h 63"/>
                  <a:gd name="T10" fmla="*/ 2 w 266"/>
                  <a:gd name="T11" fmla="*/ 1 h 63"/>
                  <a:gd name="T12" fmla="*/ 2 w 266"/>
                  <a:gd name="T13" fmla="*/ 1 h 63"/>
                  <a:gd name="T14" fmla="*/ 3 w 266"/>
                  <a:gd name="T15" fmla="*/ 1 h 63"/>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63"/>
                  <a:gd name="T26" fmla="*/ 266 w 26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63">
                    <a:moveTo>
                      <a:pt x="0" y="16"/>
                    </a:moveTo>
                    <a:cubicBezTo>
                      <a:pt x="16" y="9"/>
                      <a:pt x="34" y="0"/>
                      <a:pt x="54" y="6"/>
                    </a:cubicBezTo>
                    <a:cubicBezTo>
                      <a:pt x="74" y="12"/>
                      <a:pt x="110" y="42"/>
                      <a:pt x="121" y="50"/>
                    </a:cubicBezTo>
                    <a:cubicBezTo>
                      <a:pt x="135" y="58"/>
                      <a:pt x="119" y="55"/>
                      <a:pt x="121" y="57"/>
                    </a:cubicBezTo>
                    <a:cubicBezTo>
                      <a:pt x="124" y="59"/>
                      <a:pt x="133" y="63"/>
                      <a:pt x="136" y="62"/>
                    </a:cubicBezTo>
                    <a:cubicBezTo>
                      <a:pt x="139" y="61"/>
                      <a:pt x="127" y="58"/>
                      <a:pt x="138" y="53"/>
                    </a:cubicBezTo>
                    <a:cubicBezTo>
                      <a:pt x="149" y="48"/>
                      <a:pt x="180" y="32"/>
                      <a:pt x="201" y="33"/>
                    </a:cubicBezTo>
                    <a:cubicBezTo>
                      <a:pt x="222" y="34"/>
                      <a:pt x="256" y="53"/>
                      <a:pt x="266" y="58"/>
                    </a:cubicBezTo>
                  </a:path>
                </a:pathLst>
              </a:custGeom>
              <a:noFill/>
              <a:ln w="12700">
                <a:solidFill>
                  <a:schemeClr val="tx1"/>
                </a:solidFill>
                <a:round/>
                <a:headEnd/>
                <a:tailEnd/>
              </a:ln>
            </p:spPr>
            <p:txBody>
              <a:bodyPr anchor="ctr">
                <a:spAutoFit/>
              </a:bodyPr>
              <a:lstStyle/>
              <a:p>
                <a:endParaRPr lang="en-US"/>
              </a:p>
            </p:txBody>
          </p:sp>
          <p:sp>
            <p:nvSpPr>
              <p:cNvPr id="27667" name="Freeform 35"/>
              <p:cNvSpPr>
                <a:spLocks/>
              </p:cNvSpPr>
              <p:nvPr/>
            </p:nvSpPr>
            <p:spPr bwMode="auto">
              <a:xfrm flipV="1">
                <a:off x="3028" y="1814"/>
                <a:ext cx="1747" cy="31"/>
              </a:xfrm>
              <a:custGeom>
                <a:avLst/>
                <a:gdLst>
                  <a:gd name="T0" fmla="*/ 0 w 3370"/>
                  <a:gd name="T1" fmla="*/ 0 h 90"/>
                  <a:gd name="T2" fmla="*/ 1 w 3370"/>
                  <a:gd name="T3" fmla="*/ 0 h 90"/>
                  <a:gd name="T4" fmla="*/ 1 w 3370"/>
                  <a:gd name="T5" fmla="*/ 0 h 90"/>
                  <a:gd name="T6" fmla="*/ 1 w 3370"/>
                  <a:gd name="T7" fmla="*/ 0 h 90"/>
                  <a:gd name="T8" fmla="*/ 1 w 3370"/>
                  <a:gd name="T9" fmla="*/ 0 h 90"/>
                  <a:gd name="T10" fmla="*/ 1 w 3370"/>
                  <a:gd name="T11" fmla="*/ 0 h 90"/>
                  <a:gd name="T12" fmla="*/ 1 w 3370"/>
                  <a:gd name="T13" fmla="*/ 0 h 90"/>
                  <a:gd name="T14" fmla="*/ 1 w 3370"/>
                  <a:gd name="T15" fmla="*/ 0 h 90"/>
                  <a:gd name="T16" fmla="*/ 1 w 3370"/>
                  <a:gd name="T17" fmla="*/ 0 h 90"/>
                  <a:gd name="T18" fmla="*/ 2 w 3370"/>
                  <a:gd name="T19" fmla="*/ 0 h 90"/>
                  <a:gd name="T20" fmla="*/ 2 w 3370"/>
                  <a:gd name="T21" fmla="*/ 0 h 90"/>
                  <a:gd name="T22" fmla="*/ 2 w 3370"/>
                  <a:gd name="T23" fmla="*/ 0 h 90"/>
                  <a:gd name="T24" fmla="*/ 2 w 3370"/>
                  <a:gd name="T25" fmla="*/ 0 h 90"/>
                  <a:gd name="T26" fmla="*/ 2 w 3370"/>
                  <a:gd name="T27" fmla="*/ 0 h 90"/>
                  <a:gd name="T28" fmla="*/ 2 w 3370"/>
                  <a:gd name="T29" fmla="*/ 0 h 90"/>
                  <a:gd name="T30" fmla="*/ 2 w 3370"/>
                  <a:gd name="T31" fmla="*/ 0 h 90"/>
                  <a:gd name="T32" fmla="*/ 2 w 3370"/>
                  <a:gd name="T33" fmla="*/ 0 h 90"/>
                  <a:gd name="T34" fmla="*/ 3 w 3370"/>
                  <a:gd name="T35" fmla="*/ 0 h 90"/>
                  <a:gd name="T36" fmla="*/ 3 w 3370"/>
                  <a:gd name="T37" fmla="*/ 0 h 90"/>
                  <a:gd name="T38" fmla="*/ 3 w 3370"/>
                  <a:gd name="T39" fmla="*/ 0 h 90"/>
                  <a:gd name="T40" fmla="*/ 3 w 3370"/>
                  <a:gd name="T41" fmla="*/ 0 h 90"/>
                  <a:gd name="T42" fmla="*/ 3 w 3370"/>
                  <a:gd name="T43" fmla="*/ 0 h 90"/>
                  <a:gd name="T44" fmla="*/ 3 w 3370"/>
                  <a:gd name="T45" fmla="*/ 0 h 90"/>
                  <a:gd name="T46" fmla="*/ 3 w 3370"/>
                  <a:gd name="T47" fmla="*/ 0 h 90"/>
                  <a:gd name="T48" fmla="*/ 3 w 3370"/>
                  <a:gd name="T49" fmla="*/ 0 h 90"/>
                  <a:gd name="T50" fmla="*/ 3 w 3370"/>
                  <a:gd name="T51" fmla="*/ 0 h 90"/>
                  <a:gd name="T52" fmla="*/ 4 w 3370"/>
                  <a:gd name="T53" fmla="*/ 0 h 90"/>
                  <a:gd name="T54" fmla="*/ 4 w 3370"/>
                  <a:gd name="T55" fmla="*/ 0 h 90"/>
                  <a:gd name="T56" fmla="*/ 4 w 3370"/>
                  <a:gd name="T57" fmla="*/ 0 h 90"/>
                  <a:gd name="T58" fmla="*/ 4 w 3370"/>
                  <a:gd name="T59" fmla="*/ 0 h 90"/>
                  <a:gd name="T60" fmla="*/ 4 w 3370"/>
                  <a:gd name="T61" fmla="*/ 0 h 90"/>
                  <a:gd name="T62" fmla="*/ 4 w 3370"/>
                  <a:gd name="T63" fmla="*/ 0 h 90"/>
                  <a:gd name="T64" fmla="*/ 4 w 3370"/>
                  <a:gd name="T65" fmla="*/ 0 h 90"/>
                  <a:gd name="T66" fmla="*/ 5 w 3370"/>
                  <a:gd name="T67" fmla="*/ 0 h 90"/>
                  <a:gd name="T68" fmla="*/ 5 w 3370"/>
                  <a:gd name="T69" fmla="*/ 0 h 90"/>
                  <a:gd name="T70" fmla="*/ 5 w 3370"/>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70"/>
                  <a:gd name="T109" fmla="*/ 0 h 90"/>
                  <a:gd name="T110" fmla="*/ 3370 w 337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70" h="90">
                    <a:moveTo>
                      <a:pt x="0" y="78"/>
                    </a:moveTo>
                    <a:cubicBezTo>
                      <a:pt x="36" y="39"/>
                      <a:pt x="73" y="0"/>
                      <a:pt x="106" y="1"/>
                    </a:cubicBezTo>
                    <a:cubicBezTo>
                      <a:pt x="139" y="2"/>
                      <a:pt x="165" y="82"/>
                      <a:pt x="197" y="83"/>
                    </a:cubicBezTo>
                    <a:cubicBezTo>
                      <a:pt x="229" y="84"/>
                      <a:pt x="266" y="6"/>
                      <a:pt x="298" y="6"/>
                    </a:cubicBezTo>
                    <a:cubicBezTo>
                      <a:pt x="330" y="6"/>
                      <a:pt x="357" y="83"/>
                      <a:pt x="389" y="83"/>
                    </a:cubicBezTo>
                    <a:cubicBezTo>
                      <a:pt x="421" y="83"/>
                      <a:pt x="457" y="5"/>
                      <a:pt x="490" y="6"/>
                    </a:cubicBezTo>
                    <a:cubicBezTo>
                      <a:pt x="523" y="7"/>
                      <a:pt x="555" y="87"/>
                      <a:pt x="586" y="88"/>
                    </a:cubicBezTo>
                    <a:cubicBezTo>
                      <a:pt x="617" y="89"/>
                      <a:pt x="646" y="11"/>
                      <a:pt x="677" y="11"/>
                    </a:cubicBezTo>
                    <a:cubicBezTo>
                      <a:pt x="708" y="11"/>
                      <a:pt x="740" y="88"/>
                      <a:pt x="773" y="88"/>
                    </a:cubicBezTo>
                    <a:cubicBezTo>
                      <a:pt x="806" y="88"/>
                      <a:pt x="842" y="11"/>
                      <a:pt x="874" y="11"/>
                    </a:cubicBezTo>
                    <a:cubicBezTo>
                      <a:pt x="906" y="11"/>
                      <a:pt x="933" y="89"/>
                      <a:pt x="965" y="88"/>
                    </a:cubicBezTo>
                    <a:cubicBezTo>
                      <a:pt x="997" y="87"/>
                      <a:pt x="1034" y="6"/>
                      <a:pt x="1066" y="6"/>
                    </a:cubicBezTo>
                    <a:cubicBezTo>
                      <a:pt x="1098" y="6"/>
                      <a:pt x="1124" y="87"/>
                      <a:pt x="1157" y="88"/>
                    </a:cubicBezTo>
                    <a:cubicBezTo>
                      <a:pt x="1190" y="89"/>
                      <a:pt x="1230" y="12"/>
                      <a:pt x="1262" y="11"/>
                    </a:cubicBezTo>
                    <a:cubicBezTo>
                      <a:pt x="1294" y="10"/>
                      <a:pt x="1319" y="83"/>
                      <a:pt x="1349" y="83"/>
                    </a:cubicBezTo>
                    <a:cubicBezTo>
                      <a:pt x="1379" y="83"/>
                      <a:pt x="1413" y="10"/>
                      <a:pt x="1445" y="11"/>
                    </a:cubicBezTo>
                    <a:cubicBezTo>
                      <a:pt x="1477" y="12"/>
                      <a:pt x="1508" y="87"/>
                      <a:pt x="1541" y="88"/>
                    </a:cubicBezTo>
                    <a:cubicBezTo>
                      <a:pt x="1574" y="89"/>
                      <a:pt x="1610" y="16"/>
                      <a:pt x="1642" y="16"/>
                    </a:cubicBezTo>
                    <a:cubicBezTo>
                      <a:pt x="1674" y="16"/>
                      <a:pt x="1702" y="90"/>
                      <a:pt x="1733" y="88"/>
                    </a:cubicBezTo>
                    <a:cubicBezTo>
                      <a:pt x="1764" y="86"/>
                      <a:pt x="1797" y="6"/>
                      <a:pt x="1829" y="6"/>
                    </a:cubicBezTo>
                    <a:cubicBezTo>
                      <a:pt x="1861" y="6"/>
                      <a:pt x="1892" y="88"/>
                      <a:pt x="1925" y="88"/>
                    </a:cubicBezTo>
                    <a:cubicBezTo>
                      <a:pt x="1958" y="88"/>
                      <a:pt x="1997" y="6"/>
                      <a:pt x="2030" y="6"/>
                    </a:cubicBezTo>
                    <a:cubicBezTo>
                      <a:pt x="2063" y="6"/>
                      <a:pt x="2091" y="89"/>
                      <a:pt x="2122" y="88"/>
                    </a:cubicBezTo>
                    <a:cubicBezTo>
                      <a:pt x="2153" y="87"/>
                      <a:pt x="2188" y="1"/>
                      <a:pt x="2218" y="1"/>
                    </a:cubicBezTo>
                    <a:cubicBezTo>
                      <a:pt x="2248" y="1"/>
                      <a:pt x="2273" y="86"/>
                      <a:pt x="2304" y="88"/>
                    </a:cubicBezTo>
                    <a:cubicBezTo>
                      <a:pt x="2335" y="90"/>
                      <a:pt x="2372" y="11"/>
                      <a:pt x="2405" y="11"/>
                    </a:cubicBezTo>
                    <a:cubicBezTo>
                      <a:pt x="2438" y="11"/>
                      <a:pt x="2468" y="89"/>
                      <a:pt x="2501" y="88"/>
                    </a:cubicBezTo>
                    <a:cubicBezTo>
                      <a:pt x="2534" y="87"/>
                      <a:pt x="2570" y="7"/>
                      <a:pt x="2602" y="6"/>
                    </a:cubicBezTo>
                    <a:cubicBezTo>
                      <a:pt x="2634" y="5"/>
                      <a:pt x="2660" y="83"/>
                      <a:pt x="2693" y="83"/>
                    </a:cubicBezTo>
                    <a:cubicBezTo>
                      <a:pt x="2726" y="83"/>
                      <a:pt x="2766" y="5"/>
                      <a:pt x="2798" y="6"/>
                    </a:cubicBezTo>
                    <a:cubicBezTo>
                      <a:pt x="2830" y="7"/>
                      <a:pt x="2853" y="88"/>
                      <a:pt x="2885" y="88"/>
                    </a:cubicBezTo>
                    <a:cubicBezTo>
                      <a:pt x="2917" y="88"/>
                      <a:pt x="2959" y="7"/>
                      <a:pt x="2990" y="6"/>
                    </a:cubicBezTo>
                    <a:cubicBezTo>
                      <a:pt x="3021" y="5"/>
                      <a:pt x="3042" y="82"/>
                      <a:pt x="3072" y="83"/>
                    </a:cubicBezTo>
                    <a:cubicBezTo>
                      <a:pt x="3102" y="84"/>
                      <a:pt x="3141" y="11"/>
                      <a:pt x="3173" y="11"/>
                    </a:cubicBezTo>
                    <a:cubicBezTo>
                      <a:pt x="3205" y="11"/>
                      <a:pt x="3231" y="84"/>
                      <a:pt x="3264" y="83"/>
                    </a:cubicBezTo>
                    <a:cubicBezTo>
                      <a:pt x="3297" y="82"/>
                      <a:pt x="3333" y="44"/>
                      <a:pt x="3370" y="6"/>
                    </a:cubicBezTo>
                  </a:path>
                </a:pathLst>
              </a:custGeom>
              <a:noFill/>
              <a:ln w="25400">
                <a:solidFill>
                  <a:schemeClr val="bg2"/>
                </a:solidFill>
                <a:round/>
                <a:headEnd/>
                <a:tailEnd/>
              </a:ln>
            </p:spPr>
            <p:txBody>
              <a:bodyPr anchor="ctr">
                <a:spAutoFit/>
              </a:bodyPr>
              <a:lstStyle/>
              <a:p>
                <a:endParaRPr lang="en-US"/>
              </a:p>
            </p:txBody>
          </p:sp>
          <p:sp>
            <p:nvSpPr>
              <p:cNvPr id="27668" name="Text Box 36"/>
              <p:cNvSpPr txBox="1">
                <a:spLocks noChangeArrowheads="1"/>
              </p:cNvSpPr>
              <p:nvPr/>
            </p:nvSpPr>
            <p:spPr bwMode="auto">
              <a:xfrm>
                <a:off x="3582" y="1501"/>
                <a:ext cx="604" cy="297"/>
              </a:xfrm>
              <a:prstGeom prst="rect">
                <a:avLst/>
              </a:prstGeom>
              <a:noFill/>
              <a:ln w="9525">
                <a:noFill/>
                <a:miter lim="800000"/>
                <a:headEnd/>
                <a:tailEnd/>
              </a:ln>
            </p:spPr>
            <p:txBody>
              <a:bodyPr lIns="92075" tIns="46038" rIns="92075" bIns="46038">
                <a:spAutoFit/>
              </a:bodyPr>
              <a:lstStyle/>
              <a:p>
                <a:r>
                  <a:rPr lang="en-US" sz="1300" b="1">
                    <a:solidFill>
                      <a:schemeClr val="bg2"/>
                    </a:solidFill>
                  </a:rPr>
                  <a:t>Diagnosed disease</a:t>
                </a:r>
              </a:p>
            </p:txBody>
          </p:sp>
          <p:sp>
            <p:nvSpPr>
              <p:cNvPr id="27669" name="Text Box 37"/>
              <p:cNvSpPr txBox="1">
                <a:spLocks noChangeArrowheads="1"/>
              </p:cNvSpPr>
              <p:nvPr/>
            </p:nvSpPr>
            <p:spPr bwMode="auto">
              <a:xfrm>
                <a:off x="3278" y="2101"/>
                <a:ext cx="1241" cy="418"/>
              </a:xfrm>
              <a:prstGeom prst="rect">
                <a:avLst/>
              </a:prstGeom>
              <a:noFill/>
              <a:ln w="9525">
                <a:noFill/>
                <a:miter lim="800000"/>
                <a:headEnd/>
                <a:tailEnd/>
              </a:ln>
            </p:spPr>
            <p:txBody>
              <a:bodyPr lIns="92075" tIns="46038" rIns="92075" bIns="46038">
                <a:spAutoFit/>
              </a:bodyPr>
              <a:lstStyle/>
              <a:p>
                <a:r>
                  <a:rPr lang="en-US" sz="1300" b="1">
                    <a:solidFill>
                      <a:schemeClr val="bg2"/>
                    </a:solidFill>
                  </a:rPr>
                  <a:t>Undiagnosed or</a:t>
                </a:r>
              </a:p>
              <a:p>
                <a:r>
                  <a:rPr lang="en-US" sz="1300" b="1">
                    <a:solidFill>
                      <a:schemeClr val="bg2"/>
                    </a:solidFill>
                  </a:rPr>
                  <a:t>wrongly diagnosed disease</a:t>
                </a:r>
              </a:p>
            </p:txBody>
          </p:sp>
        </p:grpSp>
      </p:grpSp>
      <p:sp>
        <p:nvSpPr>
          <p:cNvPr id="45" name="Date Placeholder 44"/>
          <p:cNvSpPr>
            <a:spLocks noGrp="1"/>
          </p:cNvSpPr>
          <p:nvPr>
            <p:ph type="dt" sz="quarter" idx="10"/>
          </p:nvPr>
        </p:nvSpPr>
        <p:spPr>
          <a:xfrm>
            <a:off x="457200" y="6092825"/>
            <a:ext cx="2133600" cy="504825"/>
          </a:xfrm>
        </p:spPr>
        <p:txBody>
          <a:bodyPr/>
          <a:lstStyle/>
          <a:p>
            <a:pPr>
              <a:defRPr/>
            </a:pPr>
            <a:r>
              <a:rPr lang="en-US"/>
              <a:t>6 September 2013</a:t>
            </a:r>
            <a:endParaRPr lang="en-US" dirty="0"/>
          </a:p>
        </p:txBody>
      </p:sp>
      <p:sp>
        <p:nvSpPr>
          <p:cNvPr id="27658" name="Slide Number Placeholder 45"/>
          <p:cNvSpPr>
            <a:spLocks noGrp="1"/>
          </p:cNvSpPr>
          <p:nvPr>
            <p:ph type="sldNum" sz="quarter" idx="12"/>
          </p:nvPr>
        </p:nvSpPr>
        <p:spPr bwMode="auto">
          <a:noFill/>
          <a:ln>
            <a:miter lim="800000"/>
            <a:headEnd/>
            <a:tailEnd/>
          </a:ln>
        </p:spPr>
        <p:txBody>
          <a:bodyPr/>
          <a:lstStyle/>
          <a:p>
            <a:fld id="{331E2A87-8672-41EE-86C2-F28FC8C5C780}" type="slidenum">
              <a:rPr lang="en-US"/>
              <a:pPr/>
              <a:t>18</a:t>
            </a:fld>
            <a:endParaRPr lang="en-US"/>
          </a:p>
        </p:txBody>
      </p:sp>
      <p:sp>
        <p:nvSpPr>
          <p:cNvPr id="47" name="Footer Placeholder 46"/>
          <p:cNvSpPr>
            <a:spLocks noGrp="1"/>
          </p:cNvSpPr>
          <p:nvPr>
            <p:ph type="ftr" sz="quarter" idx="11"/>
          </p:nvPr>
        </p:nvSpPr>
        <p:spPr>
          <a:xfrm>
            <a:off x="3132138" y="5994400"/>
            <a:ext cx="2895600" cy="863600"/>
          </a:xfrm>
        </p:spPr>
        <p:txBody>
          <a:bodyPr/>
          <a:lstStyle/>
          <a:p>
            <a:pPr>
              <a:defRPr/>
            </a:pPr>
            <a:r>
              <a:rPr lang="en-US"/>
              <a:t>Natural History&amp; Spectrum of Diseases</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wheel(4)">
                                      <p:cBhvr>
                                        <p:cTn id="7" dur="500"/>
                                        <p:tgtEl>
                                          <p:spTgt spid="405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5F50AE48-7772-4E40-A2BB-08F26FA8AC08}" type="slidenum">
              <a:rPr lang="ar-SA" sz="1200">
                <a:effectLst>
                  <a:outerShdw blurRad="38100" dist="38100" dir="2700000" algn="tl">
                    <a:srgbClr val="C0C0C0"/>
                  </a:outerShdw>
                </a:effectLst>
                <a:latin typeface="Calibri" pitchFamily="34" charset="0"/>
              </a:rPr>
              <a:pPr algn="r" eaLnBrk="1" hangingPunct="1"/>
              <a:t>19</a:t>
            </a:fld>
            <a:endParaRPr lang="en-US" sz="1200">
              <a:effectLst>
                <a:outerShdw blurRad="38100" dist="38100" dir="2700000" algn="tl">
                  <a:srgbClr val="C0C0C0"/>
                </a:outerShdw>
              </a:effectLst>
              <a:latin typeface="Calibri"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C47ED543-5323-41BC-B05F-5F983F03F4AB}" type="slidenum">
              <a:rPr lang="ar-SA" sz="1200">
                <a:effectLst>
                  <a:outerShdw blurRad="38100" dist="38100" dir="2700000" algn="tl">
                    <a:srgbClr val="C0C0C0"/>
                  </a:outerShdw>
                </a:effectLst>
                <a:latin typeface="Calibri" pitchFamily="34" charset="0"/>
              </a:rPr>
              <a:pPr algn="r" eaLnBrk="1" hangingPunct="1"/>
              <a:t>19</a:t>
            </a:fld>
            <a:endParaRPr lang="en-US" sz="1200">
              <a:effectLst>
                <a:outerShdw blurRad="38100" dist="38100" dir="2700000" algn="tl">
                  <a:srgbClr val="C0C0C0"/>
                </a:outerShdw>
              </a:effectLst>
              <a:latin typeface="Calibri" pitchFamily="34" charset="0"/>
            </a:endParaRPr>
          </a:p>
        </p:txBody>
      </p:sp>
      <p:sp>
        <p:nvSpPr>
          <p:cNvPr id="149506" name="Rectangle 2"/>
          <p:cNvSpPr>
            <a:spLocks noGrp="1" noChangeArrowheads="1"/>
          </p:cNvSpPr>
          <p:nvPr>
            <p:ph type="body" idx="4294967295"/>
          </p:nvPr>
        </p:nvSpPr>
        <p:spPr>
          <a:xfrm>
            <a:off x="304800" y="1196975"/>
            <a:ext cx="8839200" cy="4724400"/>
          </a:xfrm>
        </p:spPr>
        <p:txBody>
          <a:bodyPr/>
          <a:lstStyle/>
          <a:p>
            <a:pPr eaLnBrk="1" hangingPunct="1">
              <a:lnSpc>
                <a:spcPct val="150000"/>
              </a:lnSpc>
            </a:pPr>
            <a:r>
              <a:rPr lang="en-GB" sz="2400" smtClean="0">
                <a:latin typeface="Arial" charset="0"/>
                <a:cs typeface="Arial" charset="0"/>
              </a:rPr>
              <a:t>Cases of illness correctly diagnosed by clinicians in the community often represent only the “</a:t>
            </a:r>
            <a:r>
              <a:rPr lang="en-GB" sz="2400" smtClean="0">
                <a:solidFill>
                  <a:srgbClr val="FFFF00"/>
                </a:solidFill>
                <a:latin typeface="Arial" charset="0"/>
                <a:cs typeface="Arial" charset="0"/>
              </a:rPr>
              <a:t>tip of the iceberg</a:t>
            </a:r>
            <a:r>
              <a:rPr lang="en-GB" sz="2400" smtClean="0">
                <a:latin typeface="Arial" charset="0"/>
                <a:cs typeface="Arial" charset="0"/>
              </a:rPr>
              <a:t>.”</a:t>
            </a:r>
          </a:p>
          <a:p>
            <a:pPr eaLnBrk="1" hangingPunct="1">
              <a:lnSpc>
                <a:spcPct val="150000"/>
              </a:lnSpc>
            </a:pPr>
            <a:r>
              <a:rPr lang="en-GB" sz="2400" smtClean="0">
                <a:latin typeface="Arial" charset="0"/>
                <a:cs typeface="Arial" charset="0"/>
              </a:rPr>
              <a:t>Many additional cases may be too early to diagnose or may remain asymptomatic.</a:t>
            </a:r>
          </a:p>
          <a:p>
            <a:pPr eaLnBrk="1" hangingPunct="1">
              <a:lnSpc>
                <a:spcPct val="150000"/>
              </a:lnSpc>
            </a:pPr>
            <a:r>
              <a:rPr lang="en-US" sz="2400" smtClean="0">
                <a:latin typeface="Arial" charset="0"/>
                <a:cs typeface="Arial" charset="0"/>
              </a:rPr>
              <a:t>Examples: Tuberculosis, meningitis, polio, hepatitis A, AIDS.</a:t>
            </a:r>
          </a:p>
          <a:p>
            <a:pPr eaLnBrk="1" hangingPunct="1">
              <a:lnSpc>
                <a:spcPct val="150000"/>
              </a:lnSpc>
            </a:pPr>
            <a:r>
              <a:rPr lang="en-GB" sz="2400" smtClean="0">
                <a:solidFill>
                  <a:srgbClr val="FFFF00"/>
                </a:solidFill>
                <a:latin typeface="Arial" charset="0"/>
                <a:cs typeface="Arial" charset="0"/>
              </a:rPr>
              <a:t>The risk</a:t>
            </a:r>
            <a:r>
              <a:rPr lang="en-GB" sz="2400" smtClean="0">
                <a:latin typeface="Arial" charset="0"/>
                <a:cs typeface="Arial" charset="0"/>
              </a:rPr>
              <a:t> is that persons with in-apparent or undiagnosed infections may be </a:t>
            </a:r>
            <a:r>
              <a:rPr lang="en-GB" sz="2400" smtClean="0">
                <a:solidFill>
                  <a:srgbClr val="FFFF00"/>
                </a:solidFill>
                <a:latin typeface="Arial" charset="0"/>
                <a:cs typeface="Arial" charset="0"/>
              </a:rPr>
              <a:t>able to transmit</a:t>
            </a:r>
            <a:r>
              <a:rPr lang="en-GB" sz="2400" smtClean="0">
                <a:latin typeface="Arial" charset="0"/>
                <a:cs typeface="Arial" charset="0"/>
              </a:rPr>
              <a:t> infection to others.</a:t>
            </a:r>
          </a:p>
        </p:txBody>
      </p:sp>
      <p:sp>
        <p:nvSpPr>
          <p:cNvPr id="149507" name="Rectangle 3"/>
          <p:cNvSpPr>
            <a:spLocks noGrp="1" noChangeArrowheads="1"/>
          </p:cNvSpPr>
          <p:nvPr>
            <p:ph type="title" idx="4294967295"/>
          </p:nvPr>
        </p:nvSpPr>
        <p:spPr>
          <a:xfrm>
            <a:off x="1619250" y="404813"/>
            <a:ext cx="6048375" cy="679450"/>
          </a:xfrm>
        </p:spPr>
        <p:txBody>
          <a:bodyPr/>
          <a:lstStyle/>
          <a:p>
            <a:r>
              <a:rPr lang="en-GB" sz="3200" b="1" smtClean="0">
                <a:solidFill>
                  <a:schemeClr val="bg2"/>
                </a:solidFill>
                <a:latin typeface="Arial" charset="0"/>
                <a:cs typeface="Arial" charset="0"/>
              </a:rPr>
              <a:t>Iceberg Phenomenon  </a:t>
            </a:r>
          </a:p>
        </p:txBody>
      </p:sp>
      <p:sp>
        <p:nvSpPr>
          <p:cNvPr id="11" name="Date Placeholder 10"/>
          <p:cNvSpPr>
            <a:spLocks noGrp="1"/>
          </p:cNvSpPr>
          <p:nvPr>
            <p:ph type="dt" sz="quarter" idx="10"/>
          </p:nvPr>
        </p:nvSpPr>
        <p:spPr>
          <a:xfrm>
            <a:off x="457200" y="6165850"/>
            <a:ext cx="2133600" cy="503238"/>
          </a:xfrm>
        </p:spPr>
        <p:txBody>
          <a:bodyPr/>
          <a:lstStyle/>
          <a:p>
            <a:pPr>
              <a:defRPr/>
            </a:pPr>
            <a:r>
              <a:rPr lang="en-US"/>
              <a:t>6 September 2013</a:t>
            </a:r>
            <a:endParaRPr lang="en-US" dirty="0"/>
          </a:p>
        </p:txBody>
      </p:sp>
      <p:sp>
        <p:nvSpPr>
          <p:cNvPr id="28682" name="Slide Number Placeholder 11"/>
          <p:cNvSpPr>
            <a:spLocks noGrp="1"/>
          </p:cNvSpPr>
          <p:nvPr>
            <p:ph type="sldNum" sz="quarter" idx="12"/>
          </p:nvPr>
        </p:nvSpPr>
        <p:spPr bwMode="auto">
          <a:noFill/>
          <a:ln>
            <a:miter lim="800000"/>
            <a:headEnd/>
            <a:tailEnd/>
          </a:ln>
        </p:spPr>
        <p:txBody>
          <a:bodyPr/>
          <a:lstStyle/>
          <a:p>
            <a:fld id="{8ABECE36-0978-463A-BB4B-E9D7CA15261C}" type="slidenum">
              <a:rPr lang="en-US"/>
              <a:pPr/>
              <a:t>19</a:t>
            </a:fld>
            <a:endParaRPr lang="en-US"/>
          </a:p>
        </p:txBody>
      </p:sp>
      <p:sp>
        <p:nvSpPr>
          <p:cNvPr id="13" name="Footer Placeholder 12"/>
          <p:cNvSpPr>
            <a:spLocks noGrp="1"/>
          </p:cNvSpPr>
          <p:nvPr>
            <p:ph type="ftr" sz="quarter" idx="11"/>
          </p:nvPr>
        </p:nvSpPr>
        <p:spPr>
          <a:xfrm>
            <a:off x="3124200" y="6021388"/>
            <a:ext cx="2895600" cy="836612"/>
          </a:xfrm>
        </p:spPr>
        <p:txBody>
          <a:bodyPr/>
          <a:lstStyle/>
          <a:p>
            <a:pPr>
              <a:defRPr/>
            </a:pPr>
            <a:r>
              <a:rPr lang="en-US"/>
              <a:t>Natural History&amp; Spectrum of Diseases</a:t>
            </a: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slide(fromLeft)">
                                      <p:cBhvr>
                                        <p:cTn id="7" dur="500"/>
                                        <p:tgtEl>
                                          <p:spTgt spid="149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9506">
                                            <p:txEl>
                                              <p:pRg st="0" end="0"/>
                                            </p:txEl>
                                          </p:spTgt>
                                        </p:tgtEl>
                                        <p:attrNameLst>
                                          <p:attrName>style.visibility</p:attrName>
                                        </p:attrNameLst>
                                      </p:cBhvr>
                                      <p:to>
                                        <p:strVal val="visible"/>
                                      </p:to>
                                    </p:set>
                                    <p:animEffect transition="in" filter="wedge">
                                      <p:cBhvr>
                                        <p:cTn id="12" dur="1000"/>
                                        <p:tgtEl>
                                          <p:spTgt spid="1495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49506">
                                            <p:txEl>
                                              <p:pRg st="1" end="1"/>
                                            </p:txEl>
                                          </p:spTgt>
                                        </p:tgtEl>
                                        <p:attrNameLst>
                                          <p:attrName>style.visibility</p:attrName>
                                        </p:attrNameLst>
                                      </p:cBhvr>
                                      <p:to>
                                        <p:strVal val="visible"/>
                                      </p:to>
                                    </p:set>
                                    <p:animEffect transition="in" filter="wedge">
                                      <p:cBhvr>
                                        <p:cTn id="17" dur="1000"/>
                                        <p:tgtEl>
                                          <p:spTgt spid="14950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9506">
                                            <p:txEl>
                                              <p:pRg st="2" end="2"/>
                                            </p:txEl>
                                          </p:spTgt>
                                        </p:tgtEl>
                                        <p:attrNameLst>
                                          <p:attrName>style.visibility</p:attrName>
                                        </p:attrNameLst>
                                      </p:cBhvr>
                                      <p:to>
                                        <p:strVal val="visible"/>
                                      </p:to>
                                    </p:set>
                                    <p:animEffect transition="in" filter="wedge">
                                      <p:cBhvr>
                                        <p:cTn id="22" dur="1000"/>
                                        <p:tgtEl>
                                          <p:spTgt spid="14950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9506">
                                            <p:txEl>
                                              <p:pRg st="3" end="3"/>
                                            </p:txEl>
                                          </p:spTgt>
                                        </p:tgtEl>
                                        <p:attrNameLst>
                                          <p:attrName>style.visibility</p:attrName>
                                        </p:attrNameLst>
                                      </p:cBhvr>
                                      <p:to>
                                        <p:strVal val="visible"/>
                                      </p:to>
                                    </p:set>
                                    <p:animEffect transition="in" filter="wedge">
                                      <p:cBhvr>
                                        <p:cTn id="27" dur="1000"/>
                                        <p:tgtEl>
                                          <p:spTgt spid="149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p:bldP spid="149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20055FD4-89A6-402C-8D0E-101DE1EE25DD}" type="slidenum">
              <a:rPr lang="ar-SA" sz="1200">
                <a:solidFill>
                  <a:srgbClr val="FFFFFF"/>
                </a:solidFill>
                <a:latin typeface="Calibri" pitchFamily="34" charset="0"/>
              </a:rPr>
              <a:pPr algn="r" eaLnBrk="1" hangingPunct="1"/>
              <a:t>2</a:t>
            </a:fld>
            <a:endParaRPr lang="en-US" sz="1200">
              <a:solidFill>
                <a:srgbClr val="FFFFFF"/>
              </a:solidFill>
              <a:latin typeface="Calibri" pitchFamily="34" charset="0"/>
            </a:endParaRPr>
          </a:p>
        </p:txBody>
      </p:sp>
      <p:sp>
        <p:nvSpPr>
          <p:cNvPr id="5123" name="Rectangle 5"/>
          <p:cNvSpPr>
            <a:spLocks noChangeArrowheads="1"/>
          </p:cNvSpPr>
          <p:nvPr/>
        </p:nvSpPr>
        <p:spPr bwMode="auto">
          <a:xfrm>
            <a:off x="206375" y="1196975"/>
            <a:ext cx="8686800" cy="461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endParaRPr lang="en-US" sz="2800" dirty="0" smtClean="0">
              <a:latin typeface="+mn-lt"/>
            </a:endParaRPr>
          </a:p>
          <a:p>
            <a:pPr eaLnBrk="1" hangingPunct="1">
              <a:lnSpc>
                <a:spcPct val="150000"/>
              </a:lnSpc>
              <a:defRPr/>
            </a:pPr>
            <a:r>
              <a:rPr lang="en-US" sz="2800" b="1" dirty="0" smtClean="0">
                <a:latin typeface="+mn-lt"/>
              </a:rPr>
              <a:t>By the end of this lecture students will be able to:</a:t>
            </a:r>
          </a:p>
          <a:p>
            <a:pPr eaLnBrk="1" hangingPunct="1">
              <a:lnSpc>
                <a:spcPct val="150000"/>
              </a:lnSpc>
              <a:buFont typeface="Arial" panose="020B0604020202020204" pitchFamily="34" charset="0"/>
              <a:buChar char="•"/>
              <a:defRPr/>
            </a:pPr>
            <a:r>
              <a:rPr lang="en-US" sz="2800" dirty="0" smtClean="0">
                <a:latin typeface="+mn-lt"/>
              </a:rPr>
              <a:t>Describe natural history of diseases and their implications for public health.</a:t>
            </a:r>
          </a:p>
          <a:p>
            <a:pPr eaLnBrk="1" hangingPunct="1">
              <a:lnSpc>
                <a:spcPct val="150000"/>
              </a:lnSpc>
              <a:buFont typeface="Arial" panose="020B0604020202020204" pitchFamily="34" charset="0"/>
              <a:buChar char="•"/>
              <a:defRPr/>
            </a:pPr>
            <a:r>
              <a:rPr lang="en-US" sz="2800" dirty="0" smtClean="0">
                <a:latin typeface="+mn-lt"/>
              </a:rPr>
              <a:t>Describe spectrum of diseases and their implications for public health.</a:t>
            </a:r>
          </a:p>
          <a:p>
            <a:pPr eaLnBrk="1" hangingPunct="1">
              <a:lnSpc>
                <a:spcPct val="150000"/>
              </a:lnSpc>
              <a:buFont typeface="Arial" panose="020B0604020202020204" pitchFamily="34" charset="0"/>
              <a:buChar char="•"/>
              <a:defRPr/>
            </a:pPr>
            <a:endParaRPr lang="en-US" sz="2800" dirty="0" smtClean="0">
              <a:latin typeface="+mn-lt"/>
            </a:endParaRPr>
          </a:p>
        </p:txBody>
      </p:sp>
      <p:sp>
        <p:nvSpPr>
          <p:cNvPr id="6148" name="Title 1"/>
          <p:cNvSpPr>
            <a:spLocks noGrp="1"/>
          </p:cNvSpPr>
          <p:nvPr>
            <p:ph type="title" idx="4294967295"/>
          </p:nvPr>
        </p:nvSpPr>
        <p:spPr>
          <a:xfrm>
            <a:off x="457200" y="206375"/>
            <a:ext cx="6629400" cy="990600"/>
          </a:xfrm>
        </p:spPr>
        <p:txBody>
          <a:bodyPr/>
          <a:lstStyle/>
          <a:p>
            <a:pPr eaLnBrk="1" hangingPunct="1"/>
            <a:r>
              <a:rPr lang="en-US" sz="3200" b="1" smtClean="0">
                <a:solidFill>
                  <a:schemeClr val="bg2"/>
                </a:solidFill>
                <a:latin typeface="Footlight MT Light" pitchFamily="18" charset="0"/>
              </a:rPr>
              <a:t>OBJECTIVES OF THE LECTURE</a:t>
            </a:r>
          </a:p>
        </p:txBody>
      </p:sp>
      <p:sp>
        <p:nvSpPr>
          <p:cNvPr id="8" name="Date Placeholder 7"/>
          <p:cNvSpPr>
            <a:spLocks noGrp="1"/>
          </p:cNvSpPr>
          <p:nvPr>
            <p:ph type="dt" sz="quarter" idx="10"/>
          </p:nvPr>
        </p:nvSpPr>
        <p:spPr/>
        <p:txBody>
          <a:bodyPr/>
          <a:lstStyle/>
          <a:p>
            <a:pPr>
              <a:defRPr/>
            </a:pPr>
            <a:r>
              <a:rPr lang="en-US"/>
              <a:t>6 September 2013</a:t>
            </a:r>
            <a:endParaRPr lang="en-US"/>
          </a:p>
        </p:txBody>
      </p:sp>
      <p:sp>
        <p:nvSpPr>
          <p:cNvPr id="6150" name="Slide Number Placeholder 8"/>
          <p:cNvSpPr>
            <a:spLocks noGrp="1"/>
          </p:cNvSpPr>
          <p:nvPr>
            <p:ph type="sldNum" sz="quarter" idx="12"/>
          </p:nvPr>
        </p:nvSpPr>
        <p:spPr bwMode="auto">
          <a:noFill/>
          <a:ln>
            <a:miter lim="800000"/>
            <a:headEnd/>
            <a:tailEnd/>
          </a:ln>
        </p:spPr>
        <p:txBody>
          <a:bodyPr/>
          <a:lstStyle/>
          <a:p>
            <a:fld id="{7E8E585F-DCB9-41ED-BB51-0E0AF16F39AA}" type="slidenum">
              <a:rPr lang="en-US"/>
              <a:pPr/>
              <a:t>2</a:t>
            </a:fld>
            <a:endParaRPr lang="en-US"/>
          </a:p>
        </p:txBody>
      </p:sp>
      <p:sp>
        <p:nvSpPr>
          <p:cNvPr id="10" name="Footer Placeholder 9"/>
          <p:cNvSpPr>
            <a:spLocks noGrp="1"/>
          </p:cNvSpPr>
          <p:nvPr>
            <p:ph type="ftr" sz="quarter" idx="11"/>
          </p:nvPr>
        </p:nvSpPr>
        <p:spPr/>
        <p:txBody>
          <a:bodyPr/>
          <a:lstStyle/>
          <a:p>
            <a:pPr>
              <a:defRPr/>
            </a:pPr>
            <a:r>
              <a:rPr lang="en-US"/>
              <a:t>Natural History&amp; Spectrum of Diseases</a:t>
            </a:r>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619CE75D-705B-446D-A809-9B9F4CC96771}" type="slidenum">
              <a:rPr lang="ar-SA" sz="1200">
                <a:effectLst>
                  <a:outerShdw blurRad="38100" dist="38100" dir="2700000" algn="tl">
                    <a:srgbClr val="C0C0C0"/>
                  </a:outerShdw>
                </a:effectLst>
                <a:latin typeface="Calibri" pitchFamily="34" charset="0"/>
              </a:rPr>
              <a:pPr algn="r" eaLnBrk="1" hangingPunct="1"/>
              <a:t>20</a:t>
            </a:fld>
            <a:endParaRPr lang="en-US" sz="1200">
              <a:effectLst>
                <a:outerShdw blurRad="38100" dist="38100" dir="2700000" algn="tl">
                  <a:srgbClr val="C0C0C0"/>
                </a:outerShdw>
              </a:effectLst>
              <a:latin typeface="Calibri"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42057C9C-D4D2-4F0D-B06D-035B57C457B4}" type="slidenum">
              <a:rPr lang="ar-SA" sz="1200">
                <a:effectLst>
                  <a:outerShdw blurRad="38100" dist="38100" dir="2700000" algn="tl">
                    <a:srgbClr val="C0C0C0"/>
                  </a:outerShdw>
                </a:effectLst>
                <a:latin typeface="Calibri" pitchFamily="34" charset="0"/>
              </a:rPr>
              <a:pPr algn="r" eaLnBrk="1" hangingPunct="1"/>
              <a:t>20</a:t>
            </a:fld>
            <a:endParaRPr lang="en-US" sz="1200">
              <a:effectLst>
                <a:outerShdw blurRad="38100" dist="38100" dir="2700000" algn="tl">
                  <a:srgbClr val="C0C0C0"/>
                </a:outerShdw>
              </a:effectLst>
              <a:latin typeface="Calibri" pitchFamily="34" charset="0"/>
            </a:endParaRPr>
          </a:p>
        </p:txBody>
      </p:sp>
      <p:sp>
        <p:nvSpPr>
          <p:cNvPr id="319490" name="Rectangle 2"/>
          <p:cNvSpPr>
            <a:spLocks noGrp="1" noChangeArrowheads="1"/>
          </p:cNvSpPr>
          <p:nvPr>
            <p:ph type="title" idx="4294967295"/>
          </p:nvPr>
        </p:nvSpPr>
        <p:spPr>
          <a:xfrm>
            <a:off x="457200" y="152400"/>
            <a:ext cx="7427913" cy="838200"/>
          </a:xfrm>
        </p:spPr>
        <p:txBody>
          <a:bodyPr/>
          <a:lstStyle/>
          <a:p>
            <a:pPr eaLnBrk="1" hangingPunct="1"/>
            <a:r>
              <a:rPr lang="en-GB" sz="2600" b="1" smtClean="0">
                <a:solidFill>
                  <a:schemeClr val="bg2"/>
                </a:solidFill>
                <a:latin typeface="Arial" charset="0"/>
                <a:cs typeface="Arial" charset="0"/>
              </a:rPr>
              <a:t>Implications of the concepts of natural history and spectrum of disease</a:t>
            </a:r>
          </a:p>
        </p:txBody>
      </p:sp>
      <p:sp>
        <p:nvSpPr>
          <p:cNvPr id="319491" name="Rectangle 3"/>
          <p:cNvSpPr>
            <a:spLocks noGrp="1" noChangeArrowheads="1"/>
          </p:cNvSpPr>
          <p:nvPr>
            <p:ph type="body" idx="4294967295"/>
          </p:nvPr>
        </p:nvSpPr>
        <p:spPr>
          <a:xfrm>
            <a:off x="228600" y="1524000"/>
            <a:ext cx="8458200" cy="4648200"/>
          </a:xfrm>
        </p:spPr>
        <p:txBody>
          <a:bodyPr/>
          <a:lstStyle/>
          <a:p>
            <a:pPr eaLnBrk="1" hangingPunct="1">
              <a:lnSpc>
                <a:spcPct val="140000"/>
              </a:lnSpc>
            </a:pPr>
            <a:r>
              <a:rPr lang="en-GB" sz="2400" smtClean="0">
                <a:latin typeface="Arial" charset="0"/>
                <a:cs typeface="Arial" charset="0"/>
              </a:rPr>
              <a:t>Persons with in-apparent or undiagnosed infections can transmit infections to others.</a:t>
            </a:r>
          </a:p>
          <a:p>
            <a:pPr eaLnBrk="1" hangingPunct="1">
              <a:lnSpc>
                <a:spcPct val="140000"/>
              </a:lnSpc>
            </a:pPr>
            <a:r>
              <a:rPr lang="en-GB" sz="2400" smtClean="0">
                <a:latin typeface="Arial" charset="0"/>
                <a:cs typeface="Arial" charset="0"/>
              </a:rPr>
              <a:t>Control measures must be directed toward all infections capable of being transmitted to others;</a:t>
            </a:r>
          </a:p>
          <a:p>
            <a:pPr lvl="1" eaLnBrk="1" hangingPunct="1">
              <a:lnSpc>
                <a:spcPct val="140000"/>
              </a:lnSpc>
            </a:pPr>
            <a:r>
              <a:rPr lang="en-GB" sz="2400" smtClean="0">
                <a:latin typeface="Arial" charset="0"/>
                <a:cs typeface="Arial" charset="0"/>
              </a:rPr>
              <a:t>both clinically apparent cases and </a:t>
            </a:r>
          </a:p>
          <a:p>
            <a:pPr lvl="1" eaLnBrk="1" hangingPunct="1">
              <a:lnSpc>
                <a:spcPct val="140000"/>
              </a:lnSpc>
            </a:pPr>
            <a:r>
              <a:rPr lang="en-GB" sz="2400" smtClean="0">
                <a:latin typeface="Arial" charset="0"/>
                <a:cs typeface="Arial" charset="0"/>
              </a:rPr>
              <a:t>those with in-apparent or undiagnosed infections.</a:t>
            </a:r>
          </a:p>
        </p:txBody>
      </p:sp>
      <p:sp>
        <p:nvSpPr>
          <p:cNvPr id="11" name="Date Placeholder 10"/>
          <p:cNvSpPr>
            <a:spLocks noGrp="1"/>
          </p:cNvSpPr>
          <p:nvPr>
            <p:ph type="dt" sz="quarter" idx="10"/>
          </p:nvPr>
        </p:nvSpPr>
        <p:spPr>
          <a:xfrm>
            <a:off x="457200" y="5805488"/>
            <a:ext cx="2133600" cy="1052512"/>
          </a:xfrm>
        </p:spPr>
        <p:txBody>
          <a:bodyPr/>
          <a:lstStyle/>
          <a:p>
            <a:pPr>
              <a:defRPr/>
            </a:pPr>
            <a:r>
              <a:rPr lang="en-US"/>
              <a:t>6 September 2013</a:t>
            </a:r>
            <a:endParaRPr lang="en-US" dirty="0"/>
          </a:p>
        </p:txBody>
      </p:sp>
      <p:sp>
        <p:nvSpPr>
          <p:cNvPr id="29706" name="Slide Number Placeholder 11"/>
          <p:cNvSpPr>
            <a:spLocks noGrp="1"/>
          </p:cNvSpPr>
          <p:nvPr>
            <p:ph type="sldNum" sz="quarter" idx="12"/>
          </p:nvPr>
        </p:nvSpPr>
        <p:spPr bwMode="auto">
          <a:noFill/>
          <a:ln>
            <a:miter lim="800000"/>
            <a:headEnd/>
            <a:tailEnd/>
          </a:ln>
        </p:spPr>
        <p:txBody>
          <a:bodyPr/>
          <a:lstStyle/>
          <a:p>
            <a:fld id="{5C64F2B3-3754-4F2C-95F5-C7BD7454A861}" type="slidenum">
              <a:rPr lang="en-US"/>
              <a:pPr/>
              <a:t>20</a:t>
            </a:fld>
            <a:endParaRPr lang="en-US"/>
          </a:p>
        </p:txBody>
      </p:sp>
      <p:sp>
        <p:nvSpPr>
          <p:cNvPr id="13" name="Footer Placeholder 12"/>
          <p:cNvSpPr>
            <a:spLocks noGrp="1"/>
          </p:cNvSpPr>
          <p:nvPr>
            <p:ph type="ftr" sz="quarter" idx="11"/>
          </p:nvPr>
        </p:nvSpPr>
        <p:spPr>
          <a:xfrm>
            <a:off x="3124200" y="6092825"/>
            <a:ext cx="2895600" cy="576263"/>
          </a:xfrm>
        </p:spPr>
        <p:txBody>
          <a:bodyPr/>
          <a:lstStyle/>
          <a:p>
            <a:pPr>
              <a:defRPr/>
            </a:pPr>
            <a:r>
              <a:rPr lang="en-US"/>
              <a:t>Natural History&amp; Spectrum of Diseases</a:t>
            </a:r>
            <a:endParaRPr lang="en-US"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box(in)">
                                      <p:cBhvr>
                                        <p:cTn id="7" dur="500"/>
                                        <p:tgtEl>
                                          <p:spTgt spid="319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checkerboard(across)">
                                      <p:cBhvr>
                                        <p:cTn id="12" dur="500"/>
                                        <p:tgtEl>
                                          <p:spTgt spid="319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9491">
                                            <p:txEl>
                                              <p:pRg st="1" end="1"/>
                                            </p:txEl>
                                          </p:spTgt>
                                        </p:tgtEl>
                                        <p:attrNameLst>
                                          <p:attrName>style.visibility</p:attrName>
                                        </p:attrNameLst>
                                      </p:cBhvr>
                                      <p:to>
                                        <p:strVal val="visible"/>
                                      </p:to>
                                    </p:set>
                                    <p:animEffect transition="in" filter="checkerboard(across)">
                                      <p:cBhvr>
                                        <p:cTn id="17" dur="500"/>
                                        <p:tgtEl>
                                          <p:spTgt spid="319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9491">
                                            <p:txEl>
                                              <p:pRg st="2" end="2"/>
                                            </p:txEl>
                                          </p:spTgt>
                                        </p:tgtEl>
                                        <p:attrNameLst>
                                          <p:attrName>style.visibility</p:attrName>
                                        </p:attrNameLst>
                                      </p:cBhvr>
                                      <p:to>
                                        <p:strVal val="visible"/>
                                      </p:to>
                                    </p:set>
                                    <p:animEffect transition="in" filter="checkerboard(across)">
                                      <p:cBhvr>
                                        <p:cTn id="22" dur="500"/>
                                        <p:tgtEl>
                                          <p:spTgt spid="3194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9491">
                                            <p:txEl>
                                              <p:pRg st="3" end="3"/>
                                            </p:txEl>
                                          </p:spTgt>
                                        </p:tgtEl>
                                        <p:attrNameLst>
                                          <p:attrName>style.visibility</p:attrName>
                                        </p:attrNameLst>
                                      </p:cBhvr>
                                      <p:to>
                                        <p:strVal val="visible"/>
                                      </p:to>
                                    </p:set>
                                    <p:animEffect transition="in" filter="checkerboard(across)">
                                      <p:cBhvr>
                                        <p:cTn id="27" dur="500"/>
                                        <p:tgtEl>
                                          <p:spTgt spid="319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P spid="3194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28600" y="76200"/>
            <a:ext cx="8610600" cy="1371600"/>
          </a:xfrm>
        </p:spPr>
        <p:txBody>
          <a:bodyPr/>
          <a:lstStyle/>
          <a:p>
            <a:r>
              <a:rPr lang="en-US" sz="2800" b="1" smtClean="0">
                <a:solidFill>
                  <a:schemeClr val="bg2"/>
                </a:solidFill>
                <a:latin typeface="Footlight MT Light" pitchFamily="18" charset="0"/>
              </a:rPr>
              <a:t>Reference books</a:t>
            </a:r>
          </a:p>
        </p:txBody>
      </p:sp>
      <p:sp>
        <p:nvSpPr>
          <p:cNvPr id="30723" name="Content Placeholder 2"/>
          <p:cNvSpPr>
            <a:spLocks noGrp="1"/>
          </p:cNvSpPr>
          <p:nvPr>
            <p:ph idx="4294967295"/>
          </p:nvPr>
        </p:nvSpPr>
        <p:spPr>
          <a:xfrm>
            <a:off x="1828800" y="1828800"/>
            <a:ext cx="7086600" cy="4648200"/>
          </a:xfrm>
        </p:spPr>
        <p:txBody>
          <a:bodyPr/>
          <a:lstStyle/>
          <a:p>
            <a:pPr>
              <a:buFont typeface="Arial" charset="0"/>
              <a:buNone/>
            </a:pPr>
            <a:endParaRPr lang="en-US" smtClean="0">
              <a:solidFill>
                <a:srgbClr val="000000"/>
              </a:solidFill>
            </a:endParaRPr>
          </a:p>
          <a:p>
            <a:endParaRPr lang="en-US" sz="2400" smtClean="0">
              <a:solidFill>
                <a:schemeClr val="tx1"/>
              </a:solidFill>
              <a:latin typeface="Arial" charset="0"/>
              <a:ea typeface="Times New Roman" pitchFamily="18" charset="0"/>
              <a:cs typeface="Arial" charset="0"/>
            </a:endParaRPr>
          </a:p>
        </p:txBody>
      </p:sp>
      <p:pic>
        <p:nvPicPr>
          <p:cNvPr id="4" name="Picture 3"/>
          <p:cNvPicPr/>
          <p:nvPr/>
        </p:nvPicPr>
        <p:blipFill>
          <a:blip r:embed="rId2" cstate="print"/>
          <a:srcRect/>
          <a:stretch>
            <a:fillRect/>
          </a:stretch>
        </p:blipFill>
        <p:spPr bwMode="auto">
          <a:xfrm>
            <a:off x="485056" y="4725144"/>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30725" name="Rectangle 1"/>
          <p:cNvSpPr>
            <a:spLocks noChangeArrowheads="1"/>
          </p:cNvSpPr>
          <p:nvPr/>
        </p:nvSpPr>
        <p:spPr bwMode="auto">
          <a:xfrm>
            <a:off x="152400" y="1125538"/>
            <a:ext cx="8686800" cy="5600700"/>
          </a:xfrm>
          <a:prstGeom prst="rect">
            <a:avLst/>
          </a:prstGeom>
          <a:noFill/>
          <a:ln w="9525">
            <a:noFill/>
            <a:miter lim="800000"/>
            <a:headEnd/>
            <a:tailEnd/>
          </a:ln>
        </p:spPr>
        <p:txBody>
          <a:bodyPr lIns="457056" tIns="0" rIns="0" bIns="0" anchor="ctr">
            <a:spAutoFit/>
          </a:bodyPr>
          <a:lstStyle/>
          <a:p>
            <a:pPr marL="457200" indent="-457200" eaLnBrk="1" hangingPunct="1">
              <a:buFont typeface="Calibri" pitchFamily="34" charset="0"/>
              <a:buNone/>
            </a:pPr>
            <a:endParaRPr lang="en-US" sz="2800">
              <a:solidFill>
                <a:schemeClr val="bg1"/>
              </a:solidFill>
            </a:endParaRPr>
          </a:p>
          <a:p>
            <a:pPr marL="457200" indent="-457200" eaLnBrk="1" hangingPunct="1">
              <a:buFont typeface="Calibri" pitchFamily="34" charset="0"/>
              <a:buChar char="•"/>
            </a:pPr>
            <a:r>
              <a:rPr lang="en-US" sz="2800">
                <a:solidFill>
                  <a:schemeClr val="bg1"/>
                </a:solidFill>
              </a:rPr>
              <a:t>Principles of Epidemiology in Public Health Practice. </a:t>
            </a:r>
            <a:r>
              <a:rPr lang="en-US" sz="2800" i="1">
                <a:solidFill>
                  <a:schemeClr val="bg1"/>
                </a:solidFill>
              </a:rPr>
              <a:t>Third Edition. </a:t>
            </a:r>
            <a:r>
              <a:rPr lang="en-US" sz="2800">
                <a:solidFill>
                  <a:schemeClr val="bg1"/>
                </a:solidFill>
              </a:rPr>
              <a:t>An Introduction to Applied Epidemiology and Biostatistics. Centers for Disease Control and Prevention (CDC) </a:t>
            </a:r>
          </a:p>
          <a:p>
            <a:pPr marL="457200" indent="-457200" eaLnBrk="1" hangingPunct="1">
              <a:buFont typeface="Calibri" pitchFamily="34" charset="0"/>
              <a:buChar char="•"/>
            </a:pPr>
            <a:r>
              <a:rPr lang="en-US" sz="2800"/>
              <a:t>Gordis L. Epidemiology. 2009 </a:t>
            </a:r>
          </a:p>
          <a:p>
            <a:pPr marL="457200" indent="-457200" eaLnBrk="1" hangingPunct="1">
              <a:buFont typeface="Calibri" pitchFamily="34" charset="0"/>
              <a:buChar char="•"/>
            </a:pPr>
            <a:endParaRPr lang="en-US" sz="2800">
              <a:solidFill>
                <a:schemeClr val="bg1"/>
              </a:solidFill>
            </a:endParaRPr>
          </a:p>
          <a:p>
            <a:pPr marL="457200" indent="-457200" eaLnBrk="1" hangingPunct="1">
              <a:buFont typeface="Calibri" pitchFamily="34" charset="0"/>
              <a:buNone/>
            </a:pPr>
            <a:r>
              <a:rPr lang="en-US" sz="2800">
                <a:solidFill>
                  <a:schemeClr val="bg1"/>
                </a:solidFill>
              </a:rPr>
              <a:t> </a:t>
            </a:r>
          </a:p>
          <a:p>
            <a:pPr marL="457200" indent="-457200" eaLnBrk="1" hangingPunct="1">
              <a:buFont typeface="Calibri" pitchFamily="34" charset="0"/>
              <a:buChar char="•"/>
            </a:pPr>
            <a:endParaRPr lang="en-AU" sz="2800">
              <a:solidFill>
                <a:schemeClr val="bg1"/>
              </a:solidFill>
            </a:endParaRPr>
          </a:p>
          <a:p>
            <a:pPr marL="457200" indent="-457200" eaLnBrk="1" hangingPunct="1">
              <a:buFont typeface="Calibri" pitchFamily="34" charset="0"/>
              <a:buChar char="•"/>
            </a:pPr>
            <a:endParaRPr lang="en-US" sz="2800">
              <a:solidFill>
                <a:schemeClr val="bg1"/>
              </a:solidFill>
            </a:endParaRPr>
          </a:p>
          <a:p>
            <a:pPr marL="457200" indent="-457200" eaLnBrk="1" hangingPunct="1">
              <a:buFont typeface="Calibri" pitchFamily="34" charset="0"/>
              <a:buChar char="•"/>
            </a:pPr>
            <a:endParaRPr lang="en-US" sz="2800">
              <a:solidFill>
                <a:schemeClr val="bg1"/>
              </a:solidFill>
            </a:endParaRPr>
          </a:p>
          <a:p>
            <a:pPr marL="914400" lvl="1" indent="-457200">
              <a:buFont typeface="Calibri" pitchFamily="34" charset="0"/>
              <a:buChar char="•"/>
            </a:pPr>
            <a:endParaRPr lang="en-US" sz="2800">
              <a:solidFill>
                <a:schemeClr val="bg1"/>
              </a:solidFill>
            </a:endParaRPr>
          </a:p>
          <a:p>
            <a:pPr marL="457200" indent="-457200">
              <a:buFont typeface="Calibri" pitchFamily="34" charset="0"/>
              <a:buChar char="•"/>
            </a:pPr>
            <a:endParaRPr lang="en-US" sz="2800">
              <a:solidFill>
                <a:schemeClr val="bg1"/>
              </a:solidFill>
            </a:endParaRPr>
          </a:p>
        </p:txBody>
      </p:sp>
      <p:sp>
        <p:nvSpPr>
          <p:cNvPr id="8" name="Date Placeholder 7"/>
          <p:cNvSpPr>
            <a:spLocks noGrp="1"/>
          </p:cNvSpPr>
          <p:nvPr>
            <p:ph type="dt" sz="quarter" idx="10"/>
          </p:nvPr>
        </p:nvSpPr>
        <p:spPr/>
        <p:txBody>
          <a:bodyPr/>
          <a:lstStyle/>
          <a:p>
            <a:pPr>
              <a:defRPr/>
            </a:pPr>
            <a:r>
              <a:rPr lang="en-US"/>
              <a:t>6 September 2013</a:t>
            </a:r>
            <a:endParaRPr lang="en-US" dirty="0"/>
          </a:p>
        </p:txBody>
      </p:sp>
      <p:sp>
        <p:nvSpPr>
          <p:cNvPr id="30727" name="Slide Number Placeholder 8"/>
          <p:cNvSpPr>
            <a:spLocks noGrp="1"/>
          </p:cNvSpPr>
          <p:nvPr>
            <p:ph type="sldNum" sz="quarter" idx="12"/>
          </p:nvPr>
        </p:nvSpPr>
        <p:spPr bwMode="auto">
          <a:noFill/>
          <a:ln>
            <a:miter lim="800000"/>
            <a:headEnd/>
            <a:tailEnd/>
          </a:ln>
        </p:spPr>
        <p:txBody>
          <a:bodyPr/>
          <a:lstStyle/>
          <a:p>
            <a:fld id="{018A68D6-6F68-4FB5-8CA4-33AD86F1194D}" type="slidenum">
              <a:rPr lang="en-US"/>
              <a:pPr/>
              <a:t>21</a:t>
            </a:fld>
            <a:endParaRPr lang="en-US"/>
          </a:p>
        </p:txBody>
      </p:sp>
      <p:sp>
        <p:nvSpPr>
          <p:cNvPr id="10" name="Footer Placeholder 9"/>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90600" y="1600200"/>
            <a:ext cx="7772400" cy="1462088"/>
          </a:xfrm>
        </p:spPr>
        <p:txBody>
          <a:bodyPr/>
          <a:lstStyle/>
          <a:p>
            <a:pPr eaLnBrk="1" hangingPunct="1"/>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mtClean="0">
                <a:latin typeface="Times New Roman" pitchFamily="18" charset="0"/>
                <a:cs typeface="Times New Roman" pitchFamily="18" charset="0"/>
              </a:rPr>
              <a:t> </a:t>
            </a:r>
            <a:r>
              <a:rPr lang="en-US" smtClean="0">
                <a:latin typeface="Courier New" pitchFamily="49" charset="0"/>
                <a:cs typeface="Times New Roman" pitchFamily="18" charset="0"/>
              </a:rPr>
              <a:t/>
            </a:r>
            <a:br>
              <a:rPr lang="en-US" smtClean="0">
                <a:latin typeface="Courier New" pitchFamily="49" charset="0"/>
                <a:cs typeface="Times New Roman" pitchFamily="18" charset="0"/>
              </a:rPr>
            </a:br>
            <a:r>
              <a:rPr lang="en-US" sz="3600" smtClean="0">
                <a:solidFill>
                  <a:schemeClr val="tx1"/>
                </a:solidFill>
                <a:latin typeface="Arial Rounded MT Bold" pitchFamily="34" charset="0"/>
                <a:cs typeface="Times New Roman" pitchFamily="18" charset="0"/>
              </a:rPr>
              <a:t>Natural History of Disease</a:t>
            </a:r>
            <a:endParaRPr lang="en-US" sz="3600" smtClean="0">
              <a:solidFill>
                <a:schemeClr val="tx1"/>
              </a:solidFill>
              <a:latin typeface="Courier New" pitchFamily="49"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0FBC0A62-C02D-4DCE-BD73-10C20421721E}" type="slidenum">
              <a:rPr lang="ar-SA" sz="1200">
                <a:effectLst>
                  <a:outerShdw blurRad="38100" dist="38100" dir="2700000" algn="tl">
                    <a:srgbClr val="C0C0C0"/>
                  </a:outerShdw>
                </a:effectLst>
                <a:latin typeface="Calibri" pitchFamily="34" charset="0"/>
              </a:rPr>
              <a:pPr algn="r" eaLnBrk="1" hangingPunct="1"/>
              <a:t>4</a:t>
            </a:fld>
            <a:endParaRPr lang="en-US" sz="1200">
              <a:effectLst>
                <a:outerShdw blurRad="38100" dist="38100" dir="2700000" algn="tl">
                  <a:srgbClr val="C0C0C0"/>
                </a:outerShdw>
              </a:effectLst>
              <a:latin typeface="Calibri"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42F5BF39-386D-45B0-A131-0AD9E9D34E9B}" type="slidenum">
              <a:rPr lang="ar-SA" sz="1200">
                <a:effectLst>
                  <a:outerShdw blurRad="38100" dist="38100" dir="2700000" algn="tl">
                    <a:srgbClr val="C0C0C0"/>
                  </a:outerShdw>
                </a:effectLst>
                <a:latin typeface="Calibri" pitchFamily="34" charset="0"/>
              </a:rPr>
              <a:pPr algn="r" eaLnBrk="1" hangingPunct="1"/>
              <a:t>4</a:t>
            </a:fld>
            <a:endParaRPr lang="en-US" sz="1200">
              <a:effectLst>
                <a:outerShdw blurRad="38100" dist="38100" dir="2700000" algn="tl">
                  <a:srgbClr val="C0C0C0"/>
                </a:outerShdw>
              </a:effectLst>
              <a:latin typeface="Calibri" pitchFamily="34" charset="0"/>
            </a:endParaRPr>
          </a:p>
        </p:txBody>
      </p:sp>
      <p:sp>
        <p:nvSpPr>
          <p:cNvPr id="284674" name="Rectangle 2"/>
          <p:cNvSpPr>
            <a:spLocks noGrp="1" noChangeArrowheads="1"/>
          </p:cNvSpPr>
          <p:nvPr>
            <p:ph type="title" idx="4294967295"/>
          </p:nvPr>
        </p:nvSpPr>
        <p:spPr>
          <a:xfrm>
            <a:off x="457200" y="152400"/>
            <a:ext cx="7786688" cy="838200"/>
          </a:xfrm>
        </p:spPr>
        <p:txBody>
          <a:bodyPr/>
          <a:lstStyle/>
          <a:p>
            <a:pPr eaLnBrk="1" hangingPunct="1"/>
            <a:r>
              <a:rPr lang="en-GB" sz="3600" b="1" smtClean="0">
                <a:solidFill>
                  <a:schemeClr val="bg2"/>
                </a:solidFill>
                <a:latin typeface="Arial" charset="0"/>
                <a:ea typeface="Arial Unicode MS" pitchFamily="34" charset="-128"/>
                <a:cs typeface="Arial" charset="0"/>
              </a:rPr>
              <a:t>Natural history of disease</a:t>
            </a:r>
          </a:p>
        </p:txBody>
      </p:sp>
      <p:sp>
        <p:nvSpPr>
          <p:cNvPr id="284675" name="Rectangle 3"/>
          <p:cNvSpPr>
            <a:spLocks noGrp="1" noChangeArrowheads="1"/>
          </p:cNvSpPr>
          <p:nvPr>
            <p:ph type="body" idx="4294967295"/>
          </p:nvPr>
        </p:nvSpPr>
        <p:spPr>
          <a:xfrm>
            <a:off x="457200" y="1447800"/>
            <a:ext cx="8229600" cy="4530725"/>
          </a:xfrm>
        </p:spPr>
        <p:txBody>
          <a:bodyPr/>
          <a:lstStyle/>
          <a:p>
            <a:pPr eaLnBrk="1" hangingPunct="1">
              <a:lnSpc>
                <a:spcPct val="170000"/>
              </a:lnSpc>
            </a:pPr>
            <a:r>
              <a:rPr lang="en-GB" sz="2400" b="1" smtClean="0">
                <a:solidFill>
                  <a:srgbClr val="FFFF00"/>
                </a:solidFill>
                <a:latin typeface="Arial" charset="0"/>
                <a:cs typeface="Arial" charset="0"/>
              </a:rPr>
              <a:t>Natural</a:t>
            </a:r>
            <a:r>
              <a:rPr lang="en-GB" sz="2400" b="1" smtClean="0">
                <a:solidFill>
                  <a:schemeClr val="hlink"/>
                </a:solidFill>
                <a:latin typeface="Arial" charset="0"/>
                <a:cs typeface="Arial" charset="0"/>
              </a:rPr>
              <a:t> </a:t>
            </a:r>
            <a:r>
              <a:rPr lang="en-GB" sz="2400" b="1" smtClean="0">
                <a:solidFill>
                  <a:srgbClr val="FFFF00"/>
                </a:solidFill>
                <a:latin typeface="Arial" charset="0"/>
                <a:cs typeface="Arial" charset="0"/>
              </a:rPr>
              <a:t>history</a:t>
            </a:r>
            <a:r>
              <a:rPr lang="en-GB" sz="2400" b="1" smtClean="0">
                <a:latin typeface="Arial" charset="0"/>
                <a:cs typeface="Arial" charset="0"/>
              </a:rPr>
              <a:t> </a:t>
            </a:r>
            <a:r>
              <a:rPr lang="en-GB" sz="2400" smtClean="0">
                <a:latin typeface="Arial" charset="0"/>
                <a:cs typeface="Arial" charset="0"/>
              </a:rPr>
              <a:t>of disease refers to the progress of a disease process in an </a:t>
            </a:r>
            <a:r>
              <a:rPr lang="en-GB" sz="2400" b="1" i="1" smtClean="0">
                <a:solidFill>
                  <a:srgbClr val="FFFF00"/>
                </a:solidFill>
                <a:latin typeface="Arial" charset="0"/>
                <a:cs typeface="Arial" charset="0"/>
              </a:rPr>
              <a:t>individual</a:t>
            </a:r>
            <a:r>
              <a:rPr lang="en-GB" sz="2400" smtClean="0">
                <a:latin typeface="Arial" charset="0"/>
                <a:cs typeface="Arial" charset="0"/>
              </a:rPr>
              <a:t> over time, in the </a:t>
            </a:r>
            <a:r>
              <a:rPr lang="en-GB" sz="2400" smtClean="0">
                <a:solidFill>
                  <a:srgbClr val="FFFF00"/>
                </a:solidFill>
                <a:latin typeface="Arial" charset="0"/>
                <a:cs typeface="Arial" charset="0"/>
              </a:rPr>
              <a:t>absence</a:t>
            </a:r>
            <a:r>
              <a:rPr lang="en-GB" sz="2400" smtClean="0">
                <a:latin typeface="Arial" charset="0"/>
                <a:cs typeface="Arial" charset="0"/>
              </a:rPr>
              <a:t> of intervention.</a:t>
            </a:r>
          </a:p>
          <a:p>
            <a:pPr eaLnBrk="1" hangingPunct="1">
              <a:lnSpc>
                <a:spcPct val="170000"/>
              </a:lnSpc>
            </a:pPr>
            <a:r>
              <a:rPr lang="en-US" sz="2400" b="1" smtClean="0">
                <a:solidFill>
                  <a:srgbClr val="FFFF00"/>
                </a:solidFill>
                <a:latin typeface="Arial" charset="0"/>
                <a:cs typeface="Arial" charset="0"/>
              </a:rPr>
              <a:t>The natural history</a:t>
            </a:r>
            <a:r>
              <a:rPr lang="en-US" sz="2400" smtClean="0">
                <a:solidFill>
                  <a:srgbClr val="FFFF99"/>
                </a:solidFill>
                <a:latin typeface="Arial" charset="0"/>
                <a:cs typeface="Arial" charset="0"/>
              </a:rPr>
              <a:t> of a disease </a:t>
            </a:r>
            <a:r>
              <a:rPr lang="en-GB" sz="2400" smtClean="0">
                <a:solidFill>
                  <a:srgbClr val="FFFF99"/>
                </a:solidFill>
                <a:latin typeface="Arial" charset="0"/>
                <a:cs typeface="Arial" charset="0"/>
              </a:rPr>
              <a:t>describes the course of the disease in an individual starting from the moment of </a:t>
            </a:r>
            <a:r>
              <a:rPr lang="en-GB" sz="2400" b="1" smtClean="0">
                <a:solidFill>
                  <a:srgbClr val="FFFF00"/>
                </a:solidFill>
                <a:latin typeface="Arial" charset="0"/>
                <a:cs typeface="Arial" charset="0"/>
              </a:rPr>
              <a:t>exposure</a:t>
            </a:r>
            <a:r>
              <a:rPr lang="en-GB" sz="2400" smtClean="0">
                <a:solidFill>
                  <a:srgbClr val="FFFF99"/>
                </a:solidFill>
                <a:latin typeface="Arial" charset="0"/>
                <a:cs typeface="Arial" charset="0"/>
              </a:rPr>
              <a:t> to the causal agents till one of the possible </a:t>
            </a:r>
            <a:r>
              <a:rPr lang="en-GB" sz="2400" b="1" smtClean="0">
                <a:solidFill>
                  <a:srgbClr val="FFFF00"/>
                </a:solidFill>
                <a:latin typeface="Arial" charset="0"/>
                <a:cs typeface="Arial" charset="0"/>
              </a:rPr>
              <a:t>outcomes</a:t>
            </a:r>
            <a:r>
              <a:rPr lang="en-GB" sz="2400" smtClean="0">
                <a:solidFill>
                  <a:srgbClr val="FFFF99"/>
                </a:solidFill>
                <a:latin typeface="Arial" charset="0"/>
                <a:cs typeface="Arial" charset="0"/>
              </a:rPr>
              <a:t> occurs.</a:t>
            </a:r>
          </a:p>
        </p:txBody>
      </p:sp>
      <p:sp>
        <p:nvSpPr>
          <p:cNvPr id="10" name="Date Placeholder 9"/>
          <p:cNvSpPr>
            <a:spLocks noGrp="1"/>
          </p:cNvSpPr>
          <p:nvPr>
            <p:ph type="dt" sz="quarter" idx="10"/>
          </p:nvPr>
        </p:nvSpPr>
        <p:spPr/>
        <p:txBody>
          <a:bodyPr/>
          <a:lstStyle/>
          <a:p>
            <a:pPr>
              <a:defRPr/>
            </a:pPr>
            <a:r>
              <a:rPr lang="en-US"/>
              <a:t>6 September 2013</a:t>
            </a:r>
            <a:endParaRPr lang="en-US"/>
          </a:p>
        </p:txBody>
      </p:sp>
      <p:sp>
        <p:nvSpPr>
          <p:cNvPr id="10247" name="Slide Number Placeholder 10"/>
          <p:cNvSpPr>
            <a:spLocks noGrp="1"/>
          </p:cNvSpPr>
          <p:nvPr>
            <p:ph type="sldNum" sz="quarter" idx="12"/>
          </p:nvPr>
        </p:nvSpPr>
        <p:spPr bwMode="auto">
          <a:noFill/>
          <a:ln>
            <a:miter lim="800000"/>
            <a:headEnd/>
            <a:tailEnd/>
          </a:ln>
        </p:spPr>
        <p:txBody>
          <a:bodyPr/>
          <a:lstStyle/>
          <a:p>
            <a:fld id="{A8269B65-5ACF-4004-A52E-2B8585BFDCC2}" type="slidenum">
              <a:rPr lang="en-US"/>
              <a:pPr/>
              <a:t>4</a:t>
            </a:fld>
            <a:endParaRPr lang="en-US"/>
          </a:p>
        </p:txBody>
      </p:sp>
      <p:sp>
        <p:nvSpPr>
          <p:cNvPr id="12" name="Footer Placeholder 11"/>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barn(inHorizontal)">
                                      <p:cBhvr>
                                        <p:cTn id="7" dur="5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Effect transition="in" filter="wedge">
                                      <p:cBhvr>
                                        <p:cTn id="12" dur="1000"/>
                                        <p:tgtEl>
                                          <p:spTgt spid="284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84675">
                                            <p:txEl>
                                              <p:pRg st="1" end="1"/>
                                            </p:txEl>
                                          </p:spTgt>
                                        </p:tgtEl>
                                        <p:attrNameLst>
                                          <p:attrName>style.visibility</p:attrName>
                                        </p:attrNameLst>
                                      </p:cBhvr>
                                      <p:to>
                                        <p:strVal val="visible"/>
                                      </p:to>
                                    </p:set>
                                    <p:animEffect transition="in" filter="wedge">
                                      <p:cBhvr>
                                        <p:cTn id="17" dur="1000"/>
                                        <p:tgtEl>
                                          <p:spTgt spid="284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p:txBody>
          <a:bodyPr/>
          <a:lstStyle/>
          <a:p>
            <a:pPr>
              <a:defRPr/>
            </a:pPr>
            <a:r>
              <a:rPr lang="en-US"/>
              <a:t>6 September 2013</a:t>
            </a:r>
            <a:endParaRPr lang="en-US"/>
          </a:p>
        </p:txBody>
      </p:sp>
      <p:sp>
        <p:nvSpPr>
          <p:cNvPr id="22531" name="Footer Placeholder 4"/>
          <p:cNvSpPr>
            <a:spLocks noGrp="1"/>
          </p:cNvSpPr>
          <p:nvPr>
            <p:ph type="ftr" sz="quarter" idx="11"/>
          </p:nvPr>
        </p:nvSpPr>
        <p:spPr/>
        <p:txBody>
          <a:bodyPr/>
          <a:lstStyle/>
          <a:p>
            <a:pPr>
              <a:defRPr/>
            </a:pPr>
            <a:r>
              <a:rPr lang="en-US"/>
              <a:t>Natural History&amp; Spectrum of Diseases</a:t>
            </a:r>
            <a:endParaRPr lang="en-US"/>
          </a:p>
        </p:txBody>
      </p:sp>
      <p:sp>
        <p:nvSpPr>
          <p:cNvPr id="11268" name="Text Box 2"/>
          <p:cNvSpPr txBox="1">
            <a:spLocks noChangeArrowheads="1"/>
          </p:cNvSpPr>
          <p:nvPr/>
        </p:nvSpPr>
        <p:spPr bwMode="auto">
          <a:xfrm>
            <a:off x="214313" y="1700213"/>
            <a:ext cx="8501062" cy="3206750"/>
          </a:xfrm>
          <a:prstGeom prst="rect">
            <a:avLst/>
          </a:prstGeom>
          <a:noFill/>
          <a:ln w="9525">
            <a:noFill/>
            <a:miter lim="800000"/>
            <a:headEnd/>
            <a:tailEnd/>
          </a:ln>
        </p:spPr>
        <p:txBody>
          <a:bodyPr>
            <a:spAutoFit/>
          </a:bodyPr>
          <a:lstStyle/>
          <a:p>
            <a:pPr lvl="1" eaLnBrk="1" hangingPunct="1">
              <a:spcBef>
                <a:spcPct val="40000"/>
              </a:spcBef>
              <a:buFontTx/>
              <a:buChar char="•"/>
            </a:pPr>
            <a:r>
              <a:rPr lang="en-US" sz="3600">
                <a:latin typeface="Arial Narrow" pitchFamily="34" charset="0"/>
              </a:rPr>
              <a:t> </a:t>
            </a:r>
            <a:r>
              <a:rPr lang="en-US" sz="3200">
                <a:solidFill>
                  <a:srgbClr val="FFFF00"/>
                </a:solidFill>
              </a:rPr>
              <a:t>Induction</a:t>
            </a:r>
            <a:r>
              <a:rPr lang="en-US" sz="3200"/>
              <a:t> : time to disease initiation</a:t>
            </a:r>
          </a:p>
          <a:p>
            <a:pPr lvl="1" eaLnBrk="1" hangingPunct="1">
              <a:spcBef>
                <a:spcPct val="60000"/>
              </a:spcBef>
              <a:buFontTx/>
              <a:buChar char="•"/>
            </a:pPr>
            <a:r>
              <a:rPr lang="en-US" sz="3200"/>
              <a:t> </a:t>
            </a:r>
            <a:r>
              <a:rPr lang="en-US" sz="3200">
                <a:solidFill>
                  <a:srgbClr val="FFFF00"/>
                </a:solidFill>
              </a:rPr>
              <a:t>Incubation:</a:t>
            </a:r>
            <a:r>
              <a:rPr lang="en-US" sz="3200"/>
              <a:t>– time to symptoms (infectious disease)</a:t>
            </a:r>
          </a:p>
          <a:p>
            <a:pPr lvl="1" eaLnBrk="1" hangingPunct="1">
              <a:spcBef>
                <a:spcPct val="60000"/>
              </a:spcBef>
              <a:buFontTx/>
              <a:buChar char="•"/>
            </a:pPr>
            <a:r>
              <a:rPr lang="en-US" sz="3200"/>
              <a:t> </a:t>
            </a:r>
            <a:r>
              <a:rPr lang="en-US" sz="3200">
                <a:solidFill>
                  <a:srgbClr val="FFFF00"/>
                </a:solidFill>
              </a:rPr>
              <a:t>Latency:</a:t>
            </a:r>
            <a:r>
              <a:rPr lang="en-US" sz="3200"/>
              <a:t> time to detection (for non-infectious disease) or to infectiousness</a:t>
            </a:r>
          </a:p>
        </p:txBody>
      </p:sp>
      <p:sp>
        <p:nvSpPr>
          <p:cNvPr id="11269" name="Rectangle 3"/>
          <p:cNvSpPr>
            <a:spLocks noGrp="1" noChangeArrowheads="1"/>
          </p:cNvSpPr>
          <p:nvPr>
            <p:ph type="title"/>
          </p:nvPr>
        </p:nvSpPr>
        <p:spPr>
          <a:xfrm>
            <a:off x="755650" y="0"/>
            <a:ext cx="7931150" cy="1125538"/>
          </a:xfrm>
        </p:spPr>
        <p:txBody>
          <a:bodyPr/>
          <a:lstStyle/>
          <a:p>
            <a:pPr eaLnBrk="1" hangingPunct="1"/>
            <a:r>
              <a:rPr lang="en-US" sz="3600" smtClean="0">
                <a:solidFill>
                  <a:srgbClr val="0070C0"/>
                </a:solidFill>
              </a:rPr>
              <a:t>Natural history Phenomena</a:t>
            </a:r>
          </a:p>
        </p:txBody>
      </p:sp>
      <p:sp>
        <p:nvSpPr>
          <p:cNvPr id="11270" name="Slide Number Placeholder 5"/>
          <p:cNvSpPr>
            <a:spLocks noGrp="1"/>
          </p:cNvSpPr>
          <p:nvPr>
            <p:ph type="sldNum" sz="quarter" idx="12"/>
          </p:nvPr>
        </p:nvSpPr>
        <p:spPr bwMode="auto">
          <a:noFill/>
          <a:ln>
            <a:miter lim="800000"/>
            <a:headEnd/>
            <a:tailEnd/>
          </a:ln>
        </p:spPr>
        <p:txBody>
          <a:bodyPr/>
          <a:lstStyle/>
          <a:p>
            <a:fld id="{C2AEB249-11B9-4FF9-8966-2EAF1E8DE361}"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fld id="{11D4D990-C230-4E4F-81E5-E4332CF0BB6E}" type="slidenum">
              <a:rPr lang="ar-SA" sz="1200">
                <a:effectLst>
                  <a:outerShdw blurRad="38100" dist="38100" dir="2700000" algn="tl">
                    <a:srgbClr val="C0C0C0"/>
                  </a:outerShdw>
                </a:effectLst>
                <a:latin typeface="Calibri" pitchFamily="34" charset="0"/>
              </a:rPr>
              <a:pPr algn="r" eaLnBrk="1" hangingPunct="1"/>
              <a:t>6</a:t>
            </a:fld>
            <a:endParaRPr lang="en-US" sz="1200">
              <a:effectLst>
                <a:outerShdw blurRad="38100" dist="38100" dir="2700000" algn="tl">
                  <a:srgbClr val="C0C0C0"/>
                </a:outerShdw>
              </a:effectLst>
              <a:latin typeface="Calibri" pitchFamily="34" charset="0"/>
            </a:endParaRPr>
          </a:p>
        </p:txBody>
      </p:sp>
      <p:sp>
        <p:nvSpPr>
          <p:cNvPr id="5"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CAC4172D-9984-446A-999B-98DDE7FFBE66}" type="slidenum">
              <a:rPr lang="ar-SA" sz="1200">
                <a:effectLst>
                  <a:outerShdw blurRad="38100" dist="38100" dir="2700000" algn="tl">
                    <a:srgbClr val="C0C0C0"/>
                  </a:outerShdw>
                </a:effectLst>
                <a:latin typeface="Calibri" pitchFamily="34" charset="0"/>
              </a:rPr>
              <a:pPr algn="r" eaLnBrk="1" hangingPunct="1"/>
              <a:t>6</a:t>
            </a:fld>
            <a:endParaRPr lang="en-US" sz="1200">
              <a:effectLst>
                <a:outerShdw blurRad="38100" dist="38100" dir="2700000" algn="tl">
                  <a:srgbClr val="C0C0C0"/>
                </a:outerShdw>
              </a:effectLst>
              <a:latin typeface="Calibri" pitchFamily="34" charset="0"/>
            </a:endParaRPr>
          </a:p>
        </p:txBody>
      </p:sp>
      <p:pic>
        <p:nvPicPr>
          <p:cNvPr id="287746" name="Picture 2"/>
          <p:cNvPicPr>
            <a:picLocks noChangeAspect="1" noChangeArrowheads="1"/>
          </p:cNvPicPr>
          <p:nvPr/>
        </p:nvPicPr>
        <p:blipFill>
          <a:blip r:embed="rId2" cstate="print"/>
          <a:srcRect/>
          <a:stretch>
            <a:fillRect/>
          </a:stretch>
        </p:blipFill>
        <p:spPr bwMode="auto">
          <a:xfrm>
            <a:off x="0" y="1447800"/>
            <a:ext cx="9144000" cy="3067050"/>
          </a:xfrm>
          <a:prstGeom prst="rect">
            <a:avLst/>
          </a:prstGeom>
          <a:noFill/>
          <a:ln w="9525">
            <a:noFill/>
            <a:miter lim="800000"/>
            <a:headEnd/>
            <a:tailEnd/>
          </a:ln>
        </p:spPr>
      </p:pic>
      <p:sp>
        <p:nvSpPr>
          <p:cNvPr id="284674" name="Rectangle 2"/>
          <p:cNvSpPr>
            <a:spLocks noChangeArrowheads="1"/>
          </p:cNvSpPr>
          <p:nvPr/>
        </p:nvSpPr>
        <p:spPr bwMode="auto">
          <a:xfrm>
            <a:off x="179388" y="152400"/>
            <a:ext cx="8713787" cy="838200"/>
          </a:xfrm>
          <a:prstGeom prst="rect">
            <a:avLst/>
          </a:prstGeom>
          <a:noFill/>
          <a:ln w="9525">
            <a:noFill/>
            <a:miter lim="800000"/>
            <a:headEnd/>
            <a:tailEnd/>
          </a:ln>
        </p:spPr>
        <p:txBody>
          <a:bodyPr anchor="ctr"/>
          <a:lstStyle/>
          <a:p>
            <a:pPr algn="ctr" eaLnBrk="1" hangingPunct="1"/>
            <a:r>
              <a:rPr lang="en-GB" sz="3600" b="1">
                <a:solidFill>
                  <a:schemeClr val="bg2"/>
                </a:solidFill>
                <a:ea typeface="Arial Unicode MS" pitchFamily="34" charset="-128"/>
                <a:cs typeface="Arial Unicode MS" pitchFamily="34" charset="-128"/>
              </a:rPr>
              <a:t>Natural history of disease</a:t>
            </a:r>
          </a:p>
        </p:txBody>
      </p:sp>
      <p:sp>
        <p:nvSpPr>
          <p:cNvPr id="9" name="Date Placeholder 8"/>
          <p:cNvSpPr>
            <a:spLocks noGrp="1"/>
          </p:cNvSpPr>
          <p:nvPr>
            <p:ph type="dt" sz="quarter" idx="10"/>
          </p:nvPr>
        </p:nvSpPr>
        <p:spPr/>
        <p:txBody>
          <a:bodyPr/>
          <a:lstStyle/>
          <a:p>
            <a:pPr>
              <a:defRPr/>
            </a:pPr>
            <a:r>
              <a:rPr lang="en-US"/>
              <a:t>6 September 2013</a:t>
            </a:r>
            <a:endParaRPr lang="en-US"/>
          </a:p>
        </p:txBody>
      </p:sp>
      <p:sp>
        <p:nvSpPr>
          <p:cNvPr id="13319" name="Slide Number Placeholder 9"/>
          <p:cNvSpPr>
            <a:spLocks noGrp="1"/>
          </p:cNvSpPr>
          <p:nvPr>
            <p:ph type="sldNum" sz="quarter" idx="12"/>
          </p:nvPr>
        </p:nvSpPr>
        <p:spPr bwMode="auto">
          <a:noFill/>
          <a:ln>
            <a:miter lim="800000"/>
            <a:headEnd/>
            <a:tailEnd/>
          </a:ln>
        </p:spPr>
        <p:txBody>
          <a:bodyPr/>
          <a:lstStyle/>
          <a:p>
            <a:fld id="{BB471359-8D9E-406B-9E03-A200E68E8DE4}" type="slidenum">
              <a:rPr lang="en-US"/>
              <a:pPr/>
              <a:t>6</a:t>
            </a:fld>
            <a:endParaRPr lang="en-US"/>
          </a:p>
        </p:txBody>
      </p:sp>
      <p:sp>
        <p:nvSpPr>
          <p:cNvPr id="11" name="Footer Placeholder 10"/>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diamond(in)">
                                      <p:cBhvr>
                                        <p:cTn id="7" dur="2000"/>
                                        <p:tgtEl>
                                          <p:spTgt spid="287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84674"/>
                                        </p:tgtEl>
                                        <p:attrNameLst>
                                          <p:attrName>style.visibility</p:attrName>
                                        </p:attrNameLst>
                                      </p:cBhvr>
                                      <p:to>
                                        <p:strVal val="visible"/>
                                      </p:to>
                                    </p:set>
                                    <p:animEffect transition="in" filter="barn(inHorizontal)">
                                      <p:cBhvr>
                                        <p:cTn id="12"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fld id="{1FD3712D-864A-4793-804D-374A83AD42D1}" type="slidenum">
              <a:rPr lang="ar-SA" sz="1200">
                <a:effectLst>
                  <a:outerShdw blurRad="38100" dist="38100" dir="2700000" algn="tl">
                    <a:srgbClr val="C0C0C0"/>
                  </a:outerShdw>
                </a:effectLst>
                <a:latin typeface="Calibri" pitchFamily="34" charset="0"/>
              </a:rPr>
              <a:pPr algn="r" eaLnBrk="1" hangingPunct="1"/>
              <a:t>7</a:t>
            </a:fld>
            <a:endParaRPr lang="en-US" sz="1200">
              <a:effectLst>
                <a:outerShdw blurRad="38100" dist="38100" dir="2700000" algn="tl">
                  <a:srgbClr val="C0C0C0"/>
                </a:outerShdw>
              </a:effectLst>
              <a:latin typeface="Calibri" pitchFamily="34" charset="0"/>
            </a:endParaRPr>
          </a:p>
        </p:txBody>
      </p:sp>
      <p:graphicFrame>
        <p:nvGraphicFramePr>
          <p:cNvPr id="14339" name="Object 3"/>
          <p:cNvGraphicFramePr>
            <a:graphicFrameLocks noChangeAspect="1"/>
          </p:cNvGraphicFramePr>
          <p:nvPr/>
        </p:nvGraphicFramePr>
        <p:xfrm>
          <a:off x="0" y="1219200"/>
          <a:ext cx="9144000" cy="3048000"/>
        </p:xfrm>
        <a:graphic>
          <a:graphicData uri="http://schemas.openxmlformats.org/presentationml/2006/ole">
            <p:oleObj spid="_x0000_s14339" name="Photo Editor Photo" r:id="rId4" imgW="9135750" imgH="6849431" progId="MSPhotoEd.3">
              <p:embed/>
            </p:oleObj>
          </a:graphicData>
        </a:graphic>
      </p:graphicFrame>
      <p:sp>
        <p:nvSpPr>
          <p:cNvPr id="284674" name="Rectangle 2"/>
          <p:cNvSpPr>
            <a:spLocks noChangeArrowheads="1"/>
          </p:cNvSpPr>
          <p:nvPr/>
        </p:nvSpPr>
        <p:spPr bwMode="auto">
          <a:xfrm>
            <a:off x="179388" y="152400"/>
            <a:ext cx="6629400" cy="838200"/>
          </a:xfrm>
          <a:prstGeom prst="rect">
            <a:avLst/>
          </a:prstGeom>
          <a:noFill/>
          <a:ln w="9525">
            <a:noFill/>
            <a:miter lim="800000"/>
            <a:headEnd/>
            <a:tailEnd/>
          </a:ln>
        </p:spPr>
        <p:txBody>
          <a:bodyPr anchor="ctr"/>
          <a:lstStyle/>
          <a:p>
            <a:pPr algn="ctr" eaLnBrk="1" hangingPunct="1"/>
            <a:r>
              <a:rPr lang="en-GB" sz="3600" b="1">
                <a:solidFill>
                  <a:schemeClr val="bg2"/>
                </a:solidFill>
                <a:ea typeface="Arial Unicode MS" pitchFamily="34" charset="-128"/>
                <a:cs typeface="Arial Unicode MS" pitchFamily="34" charset="-128"/>
              </a:rPr>
              <a:t>Natural history of disease</a:t>
            </a:r>
          </a:p>
        </p:txBody>
      </p:sp>
      <p:sp>
        <p:nvSpPr>
          <p:cNvPr id="2" name="Date Placeholder 1"/>
          <p:cNvSpPr>
            <a:spLocks noGrp="1"/>
          </p:cNvSpPr>
          <p:nvPr>
            <p:ph type="dt" sz="quarter" idx="10"/>
          </p:nvPr>
        </p:nvSpPr>
        <p:spPr/>
        <p:txBody>
          <a:bodyPr/>
          <a:lstStyle/>
          <a:p>
            <a:pPr>
              <a:defRPr/>
            </a:pPr>
            <a:r>
              <a:rPr lang="en-US"/>
              <a:t>6 September 2013</a:t>
            </a:r>
            <a:endParaRPr lang="en-US"/>
          </a:p>
        </p:txBody>
      </p:sp>
      <p:sp>
        <p:nvSpPr>
          <p:cNvPr id="3" name="Footer Placeholder 2"/>
          <p:cNvSpPr>
            <a:spLocks noGrp="1"/>
          </p:cNvSpPr>
          <p:nvPr>
            <p:ph type="ftr" sz="quarter" idx="11"/>
          </p:nvPr>
        </p:nvSpPr>
        <p:spPr/>
        <p:txBody>
          <a:bodyPr/>
          <a:lstStyle/>
          <a:p>
            <a:pPr>
              <a:defRPr/>
            </a:pPr>
            <a:r>
              <a:rPr lang="en-US"/>
              <a:t>Natural History&amp; Spectrum of Diseases</a:t>
            </a:r>
            <a:endParaRPr lang="en-US"/>
          </a:p>
        </p:txBody>
      </p:sp>
      <p:sp>
        <p:nvSpPr>
          <p:cNvPr id="14343" name="Slide Number Placeholder 3"/>
          <p:cNvSpPr>
            <a:spLocks noGrp="1"/>
          </p:cNvSpPr>
          <p:nvPr>
            <p:ph type="sldNum" sz="quarter" idx="12"/>
          </p:nvPr>
        </p:nvSpPr>
        <p:spPr bwMode="auto">
          <a:noFill/>
          <a:ln>
            <a:miter lim="800000"/>
            <a:headEnd/>
            <a:tailEnd/>
          </a:ln>
        </p:spPr>
        <p:txBody>
          <a:bodyPr/>
          <a:lstStyle/>
          <a:p>
            <a:fld id="{B3BAD541-0075-4436-9619-294AC45F9334}" type="slidenum">
              <a:rPr lang="en-US"/>
              <a:pPr/>
              <a:t>7</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barn(inHorizontal)">
                                      <p:cBhvr>
                                        <p:cTn id="7"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381000" y="2044700"/>
            <a:ext cx="8382000" cy="0"/>
          </a:xfrm>
          <a:prstGeom prst="line">
            <a:avLst/>
          </a:prstGeom>
          <a:noFill/>
          <a:ln w="38100">
            <a:solidFill>
              <a:schemeClr val="tx1"/>
            </a:solidFill>
            <a:round/>
            <a:headEnd/>
            <a:tailEnd/>
          </a:ln>
        </p:spPr>
        <p:txBody>
          <a:bodyPr/>
          <a:lstStyle/>
          <a:p>
            <a:endParaRPr lang="en-US"/>
          </a:p>
        </p:txBody>
      </p:sp>
      <p:sp>
        <p:nvSpPr>
          <p:cNvPr id="16387" name="Text Box 3"/>
          <p:cNvSpPr txBox="1">
            <a:spLocks noChangeArrowheads="1"/>
          </p:cNvSpPr>
          <p:nvPr/>
        </p:nvSpPr>
        <p:spPr bwMode="auto">
          <a:xfrm>
            <a:off x="209550" y="2466975"/>
            <a:ext cx="1543050" cy="646113"/>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Susceptible </a:t>
            </a:r>
            <a:r>
              <a:rPr lang="en-US" b="1"/>
              <a:t>Host</a:t>
            </a:r>
          </a:p>
        </p:txBody>
      </p:sp>
      <p:sp>
        <p:nvSpPr>
          <p:cNvPr id="16388" name="Text Box 4"/>
          <p:cNvSpPr txBox="1">
            <a:spLocks noChangeArrowheads="1"/>
          </p:cNvSpPr>
          <p:nvPr/>
        </p:nvSpPr>
        <p:spPr bwMode="auto">
          <a:xfrm>
            <a:off x="2114550" y="2424113"/>
            <a:ext cx="1466850" cy="584200"/>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1600" b="1">
                <a:solidFill>
                  <a:srgbClr val="00B0F0"/>
                </a:solidFill>
              </a:rPr>
              <a:t>Subclinical </a:t>
            </a:r>
            <a:r>
              <a:rPr lang="en-US" sz="1600" b="1"/>
              <a:t>Disease</a:t>
            </a:r>
          </a:p>
        </p:txBody>
      </p:sp>
      <p:sp>
        <p:nvSpPr>
          <p:cNvPr id="16389" name="Text Box 5"/>
          <p:cNvSpPr txBox="1">
            <a:spLocks noChangeArrowheads="1"/>
          </p:cNvSpPr>
          <p:nvPr/>
        </p:nvSpPr>
        <p:spPr bwMode="auto">
          <a:xfrm>
            <a:off x="4227513" y="2422525"/>
            <a:ext cx="1828800" cy="727075"/>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2000" b="1">
                <a:solidFill>
                  <a:srgbClr val="00B0F0"/>
                </a:solidFill>
              </a:rPr>
              <a:t>Clinical</a:t>
            </a:r>
            <a:r>
              <a:rPr lang="en-US" sz="2000" b="1"/>
              <a:t> Disease</a:t>
            </a:r>
          </a:p>
        </p:txBody>
      </p:sp>
      <p:sp>
        <p:nvSpPr>
          <p:cNvPr id="16390" name="Text Box 6"/>
          <p:cNvSpPr txBox="1">
            <a:spLocks noChangeArrowheads="1"/>
          </p:cNvSpPr>
          <p:nvPr/>
        </p:nvSpPr>
        <p:spPr bwMode="auto">
          <a:xfrm>
            <a:off x="6340475" y="2422525"/>
            <a:ext cx="2519363" cy="2092325"/>
          </a:xfrm>
          <a:prstGeom prst="rect">
            <a:avLst/>
          </a:prstGeom>
          <a:noFill/>
          <a:ln w="25400">
            <a:solidFill>
              <a:schemeClr val="tx1"/>
            </a:solidFill>
            <a:miter lim="800000"/>
            <a:headEnd/>
            <a:tailEnd/>
          </a:ln>
        </p:spPr>
        <p:txBody>
          <a:bodyPr>
            <a:spAutoFit/>
          </a:bodyPr>
          <a:lstStyle/>
          <a:p>
            <a:pPr eaLnBrk="1" hangingPunct="1">
              <a:spcBef>
                <a:spcPct val="50000"/>
              </a:spcBef>
            </a:pPr>
            <a:r>
              <a:rPr lang="en-US" sz="2000" b="1">
                <a:solidFill>
                  <a:srgbClr val="00B0F0"/>
                </a:solidFill>
              </a:rPr>
              <a:t>Outcome:</a:t>
            </a:r>
          </a:p>
          <a:p>
            <a:pPr eaLnBrk="1" hangingPunct="1">
              <a:spcBef>
                <a:spcPct val="50000"/>
              </a:spcBef>
            </a:pPr>
            <a:r>
              <a:rPr lang="en-US" sz="2000" b="1"/>
              <a:t>Stage of Recovery, Complications, Disability, or Death</a:t>
            </a:r>
          </a:p>
        </p:txBody>
      </p:sp>
      <p:grpSp>
        <p:nvGrpSpPr>
          <p:cNvPr id="16391" name="Group 7"/>
          <p:cNvGrpSpPr>
            <a:grpSpLocks/>
          </p:cNvGrpSpPr>
          <p:nvPr/>
        </p:nvGrpSpPr>
        <p:grpSpPr bwMode="auto">
          <a:xfrm>
            <a:off x="1066800" y="2438400"/>
            <a:ext cx="1828800" cy="1925638"/>
            <a:chOff x="600" y="837"/>
            <a:chExt cx="1152" cy="1606"/>
          </a:xfrm>
        </p:grpSpPr>
        <p:sp>
          <p:nvSpPr>
            <p:cNvPr id="16416" name="Text Box 8"/>
            <p:cNvSpPr txBox="1">
              <a:spLocks noChangeArrowheads="1"/>
            </p:cNvSpPr>
            <p:nvPr/>
          </p:nvSpPr>
          <p:spPr bwMode="auto">
            <a:xfrm>
              <a:off x="600" y="1904"/>
              <a:ext cx="1152" cy="539"/>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t>Point of </a:t>
              </a:r>
              <a:r>
                <a:rPr lang="en-US" b="1">
                  <a:solidFill>
                    <a:srgbClr val="00B0F0"/>
                  </a:solidFill>
                </a:rPr>
                <a:t>Exposure</a:t>
              </a:r>
            </a:p>
          </p:txBody>
        </p:sp>
        <p:sp>
          <p:nvSpPr>
            <p:cNvPr id="16417" name="Line 9"/>
            <p:cNvSpPr>
              <a:spLocks noChangeShapeType="1"/>
            </p:cNvSpPr>
            <p:nvPr/>
          </p:nvSpPr>
          <p:spPr bwMode="auto">
            <a:xfrm flipV="1">
              <a:off x="1176" y="837"/>
              <a:ext cx="0" cy="1113"/>
            </a:xfrm>
            <a:prstGeom prst="line">
              <a:avLst/>
            </a:prstGeom>
            <a:noFill/>
            <a:ln w="25400">
              <a:solidFill>
                <a:schemeClr val="tx1"/>
              </a:solidFill>
              <a:round/>
              <a:headEnd/>
              <a:tailEnd type="triangle" w="med" len="med"/>
            </a:ln>
          </p:spPr>
          <p:txBody>
            <a:bodyPr/>
            <a:lstStyle/>
            <a:p>
              <a:endParaRPr lang="en-US"/>
            </a:p>
          </p:txBody>
        </p:sp>
      </p:grpSp>
      <p:grpSp>
        <p:nvGrpSpPr>
          <p:cNvPr id="16392" name="Group 10"/>
          <p:cNvGrpSpPr>
            <a:grpSpLocks/>
          </p:cNvGrpSpPr>
          <p:nvPr/>
        </p:nvGrpSpPr>
        <p:grpSpPr bwMode="auto">
          <a:xfrm>
            <a:off x="2286000" y="3429000"/>
            <a:ext cx="3551238" cy="2776538"/>
            <a:chOff x="1651" y="1559"/>
            <a:chExt cx="1075" cy="1747"/>
          </a:xfrm>
        </p:grpSpPr>
        <p:sp>
          <p:nvSpPr>
            <p:cNvPr id="16414" name="Text Box 11"/>
            <p:cNvSpPr txBox="1">
              <a:spLocks noChangeArrowheads="1"/>
            </p:cNvSpPr>
            <p:nvPr/>
          </p:nvSpPr>
          <p:spPr bwMode="auto">
            <a:xfrm>
              <a:off x="1651" y="2919"/>
              <a:ext cx="1075" cy="387"/>
            </a:xfrm>
            <a:prstGeom prst="rect">
              <a:avLst/>
            </a:prstGeom>
            <a:noFill/>
            <a:ln w="25400">
              <a:solidFill>
                <a:srgbClr val="00FFFF"/>
              </a:solidFill>
              <a:miter lim="800000"/>
              <a:headEnd/>
              <a:tailEnd/>
            </a:ln>
          </p:spPr>
          <p:txBody>
            <a:bodyPr>
              <a:spAutoFit/>
            </a:bodyPr>
            <a:lstStyle/>
            <a:p>
              <a:pPr algn="ctr" eaLnBrk="1" hangingPunct="1">
                <a:spcBef>
                  <a:spcPct val="50000"/>
                </a:spcBef>
              </a:pPr>
              <a:r>
                <a:rPr lang="en-US" sz="3400" b="1">
                  <a:solidFill>
                    <a:srgbClr val="FF0000"/>
                  </a:solidFill>
                </a:rPr>
                <a:t>Screening</a:t>
              </a:r>
            </a:p>
          </p:txBody>
        </p:sp>
        <p:sp>
          <p:nvSpPr>
            <p:cNvPr id="16415" name="Line 12"/>
            <p:cNvSpPr>
              <a:spLocks noChangeShapeType="1"/>
            </p:cNvSpPr>
            <p:nvPr/>
          </p:nvSpPr>
          <p:spPr bwMode="auto">
            <a:xfrm flipH="1" flipV="1">
              <a:off x="1896" y="1559"/>
              <a:ext cx="7" cy="1369"/>
            </a:xfrm>
            <a:prstGeom prst="line">
              <a:avLst/>
            </a:prstGeom>
            <a:noFill/>
            <a:ln w="25400">
              <a:solidFill>
                <a:srgbClr val="00FFFF"/>
              </a:solidFill>
              <a:round/>
              <a:headEnd/>
              <a:tailEnd type="triangle" w="med" len="med"/>
            </a:ln>
          </p:spPr>
          <p:txBody>
            <a:bodyPr/>
            <a:lstStyle/>
            <a:p>
              <a:endParaRPr lang="en-US"/>
            </a:p>
          </p:txBody>
        </p:sp>
      </p:grpSp>
      <p:sp>
        <p:nvSpPr>
          <p:cNvPr id="16393" name="Text Box 13"/>
          <p:cNvSpPr txBox="1">
            <a:spLocks noChangeArrowheads="1"/>
          </p:cNvSpPr>
          <p:nvPr/>
        </p:nvSpPr>
        <p:spPr bwMode="auto">
          <a:xfrm>
            <a:off x="3729038" y="3062288"/>
            <a:ext cx="1666875" cy="369887"/>
          </a:xfrm>
          <a:prstGeom prst="rect">
            <a:avLst/>
          </a:prstGeom>
          <a:noFill/>
          <a:ln w="9525">
            <a:noFill/>
            <a:miter lim="800000"/>
            <a:headEnd/>
            <a:tailEnd/>
          </a:ln>
        </p:spPr>
        <p:txBody>
          <a:bodyPr>
            <a:spAutoFit/>
          </a:bodyPr>
          <a:lstStyle/>
          <a:p>
            <a:pPr eaLnBrk="1" hangingPunct="1"/>
            <a:endParaRPr lang="ar-EG"/>
          </a:p>
        </p:txBody>
      </p:sp>
      <p:grpSp>
        <p:nvGrpSpPr>
          <p:cNvPr id="16394" name="Group 14"/>
          <p:cNvGrpSpPr>
            <a:grpSpLocks/>
          </p:cNvGrpSpPr>
          <p:nvPr/>
        </p:nvGrpSpPr>
        <p:grpSpPr bwMode="auto">
          <a:xfrm>
            <a:off x="3657600" y="2362200"/>
            <a:ext cx="1403350" cy="3122613"/>
            <a:chOff x="2260" y="762"/>
            <a:chExt cx="885" cy="1967"/>
          </a:xfrm>
        </p:grpSpPr>
        <p:sp>
          <p:nvSpPr>
            <p:cNvPr id="16412" name="Text Box 15"/>
            <p:cNvSpPr txBox="1">
              <a:spLocks noChangeArrowheads="1"/>
            </p:cNvSpPr>
            <p:nvPr/>
          </p:nvSpPr>
          <p:spPr bwMode="auto">
            <a:xfrm>
              <a:off x="2260" y="2322"/>
              <a:ext cx="885" cy="407"/>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Onset</a:t>
              </a:r>
              <a:r>
                <a:rPr lang="en-US" b="1"/>
                <a:t> of symptoms</a:t>
              </a:r>
            </a:p>
          </p:txBody>
        </p:sp>
        <p:sp>
          <p:nvSpPr>
            <p:cNvPr id="16413" name="Line 16"/>
            <p:cNvSpPr>
              <a:spLocks noChangeShapeType="1"/>
            </p:cNvSpPr>
            <p:nvPr/>
          </p:nvSpPr>
          <p:spPr bwMode="auto">
            <a:xfrm flipV="1">
              <a:off x="2382" y="762"/>
              <a:ext cx="0" cy="1554"/>
            </a:xfrm>
            <a:prstGeom prst="line">
              <a:avLst/>
            </a:prstGeom>
            <a:noFill/>
            <a:ln w="25400">
              <a:solidFill>
                <a:schemeClr val="tx1"/>
              </a:solidFill>
              <a:round/>
              <a:headEnd/>
              <a:tailEnd type="triangle" w="med" len="med"/>
            </a:ln>
          </p:spPr>
          <p:txBody>
            <a:bodyPr/>
            <a:lstStyle/>
            <a:p>
              <a:endParaRPr lang="en-US"/>
            </a:p>
          </p:txBody>
        </p:sp>
      </p:grpSp>
      <p:sp>
        <p:nvSpPr>
          <p:cNvPr id="16395" name="Text Box 17"/>
          <p:cNvSpPr txBox="1">
            <a:spLocks noChangeArrowheads="1"/>
          </p:cNvSpPr>
          <p:nvPr/>
        </p:nvSpPr>
        <p:spPr bwMode="auto">
          <a:xfrm>
            <a:off x="4124325" y="2627313"/>
            <a:ext cx="184150" cy="369887"/>
          </a:xfrm>
          <a:prstGeom prst="rect">
            <a:avLst/>
          </a:prstGeom>
          <a:noFill/>
          <a:ln w="9525">
            <a:noFill/>
            <a:miter lim="800000"/>
            <a:headEnd/>
            <a:tailEnd/>
          </a:ln>
        </p:spPr>
        <p:txBody>
          <a:bodyPr>
            <a:spAutoFit/>
          </a:bodyPr>
          <a:lstStyle/>
          <a:p>
            <a:pPr eaLnBrk="1" hangingPunct="1">
              <a:spcBef>
                <a:spcPct val="50000"/>
              </a:spcBef>
            </a:pPr>
            <a:endParaRPr lang="ar-EG"/>
          </a:p>
        </p:txBody>
      </p:sp>
      <p:sp>
        <p:nvSpPr>
          <p:cNvPr id="16396" name="Text Box 18"/>
          <p:cNvSpPr txBox="1">
            <a:spLocks noChangeArrowheads="1"/>
          </p:cNvSpPr>
          <p:nvPr/>
        </p:nvSpPr>
        <p:spPr bwMode="auto">
          <a:xfrm>
            <a:off x="3948113" y="3406775"/>
            <a:ext cx="1400175" cy="646113"/>
          </a:xfrm>
          <a:prstGeom prst="rect">
            <a:avLst/>
          </a:prstGeom>
          <a:noFill/>
          <a:ln w="25400">
            <a:solidFill>
              <a:schemeClr val="tx1"/>
            </a:solidFill>
            <a:miter lim="800000"/>
            <a:headEnd/>
            <a:tailEnd/>
          </a:ln>
        </p:spPr>
        <p:txBody>
          <a:bodyPr>
            <a:spAutoFit/>
          </a:bodyPr>
          <a:lstStyle/>
          <a:p>
            <a:pPr eaLnBrk="1" hangingPunct="1">
              <a:spcBef>
                <a:spcPct val="50000"/>
              </a:spcBef>
            </a:pPr>
            <a:r>
              <a:rPr lang="en-US" b="1">
                <a:solidFill>
                  <a:srgbClr val="00B0F0"/>
                </a:solidFill>
              </a:rPr>
              <a:t>Diagnosis</a:t>
            </a:r>
            <a:r>
              <a:rPr lang="en-US" b="1"/>
              <a:t> sought</a:t>
            </a:r>
          </a:p>
        </p:txBody>
      </p:sp>
      <p:sp>
        <p:nvSpPr>
          <p:cNvPr id="16397" name="Line 19"/>
          <p:cNvSpPr>
            <a:spLocks noChangeShapeType="1"/>
          </p:cNvSpPr>
          <p:nvPr/>
        </p:nvSpPr>
        <p:spPr bwMode="auto">
          <a:xfrm flipV="1">
            <a:off x="4105275" y="2209800"/>
            <a:ext cx="0" cy="1209675"/>
          </a:xfrm>
          <a:prstGeom prst="line">
            <a:avLst/>
          </a:prstGeom>
          <a:noFill/>
          <a:ln w="25400">
            <a:solidFill>
              <a:schemeClr val="tx1"/>
            </a:solidFill>
            <a:round/>
            <a:headEnd/>
            <a:tailEnd type="triangle" w="med" len="med"/>
          </a:ln>
        </p:spPr>
        <p:txBody>
          <a:bodyPr/>
          <a:lstStyle/>
          <a:p>
            <a:endParaRPr lang="en-US"/>
          </a:p>
        </p:txBody>
      </p:sp>
      <p:sp>
        <p:nvSpPr>
          <p:cNvPr id="16398" name="Rectangle 20"/>
          <p:cNvSpPr>
            <a:spLocks noGrp="1" noChangeArrowheads="1"/>
          </p:cNvSpPr>
          <p:nvPr>
            <p:ph type="title"/>
          </p:nvPr>
        </p:nvSpPr>
        <p:spPr>
          <a:xfrm>
            <a:off x="685800" y="381000"/>
            <a:ext cx="7772400" cy="533400"/>
          </a:xfrm>
        </p:spPr>
        <p:txBody>
          <a:bodyPr/>
          <a:lstStyle/>
          <a:p>
            <a:pPr eaLnBrk="1" hangingPunct="1"/>
            <a:r>
              <a:rPr lang="en-US" sz="3600" b="1" smtClean="0">
                <a:solidFill>
                  <a:srgbClr val="0070C0"/>
                </a:solidFill>
              </a:rPr>
              <a:t>Natural History of Disease</a:t>
            </a:r>
            <a:endParaRPr lang="en-US" sz="3600" smtClean="0">
              <a:solidFill>
                <a:srgbClr val="0070C0"/>
              </a:solidFill>
            </a:endParaRPr>
          </a:p>
        </p:txBody>
      </p:sp>
      <p:sp>
        <p:nvSpPr>
          <p:cNvPr id="16399" name="Line 21"/>
          <p:cNvSpPr>
            <a:spLocks noChangeShapeType="1"/>
          </p:cNvSpPr>
          <p:nvPr/>
        </p:nvSpPr>
        <p:spPr bwMode="auto">
          <a:xfrm>
            <a:off x="381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0" name="Line 22"/>
          <p:cNvSpPr>
            <a:spLocks noChangeShapeType="1"/>
          </p:cNvSpPr>
          <p:nvPr/>
        </p:nvSpPr>
        <p:spPr bwMode="auto">
          <a:xfrm>
            <a:off x="8763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1" name="Line 23"/>
          <p:cNvSpPr>
            <a:spLocks noChangeShapeType="1"/>
          </p:cNvSpPr>
          <p:nvPr/>
        </p:nvSpPr>
        <p:spPr bwMode="auto">
          <a:xfrm>
            <a:off x="1981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2" name="Line 24"/>
          <p:cNvSpPr>
            <a:spLocks noChangeShapeType="1"/>
          </p:cNvSpPr>
          <p:nvPr/>
        </p:nvSpPr>
        <p:spPr bwMode="auto">
          <a:xfrm>
            <a:off x="38100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3" name="Line 25"/>
          <p:cNvSpPr>
            <a:spLocks noChangeShapeType="1"/>
          </p:cNvSpPr>
          <p:nvPr/>
        </p:nvSpPr>
        <p:spPr bwMode="auto">
          <a:xfrm>
            <a:off x="6172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cxnSp>
        <p:nvCxnSpPr>
          <p:cNvPr id="16404" name="AutoShape 26"/>
          <p:cNvCxnSpPr>
            <a:cxnSpLocks noChangeShapeType="1"/>
          </p:cNvCxnSpPr>
          <p:nvPr/>
        </p:nvCxnSpPr>
        <p:spPr bwMode="auto">
          <a:xfrm>
            <a:off x="2971800" y="1600200"/>
            <a:ext cx="838200" cy="1588"/>
          </a:xfrm>
          <a:prstGeom prst="straightConnector1">
            <a:avLst/>
          </a:prstGeom>
          <a:noFill/>
          <a:ln w="50800">
            <a:solidFill>
              <a:schemeClr val="hlink"/>
            </a:solidFill>
            <a:round/>
            <a:headEnd type="none" w="sm" len="sm"/>
            <a:tailEnd type="none" w="sm" len="sm"/>
          </a:ln>
        </p:spPr>
      </p:cxnSp>
      <p:sp>
        <p:nvSpPr>
          <p:cNvPr id="16405" name="Line 27"/>
          <p:cNvSpPr>
            <a:spLocks noChangeShapeType="1"/>
          </p:cNvSpPr>
          <p:nvPr/>
        </p:nvSpPr>
        <p:spPr bwMode="auto">
          <a:xfrm flipV="1">
            <a:off x="3124200" y="1752600"/>
            <a:ext cx="0" cy="533400"/>
          </a:xfrm>
          <a:prstGeom prst="line">
            <a:avLst/>
          </a:prstGeom>
          <a:noFill/>
          <a:ln w="31750">
            <a:solidFill>
              <a:srgbClr val="00FFFF"/>
            </a:solidFill>
            <a:round/>
            <a:headEnd type="none" w="sm" len="sm"/>
            <a:tailEnd type="triangle" w="sm" len="sm"/>
          </a:ln>
        </p:spPr>
        <p:txBody>
          <a:bodyPr/>
          <a:lstStyle/>
          <a:p>
            <a:endParaRPr lang="en-US"/>
          </a:p>
        </p:txBody>
      </p:sp>
      <p:sp>
        <p:nvSpPr>
          <p:cNvPr id="16406" name="Text Box 28"/>
          <p:cNvSpPr txBox="1">
            <a:spLocks noChangeArrowheads="1"/>
          </p:cNvSpPr>
          <p:nvPr/>
        </p:nvSpPr>
        <p:spPr bwMode="auto">
          <a:xfrm>
            <a:off x="2895600" y="1143000"/>
            <a:ext cx="3656013" cy="369888"/>
          </a:xfrm>
          <a:prstGeom prst="rect">
            <a:avLst/>
          </a:prstGeom>
          <a:noFill/>
          <a:ln w="12699">
            <a:noFill/>
            <a:miter lim="800000"/>
            <a:headEnd type="none" w="sm" len="sm"/>
            <a:tailEnd type="none" w="sm" len="sm"/>
          </a:ln>
        </p:spPr>
        <p:txBody>
          <a:bodyPr wrap="none">
            <a:spAutoFit/>
          </a:bodyPr>
          <a:lstStyle/>
          <a:p>
            <a:pPr eaLnBrk="1" hangingPunct="1"/>
            <a:r>
              <a:rPr lang="en-US" b="1">
                <a:solidFill>
                  <a:srgbClr val="FF0000"/>
                </a:solidFill>
              </a:rPr>
              <a:t>Detectable subclinical disease</a:t>
            </a:r>
          </a:p>
        </p:txBody>
      </p:sp>
      <p:sp>
        <p:nvSpPr>
          <p:cNvPr id="16407" name="Line 29"/>
          <p:cNvSpPr>
            <a:spLocks noChangeShapeType="1"/>
          </p:cNvSpPr>
          <p:nvPr/>
        </p:nvSpPr>
        <p:spPr bwMode="auto">
          <a:xfrm>
            <a:off x="29718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16408" name="Line 30"/>
          <p:cNvSpPr>
            <a:spLocks noChangeShapeType="1"/>
          </p:cNvSpPr>
          <p:nvPr/>
        </p:nvSpPr>
        <p:spPr bwMode="auto">
          <a:xfrm>
            <a:off x="38100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25625" name="Date Placeholder 30"/>
          <p:cNvSpPr>
            <a:spLocks noGrp="1"/>
          </p:cNvSpPr>
          <p:nvPr>
            <p:ph type="dt" sz="quarter" idx="10"/>
          </p:nvPr>
        </p:nvSpPr>
        <p:spPr/>
        <p:txBody>
          <a:bodyPr/>
          <a:lstStyle/>
          <a:p>
            <a:pPr>
              <a:defRPr/>
            </a:pPr>
            <a:r>
              <a:rPr lang="en-US"/>
              <a:t>6 September 2013</a:t>
            </a:r>
            <a:endParaRPr lang="en-US"/>
          </a:p>
        </p:txBody>
      </p:sp>
      <p:sp>
        <p:nvSpPr>
          <p:cNvPr id="25626" name="Footer Placeholder 32"/>
          <p:cNvSpPr>
            <a:spLocks noGrp="1"/>
          </p:cNvSpPr>
          <p:nvPr>
            <p:ph type="ftr" sz="quarter" idx="11"/>
          </p:nvPr>
        </p:nvSpPr>
        <p:spPr/>
        <p:txBody>
          <a:bodyPr/>
          <a:lstStyle/>
          <a:p>
            <a:pPr>
              <a:defRPr/>
            </a:pPr>
            <a:r>
              <a:rPr lang="en-US"/>
              <a:t>Natural History&amp; Spectrum of Diseases</a:t>
            </a:r>
            <a:endParaRPr lang="en-US"/>
          </a:p>
        </p:txBody>
      </p:sp>
      <p:sp>
        <p:nvSpPr>
          <p:cNvPr id="16411" name="Slide Number Placeholder 32"/>
          <p:cNvSpPr>
            <a:spLocks noGrp="1"/>
          </p:cNvSpPr>
          <p:nvPr>
            <p:ph type="sldNum" sz="quarter" idx="12"/>
          </p:nvPr>
        </p:nvSpPr>
        <p:spPr bwMode="auto">
          <a:noFill/>
          <a:ln>
            <a:miter lim="800000"/>
            <a:headEnd/>
            <a:tailEnd/>
          </a:ln>
        </p:spPr>
        <p:txBody>
          <a:bodyPr/>
          <a:lstStyle/>
          <a:p>
            <a:fld id="{163E085D-FD65-4ADF-BDFE-EB233687C499}"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GB" b="1" smtClean="0">
                <a:solidFill>
                  <a:schemeClr val="bg2"/>
                </a:solidFill>
                <a:latin typeface="Arial" charset="0"/>
              </a:rPr>
              <a:t>The problem</a:t>
            </a:r>
          </a:p>
        </p:txBody>
      </p:sp>
      <p:sp>
        <p:nvSpPr>
          <p:cNvPr id="18435" name="Rectangle 3"/>
          <p:cNvSpPr>
            <a:spLocks noGrp="1"/>
          </p:cNvSpPr>
          <p:nvPr>
            <p:ph type="body" idx="1"/>
          </p:nvPr>
        </p:nvSpPr>
        <p:spPr/>
        <p:txBody>
          <a:bodyPr/>
          <a:lstStyle/>
          <a:p>
            <a:r>
              <a:rPr lang="en-GB" sz="2800" smtClean="0">
                <a:latin typeface="Arial" charset="0"/>
              </a:rPr>
              <a:t>The problem is that we might know about disease onset when symptoms occur but most likely we will </a:t>
            </a:r>
            <a:r>
              <a:rPr lang="en-GB" sz="2800" u="sng" smtClean="0">
                <a:latin typeface="Arial" charset="0"/>
              </a:rPr>
              <a:t>only</a:t>
            </a:r>
            <a:r>
              <a:rPr lang="en-GB" sz="2800" smtClean="0">
                <a:latin typeface="Arial" charset="0"/>
              </a:rPr>
              <a:t> know about the disease when a person seeks care for the symptoms. </a:t>
            </a:r>
          </a:p>
          <a:p>
            <a:pPr>
              <a:buFont typeface="Arial" charset="0"/>
              <a:buNone/>
            </a:pPr>
            <a:endParaRPr lang="en-GB" sz="2800" smtClean="0">
              <a:latin typeface="Arial" charset="0"/>
            </a:endParaRPr>
          </a:p>
          <a:p>
            <a:r>
              <a:rPr lang="en-GB" sz="2800" smtClean="0">
                <a:latin typeface="Arial" charset="0"/>
              </a:rPr>
              <a:t>In some situations an investigator will only become aware of a case after a diagnosis is made.</a:t>
            </a:r>
          </a:p>
        </p:txBody>
      </p:sp>
      <p:sp>
        <p:nvSpPr>
          <p:cNvPr id="6" name="Date Placeholder 5"/>
          <p:cNvSpPr>
            <a:spLocks noGrp="1"/>
          </p:cNvSpPr>
          <p:nvPr>
            <p:ph type="dt" sz="quarter" idx="10"/>
          </p:nvPr>
        </p:nvSpPr>
        <p:spPr/>
        <p:txBody>
          <a:bodyPr/>
          <a:lstStyle/>
          <a:p>
            <a:pPr>
              <a:defRPr/>
            </a:pPr>
            <a:r>
              <a:rPr lang="en-US"/>
              <a:t>6 September 2013</a:t>
            </a:r>
            <a:endParaRPr lang="en-US"/>
          </a:p>
        </p:txBody>
      </p:sp>
      <p:sp>
        <p:nvSpPr>
          <p:cNvPr id="18437" name="Slide Number Placeholder 6"/>
          <p:cNvSpPr>
            <a:spLocks noGrp="1"/>
          </p:cNvSpPr>
          <p:nvPr>
            <p:ph type="sldNum" sz="quarter" idx="12"/>
          </p:nvPr>
        </p:nvSpPr>
        <p:spPr bwMode="auto">
          <a:noFill/>
          <a:ln>
            <a:miter lim="800000"/>
            <a:headEnd/>
            <a:tailEnd/>
          </a:ln>
        </p:spPr>
        <p:txBody>
          <a:bodyPr/>
          <a:lstStyle/>
          <a:p>
            <a:fld id="{E7235562-0EEF-495E-9DE7-D9BC10D09B83}" type="slidenum">
              <a:rPr lang="en-US"/>
              <a:pPr/>
              <a:t>9</a:t>
            </a:fld>
            <a:endParaRPr lang="en-US"/>
          </a:p>
        </p:txBody>
      </p:sp>
      <p:sp>
        <p:nvSpPr>
          <p:cNvPr id="8" name="Footer Placeholder 7"/>
          <p:cNvSpPr>
            <a:spLocks noGrp="1"/>
          </p:cNvSpPr>
          <p:nvPr>
            <p:ph type="ftr" sz="quarter" idx="11"/>
          </p:nvPr>
        </p:nvSpPr>
        <p:spPr/>
        <p:txBody>
          <a:bodyPr/>
          <a:lstStyle/>
          <a:p>
            <a:pPr>
              <a:defRPr/>
            </a:pPr>
            <a:r>
              <a:rPr lang="en-US"/>
              <a:t>Natural History&amp; Spectrum of Diseases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P101967919_template">
  <a:themeElements>
    <a:clrScheme name="1_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fontScheme name="1_TP101967919_template">
      <a:majorFont>
        <a:latin typeface="Tahoma"/>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P101967919_template">
  <a:themeElements>
    <a:clrScheme name="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fontScheme name="TP101967919_template">
      <a:majorFont>
        <a:latin typeface="Tahoma"/>
        <a:ea typeface=""/>
        <a:cs typeface="Tahoma"/>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1007</Words>
  <Application>Microsoft Office PowerPoint</Application>
  <PresentationFormat>On-screen Show (4:3)</PresentationFormat>
  <Paragraphs>177</Paragraphs>
  <Slides>21</Slides>
  <Notes>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5" baseType="lpstr">
      <vt:lpstr>Arial</vt:lpstr>
      <vt:lpstr>Tahoma</vt:lpstr>
      <vt:lpstr>Calibri</vt:lpstr>
      <vt:lpstr>Footlight MT Light</vt:lpstr>
      <vt:lpstr>Times New Roman</vt:lpstr>
      <vt:lpstr>Courier New</vt:lpstr>
      <vt:lpstr>Arial Rounded MT Bold</vt:lpstr>
      <vt:lpstr>Arial Unicode MS</vt:lpstr>
      <vt:lpstr>Arial Narrow</vt:lpstr>
      <vt:lpstr>Verdana</vt:lpstr>
      <vt:lpstr>Monotype Sorts</vt:lpstr>
      <vt:lpstr>1_TP101967919_template</vt:lpstr>
      <vt:lpstr>TP101967919_template</vt:lpstr>
      <vt:lpstr>Microsoft Photo Editor 3.0 Photo</vt:lpstr>
      <vt:lpstr>Natural History &amp; Spectrum of Diseases</vt:lpstr>
      <vt:lpstr>OBJECTIVES OF THE LECTURE</vt:lpstr>
      <vt:lpstr>       Natural History of Disease</vt:lpstr>
      <vt:lpstr>Natural history of disease</vt:lpstr>
      <vt:lpstr>Natural history Phenomena</vt:lpstr>
      <vt:lpstr>Slide 6</vt:lpstr>
      <vt:lpstr>Slide 7</vt:lpstr>
      <vt:lpstr>Natural History of Disease</vt:lpstr>
      <vt:lpstr>The problem</vt:lpstr>
      <vt:lpstr>Importance of studying  Natural history of disease</vt:lpstr>
      <vt:lpstr>Spectrum of disease</vt:lpstr>
      <vt:lpstr>Slide 12</vt:lpstr>
      <vt:lpstr>Slide 13</vt:lpstr>
      <vt:lpstr>Slide 14</vt:lpstr>
      <vt:lpstr>Slide 15</vt:lpstr>
      <vt:lpstr>Slide 16</vt:lpstr>
      <vt:lpstr>Slide 17</vt:lpstr>
      <vt:lpstr>Slide 18</vt:lpstr>
      <vt:lpstr>Iceberg Phenomenon  </vt:lpstr>
      <vt:lpstr>Implications of the concepts of natural history and spectrum of disease</vt:lpstr>
      <vt:lpstr>Reference books</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triad&amp;  natural history of diseases</dc:title>
  <dc:creator>User</dc:creator>
  <cp:lastModifiedBy>Mohammed</cp:lastModifiedBy>
  <cp:revision>46</cp:revision>
  <dcterms:created xsi:type="dcterms:W3CDTF">2011-09-15T09:02:42Z</dcterms:created>
  <dcterms:modified xsi:type="dcterms:W3CDTF">2013-09-15T06:38:32Z</dcterms:modified>
</cp:coreProperties>
</file>