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73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632F5-C134-41B1-9363-55022768C5AD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DB14-0B93-4BF9-87A2-E01C40C0F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A464-0D44-4B2C-8696-2A1846BF934B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5911-EB66-4F26-BBAD-A8FD67FF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B79B-2E2D-4B9D-9E1A-28225DC6398F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B917-AE7C-4286-A871-F75A1B2F0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D3F7D8-A553-4647-9488-BCA95B934D8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B356ED-8569-4DC0-B141-A42992C38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714A76E-41F8-40E4-B0E6-4D7370B0448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83C722-5643-4D5D-A819-352F08BB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33676B8-606E-41F1-8533-3968F6AD3B4D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6752BC-9681-45E7-810C-281BDACEB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5A7E761-6593-4F23-9323-FC96DE84C2E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8B83FDF-10E6-475A-A48D-61F1373D6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235A773-351B-46E2-BD5A-E79F65C704C0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389F4E-692E-4700-A4EF-811A34FB3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D94C1A2-2BE0-4C27-995C-E82A05765C0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AE450BC-9AD8-4287-A643-81884DA1C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D002F5E-576F-4EF8-BF26-BA7110C129CD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1B329E0-4086-4AE4-B2DD-F3F573982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9FF2FB-2518-437D-82C0-6E4C7DD5EBFF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B3A5AE-13F3-4D0B-929C-0BA91368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5AF8-52F6-41B5-8A32-4BDA9E53DCEE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CA39-85F3-417D-80D0-079AB6878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9E268F-4AFA-4FF0-85D5-D8633AD07787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C3D592-CF34-4C3F-A114-8B33C8CC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60854A-D96F-49E9-B261-FC9E8EBD847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6C0EA89-22DC-4991-A6E5-AA20A39E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825EBF-B77B-46CF-98CC-77BF5D1424B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6B45BD4-171C-44B9-8AB1-9285692FD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8F46EC-CF59-4B41-9495-1F955D9FB13B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6E17AB-010E-43B2-A56B-DACBF474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23104F2-7A0D-43DF-9105-6B2448BB1617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D0DADF-824D-40AA-B9D3-F8B4620FA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600D5B8-C58A-4F74-8F43-FDC3E080C7D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20246C-549C-40CB-8921-DEEF4C7A9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3DA05D-0F61-46C5-955C-83FABA1F1066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7C8EC4-2F5F-45D1-914E-92CE88F2B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CFAB839-7421-4489-B42A-E1F5BDC5FCC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939C3C-6B6B-4180-9241-8BC663143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A611142-9FB6-4CBA-AA26-249E9F847B3A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71867BA-00E3-4DA8-A878-501B0AC8A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5D34B40-E419-49FD-913E-85982A85F8BC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34C8BE5-50DE-47F7-8541-EDCB2498C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B750-E78E-4FB4-85EC-90BE958A5C4C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F31DB-4526-4C42-A81E-A7A921C08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A888EE3-30D4-4355-89A1-F4378B34B0E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64DF011-396E-43C1-9108-479D39E72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825312-DB9A-4010-9DB6-C47D7D9CA71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EA6F25B-D037-435E-AFD5-B2F244D29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E796195-C174-4E09-B551-20A026E47D6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B680E8F-26D3-42CF-8B77-62FA28509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80169C-B87F-437A-9E60-1430F152EC41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4A0439-50ED-4D7D-932B-E19ED940F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1C90-3F51-4F54-BB4E-A0D117B1E5D4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1B3B7-4A68-4725-9471-863863CDE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165B-967E-4E0B-97BE-17B8A9D377E9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F109-6DD5-4707-9C42-FAC35C321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74D6-B9DD-46BD-8707-5974E9271CB2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3A18-20C9-42F6-84CF-BD85ADBF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1D1C-CEF1-4B0D-ADFD-D16DB08BBE96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5EF6-AE1C-479C-8E33-D62DA3578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242F-21BE-4EEA-872F-A1B199CC523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9C6B-7E0A-4B1D-9A62-BAAEF98AE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0B9A2-ACE1-4836-B2A0-BB8C3D591BCB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605A7-F2FB-45ED-A42A-345DE669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A5689-D7DD-446C-B860-4DF3D2A48746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C0C07A-A2A7-4D09-B6CE-7326E75B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6E1DF3E-C6B6-45AF-80F4-9C23031FC1CC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6D0499C-C3AE-49B5-92A1-5C4EBC41C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46A8315-9278-4A2C-9F93-C6850F3E0B1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86F690A-886B-409F-8164-FE3352778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EPIDEMIOLOGY AND PREVENTION OF INFLUENZA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Epidemics and Pandemics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Annual epidemics</a:t>
            </a:r>
          </a:p>
          <a:p>
            <a:pPr eaLnBrk="1" hangingPunct="1"/>
            <a:r>
              <a:rPr lang="en-US" altLang="en-US" smtClean="0"/>
              <a:t>Global Pandemics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Characteristic pattern of an influenza pandemic 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Starts from a single geographic focus</a:t>
            </a:r>
          </a:p>
          <a:p>
            <a:pPr eaLnBrk="1" hangingPunct="1"/>
            <a:r>
              <a:rPr lang="en-US" altLang="en-US" smtClean="0"/>
              <a:t>Rapidly spread along routes of travel</a:t>
            </a:r>
          </a:p>
          <a:p>
            <a:pPr eaLnBrk="1" hangingPunct="1"/>
            <a:r>
              <a:rPr lang="en-US" altLang="en-US" smtClean="0"/>
              <a:t>High attack rate of all age groups</a:t>
            </a:r>
          </a:p>
          <a:p>
            <a:pPr eaLnBrk="1" hangingPunct="1"/>
            <a:r>
              <a:rPr lang="en-US" altLang="en-US" smtClean="0"/>
              <a:t>Case fatality isn’t increased substanically</a:t>
            </a:r>
          </a:p>
          <a:p>
            <a:pPr eaLnBrk="1" hangingPunct="1"/>
            <a:r>
              <a:rPr lang="en-US" altLang="en-US" smtClean="0"/>
              <a:t>Multiple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Pandemics and Epidemics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1918 Spanish influenza pandemic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 = 20% - 30% (in adults) and 30% - 45% (in children)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CF 15% - 50% (mostly in young adult)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Annual local epidemics characteristics: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Follow predictable pattern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Usually occur between November and March in the northern hemisphere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High attack rates among schoolchildren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Increased pneumonia and influenza hospital admission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Increased number of deaths from pneumonic and influenza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 starts abruptly and reaches the peak within 3wks and ends by the 8</a:t>
            </a:r>
            <a:r>
              <a:rPr lang="en-US" baseline="30000" dirty="0" smtClean="0"/>
              <a:t>th</a:t>
            </a:r>
            <a:r>
              <a:rPr lang="en-US" dirty="0" smtClean="0"/>
              <a:t> wk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2 strains may coexist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 occur between May and September in the southern hemisphere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Virus survives better in environments of lower temperature and humidity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Rates of infection in infants and children are higher than those of adults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Rates of hospitalization are highest in infants followed by elderly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8816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Factors affecting the size and impact of an influenza epidemics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Degree of the antigenic variation of the new virus</a:t>
            </a:r>
          </a:p>
          <a:p>
            <a:pPr eaLnBrk="1" hangingPunct="1"/>
            <a:r>
              <a:rPr lang="en-US" altLang="en-US" smtClean="0"/>
              <a:t>Virus virulence</a:t>
            </a:r>
          </a:p>
          <a:p>
            <a:pPr eaLnBrk="1" hangingPunct="1"/>
            <a:r>
              <a:rPr lang="en-US" altLang="en-US" smtClean="0"/>
              <a:t>Existing protective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Epidemics in North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10%-20%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in certain population group ranges between 40%-50%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Influenza associated deaths range between 20,000 and 40,000 annually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Persons aged more than 65 years account for 90% of influenza associated deaths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cumulative deaths during successive annual epidemics of an </a:t>
            </a:r>
            <a:r>
              <a:rPr lang="en-US" dirty="0" err="1" smtClean="0"/>
              <a:t>interpandemic</a:t>
            </a:r>
            <a:r>
              <a:rPr lang="en-US" dirty="0" smtClean="0"/>
              <a:t> period often exceed the death in the pandemic period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Example: In the 1968-69 H3N2 pandemic, total deaths estimated to be 34,000, but the virus caused more than 300,000 deaths in the annual epidemics in the subsequent 21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Annual influenza has been associated with an average of 226,000 hospitalizations per year in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epidemic and all 20</a:t>
            </a:r>
            <a:r>
              <a:rPr lang="en-US" baseline="30000" dirty="0" smtClean="0"/>
              <a:t>th</a:t>
            </a:r>
            <a:r>
              <a:rPr lang="en-US" dirty="0" smtClean="0"/>
              <a:t>-century pandemic infections by influenza virus are type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Surveillance of Influanza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Necessary to track epidemic</a:t>
            </a:r>
          </a:p>
          <a:p>
            <a:pPr eaLnBrk="1" hangingPunct="1"/>
            <a:r>
              <a:rPr lang="en-US" altLang="en-US" smtClean="0"/>
              <a:t>To detect pandemics</a:t>
            </a:r>
          </a:p>
          <a:p>
            <a:pPr eaLnBrk="1" hangingPunct="1"/>
            <a:r>
              <a:rPr lang="en-US" altLang="en-US" smtClean="0"/>
              <a:t>To determine virus serotypes for vaccine policy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Mechanisms of Antigenic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Antigenic drift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Minor antigenic changes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Antigenic shift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Major antigenic changes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Mixing vessel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Pandemic may occur when: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a shift variant: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Retains the ability to replicate well in humans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efficiently transmissible between humans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has new surface HA or NA determinants that evade existing influenza antibody profiles in the human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 antigenic shifts occurred during the </a:t>
            </a:r>
            <a:r>
              <a:rPr lang="en-US" smtClean="0"/>
              <a:t>20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Thank you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Unique epidemiology:</a:t>
            </a:r>
          </a:p>
          <a:p>
            <a:pPr lvl="1" eaLnBrk="1" hangingPunct="1"/>
            <a:r>
              <a:rPr lang="en-US" altLang="en-US" smtClean="0"/>
              <a:t>Seasonal attack rates of 10% to 30%</a:t>
            </a:r>
          </a:p>
          <a:p>
            <a:pPr lvl="1" eaLnBrk="1" hangingPunct="1"/>
            <a:r>
              <a:rPr lang="en-US" altLang="en-US" smtClean="0"/>
              <a:t>Global pandemics</a:t>
            </a:r>
          </a:p>
          <a:p>
            <a:pPr eaLnBrk="1" hangingPunct="1"/>
            <a:r>
              <a:rPr lang="en-US" altLang="en-US" smtClean="0"/>
              <a:t>Influenza viruses are epizootic in</a:t>
            </a:r>
          </a:p>
          <a:p>
            <a:pPr lvl="1" eaLnBrk="1" hangingPunct="1"/>
            <a:r>
              <a:rPr lang="en-US" altLang="en-US" smtClean="0"/>
              <a:t>avian </a:t>
            </a:r>
          </a:p>
          <a:p>
            <a:pPr lvl="1" eaLnBrk="1" hangingPunct="1"/>
            <a:r>
              <a:rPr lang="en-US" altLang="en-US" smtClean="0"/>
              <a:t>animal</a:t>
            </a:r>
          </a:p>
          <a:p>
            <a:pPr eaLnBrk="1" hangingPunct="1"/>
            <a:r>
              <a:rPr lang="en-US" altLang="en-US" smtClean="0"/>
              <a:t>The influenza continue to cause widespread epidemics (unpredictable antigenic  changes)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Clinical Features of Influenza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Fever with respiratory symptoms</a:t>
            </a:r>
          </a:p>
          <a:p>
            <a:pPr eaLnBrk="1" hangingPunct="1"/>
            <a:r>
              <a:rPr lang="en-US" altLang="en-US" smtClean="0"/>
              <a:t>Myalgia and headache</a:t>
            </a:r>
          </a:p>
          <a:p>
            <a:pPr eaLnBrk="1" hangingPunct="1"/>
            <a:r>
              <a:rPr lang="en-US" altLang="en-US" smtClean="0"/>
              <a:t>GI symptoms</a:t>
            </a:r>
          </a:p>
          <a:p>
            <a:pPr eaLnBrk="1" hangingPunct="1"/>
            <a:r>
              <a:rPr lang="en-US" altLang="en-US" smtClean="0"/>
              <a:t>Primary influenza viral pneumonia</a:t>
            </a:r>
          </a:p>
          <a:p>
            <a:pPr eaLnBrk="1" hangingPunct="1"/>
            <a:r>
              <a:rPr lang="en-US" altLang="en-US" smtClean="0"/>
              <a:t>Secondary bacterial pneumonia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Transmission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Aerosols secretions (coughing, sneezing, and talking)</a:t>
            </a:r>
          </a:p>
          <a:p>
            <a:pPr eaLnBrk="1" hangingPunct="1"/>
            <a:r>
              <a:rPr lang="en-US" altLang="en-US" smtClean="0"/>
              <a:t>Direct or indirect</a:t>
            </a:r>
          </a:p>
          <a:p>
            <a:pPr eaLnBrk="1" hangingPunct="1"/>
            <a:r>
              <a:rPr lang="en-US" altLang="en-US" smtClean="0"/>
              <a:t>IP 1- 4 days</a:t>
            </a:r>
          </a:p>
          <a:p>
            <a:pPr eaLnBrk="1" hangingPunct="1"/>
            <a:r>
              <a:rPr lang="en-US" altLang="en-US" smtClean="0"/>
              <a:t>Infectivity: shortly before the appearance of the symptoms up to the 4</a:t>
            </a:r>
            <a:r>
              <a:rPr lang="en-US" altLang="en-US" baseline="30000" smtClean="0"/>
              <a:t>th</a:t>
            </a:r>
            <a:r>
              <a:rPr lang="en-US" altLang="en-US" smtClean="0"/>
              <a:t> or 5</a:t>
            </a:r>
            <a:r>
              <a:rPr lang="en-US" altLang="en-US" baseline="30000" smtClean="0"/>
              <a:t>th</a:t>
            </a:r>
            <a:r>
              <a:rPr lang="en-US" altLang="en-US" smtClean="0"/>
              <a:t> day of the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Diagnosis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Viral culture</a:t>
            </a:r>
          </a:p>
          <a:p>
            <a:pPr eaLnBrk="1" hangingPunct="1"/>
            <a:r>
              <a:rPr lang="en-US" altLang="en-US" smtClean="0"/>
              <a:t>Serology</a:t>
            </a:r>
          </a:p>
          <a:p>
            <a:pPr eaLnBrk="1" hangingPunct="1"/>
            <a:r>
              <a:rPr lang="en-US" altLang="en-US" smtClean="0"/>
              <a:t>Rapid test</a:t>
            </a:r>
          </a:p>
          <a:p>
            <a:pPr eaLnBrk="1" hangingPunct="1"/>
            <a:r>
              <a:rPr lang="en-US" altLang="en-US" smtClean="0"/>
              <a:t>PCR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isolated 1933</a:t>
            </a:r>
          </a:p>
          <a:p>
            <a:pPr eaLnBrk="1" hangingPunct="1"/>
            <a:r>
              <a:rPr lang="en-US" altLang="en-US" smtClean="0"/>
              <a:t>Technique of culture in hens’ eggs first described in 1936</a:t>
            </a:r>
          </a:p>
          <a:p>
            <a:pPr eaLnBrk="1" hangingPunct="1"/>
            <a:r>
              <a:rPr lang="en-US" altLang="en-US" smtClean="0"/>
              <a:t>Influenza virus B first isolated in 1940</a:t>
            </a:r>
          </a:p>
          <a:p>
            <a:pPr eaLnBrk="1" hangingPunct="1"/>
            <a:r>
              <a:rPr lang="en-US" altLang="en-US" smtClean="0"/>
              <a:t>Influenza virus C first isolated in 1947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 types (A, B, and C)</a:t>
            </a:r>
          </a:p>
          <a:p>
            <a:pPr eaLnBrk="1" hangingPunct="1"/>
            <a:r>
              <a:rPr lang="en-US" altLang="en-US" smtClean="0"/>
              <a:t>A and B contain 8 segments of single-straded RNA</a:t>
            </a:r>
          </a:p>
          <a:p>
            <a:pPr lvl="1" eaLnBrk="1" hangingPunct="1"/>
            <a:r>
              <a:rPr lang="en-US" altLang="en-US" smtClean="0"/>
              <a:t>That code for 10 proteins</a:t>
            </a:r>
          </a:p>
          <a:p>
            <a:pPr lvl="1" eaLnBrk="1" hangingPunct="1"/>
            <a:r>
              <a:rPr lang="en-US" altLang="en-US" smtClean="0"/>
              <a:t>The most important 2 glycoproteins are  HA and NA. Their importance are in the pathogenesis and immune protection.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The Genes of Influenza A Virus and Their Protein Products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914400"/>
          <a:ext cx="8534400" cy="569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371600"/>
                <a:gridCol w="1905000"/>
                <a:gridCol w="4191000"/>
              </a:tblGrid>
              <a:tr h="91429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RNA Segment Number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Gene Product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Protein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Proposed Functions of Protein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PBI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PB2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 (host range determinant)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Hemagglutinin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Viral attachment to cell membranes; major antigenic and virulence determinant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Neuraminidase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Release from membranes; major antigenic determinant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NP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Nucleoprotein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Encapsidates</a:t>
                      </a:r>
                      <a:r>
                        <a:rPr lang="en-US" sz="1800" dirty="0" smtClean="0"/>
                        <a:t> RNA, type-specific antigen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Matrix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Surrounds viral core; involved in assembly and budding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Ion channel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NS1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Nonstructural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</a:t>
                      </a:r>
                      <a:r>
                        <a:rPr lang="en-US" sz="1800" baseline="0" dirty="0" smtClean="0"/>
                        <a:t> binding, anti-interferon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NS2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Nonstructural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 function</a:t>
            </a:r>
          </a:p>
          <a:p>
            <a:pPr lvl="1" eaLnBrk="1" hangingPunct="1"/>
            <a:r>
              <a:rPr lang="en-US" altLang="en-US" smtClean="0"/>
              <a:t>It serves as an attachment protein</a:t>
            </a:r>
          </a:p>
          <a:p>
            <a:pPr lvl="1" eaLnBrk="1" hangingPunct="1"/>
            <a:r>
              <a:rPr lang="en-US" altLang="en-US" smtClean="0"/>
              <a:t>It also serves as a virulence determinant</a:t>
            </a:r>
          </a:p>
          <a:p>
            <a:pPr eaLnBrk="1" hangingPunct="1"/>
            <a:r>
              <a:rPr lang="en-US" altLang="en-US" smtClean="0"/>
              <a:t>NA function</a:t>
            </a:r>
          </a:p>
          <a:p>
            <a:pPr lvl="1" eaLnBrk="1" hangingPunct="1"/>
            <a:r>
              <a:rPr lang="en-US" altLang="en-US" smtClean="0"/>
              <a:t>NA cleaves sialic acid residues to allow virus release from the host epithelial cell</a:t>
            </a:r>
          </a:p>
          <a:p>
            <a:pPr eaLnBrk="1" hangingPunct="1"/>
            <a:r>
              <a:rPr lang="en-US" altLang="en-US" smtClean="0"/>
              <a:t>The subtypes of influenza A viruts are determined by these two surface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737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1_Office Theme</vt:lpstr>
      <vt:lpstr>2_Office Theme</vt:lpstr>
      <vt:lpstr>EPIDEMIOLOGY AND PREVENTION OF INFLUENZA</vt:lpstr>
      <vt:lpstr>Introduction</vt:lpstr>
      <vt:lpstr>Clinical Features of Influenza</vt:lpstr>
      <vt:lpstr>Transmission</vt:lpstr>
      <vt:lpstr>Diagnosis</vt:lpstr>
      <vt:lpstr>The Virus</vt:lpstr>
      <vt:lpstr>The virus</vt:lpstr>
      <vt:lpstr>Slide 8</vt:lpstr>
      <vt:lpstr>The Virus</vt:lpstr>
      <vt:lpstr>Epidemics and Pandemics</vt:lpstr>
      <vt:lpstr>Characteristic pattern of an influenza pandemic </vt:lpstr>
      <vt:lpstr>Pandemics and Epidemics</vt:lpstr>
      <vt:lpstr>Slide 13</vt:lpstr>
      <vt:lpstr>Factors affecting the size and impact of an influenza epidemics</vt:lpstr>
      <vt:lpstr>Epidemics in North America</vt:lpstr>
      <vt:lpstr>Surveillance of Influanza</vt:lpstr>
      <vt:lpstr>Mechanisms of Antigenic Variation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AND PREVENTION OF INFLUENZA</dc:title>
  <dc:creator>Windows User</dc:creator>
  <cp:lastModifiedBy>User</cp:lastModifiedBy>
  <cp:revision>41</cp:revision>
  <dcterms:created xsi:type="dcterms:W3CDTF">2011-02-12T21:25:30Z</dcterms:created>
  <dcterms:modified xsi:type="dcterms:W3CDTF">2013-10-07T13:20:55Z</dcterms:modified>
</cp:coreProperties>
</file>