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41"/>
  </p:notesMasterIdLst>
  <p:sldIdLst>
    <p:sldId id="256" r:id="rId2"/>
    <p:sldId id="289" r:id="rId3"/>
    <p:sldId id="279" r:id="rId4"/>
    <p:sldId id="291" r:id="rId5"/>
    <p:sldId id="282" r:id="rId6"/>
    <p:sldId id="283" r:id="rId7"/>
    <p:sldId id="285" r:id="rId8"/>
    <p:sldId id="286" r:id="rId9"/>
    <p:sldId id="280" r:id="rId10"/>
    <p:sldId id="299" r:id="rId11"/>
    <p:sldId id="262" r:id="rId12"/>
    <p:sldId id="301" r:id="rId13"/>
    <p:sldId id="302" r:id="rId14"/>
    <p:sldId id="315" r:id="rId15"/>
    <p:sldId id="309" r:id="rId16"/>
    <p:sldId id="310" r:id="rId17"/>
    <p:sldId id="311" r:id="rId18"/>
    <p:sldId id="312" r:id="rId19"/>
    <p:sldId id="313" r:id="rId20"/>
    <p:sldId id="314" r:id="rId21"/>
    <p:sldId id="269" r:id="rId22"/>
    <p:sldId id="270" r:id="rId23"/>
    <p:sldId id="271" r:id="rId24"/>
    <p:sldId id="298" r:id="rId25"/>
    <p:sldId id="272" r:id="rId26"/>
    <p:sldId id="273" r:id="rId27"/>
    <p:sldId id="274" r:id="rId28"/>
    <p:sldId id="275" r:id="rId29"/>
    <p:sldId id="276" r:id="rId30"/>
    <p:sldId id="303" r:id="rId31"/>
    <p:sldId id="304" r:id="rId32"/>
    <p:sldId id="305" r:id="rId33"/>
    <p:sldId id="293" r:id="rId34"/>
    <p:sldId id="294" r:id="rId35"/>
    <p:sldId id="295" r:id="rId36"/>
    <p:sldId id="296" r:id="rId37"/>
    <p:sldId id="306" r:id="rId38"/>
    <p:sldId id="307" r:id="rId39"/>
    <p:sldId id="308" r:id="rId4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pitchFamily="34" charset="0"/>
                <a:cs typeface="Arial" pitchFamily="34" charset="0"/>
              </a:defRPr>
            </a:lvl1pPr>
          </a:lstStyle>
          <a:p>
            <a:pPr>
              <a:defRPr/>
            </a:pPr>
            <a:fld id="{64768A9D-F3B5-4235-8ADE-E691FE9434D2}" type="datetimeFigureOut">
              <a:rPr lang="en-US"/>
              <a:pPr>
                <a:defRPr/>
              </a:pPr>
              <a:t>5/19/2014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pitchFamily="34" charset="0"/>
                <a:cs typeface="Arial" pitchFamily="34" charset="0"/>
              </a:defRPr>
            </a:lvl1pPr>
          </a:lstStyle>
          <a:p>
            <a:pPr>
              <a:defRPr/>
            </a:pPr>
            <a:fld id="{431A4DF0-8D74-40F4-BF81-52D761CCCE8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eer.cancer.gov/registries/new_mexico.html" TargetMode="External"/><Relationship Id="rId13" Type="http://schemas.openxmlformats.org/officeDocument/2006/relationships/hyperlink" Target="http://seer.cancer.gov/registries/atlanta.html" TargetMode="External"/><Relationship Id="rId18" Type="http://schemas.openxmlformats.org/officeDocument/2006/relationships/hyperlink" Target="http://seer.cancer.gov/registries/los_angeles.html" TargetMode="External"/><Relationship Id="rId26" Type="http://schemas.openxmlformats.org/officeDocument/2006/relationships/hyperlink" Target="http://www.cdc.gov/cancer/npcr/" TargetMode="External"/><Relationship Id="rId3" Type="http://schemas.openxmlformats.org/officeDocument/2006/relationships/hyperlink" Target="http://www.cancer.gov/" TargetMode="External"/><Relationship Id="rId21" Type="http://schemas.openxmlformats.org/officeDocument/2006/relationships/hyperlink" Target="http://seer.cancer.gov/registries/kentucky.html" TargetMode="External"/><Relationship Id="rId7" Type="http://schemas.openxmlformats.org/officeDocument/2006/relationships/hyperlink" Target="http://seer.cancer.gov/registries/iowa.html" TargetMode="External"/><Relationship Id="rId12" Type="http://schemas.openxmlformats.org/officeDocument/2006/relationships/hyperlink" Target="http://seer.cancer.gov/registries/sfo.html" TargetMode="External"/><Relationship Id="rId17" Type="http://schemas.openxmlformats.org/officeDocument/2006/relationships/hyperlink" Target="http://seer.cancer.gov/registries/alaska.html" TargetMode="External"/><Relationship Id="rId25" Type="http://schemas.openxmlformats.org/officeDocument/2006/relationships/hyperlink" Target="http://www.cdc.gov/" TargetMode="External"/><Relationship Id="rId2" Type="http://schemas.openxmlformats.org/officeDocument/2006/relationships/slide" Target="../slides/slide25.xml"/><Relationship Id="rId16" Type="http://schemas.openxmlformats.org/officeDocument/2006/relationships/hyperlink" Target="http://seer.cancer.gov/registries/arizona.html" TargetMode="External"/><Relationship Id="rId20" Type="http://schemas.openxmlformats.org/officeDocument/2006/relationships/hyperlink" Target="http://seer.cancer.gov/about/expansion.html" TargetMode="External"/><Relationship Id="rId29" Type="http://schemas.openxmlformats.org/officeDocument/2006/relationships/hyperlink" Target="http://cancercontrolplanet.cancer.gov/" TargetMode="External"/><Relationship Id="rId1" Type="http://schemas.openxmlformats.org/officeDocument/2006/relationships/notesMaster" Target="../notesMasters/notesMaster1.xml"/><Relationship Id="rId6" Type="http://schemas.openxmlformats.org/officeDocument/2006/relationships/hyperlink" Target="http://seer.cancer.gov/registries/connecticut.html" TargetMode="External"/><Relationship Id="rId11" Type="http://schemas.openxmlformats.org/officeDocument/2006/relationships/hyperlink" Target="http://seer.cancer.gov/registries/detroit.html" TargetMode="External"/><Relationship Id="rId24" Type="http://schemas.openxmlformats.org/officeDocument/2006/relationships/hyperlink" Target="http://seer.cancer.gov/registries/louisiana.html" TargetMode="External"/><Relationship Id="rId5" Type="http://schemas.openxmlformats.org/officeDocument/2006/relationships/hyperlink" Target="http://seer.cancer.gov/registries/" TargetMode="External"/><Relationship Id="rId15" Type="http://schemas.openxmlformats.org/officeDocument/2006/relationships/hyperlink" Target="http://seer.cancer.gov/registries/rural_ga.html" TargetMode="External"/><Relationship Id="rId23" Type="http://schemas.openxmlformats.org/officeDocument/2006/relationships/hyperlink" Target="http://seer.cancer.gov/registries/new_jersey.html" TargetMode="External"/><Relationship Id="rId28" Type="http://schemas.openxmlformats.org/officeDocument/2006/relationships/hyperlink" Target="http://statecancerprofiles.cancer.gov/" TargetMode="External"/><Relationship Id="rId10" Type="http://schemas.openxmlformats.org/officeDocument/2006/relationships/hyperlink" Target="http://seer.cancer.gov/registries/hawaii.html" TargetMode="External"/><Relationship Id="rId19" Type="http://schemas.openxmlformats.org/officeDocument/2006/relationships/hyperlink" Target="http://seer.cancer.gov/registries/sjm.html" TargetMode="External"/><Relationship Id="rId4" Type="http://schemas.openxmlformats.org/officeDocument/2006/relationships/hyperlink" Target="http://seer.cancer.gov/registries/data.html" TargetMode="External"/><Relationship Id="rId9" Type="http://schemas.openxmlformats.org/officeDocument/2006/relationships/hyperlink" Target="http://seer.cancer.gov/registries/utah.html" TargetMode="External"/><Relationship Id="rId14" Type="http://schemas.openxmlformats.org/officeDocument/2006/relationships/hyperlink" Target="http://seer.cancer.gov/registries/sps.html" TargetMode="External"/><Relationship Id="rId22" Type="http://schemas.openxmlformats.org/officeDocument/2006/relationships/hyperlink" Target="http://seer.cancer.gov/registries/california.html" TargetMode="External"/><Relationship Id="rId27" Type="http://schemas.openxmlformats.org/officeDocument/2006/relationships/hyperlink" Target="http://www.naaccr.org/" TargetMode="External"/><Relationship Id="rId30" Type="http://schemas.openxmlformats.org/officeDocument/2006/relationships/hyperlink" Target="http://www.who.int/e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ln>
            <a:miter lim="800000"/>
            <a:headEnd/>
            <a:tailEnd/>
          </a:ln>
        </p:spPr>
        <p:txBody>
          <a:bodyPr/>
          <a:lstStyle/>
          <a:p>
            <a:fld id="{7C0EB773-D207-4268-BD0E-FF5DD09DB8FA}" type="slidenum">
              <a:rPr lang="en-US"/>
              <a:pPr/>
              <a:t>2</a:t>
            </a:fld>
            <a:endParaRPr lang="en-US"/>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Reason for course, Multidisciplinary approach</a:t>
            </a:r>
          </a:p>
          <a:p>
            <a:pPr eaLnBrk="1" hangingPunct="1">
              <a:spcBef>
                <a:spcPct val="0"/>
              </a:spcBef>
            </a:pPr>
            <a:r>
              <a:rPr lang="en-US" smtClean="0"/>
              <a:t>Today….boring….definitions.. And epi</a:t>
            </a:r>
          </a:p>
          <a:p>
            <a:pPr eaLnBrk="1" hangingPunct="1">
              <a:spcBef>
                <a:spcPct val="0"/>
              </a:spcBef>
            </a:pPr>
            <a:r>
              <a:rPr lang="en-US" smtClean="0"/>
              <a:t>Don</a:t>
            </a:r>
            <a:r>
              <a:rPr lang="ja-JP" altLang="en-US" smtClean="0"/>
              <a:t>’</a:t>
            </a:r>
            <a:r>
              <a:rPr lang="en-US" altLang="ja-JP" smtClean="0"/>
              <a:t>t forget morbidity, mortality, incidence and prevelance</a:t>
            </a:r>
          </a:p>
          <a:p>
            <a:pPr eaLnBrk="1" hangingPunct="1">
              <a:spcBef>
                <a:spcPct val="0"/>
              </a:spcBef>
            </a:pPr>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ar-SA" smtClean="0"/>
          </a:p>
        </p:txBody>
      </p:sp>
      <p:sp>
        <p:nvSpPr>
          <p:cNvPr id="52228" name="Slide Number Placeholder 3"/>
          <p:cNvSpPr>
            <a:spLocks noGrp="1"/>
          </p:cNvSpPr>
          <p:nvPr>
            <p:ph type="sldNum" sz="quarter" idx="5"/>
          </p:nvPr>
        </p:nvSpPr>
        <p:spPr bwMode="auto">
          <a:noFill/>
          <a:ln>
            <a:miter lim="800000"/>
            <a:headEnd/>
            <a:tailEnd/>
          </a:ln>
        </p:spPr>
        <p:txBody>
          <a:bodyPr/>
          <a:lstStyle/>
          <a:p>
            <a:fld id="{0D848AB2-CF32-4559-9998-E1148EAB04B6}" type="slidenum">
              <a:rPr lang="ar-SA"/>
              <a:pPr/>
              <a:t>39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bwMode="auto">
          <a:noFill/>
          <a:ln>
            <a:miter lim="800000"/>
            <a:headEnd/>
            <a:tailEnd/>
          </a:ln>
        </p:spPr>
        <p:txBody>
          <a:bodyPr/>
          <a:lstStyle/>
          <a:p>
            <a:fld id="{7AF6A6A4-3162-41C3-B019-A6E371D4F54B}" type="slidenum">
              <a:rPr lang="en-US"/>
              <a:pPr/>
              <a:t>10</a:t>
            </a:fld>
            <a:endParaRPr lang="en-US"/>
          </a:p>
        </p:txBody>
      </p:sp>
      <p:sp>
        <p:nvSpPr>
          <p:cNvPr id="440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40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Each year 10.9 million people worldwide are diagnosed with cancer, because of the size of its population most of these people (45%) are in Asia</a:t>
            </a:r>
          </a:p>
          <a:p>
            <a:pPr eaLnBrk="1" hangingPunct="1">
              <a:spcBef>
                <a:spcPct val="0"/>
              </a:spcBef>
            </a:pPr>
            <a:r>
              <a:rPr lang="ja-JP" altLang="en-US" smtClean="0"/>
              <a:t>“</a:t>
            </a:r>
            <a:r>
              <a:rPr lang="en-US" altLang="ja-JP" smtClean="0"/>
              <a:t>Trends in Cancer Incidence and Mortality</a:t>
            </a:r>
            <a:r>
              <a:rPr lang="ja-JP" altLang="en-US" smtClean="0"/>
              <a:t>”</a:t>
            </a:r>
            <a:r>
              <a:rPr lang="en-US" altLang="ja-JP" smtClean="0"/>
              <a:t>….IARC…compile data from cancer registries around the world</a:t>
            </a:r>
          </a:p>
          <a:p>
            <a:pPr eaLnBrk="1" hangingPunct="1">
              <a:spcBef>
                <a:spcPct val="0"/>
              </a:spcBef>
            </a:pPr>
            <a:endParaRPr lang="en-US" smtClean="0"/>
          </a:p>
          <a:p>
            <a:pPr eaLnBrk="1" hangingPunct="1">
              <a:spcBef>
                <a:spcPct val="0"/>
              </a:spcBef>
            </a:pPr>
            <a:r>
              <a:rPr lang="en-US" smtClean="0"/>
              <a:t>Clues into etiology difference between Hungary vs. Thailand</a:t>
            </a:r>
          </a:p>
          <a:p>
            <a:pPr eaLnBrk="1" hangingPunct="1">
              <a:spcBef>
                <a:spcPct val="0"/>
              </a:spcBef>
            </a:pPr>
            <a:r>
              <a:rPr lang="en-US" smtClean="0"/>
              <a:t>	quality of data</a:t>
            </a:r>
          </a:p>
          <a:p>
            <a:pPr eaLnBrk="1" hangingPunct="1">
              <a:spcBef>
                <a:spcPct val="0"/>
              </a:spcBef>
            </a:pPr>
            <a:r>
              <a:rPr lang="en-US" smtClean="0"/>
              <a:t>	quality of medical care and diagnosis</a:t>
            </a:r>
          </a:p>
          <a:p>
            <a:pPr eaLnBrk="1" hangingPunct="1">
              <a:spcBef>
                <a:spcPct val="0"/>
              </a:spcBef>
            </a:pPr>
            <a:r>
              <a:rPr lang="en-US" smtClean="0"/>
              <a:t>	age distribution (cancer is a disease of old age)</a:t>
            </a:r>
          </a:p>
          <a:p>
            <a:pPr eaLnBrk="1" hangingPunct="1">
              <a:spcBef>
                <a:spcPct val="0"/>
              </a:spcBef>
            </a:pPr>
            <a:r>
              <a:rPr lang="en-US" smtClean="0"/>
              <a:t>	lifestyle (etiological)</a:t>
            </a:r>
          </a:p>
          <a:p>
            <a:pPr eaLnBrk="1" hangingPunct="1">
              <a:spcBef>
                <a:spcPct val="0"/>
              </a:spcBef>
            </a:pPr>
            <a:r>
              <a:rPr lang="en-US" smtClean="0"/>
              <a:t>	population composition ( ethnicity/race)</a:t>
            </a:r>
          </a:p>
          <a:p>
            <a:pPr eaLnBrk="1" hangingPunct="1">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bwMode="auto">
          <a:noFill/>
          <a:ln>
            <a:miter lim="800000"/>
            <a:headEnd/>
            <a:tailEnd/>
          </a:ln>
        </p:spPr>
        <p:txBody>
          <a:bodyPr/>
          <a:lstStyle/>
          <a:p>
            <a:fld id="{18CC8B3C-CE22-482E-A3AE-74DD3F48EF30}" type="slidenum">
              <a:rPr lang="en-US"/>
              <a:pPr/>
              <a:t>12</a:t>
            </a:fld>
            <a:endParaRPr lang="en-US"/>
          </a:p>
        </p:txBody>
      </p:sp>
      <p:sp>
        <p:nvSpPr>
          <p:cNvPr id="450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50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 / year die of cancer</a:t>
            </a:r>
          </a:p>
          <a:p>
            <a:pPr eaLnBrk="1" hangingPunct="1">
              <a:spcBef>
                <a:spcPct val="0"/>
              </a:spcBef>
            </a:pPr>
            <a:endParaRPr lang="en-US" smtClean="0"/>
          </a:p>
          <a:p>
            <a:pPr eaLnBrk="1" hangingPunct="1">
              <a:spcBef>
                <a:spcPct val="0"/>
              </a:spcBef>
            </a:pPr>
            <a:r>
              <a:rPr lang="en-US" smtClean="0"/>
              <a:t>Excludes basal and squamous cell skin cancers…WHY??</a:t>
            </a:r>
          </a:p>
          <a:p>
            <a:pPr eaLnBrk="1" hangingPunct="1">
              <a:spcBef>
                <a:spcPct val="0"/>
              </a:spcBef>
            </a:pPr>
            <a:endParaRPr lang="en-US" smtClean="0"/>
          </a:p>
          <a:p>
            <a:pPr eaLnBrk="1" hangingPunct="1">
              <a:spcBef>
                <a:spcPct val="0"/>
              </a:spcBef>
            </a:pPr>
            <a:endParaRPr lang="en-US" smtClean="0"/>
          </a:p>
          <a:p>
            <a:pPr eaLnBrk="1" hangingPunct="1">
              <a:spcBef>
                <a:spcPct val="0"/>
              </a:spcBef>
            </a:pPr>
            <a:r>
              <a:rPr lang="en-US" smtClean="0"/>
              <a:t>Lung…breast…CRC…Prostate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SA" smtClean="0"/>
          </a:p>
        </p:txBody>
      </p:sp>
      <p:sp>
        <p:nvSpPr>
          <p:cNvPr id="46084" name="Slide Number Placeholder 3"/>
          <p:cNvSpPr>
            <a:spLocks noGrp="1"/>
          </p:cNvSpPr>
          <p:nvPr>
            <p:ph type="sldNum" sz="quarter" idx="5"/>
          </p:nvPr>
        </p:nvSpPr>
        <p:spPr bwMode="auto">
          <a:noFill/>
          <a:ln>
            <a:miter lim="800000"/>
            <a:headEnd/>
            <a:tailEnd/>
          </a:ln>
        </p:spPr>
        <p:txBody>
          <a:bodyPr/>
          <a:lstStyle/>
          <a:p>
            <a:fld id="{DF047D07-A2DA-4E16-B537-63E13FE3BEB2}" type="slidenum">
              <a:rPr lang="en-US"/>
              <a:pPr/>
              <a:t>13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bwMode="auto">
          <a:noFill/>
          <a:ln>
            <a:miter lim="800000"/>
            <a:headEnd/>
            <a:tailEnd/>
          </a:ln>
        </p:spPr>
        <p:txBody>
          <a:bodyPr/>
          <a:lstStyle/>
          <a:p>
            <a:fld id="{EF84EBA4-D398-4F68-94B2-2C7DAAFAD8B0}" type="slidenum">
              <a:rPr lang="en-US"/>
              <a:pPr/>
              <a:t>24</a:t>
            </a:fld>
            <a:endParaRPr lang="en-US"/>
          </a:p>
        </p:txBody>
      </p:sp>
      <p:sp>
        <p:nvSpPr>
          <p:cNvPr id="471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710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Incidence: # of new cancers occurring in a particular amount of time…per 100000 or per 1X10</a:t>
            </a:r>
            <a:r>
              <a:rPr lang="en-US" baseline="30000" smtClean="0"/>
              <a:t>6</a:t>
            </a:r>
          </a:p>
          <a:p>
            <a:pPr eaLnBrk="1" hangingPunct="1">
              <a:spcBef>
                <a:spcPct val="0"/>
              </a:spcBef>
            </a:pPr>
            <a:r>
              <a:rPr lang="en-US" smtClean="0"/>
              <a:t>Prevalence: # of cases that exist at a given time</a:t>
            </a:r>
          </a:p>
          <a:p>
            <a:pPr eaLnBrk="1" hangingPunct="1">
              <a:spcBef>
                <a:spcPct val="0"/>
              </a:spcBef>
            </a:pPr>
            <a:r>
              <a:rPr lang="en-US" smtClean="0"/>
              <a:t>Specific: age, gender, race</a:t>
            </a:r>
          </a:p>
          <a:p>
            <a:pPr eaLnBrk="1" hangingPunct="1">
              <a:spcBef>
                <a:spcPct val="0"/>
              </a:spcBef>
            </a:pPr>
            <a:r>
              <a:rPr lang="en-US" smtClean="0"/>
              <a:t>Crude: not adjusted: look at stuff from Epi I regarding adjusted…</a:t>
            </a:r>
          </a:p>
          <a:p>
            <a:pPr eaLnBrk="1" hangingPunct="1">
              <a:spcBef>
                <a:spcPct val="0"/>
              </a:spcBef>
            </a:pPr>
            <a:r>
              <a:rPr lang="en-US" smtClean="0"/>
              <a:t>Adjusted/Standardized: usually for US, use US population</a:t>
            </a:r>
          </a:p>
          <a:p>
            <a:pPr eaLnBrk="1" hangingPunct="1">
              <a:spcBef>
                <a:spcPct val="0"/>
              </a:spcBef>
            </a:pPr>
            <a:r>
              <a:rPr lang="en-US" smtClean="0"/>
              <a:t>SMR/SIR: standard mortality ratios/standard incidence ratios…SMR=200…2 fold increase of disease compared to the standard population.</a:t>
            </a:r>
          </a:p>
          <a:p>
            <a:pPr eaLnBrk="1" hangingPunct="1">
              <a:spcBef>
                <a:spcPct val="0"/>
              </a:spcBef>
            </a:pP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bwMode="auto">
          <a:noFill/>
          <a:ln>
            <a:miter lim="800000"/>
            <a:headEnd/>
            <a:tailEnd/>
          </a:ln>
        </p:spPr>
        <p:txBody>
          <a:bodyPr/>
          <a:lstStyle/>
          <a:p>
            <a:fld id="{93E11F2E-B793-4648-8DAE-B092BF957032}" type="slidenum">
              <a:rPr lang="en-US"/>
              <a:pPr/>
              <a:t>25</a:t>
            </a:fld>
            <a:endParaRPr lang="en-US"/>
          </a:p>
        </p:txBody>
      </p:sp>
      <p:sp>
        <p:nvSpPr>
          <p:cNvPr id="481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81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lnSpc>
                <a:spcPct val="80000"/>
              </a:lnSpc>
              <a:spcBef>
                <a:spcPct val="0"/>
              </a:spcBef>
            </a:pPr>
            <a:r>
              <a:rPr lang="en-US" sz="800" smtClean="0">
                <a:latin typeface="Arial" pitchFamily="34" charset="0"/>
                <a:cs typeface="Arial" pitchFamily="34" charset="0"/>
              </a:rPr>
              <a:t>The Surveillance, Epidemiology, and End Results (SEER) Program of the </a:t>
            </a:r>
            <a:r>
              <a:rPr lang="en-US" sz="800" smtClean="0">
                <a:latin typeface="Arial" pitchFamily="34" charset="0"/>
                <a:cs typeface="Arial" pitchFamily="34" charset="0"/>
                <a:hlinkClick r:id="rId3"/>
              </a:rPr>
              <a:t>National Cancer Institute (NCI)</a:t>
            </a:r>
            <a:r>
              <a:rPr lang="en-US" sz="800" smtClean="0">
                <a:latin typeface="Arial" pitchFamily="34" charset="0"/>
                <a:cs typeface="Arial" pitchFamily="34" charset="0"/>
              </a:rPr>
              <a:t> is an authoritative source of information on cancer incidence and survival in the United States. SEER currently collects and publishes cancer incidence and survival data from population-based cancer registries covering approximately 26 percent of the US population. SEER coverage includes 23 percent of African Americans, 40 percent of Hispanics, 42 percent of American Indians and Alaska Natives, 53 percent of Asians, and 70 percent of Hawaiian/Pacific Islanders. (Details are provided in the table: </a:t>
            </a:r>
            <a:r>
              <a:rPr lang="en-US" sz="800" smtClean="0">
                <a:latin typeface="Arial" pitchFamily="34" charset="0"/>
                <a:cs typeface="Arial" pitchFamily="34" charset="0"/>
                <a:hlinkClick r:id="rId4"/>
              </a:rPr>
              <a:t>Number of Persons by Race and Hispanic Ethnicity for SEER Participants</a:t>
            </a:r>
            <a:r>
              <a:rPr lang="en-US" sz="800" smtClean="0">
                <a:latin typeface="Arial" pitchFamily="34" charset="0"/>
                <a:cs typeface="Arial" pitchFamily="34" charset="0"/>
              </a:rPr>
              <a:t>.) The </a:t>
            </a:r>
            <a:r>
              <a:rPr lang="en-US" sz="800" smtClean="0">
                <a:latin typeface="Arial" pitchFamily="34" charset="0"/>
                <a:cs typeface="Arial" pitchFamily="34" charset="0"/>
                <a:hlinkClick r:id="rId5"/>
              </a:rPr>
              <a:t>SEER Program registries</a:t>
            </a:r>
            <a:r>
              <a:rPr lang="en-US" sz="800" smtClean="0">
                <a:latin typeface="Arial" pitchFamily="34" charset="0"/>
                <a:cs typeface="Arial" pitchFamily="34" charset="0"/>
              </a:rPr>
              <a:t> routinely collect data on patient demographics, primary tumor site, tumor morphology and stage at diagnosis, first course of treatment, and follow-up for vital status. The SEER Program is the only comprehensive source of population-based information in the United States that includes stage of cancer at the time of diagnosis and patient survival data. </a:t>
            </a:r>
          </a:p>
          <a:p>
            <a:pPr eaLnBrk="1" hangingPunct="1">
              <a:lnSpc>
                <a:spcPct val="80000"/>
              </a:lnSpc>
              <a:spcBef>
                <a:spcPct val="0"/>
              </a:spcBef>
            </a:pPr>
            <a:r>
              <a:rPr lang="en-US" sz="800" smtClean="0">
                <a:latin typeface="Arial" pitchFamily="34" charset="0"/>
                <a:cs typeface="Arial" pitchFamily="34" charset="0"/>
              </a:rPr>
              <a:t>SEER began collecting data on cancer cases on January 1, 1973, in the states of </a:t>
            </a:r>
            <a:r>
              <a:rPr lang="en-US" sz="800" smtClean="0">
                <a:latin typeface="Arial" pitchFamily="34" charset="0"/>
                <a:cs typeface="Arial" pitchFamily="34" charset="0"/>
                <a:hlinkClick r:id="rId6"/>
              </a:rPr>
              <a:t>Connecticut</a:t>
            </a:r>
            <a:r>
              <a:rPr lang="en-US" sz="800" smtClean="0">
                <a:latin typeface="Arial" pitchFamily="34" charset="0"/>
                <a:cs typeface="Arial" pitchFamily="34" charset="0"/>
              </a:rPr>
              <a:t>, </a:t>
            </a:r>
            <a:r>
              <a:rPr lang="en-US" sz="800" smtClean="0">
                <a:latin typeface="Arial" pitchFamily="34" charset="0"/>
                <a:cs typeface="Arial" pitchFamily="34" charset="0"/>
                <a:hlinkClick r:id="rId7"/>
              </a:rPr>
              <a:t>Iowa</a:t>
            </a:r>
            <a:r>
              <a:rPr lang="en-US" sz="800" smtClean="0">
                <a:latin typeface="Arial" pitchFamily="34" charset="0"/>
                <a:cs typeface="Arial" pitchFamily="34" charset="0"/>
              </a:rPr>
              <a:t>, </a:t>
            </a:r>
            <a:r>
              <a:rPr lang="en-US" sz="800" smtClean="0">
                <a:latin typeface="Arial" pitchFamily="34" charset="0"/>
                <a:cs typeface="Arial" pitchFamily="34" charset="0"/>
                <a:hlinkClick r:id="rId8"/>
              </a:rPr>
              <a:t>New Mexico</a:t>
            </a:r>
            <a:r>
              <a:rPr lang="en-US" sz="800" smtClean="0">
                <a:latin typeface="Arial" pitchFamily="34" charset="0"/>
                <a:cs typeface="Arial" pitchFamily="34" charset="0"/>
              </a:rPr>
              <a:t>, </a:t>
            </a:r>
            <a:r>
              <a:rPr lang="en-US" sz="800" smtClean="0">
                <a:latin typeface="Arial" pitchFamily="34" charset="0"/>
                <a:cs typeface="Arial" pitchFamily="34" charset="0"/>
                <a:hlinkClick r:id="rId9"/>
              </a:rPr>
              <a:t>Utah</a:t>
            </a:r>
            <a:r>
              <a:rPr lang="en-US" sz="800" smtClean="0">
                <a:latin typeface="Arial" pitchFamily="34" charset="0"/>
                <a:cs typeface="Arial" pitchFamily="34" charset="0"/>
              </a:rPr>
              <a:t>, and </a:t>
            </a:r>
            <a:r>
              <a:rPr lang="en-US" sz="800" smtClean="0">
                <a:latin typeface="Arial" pitchFamily="34" charset="0"/>
                <a:cs typeface="Arial" pitchFamily="34" charset="0"/>
                <a:hlinkClick r:id="rId10"/>
              </a:rPr>
              <a:t>Hawaii</a:t>
            </a:r>
            <a:r>
              <a:rPr lang="en-US" sz="800" smtClean="0">
                <a:latin typeface="Arial" pitchFamily="34" charset="0"/>
                <a:cs typeface="Arial" pitchFamily="34" charset="0"/>
              </a:rPr>
              <a:t> and the metropolitan areas of </a:t>
            </a:r>
            <a:r>
              <a:rPr lang="en-US" sz="800" smtClean="0">
                <a:latin typeface="Arial" pitchFamily="34" charset="0"/>
                <a:cs typeface="Arial" pitchFamily="34" charset="0"/>
                <a:hlinkClick r:id="rId11"/>
              </a:rPr>
              <a:t>Detroit</a:t>
            </a:r>
            <a:r>
              <a:rPr lang="en-US" sz="800" smtClean="0">
                <a:latin typeface="Arial" pitchFamily="34" charset="0"/>
                <a:cs typeface="Arial" pitchFamily="34" charset="0"/>
              </a:rPr>
              <a:t> and </a:t>
            </a:r>
            <a:r>
              <a:rPr lang="en-US" sz="800" smtClean="0">
                <a:latin typeface="Arial" pitchFamily="34" charset="0"/>
                <a:cs typeface="Arial" pitchFamily="34" charset="0"/>
                <a:hlinkClick r:id="rId12"/>
              </a:rPr>
              <a:t>San Francisco-Oakland</a:t>
            </a:r>
            <a:r>
              <a:rPr lang="en-US" sz="800" smtClean="0">
                <a:latin typeface="Arial" pitchFamily="34" charset="0"/>
                <a:cs typeface="Arial" pitchFamily="34" charset="0"/>
              </a:rPr>
              <a:t>. In 1974-1975, the metropolitan area of </a:t>
            </a:r>
            <a:r>
              <a:rPr lang="en-US" sz="800" smtClean="0">
                <a:latin typeface="Arial" pitchFamily="34" charset="0"/>
                <a:cs typeface="Arial" pitchFamily="34" charset="0"/>
                <a:hlinkClick r:id="rId13"/>
              </a:rPr>
              <a:t>Atlanta</a:t>
            </a:r>
            <a:r>
              <a:rPr lang="en-US" sz="800" smtClean="0">
                <a:latin typeface="Arial" pitchFamily="34" charset="0"/>
                <a:cs typeface="Arial" pitchFamily="34" charset="0"/>
              </a:rPr>
              <a:t> and the 13-county </a:t>
            </a:r>
            <a:r>
              <a:rPr lang="en-US" sz="800" smtClean="0">
                <a:latin typeface="Arial" pitchFamily="34" charset="0"/>
                <a:cs typeface="Arial" pitchFamily="34" charset="0"/>
                <a:hlinkClick r:id="rId14"/>
              </a:rPr>
              <a:t>Seattle-Puget Sound</a:t>
            </a:r>
            <a:r>
              <a:rPr lang="en-US" sz="800" smtClean="0">
                <a:latin typeface="Arial" pitchFamily="34" charset="0"/>
                <a:cs typeface="Arial" pitchFamily="34" charset="0"/>
              </a:rPr>
              <a:t> area were added. In 1978, 10 predominantly black </a:t>
            </a:r>
            <a:r>
              <a:rPr lang="en-US" sz="800" smtClean="0">
                <a:latin typeface="Arial" pitchFamily="34" charset="0"/>
                <a:cs typeface="Arial" pitchFamily="34" charset="0"/>
                <a:hlinkClick r:id="rId15"/>
              </a:rPr>
              <a:t>rural counties in Georgia</a:t>
            </a:r>
            <a:r>
              <a:rPr lang="en-US" sz="800" smtClean="0">
                <a:latin typeface="Arial" pitchFamily="34" charset="0"/>
                <a:cs typeface="Arial" pitchFamily="34" charset="0"/>
              </a:rPr>
              <a:t> were added, followed in 1980 by the addition of American Indians residing in </a:t>
            </a:r>
            <a:r>
              <a:rPr lang="en-US" sz="800" smtClean="0">
                <a:latin typeface="Arial" pitchFamily="34" charset="0"/>
                <a:cs typeface="Arial" pitchFamily="34" charset="0"/>
                <a:hlinkClick r:id="rId16"/>
              </a:rPr>
              <a:t>Arizona</a:t>
            </a:r>
            <a:r>
              <a:rPr lang="en-US" sz="800" smtClean="0">
                <a:latin typeface="Arial" pitchFamily="34" charset="0"/>
                <a:cs typeface="Arial" pitchFamily="34" charset="0"/>
              </a:rPr>
              <a:t>. Three additional geographic areas participated in the SEER program prior to 1990: New Orleans, Louisiana (1974-1977, rejoined 2001); New Jersey (1979- 1989, rejoined 2001); and Puerto Rico (1973-1989). The National Cancer Institute also funds a cancer registry that, with technical assistance from SEER, collects information on cancer cases among Alaska Native populations residing in </a:t>
            </a:r>
            <a:r>
              <a:rPr lang="en-US" sz="800" smtClean="0">
                <a:latin typeface="Arial" pitchFamily="34" charset="0"/>
                <a:cs typeface="Arial" pitchFamily="34" charset="0"/>
                <a:hlinkClick r:id="rId17"/>
              </a:rPr>
              <a:t>Alaska</a:t>
            </a:r>
            <a:r>
              <a:rPr lang="en-US" sz="800" smtClean="0">
                <a:latin typeface="Arial" pitchFamily="34" charset="0"/>
                <a:cs typeface="Arial" pitchFamily="34" charset="0"/>
              </a:rPr>
              <a:t>. In 1992, the SEER Program was expanded to increase coverage of minority populations, especially Hispanics, by adding </a:t>
            </a:r>
            <a:r>
              <a:rPr lang="en-US" sz="800" smtClean="0">
                <a:latin typeface="Arial" pitchFamily="34" charset="0"/>
                <a:cs typeface="Arial" pitchFamily="34" charset="0"/>
                <a:hlinkClick r:id="rId18"/>
              </a:rPr>
              <a:t>Los Angeles County</a:t>
            </a:r>
            <a:r>
              <a:rPr lang="en-US" sz="800" smtClean="0">
                <a:latin typeface="Arial" pitchFamily="34" charset="0"/>
                <a:cs typeface="Arial" pitchFamily="34" charset="0"/>
              </a:rPr>
              <a:t> and four counties in the </a:t>
            </a:r>
            <a:r>
              <a:rPr lang="en-US" sz="800" smtClean="0">
                <a:latin typeface="Arial" pitchFamily="34" charset="0"/>
                <a:cs typeface="Arial" pitchFamily="34" charset="0"/>
                <a:hlinkClick r:id="rId19"/>
              </a:rPr>
              <a:t>San Jose-Monterey area</a:t>
            </a:r>
            <a:r>
              <a:rPr lang="en-US" sz="800" smtClean="0">
                <a:latin typeface="Arial" pitchFamily="34" charset="0"/>
                <a:cs typeface="Arial" pitchFamily="34" charset="0"/>
              </a:rPr>
              <a:t> south of San Francisco. In 2001, the SEER Program </a:t>
            </a:r>
            <a:r>
              <a:rPr lang="en-US" sz="800" smtClean="0">
                <a:latin typeface="Arial" pitchFamily="34" charset="0"/>
                <a:cs typeface="Arial" pitchFamily="34" charset="0"/>
                <a:hlinkClick r:id="rId20"/>
              </a:rPr>
              <a:t>expanded coverage</a:t>
            </a:r>
            <a:r>
              <a:rPr lang="en-US" sz="800" smtClean="0">
                <a:latin typeface="Arial" pitchFamily="34" charset="0"/>
                <a:cs typeface="Arial" pitchFamily="34" charset="0"/>
              </a:rPr>
              <a:t> to include </a:t>
            </a:r>
            <a:r>
              <a:rPr lang="en-US" sz="800" smtClean="0">
                <a:latin typeface="Arial" pitchFamily="34" charset="0"/>
                <a:cs typeface="Arial" pitchFamily="34" charset="0"/>
                <a:hlinkClick r:id="rId21"/>
              </a:rPr>
              <a:t>Kentucky</a:t>
            </a:r>
            <a:r>
              <a:rPr lang="en-US" sz="800" smtClean="0">
                <a:latin typeface="Arial" pitchFamily="34" charset="0"/>
                <a:cs typeface="Arial" pitchFamily="34" charset="0"/>
              </a:rPr>
              <a:t> and the remaining counties in California (</a:t>
            </a:r>
            <a:r>
              <a:rPr lang="en-US" sz="800" smtClean="0">
                <a:latin typeface="Arial" pitchFamily="34" charset="0"/>
                <a:cs typeface="Arial" pitchFamily="34" charset="0"/>
                <a:hlinkClick r:id="rId22"/>
              </a:rPr>
              <a:t>Greater California</a:t>
            </a:r>
            <a:r>
              <a:rPr lang="en-US" sz="800" smtClean="0">
                <a:latin typeface="Arial" pitchFamily="34" charset="0"/>
                <a:cs typeface="Arial" pitchFamily="34" charset="0"/>
              </a:rPr>
              <a:t>); in addition, </a:t>
            </a:r>
            <a:r>
              <a:rPr lang="en-US" sz="800" smtClean="0">
                <a:latin typeface="Arial" pitchFamily="34" charset="0"/>
                <a:cs typeface="Arial" pitchFamily="34" charset="0"/>
                <a:hlinkClick r:id="rId23"/>
              </a:rPr>
              <a:t>New Jersey</a:t>
            </a:r>
            <a:r>
              <a:rPr lang="en-US" sz="800" smtClean="0">
                <a:latin typeface="Arial" pitchFamily="34" charset="0"/>
                <a:cs typeface="Arial" pitchFamily="34" charset="0"/>
              </a:rPr>
              <a:t> and </a:t>
            </a:r>
            <a:r>
              <a:rPr lang="en-US" sz="800" smtClean="0">
                <a:latin typeface="Arial" pitchFamily="34" charset="0"/>
                <a:cs typeface="Arial" pitchFamily="34" charset="0"/>
                <a:hlinkClick r:id="rId24"/>
              </a:rPr>
              <a:t>Louisiana</a:t>
            </a:r>
            <a:r>
              <a:rPr lang="en-US" sz="800" smtClean="0">
                <a:latin typeface="Arial" pitchFamily="34" charset="0"/>
                <a:cs typeface="Arial" pitchFamily="34" charset="0"/>
              </a:rPr>
              <a:t> once again became participants. For the expansion registries (Kentucky, Greater California, New Jersey, and Louisiana), NCI funds are combined with funding from the </a:t>
            </a:r>
            <a:r>
              <a:rPr lang="en-US" sz="800" smtClean="0">
                <a:latin typeface="Arial" pitchFamily="34" charset="0"/>
                <a:cs typeface="Arial" pitchFamily="34" charset="0"/>
                <a:hlinkClick r:id="rId25"/>
              </a:rPr>
              <a:t>Centers for Disease Control and Prevention (CDC)</a:t>
            </a:r>
            <a:r>
              <a:rPr lang="en-US" sz="800" smtClean="0">
                <a:latin typeface="Arial" pitchFamily="34" charset="0"/>
                <a:cs typeface="Arial" pitchFamily="34" charset="0"/>
              </a:rPr>
              <a:t> through the </a:t>
            </a:r>
            <a:r>
              <a:rPr lang="en-US" sz="800" smtClean="0">
                <a:latin typeface="Arial" pitchFamily="34" charset="0"/>
                <a:cs typeface="Arial" pitchFamily="34" charset="0"/>
                <a:hlinkClick r:id="rId26"/>
              </a:rPr>
              <a:t>National Program of Cancer Registries</a:t>
            </a:r>
            <a:r>
              <a:rPr lang="en-US" sz="800" smtClean="0">
                <a:latin typeface="Arial" pitchFamily="34" charset="0"/>
                <a:cs typeface="Arial" pitchFamily="34" charset="0"/>
              </a:rPr>
              <a:t> and with funding from the states. </a:t>
            </a:r>
          </a:p>
          <a:p>
            <a:pPr eaLnBrk="1" hangingPunct="1">
              <a:lnSpc>
                <a:spcPct val="80000"/>
              </a:lnSpc>
              <a:spcBef>
                <a:spcPct val="0"/>
              </a:spcBef>
            </a:pPr>
            <a:r>
              <a:rPr lang="en-US" sz="800" smtClean="0">
                <a:latin typeface="Arial" pitchFamily="34" charset="0"/>
                <a:cs typeface="Arial" pitchFamily="34" charset="0"/>
              </a:rPr>
              <a:t>NCI staff work with the </a:t>
            </a:r>
            <a:r>
              <a:rPr lang="en-US" sz="800" smtClean="0">
                <a:latin typeface="Arial" pitchFamily="34" charset="0"/>
                <a:cs typeface="Arial" pitchFamily="34" charset="0"/>
                <a:hlinkClick r:id="rId27"/>
              </a:rPr>
              <a:t>North American Association of Central Cancer Registries (NAACCR)</a:t>
            </a:r>
            <a:r>
              <a:rPr lang="en-US" sz="800" smtClean="0">
                <a:latin typeface="Arial" pitchFamily="34" charset="0"/>
                <a:cs typeface="Arial" pitchFamily="34" charset="0"/>
              </a:rPr>
              <a:t> to guide all state registries to achieve data content and compatibility acceptable for pooling data and improving national estimates. The SEER team is developing computer applications to unify cancer registration systems and to analyze and disseminate population-based data. Use of surveillance data for research is being improved through Web-based access to the data and analytic tools, and linking with other national data sources. For example, a new Web-based tool for public health officials and policy makers, </a:t>
            </a:r>
            <a:r>
              <a:rPr lang="en-US" sz="800" smtClean="0">
                <a:latin typeface="Arial" pitchFamily="34" charset="0"/>
                <a:cs typeface="Arial" pitchFamily="34" charset="0"/>
                <a:hlinkClick r:id="rId28"/>
              </a:rPr>
              <a:t>State Cancer Profiles</a:t>
            </a:r>
            <a:r>
              <a:rPr lang="en-US" sz="800" smtClean="0">
                <a:latin typeface="Arial" pitchFamily="34" charset="0"/>
                <a:cs typeface="Arial" pitchFamily="34" charset="0"/>
              </a:rPr>
              <a:t>, provides a user-friendly interface for finding cancer statistics for specific states and counties. This Web site is a joint project between NCI and CDC and is part of the </a:t>
            </a:r>
            <a:r>
              <a:rPr lang="en-US" sz="800" smtClean="0">
                <a:latin typeface="Arial" pitchFamily="34" charset="0"/>
                <a:cs typeface="Arial" pitchFamily="34" charset="0"/>
                <a:hlinkClick r:id="rId29"/>
              </a:rPr>
              <a:t>Cancer Control PLANET</a:t>
            </a:r>
            <a:r>
              <a:rPr lang="en-US" sz="800" smtClean="0">
                <a:latin typeface="Arial" pitchFamily="34" charset="0"/>
                <a:cs typeface="Arial" pitchFamily="34" charset="0"/>
              </a:rPr>
              <a:t> Web site which provides links to comprehensive cancer control resources for public health professionals. </a:t>
            </a:r>
          </a:p>
          <a:p>
            <a:pPr eaLnBrk="1" hangingPunct="1">
              <a:lnSpc>
                <a:spcPct val="80000"/>
              </a:lnSpc>
              <a:spcBef>
                <a:spcPct val="0"/>
              </a:spcBef>
            </a:pPr>
            <a:r>
              <a:rPr lang="en-US" sz="800" smtClean="0">
                <a:latin typeface="Arial" pitchFamily="34" charset="0"/>
                <a:cs typeface="Arial" pitchFamily="34" charset="0"/>
              </a:rPr>
              <a:t>The SEER Program is considered the standard for quality among cancer registries around the world. Quality control has been an integral part of SEER since its inception. Every year, studies are conducted in SEER areas to evaluate the quality and completeness of the data being reported. </a:t>
            </a:r>
          </a:p>
          <a:p>
            <a:pPr eaLnBrk="1" hangingPunct="1">
              <a:lnSpc>
                <a:spcPct val="80000"/>
              </a:lnSpc>
              <a:spcBef>
                <a:spcPct val="0"/>
              </a:spcBef>
            </a:pPr>
            <a:endParaRPr lang="en-US" sz="800" smtClean="0">
              <a:latin typeface="Arial" pitchFamily="34" charset="0"/>
              <a:cs typeface="Arial" pitchFamily="34" charset="0"/>
            </a:endParaRPr>
          </a:p>
          <a:p>
            <a:pPr eaLnBrk="1" hangingPunct="1">
              <a:lnSpc>
                <a:spcPct val="80000"/>
              </a:lnSpc>
              <a:spcBef>
                <a:spcPct val="0"/>
              </a:spcBef>
            </a:pPr>
            <a:r>
              <a:rPr lang="en-US" sz="800" smtClean="0">
                <a:latin typeface="Arial" pitchFamily="34" charset="0"/>
                <a:cs typeface="Arial" pitchFamily="34" charset="0"/>
              </a:rPr>
              <a:t>The International Agency for Research on Cancer (IARC) is part of the </a:t>
            </a:r>
            <a:r>
              <a:rPr lang="en-US" sz="800" smtClean="0">
                <a:latin typeface="Arial" pitchFamily="34" charset="0"/>
                <a:cs typeface="Arial" pitchFamily="34" charset="0"/>
                <a:hlinkClick r:id="rId30"/>
              </a:rPr>
              <a:t>World Health Organization.</a:t>
            </a:r>
            <a:r>
              <a:rPr lang="en-US" sz="800" smtClean="0">
                <a:latin typeface="Arial" pitchFamily="34" charset="0"/>
                <a:cs typeface="Arial" pitchFamily="34" charset="0"/>
              </a:rPr>
              <a:t/>
            </a:r>
            <a:br>
              <a:rPr lang="en-US" sz="800" smtClean="0">
                <a:latin typeface="Arial" pitchFamily="34" charset="0"/>
                <a:cs typeface="Arial" pitchFamily="34" charset="0"/>
              </a:rPr>
            </a:br>
            <a:r>
              <a:rPr lang="en-US" sz="800" smtClean="0">
                <a:latin typeface="Arial" pitchFamily="34" charset="0"/>
                <a:cs typeface="Arial" pitchFamily="34" charset="0"/>
              </a:rPr>
              <a:t/>
            </a:r>
            <a:br>
              <a:rPr lang="en-US" sz="800" smtClean="0">
                <a:latin typeface="Arial" pitchFamily="34" charset="0"/>
                <a:cs typeface="Arial" pitchFamily="34" charset="0"/>
              </a:rPr>
            </a:br>
            <a:r>
              <a:rPr lang="en-US" sz="800" smtClean="0">
                <a:latin typeface="Arial" pitchFamily="34" charset="0"/>
                <a:cs typeface="Arial" pitchFamily="34" charset="0"/>
              </a:rPr>
              <a:t>IARC's mission is to coordinate and conduct research on the causes of human cancer, the mechanisms of carcinogenesis, and to develop scientific strategies for cancer control. The Agency is involved in both epidemiological and laboratory research and disseminates scientific information through publications, meetings, courses, and fellowships.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noFill/>
          <a:ln>
            <a:miter lim="800000"/>
            <a:headEnd/>
            <a:tailEnd/>
          </a:ln>
        </p:spPr>
        <p:txBody>
          <a:bodyPr/>
          <a:lstStyle/>
          <a:p>
            <a:fld id="{F3BB4B61-60AE-4733-B934-E305E43443EB}" type="slidenum">
              <a:rPr lang="en-US"/>
              <a:pPr/>
              <a:t>26</a:t>
            </a:fld>
            <a:endParaRPr lang="en-US"/>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91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SA" smtClean="0">
              <a:latin typeface="Arial" pitchFamily="34" charset="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ar-SA" smtClean="0"/>
          </a:p>
        </p:txBody>
      </p:sp>
      <p:sp>
        <p:nvSpPr>
          <p:cNvPr id="50180" name="Slide Number Placeholder 3"/>
          <p:cNvSpPr>
            <a:spLocks noGrp="1"/>
          </p:cNvSpPr>
          <p:nvPr>
            <p:ph type="sldNum" sz="quarter" idx="5"/>
          </p:nvPr>
        </p:nvSpPr>
        <p:spPr bwMode="auto">
          <a:noFill/>
          <a:ln>
            <a:miter lim="800000"/>
            <a:headEnd/>
            <a:tailEnd/>
          </a:ln>
        </p:spPr>
        <p:txBody>
          <a:bodyPr/>
          <a:lstStyle/>
          <a:p>
            <a:fld id="{49185861-6D7A-408D-84E0-4B2E940774C1}" type="slidenum">
              <a:rPr lang="ar-SA"/>
              <a:pPr/>
              <a:t>37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ar-SA" smtClean="0"/>
          </a:p>
        </p:txBody>
      </p:sp>
      <p:sp>
        <p:nvSpPr>
          <p:cNvPr id="51204" name="Slide Number Placeholder 3"/>
          <p:cNvSpPr>
            <a:spLocks noGrp="1"/>
          </p:cNvSpPr>
          <p:nvPr>
            <p:ph type="sldNum" sz="quarter" idx="5"/>
          </p:nvPr>
        </p:nvSpPr>
        <p:spPr bwMode="auto">
          <a:noFill/>
          <a:ln>
            <a:miter lim="800000"/>
            <a:headEnd/>
            <a:tailEnd/>
          </a:ln>
        </p:spPr>
        <p:txBody>
          <a:bodyPr/>
          <a:lstStyle/>
          <a:p>
            <a:fld id="{B2A2FA85-0653-4AED-995E-189AAA98E708}" type="slidenum">
              <a:rPr lang="ar-SA"/>
              <a:pPr/>
              <a:t>38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D00DE59-B12A-4737-8FC5-1986377A8499}" type="datetime3">
              <a:rPr lang="en-US"/>
              <a:pPr>
                <a:defRPr/>
              </a:pPr>
              <a:t>19 May 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Cancer Epidemiology</a:t>
            </a:r>
          </a:p>
        </p:txBody>
      </p:sp>
      <p:sp>
        <p:nvSpPr>
          <p:cNvPr id="6" name="Slide Number Placeholder 5"/>
          <p:cNvSpPr>
            <a:spLocks noGrp="1"/>
          </p:cNvSpPr>
          <p:nvPr>
            <p:ph type="sldNum" sz="quarter" idx="12"/>
          </p:nvPr>
        </p:nvSpPr>
        <p:spPr/>
        <p:txBody>
          <a:bodyPr/>
          <a:lstStyle>
            <a:lvl1pPr>
              <a:defRPr/>
            </a:lvl1pPr>
          </a:lstStyle>
          <a:p>
            <a:pPr>
              <a:defRPr/>
            </a:pPr>
            <a:fld id="{75F06A31-2594-4544-87BB-EC1D70CC232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CEC7975-D4D8-442E-B027-31566B73E2DD}" type="datetime3">
              <a:rPr lang="en-US"/>
              <a:pPr>
                <a:defRPr/>
              </a:pPr>
              <a:t>19 May 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Cancer Epidemiology</a:t>
            </a:r>
          </a:p>
        </p:txBody>
      </p:sp>
      <p:sp>
        <p:nvSpPr>
          <p:cNvPr id="6" name="Slide Number Placeholder 5"/>
          <p:cNvSpPr>
            <a:spLocks noGrp="1"/>
          </p:cNvSpPr>
          <p:nvPr>
            <p:ph type="sldNum" sz="quarter" idx="12"/>
          </p:nvPr>
        </p:nvSpPr>
        <p:spPr/>
        <p:txBody>
          <a:bodyPr/>
          <a:lstStyle>
            <a:lvl1pPr>
              <a:defRPr/>
            </a:lvl1pPr>
          </a:lstStyle>
          <a:p>
            <a:pPr>
              <a:defRPr/>
            </a:pPr>
            <a:fld id="{7AD4A68F-5DDE-41D1-8B07-36908B65281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954A6F4-71BC-493F-85FD-D95547EEED5C}" type="datetime3">
              <a:rPr lang="en-US"/>
              <a:pPr>
                <a:defRPr/>
              </a:pPr>
              <a:t>19 May 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Cancer Epidemiology</a:t>
            </a:r>
          </a:p>
        </p:txBody>
      </p:sp>
      <p:sp>
        <p:nvSpPr>
          <p:cNvPr id="6" name="Slide Number Placeholder 5"/>
          <p:cNvSpPr>
            <a:spLocks noGrp="1"/>
          </p:cNvSpPr>
          <p:nvPr>
            <p:ph type="sldNum" sz="quarter" idx="12"/>
          </p:nvPr>
        </p:nvSpPr>
        <p:spPr/>
        <p:txBody>
          <a:bodyPr/>
          <a:lstStyle>
            <a:lvl1pPr>
              <a:defRPr/>
            </a:lvl1pPr>
          </a:lstStyle>
          <a:p>
            <a:pPr>
              <a:defRPr/>
            </a:pPr>
            <a:fld id="{08178BAB-E63C-4E93-86CF-D29AF067833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063E56C-CF01-48AB-98F2-8D9DA36E5E05}" type="datetime3">
              <a:rPr lang="en-US"/>
              <a:pPr>
                <a:defRPr/>
              </a:pPr>
              <a:t>19 May 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Cancer Epidemiology</a:t>
            </a:r>
          </a:p>
        </p:txBody>
      </p:sp>
      <p:sp>
        <p:nvSpPr>
          <p:cNvPr id="6" name="Slide Number Placeholder 5"/>
          <p:cNvSpPr>
            <a:spLocks noGrp="1"/>
          </p:cNvSpPr>
          <p:nvPr>
            <p:ph type="sldNum" sz="quarter" idx="12"/>
          </p:nvPr>
        </p:nvSpPr>
        <p:spPr/>
        <p:txBody>
          <a:bodyPr/>
          <a:lstStyle>
            <a:lvl1pPr>
              <a:defRPr/>
            </a:lvl1pPr>
          </a:lstStyle>
          <a:p>
            <a:pPr>
              <a:defRPr/>
            </a:pPr>
            <a:fld id="{A907F094-55FC-4BC7-9F02-235C2C60181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177C99C-3376-480A-A463-EF7AA0A63C2C}" type="datetime3">
              <a:rPr lang="en-US"/>
              <a:pPr>
                <a:defRPr/>
              </a:pPr>
              <a:t>19 May 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Cancer Epidemiology</a:t>
            </a:r>
          </a:p>
        </p:txBody>
      </p:sp>
      <p:sp>
        <p:nvSpPr>
          <p:cNvPr id="6" name="Slide Number Placeholder 5"/>
          <p:cNvSpPr>
            <a:spLocks noGrp="1"/>
          </p:cNvSpPr>
          <p:nvPr>
            <p:ph type="sldNum" sz="quarter" idx="12"/>
          </p:nvPr>
        </p:nvSpPr>
        <p:spPr/>
        <p:txBody>
          <a:bodyPr/>
          <a:lstStyle>
            <a:lvl1pPr>
              <a:defRPr/>
            </a:lvl1pPr>
          </a:lstStyle>
          <a:p>
            <a:pPr>
              <a:defRPr/>
            </a:pPr>
            <a:fld id="{E4A72ADF-A640-4590-9024-F0197796A47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66DF221-78C0-491F-8DF8-001F42DC7D93}" type="datetime3">
              <a:rPr lang="en-US"/>
              <a:pPr>
                <a:defRPr/>
              </a:pPr>
              <a:t>19 May 2014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Cancer Epidemiology</a:t>
            </a:r>
          </a:p>
        </p:txBody>
      </p:sp>
      <p:sp>
        <p:nvSpPr>
          <p:cNvPr id="7" name="Slide Number Placeholder 5"/>
          <p:cNvSpPr>
            <a:spLocks noGrp="1"/>
          </p:cNvSpPr>
          <p:nvPr>
            <p:ph type="sldNum" sz="quarter" idx="12"/>
          </p:nvPr>
        </p:nvSpPr>
        <p:spPr/>
        <p:txBody>
          <a:bodyPr/>
          <a:lstStyle>
            <a:lvl1pPr>
              <a:defRPr/>
            </a:lvl1pPr>
          </a:lstStyle>
          <a:p>
            <a:pPr>
              <a:defRPr/>
            </a:pPr>
            <a:fld id="{0394EA68-B44C-493F-881F-01601558692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14760D7-F647-40FB-A082-2A7FC94527C7}" type="datetime3">
              <a:rPr lang="en-US"/>
              <a:pPr>
                <a:defRPr/>
              </a:pPr>
              <a:t>19 May 2014</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Cancer Epidemiology</a:t>
            </a:r>
          </a:p>
        </p:txBody>
      </p:sp>
      <p:sp>
        <p:nvSpPr>
          <p:cNvPr id="9" name="Slide Number Placeholder 5"/>
          <p:cNvSpPr>
            <a:spLocks noGrp="1"/>
          </p:cNvSpPr>
          <p:nvPr>
            <p:ph type="sldNum" sz="quarter" idx="12"/>
          </p:nvPr>
        </p:nvSpPr>
        <p:spPr/>
        <p:txBody>
          <a:bodyPr/>
          <a:lstStyle>
            <a:lvl1pPr>
              <a:defRPr/>
            </a:lvl1pPr>
          </a:lstStyle>
          <a:p>
            <a:pPr>
              <a:defRPr/>
            </a:pPr>
            <a:fld id="{1C4DBC78-9A13-4DB9-B3E5-E7A32175EAC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B96C198-C187-4578-B4E6-D359B02437B0}" type="datetime3">
              <a:rPr lang="en-US"/>
              <a:pPr>
                <a:defRPr/>
              </a:pPr>
              <a:t>19 May 2014</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Cancer Epidemiology</a:t>
            </a:r>
          </a:p>
        </p:txBody>
      </p:sp>
      <p:sp>
        <p:nvSpPr>
          <p:cNvPr id="5" name="Slide Number Placeholder 5"/>
          <p:cNvSpPr>
            <a:spLocks noGrp="1"/>
          </p:cNvSpPr>
          <p:nvPr>
            <p:ph type="sldNum" sz="quarter" idx="12"/>
          </p:nvPr>
        </p:nvSpPr>
        <p:spPr/>
        <p:txBody>
          <a:bodyPr/>
          <a:lstStyle>
            <a:lvl1pPr>
              <a:defRPr/>
            </a:lvl1pPr>
          </a:lstStyle>
          <a:p>
            <a:pPr>
              <a:defRPr/>
            </a:pPr>
            <a:fld id="{B78A7C9E-A2A1-4A77-B2E1-FD77D35A9ED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22D666F-6316-4154-81E0-642DC5960FDA}" type="datetime3">
              <a:rPr lang="en-US"/>
              <a:pPr>
                <a:defRPr/>
              </a:pPr>
              <a:t>19 May 2014</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Cancer Epidemiology</a:t>
            </a:r>
          </a:p>
        </p:txBody>
      </p:sp>
      <p:sp>
        <p:nvSpPr>
          <p:cNvPr id="4" name="Slide Number Placeholder 5"/>
          <p:cNvSpPr>
            <a:spLocks noGrp="1"/>
          </p:cNvSpPr>
          <p:nvPr>
            <p:ph type="sldNum" sz="quarter" idx="12"/>
          </p:nvPr>
        </p:nvSpPr>
        <p:spPr/>
        <p:txBody>
          <a:bodyPr/>
          <a:lstStyle>
            <a:lvl1pPr>
              <a:defRPr/>
            </a:lvl1pPr>
          </a:lstStyle>
          <a:p>
            <a:pPr>
              <a:defRPr/>
            </a:pPr>
            <a:fld id="{A813613B-9E04-4020-97EC-4A0EA4797B5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59E0840-C559-47D3-9046-B4A22F53126E}" type="datetime3">
              <a:rPr lang="en-US"/>
              <a:pPr>
                <a:defRPr/>
              </a:pPr>
              <a:t>19 May 2014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Cancer Epidemiology</a:t>
            </a:r>
          </a:p>
        </p:txBody>
      </p:sp>
      <p:sp>
        <p:nvSpPr>
          <p:cNvPr id="7" name="Slide Number Placeholder 5"/>
          <p:cNvSpPr>
            <a:spLocks noGrp="1"/>
          </p:cNvSpPr>
          <p:nvPr>
            <p:ph type="sldNum" sz="quarter" idx="12"/>
          </p:nvPr>
        </p:nvSpPr>
        <p:spPr/>
        <p:txBody>
          <a:bodyPr/>
          <a:lstStyle>
            <a:lvl1pPr>
              <a:defRPr/>
            </a:lvl1pPr>
          </a:lstStyle>
          <a:p>
            <a:pPr>
              <a:defRPr/>
            </a:pPr>
            <a:fld id="{7CAF7903-9CEE-4B25-885B-615FF9ECAB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94A22A9-415E-4334-8784-3FBF142B95E4}" type="datetime3">
              <a:rPr lang="en-US"/>
              <a:pPr>
                <a:defRPr/>
              </a:pPr>
              <a:t>19 May 2014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Cancer Epidemiology</a:t>
            </a:r>
          </a:p>
        </p:txBody>
      </p:sp>
      <p:sp>
        <p:nvSpPr>
          <p:cNvPr id="7" name="Slide Number Placeholder 5"/>
          <p:cNvSpPr>
            <a:spLocks noGrp="1"/>
          </p:cNvSpPr>
          <p:nvPr>
            <p:ph type="sldNum" sz="quarter" idx="12"/>
          </p:nvPr>
        </p:nvSpPr>
        <p:spPr/>
        <p:txBody>
          <a:bodyPr/>
          <a:lstStyle>
            <a:lvl1pPr>
              <a:defRPr/>
            </a:lvl1pPr>
          </a:lstStyle>
          <a:p>
            <a:pPr>
              <a:defRPr/>
            </a:pPr>
            <a:fld id="{2854409B-B5FB-4831-865D-A74505B3439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cs typeface="Arial" pitchFamily="34" charset="0"/>
              </a:defRPr>
            </a:lvl1pPr>
          </a:lstStyle>
          <a:p>
            <a:pPr>
              <a:defRPr/>
            </a:pPr>
            <a:fld id="{3C967AD0-4E5F-4DF9-AA7A-1C572ABC15BB}" type="datetime3">
              <a:rPr lang="en-US"/>
              <a:pPr>
                <a:defRPr/>
              </a:pPr>
              <a:t>19 May 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ＭＳ Ｐゴシック" charset="0"/>
                <a:cs typeface="Arial" charset="0"/>
              </a:defRPr>
            </a:lvl1pPr>
          </a:lstStyle>
          <a:p>
            <a:pPr>
              <a:defRPr/>
            </a:pPr>
            <a:r>
              <a:rPr lang="en-US"/>
              <a:t>Cancer Epidemiology</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cs typeface="Arial" pitchFamily="34" charset="0"/>
              </a:defRPr>
            </a:lvl1pPr>
          </a:lstStyle>
          <a:p>
            <a:pPr>
              <a:defRPr/>
            </a:pPr>
            <a:fld id="{940AA998-0D4C-48D4-920A-9BE3337BC34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eer.cancer.gov/"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iarc.fr/"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www.cancer.org/" TargetMode="External"/><Relationship Id="rId5" Type="http://schemas.openxmlformats.org/officeDocument/2006/relationships/hyperlink" Target="http://bportal.kfshrc.edu.sa/wps/portal/bportal/KFCC" TargetMode="External"/><Relationship Id="rId4" Type="http://schemas.openxmlformats.org/officeDocument/2006/relationships/hyperlink" Target="http://www.cdc.gov/"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US" smtClean="0"/>
              <a:t>Cancer Epidemiology</a:t>
            </a:r>
          </a:p>
        </p:txBody>
      </p:sp>
      <p:sp>
        <p:nvSpPr>
          <p:cNvPr id="3" name="Subtitle 2"/>
          <p:cNvSpPr>
            <a:spLocks noGrp="1"/>
          </p:cNvSpPr>
          <p:nvPr>
            <p:ph type="subTitle" idx="1"/>
          </p:nvPr>
        </p:nvSpPr>
        <p:spPr>
          <a:xfrm>
            <a:off x="838200" y="3886200"/>
            <a:ext cx="7239000" cy="2286000"/>
          </a:xfrm>
        </p:spPr>
        <p:txBody>
          <a:bodyPr rtlCol="0">
            <a:normAutofit/>
          </a:bodyPr>
          <a:lstStyle/>
          <a:p>
            <a:pPr eaLnBrk="1" fontAlgn="auto" hangingPunct="1">
              <a:spcAft>
                <a:spcPts val="0"/>
              </a:spcAft>
              <a:defRPr/>
            </a:pPr>
            <a:r>
              <a:rPr lang="en-US" dirty="0" smtClean="0">
                <a:ea typeface="+mn-ea"/>
                <a:cs typeface="+mn-cs"/>
              </a:rPr>
              <a:t>Dr </a:t>
            </a:r>
            <a:r>
              <a:rPr lang="en-US" dirty="0" err="1" smtClean="0">
                <a:ea typeface="+mn-ea"/>
                <a:cs typeface="+mn-cs"/>
              </a:rPr>
              <a:t>Hafsa</a:t>
            </a:r>
            <a:r>
              <a:rPr lang="en-US" dirty="0" smtClean="0">
                <a:ea typeface="+mn-ea"/>
                <a:cs typeface="+mn-cs"/>
              </a:rPr>
              <a:t> </a:t>
            </a:r>
            <a:r>
              <a:rPr lang="en-US" dirty="0" err="1" smtClean="0">
                <a:ea typeface="+mn-ea"/>
                <a:cs typeface="+mn-cs"/>
              </a:rPr>
              <a:t>Raheel</a:t>
            </a:r>
            <a:r>
              <a:rPr lang="en-US" dirty="0" smtClean="0">
                <a:ea typeface="+mn-ea"/>
                <a:cs typeface="+mn-cs"/>
              </a:rPr>
              <a:t>, Prof Ahmed </a:t>
            </a:r>
            <a:r>
              <a:rPr lang="en-US" dirty="0" err="1" smtClean="0">
                <a:ea typeface="+mn-ea"/>
                <a:cs typeface="+mn-cs"/>
              </a:rPr>
              <a:t>Mandil</a:t>
            </a:r>
            <a:endParaRPr lang="en-US" dirty="0" smtClean="0">
              <a:ea typeface="+mn-ea"/>
              <a:cs typeface="+mn-cs"/>
            </a:endParaRPr>
          </a:p>
          <a:p>
            <a:pPr eaLnBrk="1" fontAlgn="auto" hangingPunct="1">
              <a:spcAft>
                <a:spcPts val="0"/>
              </a:spcAft>
              <a:defRPr/>
            </a:pPr>
            <a:r>
              <a:rPr lang="en-US" sz="2800" dirty="0" smtClean="0">
                <a:ea typeface="+mn-ea"/>
                <a:cs typeface="+mn-cs"/>
              </a:rPr>
              <a:t>Dept of Family &amp; Community Medicine</a:t>
            </a:r>
          </a:p>
          <a:p>
            <a:pPr eaLnBrk="1" fontAlgn="auto" hangingPunct="1">
              <a:spcAft>
                <a:spcPts val="0"/>
              </a:spcAft>
              <a:defRPr/>
            </a:pPr>
            <a:r>
              <a:rPr lang="en-US" sz="2800" smtClean="0">
                <a:ea typeface="+mn-ea"/>
                <a:cs typeface="+mn-cs"/>
              </a:rPr>
              <a:t>KSU College </a:t>
            </a:r>
            <a:r>
              <a:rPr lang="en-US" sz="2800" dirty="0" smtClean="0">
                <a:ea typeface="+mn-ea"/>
                <a:cs typeface="+mn-cs"/>
              </a:rPr>
              <a:t>of Medicine</a:t>
            </a:r>
          </a:p>
          <a:p>
            <a:pPr eaLnBrk="1" fontAlgn="auto" hangingPunct="1">
              <a:spcAft>
                <a:spcPts val="0"/>
              </a:spcAft>
              <a:defRPr/>
            </a:pPr>
            <a:endParaRPr lang="en-US" dirty="0">
              <a:ea typeface="+mn-ea"/>
              <a:cs typeface="+mn-cs"/>
            </a:endParaRPr>
          </a:p>
        </p:txBody>
      </p:sp>
      <p:pic>
        <p:nvPicPr>
          <p:cNvPr id="2052" name="Picture 5" descr="cancer"/>
          <p:cNvPicPr>
            <a:picLocks noChangeAspect="1" noChangeArrowheads="1"/>
          </p:cNvPicPr>
          <p:nvPr/>
        </p:nvPicPr>
        <p:blipFill>
          <a:blip r:embed="rId2"/>
          <a:srcRect/>
          <a:stretch>
            <a:fillRect/>
          </a:stretch>
        </p:blipFill>
        <p:spPr bwMode="auto">
          <a:xfrm>
            <a:off x="6781800" y="228600"/>
            <a:ext cx="2133600" cy="22860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4000">
                <a:ea typeface="+mj-ea"/>
                <a:cs typeface="+mj-cs"/>
              </a:rPr>
              <a:t>Cancer incidence for the regions of the world, 2002 estimates </a:t>
            </a:r>
          </a:p>
        </p:txBody>
      </p:sp>
      <p:sp>
        <p:nvSpPr>
          <p:cNvPr id="11267" name="Rectangle 3"/>
          <p:cNvSpPr>
            <a:spLocks noGrp="1" noChangeArrowheads="1"/>
          </p:cNvSpPr>
          <p:nvPr>
            <p:ph idx="1"/>
          </p:nvPr>
        </p:nvSpPr>
        <p:spPr/>
        <p:txBody>
          <a:bodyPr/>
          <a:lstStyle/>
          <a:p>
            <a:pPr eaLnBrk="1" hangingPunct="1">
              <a:buFont typeface="Wingdings" pitchFamily="2" charset="2"/>
              <a:buNone/>
            </a:pPr>
            <a:endParaRPr lang="ar-SA" smtClean="0"/>
          </a:p>
        </p:txBody>
      </p:sp>
      <p:sp>
        <p:nvSpPr>
          <p:cNvPr id="11268" name="Date Placeholder 4"/>
          <p:cNvSpPr>
            <a:spLocks noGrp="1"/>
          </p:cNvSpPr>
          <p:nvPr>
            <p:ph type="dt" sz="quarter" idx="10"/>
          </p:nvPr>
        </p:nvSpPr>
        <p:spPr bwMode="auto">
          <a:noFill/>
          <a:ln>
            <a:miter lim="800000"/>
            <a:headEnd/>
            <a:tailEnd/>
          </a:ln>
        </p:spPr>
        <p:txBody>
          <a:bodyPr/>
          <a:lstStyle/>
          <a:p>
            <a:fld id="{DBA0144D-7F31-4266-A0D5-D5B673DDFAB5}" type="datetime3">
              <a:rPr lang="en-US">
                <a:latin typeface="Calibri" pitchFamily="34" charset="0"/>
              </a:rPr>
              <a:pPr/>
              <a:t>19 May 2014</a:t>
            </a:fld>
            <a:endParaRPr lang="en-US">
              <a:latin typeface="Calibri" pitchFamily="34" charset="0"/>
            </a:endParaRPr>
          </a:p>
        </p:txBody>
      </p:sp>
      <p:sp>
        <p:nvSpPr>
          <p:cNvPr id="7" name="Footer Placeholder 6"/>
          <p:cNvSpPr>
            <a:spLocks noGrp="1"/>
          </p:cNvSpPr>
          <p:nvPr>
            <p:ph type="ftr" sz="quarter" idx="11"/>
          </p:nvPr>
        </p:nvSpPr>
        <p:spPr/>
        <p:txBody>
          <a:bodyPr/>
          <a:lstStyle/>
          <a:p>
            <a:pPr>
              <a:defRPr/>
            </a:pPr>
            <a:r>
              <a:rPr lang="en-US"/>
              <a:t>Cancer Epidemiology</a:t>
            </a:r>
          </a:p>
        </p:txBody>
      </p:sp>
      <p:sp>
        <p:nvSpPr>
          <p:cNvPr id="11270" name="Slide Number Placeholder 5"/>
          <p:cNvSpPr>
            <a:spLocks noGrp="1"/>
          </p:cNvSpPr>
          <p:nvPr>
            <p:ph type="sldNum" sz="quarter" idx="12"/>
          </p:nvPr>
        </p:nvSpPr>
        <p:spPr bwMode="auto">
          <a:noFill/>
          <a:ln>
            <a:miter lim="800000"/>
            <a:headEnd/>
            <a:tailEnd/>
          </a:ln>
        </p:spPr>
        <p:txBody>
          <a:bodyPr/>
          <a:lstStyle/>
          <a:p>
            <a:fld id="{42670A0C-F6AD-441D-9F39-BB8DD6C75FF8}" type="slidenum">
              <a:rPr lang="en-US">
                <a:latin typeface="Calibri" pitchFamily="34" charset="0"/>
              </a:rPr>
              <a:pPr/>
              <a:t>10</a:t>
            </a:fld>
            <a:endParaRPr lang="en-US">
              <a:latin typeface="Calibri" pitchFamily="34" charset="0"/>
            </a:endParaRPr>
          </a:p>
        </p:txBody>
      </p:sp>
      <p:pic>
        <p:nvPicPr>
          <p:cNvPr id="11271" name="Picture 5" descr="Table providing the number of new cases of cancer in the different regions of the world"/>
          <p:cNvPicPr>
            <a:picLocks noChangeAspect="1" noChangeArrowheads="1"/>
          </p:cNvPicPr>
          <p:nvPr/>
        </p:nvPicPr>
        <p:blipFill>
          <a:blip r:embed="rId3"/>
          <a:srcRect/>
          <a:stretch>
            <a:fillRect/>
          </a:stretch>
        </p:blipFill>
        <p:spPr bwMode="auto">
          <a:xfrm>
            <a:off x="381000" y="1462088"/>
            <a:ext cx="8382000" cy="4938712"/>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p:cNvPicPr>
            <a:picLocks noChangeAspect="1" noChangeArrowheads="1"/>
          </p:cNvPicPr>
          <p:nvPr/>
        </p:nvPicPr>
        <p:blipFill>
          <a:blip r:embed="rId2"/>
          <a:srcRect/>
          <a:stretch>
            <a:fillRect/>
          </a:stretch>
        </p:blipFill>
        <p:spPr bwMode="auto">
          <a:xfrm>
            <a:off x="230188" y="228600"/>
            <a:ext cx="8683625" cy="6324600"/>
          </a:xfrm>
          <a:prstGeom prst="rect">
            <a:avLst/>
          </a:prstGeom>
          <a:noFill/>
          <a:ln w="9525">
            <a:noFill/>
            <a:miter lim="800000"/>
            <a:headEnd/>
            <a:tailEnd/>
          </a:ln>
        </p:spPr>
      </p:pic>
      <p:sp>
        <p:nvSpPr>
          <p:cNvPr id="12291" name="Date Placeholder 2"/>
          <p:cNvSpPr>
            <a:spLocks noGrp="1"/>
          </p:cNvSpPr>
          <p:nvPr>
            <p:ph type="dt" sz="quarter" idx="10"/>
          </p:nvPr>
        </p:nvSpPr>
        <p:spPr bwMode="auto">
          <a:noFill/>
          <a:ln>
            <a:miter lim="800000"/>
            <a:headEnd/>
            <a:tailEnd/>
          </a:ln>
        </p:spPr>
        <p:txBody>
          <a:bodyPr/>
          <a:lstStyle/>
          <a:p>
            <a:fld id="{9871CC85-0F95-4626-BFF4-9015A235CE2E}" type="datetime3">
              <a:rPr lang="en-US">
                <a:latin typeface="Calibri" pitchFamily="34" charset="0"/>
              </a:rPr>
              <a:pPr/>
              <a:t>19 May 2014</a:t>
            </a:fld>
            <a:endParaRPr lang="en-US">
              <a:latin typeface="Calibri" pitchFamily="34" charset="0"/>
            </a:endParaRPr>
          </a:p>
        </p:txBody>
      </p:sp>
      <p:sp>
        <p:nvSpPr>
          <p:cNvPr id="5" name="Footer Placeholder 4"/>
          <p:cNvSpPr>
            <a:spLocks noGrp="1"/>
          </p:cNvSpPr>
          <p:nvPr>
            <p:ph type="ftr" sz="quarter" idx="11"/>
          </p:nvPr>
        </p:nvSpPr>
        <p:spPr/>
        <p:txBody>
          <a:bodyPr/>
          <a:lstStyle/>
          <a:p>
            <a:pPr>
              <a:defRPr/>
            </a:pPr>
            <a:r>
              <a:rPr lang="en-US"/>
              <a:t>Cancer Epidemiology</a:t>
            </a:r>
          </a:p>
        </p:txBody>
      </p:sp>
      <p:sp>
        <p:nvSpPr>
          <p:cNvPr id="12293" name="Slide Number Placeholder 3"/>
          <p:cNvSpPr>
            <a:spLocks noGrp="1"/>
          </p:cNvSpPr>
          <p:nvPr>
            <p:ph type="sldNum" sz="quarter" idx="12"/>
          </p:nvPr>
        </p:nvSpPr>
        <p:spPr bwMode="auto">
          <a:noFill/>
          <a:ln>
            <a:miter lim="800000"/>
            <a:headEnd/>
            <a:tailEnd/>
          </a:ln>
        </p:spPr>
        <p:txBody>
          <a:bodyPr/>
          <a:lstStyle/>
          <a:p>
            <a:fld id="{6A0B75CD-8B34-49DE-A055-C28001840392}" type="slidenum">
              <a:rPr lang="en-US">
                <a:latin typeface="Calibri" pitchFamily="34" charset="0"/>
              </a:rPr>
              <a:pPr/>
              <a:t>11</a:t>
            </a:fld>
            <a:endParaRPr lang="en-US">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371600" y="533400"/>
            <a:ext cx="7378700" cy="1143000"/>
          </a:xfrm>
        </p:spPr>
        <p:txBody>
          <a:bodyPr/>
          <a:lstStyle/>
          <a:p>
            <a:pPr eaLnBrk="1" hangingPunct="1"/>
            <a:r>
              <a:rPr lang="en-US" smtClean="0"/>
              <a:t>Estimated Cancer Deaths</a:t>
            </a:r>
          </a:p>
        </p:txBody>
      </p:sp>
      <p:sp>
        <p:nvSpPr>
          <p:cNvPr id="13315" name="Date Placeholder 9"/>
          <p:cNvSpPr>
            <a:spLocks noGrp="1"/>
          </p:cNvSpPr>
          <p:nvPr>
            <p:ph type="dt" sz="quarter" idx="10"/>
          </p:nvPr>
        </p:nvSpPr>
        <p:spPr bwMode="auto">
          <a:noFill/>
          <a:ln>
            <a:miter lim="800000"/>
            <a:headEnd/>
            <a:tailEnd/>
          </a:ln>
        </p:spPr>
        <p:txBody>
          <a:bodyPr/>
          <a:lstStyle/>
          <a:p>
            <a:fld id="{01F2B80D-3D18-4085-B7BE-AB23E72AA1EB}" type="datetime3">
              <a:rPr lang="en-US">
                <a:latin typeface="Calibri" pitchFamily="34" charset="0"/>
              </a:rPr>
              <a:pPr/>
              <a:t>19 May 2014</a:t>
            </a:fld>
            <a:endParaRPr lang="en-US">
              <a:latin typeface="Calibri" pitchFamily="34" charset="0"/>
            </a:endParaRPr>
          </a:p>
        </p:txBody>
      </p:sp>
      <p:sp>
        <p:nvSpPr>
          <p:cNvPr id="12" name="Footer Placeholder 11"/>
          <p:cNvSpPr>
            <a:spLocks noGrp="1"/>
          </p:cNvSpPr>
          <p:nvPr>
            <p:ph type="ftr" sz="quarter" idx="11"/>
          </p:nvPr>
        </p:nvSpPr>
        <p:spPr/>
        <p:txBody>
          <a:bodyPr/>
          <a:lstStyle/>
          <a:p>
            <a:pPr>
              <a:defRPr/>
            </a:pPr>
            <a:r>
              <a:rPr lang="en-US"/>
              <a:t>Cancer Epidemiology</a:t>
            </a:r>
          </a:p>
        </p:txBody>
      </p:sp>
      <p:sp>
        <p:nvSpPr>
          <p:cNvPr id="13317" name="Slide Number Placeholder 10"/>
          <p:cNvSpPr>
            <a:spLocks noGrp="1"/>
          </p:cNvSpPr>
          <p:nvPr>
            <p:ph type="sldNum" sz="quarter" idx="12"/>
          </p:nvPr>
        </p:nvSpPr>
        <p:spPr bwMode="auto">
          <a:noFill/>
          <a:ln>
            <a:miter lim="800000"/>
            <a:headEnd/>
            <a:tailEnd/>
          </a:ln>
        </p:spPr>
        <p:txBody>
          <a:bodyPr/>
          <a:lstStyle/>
          <a:p>
            <a:fld id="{EFFBDEC9-5ADC-4805-9AA9-93B63E2959B8}" type="slidenum">
              <a:rPr lang="en-US">
                <a:latin typeface="Calibri" pitchFamily="34" charset="0"/>
              </a:rPr>
              <a:pPr/>
              <a:t>12</a:t>
            </a:fld>
            <a:endParaRPr lang="en-US">
              <a:latin typeface="Calibri" pitchFamily="34" charset="0"/>
            </a:endParaRPr>
          </a:p>
        </p:txBody>
      </p:sp>
      <p:sp>
        <p:nvSpPr>
          <p:cNvPr id="13318" name="Text Box 6"/>
          <p:cNvSpPr txBox="1">
            <a:spLocks noChangeArrowheads="1"/>
          </p:cNvSpPr>
          <p:nvPr/>
        </p:nvSpPr>
        <p:spPr bwMode="auto">
          <a:xfrm>
            <a:off x="1295400" y="6400800"/>
            <a:ext cx="2852738" cy="428625"/>
          </a:xfrm>
          <a:prstGeom prst="rect">
            <a:avLst/>
          </a:prstGeom>
          <a:noFill/>
          <a:ln w="9525">
            <a:noFill/>
            <a:miter lim="800000"/>
            <a:headEnd/>
            <a:tailEnd/>
          </a:ln>
        </p:spPr>
        <p:txBody>
          <a:bodyPr wrap="none">
            <a:spAutoFit/>
          </a:bodyPr>
          <a:lstStyle/>
          <a:p>
            <a:pPr eaLnBrk="0" hangingPunct="0"/>
            <a:r>
              <a:rPr lang="en-US" sz="1100" b="1"/>
              <a:t>ONS=Other nervous system.</a:t>
            </a:r>
          </a:p>
          <a:p>
            <a:pPr eaLnBrk="0" hangingPunct="0"/>
            <a:r>
              <a:rPr lang="en-US" sz="1100" b="1"/>
              <a:t>Source: American Cancer Society, 2005.</a:t>
            </a:r>
          </a:p>
        </p:txBody>
      </p:sp>
      <p:sp>
        <p:nvSpPr>
          <p:cNvPr id="13319" name="Text Box 7"/>
          <p:cNvSpPr txBox="1">
            <a:spLocks noChangeArrowheads="1"/>
          </p:cNvSpPr>
          <p:nvPr/>
        </p:nvSpPr>
        <p:spPr bwMode="auto">
          <a:xfrm>
            <a:off x="4002088" y="2027238"/>
            <a:ext cx="1279525" cy="641350"/>
          </a:xfrm>
          <a:prstGeom prst="rect">
            <a:avLst/>
          </a:prstGeom>
          <a:noFill/>
          <a:ln w="9525">
            <a:noFill/>
            <a:miter lim="800000"/>
            <a:headEnd/>
            <a:tailEnd/>
          </a:ln>
        </p:spPr>
        <p:txBody>
          <a:bodyPr>
            <a:spAutoFit/>
          </a:bodyPr>
          <a:lstStyle/>
          <a:p>
            <a:pPr algn="ctr" eaLnBrk="0" hangingPunct="0"/>
            <a:r>
              <a:rPr lang="en-US" b="1"/>
              <a:t>Men</a:t>
            </a:r>
            <a:br>
              <a:rPr lang="en-US" b="1"/>
            </a:br>
            <a:r>
              <a:rPr lang="en-US" b="1"/>
              <a:t>295,280</a:t>
            </a:r>
          </a:p>
        </p:txBody>
      </p:sp>
      <p:sp>
        <p:nvSpPr>
          <p:cNvPr id="13320" name="Text Box 8"/>
          <p:cNvSpPr txBox="1">
            <a:spLocks noChangeArrowheads="1"/>
          </p:cNvSpPr>
          <p:nvPr/>
        </p:nvSpPr>
        <p:spPr bwMode="auto">
          <a:xfrm>
            <a:off x="5141913" y="2027238"/>
            <a:ext cx="1525587" cy="641350"/>
          </a:xfrm>
          <a:prstGeom prst="rect">
            <a:avLst/>
          </a:prstGeom>
          <a:noFill/>
          <a:ln w="9525">
            <a:noFill/>
            <a:miter lim="800000"/>
            <a:headEnd/>
            <a:tailEnd/>
          </a:ln>
        </p:spPr>
        <p:txBody>
          <a:bodyPr>
            <a:spAutoFit/>
          </a:bodyPr>
          <a:lstStyle/>
          <a:p>
            <a:pPr algn="ctr" eaLnBrk="0" hangingPunct="0"/>
            <a:r>
              <a:rPr lang="en-US" b="1"/>
              <a:t>Women</a:t>
            </a:r>
            <a:br>
              <a:rPr lang="en-US" b="1"/>
            </a:br>
            <a:r>
              <a:rPr lang="en-US" b="1"/>
              <a:t>275,000</a:t>
            </a:r>
          </a:p>
        </p:txBody>
      </p:sp>
      <p:sp>
        <p:nvSpPr>
          <p:cNvPr id="13321" name="Freeform 9"/>
          <p:cNvSpPr>
            <a:spLocks noChangeAspect="1"/>
          </p:cNvSpPr>
          <p:nvPr/>
        </p:nvSpPr>
        <p:spPr bwMode="auto">
          <a:xfrm>
            <a:off x="5605463" y="2667000"/>
            <a:ext cx="666750" cy="4016375"/>
          </a:xfrm>
          <a:custGeom>
            <a:avLst/>
            <a:gdLst>
              <a:gd name="T0" fmla="*/ 2147483647 w 1691"/>
              <a:gd name="T1" fmla="*/ 2147483647 h 10252"/>
              <a:gd name="T2" fmla="*/ 2147483647 w 1691"/>
              <a:gd name="T3" fmla="*/ 2147483647 h 10252"/>
              <a:gd name="T4" fmla="*/ 2147483647 w 1691"/>
              <a:gd name="T5" fmla="*/ 2147483647 h 10252"/>
              <a:gd name="T6" fmla="*/ 2147483647 w 1691"/>
              <a:gd name="T7" fmla="*/ 2147483647 h 10252"/>
              <a:gd name="T8" fmla="*/ 2147483647 w 1691"/>
              <a:gd name="T9" fmla="*/ 2147483647 h 10252"/>
              <a:gd name="T10" fmla="*/ 2147483647 w 1691"/>
              <a:gd name="T11" fmla="*/ 2147483647 h 10252"/>
              <a:gd name="T12" fmla="*/ 2147483647 w 1691"/>
              <a:gd name="T13" fmla="*/ 2147483647 h 10252"/>
              <a:gd name="T14" fmla="*/ 2147483647 w 1691"/>
              <a:gd name="T15" fmla="*/ 2147483647 h 10252"/>
              <a:gd name="T16" fmla="*/ 2147483647 w 1691"/>
              <a:gd name="T17" fmla="*/ 2147483647 h 10252"/>
              <a:gd name="T18" fmla="*/ 2147483647 w 1691"/>
              <a:gd name="T19" fmla="*/ 2147483647 h 10252"/>
              <a:gd name="T20" fmla="*/ 2147483647 w 1691"/>
              <a:gd name="T21" fmla="*/ 2147483647 h 10252"/>
              <a:gd name="T22" fmla="*/ 2147483647 w 1691"/>
              <a:gd name="T23" fmla="*/ 2147483647 h 10252"/>
              <a:gd name="T24" fmla="*/ 2147483647 w 1691"/>
              <a:gd name="T25" fmla="*/ 2147483647 h 10252"/>
              <a:gd name="T26" fmla="*/ 2147483647 w 1691"/>
              <a:gd name="T27" fmla="*/ 2147483647 h 10252"/>
              <a:gd name="T28" fmla="*/ 2147483647 w 1691"/>
              <a:gd name="T29" fmla="*/ 2147483647 h 10252"/>
              <a:gd name="T30" fmla="*/ 2147483647 w 1691"/>
              <a:gd name="T31" fmla="*/ 2147483647 h 10252"/>
              <a:gd name="T32" fmla="*/ 2147483647 w 1691"/>
              <a:gd name="T33" fmla="*/ 2147483647 h 10252"/>
              <a:gd name="T34" fmla="*/ 2147483647 w 1691"/>
              <a:gd name="T35" fmla="*/ 2147483647 h 10252"/>
              <a:gd name="T36" fmla="*/ 2147483647 w 1691"/>
              <a:gd name="T37" fmla="*/ 2147483647 h 10252"/>
              <a:gd name="T38" fmla="*/ 2147483647 w 1691"/>
              <a:gd name="T39" fmla="*/ 2147483647 h 10252"/>
              <a:gd name="T40" fmla="*/ 2147483647 w 1691"/>
              <a:gd name="T41" fmla="*/ 2147483647 h 10252"/>
              <a:gd name="T42" fmla="*/ 2147483647 w 1691"/>
              <a:gd name="T43" fmla="*/ 2147483647 h 10252"/>
              <a:gd name="T44" fmla="*/ 2147483647 w 1691"/>
              <a:gd name="T45" fmla="*/ 2147483647 h 10252"/>
              <a:gd name="T46" fmla="*/ 2147483647 w 1691"/>
              <a:gd name="T47" fmla="*/ 2147483647 h 10252"/>
              <a:gd name="T48" fmla="*/ 2147483647 w 1691"/>
              <a:gd name="T49" fmla="*/ 2147483647 h 10252"/>
              <a:gd name="T50" fmla="*/ 2147483647 w 1691"/>
              <a:gd name="T51" fmla="*/ 2147483647 h 10252"/>
              <a:gd name="T52" fmla="*/ 2147483647 w 1691"/>
              <a:gd name="T53" fmla="*/ 2147483647 h 10252"/>
              <a:gd name="T54" fmla="*/ 2147483647 w 1691"/>
              <a:gd name="T55" fmla="*/ 2147483647 h 10252"/>
              <a:gd name="T56" fmla="*/ 2147483647 w 1691"/>
              <a:gd name="T57" fmla="*/ 2147483647 h 10252"/>
              <a:gd name="T58" fmla="*/ 2147483647 w 1691"/>
              <a:gd name="T59" fmla="*/ 2147483647 h 10252"/>
              <a:gd name="T60" fmla="*/ 2147483647 w 1691"/>
              <a:gd name="T61" fmla="*/ 2147483647 h 10252"/>
              <a:gd name="T62" fmla="*/ 2147483647 w 1691"/>
              <a:gd name="T63" fmla="*/ 2147483647 h 10252"/>
              <a:gd name="T64" fmla="*/ 2147483647 w 1691"/>
              <a:gd name="T65" fmla="*/ 2147483647 h 10252"/>
              <a:gd name="T66" fmla="*/ 2147483647 w 1691"/>
              <a:gd name="T67" fmla="*/ 2147483647 h 10252"/>
              <a:gd name="T68" fmla="*/ 2147483647 w 1691"/>
              <a:gd name="T69" fmla="*/ 2147483647 h 10252"/>
              <a:gd name="T70" fmla="*/ 2147483647 w 1691"/>
              <a:gd name="T71" fmla="*/ 2147483647 h 10252"/>
              <a:gd name="T72" fmla="*/ 2147483647 w 1691"/>
              <a:gd name="T73" fmla="*/ 2147483647 h 10252"/>
              <a:gd name="T74" fmla="*/ 2147483647 w 1691"/>
              <a:gd name="T75" fmla="*/ 2147483647 h 10252"/>
              <a:gd name="T76" fmla="*/ 2147483647 w 1691"/>
              <a:gd name="T77" fmla="*/ 2147483647 h 10252"/>
              <a:gd name="T78" fmla="*/ 2147483647 w 1691"/>
              <a:gd name="T79" fmla="*/ 2147483647 h 10252"/>
              <a:gd name="T80" fmla="*/ 2147483647 w 1691"/>
              <a:gd name="T81" fmla="*/ 2147483647 h 10252"/>
              <a:gd name="T82" fmla="*/ 2147483647 w 1691"/>
              <a:gd name="T83" fmla="*/ 2147483647 h 10252"/>
              <a:gd name="T84" fmla="*/ 2147483647 w 1691"/>
              <a:gd name="T85" fmla="*/ 2147483647 h 10252"/>
              <a:gd name="T86" fmla="*/ 2147483647 w 1691"/>
              <a:gd name="T87" fmla="*/ 2147483647 h 10252"/>
              <a:gd name="T88" fmla="*/ 2147483647 w 1691"/>
              <a:gd name="T89" fmla="*/ 2147483647 h 10252"/>
              <a:gd name="T90" fmla="*/ 2147483647 w 1691"/>
              <a:gd name="T91" fmla="*/ 2147483647 h 10252"/>
              <a:gd name="T92" fmla="*/ 2147483647 w 1691"/>
              <a:gd name="T93" fmla="*/ 2147483647 h 10252"/>
              <a:gd name="T94" fmla="*/ 2147483647 w 1691"/>
              <a:gd name="T95" fmla="*/ 2147483647 h 10252"/>
              <a:gd name="T96" fmla="*/ 2147483647 w 1691"/>
              <a:gd name="T97" fmla="*/ 2147483647 h 10252"/>
              <a:gd name="T98" fmla="*/ 2147483647 w 1691"/>
              <a:gd name="T99" fmla="*/ 2147483647 h 10252"/>
              <a:gd name="T100" fmla="*/ 2147483647 w 1691"/>
              <a:gd name="T101" fmla="*/ 2147483647 h 10252"/>
              <a:gd name="T102" fmla="*/ 2147483647 w 1691"/>
              <a:gd name="T103" fmla="*/ 2147483647 h 10252"/>
              <a:gd name="T104" fmla="*/ 2147483647 w 1691"/>
              <a:gd name="T105" fmla="*/ 2147483647 h 10252"/>
              <a:gd name="T106" fmla="*/ 2147483647 w 1691"/>
              <a:gd name="T107" fmla="*/ 2147483647 h 10252"/>
              <a:gd name="T108" fmla="*/ 2147483647 w 1691"/>
              <a:gd name="T109" fmla="*/ 2147483647 h 10252"/>
              <a:gd name="T110" fmla="*/ 2147483647 w 1691"/>
              <a:gd name="T111" fmla="*/ 2147483647 h 10252"/>
              <a:gd name="T112" fmla="*/ 2147483647 w 1691"/>
              <a:gd name="T113" fmla="*/ 2147483647 h 10252"/>
              <a:gd name="T114" fmla="*/ 2147483647 w 1691"/>
              <a:gd name="T115" fmla="*/ 2147483647 h 10252"/>
              <a:gd name="T116" fmla="*/ 2147483647 w 1691"/>
              <a:gd name="T117" fmla="*/ 2147483647 h 10252"/>
              <a:gd name="T118" fmla="*/ 2147483647 w 1691"/>
              <a:gd name="T119" fmla="*/ 2147483647 h 10252"/>
              <a:gd name="T120" fmla="*/ 2147483647 w 1691"/>
              <a:gd name="T121" fmla="*/ 2147483647 h 10252"/>
              <a:gd name="T122" fmla="*/ 2147483647 w 1691"/>
              <a:gd name="T123" fmla="*/ 2147483647 h 1025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691"/>
              <a:gd name="T187" fmla="*/ 0 h 10252"/>
              <a:gd name="T188" fmla="*/ 1691 w 1691"/>
              <a:gd name="T189" fmla="*/ 10252 h 1025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691" h="10252">
                <a:moveTo>
                  <a:pt x="1380" y="723"/>
                </a:moveTo>
                <a:lnTo>
                  <a:pt x="1367" y="773"/>
                </a:lnTo>
                <a:lnTo>
                  <a:pt x="1358" y="822"/>
                </a:lnTo>
                <a:lnTo>
                  <a:pt x="1359" y="870"/>
                </a:lnTo>
                <a:lnTo>
                  <a:pt x="1376" y="920"/>
                </a:lnTo>
                <a:lnTo>
                  <a:pt x="1403" y="956"/>
                </a:lnTo>
                <a:lnTo>
                  <a:pt x="1437" y="991"/>
                </a:lnTo>
                <a:lnTo>
                  <a:pt x="1463" y="1026"/>
                </a:lnTo>
                <a:lnTo>
                  <a:pt x="1453" y="1071"/>
                </a:lnTo>
                <a:lnTo>
                  <a:pt x="1427" y="1100"/>
                </a:lnTo>
                <a:lnTo>
                  <a:pt x="1393" y="1109"/>
                </a:lnTo>
                <a:lnTo>
                  <a:pt x="1369" y="1100"/>
                </a:lnTo>
                <a:lnTo>
                  <a:pt x="1356" y="1097"/>
                </a:lnTo>
                <a:lnTo>
                  <a:pt x="1341" y="1097"/>
                </a:lnTo>
                <a:lnTo>
                  <a:pt x="1325" y="1131"/>
                </a:lnTo>
                <a:lnTo>
                  <a:pt x="1313" y="1167"/>
                </a:lnTo>
                <a:lnTo>
                  <a:pt x="1304" y="1206"/>
                </a:lnTo>
                <a:lnTo>
                  <a:pt x="1299" y="1243"/>
                </a:lnTo>
                <a:lnTo>
                  <a:pt x="1293" y="1280"/>
                </a:lnTo>
                <a:lnTo>
                  <a:pt x="1287" y="1317"/>
                </a:lnTo>
                <a:lnTo>
                  <a:pt x="1279" y="1350"/>
                </a:lnTo>
                <a:lnTo>
                  <a:pt x="1268" y="1381"/>
                </a:lnTo>
                <a:lnTo>
                  <a:pt x="1252" y="1407"/>
                </a:lnTo>
                <a:lnTo>
                  <a:pt x="1230" y="1431"/>
                </a:lnTo>
                <a:lnTo>
                  <a:pt x="1201" y="1448"/>
                </a:lnTo>
                <a:lnTo>
                  <a:pt x="1152" y="1457"/>
                </a:lnTo>
                <a:lnTo>
                  <a:pt x="1092" y="1462"/>
                </a:lnTo>
                <a:lnTo>
                  <a:pt x="1043" y="1483"/>
                </a:lnTo>
                <a:lnTo>
                  <a:pt x="1018" y="1509"/>
                </a:lnTo>
                <a:lnTo>
                  <a:pt x="1000" y="1539"/>
                </a:lnTo>
                <a:lnTo>
                  <a:pt x="989" y="1572"/>
                </a:lnTo>
                <a:lnTo>
                  <a:pt x="982" y="1608"/>
                </a:lnTo>
                <a:lnTo>
                  <a:pt x="978" y="1648"/>
                </a:lnTo>
                <a:lnTo>
                  <a:pt x="974" y="1688"/>
                </a:lnTo>
                <a:lnTo>
                  <a:pt x="970" y="1731"/>
                </a:lnTo>
                <a:lnTo>
                  <a:pt x="965" y="1774"/>
                </a:lnTo>
                <a:lnTo>
                  <a:pt x="956" y="1816"/>
                </a:lnTo>
                <a:lnTo>
                  <a:pt x="973" y="1851"/>
                </a:lnTo>
                <a:lnTo>
                  <a:pt x="991" y="1884"/>
                </a:lnTo>
                <a:lnTo>
                  <a:pt x="1009" y="1917"/>
                </a:lnTo>
                <a:lnTo>
                  <a:pt x="1027" y="1950"/>
                </a:lnTo>
                <a:lnTo>
                  <a:pt x="1045" y="1983"/>
                </a:lnTo>
                <a:lnTo>
                  <a:pt x="1063" y="2016"/>
                </a:lnTo>
                <a:lnTo>
                  <a:pt x="1081" y="2049"/>
                </a:lnTo>
                <a:lnTo>
                  <a:pt x="1101" y="2082"/>
                </a:lnTo>
                <a:lnTo>
                  <a:pt x="1119" y="2115"/>
                </a:lnTo>
                <a:lnTo>
                  <a:pt x="1138" y="2149"/>
                </a:lnTo>
                <a:lnTo>
                  <a:pt x="1156" y="2182"/>
                </a:lnTo>
                <a:lnTo>
                  <a:pt x="1175" y="2215"/>
                </a:lnTo>
                <a:lnTo>
                  <a:pt x="1195" y="2248"/>
                </a:lnTo>
                <a:lnTo>
                  <a:pt x="1213" y="2281"/>
                </a:lnTo>
                <a:lnTo>
                  <a:pt x="1232" y="2314"/>
                </a:lnTo>
                <a:lnTo>
                  <a:pt x="1250" y="2347"/>
                </a:lnTo>
                <a:lnTo>
                  <a:pt x="1269" y="2380"/>
                </a:lnTo>
                <a:lnTo>
                  <a:pt x="1287" y="2413"/>
                </a:lnTo>
                <a:lnTo>
                  <a:pt x="1307" y="2447"/>
                </a:lnTo>
                <a:lnTo>
                  <a:pt x="1325" y="2480"/>
                </a:lnTo>
                <a:lnTo>
                  <a:pt x="1343" y="2514"/>
                </a:lnTo>
                <a:lnTo>
                  <a:pt x="1361" y="2547"/>
                </a:lnTo>
                <a:lnTo>
                  <a:pt x="1379" y="2581"/>
                </a:lnTo>
                <a:lnTo>
                  <a:pt x="1397" y="2614"/>
                </a:lnTo>
                <a:lnTo>
                  <a:pt x="1415" y="2648"/>
                </a:lnTo>
                <a:lnTo>
                  <a:pt x="1434" y="2683"/>
                </a:lnTo>
                <a:lnTo>
                  <a:pt x="1451" y="2716"/>
                </a:lnTo>
                <a:lnTo>
                  <a:pt x="1468" y="2751"/>
                </a:lnTo>
                <a:lnTo>
                  <a:pt x="1485" y="2785"/>
                </a:lnTo>
                <a:lnTo>
                  <a:pt x="1502" y="2819"/>
                </a:lnTo>
                <a:lnTo>
                  <a:pt x="1519" y="2853"/>
                </a:lnTo>
                <a:lnTo>
                  <a:pt x="1535" y="2889"/>
                </a:lnTo>
                <a:lnTo>
                  <a:pt x="1551" y="2924"/>
                </a:lnTo>
                <a:lnTo>
                  <a:pt x="1563" y="2976"/>
                </a:lnTo>
                <a:lnTo>
                  <a:pt x="1563" y="3030"/>
                </a:lnTo>
                <a:lnTo>
                  <a:pt x="1551" y="3082"/>
                </a:lnTo>
                <a:lnTo>
                  <a:pt x="1533" y="3125"/>
                </a:lnTo>
                <a:lnTo>
                  <a:pt x="1510" y="3165"/>
                </a:lnTo>
                <a:lnTo>
                  <a:pt x="1485" y="3203"/>
                </a:lnTo>
                <a:lnTo>
                  <a:pt x="1459" y="3238"/>
                </a:lnTo>
                <a:lnTo>
                  <a:pt x="1434" y="3273"/>
                </a:lnTo>
                <a:lnTo>
                  <a:pt x="1411" y="3308"/>
                </a:lnTo>
                <a:lnTo>
                  <a:pt x="1393" y="3346"/>
                </a:lnTo>
                <a:lnTo>
                  <a:pt x="1382" y="3379"/>
                </a:lnTo>
                <a:lnTo>
                  <a:pt x="1378" y="3416"/>
                </a:lnTo>
                <a:lnTo>
                  <a:pt x="1378" y="3458"/>
                </a:lnTo>
                <a:lnTo>
                  <a:pt x="1382" y="3502"/>
                </a:lnTo>
                <a:lnTo>
                  <a:pt x="1388" y="3544"/>
                </a:lnTo>
                <a:lnTo>
                  <a:pt x="1392" y="3587"/>
                </a:lnTo>
                <a:lnTo>
                  <a:pt x="1393" y="3627"/>
                </a:lnTo>
                <a:lnTo>
                  <a:pt x="1399" y="3671"/>
                </a:lnTo>
                <a:lnTo>
                  <a:pt x="1405" y="3717"/>
                </a:lnTo>
                <a:lnTo>
                  <a:pt x="1408" y="3762"/>
                </a:lnTo>
                <a:lnTo>
                  <a:pt x="1409" y="3807"/>
                </a:lnTo>
                <a:lnTo>
                  <a:pt x="1410" y="3853"/>
                </a:lnTo>
                <a:lnTo>
                  <a:pt x="1411" y="3898"/>
                </a:lnTo>
                <a:lnTo>
                  <a:pt x="1411" y="3943"/>
                </a:lnTo>
                <a:lnTo>
                  <a:pt x="1411" y="3952"/>
                </a:lnTo>
                <a:lnTo>
                  <a:pt x="1411" y="3969"/>
                </a:lnTo>
                <a:lnTo>
                  <a:pt x="1411" y="3978"/>
                </a:lnTo>
                <a:lnTo>
                  <a:pt x="1420" y="4023"/>
                </a:lnTo>
                <a:lnTo>
                  <a:pt x="1429" y="4066"/>
                </a:lnTo>
                <a:lnTo>
                  <a:pt x="1440" y="4107"/>
                </a:lnTo>
                <a:lnTo>
                  <a:pt x="1452" y="4148"/>
                </a:lnTo>
                <a:lnTo>
                  <a:pt x="1462" y="4190"/>
                </a:lnTo>
                <a:lnTo>
                  <a:pt x="1472" y="4233"/>
                </a:lnTo>
                <a:lnTo>
                  <a:pt x="1480" y="4277"/>
                </a:lnTo>
                <a:lnTo>
                  <a:pt x="1489" y="4316"/>
                </a:lnTo>
                <a:lnTo>
                  <a:pt x="1495" y="4356"/>
                </a:lnTo>
                <a:lnTo>
                  <a:pt x="1501" y="4396"/>
                </a:lnTo>
                <a:lnTo>
                  <a:pt x="1504" y="4435"/>
                </a:lnTo>
                <a:lnTo>
                  <a:pt x="1506" y="4475"/>
                </a:lnTo>
                <a:lnTo>
                  <a:pt x="1507" y="4514"/>
                </a:lnTo>
                <a:lnTo>
                  <a:pt x="1506" y="4554"/>
                </a:lnTo>
                <a:lnTo>
                  <a:pt x="1504" y="4593"/>
                </a:lnTo>
                <a:lnTo>
                  <a:pt x="1501" y="4633"/>
                </a:lnTo>
                <a:lnTo>
                  <a:pt x="1495" y="4672"/>
                </a:lnTo>
                <a:lnTo>
                  <a:pt x="1489" y="4712"/>
                </a:lnTo>
                <a:lnTo>
                  <a:pt x="1480" y="4751"/>
                </a:lnTo>
                <a:lnTo>
                  <a:pt x="1472" y="4794"/>
                </a:lnTo>
                <a:lnTo>
                  <a:pt x="1463" y="4837"/>
                </a:lnTo>
                <a:lnTo>
                  <a:pt x="1455" y="4877"/>
                </a:lnTo>
                <a:lnTo>
                  <a:pt x="1447" y="4919"/>
                </a:lnTo>
                <a:lnTo>
                  <a:pt x="1441" y="4959"/>
                </a:lnTo>
                <a:lnTo>
                  <a:pt x="1434" y="5000"/>
                </a:lnTo>
                <a:lnTo>
                  <a:pt x="1426" y="5041"/>
                </a:lnTo>
                <a:lnTo>
                  <a:pt x="1419" y="5082"/>
                </a:lnTo>
                <a:lnTo>
                  <a:pt x="1411" y="5124"/>
                </a:lnTo>
                <a:lnTo>
                  <a:pt x="1403" y="5164"/>
                </a:lnTo>
                <a:lnTo>
                  <a:pt x="1393" y="5207"/>
                </a:lnTo>
                <a:lnTo>
                  <a:pt x="1387" y="5249"/>
                </a:lnTo>
                <a:lnTo>
                  <a:pt x="1383" y="5289"/>
                </a:lnTo>
                <a:lnTo>
                  <a:pt x="1381" y="5329"/>
                </a:lnTo>
                <a:lnTo>
                  <a:pt x="1382" y="5369"/>
                </a:lnTo>
                <a:lnTo>
                  <a:pt x="1383" y="5408"/>
                </a:lnTo>
                <a:lnTo>
                  <a:pt x="1387" y="5447"/>
                </a:lnTo>
                <a:lnTo>
                  <a:pt x="1391" y="5486"/>
                </a:lnTo>
                <a:lnTo>
                  <a:pt x="1396" y="5524"/>
                </a:lnTo>
                <a:lnTo>
                  <a:pt x="1402" y="5563"/>
                </a:lnTo>
                <a:lnTo>
                  <a:pt x="1408" y="5601"/>
                </a:lnTo>
                <a:lnTo>
                  <a:pt x="1413" y="5639"/>
                </a:lnTo>
                <a:lnTo>
                  <a:pt x="1419" y="5677"/>
                </a:lnTo>
                <a:lnTo>
                  <a:pt x="1424" y="5714"/>
                </a:lnTo>
                <a:lnTo>
                  <a:pt x="1428" y="5752"/>
                </a:lnTo>
                <a:lnTo>
                  <a:pt x="1428" y="5791"/>
                </a:lnTo>
                <a:lnTo>
                  <a:pt x="1428" y="5831"/>
                </a:lnTo>
                <a:lnTo>
                  <a:pt x="1427" y="5870"/>
                </a:lnTo>
                <a:lnTo>
                  <a:pt x="1426" y="5910"/>
                </a:lnTo>
                <a:lnTo>
                  <a:pt x="1425" y="5949"/>
                </a:lnTo>
                <a:lnTo>
                  <a:pt x="1422" y="5989"/>
                </a:lnTo>
                <a:lnTo>
                  <a:pt x="1418" y="6028"/>
                </a:lnTo>
                <a:lnTo>
                  <a:pt x="1413" y="6068"/>
                </a:lnTo>
                <a:lnTo>
                  <a:pt x="1406" y="6107"/>
                </a:lnTo>
                <a:lnTo>
                  <a:pt x="1398" y="6147"/>
                </a:lnTo>
                <a:lnTo>
                  <a:pt x="1388" y="6186"/>
                </a:lnTo>
                <a:lnTo>
                  <a:pt x="1376" y="6226"/>
                </a:lnTo>
                <a:lnTo>
                  <a:pt x="1365" y="6262"/>
                </a:lnTo>
                <a:lnTo>
                  <a:pt x="1355" y="6299"/>
                </a:lnTo>
                <a:lnTo>
                  <a:pt x="1345" y="6336"/>
                </a:lnTo>
                <a:lnTo>
                  <a:pt x="1335" y="6372"/>
                </a:lnTo>
                <a:lnTo>
                  <a:pt x="1326" y="6409"/>
                </a:lnTo>
                <a:lnTo>
                  <a:pt x="1316" y="6445"/>
                </a:lnTo>
                <a:lnTo>
                  <a:pt x="1308" y="6481"/>
                </a:lnTo>
                <a:lnTo>
                  <a:pt x="1299" y="6518"/>
                </a:lnTo>
                <a:lnTo>
                  <a:pt x="1291" y="6554"/>
                </a:lnTo>
                <a:lnTo>
                  <a:pt x="1282" y="6591"/>
                </a:lnTo>
                <a:lnTo>
                  <a:pt x="1275" y="6628"/>
                </a:lnTo>
                <a:lnTo>
                  <a:pt x="1266" y="6664"/>
                </a:lnTo>
                <a:lnTo>
                  <a:pt x="1259" y="6700"/>
                </a:lnTo>
                <a:lnTo>
                  <a:pt x="1250" y="6738"/>
                </a:lnTo>
                <a:lnTo>
                  <a:pt x="1243" y="6774"/>
                </a:lnTo>
                <a:lnTo>
                  <a:pt x="1235" y="6811"/>
                </a:lnTo>
                <a:lnTo>
                  <a:pt x="1228" y="6848"/>
                </a:lnTo>
                <a:lnTo>
                  <a:pt x="1220" y="6885"/>
                </a:lnTo>
                <a:lnTo>
                  <a:pt x="1213" y="6922"/>
                </a:lnTo>
                <a:lnTo>
                  <a:pt x="1204" y="6960"/>
                </a:lnTo>
                <a:lnTo>
                  <a:pt x="1197" y="6997"/>
                </a:lnTo>
                <a:lnTo>
                  <a:pt x="1189" y="7034"/>
                </a:lnTo>
                <a:lnTo>
                  <a:pt x="1181" y="7072"/>
                </a:lnTo>
                <a:lnTo>
                  <a:pt x="1173" y="7109"/>
                </a:lnTo>
                <a:lnTo>
                  <a:pt x="1165" y="7147"/>
                </a:lnTo>
                <a:lnTo>
                  <a:pt x="1157" y="7184"/>
                </a:lnTo>
                <a:lnTo>
                  <a:pt x="1149" y="7222"/>
                </a:lnTo>
                <a:lnTo>
                  <a:pt x="1139" y="7260"/>
                </a:lnTo>
                <a:lnTo>
                  <a:pt x="1131" y="7298"/>
                </a:lnTo>
                <a:lnTo>
                  <a:pt x="1121" y="7352"/>
                </a:lnTo>
                <a:lnTo>
                  <a:pt x="1120" y="7406"/>
                </a:lnTo>
                <a:lnTo>
                  <a:pt x="1113" y="7456"/>
                </a:lnTo>
                <a:lnTo>
                  <a:pt x="1104" y="7493"/>
                </a:lnTo>
                <a:lnTo>
                  <a:pt x="1087" y="7561"/>
                </a:lnTo>
                <a:lnTo>
                  <a:pt x="1078" y="7597"/>
                </a:lnTo>
                <a:lnTo>
                  <a:pt x="1061" y="7632"/>
                </a:lnTo>
                <a:lnTo>
                  <a:pt x="1045" y="7668"/>
                </a:lnTo>
                <a:lnTo>
                  <a:pt x="1030" y="7704"/>
                </a:lnTo>
                <a:lnTo>
                  <a:pt x="1015" y="7741"/>
                </a:lnTo>
                <a:lnTo>
                  <a:pt x="1002" y="7778"/>
                </a:lnTo>
                <a:lnTo>
                  <a:pt x="991" y="7815"/>
                </a:lnTo>
                <a:lnTo>
                  <a:pt x="980" y="7852"/>
                </a:lnTo>
                <a:lnTo>
                  <a:pt x="970" y="7891"/>
                </a:lnTo>
                <a:lnTo>
                  <a:pt x="962" y="7928"/>
                </a:lnTo>
                <a:lnTo>
                  <a:pt x="954" y="7967"/>
                </a:lnTo>
                <a:lnTo>
                  <a:pt x="949" y="8005"/>
                </a:lnTo>
                <a:lnTo>
                  <a:pt x="944" y="8044"/>
                </a:lnTo>
                <a:lnTo>
                  <a:pt x="941" y="8082"/>
                </a:lnTo>
                <a:lnTo>
                  <a:pt x="938" y="8121"/>
                </a:lnTo>
                <a:lnTo>
                  <a:pt x="937" y="8159"/>
                </a:lnTo>
                <a:lnTo>
                  <a:pt x="937" y="8184"/>
                </a:lnTo>
                <a:lnTo>
                  <a:pt x="936" y="8215"/>
                </a:lnTo>
                <a:lnTo>
                  <a:pt x="933" y="8248"/>
                </a:lnTo>
                <a:lnTo>
                  <a:pt x="929" y="8274"/>
                </a:lnTo>
                <a:lnTo>
                  <a:pt x="924" y="8308"/>
                </a:lnTo>
                <a:lnTo>
                  <a:pt x="920" y="8335"/>
                </a:lnTo>
                <a:lnTo>
                  <a:pt x="912" y="8388"/>
                </a:lnTo>
                <a:lnTo>
                  <a:pt x="908" y="8439"/>
                </a:lnTo>
                <a:lnTo>
                  <a:pt x="903" y="8486"/>
                </a:lnTo>
                <a:lnTo>
                  <a:pt x="894" y="8528"/>
                </a:lnTo>
                <a:lnTo>
                  <a:pt x="892" y="8566"/>
                </a:lnTo>
                <a:lnTo>
                  <a:pt x="885" y="8604"/>
                </a:lnTo>
                <a:lnTo>
                  <a:pt x="881" y="8634"/>
                </a:lnTo>
                <a:lnTo>
                  <a:pt x="877" y="8684"/>
                </a:lnTo>
                <a:lnTo>
                  <a:pt x="871" y="8734"/>
                </a:lnTo>
                <a:lnTo>
                  <a:pt x="864" y="8774"/>
                </a:lnTo>
                <a:lnTo>
                  <a:pt x="854" y="8815"/>
                </a:lnTo>
                <a:lnTo>
                  <a:pt x="849" y="8855"/>
                </a:lnTo>
                <a:lnTo>
                  <a:pt x="842" y="8898"/>
                </a:lnTo>
                <a:lnTo>
                  <a:pt x="837" y="8941"/>
                </a:lnTo>
                <a:lnTo>
                  <a:pt x="833" y="8983"/>
                </a:lnTo>
                <a:lnTo>
                  <a:pt x="828" y="9026"/>
                </a:lnTo>
                <a:lnTo>
                  <a:pt x="822" y="9068"/>
                </a:lnTo>
                <a:lnTo>
                  <a:pt x="816" y="9108"/>
                </a:lnTo>
                <a:lnTo>
                  <a:pt x="816" y="9119"/>
                </a:lnTo>
                <a:lnTo>
                  <a:pt x="816" y="9148"/>
                </a:lnTo>
                <a:lnTo>
                  <a:pt x="816" y="9192"/>
                </a:lnTo>
                <a:lnTo>
                  <a:pt x="816" y="9245"/>
                </a:lnTo>
                <a:lnTo>
                  <a:pt x="816" y="9306"/>
                </a:lnTo>
                <a:lnTo>
                  <a:pt x="816" y="9368"/>
                </a:lnTo>
                <a:lnTo>
                  <a:pt x="816" y="9428"/>
                </a:lnTo>
                <a:lnTo>
                  <a:pt x="816" y="9482"/>
                </a:lnTo>
                <a:lnTo>
                  <a:pt x="816" y="9525"/>
                </a:lnTo>
                <a:lnTo>
                  <a:pt x="816" y="9555"/>
                </a:lnTo>
                <a:lnTo>
                  <a:pt x="816" y="9565"/>
                </a:lnTo>
                <a:lnTo>
                  <a:pt x="829" y="9600"/>
                </a:lnTo>
                <a:lnTo>
                  <a:pt x="844" y="9632"/>
                </a:lnTo>
                <a:lnTo>
                  <a:pt x="858" y="9662"/>
                </a:lnTo>
                <a:lnTo>
                  <a:pt x="878" y="9690"/>
                </a:lnTo>
                <a:lnTo>
                  <a:pt x="899" y="9718"/>
                </a:lnTo>
                <a:lnTo>
                  <a:pt x="922" y="9744"/>
                </a:lnTo>
                <a:lnTo>
                  <a:pt x="947" y="9767"/>
                </a:lnTo>
                <a:lnTo>
                  <a:pt x="973" y="9791"/>
                </a:lnTo>
                <a:lnTo>
                  <a:pt x="1000" y="9812"/>
                </a:lnTo>
                <a:lnTo>
                  <a:pt x="1029" y="9832"/>
                </a:lnTo>
                <a:lnTo>
                  <a:pt x="1060" y="9852"/>
                </a:lnTo>
                <a:lnTo>
                  <a:pt x="1091" y="9871"/>
                </a:lnTo>
                <a:lnTo>
                  <a:pt x="1123" y="9888"/>
                </a:lnTo>
                <a:lnTo>
                  <a:pt x="1156" y="9905"/>
                </a:lnTo>
                <a:lnTo>
                  <a:pt x="1190" y="9921"/>
                </a:lnTo>
                <a:lnTo>
                  <a:pt x="1224" y="9937"/>
                </a:lnTo>
                <a:lnTo>
                  <a:pt x="1259" y="9953"/>
                </a:lnTo>
                <a:lnTo>
                  <a:pt x="1293" y="9968"/>
                </a:lnTo>
                <a:lnTo>
                  <a:pt x="1328" y="9983"/>
                </a:lnTo>
                <a:lnTo>
                  <a:pt x="1363" y="9998"/>
                </a:lnTo>
                <a:lnTo>
                  <a:pt x="1397" y="10012"/>
                </a:lnTo>
                <a:lnTo>
                  <a:pt x="1431" y="10027"/>
                </a:lnTo>
                <a:lnTo>
                  <a:pt x="1466" y="10042"/>
                </a:lnTo>
                <a:lnTo>
                  <a:pt x="1499" y="10057"/>
                </a:lnTo>
                <a:lnTo>
                  <a:pt x="1535" y="10076"/>
                </a:lnTo>
                <a:lnTo>
                  <a:pt x="1571" y="10098"/>
                </a:lnTo>
                <a:lnTo>
                  <a:pt x="1607" y="10123"/>
                </a:lnTo>
                <a:lnTo>
                  <a:pt x="1642" y="10151"/>
                </a:lnTo>
                <a:lnTo>
                  <a:pt x="1669" y="10182"/>
                </a:lnTo>
                <a:lnTo>
                  <a:pt x="1691" y="10216"/>
                </a:lnTo>
                <a:lnTo>
                  <a:pt x="1655" y="10223"/>
                </a:lnTo>
                <a:lnTo>
                  <a:pt x="1620" y="10231"/>
                </a:lnTo>
                <a:lnTo>
                  <a:pt x="1584" y="10236"/>
                </a:lnTo>
                <a:lnTo>
                  <a:pt x="1549" y="10241"/>
                </a:lnTo>
                <a:lnTo>
                  <a:pt x="1511" y="10245"/>
                </a:lnTo>
                <a:lnTo>
                  <a:pt x="1475" y="10248"/>
                </a:lnTo>
                <a:lnTo>
                  <a:pt x="1438" y="10250"/>
                </a:lnTo>
                <a:lnTo>
                  <a:pt x="1402" y="10251"/>
                </a:lnTo>
                <a:lnTo>
                  <a:pt x="1364" y="10252"/>
                </a:lnTo>
                <a:lnTo>
                  <a:pt x="1326" y="10252"/>
                </a:lnTo>
                <a:lnTo>
                  <a:pt x="1288" y="10251"/>
                </a:lnTo>
                <a:lnTo>
                  <a:pt x="1251" y="10250"/>
                </a:lnTo>
                <a:lnTo>
                  <a:pt x="1213" y="10249"/>
                </a:lnTo>
                <a:lnTo>
                  <a:pt x="1175" y="10248"/>
                </a:lnTo>
                <a:lnTo>
                  <a:pt x="1137" y="10246"/>
                </a:lnTo>
                <a:lnTo>
                  <a:pt x="1100" y="10244"/>
                </a:lnTo>
                <a:lnTo>
                  <a:pt x="1061" y="10243"/>
                </a:lnTo>
                <a:lnTo>
                  <a:pt x="1024" y="10240"/>
                </a:lnTo>
                <a:lnTo>
                  <a:pt x="985" y="10238"/>
                </a:lnTo>
                <a:lnTo>
                  <a:pt x="948" y="10236"/>
                </a:lnTo>
                <a:lnTo>
                  <a:pt x="910" y="10235"/>
                </a:lnTo>
                <a:lnTo>
                  <a:pt x="872" y="10234"/>
                </a:lnTo>
                <a:lnTo>
                  <a:pt x="836" y="10233"/>
                </a:lnTo>
                <a:lnTo>
                  <a:pt x="799" y="10233"/>
                </a:lnTo>
                <a:lnTo>
                  <a:pt x="761" y="10233"/>
                </a:lnTo>
                <a:lnTo>
                  <a:pt x="723" y="10234"/>
                </a:lnTo>
                <a:lnTo>
                  <a:pt x="685" y="10234"/>
                </a:lnTo>
                <a:lnTo>
                  <a:pt x="645" y="10235"/>
                </a:lnTo>
                <a:lnTo>
                  <a:pt x="606" y="10236"/>
                </a:lnTo>
                <a:lnTo>
                  <a:pt x="567" y="10236"/>
                </a:lnTo>
                <a:lnTo>
                  <a:pt x="528" y="10235"/>
                </a:lnTo>
                <a:lnTo>
                  <a:pt x="488" y="10234"/>
                </a:lnTo>
                <a:lnTo>
                  <a:pt x="449" y="10232"/>
                </a:lnTo>
                <a:lnTo>
                  <a:pt x="409" y="10228"/>
                </a:lnTo>
                <a:lnTo>
                  <a:pt x="371" y="10223"/>
                </a:lnTo>
                <a:lnTo>
                  <a:pt x="331" y="10216"/>
                </a:lnTo>
                <a:lnTo>
                  <a:pt x="294" y="10208"/>
                </a:lnTo>
                <a:lnTo>
                  <a:pt x="256" y="10198"/>
                </a:lnTo>
                <a:lnTo>
                  <a:pt x="227" y="10178"/>
                </a:lnTo>
                <a:lnTo>
                  <a:pt x="209" y="10136"/>
                </a:lnTo>
                <a:lnTo>
                  <a:pt x="203" y="10092"/>
                </a:lnTo>
                <a:lnTo>
                  <a:pt x="204" y="10052"/>
                </a:lnTo>
                <a:lnTo>
                  <a:pt x="210" y="10011"/>
                </a:lnTo>
                <a:lnTo>
                  <a:pt x="216" y="9968"/>
                </a:lnTo>
                <a:lnTo>
                  <a:pt x="225" y="9925"/>
                </a:lnTo>
                <a:lnTo>
                  <a:pt x="235" y="9883"/>
                </a:lnTo>
                <a:lnTo>
                  <a:pt x="247" y="9840"/>
                </a:lnTo>
                <a:lnTo>
                  <a:pt x="260" y="9798"/>
                </a:lnTo>
                <a:lnTo>
                  <a:pt x="274" y="9759"/>
                </a:lnTo>
                <a:lnTo>
                  <a:pt x="284" y="9718"/>
                </a:lnTo>
                <a:lnTo>
                  <a:pt x="291" y="9677"/>
                </a:lnTo>
                <a:lnTo>
                  <a:pt x="293" y="9634"/>
                </a:lnTo>
                <a:lnTo>
                  <a:pt x="293" y="9591"/>
                </a:lnTo>
                <a:lnTo>
                  <a:pt x="290" y="9548"/>
                </a:lnTo>
                <a:lnTo>
                  <a:pt x="286" y="9507"/>
                </a:lnTo>
                <a:lnTo>
                  <a:pt x="280" y="9465"/>
                </a:lnTo>
                <a:lnTo>
                  <a:pt x="274" y="9424"/>
                </a:lnTo>
                <a:lnTo>
                  <a:pt x="270" y="9386"/>
                </a:lnTo>
                <a:lnTo>
                  <a:pt x="266" y="9348"/>
                </a:lnTo>
                <a:lnTo>
                  <a:pt x="262" y="9309"/>
                </a:lnTo>
                <a:lnTo>
                  <a:pt x="258" y="9272"/>
                </a:lnTo>
                <a:lnTo>
                  <a:pt x="254" y="9234"/>
                </a:lnTo>
                <a:lnTo>
                  <a:pt x="248" y="9196"/>
                </a:lnTo>
                <a:lnTo>
                  <a:pt x="244" y="9159"/>
                </a:lnTo>
                <a:lnTo>
                  <a:pt x="240" y="9121"/>
                </a:lnTo>
                <a:lnTo>
                  <a:pt x="234" y="9084"/>
                </a:lnTo>
                <a:lnTo>
                  <a:pt x="229" y="9048"/>
                </a:lnTo>
                <a:lnTo>
                  <a:pt x="224" y="9010"/>
                </a:lnTo>
                <a:lnTo>
                  <a:pt x="219" y="8973"/>
                </a:lnTo>
                <a:lnTo>
                  <a:pt x="214" y="8936"/>
                </a:lnTo>
                <a:lnTo>
                  <a:pt x="209" y="8899"/>
                </a:lnTo>
                <a:lnTo>
                  <a:pt x="203" y="8863"/>
                </a:lnTo>
                <a:lnTo>
                  <a:pt x="198" y="8825"/>
                </a:lnTo>
                <a:lnTo>
                  <a:pt x="193" y="8788"/>
                </a:lnTo>
                <a:lnTo>
                  <a:pt x="187" y="8752"/>
                </a:lnTo>
                <a:lnTo>
                  <a:pt x="182" y="8714"/>
                </a:lnTo>
                <a:lnTo>
                  <a:pt x="178" y="8677"/>
                </a:lnTo>
                <a:lnTo>
                  <a:pt x="172" y="8641"/>
                </a:lnTo>
                <a:lnTo>
                  <a:pt x="167" y="8603"/>
                </a:lnTo>
                <a:lnTo>
                  <a:pt x="163" y="8566"/>
                </a:lnTo>
                <a:lnTo>
                  <a:pt x="158" y="8528"/>
                </a:lnTo>
                <a:lnTo>
                  <a:pt x="153" y="8491"/>
                </a:lnTo>
                <a:lnTo>
                  <a:pt x="149" y="8453"/>
                </a:lnTo>
                <a:lnTo>
                  <a:pt x="145" y="8415"/>
                </a:lnTo>
                <a:lnTo>
                  <a:pt x="140" y="8377"/>
                </a:lnTo>
                <a:lnTo>
                  <a:pt x="137" y="8338"/>
                </a:lnTo>
                <a:lnTo>
                  <a:pt x="133" y="8300"/>
                </a:lnTo>
                <a:lnTo>
                  <a:pt x="133" y="8255"/>
                </a:lnTo>
                <a:lnTo>
                  <a:pt x="134" y="8209"/>
                </a:lnTo>
                <a:lnTo>
                  <a:pt x="134" y="8164"/>
                </a:lnTo>
                <a:lnTo>
                  <a:pt x="136" y="8119"/>
                </a:lnTo>
                <a:lnTo>
                  <a:pt x="139" y="8074"/>
                </a:lnTo>
                <a:lnTo>
                  <a:pt x="145" y="8029"/>
                </a:lnTo>
                <a:lnTo>
                  <a:pt x="151" y="7984"/>
                </a:lnTo>
                <a:lnTo>
                  <a:pt x="154" y="7970"/>
                </a:lnTo>
                <a:lnTo>
                  <a:pt x="161" y="7944"/>
                </a:lnTo>
                <a:lnTo>
                  <a:pt x="164" y="7930"/>
                </a:lnTo>
                <a:lnTo>
                  <a:pt x="185" y="7808"/>
                </a:lnTo>
                <a:lnTo>
                  <a:pt x="190" y="7795"/>
                </a:lnTo>
                <a:lnTo>
                  <a:pt x="199" y="7758"/>
                </a:lnTo>
                <a:lnTo>
                  <a:pt x="213" y="7708"/>
                </a:lnTo>
                <a:lnTo>
                  <a:pt x="230" y="7650"/>
                </a:lnTo>
                <a:lnTo>
                  <a:pt x="246" y="7592"/>
                </a:lnTo>
                <a:lnTo>
                  <a:pt x="260" y="7541"/>
                </a:lnTo>
                <a:lnTo>
                  <a:pt x="270" y="7505"/>
                </a:lnTo>
                <a:lnTo>
                  <a:pt x="274" y="7492"/>
                </a:lnTo>
                <a:lnTo>
                  <a:pt x="280" y="7448"/>
                </a:lnTo>
                <a:lnTo>
                  <a:pt x="280" y="7400"/>
                </a:lnTo>
                <a:lnTo>
                  <a:pt x="275" y="7349"/>
                </a:lnTo>
                <a:lnTo>
                  <a:pt x="266" y="7298"/>
                </a:lnTo>
                <a:lnTo>
                  <a:pt x="256" y="7246"/>
                </a:lnTo>
                <a:lnTo>
                  <a:pt x="254" y="7209"/>
                </a:lnTo>
                <a:lnTo>
                  <a:pt x="251" y="7171"/>
                </a:lnTo>
                <a:lnTo>
                  <a:pt x="249" y="7134"/>
                </a:lnTo>
                <a:lnTo>
                  <a:pt x="247" y="7096"/>
                </a:lnTo>
                <a:lnTo>
                  <a:pt x="245" y="7059"/>
                </a:lnTo>
                <a:lnTo>
                  <a:pt x="242" y="7021"/>
                </a:lnTo>
                <a:lnTo>
                  <a:pt x="240" y="6983"/>
                </a:lnTo>
                <a:lnTo>
                  <a:pt x="238" y="6945"/>
                </a:lnTo>
                <a:lnTo>
                  <a:pt x="235" y="6907"/>
                </a:lnTo>
                <a:lnTo>
                  <a:pt x="232" y="6869"/>
                </a:lnTo>
                <a:lnTo>
                  <a:pt x="230" y="6832"/>
                </a:lnTo>
                <a:lnTo>
                  <a:pt x="228" y="6793"/>
                </a:lnTo>
                <a:lnTo>
                  <a:pt x="226" y="6755"/>
                </a:lnTo>
                <a:lnTo>
                  <a:pt x="225" y="6717"/>
                </a:lnTo>
                <a:lnTo>
                  <a:pt x="223" y="6679"/>
                </a:lnTo>
                <a:lnTo>
                  <a:pt x="220" y="6640"/>
                </a:lnTo>
                <a:lnTo>
                  <a:pt x="219" y="6603"/>
                </a:lnTo>
                <a:lnTo>
                  <a:pt x="218" y="6565"/>
                </a:lnTo>
                <a:lnTo>
                  <a:pt x="217" y="6527"/>
                </a:lnTo>
                <a:lnTo>
                  <a:pt x="216" y="6489"/>
                </a:lnTo>
                <a:lnTo>
                  <a:pt x="216" y="6451"/>
                </a:lnTo>
                <a:lnTo>
                  <a:pt x="216" y="6414"/>
                </a:lnTo>
                <a:lnTo>
                  <a:pt x="216" y="6376"/>
                </a:lnTo>
                <a:lnTo>
                  <a:pt x="217" y="6338"/>
                </a:lnTo>
                <a:lnTo>
                  <a:pt x="217" y="6301"/>
                </a:lnTo>
                <a:lnTo>
                  <a:pt x="219" y="6263"/>
                </a:lnTo>
                <a:lnTo>
                  <a:pt x="220" y="6226"/>
                </a:lnTo>
                <a:lnTo>
                  <a:pt x="222" y="6188"/>
                </a:lnTo>
                <a:lnTo>
                  <a:pt x="224" y="6147"/>
                </a:lnTo>
                <a:lnTo>
                  <a:pt x="227" y="6105"/>
                </a:lnTo>
                <a:lnTo>
                  <a:pt x="230" y="6064"/>
                </a:lnTo>
                <a:lnTo>
                  <a:pt x="232" y="6021"/>
                </a:lnTo>
                <a:lnTo>
                  <a:pt x="235" y="5979"/>
                </a:lnTo>
                <a:lnTo>
                  <a:pt x="236" y="5938"/>
                </a:lnTo>
                <a:lnTo>
                  <a:pt x="236" y="5898"/>
                </a:lnTo>
                <a:lnTo>
                  <a:pt x="233" y="5859"/>
                </a:lnTo>
                <a:lnTo>
                  <a:pt x="229" y="5822"/>
                </a:lnTo>
                <a:lnTo>
                  <a:pt x="220" y="5787"/>
                </a:lnTo>
                <a:lnTo>
                  <a:pt x="208" y="5759"/>
                </a:lnTo>
                <a:lnTo>
                  <a:pt x="188" y="5730"/>
                </a:lnTo>
                <a:lnTo>
                  <a:pt x="167" y="5699"/>
                </a:lnTo>
                <a:lnTo>
                  <a:pt x="143" y="5667"/>
                </a:lnTo>
                <a:lnTo>
                  <a:pt x="118" y="5633"/>
                </a:lnTo>
                <a:lnTo>
                  <a:pt x="94" y="5599"/>
                </a:lnTo>
                <a:lnTo>
                  <a:pt x="71" y="5563"/>
                </a:lnTo>
                <a:lnTo>
                  <a:pt x="52" y="5526"/>
                </a:lnTo>
                <a:lnTo>
                  <a:pt x="37" y="5490"/>
                </a:lnTo>
                <a:lnTo>
                  <a:pt x="28" y="5453"/>
                </a:lnTo>
                <a:lnTo>
                  <a:pt x="23" y="5440"/>
                </a:lnTo>
                <a:lnTo>
                  <a:pt x="16" y="5414"/>
                </a:lnTo>
                <a:lnTo>
                  <a:pt x="10" y="5400"/>
                </a:lnTo>
                <a:lnTo>
                  <a:pt x="5" y="5359"/>
                </a:lnTo>
                <a:lnTo>
                  <a:pt x="2" y="5316"/>
                </a:lnTo>
                <a:lnTo>
                  <a:pt x="0" y="5273"/>
                </a:lnTo>
                <a:lnTo>
                  <a:pt x="0" y="5230"/>
                </a:lnTo>
                <a:lnTo>
                  <a:pt x="1" y="5185"/>
                </a:lnTo>
                <a:lnTo>
                  <a:pt x="4" y="5141"/>
                </a:lnTo>
                <a:lnTo>
                  <a:pt x="9" y="5099"/>
                </a:lnTo>
                <a:lnTo>
                  <a:pt x="18" y="5057"/>
                </a:lnTo>
                <a:lnTo>
                  <a:pt x="28" y="5015"/>
                </a:lnTo>
                <a:lnTo>
                  <a:pt x="42" y="4976"/>
                </a:lnTo>
                <a:lnTo>
                  <a:pt x="58" y="4938"/>
                </a:lnTo>
                <a:lnTo>
                  <a:pt x="75" y="4901"/>
                </a:lnTo>
                <a:lnTo>
                  <a:pt x="92" y="4863"/>
                </a:lnTo>
                <a:lnTo>
                  <a:pt x="110" y="4826"/>
                </a:lnTo>
                <a:lnTo>
                  <a:pt x="128" y="4790"/>
                </a:lnTo>
                <a:lnTo>
                  <a:pt x="145" y="4752"/>
                </a:lnTo>
                <a:lnTo>
                  <a:pt x="161" y="4715"/>
                </a:lnTo>
                <a:lnTo>
                  <a:pt x="177" y="4679"/>
                </a:lnTo>
                <a:lnTo>
                  <a:pt x="192" y="4641"/>
                </a:lnTo>
                <a:lnTo>
                  <a:pt x="204" y="4604"/>
                </a:lnTo>
                <a:lnTo>
                  <a:pt x="216" y="4566"/>
                </a:lnTo>
                <a:lnTo>
                  <a:pt x="226" y="4529"/>
                </a:lnTo>
                <a:lnTo>
                  <a:pt x="233" y="4491"/>
                </a:lnTo>
                <a:lnTo>
                  <a:pt x="239" y="4452"/>
                </a:lnTo>
                <a:lnTo>
                  <a:pt x="243" y="4414"/>
                </a:lnTo>
                <a:lnTo>
                  <a:pt x="246" y="4374"/>
                </a:lnTo>
                <a:lnTo>
                  <a:pt x="249" y="4335"/>
                </a:lnTo>
                <a:lnTo>
                  <a:pt x="252" y="4296"/>
                </a:lnTo>
                <a:lnTo>
                  <a:pt x="256" y="4257"/>
                </a:lnTo>
                <a:lnTo>
                  <a:pt x="258" y="4218"/>
                </a:lnTo>
                <a:lnTo>
                  <a:pt x="260" y="4180"/>
                </a:lnTo>
                <a:lnTo>
                  <a:pt x="262" y="4141"/>
                </a:lnTo>
                <a:lnTo>
                  <a:pt x="263" y="4102"/>
                </a:lnTo>
                <a:lnTo>
                  <a:pt x="264" y="4063"/>
                </a:lnTo>
                <a:lnTo>
                  <a:pt x="264" y="4025"/>
                </a:lnTo>
                <a:lnTo>
                  <a:pt x="264" y="3986"/>
                </a:lnTo>
                <a:lnTo>
                  <a:pt x="264" y="3948"/>
                </a:lnTo>
                <a:lnTo>
                  <a:pt x="264" y="3910"/>
                </a:lnTo>
                <a:lnTo>
                  <a:pt x="263" y="3871"/>
                </a:lnTo>
                <a:lnTo>
                  <a:pt x="262" y="3833"/>
                </a:lnTo>
                <a:lnTo>
                  <a:pt x="260" y="3794"/>
                </a:lnTo>
                <a:lnTo>
                  <a:pt x="258" y="3756"/>
                </a:lnTo>
                <a:lnTo>
                  <a:pt x="256" y="3717"/>
                </a:lnTo>
                <a:lnTo>
                  <a:pt x="252" y="3678"/>
                </a:lnTo>
                <a:lnTo>
                  <a:pt x="249" y="3639"/>
                </a:lnTo>
                <a:lnTo>
                  <a:pt x="246" y="3600"/>
                </a:lnTo>
                <a:lnTo>
                  <a:pt x="243" y="3560"/>
                </a:lnTo>
                <a:lnTo>
                  <a:pt x="239" y="3521"/>
                </a:lnTo>
                <a:lnTo>
                  <a:pt x="233" y="3482"/>
                </a:lnTo>
                <a:lnTo>
                  <a:pt x="228" y="3443"/>
                </a:lnTo>
                <a:lnTo>
                  <a:pt x="223" y="3404"/>
                </a:lnTo>
                <a:lnTo>
                  <a:pt x="216" y="3366"/>
                </a:lnTo>
                <a:lnTo>
                  <a:pt x="209" y="3328"/>
                </a:lnTo>
                <a:lnTo>
                  <a:pt x="202" y="3289"/>
                </a:lnTo>
                <a:lnTo>
                  <a:pt x="195" y="3252"/>
                </a:lnTo>
                <a:lnTo>
                  <a:pt x="187" y="3214"/>
                </a:lnTo>
                <a:lnTo>
                  <a:pt x="180" y="3177"/>
                </a:lnTo>
                <a:lnTo>
                  <a:pt x="172" y="3140"/>
                </a:lnTo>
                <a:lnTo>
                  <a:pt x="165" y="3102"/>
                </a:lnTo>
                <a:lnTo>
                  <a:pt x="158" y="3065"/>
                </a:lnTo>
                <a:lnTo>
                  <a:pt x="150" y="3027"/>
                </a:lnTo>
                <a:lnTo>
                  <a:pt x="144" y="2990"/>
                </a:lnTo>
                <a:lnTo>
                  <a:pt x="137" y="2953"/>
                </a:lnTo>
                <a:lnTo>
                  <a:pt x="132" y="2914"/>
                </a:lnTo>
                <a:lnTo>
                  <a:pt x="127" y="2877"/>
                </a:lnTo>
                <a:lnTo>
                  <a:pt x="122" y="2840"/>
                </a:lnTo>
                <a:lnTo>
                  <a:pt x="119" y="2801"/>
                </a:lnTo>
                <a:lnTo>
                  <a:pt x="116" y="2763"/>
                </a:lnTo>
                <a:lnTo>
                  <a:pt x="115" y="2724"/>
                </a:lnTo>
                <a:lnTo>
                  <a:pt x="114" y="2686"/>
                </a:lnTo>
                <a:lnTo>
                  <a:pt x="114" y="2647"/>
                </a:lnTo>
                <a:lnTo>
                  <a:pt x="116" y="2608"/>
                </a:lnTo>
                <a:lnTo>
                  <a:pt x="116" y="2569"/>
                </a:lnTo>
                <a:lnTo>
                  <a:pt x="119" y="2532"/>
                </a:lnTo>
                <a:lnTo>
                  <a:pt x="122" y="2495"/>
                </a:lnTo>
                <a:lnTo>
                  <a:pt x="127" y="2457"/>
                </a:lnTo>
                <a:lnTo>
                  <a:pt x="133" y="2421"/>
                </a:lnTo>
                <a:lnTo>
                  <a:pt x="140" y="2385"/>
                </a:lnTo>
                <a:lnTo>
                  <a:pt x="149" y="2348"/>
                </a:lnTo>
                <a:lnTo>
                  <a:pt x="159" y="2312"/>
                </a:lnTo>
                <a:lnTo>
                  <a:pt x="169" y="2277"/>
                </a:lnTo>
                <a:lnTo>
                  <a:pt x="180" y="2241"/>
                </a:lnTo>
                <a:lnTo>
                  <a:pt x="193" y="2205"/>
                </a:lnTo>
                <a:lnTo>
                  <a:pt x="206" y="2170"/>
                </a:lnTo>
                <a:lnTo>
                  <a:pt x="218" y="2135"/>
                </a:lnTo>
                <a:lnTo>
                  <a:pt x="233" y="2099"/>
                </a:lnTo>
                <a:lnTo>
                  <a:pt x="248" y="2065"/>
                </a:lnTo>
                <a:lnTo>
                  <a:pt x="263" y="2030"/>
                </a:lnTo>
                <a:lnTo>
                  <a:pt x="279" y="1995"/>
                </a:lnTo>
                <a:lnTo>
                  <a:pt x="295" y="1960"/>
                </a:lnTo>
                <a:lnTo>
                  <a:pt x="311" y="1923"/>
                </a:lnTo>
                <a:lnTo>
                  <a:pt x="327" y="1888"/>
                </a:lnTo>
                <a:lnTo>
                  <a:pt x="344" y="1853"/>
                </a:lnTo>
                <a:lnTo>
                  <a:pt x="361" y="1816"/>
                </a:lnTo>
                <a:lnTo>
                  <a:pt x="363" y="1783"/>
                </a:lnTo>
                <a:lnTo>
                  <a:pt x="346" y="1757"/>
                </a:lnTo>
                <a:lnTo>
                  <a:pt x="326" y="1747"/>
                </a:lnTo>
                <a:lnTo>
                  <a:pt x="289" y="1750"/>
                </a:lnTo>
                <a:lnTo>
                  <a:pt x="250" y="1748"/>
                </a:lnTo>
                <a:lnTo>
                  <a:pt x="211" y="1742"/>
                </a:lnTo>
                <a:lnTo>
                  <a:pt x="171" y="1730"/>
                </a:lnTo>
                <a:lnTo>
                  <a:pt x="135" y="1714"/>
                </a:lnTo>
                <a:lnTo>
                  <a:pt x="103" y="1694"/>
                </a:lnTo>
                <a:lnTo>
                  <a:pt x="76" y="1668"/>
                </a:lnTo>
                <a:lnTo>
                  <a:pt x="56" y="1639"/>
                </a:lnTo>
                <a:lnTo>
                  <a:pt x="46" y="1606"/>
                </a:lnTo>
                <a:lnTo>
                  <a:pt x="33" y="1563"/>
                </a:lnTo>
                <a:lnTo>
                  <a:pt x="24" y="1518"/>
                </a:lnTo>
                <a:lnTo>
                  <a:pt x="21" y="1473"/>
                </a:lnTo>
                <a:lnTo>
                  <a:pt x="28" y="1430"/>
                </a:lnTo>
                <a:lnTo>
                  <a:pt x="47" y="1395"/>
                </a:lnTo>
                <a:lnTo>
                  <a:pt x="68" y="1359"/>
                </a:lnTo>
                <a:lnTo>
                  <a:pt x="89" y="1323"/>
                </a:lnTo>
                <a:lnTo>
                  <a:pt x="112" y="1285"/>
                </a:lnTo>
                <a:lnTo>
                  <a:pt x="132" y="1244"/>
                </a:lnTo>
                <a:lnTo>
                  <a:pt x="151" y="1201"/>
                </a:lnTo>
                <a:lnTo>
                  <a:pt x="158" y="1160"/>
                </a:lnTo>
                <a:lnTo>
                  <a:pt x="155" y="1114"/>
                </a:lnTo>
                <a:lnTo>
                  <a:pt x="146" y="1068"/>
                </a:lnTo>
                <a:lnTo>
                  <a:pt x="133" y="1026"/>
                </a:lnTo>
                <a:lnTo>
                  <a:pt x="126" y="989"/>
                </a:lnTo>
                <a:lnTo>
                  <a:pt x="118" y="951"/>
                </a:lnTo>
                <a:lnTo>
                  <a:pt x="111" y="914"/>
                </a:lnTo>
                <a:lnTo>
                  <a:pt x="103" y="878"/>
                </a:lnTo>
                <a:lnTo>
                  <a:pt x="96" y="840"/>
                </a:lnTo>
                <a:lnTo>
                  <a:pt x="89" y="804"/>
                </a:lnTo>
                <a:lnTo>
                  <a:pt x="84" y="768"/>
                </a:lnTo>
                <a:lnTo>
                  <a:pt x="79" y="731"/>
                </a:lnTo>
                <a:lnTo>
                  <a:pt x="75" y="695"/>
                </a:lnTo>
                <a:lnTo>
                  <a:pt x="72" y="660"/>
                </a:lnTo>
                <a:lnTo>
                  <a:pt x="71" y="624"/>
                </a:lnTo>
                <a:lnTo>
                  <a:pt x="72" y="588"/>
                </a:lnTo>
                <a:lnTo>
                  <a:pt x="73" y="553"/>
                </a:lnTo>
                <a:lnTo>
                  <a:pt x="78" y="517"/>
                </a:lnTo>
                <a:lnTo>
                  <a:pt x="83" y="481"/>
                </a:lnTo>
                <a:lnTo>
                  <a:pt x="91" y="446"/>
                </a:lnTo>
                <a:lnTo>
                  <a:pt x="101" y="411"/>
                </a:lnTo>
                <a:lnTo>
                  <a:pt x="114" y="376"/>
                </a:lnTo>
                <a:lnTo>
                  <a:pt x="129" y="341"/>
                </a:lnTo>
                <a:lnTo>
                  <a:pt x="147" y="305"/>
                </a:lnTo>
                <a:lnTo>
                  <a:pt x="168" y="270"/>
                </a:lnTo>
                <a:lnTo>
                  <a:pt x="190" y="239"/>
                </a:lnTo>
                <a:lnTo>
                  <a:pt x="212" y="210"/>
                </a:lnTo>
                <a:lnTo>
                  <a:pt x="235" y="184"/>
                </a:lnTo>
                <a:lnTo>
                  <a:pt x="260" y="159"/>
                </a:lnTo>
                <a:lnTo>
                  <a:pt x="286" y="137"/>
                </a:lnTo>
                <a:lnTo>
                  <a:pt x="312" y="115"/>
                </a:lnTo>
                <a:lnTo>
                  <a:pt x="339" y="97"/>
                </a:lnTo>
                <a:lnTo>
                  <a:pt x="368" y="80"/>
                </a:lnTo>
                <a:lnTo>
                  <a:pt x="397" y="65"/>
                </a:lnTo>
                <a:lnTo>
                  <a:pt x="425" y="51"/>
                </a:lnTo>
                <a:lnTo>
                  <a:pt x="456" y="39"/>
                </a:lnTo>
                <a:lnTo>
                  <a:pt x="487" y="30"/>
                </a:lnTo>
                <a:lnTo>
                  <a:pt x="518" y="21"/>
                </a:lnTo>
                <a:lnTo>
                  <a:pt x="550" y="14"/>
                </a:lnTo>
                <a:lnTo>
                  <a:pt x="582" y="8"/>
                </a:lnTo>
                <a:lnTo>
                  <a:pt x="615" y="4"/>
                </a:lnTo>
                <a:lnTo>
                  <a:pt x="648" y="2"/>
                </a:lnTo>
                <a:lnTo>
                  <a:pt x="681" y="0"/>
                </a:lnTo>
                <a:lnTo>
                  <a:pt x="714" y="0"/>
                </a:lnTo>
                <a:lnTo>
                  <a:pt x="749" y="1"/>
                </a:lnTo>
                <a:lnTo>
                  <a:pt x="782" y="3"/>
                </a:lnTo>
                <a:lnTo>
                  <a:pt x="816" y="7"/>
                </a:lnTo>
                <a:lnTo>
                  <a:pt x="849" y="12"/>
                </a:lnTo>
                <a:lnTo>
                  <a:pt x="882" y="17"/>
                </a:lnTo>
                <a:lnTo>
                  <a:pt x="915" y="23"/>
                </a:lnTo>
                <a:lnTo>
                  <a:pt x="948" y="30"/>
                </a:lnTo>
                <a:lnTo>
                  <a:pt x="981" y="38"/>
                </a:lnTo>
                <a:lnTo>
                  <a:pt x="1014" y="47"/>
                </a:lnTo>
                <a:lnTo>
                  <a:pt x="1046" y="56"/>
                </a:lnTo>
                <a:lnTo>
                  <a:pt x="1078" y="66"/>
                </a:lnTo>
                <a:lnTo>
                  <a:pt x="1109" y="77"/>
                </a:lnTo>
                <a:lnTo>
                  <a:pt x="1140" y="88"/>
                </a:lnTo>
                <a:lnTo>
                  <a:pt x="1171" y="100"/>
                </a:lnTo>
                <a:lnTo>
                  <a:pt x="1201" y="112"/>
                </a:lnTo>
                <a:lnTo>
                  <a:pt x="1236" y="132"/>
                </a:lnTo>
                <a:lnTo>
                  <a:pt x="1267" y="155"/>
                </a:lnTo>
                <a:lnTo>
                  <a:pt x="1295" y="179"/>
                </a:lnTo>
                <a:lnTo>
                  <a:pt x="1319" y="206"/>
                </a:lnTo>
                <a:lnTo>
                  <a:pt x="1341" y="236"/>
                </a:lnTo>
                <a:lnTo>
                  <a:pt x="1359" y="266"/>
                </a:lnTo>
                <a:lnTo>
                  <a:pt x="1374" y="299"/>
                </a:lnTo>
                <a:lnTo>
                  <a:pt x="1386" y="332"/>
                </a:lnTo>
                <a:lnTo>
                  <a:pt x="1395" y="367"/>
                </a:lnTo>
                <a:lnTo>
                  <a:pt x="1403" y="402"/>
                </a:lnTo>
                <a:lnTo>
                  <a:pt x="1408" y="440"/>
                </a:lnTo>
                <a:lnTo>
                  <a:pt x="1410" y="477"/>
                </a:lnTo>
                <a:lnTo>
                  <a:pt x="1411" y="515"/>
                </a:lnTo>
                <a:lnTo>
                  <a:pt x="1410" y="553"/>
                </a:lnTo>
                <a:lnTo>
                  <a:pt x="1408" y="590"/>
                </a:lnTo>
                <a:lnTo>
                  <a:pt x="1404" y="628"/>
                </a:lnTo>
                <a:lnTo>
                  <a:pt x="1397" y="666"/>
                </a:lnTo>
                <a:lnTo>
                  <a:pt x="1393" y="680"/>
                </a:lnTo>
                <a:lnTo>
                  <a:pt x="1384" y="708"/>
                </a:lnTo>
                <a:lnTo>
                  <a:pt x="1380" y="723"/>
                </a:lnTo>
              </a:path>
            </a:pathLst>
          </a:custGeom>
          <a:solidFill>
            <a:schemeClr val="bg2"/>
          </a:solidFill>
          <a:ln w="27051">
            <a:noFill/>
            <a:prstDash val="solid"/>
            <a:round/>
            <a:headEnd/>
            <a:tailEnd/>
          </a:ln>
        </p:spPr>
        <p:txBody>
          <a:bodyPr/>
          <a:lstStyle/>
          <a:p>
            <a:endParaRPr lang="en-US"/>
          </a:p>
        </p:txBody>
      </p:sp>
      <p:sp>
        <p:nvSpPr>
          <p:cNvPr id="13322" name="Freeform 10"/>
          <p:cNvSpPr>
            <a:spLocks/>
          </p:cNvSpPr>
          <p:nvPr/>
        </p:nvSpPr>
        <p:spPr bwMode="auto">
          <a:xfrm>
            <a:off x="4298950" y="2619375"/>
            <a:ext cx="633413" cy="4048125"/>
          </a:xfrm>
          <a:custGeom>
            <a:avLst/>
            <a:gdLst>
              <a:gd name="T0" fmla="*/ 2147483647 w 1514"/>
              <a:gd name="T1" fmla="*/ 2147483647 h 10708"/>
              <a:gd name="T2" fmla="*/ 2147483647 w 1514"/>
              <a:gd name="T3" fmla="*/ 2147483647 h 10708"/>
              <a:gd name="T4" fmla="*/ 2147483647 w 1514"/>
              <a:gd name="T5" fmla="*/ 2147483647 h 10708"/>
              <a:gd name="T6" fmla="*/ 2147483647 w 1514"/>
              <a:gd name="T7" fmla="*/ 2147483647 h 10708"/>
              <a:gd name="T8" fmla="*/ 2147483647 w 1514"/>
              <a:gd name="T9" fmla="*/ 2147483647 h 10708"/>
              <a:gd name="T10" fmla="*/ 2147483647 w 1514"/>
              <a:gd name="T11" fmla="*/ 2147483647 h 10708"/>
              <a:gd name="T12" fmla="*/ 2147483647 w 1514"/>
              <a:gd name="T13" fmla="*/ 2147483647 h 10708"/>
              <a:gd name="T14" fmla="*/ 2147483647 w 1514"/>
              <a:gd name="T15" fmla="*/ 2147483647 h 10708"/>
              <a:gd name="T16" fmla="*/ 2147483647 w 1514"/>
              <a:gd name="T17" fmla="*/ 2147483647 h 10708"/>
              <a:gd name="T18" fmla="*/ 2147483647 w 1514"/>
              <a:gd name="T19" fmla="*/ 2147483647 h 10708"/>
              <a:gd name="T20" fmla="*/ 2147483647 w 1514"/>
              <a:gd name="T21" fmla="*/ 2147483647 h 10708"/>
              <a:gd name="T22" fmla="*/ 2147483647 w 1514"/>
              <a:gd name="T23" fmla="*/ 2147483647 h 10708"/>
              <a:gd name="T24" fmla="*/ 2147483647 w 1514"/>
              <a:gd name="T25" fmla="*/ 2147483647 h 10708"/>
              <a:gd name="T26" fmla="*/ 2147483647 w 1514"/>
              <a:gd name="T27" fmla="*/ 2147483647 h 10708"/>
              <a:gd name="T28" fmla="*/ 2147483647 w 1514"/>
              <a:gd name="T29" fmla="*/ 2147483647 h 10708"/>
              <a:gd name="T30" fmla="*/ 2147483647 w 1514"/>
              <a:gd name="T31" fmla="*/ 2147483647 h 10708"/>
              <a:gd name="T32" fmla="*/ 2147483647 w 1514"/>
              <a:gd name="T33" fmla="*/ 2147483647 h 10708"/>
              <a:gd name="T34" fmla="*/ 2147483647 w 1514"/>
              <a:gd name="T35" fmla="*/ 2147483647 h 10708"/>
              <a:gd name="T36" fmla="*/ 2147483647 w 1514"/>
              <a:gd name="T37" fmla="*/ 2147483647 h 10708"/>
              <a:gd name="T38" fmla="*/ 2147483647 w 1514"/>
              <a:gd name="T39" fmla="*/ 2147483647 h 10708"/>
              <a:gd name="T40" fmla="*/ 2147483647 w 1514"/>
              <a:gd name="T41" fmla="*/ 2147483647 h 10708"/>
              <a:gd name="T42" fmla="*/ 2147483647 w 1514"/>
              <a:gd name="T43" fmla="*/ 2147483647 h 10708"/>
              <a:gd name="T44" fmla="*/ 2147483647 w 1514"/>
              <a:gd name="T45" fmla="*/ 2147483647 h 10708"/>
              <a:gd name="T46" fmla="*/ 2147483647 w 1514"/>
              <a:gd name="T47" fmla="*/ 2147483647 h 10708"/>
              <a:gd name="T48" fmla="*/ 2147483647 w 1514"/>
              <a:gd name="T49" fmla="*/ 2147483647 h 10708"/>
              <a:gd name="T50" fmla="*/ 2147483647 w 1514"/>
              <a:gd name="T51" fmla="*/ 2147483647 h 10708"/>
              <a:gd name="T52" fmla="*/ 2147483647 w 1514"/>
              <a:gd name="T53" fmla="*/ 2147483647 h 10708"/>
              <a:gd name="T54" fmla="*/ 2147483647 w 1514"/>
              <a:gd name="T55" fmla="*/ 2147483647 h 10708"/>
              <a:gd name="T56" fmla="*/ 2147483647 w 1514"/>
              <a:gd name="T57" fmla="*/ 2147483647 h 10708"/>
              <a:gd name="T58" fmla="*/ 2147483647 w 1514"/>
              <a:gd name="T59" fmla="*/ 2147483647 h 10708"/>
              <a:gd name="T60" fmla="*/ 2147483647 w 1514"/>
              <a:gd name="T61" fmla="*/ 2147483647 h 10708"/>
              <a:gd name="T62" fmla="*/ 2147483647 w 1514"/>
              <a:gd name="T63" fmla="*/ 2147483647 h 10708"/>
              <a:gd name="T64" fmla="*/ 2147483647 w 1514"/>
              <a:gd name="T65" fmla="*/ 2147483647 h 10708"/>
              <a:gd name="T66" fmla="*/ 2147483647 w 1514"/>
              <a:gd name="T67" fmla="*/ 2147483647 h 10708"/>
              <a:gd name="T68" fmla="*/ 2147483647 w 1514"/>
              <a:gd name="T69" fmla="*/ 2147483647 h 10708"/>
              <a:gd name="T70" fmla="*/ 2147483647 w 1514"/>
              <a:gd name="T71" fmla="*/ 2147483647 h 10708"/>
              <a:gd name="T72" fmla="*/ 2147483647 w 1514"/>
              <a:gd name="T73" fmla="*/ 2147483647 h 10708"/>
              <a:gd name="T74" fmla="*/ 2147483647 w 1514"/>
              <a:gd name="T75" fmla="*/ 2147483647 h 10708"/>
              <a:gd name="T76" fmla="*/ 2147483647 w 1514"/>
              <a:gd name="T77" fmla="*/ 2147483647 h 10708"/>
              <a:gd name="T78" fmla="*/ 2147483647 w 1514"/>
              <a:gd name="T79" fmla="*/ 2147483647 h 10708"/>
              <a:gd name="T80" fmla="*/ 2147483647 w 1514"/>
              <a:gd name="T81" fmla="*/ 2147483647 h 10708"/>
              <a:gd name="T82" fmla="*/ 2147483647 w 1514"/>
              <a:gd name="T83" fmla="*/ 2147483647 h 10708"/>
              <a:gd name="T84" fmla="*/ 2147483647 w 1514"/>
              <a:gd name="T85" fmla="*/ 2147483647 h 10708"/>
              <a:gd name="T86" fmla="*/ 2147483647 w 1514"/>
              <a:gd name="T87" fmla="*/ 2147483647 h 10708"/>
              <a:gd name="T88" fmla="*/ 2147483647 w 1514"/>
              <a:gd name="T89" fmla="*/ 2147483647 h 10708"/>
              <a:gd name="T90" fmla="*/ 2147483647 w 1514"/>
              <a:gd name="T91" fmla="*/ 2147483647 h 10708"/>
              <a:gd name="T92" fmla="*/ 2147483647 w 1514"/>
              <a:gd name="T93" fmla="*/ 2147483647 h 10708"/>
              <a:gd name="T94" fmla="*/ 2147483647 w 1514"/>
              <a:gd name="T95" fmla="*/ 2147483647 h 10708"/>
              <a:gd name="T96" fmla="*/ 2147483647 w 1514"/>
              <a:gd name="T97" fmla="*/ 2147483647 h 10708"/>
              <a:gd name="T98" fmla="*/ 2147483647 w 1514"/>
              <a:gd name="T99" fmla="*/ 2147483647 h 10708"/>
              <a:gd name="T100" fmla="*/ 2147483647 w 1514"/>
              <a:gd name="T101" fmla="*/ 2147483647 h 10708"/>
              <a:gd name="T102" fmla="*/ 2147483647 w 1514"/>
              <a:gd name="T103" fmla="*/ 2147483647 h 10708"/>
              <a:gd name="T104" fmla="*/ 2147483647 w 1514"/>
              <a:gd name="T105" fmla="*/ 2147483647 h 10708"/>
              <a:gd name="T106" fmla="*/ 2147483647 w 1514"/>
              <a:gd name="T107" fmla="*/ 2147483647 h 10708"/>
              <a:gd name="T108" fmla="*/ 2147483647 w 1514"/>
              <a:gd name="T109" fmla="*/ 2147483647 h 10708"/>
              <a:gd name="T110" fmla="*/ 2147483647 w 1514"/>
              <a:gd name="T111" fmla="*/ 2147483647 h 10708"/>
              <a:gd name="T112" fmla="*/ 2147483647 w 1514"/>
              <a:gd name="T113" fmla="*/ 2147483647 h 10708"/>
              <a:gd name="T114" fmla="*/ 2147483647 w 1514"/>
              <a:gd name="T115" fmla="*/ 2147483647 h 10708"/>
              <a:gd name="T116" fmla="*/ 2147483647 w 1514"/>
              <a:gd name="T117" fmla="*/ 2147483647 h 10708"/>
              <a:gd name="T118" fmla="*/ 2147483647 w 1514"/>
              <a:gd name="T119" fmla="*/ 2147483647 h 10708"/>
              <a:gd name="T120" fmla="*/ 2147483647 w 1514"/>
              <a:gd name="T121" fmla="*/ 2147483647 h 1070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514"/>
              <a:gd name="T184" fmla="*/ 0 h 10708"/>
              <a:gd name="T185" fmla="*/ 1514 w 1514"/>
              <a:gd name="T186" fmla="*/ 10708 h 1070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514" h="10708">
                <a:moveTo>
                  <a:pt x="591" y="22"/>
                </a:moveTo>
                <a:lnTo>
                  <a:pt x="632" y="17"/>
                </a:lnTo>
                <a:lnTo>
                  <a:pt x="676" y="6"/>
                </a:lnTo>
                <a:lnTo>
                  <a:pt x="716" y="0"/>
                </a:lnTo>
                <a:lnTo>
                  <a:pt x="769" y="0"/>
                </a:lnTo>
                <a:lnTo>
                  <a:pt x="824" y="0"/>
                </a:lnTo>
                <a:lnTo>
                  <a:pt x="878" y="1"/>
                </a:lnTo>
                <a:lnTo>
                  <a:pt x="928" y="4"/>
                </a:lnTo>
                <a:lnTo>
                  <a:pt x="975" y="11"/>
                </a:lnTo>
                <a:lnTo>
                  <a:pt x="1019" y="23"/>
                </a:lnTo>
                <a:lnTo>
                  <a:pt x="1064" y="39"/>
                </a:lnTo>
                <a:lnTo>
                  <a:pt x="1107" y="57"/>
                </a:lnTo>
                <a:lnTo>
                  <a:pt x="1151" y="75"/>
                </a:lnTo>
                <a:lnTo>
                  <a:pt x="1194" y="94"/>
                </a:lnTo>
                <a:lnTo>
                  <a:pt x="1232" y="117"/>
                </a:lnTo>
                <a:lnTo>
                  <a:pt x="1266" y="144"/>
                </a:lnTo>
                <a:lnTo>
                  <a:pt x="1296" y="173"/>
                </a:lnTo>
                <a:lnTo>
                  <a:pt x="1321" y="204"/>
                </a:lnTo>
                <a:lnTo>
                  <a:pt x="1342" y="236"/>
                </a:lnTo>
                <a:lnTo>
                  <a:pt x="1361" y="272"/>
                </a:lnTo>
                <a:lnTo>
                  <a:pt x="1376" y="308"/>
                </a:lnTo>
                <a:lnTo>
                  <a:pt x="1388" y="345"/>
                </a:lnTo>
                <a:lnTo>
                  <a:pt x="1397" y="384"/>
                </a:lnTo>
                <a:lnTo>
                  <a:pt x="1403" y="423"/>
                </a:lnTo>
                <a:lnTo>
                  <a:pt x="1407" y="464"/>
                </a:lnTo>
                <a:lnTo>
                  <a:pt x="1408" y="504"/>
                </a:lnTo>
                <a:lnTo>
                  <a:pt x="1409" y="544"/>
                </a:lnTo>
                <a:lnTo>
                  <a:pt x="1408" y="584"/>
                </a:lnTo>
                <a:lnTo>
                  <a:pt x="1405" y="623"/>
                </a:lnTo>
                <a:lnTo>
                  <a:pt x="1400" y="663"/>
                </a:lnTo>
                <a:lnTo>
                  <a:pt x="1394" y="701"/>
                </a:lnTo>
                <a:lnTo>
                  <a:pt x="1385" y="740"/>
                </a:lnTo>
                <a:lnTo>
                  <a:pt x="1376" y="778"/>
                </a:lnTo>
                <a:lnTo>
                  <a:pt x="1365" y="817"/>
                </a:lnTo>
                <a:lnTo>
                  <a:pt x="1352" y="855"/>
                </a:lnTo>
                <a:lnTo>
                  <a:pt x="1339" y="891"/>
                </a:lnTo>
                <a:lnTo>
                  <a:pt x="1325" y="929"/>
                </a:lnTo>
                <a:lnTo>
                  <a:pt x="1310" y="967"/>
                </a:lnTo>
                <a:lnTo>
                  <a:pt x="1296" y="1004"/>
                </a:lnTo>
                <a:lnTo>
                  <a:pt x="1280" y="1042"/>
                </a:lnTo>
                <a:lnTo>
                  <a:pt x="1264" y="1079"/>
                </a:lnTo>
                <a:lnTo>
                  <a:pt x="1249" y="1117"/>
                </a:lnTo>
                <a:lnTo>
                  <a:pt x="1233" y="1153"/>
                </a:lnTo>
                <a:lnTo>
                  <a:pt x="1219" y="1191"/>
                </a:lnTo>
                <a:lnTo>
                  <a:pt x="1204" y="1229"/>
                </a:lnTo>
                <a:lnTo>
                  <a:pt x="1190" y="1267"/>
                </a:lnTo>
                <a:lnTo>
                  <a:pt x="1176" y="1305"/>
                </a:lnTo>
                <a:lnTo>
                  <a:pt x="1163" y="1344"/>
                </a:lnTo>
                <a:lnTo>
                  <a:pt x="1152" y="1383"/>
                </a:lnTo>
                <a:lnTo>
                  <a:pt x="1142" y="1422"/>
                </a:lnTo>
                <a:lnTo>
                  <a:pt x="1135" y="1460"/>
                </a:lnTo>
                <a:lnTo>
                  <a:pt x="1131" y="1499"/>
                </a:lnTo>
                <a:lnTo>
                  <a:pt x="1130" y="1538"/>
                </a:lnTo>
                <a:lnTo>
                  <a:pt x="1132" y="1577"/>
                </a:lnTo>
                <a:lnTo>
                  <a:pt x="1137" y="1616"/>
                </a:lnTo>
                <a:lnTo>
                  <a:pt x="1146" y="1655"/>
                </a:lnTo>
                <a:lnTo>
                  <a:pt x="1160" y="1694"/>
                </a:lnTo>
                <a:lnTo>
                  <a:pt x="1176" y="1733"/>
                </a:lnTo>
                <a:lnTo>
                  <a:pt x="1198" y="1772"/>
                </a:lnTo>
                <a:lnTo>
                  <a:pt x="1220" y="1810"/>
                </a:lnTo>
                <a:lnTo>
                  <a:pt x="1242" y="1847"/>
                </a:lnTo>
                <a:lnTo>
                  <a:pt x="1266" y="1885"/>
                </a:lnTo>
                <a:lnTo>
                  <a:pt x="1289" y="1924"/>
                </a:lnTo>
                <a:lnTo>
                  <a:pt x="1311" y="1966"/>
                </a:lnTo>
                <a:lnTo>
                  <a:pt x="1333" y="2008"/>
                </a:lnTo>
                <a:lnTo>
                  <a:pt x="1355" y="2052"/>
                </a:lnTo>
                <a:lnTo>
                  <a:pt x="1360" y="2076"/>
                </a:lnTo>
                <a:lnTo>
                  <a:pt x="1371" y="2102"/>
                </a:lnTo>
                <a:lnTo>
                  <a:pt x="1381" y="2124"/>
                </a:lnTo>
                <a:lnTo>
                  <a:pt x="1397" y="2167"/>
                </a:lnTo>
                <a:lnTo>
                  <a:pt x="1410" y="2200"/>
                </a:lnTo>
                <a:lnTo>
                  <a:pt x="1426" y="2231"/>
                </a:lnTo>
                <a:lnTo>
                  <a:pt x="1437" y="2270"/>
                </a:lnTo>
                <a:lnTo>
                  <a:pt x="1447" y="2308"/>
                </a:lnTo>
                <a:lnTo>
                  <a:pt x="1457" y="2347"/>
                </a:lnTo>
                <a:lnTo>
                  <a:pt x="1465" y="2386"/>
                </a:lnTo>
                <a:lnTo>
                  <a:pt x="1473" y="2425"/>
                </a:lnTo>
                <a:lnTo>
                  <a:pt x="1481" y="2464"/>
                </a:lnTo>
                <a:lnTo>
                  <a:pt x="1486" y="2503"/>
                </a:lnTo>
                <a:lnTo>
                  <a:pt x="1492" y="2542"/>
                </a:lnTo>
                <a:lnTo>
                  <a:pt x="1496" y="2581"/>
                </a:lnTo>
                <a:lnTo>
                  <a:pt x="1501" y="2620"/>
                </a:lnTo>
                <a:lnTo>
                  <a:pt x="1504" y="2660"/>
                </a:lnTo>
                <a:lnTo>
                  <a:pt x="1507" y="2699"/>
                </a:lnTo>
                <a:lnTo>
                  <a:pt x="1510" y="2739"/>
                </a:lnTo>
                <a:lnTo>
                  <a:pt x="1512" y="2780"/>
                </a:lnTo>
                <a:lnTo>
                  <a:pt x="1513" y="2820"/>
                </a:lnTo>
                <a:lnTo>
                  <a:pt x="1514" y="2861"/>
                </a:lnTo>
                <a:lnTo>
                  <a:pt x="1514" y="2902"/>
                </a:lnTo>
                <a:lnTo>
                  <a:pt x="1514" y="2944"/>
                </a:lnTo>
                <a:lnTo>
                  <a:pt x="1513" y="2982"/>
                </a:lnTo>
                <a:lnTo>
                  <a:pt x="1511" y="3020"/>
                </a:lnTo>
                <a:lnTo>
                  <a:pt x="1508" y="3059"/>
                </a:lnTo>
                <a:lnTo>
                  <a:pt x="1505" y="3097"/>
                </a:lnTo>
                <a:lnTo>
                  <a:pt x="1502" y="3134"/>
                </a:lnTo>
                <a:lnTo>
                  <a:pt x="1497" y="3172"/>
                </a:lnTo>
                <a:lnTo>
                  <a:pt x="1493" y="3210"/>
                </a:lnTo>
                <a:lnTo>
                  <a:pt x="1488" y="3249"/>
                </a:lnTo>
                <a:lnTo>
                  <a:pt x="1483" y="3287"/>
                </a:lnTo>
                <a:lnTo>
                  <a:pt x="1477" y="3325"/>
                </a:lnTo>
                <a:lnTo>
                  <a:pt x="1472" y="3363"/>
                </a:lnTo>
                <a:lnTo>
                  <a:pt x="1466" y="3401"/>
                </a:lnTo>
                <a:lnTo>
                  <a:pt x="1459" y="3439"/>
                </a:lnTo>
                <a:lnTo>
                  <a:pt x="1453" y="3476"/>
                </a:lnTo>
                <a:lnTo>
                  <a:pt x="1446" y="3514"/>
                </a:lnTo>
                <a:lnTo>
                  <a:pt x="1439" y="3552"/>
                </a:lnTo>
                <a:lnTo>
                  <a:pt x="1433" y="3589"/>
                </a:lnTo>
                <a:lnTo>
                  <a:pt x="1425" y="3627"/>
                </a:lnTo>
                <a:lnTo>
                  <a:pt x="1418" y="3665"/>
                </a:lnTo>
                <a:lnTo>
                  <a:pt x="1411" y="3703"/>
                </a:lnTo>
                <a:lnTo>
                  <a:pt x="1404" y="3741"/>
                </a:lnTo>
                <a:lnTo>
                  <a:pt x="1397" y="3778"/>
                </a:lnTo>
                <a:lnTo>
                  <a:pt x="1390" y="3816"/>
                </a:lnTo>
                <a:lnTo>
                  <a:pt x="1383" y="3854"/>
                </a:lnTo>
                <a:lnTo>
                  <a:pt x="1376" y="3892"/>
                </a:lnTo>
                <a:lnTo>
                  <a:pt x="1369" y="3929"/>
                </a:lnTo>
                <a:lnTo>
                  <a:pt x="1364" y="3967"/>
                </a:lnTo>
                <a:lnTo>
                  <a:pt x="1357" y="4005"/>
                </a:lnTo>
                <a:lnTo>
                  <a:pt x="1351" y="4043"/>
                </a:lnTo>
                <a:lnTo>
                  <a:pt x="1346" y="4080"/>
                </a:lnTo>
                <a:lnTo>
                  <a:pt x="1340" y="4118"/>
                </a:lnTo>
                <a:lnTo>
                  <a:pt x="1336" y="4156"/>
                </a:lnTo>
                <a:lnTo>
                  <a:pt x="1330" y="4194"/>
                </a:lnTo>
                <a:lnTo>
                  <a:pt x="1327" y="4232"/>
                </a:lnTo>
                <a:lnTo>
                  <a:pt x="1322" y="4270"/>
                </a:lnTo>
                <a:lnTo>
                  <a:pt x="1319" y="4308"/>
                </a:lnTo>
                <a:lnTo>
                  <a:pt x="1317" y="4346"/>
                </a:lnTo>
                <a:lnTo>
                  <a:pt x="1315" y="4383"/>
                </a:lnTo>
                <a:lnTo>
                  <a:pt x="1312" y="4421"/>
                </a:lnTo>
                <a:lnTo>
                  <a:pt x="1311" y="4459"/>
                </a:lnTo>
                <a:lnTo>
                  <a:pt x="1311" y="4498"/>
                </a:lnTo>
                <a:lnTo>
                  <a:pt x="1311" y="4536"/>
                </a:lnTo>
                <a:lnTo>
                  <a:pt x="1312" y="4574"/>
                </a:lnTo>
                <a:lnTo>
                  <a:pt x="1313" y="4612"/>
                </a:lnTo>
                <a:lnTo>
                  <a:pt x="1316" y="4651"/>
                </a:lnTo>
                <a:lnTo>
                  <a:pt x="1319" y="4689"/>
                </a:lnTo>
                <a:lnTo>
                  <a:pt x="1322" y="4721"/>
                </a:lnTo>
                <a:lnTo>
                  <a:pt x="1327" y="4753"/>
                </a:lnTo>
                <a:lnTo>
                  <a:pt x="1332" y="4786"/>
                </a:lnTo>
                <a:lnTo>
                  <a:pt x="1339" y="4819"/>
                </a:lnTo>
                <a:lnTo>
                  <a:pt x="1347" y="4853"/>
                </a:lnTo>
                <a:lnTo>
                  <a:pt x="1355" y="4887"/>
                </a:lnTo>
                <a:lnTo>
                  <a:pt x="1362" y="4922"/>
                </a:lnTo>
                <a:lnTo>
                  <a:pt x="1372" y="4955"/>
                </a:lnTo>
                <a:lnTo>
                  <a:pt x="1381" y="4991"/>
                </a:lnTo>
                <a:lnTo>
                  <a:pt x="1391" y="5025"/>
                </a:lnTo>
                <a:lnTo>
                  <a:pt x="1401" y="5060"/>
                </a:lnTo>
                <a:lnTo>
                  <a:pt x="1411" y="5095"/>
                </a:lnTo>
                <a:lnTo>
                  <a:pt x="1421" y="5131"/>
                </a:lnTo>
                <a:lnTo>
                  <a:pt x="1432" y="5166"/>
                </a:lnTo>
                <a:lnTo>
                  <a:pt x="1440" y="5201"/>
                </a:lnTo>
                <a:lnTo>
                  <a:pt x="1450" y="5237"/>
                </a:lnTo>
                <a:lnTo>
                  <a:pt x="1459" y="5273"/>
                </a:lnTo>
                <a:lnTo>
                  <a:pt x="1467" y="5308"/>
                </a:lnTo>
                <a:lnTo>
                  <a:pt x="1475" y="5343"/>
                </a:lnTo>
                <a:lnTo>
                  <a:pt x="1482" y="5377"/>
                </a:lnTo>
                <a:lnTo>
                  <a:pt x="1488" y="5413"/>
                </a:lnTo>
                <a:lnTo>
                  <a:pt x="1493" y="5448"/>
                </a:lnTo>
                <a:lnTo>
                  <a:pt x="1497" y="5482"/>
                </a:lnTo>
                <a:lnTo>
                  <a:pt x="1501" y="5517"/>
                </a:lnTo>
                <a:lnTo>
                  <a:pt x="1502" y="5551"/>
                </a:lnTo>
                <a:lnTo>
                  <a:pt x="1502" y="5586"/>
                </a:lnTo>
                <a:lnTo>
                  <a:pt x="1501" y="5619"/>
                </a:lnTo>
                <a:lnTo>
                  <a:pt x="1497" y="5653"/>
                </a:lnTo>
                <a:lnTo>
                  <a:pt x="1493" y="5686"/>
                </a:lnTo>
                <a:lnTo>
                  <a:pt x="1487" y="5718"/>
                </a:lnTo>
                <a:lnTo>
                  <a:pt x="1478" y="5751"/>
                </a:lnTo>
                <a:lnTo>
                  <a:pt x="1468" y="5783"/>
                </a:lnTo>
                <a:lnTo>
                  <a:pt x="1456" y="5814"/>
                </a:lnTo>
                <a:lnTo>
                  <a:pt x="1442" y="5845"/>
                </a:lnTo>
                <a:lnTo>
                  <a:pt x="1425" y="5875"/>
                </a:lnTo>
                <a:lnTo>
                  <a:pt x="1406" y="5906"/>
                </a:lnTo>
                <a:lnTo>
                  <a:pt x="1384" y="5935"/>
                </a:lnTo>
                <a:lnTo>
                  <a:pt x="1384" y="5981"/>
                </a:lnTo>
                <a:lnTo>
                  <a:pt x="1384" y="6026"/>
                </a:lnTo>
                <a:lnTo>
                  <a:pt x="1381" y="6069"/>
                </a:lnTo>
                <a:lnTo>
                  <a:pt x="1379" y="6112"/>
                </a:lnTo>
                <a:lnTo>
                  <a:pt x="1376" y="6153"/>
                </a:lnTo>
                <a:lnTo>
                  <a:pt x="1372" y="6195"/>
                </a:lnTo>
                <a:lnTo>
                  <a:pt x="1368" y="6238"/>
                </a:lnTo>
                <a:lnTo>
                  <a:pt x="1364" y="6279"/>
                </a:lnTo>
                <a:lnTo>
                  <a:pt x="1361" y="6321"/>
                </a:lnTo>
                <a:lnTo>
                  <a:pt x="1359" y="6365"/>
                </a:lnTo>
                <a:lnTo>
                  <a:pt x="1357" y="6409"/>
                </a:lnTo>
                <a:lnTo>
                  <a:pt x="1356" y="6455"/>
                </a:lnTo>
                <a:lnTo>
                  <a:pt x="1355" y="6501"/>
                </a:lnTo>
                <a:lnTo>
                  <a:pt x="1355" y="6547"/>
                </a:lnTo>
                <a:lnTo>
                  <a:pt x="1355" y="6594"/>
                </a:lnTo>
                <a:lnTo>
                  <a:pt x="1355" y="6633"/>
                </a:lnTo>
                <a:lnTo>
                  <a:pt x="1355" y="6673"/>
                </a:lnTo>
                <a:lnTo>
                  <a:pt x="1355" y="6713"/>
                </a:lnTo>
                <a:lnTo>
                  <a:pt x="1354" y="6753"/>
                </a:lnTo>
                <a:lnTo>
                  <a:pt x="1354" y="6795"/>
                </a:lnTo>
                <a:lnTo>
                  <a:pt x="1354" y="6835"/>
                </a:lnTo>
                <a:lnTo>
                  <a:pt x="1352" y="6876"/>
                </a:lnTo>
                <a:lnTo>
                  <a:pt x="1351" y="6917"/>
                </a:lnTo>
                <a:lnTo>
                  <a:pt x="1350" y="6957"/>
                </a:lnTo>
                <a:lnTo>
                  <a:pt x="1349" y="6999"/>
                </a:lnTo>
                <a:lnTo>
                  <a:pt x="1347" y="7040"/>
                </a:lnTo>
                <a:lnTo>
                  <a:pt x="1346" y="7080"/>
                </a:lnTo>
                <a:lnTo>
                  <a:pt x="1342" y="7120"/>
                </a:lnTo>
                <a:lnTo>
                  <a:pt x="1340" y="7160"/>
                </a:lnTo>
                <a:lnTo>
                  <a:pt x="1337" y="7199"/>
                </a:lnTo>
                <a:lnTo>
                  <a:pt x="1336" y="7239"/>
                </a:lnTo>
                <a:lnTo>
                  <a:pt x="1333" y="7284"/>
                </a:lnTo>
                <a:lnTo>
                  <a:pt x="1332" y="7324"/>
                </a:lnTo>
                <a:lnTo>
                  <a:pt x="1327" y="7370"/>
                </a:lnTo>
                <a:lnTo>
                  <a:pt x="1322" y="7414"/>
                </a:lnTo>
                <a:lnTo>
                  <a:pt x="1321" y="7459"/>
                </a:lnTo>
                <a:lnTo>
                  <a:pt x="1321" y="7502"/>
                </a:lnTo>
                <a:lnTo>
                  <a:pt x="1322" y="7546"/>
                </a:lnTo>
                <a:lnTo>
                  <a:pt x="1326" y="7589"/>
                </a:lnTo>
                <a:lnTo>
                  <a:pt x="1330" y="7634"/>
                </a:lnTo>
                <a:lnTo>
                  <a:pt x="1337" y="7681"/>
                </a:lnTo>
                <a:lnTo>
                  <a:pt x="1337" y="7718"/>
                </a:lnTo>
                <a:lnTo>
                  <a:pt x="1337" y="7757"/>
                </a:lnTo>
                <a:lnTo>
                  <a:pt x="1338" y="7796"/>
                </a:lnTo>
                <a:lnTo>
                  <a:pt x="1339" y="7838"/>
                </a:lnTo>
                <a:lnTo>
                  <a:pt x="1341" y="7878"/>
                </a:lnTo>
                <a:lnTo>
                  <a:pt x="1345" y="7920"/>
                </a:lnTo>
                <a:lnTo>
                  <a:pt x="1349" y="7962"/>
                </a:lnTo>
                <a:lnTo>
                  <a:pt x="1355" y="8005"/>
                </a:lnTo>
                <a:lnTo>
                  <a:pt x="1362" y="8047"/>
                </a:lnTo>
                <a:lnTo>
                  <a:pt x="1372" y="8089"/>
                </a:lnTo>
                <a:lnTo>
                  <a:pt x="1379" y="8124"/>
                </a:lnTo>
                <a:lnTo>
                  <a:pt x="1394" y="8159"/>
                </a:lnTo>
                <a:lnTo>
                  <a:pt x="1408" y="8196"/>
                </a:lnTo>
                <a:lnTo>
                  <a:pt x="1419" y="8239"/>
                </a:lnTo>
                <a:lnTo>
                  <a:pt x="1428" y="8280"/>
                </a:lnTo>
                <a:lnTo>
                  <a:pt x="1436" y="8320"/>
                </a:lnTo>
                <a:lnTo>
                  <a:pt x="1443" y="8361"/>
                </a:lnTo>
                <a:lnTo>
                  <a:pt x="1447" y="8401"/>
                </a:lnTo>
                <a:lnTo>
                  <a:pt x="1450" y="8442"/>
                </a:lnTo>
                <a:lnTo>
                  <a:pt x="1450" y="8482"/>
                </a:lnTo>
                <a:lnTo>
                  <a:pt x="1450" y="8523"/>
                </a:lnTo>
                <a:lnTo>
                  <a:pt x="1447" y="8564"/>
                </a:lnTo>
                <a:lnTo>
                  <a:pt x="1443" y="8606"/>
                </a:lnTo>
                <a:lnTo>
                  <a:pt x="1438" y="8648"/>
                </a:lnTo>
                <a:lnTo>
                  <a:pt x="1434" y="8689"/>
                </a:lnTo>
                <a:lnTo>
                  <a:pt x="1428" y="8729"/>
                </a:lnTo>
                <a:lnTo>
                  <a:pt x="1424" y="8770"/>
                </a:lnTo>
                <a:lnTo>
                  <a:pt x="1419" y="8810"/>
                </a:lnTo>
                <a:lnTo>
                  <a:pt x="1415" y="8851"/>
                </a:lnTo>
                <a:lnTo>
                  <a:pt x="1410" y="8891"/>
                </a:lnTo>
                <a:lnTo>
                  <a:pt x="1405" y="8931"/>
                </a:lnTo>
                <a:lnTo>
                  <a:pt x="1400" y="8970"/>
                </a:lnTo>
                <a:lnTo>
                  <a:pt x="1396" y="9010"/>
                </a:lnTo>
                <a:lnTo>
                  <a:pt x="1393" y="9050"/>
                </a:lnTo>
                <a:lnTo>
                  <a:pt x="1388" y="9089"/>
                </a:lnTo>
                <a:lnTo>
                  <a:pt x="1384" y="9128"/>
                </a:lnTo>
                <a:lnTo>
                  <a:pt x="1380" y="9167"/>
                </a:lnTo>
                <a:lnTo>
                  <a:pt x="1376" y="9207"/>
                </a:lnTo>
                <a:lnTo>
                  <a:pt x="1372" y="9246"/>
                </a:lnTo>
                <a:lnTo>
                  <a:pt x="1369" y="9285"/>
                </a:lnTo>
                <a:lnTo>
                  <a:pt x="1366" y="9324"/>
                </a:lnTo>
                <a:lnTo>
                  <a:pt x="1362" y="9363"/>
                </a:lnTo>
                <a:lnTo>
                  <a:pt x="1359" y="9401"/>
                </a:lnTo>
                <a:lnTo>
                  <a:pt x="1357" y="9440"/>
                </a:lnTo>
                <a:lnTo>
                  <a:pt x="1355" y="9479"/>
                </a:lnTo>
                <a:lnTo>
                  <a:pt x="1355" y="9521"/>
                </a:lnTo>
                <a:lnTo>
                  <a:pt x="1354" y="9564"/>
                </a:lnTo>
                <a:lnTo>
                  <a:pt x="1352" y="9605"/>
                </a:lnTo>
                <a:lnTo>
                  <a:pt x="1351" y="9647"/>
                </a:lnTo>
                <a:lnTo>
                  <a:pt x="1351" y="9690"/>
                </a:lnTo>
                <a:lnTo>
                  <a:pt x="1350" y="9731"/>
                </a:lnTo>
                <a:lnTo>
                  <a:pt x="1350" y="9773"/>
                </a:lnTo>
                <a:lnTo>
                  <a:pt x="1350" y="9815"/>
                </a:lnTo>
                <a:lnTo>
                  <a:pt x="1351" y="9857"/>
                </a:lnTo>
                <a:lnTo>
                  <a:pt x="1354" y="9899"/>
                </a:lnTo>
                <a:lnTo>
                  <a:pt x="1356" y="9941"/>
                </a:lnTo>
                <a:lnTo>
                  <a:pt x="1360" y="9983"/>
                </a:lnTo>
                <a:lnTo>
                  <a:pt x="1366" y="10025"/>
                </a:lnTo>
                <a:lnTo>
                  <a:pt x="1372" y="10067"/>
                </a:lnTo>
                <a:lnTo>
                  <a:pt x="1372" y="10112"/>
                </a:lnTo>
                <a:lnTo>
                  <a:pt x="1374" y="10159"/>
                </a:lnTo>
                <a:lnTo>
                  <a:pt x="1376" y="10207"/>
                </a:lnTo>
                <a:lnTo>
                  <a:pt x="1381" y="10253"/>
                </a:lnTo>
                <a:lnTo>
                  <a:pt x="1390" y="10299"/>
                </a:lnTo>
                <a:lnTo>
                  <a:pt x="1395" y="10326"/>
                </a:lnTo>
                <a:lnTo>
                  <a:pt x="1403" y="10378"/>
                </a:lnTo>
                <a:lnTo>
                  <a:pt x="1408" y="10405"/>
                </a:lnTo>
                <a:lnTo>
                  <a:pt x="1425" y="10445"/>
                </a:lnTo>
                <a:lnTo>
                  <a:pt x="1443" y="10487"/>
                </a:lnTo>
                <a:lnTo>
                  <a:pt x="1458" y="10530"/>
                </a:lnTo>
                <a:lnTo>
                  <a:pt x="1469" y="10569"/>
                </a:lnTo>
                <a:lnTo>
                  <a:pt x="1473" y="10604"/>
                </a:lnTo>
                <a:lnTo>
                  <a:pt x="1465" y="10633"/>
                </a:lnTo>
                <a:lnTo>
                  <a:pt x="1443" y="10654"/>
                </a:lnTo>
                <a:lnTo>
                  <a:pt x="1400" y="10673"/>
                </a:lnTo>
                <a:lnTo>
                  <a:pt x="1358" y="10687"/>
                </a:lnTo>
                <a:lnTo>
                  <a:pt x="1315" y="10693"/>
                </a:lnTo>
                <a:lnTo>
                  <a:pt x="1270" y="10697"/>
                </a:lnTo>
                <a:lnTo>
                  <a:pt x="1223" y="10698"/>
                </a:lnTo>
                <a:lnTo>
                  <a:pt x="1175" y="10699"/>
                </a:lnTo>
                <a:lnTo>
                  <a:pt x="1124" y="10699"/>
                </a:lnTo>
                <a:lnTo>
                  <a:pt x="1078" y="10700"/>
                </a:lnTo>
                <a:lnTo>
                  <a:pt x="1036" y="10702"/>
                </a:lnTo>
                <a:lnTo>
                  <a:pt x="994" y="10704"/>
                </a:lnTo>
                <a:lnTo>
                  <a:pt x="951" y="10706"/>
                </a:lnTo>
                <a:lnTo>
                  <a:pt x="909" y="10707"/>
                </a:lnTo>
                <a:lnTo>
                  <a:pt x="867" y="10708"/>
                </a:lnTo>
                <a:lnTo>
                  <a:pt x="822" y="10708"/>
                </a:lnTo>
                <a:lnTo>
                  <a:pt x="779" y="10708"/>
                </a:lnTo>
                <a:lnTo>
                  <a:pt x="738" y="10708"/>
                </a:lnTo>
                <a:lnTo>
                  <a:pt x="696" y="10708"/>
                </a:lnTo>
                <a:lnTo>
                  <a:pt x="655" y="10708"/>
                </a:lnTo>
                <a:lnTo>
                  <a:pt x="614" y="10707"/>
                </a:lnTo>
                <a:lnTo>
                  <a:pt x="572" y="10707"/>
                </a:lnTo>
                <a:lnTo>
                  <a:pt x="531" y="10706"/>
                </a:lnTo>
                <a:lnTo>
                  <a:pt x="490" y="10706"/>
                </a:lnTo>
                <a:lnTo>
                  <a:pt x="450" y="10705"/>
                </a:lnTo>
                <a:lnTo>
                  <a:pt x="409" y="10705"/>
                </a:lnTo>
                <a:lnTo>
                  <a:pt x="369" y="10704"/>
                </a:lnTo>
                <a:lnTo>
                  <a:pt x="327" y="10704"/>
                </a:lnTo>
                <a:lnTo>
                  <a:pt x="287" y="10702"/>
                </a:lnTo>
                <a:lnTo>
                  <a:pt x="246" y="10701"/>
                </a:lnTo>
                <a:lnTo>
                  <a:pt x="206" y="10700"/>
                </a:lnTo>
                <a:lnTo>
                  <a:pt x="165" y="10700"/>
                </a:lnTo>
                <a:lnTo>
                  <a:pt x="123" y="10699"/>
                </a:lnTo>
                <a:lnTo>
                  <a:pt x="82" y="10698"/>
                </a:lnTo>
                <a:lnTo>
                  <a:pt x="41" y="10697"/>
                </a:lnTo>
                <a:lnTo>
                  <a:pt x="0" y="10697"/>
                </a:lnTo>
                <a:lnTo>
                  <a:pt x="19" y="10665"/>
                </a:lnTo>
                <a:lnTo>
                  <a:pt x="40" y="10636"/>
                </a:lnTo>
                <a:lnTo>
                  <a:pt x="63" y="10611"/>
                </a:lnTo>
                <a:lnTo>
                  <a:pt x="89" y="10589"/>
                </a:lnTo>
                <a:lnTo>
                  <a:pt x="116" y="10569"/>
                </a:lnTo>
                <a:lnTo>
                  <a:pt x="145" y="10552"/>
                </a:lnTo>
                <a:lnTo>
                  <a:pt x="175" y="10536"/>
                </a:lnTo>
                <a:lnTo>
                  <a:pt x="206" y="10523"/>
                </a:lnTo>
                <a:lnTo>
                  <a:pt x="239" y="10510"/>
                </a:lnTo>
                <a:lnTo>
                  <a:pt x="272" y="10498"/>
                </a:lnTo>
                <a:lnTo>
                  <a:pt x="306" y="10487"/>
                </a:lnTo>
                <a:lnTo>
                  <a:pt x="341" y="10476"/>
                </a:lnTo>
                <a:lnTo>
                  <a:pt x="375" y="10466"/>
                </a:lnTo>
                <a:lnTo>
                  <a:pt x="411" y="10454"/>
                </a:lnTo>
                <a:lnTo>
                  <a:pt x="445" y="10443"/>
                </a:lnTo>
                <a:lnTo>
                  <a:pt x="480" y="10429"/>
                </a:lnTo>
                <a:lnTo>
                  <a:pt x="515" y="10414"/>
                </a:lnTo>
                <a:lnTo>
                  <a:pt x="549" y="10398"/>
                </a:lnTo>
                <a:lnTo>
                  <a:pt x="581" y="10379"/>
                </a:lnTo>
                <a:lnTo>
                  <a:pt x="614" y="10358"/>
                </a:lnTo>
                <a:lnTo>
                  <a:pt x="645" y="10334"/>
                </a:lnTo>
                <a:lnTo>
                  <a:pt x="678" y="10312"/>
                </a:lnTo>
                <a:lnTo>
                  <a:pt x="714" y="10291"/>
                </a:lnTo>
                <a:lnTo>
                  <a:pt x="750" y="10270"/>
                </a:lnTo>
                <a:lnTo>
                  <a:pt x="784" y="10247"/>
                </a:lnTo>
                <a:lnTo>
                  <a:pt x="814" y="10221"/>
                </a:lnTo>
                <a:lnTo>
                  <a:pt x="838" y="10191"/>
                </a:lnTo>
                <a:lnTo>
                  <a:pt x="851" y="10156"/>
                </a:lnTo>
                <a:lnTo>
                  <a:pt x="870" y="10098"/>
                </a:lnTo>
                <a:lnTo>
                  <a:pt x="886" y="10042"/>
                </a:lnTo>
                <a:lnTo>
                  <a:pt x="892" y="9996"/>
                </a:lnTo>
                <a:lnTo>
                  <a:pt x="894" y="9956"/>
                </a:lnTo>
                <a:lnTo>
                  <a:pt x="896" y="9916"/>
                </a:lnTo>
                <a:lnTo>
                  <a:pt x="896" y="9876"/>
                </a:lnTo>
                <a:lnTo>
                  <a:pt x="896" y="9836"/>
                </a:lnTo>
                <a:lnTo>
                  <a:pt x="894" y="9795"/>
                </a:lnTo>
                <a:lnTo>
                  <a:pt x="892" y="9755"/>
                </a:lnTo>
                <a:lnTo>
                  <a:pt x="889" y="9715"/>
                </a:lnTo>
                <a:lnTo>
                  <a:pt x="886" y="9675"/>
                </a:lnTo>
                <a:lnTo>
                  <a:pt x="881" y="9635"/>
                </a:lnTo>
                <a:lnTo>
                  <a:pt x="877" y="9595"/>
                </a:lnTo>
                <a:lnTo>
                  <a:pt x="872" y="9555"/>
                </a:lnTo>
                <a:lnTo>
                  <a:pt x="867" y="9515"/>
                </a:lnTo>
                <a:lnTo>
                  <a:pt x="861" y="9475"/>
                </a:lnTo>
                <a:lnTo>
                  <a:pt x="855" y="9434"/>
                </a:lnTo>
                <a:lnTo>
                  <a:pt x="850" y="9394"/>
                </a:lnTo>
                <a:lnTo>
                  <a:pt x="844" y="9354"/>
                </a:lnTo>
                <a:lnTo>
                  <a:pt x="839" y="9314"/>
                </a:lnTo>
                <a:lnTo>
                  <a:pt x="833" y="9274"/>
                </a:lnTo>
                <a:lnTo>
                  <a:pt x="826" y="9234"/>
                </a:lnTo>
                <a:lnTo>
                  <a:pt x="822" y="9194"/>
                </a:lnTo>
                <a:lnTo>
                  <a:pt x="819" y="9154"/>
                </a:lnTo>
                <a:lnTo>
                  <a:pt x="816" y="9113"/>
                </a:lnTo>
                <a:lnTo>
                  <a:pt x="814" y="9074"/>
                </a:lnTo>
                <a:lnTo>
                  <a:pt x="811" y="9034"/>
                </a:lnTo>
                <a:lnTo>
                  <a:pt x="809" y="8995"/>
                </a:lnTo>
                <a:lnTo>
                  <a:pt x="805" y="8957"/>
                </a:lnTo>
                <a:lnTo>
                  <a:pt x="802" y="8918"/>
                </a:lnTo>
                <a:lnTo>
                  <a:pt x="799" y="8879"/>
                </a:lnTo>
                <a:lnTo>
                  <a:pt x="794" y="8842"/>
                </a:lnTo>
                <a:lnTo>
                  <a:pt x="791" y="8804"/>
                </a:lnTo>
                <a:lnTo>
                  <a:pt x="786" y="8766"/>
                </a:lnTo>
                <a:lnTo>
                  <a:pt x="781" y="8727"/>
                </a:lnTo>
                <a:lnTo>
                  <a:pt x="776" y="8689"/>
                </a:lnTo>
                <a:lnTo>
                  <a:pt x="771" y="8651"/>
                </a:lnTo>
                <a:lnTo>
                  <a:pt x="764" y="8612"/>
                </a:lnTo>
                <a:lnTo>
                  <a:pt x="757" y="8573"/>
                </a:lnTo>
                <a:lnTo>
                  <a:pt x="750" y="8534"/>
                </a:lnTo>
                <a:lnTo>
                  <a:pt x="743" y="8495"/>
                </a:lnTo>
                <a:lnTo>
                  <a:pt x="735" y="8455"/>
                </a:lnTo>
                <a:lnTo>
                  <a:pt x="726" y="8415"/>
                </a:lnTo>
                <a:lnTo>
                  <a:pt x="716" y="8375"/>
                </a:lnTo>
                <a:lnTo>
                  <a:pt x="708" y="8332"/>
                </a:lnTo>
                <a:lnTo>
                  <a:pt x="698" y="8291"/>
                </a:lnTo>
                <a:lnTo>
                  <a:pt x="687" y="8250"/>
                </a:lnTo>
                <a:lnTo>
                  <a:pt x="676" y="8211"/>
                </a:lnTo>
                <a:lnTo>
                  <a:pt x="664" y="8171"/>
                </a:lnTo>
                <a:lnTo>
                  <a:pt x="650" y="8132"/>
                </a:lnTo>
                <a:lnTo>
                  <a:pt x="638" y="8094"/>
                </a:lnTo>
                <a:lnTo>
                  <a:pt x="626" y="8055"/>
                </a:lnTo>
                <a:lnTo>
                  <a:pt x="614" y="8017"/>
                </a:lnTo>
                <a:lnTo>
                  <a:pt x="603" y="7979"/>
                </a:lnTo>
                <a:lnTo>
                  <a:pt x="594" y="7941"/>
                </a:lnTo>
                <a:lnTo>
                  <a:pt x="586" y="7903"/>
                </a:lnTo>
                <a:lnTo>
                  <a:pt x="579" y="7864"/>
                </a:lnTo>
                <a:lnTo>
                  <a:pt x="576" y="7827"/>
                </a:lnTo>
                <a:lnTo>
                  <a:pt x="574" y="7788"/>
                </a:lnTo>
                <a:lnTo>
                  <a:pt x="575" y="7741"/>
                </a:lnTo>
                <a:lnTo>
                  <a:pt x="575" y="7689"/>
                </a:lnTo>
                <a:lnTo>
                  <a:pt x="572" y="7636"/>
                </a:lnTo>
                <a:lnTo>
                  <a:pt x="564" y="7584"/>
                </a:lnTo>
                <a:lnTo>
                  <a:pt x="547" y="7538"/>
                </a:lnTo>
                <a:lnTo>
                  <a:pt x="532" y="7502"/>
                </a:lnTo>
                <a:lnTo>
                  <a:pt x="518" y="7467"/>
                </a:lnTo>
                <a:lnTo>
                  <a:pt x="503" y="7431"/>
                </a:lnTo>
                <a:lnTo>
                  <a:pt x="490" y="7395"/>
                </a:lnTo>
                <a:lnTo>
                  <a:pt x="477" y="7360"/>
                </a:lnTo>
                <a:lnTo>
                  <a:pt x="464" y="7323"/>
                </a:lnTo>
                <a:lnTo>
                  <a:pt x="452" y="7287"/>
                </a:lnTo>
                <a:lnTo>
                  <a:pt x="440" y="7250"/>
                </a:lnTo>
                <a:lnTo>
                  <a:pt x="429" y="7215"/>
                </a:lnTo>
                <a:lnTo>
                  <a:pt x="418" y="7178"/>
                </a:lnTo>
                <a:lnTo>
                  <a:pt x="408" y="7141"/>
                </a:lnTo>
                <a:lnTo>
                  <a:pt x="398" y="7104"/>
                </a:lnTo>
                <a:lnTo>
                  <a:pt x="389" y="7068"/>
                </a:lnTo>
                <a:lnTo>
                  <a:pt x="379" y="7031"/>
                </a:lnTo>
                <a:lnTo>
                  <a:pt x="371" y="6994"/>
                </a:lnTo>
                <a:lnTo>
                  <a:pt x="362" y="6956"/>
                </a:lnTo>
                <a:lnTo>
                  <a:pt x="354" y="6920"/>
                </a:lnTo>
                <a:lnTo>
                  <a:pt x="346" y="6882"/>
                </a:lnTo>
                <a:lnTo>
                  <a:pt x="340" y="6845"/>
                </a:lnTo>
                <a:lnTo>
                  <a:pt x="333" y="6807"/>
                </a:lnTo>
                <a:lnTo>
                  <a:pt x="326" y="6770"/>
                </a:lnTo>
                <a:lnTo>
                  <a:pt x="320" y="6732"/>
                </a:lnTo>
                <a:lnTo>
                  <a:pt x="314" y="6694"/>
                </a:lnTo>
                <a:lnTo>
                  <a:pt x="308" y="6657"/>
                </a:lnTo>
                <a:lnTo>
                  <a:pt x="303" y="6619"/>
                </a:lnTo>
                <a:lnTo>
                  <a:pt x="297" y="6581"/>
                </a:lnTo>
                <a:lnTo>
                  <a:pt x="293" y="6543"/>
                </a:lnTo>
                <a:lnTo>
                  <a:pt x="288" y="6505"/>
                </a:lnTo>
                <a:lnTo>
                  <a:pt x="284" y="6467"/>
                </a:lnTo>
                <a:lnTo>
                  <a:pt x="281" y="6429"/>
                </a:lnTo>
                <a:lnTo>
                  <a:pt x="276" y="6391"/>
                </a:lnTo>
                <a:lnTo>
                  <a:pt x="273" y="6352"/>
                </a:lnTo>
                <a:lnTo>
                  <a:pt x="269" y="6314"/>
                </a:lnTo>
                <a:lnTo>
                  <a:pt x="266" y="6277"/>
                </a:lnTo>
                <a:lnTo>
                  <a:pt x="264" y="6239"/>
                </a:lnTo>
                <a:lnTo>
                  <a:pt x="260" y="6200"/>
                </a:lnTo>
                <a:lnTo>
                  <a:pt x="258" y="6162"/>
                </a:lnTo>
                <a:lnTo>
                  <a:pt x="256" y="6123"/>
                </a:lnTo>
                <a:lnTo>
                  <a:pt x="254" y="6085"/>
                </a:lnTo>
                <a:lnTo>
                  <a:pt x="252" y="6047"/>
                </a:lnTo>
                <a:lnTo>
                  <a:pt x="249" y="6008"/>
                </a:lnTo>
                <a:lnTo>
                  <a:pt x="247" y="5970"/>
                </a:lnTo>
                <a:lnTo>
                  <a:pt x="246" y="5931"/>
                </a:lnTo>
                <a:lnTo>
                  <a:pt x="244" y="5893"/>
                </a:lnTo>
                <a:lnTo>
                  <a:pt x="243" y="5854"/>
                </a:lnTo>
                <a:lnTo>
                  <a:pt x="240" y="5816"/>
                </a:lnTo>
                <a:lnTo>
                  <a:pt x="239" y="5777"/>
                </a:lnTo>
                <a:lnTo>
                  <a:pt x="238" y="5740"/>
                </a:lnTo>
                <a:lnTo>
                  <a:pt x="237" y="5701"/>
                </a:lnTo>
                <a:lnTo>
                  <a:pt x="235" y="5663"/>
                </a:lnTo>
                <a:lnTo>
                  <a:pt x="234" y="5624"/>
                </a:lnTo>
                <a:lnTo>
                  <a:pt x="233" y="5586"/>
                </a:lnTo>
                <a:lnTo>
                  <a:pt x="231" y="5548"/>
                </a:lnTo>
                <a:lnTo>
                  <a:pt x="230" y="5509"/>
                </a:lnTo>
                <a:lnTo>
                  <a:pt x="229" y="5471"/>
                </a:lnTo>
                <a:lnTo>
                  <a:pt x="228" y="5433"/>
                </a:lnTo>
                <a:lnTo>
                  <a:pt x="226" y="5394"/>
                </a:lnTo>
                <a:lnTo>
                  <a:pt x="225" y="5356"/>
                </a:lnTo>
                <a:lnTo>
                  <a:pt x="224" y="5319"/>
                </a:lnTo>
                <a:lnTo>
                  <a:pt x="223" y="5282"/>
                </a:lnTo>
                <a:lnTo>
                  <a:pt x="220" y="5244"/>
                </a:lnTo>
                <a:lnTo>
                  <a:pt x="219" y="5206"/>
                </a:lnTo>
                <a:lnTo>
                  <a:pt x="217" y="5195"/>
                </a:lnTo>
                <a:lnTo>
                  <a:pt x="214" y="5165"/>
                </a:lnTo>
                <a:lnTo>
                  <a:pt x="207" y="5121"/>
                </a:lnTo>
                <a:lnTo>
                  <a:pt x="200" y="5067"/>
                </a:lnTo>
                <a:lnTo>
                  <a:pt x="191" y="5005"/>
                </a:lnTo>
                <a:lnTo>
                  <a:pt x="184" y="4943"/>
                </a:lnTo>
                <a:lnTo>
                  <a:pt x="176" y="4882"/>
                </a:lnTo>
                <a:lnTo>
                  <a:pt x="168" y="4827"/>
                </a:lnTo>
                <a:lnTo>
                  <a:pt x="162" y="4782"/>
                </a:lnTo>
                <a:lnTo>
                  <a:pt x="158" y="4753"/>
                </a:lnTo>
                <a:lnTo>
                  <a:pt x="157" y="4742"/>
                </a:lnTo>
                <a:lnTo>
                  <a:pt x="153" y="4702"/>
                </a:lnTo>
                <a:lnTo>
                  <a:pt x="151" y="4661"/>
                </a:lnTo>
                <a:lnTo>
                  <a:pt x="149" y="4619"/>
                </a:lnTo>
                <a:lnTo>
                  <a:pt x="147" y="4576"/>
                </a:lnTo>
                <a:lnTo>
                  <a:pt x="146" y="4534"/>
                </a:lnTo>
                <a:lnTo>
                  <a:pt x="145" y="4490"/>
                </a:lnTo>
                <a:lnTo>
                  <a:pt x="143" y="4447"/>
                </a:lnTo>
                <a:lnTo>
                  <a:pt x="141" y="4404"/>
                </a:lnTo>
                <a:lnTo>
                  <a:pt x="139" y="4359"/>
                </a:lnTo>
                <a:lnTo>
                  <a:pt x="137" y="4314"/>
                </a:lnTo>
                <a:lnTo>
                  <a:pt x="133" y="4270"/>
                </a:lnTo>
                <a:lnTo>
                  <a:pt x="130" y="4226"/>
                </a:lnTo>
                <a:lnTo>
                  <a:pt x="130" y="4185"/>
                </a:lnTo>
                <a:lnTo>
                  <a:pt x="129" y="4144"/>
                </a:lnTo>
                <a:lnTo>
                  <a:pt x="128" y="4103"/>
                </a:lnTo>
                <a:lnTo>
                  <a:pt x="126" y="4061"/>
                </a:lnTo>
                <a:lnTo>
                  <a:pt x="123" y="4020"/>
                </a:lnTo>
                <a:lnTo>
                  <a:pt x="120" y="3979"/>
                </a:lnTo>
                <a:lnTo>
                  <a:pt x="118" y="3938"/>
                </a:lnTo>
                <a:lnTo>
                  <a:pt x="113" y="3897"/>
                </a:lnTo>
                <a:lnTo>
                  <a:pt x="110" y="3855"/>
                </a:lnTo>
                <a:lnTo>
                  <a:pt x="107" y="3815"/>
                </a:lnTo>
                <a:lnTo>
                  <a:pt x="102" y="3774"/>
                </a:lnTo>
                <a:lnTo>
                  <a:pt x="99" y="3733"/>
                </a:lnTo>
                <a:lnTo>
                  <a:pt x="94" y="3692"/>
                </a:lnTo>
                <a:lnTo>
                  <a:pt x="94" y="3651"/>
                </a:lnTo>
                <a:lnTo>
                  <a:pt x="93" y="3610"/>
                </a:lnTo>
                <a:lnTo>
                  <a:pt x="92" y="3570"/>
                </a:lnTo>
                <a:lnTo>
                  <a:pt x="91" y="3530"/>
                </a:lnTo>
                <a:lnTo>
                  <a:pt x="90" y="3490"/>
                </a:lnTo>
                <a:lnTo>
                  <a:pt x="88" y="3451"/>
                </a:lnTo>
                <a:lnTo>
                  <a:pt x="86" y="3411"/>
                </a:lnTo>
                <a:lnTo>
                  <a:pt x="84" y="3371"/>
                </a:lnTo>
                <a:lnTo>
                  <a:pt x="82" y="3332"/>
                </a:lnTo>
                <a:lnTo>
                  <a:pt x="80" y="3292"/>
                </a:lnTo>
                <a:lnTo>
                  <a:pt x="79" y="3253"/>
                </a:lnTo>
                <a:lnTo>
                  <a:pt x="78" y="3212"/>
                </a:lnTo>
                <a:lnTo>
                  <a:pt x="77" y="3173"/>
                </a:lnTo>
                <a:lnTo>
                  <a:pt x="76" y="3133"/>
                </a:lnTo>
                <a:lnTo>
                  <a:pt x="76" y="3094"/>
                </a:lnTo>
                <a:lnTo>
                  <a:pt x="76" y="3054"/>
                </a:lnTo>
                <a:lnTo>
                  <a:pt x="77" y="3014"/>
                </a:lnTo>
                <a:lnTo>
                  <a:pt x="78" y="2975"/>
                </a:lnTo>
                <a:lnTo>
                  <a:pt x="80" y="2935"/>
                </a:lnTo>
                <a:lnTo>
                  <a:pt x="83" y="2895"/>
                </a:lnTo>
                <a:lnTo>
                  <a:pt x="87" y="2855"/>
                </a:lnTo>
                <a:lnTo>
                  <a:pt x="92" y="2815"/>
                </a:lnTo>
                <a:lnTo>
                  <a:pt x="98" y="2775"/>
                </a:lnTo>
                <a:lnTo>
                  <a:pt x="104" y="2734"/>
                </a:lnTo>
                <a:lnTo>
                  <a:pt x="112" y="2694"/>
                </a:lnTo>
                <a:lnTo>
                  <a:pt x="120" y="2656"/>
                </a:lnTo>
                <a:lnTo>
                  <a:pt x="132" y="2620"/>
                </a:lnTo>
                <a:lnTo>
                  <a:pt x="149" y="2582"/>
                </a:lnTo>
                <a:lnTo>
                  <a:pt x="169" y="2544"/>
                </a:lnTo>
                <a:lnTo>
                  <a:pt x="192" y="2507"/>
                </a:lnTo>
                <a:lnTo>
                  <a:pt x="217" y="2469"/>
                </a:lnTo>
                <a:lnTo>
                  <a:pt x="244" y="2432"/>
                </a:lnTo>
                <a:lnTo>
                  <a:pt x="270" y="2395"/>
                </a:lnTo>
                <a:lnTo>
                  <a:pt x="298" y="2358"/>
                </a:lnTo>
                <a:lnTo>
                  <a:pt x="325" y="2320"/>
                </a:lnTo>
                <a:lnTo>
                  <a:pt x="350" y="2284"/>
                </a:lnTo>
                <a:lnTo>
                  <a:pt x="372" y="2249"/>
                </a:lnTo>
                <a:lnTo>
                  <a:pt x="394" y="2213"/>
                </a:lnTo>
                <a:lnTo>
                  <a:pt x="418" y="2176"/>
                </a:lnTo>
                <a:lnTo>
                  <a:pt x="445" y="2139"/>
                </a:lnTo>
                <a:lnTo>
                  <a:pt x="481" y="2102"/>
                </a:lnTo>
                <a:lnTo>
                  <a:pt x="490" y="2085"/>
                </a:lnTo>
                <a:lnTo>
                  <a:pt x="507" y="2052"/>
                </a:lnTo>
                <a:lnTo>
                  <a:pt x="517" y="2035"/>
                </a:lnTo>
                <a:lnTo>
                  <a:pt x="527" y="1988"/>
                </a:lnTo>
                <a:lnTo>
                  <a:pt x="538" y="1943"/>
                </a:lnTo>
                <a:lnTo>
                  <a:pt x="548" y="1901"/>
                </a:lnTo>
                <a:lnTo>
                  <a:pt x="558" y="1859"/>
                </a:lnTo>
                <a:lnTo>
                  <a:pt x="567" y="1818"/>
                </a:lnTo>
                <a:lnTo>
                  <a:pt x="576" y="1777"/>
                </a:lnTo>
                <a:lnTo>
                  <a:pt x="582" y="1737"/>
                </a:lnTo>
                <a:lnTo>
                  <a:pt x="587" y="1695"/>
                </a:lnTo>
                <a:lnTo>
                  <a:pt x="590" y="1652"/>
                </a:lnTo>
                <a:lnTo>
                  <a:pt x="591" y="1608"/>
                </a:lnTo>
                <a:lnTo>
                  <a:pt x="595" y="1571"/>
                </a:lnTo>
                <a:lnTo>
                  <a:pt x="589" y="1535"/>
                </a:lnTo>
                <a:lnTo>
                  <a:pt x="556" y="1519"/>
                </a:lnTo>
                <a:lnTo>
                  <a:pt x="510" y="1524"/>
                </a:lnTo>
                <a:lnTo>
                  <a:pt x="463" y="1524"/>
                </a:lnTo>
                <a:lnTo>
                  <a:pt x="416" y="1519"/>
                </a:lnTo>
                <a:lnTo>
                  <a:pt x="371" y="1506"/>
                </a:lnTo>
                <a:lnTo>
                  <a:pt x="328" y="1489"/>
                </a:lnTo>
                <a:lnTo>
                  <a:pt x="289" y="1465"/>
                </a:lnTo>
                <a:lnTo>
                  <a:pt x="257" y="1432"/>
                </a:lnTo>
                <a:lnTo>
                  <a:pt x="234" y="1395"/>
                </a:lnTo>
                <a:lnTo>
                  <a:pt x="218" y="1355"/>
                </a:lnTo>
                <a:lnTo>
                  <a:pt x="208" y="1313"/>
                </a:lnTo>
                <a:lnTo>
                  <a:pt x="204" y="1270"/>
                </a:lnTo>
                <a:lnTo>
                  <a:pt x="201" y="1229"/>
                </a:lnTo>
                <a:lnTo>
                  <a:pt x="201" y="1189"/>
                </a:lnTo>
                <a:lnTo>
                  <a:pt x="200" y="1167"/>
                </a:lnTo>
                <a:lnTo>
                  <a:pt x="198" y="1140"/>
                </a:lnTo>
                <a:lnTo>
                  <a:pt x="197" y="1118"/>
                </a:lnTo>
                <a:lnTo>
                  <a:pt x="188" y="1066"/>
                </a:lnTo>
                <a:lnTo>
                  <a:pt x="166" y="1036"/>
                </a:lnTo>
                <a:lnTo>
                  <a:pt x="127" y="1018"/>
                </a:lnTo>
                <a:lnTo>
                  <a:pt x="68" y="1006"/>
                </a:lnTo>
                <a:lnTo>
                  <a:pt x="48" y="979"/>
                </a:lnTo>
                <a:lnTo>
                  <a:pt x="50" y="952"/>
                </a:lnTo>
                <a:lnTo>
                  <a:pt x="69" y="924"/>
                </a:lnTo>
                <a:lnTo>
                  <a:pt x="96" y="896"/>
                </a:lnTo>
                <a:lnTo>
                  <a:pt x="125" y="869"/>
                </a:lnTo>
                <a:lnTo>
                  <a:pt x="148" y="841"/>
                </a:lnTo>
                <a:lnTo>
                  <a:pt x="171" y="801"/>
                </a:lnTo>
                <a:lnTo>
                  <a:pt x="189" y="759"/>
                </a:lnTo>
                <a:lnTo>
                  <a:pt x="201" y="715"/>
                </a:lnTo>
                <a:lnTo>
                  <a:pt x="210" y="672"/>
                </a:lnTo>
                <a:lnTo>
                  <a:pt x="215" y="630"/>
                </a:lnTo>
                <a:lnTo>
                  <a:pt x="218" y="586"/>
                </a:lnTo>
                <a:lnTo>
                  <a:pt x="218" y="544"/>
                </a:lnTo>
                <a:lnTo>
                  <a:pt x="219" y="504"/>
                </a:lnTo>
                <a:lnTo>
                  <a:pt x="220" y="456"/>
                </a:lnTo>
                <a:lnTo>
                  <a:pt x="225" y="411"/>
                </a:lnTo>
                <a:lnTo>
                  <a:pt x="231" y="370"/>
                </a:lnTo>
                <a:lnTo>
                  <a:pt x="242" y="330"/>
                </a:lnTo>
                <a:lnTo>
                  <a:pt x="255" y="292"/>
                </a:lnTo>
                <a:lnTo>
                  <a:pt x="272" y="256"/>
                </a:lnTo>
                <a:lnTo>
                  <a:pt x="293" y="223"/>
                </a:lnTo>
                <a:lnTo>
                  <a:pt x="317" y="189"/>
                </a:lnTo>
                <a:lnTo>
                  <a:pt x="345" y="158"/>
                </a:lnTo>
                <a:lnTo>
                  <a:pt x="377" y="128"/>
                </a:lnTo>
                <a:lnTo>
                  <a:pt x="414" y="98"/>
                </a:lnTo>
                <a:lnTo>
                  <a:pt x="442" y="86"/>
                </a:lnTo>
                <a:lnTo>
                  <a:pt x="503" y="60"/>
                </a:lnTo>
                <a:lnTo>
                  <a:pt x="564" y="35"/>
                </a:lnTo>
                <a:lnTo>
                  <a:pt x="591" y="22"/>
                </a:lnTo>
              </a:path>
            </a:pathLst>
          </a:custGeom>
          <a:solidFill>
            <a:schemeClr val="bg2"/>
          </a:solidFill>
          <a:ln w="28575">
            <a:noFill/>
            <a:prstDash val="solid"/>
            <a:round/>
            <a:headEnd/>
            <a:tailEnd/>
          </a:ln>
        </p:spPr>
        <p:txBody>
          <a:bodyPr/>
          <a:lstStyle/>
          <a:p>
            <a:endParaRPr lang="en-US"/>
          </a:p>
        </p:txBody>
      </p:sp>
      <p:sp>
        <p:nvSpPr>
          <p:cNvPr id="13323" name="Rectangle 11"/>
          <p:cNvSpPr>
            <a:spLocks noChangeArrowheads="1"/>
          </p:cNvSpPr>
          <p:nvPr/>
        </p:nvSpPr>
        <p:spPr bwMode="auto">
          <a:xfrm>
            <a:off x="6515100" y="2162175"/>
            <a:ext cx="3086100" cy="4362450"/>
          </a:xfrm>
          <a:prstGeom prst="rect">
            <a:avLst/>
          </a:prstGeom>
          <a:noFill/>
          <a:ln w="9525">
            <a:noFill/>
            <a:miter lim="800000"/>
            <a:headEnd/>
            <a:tailEnd/>
          </a:ln>
        </p:spPr>
        <p:txBody>
          <a:bodyPr/>
          <a:lstStyle/>
          <a:p>
            <a:pPr>
              <a:lnSpc>
                <a:spcPct val="90000"/>
              </a:lnSpc>
              <a:spcBef>
                <a:spcPct val="25000"/>
              </a:spcBef>
              <a:spcAft>
                <a:spcPct val="25000"/>
              </a:spcAft>
              <a:buClr>
                <a:schemeClr val="accent2"/>
              </a:buClr>
              <a:buFont typeface="Wingdings" pitchFamily="2" charset="2"/>
              <a:buNone/>
              <a:tabLst>
                <a:tab pos="400050" algn="r"/>
                <a:tab pos="685800" algn="l"/>
              </a:tabLst>
            </a:pPr>
            <a:r>
              <a:rPr lang="en-US" sz="2000">
                <a:latin typeface="Calibri" pitchFamily="34" charset="0"/>
              </a:rPr>
              <a:t>	</a:t>
            </a:r>
            <a:r>
              <a:rPr lang="en-US" sz="1600"/>
              <a:t>27%	Lung and bronchus</a:t>
            </a:r>
          </a:p>
          <a:p>
            <a:pPr>
              <a:lnSpc>
                <a:spcPct val="90000"/>
              </a:lnSpc>
              <a:spcBef>
                <a:spcPct val="25000"/>
              </a:spcBef>
              <a:spcAft>
                <a:spcPct val="25000"/>
              </a:spcAft>
              <a:buClr>
                <a:schemeClr val="accent2"/>
              </a:buClr>
              <a:buFont typeface="Wingdings" pitchFamily="2" charset="2"/>
              <a:buNone/>
              <a:tabLst>
                <a:tab pos="400050" algn="r"/>
                <a:tab pos="685800" algn="l"/>
              </a:tabLst>
            </a:pPr>
            <a:r>
              <a:rPr lang="en-US" sz="1600"/>
              <a:t>	15%	Breast</a:t>
            </a:r>
          </a:p>
          <a:p>
            <a:pPr>
              <a:lnSpc>
                <a:spcPct val="90000"/>
              </a:lnSpc>
              <a:spcBef>
                <a:spcPct val="25000"/>
              </a:spcBef>
              <a:spcAft>
                <a:spcPct val="25000"/>
              </a:spcAft>
              <a:buClr>
                <a:schemeClr val="accent2"/>
              </a:buClr>
              <a:buFont typeface="Wingdings" pitchFamily="2" charset="2"/>
              <a:buNone/>
              <a:tabLst>
                <a:tab pos="400050" algn="r"/>
                <a:tab pos="685800" algn="l"/>
              </a:tabLst>
            </a:pPr>
            <a:r>
              <a:rPr lang="en-US" sz="1600"/>
              <a:t>	10%	Colon and rectum</a:t>
            </a:r>
          </a:p>
          <a:p>
            <a:pPr>
              <a:lnSpc>
                <a:spcPct val="90000"/>
              </a:lnSpc>
              <a:spcBef>
                <a:spcPct val="25000"/>
              </a:spcBef>
              <a:spcAft>
                <a:spcPct val="25000"/>
              </a:spcAft>
              <a:buClr>
                <a:schemeClr val="accent2"/>
              </a:buClr>
              <a:buFont typeface="Wingdings" pitchFamily="2" charset="2"/>
              <a:buNone/>
              <a:tabLst>
                <a:tab pos="400050" algn="r"/>
                <a:tab pos="685800" algn="l"/>
              </a:tabLst>
            </a:pPr>
            <a:r>
              <a:rPr lang="en-US" sz="1600"/>
              <a:t>	  6%	Ovary</a:t>
            </a:r>
          </a:p>
          <a:p>
            <a:pPr>
              <a:lnSpc>
                <a:spcPct val="90000"/>
              </a:lnSpc>
              <a:spcBef>
                <a:spcPct val="25000"/>
              </a:spcBef>
              <a:spcAft>
                <a:spcPct val="25000"/>
              </a:spcAft>
              <a:buClr>
                <a:schemeClr val="accent2"/>
              </a:buClr>
              <a:buFont typeface="Wingdings" pitchFamily="2" charset="2"/>
              <a:buNone/>
              <a:tabLst>
                <a:tab pos="400050" algn="r"/>
                <a:tab pos="685800" algn="l"/>
              </a:tabLst>
            </a:pPr>
            <a:r>
              <a:rPr lang="en-US" sz="1600"/>
              <a:t>  6%	Pancreas</a:t>
            </a:r>
          </a:p>
          <a:p>
            <a:pPr>
              <a:lnSpc>
                <a:spcPct val="90000"/>
              </a:lnSpc>
              <a:spcBef>
                <a:spcPct val="25000"/>
              </a:spcBef>
              <a:spcAft>
                <a:spcPct val="25000"/>
              </a:spcAft>
              <a:buClr>
                <a:schemeClr val="accent2"/>
              </a:buClr>
              <a:buFont typeface="Wingdings" pitchFamily="2" charset="2"/>
              <a:buNone/>
              <a:tabLst>
                <a:tab pos="400050" algn="r"/>
                <a:tab pos="685800" algn="l"/>
              </a:tabLst>
            </a:pPr>
            <a:r>
              <a:rPr lang="en-US" sz="1600"/>
              <a:t>	  4%	Leukemia</a:t>
            </a:r>
          </a:p>
          <a:p>
            <a:pPr>
              <a:lnSpc>
                <a:spcPct val="90000"/>
              </a:lnSpc>
              <a:spcBef>
                <a:spcPct val="25000"/>
              </a:spcBef>
              <a:spcAft>
                <a:spcPct val="25000"/>
              </a:spcAft>
              <a:buClr>
                <a:schemeClr val="accent2"/>
              </a:buClr>
              <a:buFont typeface="Wingdings" pitchFamily="2" charset="2"/>
              <a:buNone/>
              <a:tabLst>
                <a:tab pos="400050" algn="r"/>
                <a:tab pos="685800" algn="l"/>
              </a:tabLst>
            </a:pPr>
            <a:r>
              <a:rPr lang="en-US" sz="1600"/>
              <a:t>  3%	Non-Hodgkin</a:t>
            </a:r>
            <a:br>
              <a:rPr lang="en-US" sz="1600"/>
            </a:br>
            <a:r>
              <a:rPr lang="en-US" sz="1600"/>
              <a:t>		     lymphoma</a:t>
            </a:r>
          </a:p>
          <a:p>
            <a:pPr>
              <a:lnSpc>
                <a:spcPct val="90000"/>
              </a:lnSpc>
              <a:spcBef>
                <a:spcPct val="25000"/>
              </a:spcBef>
              <a:spcAft>
                <a:spcPct val="25000"/>
              </a:spcAft>
              <a:buClr>
                <a:schemeClr val="accent2"/>
              </a:buClr>
              <a:buFont typeface="Wingdings" pitchFamily="2" charset="2"/>
              <a:buNone/>
              <a:tabLst>
                <a:tab pos="400050" algn="r"/>
                <a:tab pos="685800" algn="l"/>
              </a:tabLst>
            </a:pPr>
            <a:r>
              <a:rPr lang="en-US" sz="1600"/>
              <a:t>	  3%	Uterine corpus</a:t>
            </a:r>
          </a:p>
          <a:p>
            <a:pPr>
              <a:lnSpc>
                <a:spcPct val="90000"/>
              </a:lnSpc>
              <a:spcBef>
                <a:spcPct val="25000"/>
              </a:spcBef>
              <a:spcAft>
                <a:spcPct val="25000"/>
              </a:spcAft>
              <a:buClr>
                <a:schemeClr val="accent2"/>
              </a:buClr>
              <a:buFont typeface="Wingdings" pitchFamily="2" charset="2"/>
              <a:buNone/>
              <a:tabLst>
                <a:tab pos="400050" algn="r"/>
                <a:tab pos="685800" algn="l"/>
              </a:tabLst>
            </a:pPr>
            <a:r>
              <a:rPr lang="en-US" sz="1600"/>
              <a:t>  2%	Multiple myeloma</a:t>
            </a:r>
          </a:p>
          <a:p>
            <a:pPr>
              <a:lnSpc>
                <a:spcPct val="90000"/>
              </a:lnSpc>
              <a:spcBef>
                <a:spcPct val="25000"/>
              </a:spcBef>
              <a:spcAft>
                <a:spcPct val="25000"/>
              </a:spcAft>
              <a:buClr>
                <a:schemeClr val="accent2"/>
              </a:buClr>
              <a:buFont typeface="Wingdings" pitchFamily="2" charset="2"/>
              <a:buNone/>
              <a:tabLst>
                <a:tab pos="400050" algn="r"/>
                <a:tab pos="685800" algn="l"/>
              </a:tabLst>
            </a:pPr>
            <a:r>
              <a:rPr lang="en-US" sz="1600"/>
              <a:t>  2%	Brain/ONS</a:t>
            </a:r>
          </a:p>
          <a:p>
            <a:pPr>
              <a:lnSpc>
                <a:spcPct val="90000"/>
              </a:lnSpc>
              <a:spcBef>
                <a:spcPct val="25000"/>
              </a:spcBef>
              <a:spcAft>
                <a:spcPct val="25000"/>
              </a:spcAft>
              <a:buClr>
                <a:schemeClr val="accent2"/>
              </a:buClr>
              <a:buFont typeface="Wingdings" pitchFamily="2" charset="2"/>
              <a:buNone/>
              <a:tabLst>
                <a:tab pos="400050" algn="r"/>
                <a:tab pos="685800" algn="l"/>
              </a:tabLst>
            </a:pPr>
            <a:r>
              <a:rPr lang="en-US" sz="1600"/>
              <a:t>22%    All other sites</a:t>
            </a:r>
          </a:p>
        </p:txBody>
      </p:sp>
      <p:sp>
        <p:nvSpPr>
          <p:cNvPr id="13324" name="Rectangle 12"/>
          <p:cNvSpPr>
            <a:spLocks noChangeArrowheads="1"/>
          </p:cNvSpPr>
          <p:nvPr/>
        </p:nvSpPr>
        <p:spPr bwMode="auto">
          <a:xfrm>
            <a:off x="1243013" y="2162175"/>
            <a:ext cx="2795587" cy="4362450"/>
          </a:xfrm>
          <a:prstGeom prst="rect">
            <a:avLst/>
          </a:prstGeom>
          <a:noFill/>
          <a:ln w="9525">
            <a:noFill/>
            <a:miter lim="800000"/>
            <a:headEnd/>
            <a:tailEnd/>
          </a:ln>
        </p:spPr>
        <p:txBody>
          <a:bodyPr/>
          <a:lstStyle/>
          <a:p>
            <a:pPr marL="342900" indent="-342900">
              <a:lnSpc>
                <a:spcPct val="90000"/>
              </a:lnSpc>
              <a:spcBef>
                <a:spcPct val="25000"/>
              </a:spcBef>
              <a:spcAft>
                <a:spcPct val="25000"/>
              </a:spcAft>
              <a:tabLst>
                <a:tab pos="2457450" algn="r"/>
              </a:tabLst>
            </a:pPr>
            <a:r>
              <a:rPr lang="en-US" sz="1600"/>
              <a:t>Lung and bronchus	31%</a:t>
            </a:r>
          </a:p>
          <a:p>
            <a:pPr marL="342900" indent="-342900">
              <a:lnSpc>
                <a:spcPct val="90000"/>
              </a:lnSpc>
              <a:spcBef>
                <a:spcPct val="25000"/>
              </a:spcBef>
              <a:spcAft>
                <a:spcPct val="25000"/>
              </a:spcAft>
              <a:tabLst>
                <a:tab pos="2457450" algn="r"/>
              </a:tabLst>
            </a:pPr>
            <a:r>
              <a:rPr lang="en-US" sz="1600"/>
              <a:t>Prostate	10%</a:t>
            </a:r>
          </a:p>
          <a:p>
            <a:pPr marL="342900" indent="-342900">
              <a:lnSpc>
                <a:spcPct val="90000"/>
              </a:lnSpc>
              <a:spcBef>
                <a:spcPct val="25000"/>
              </a:spcBef>
              <a:spcAft>
                <a:spcPct val="25000"/>
              </a:spcAft>
              <a:tabLst>
                <a:tab pos="2457450" algn="r"/>
              </a:tabLst>
            </a:pPr>
            <a:r>
              <a:rPr lang="en-US" sz="1600"/>
              <a:t>Colon and rectum	10%</a:t>
            </a:r>
          </a:p>
          <a:p>
            <a:pPr marL="342900" indent="-342900">
              <a:lnSpc>
                <a:spcPct val="90000"/>
              </a:lnSpc>
              <a:spcBef>
                <a:spcPct val="25000"/>
              </a:spcBef>
              <a:spcAft>
                <a:spcPct val="25000"/>
              </a:spcAft>
              <a:tabLst>
                <a:tab pos="2457450" algn="r"/>
              </a:tabLst>
            </a:pPr>
            <a:r>
              <a:rPr lang="en-US" sz="1600"/>
              <a:t>Pancreas	5%</a:t>
            </a:r>
          </a:p>
          <a:p>
            <a:pPr marL="342900" indent="-342900">
              <a:lnSpc>
                <a:spcPct val="90000"/>
              </a:lnSpc>
              <a:spcBef>
                <a:spcPct val="25000"/>
              </a:spcBef>
              <a:spcAft>
                <a:spcPct val="25000"/>
              </a:spcAft>
              <a:tabLst>
                <a:tab pos="2457450" algn="r"/>
              </a:tabLst>
            </a:pPr>
            <a:r>
              <a:rPr lang="en-US" sz="1600"/>
              <a:t>Leukemia	4%</a:t>
            </a:r>
          </a:p>
          <a:p>
            <a:pPr marL="342900" indent="-342900">
              <a:lnSpc>
                <a:spcPct val="90000"/>
              </a:lnSpc>
              <a:spcBef>
                <a:spcPct val="25000"/>
              </a:spcBef>
              <a:spcAft>
                <a:spcPct val="25000"/>
              </a:spcAft>
              <a:tabLst>
                <a:tab pos="2457450" algn="r"/>
              </a:tabLst>
            </a:pPr>
            <a:r>
              <a:rPr lang="en-US" sz="1600"/>
              <a:t>Esophagus	4%</a:t>
            </a:r>
          </a:p>
          <a:p>
            <a:pPr marL="342900" indent="-342900">
              <a:lnSpc>
                <a:spcPct val="90000"/>
              </a:lnSpc>
              <a:spcBef>
                <a:spcPct val="25000"/>
              </a:spcBef>
              <a:spcAft>
                <a:spcPct val="25000"/>
              </a:spcAft>
              <a:tabLst>
                <a:tab pos="2457450" algn="r"/>
              </a:tabLst>
            </a:pPr>
            <a:r>
              <a:rPr lang="en-US" sz="1600"/>
              <a:t>Liver and intrahepatic	3%</a:t>
            </a:r>
            <a:br>
              <a:rPr lang="en-US" sz="1600"/>
            </a:br>
            <a:r>
              <a:rPr lang="en-US" sz="1600"/>
              <a:t>bile duct</a:t>
            </a:r>
          </a:p>
          <a:p>
            <a:pPr marL="342900" indent="-342900">
              <a:lnSpc>
                <a:spcPct val="90000"/>
              </a:lnSpc>
              <a:spcBef>
                <a:spcPct val="25000"/>
              </a:spcBef>
              <a:spcAft>
                <a:spcPct val="25000"/>
              </a:spcAft>
              <a:tabLst>
                <a:tab pos="2457450" algn="r"/>
              </a:tabLst>
            </a:pPr>
            <a:r>
              <a:rPr lang="en-US" sz="1600"/>
              <a:t>Non-Hodgkin                 3%    Lymphoma              </a:t>
            </a:r>
          </a:p>
          <a:p>
            <a:pPr marL="342900" indent="-342900">
              <a:lnSpc>
                <a:spcPct val="90000"/>
              </a:lnSpc>
              <a:spcBef>
                <a:spcPct val="25000"/>
              </a:spcBef>
              <a:spcAft>
                <a:spcPct val="25000"/>
              </a:spcAft>
              <a:tabLst>
                <a:tab pos="2457450" algn="r"/>
              </a:tabLst>
            </a:pPr>
            <a:r>
              <a:rPr lang="en-US" sz="1600"/>
              <a:t>Urinary bladder	3%</a:t>
            </a:r>
          </a:p>
          <a:p>
            <a:pPr marL="342900" indent="-342900">
              <a:lnSpc>
                <a:spcPct val="90000"/>
              </a:lnSpc>
              <a:spcBef>
                <a:spcPct val="25000"/>
              </a:spcBef>
              <a:spcAft>
                <a:spcPct val="25000"/>
              </a:spcAft>
              <a:tabLst>
                <a:tab pos="2457450" algn="r"/>
              </a:tabLst>
            </a:pPr>
            <a:r>
              <a:rPr lang="en-US" sz="1600"/>
              <a:t>Kidney	3%</a:t>
            </a:r>
          </a:p>
          <a:p>
            <a:pPr marL="342900" indent="-342900">
              <a:lnSpc>
                <a:spcPct val="90000"/>
              </a:lnSpc>
              <a:spcBef>
                <a:spcPct val="25000"/>
              </a:spcBef>
              <a:spcAft>
                <a:spcPct val="25000"/>
              </a:spcAft>
              <a:tabLst>
                <a:tab pos="2457450" algn="r"/>
              </a:tabLst>
            </a:pPr>
            <a:r>
              <a:rPr lang="en-US" sz="1600"/>
              <a:t>All other sites                24%</a:t>
            </a:r>
          </a:p>
          <a:p>
            <a:pPr marL="342900" indent="-342900">
              <a:lnSpc>
                <a:spcPct val="90000"/>
              </a:lnSpc>
              <a:spcBef>
                <a:spcPct val="25000"/>
              </a:spcBef>
              <a:spcAft>
                <a:spcPct val="25000"/>
              </a:spcAft>
              <a:tabLst>
                <a:tab pos="2457450" algn="r"/>
              </a:tabLst>
            </a:pPr>
            <a:endParaRPr lang="en-US" sz="16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371600" y="457200"/>
            <a:ext cx="7378700" cy="1143000"/>
          </a:xfrm>
        </p:spPr>
        <p:txBody>
          <a:bodyPr/>
          <a:lstStyle/>
          <a:p>
            <a:pPr eaLnBrk="1" hangingPunct="1"/>
            <a:r>
              <a:rPr lang="en-US" smtClean="0"/>
              <a:t>Estimated New Cancer Cases</a:t>
            </a:r>
          </a:p>
        </p:txBody>
      </p:sp>
      <p:sp>
        <p:nvSpPr>
          <p:cNvPr id="14339" name="Date Placeholder 9"/>
          <p:cNvSpPr>
            <a:spLocks noGrp="1"/>
          </p:cNvSpPr>
          <p:nvPr>
            <p:ph type="dt" sz="quarter" idx="10"/>
          </p:nvPr>
        </p:nvSpPr>
        <p:spPr bwMode="auto">
          <a:noFill/>
          <a:ln>
            <a:miter lim="800000"/>
            <a:headEnd/>
            <a:tailEnd/>
          </a:ln>
        </p:spPr>
        <p:txBody>
          <a:bodyPr/>
          <a:lstStyle/>
          <a:p>
            <a:fld id="{934441DF-1566-4FBB-A5A9-19B246A90108}" type="datetime3">
              <a:rPr lang="en-US">
                <a:latin typeface="Calibri" pitchFamily="34" charset="0"/>
              </a:rPr>
              <a:pPr/>
              <a:t>19 May 2014</a:t>
            </a:fld>
            <a:endParaRPr lang="en-US">
              <a:latin typeface="Calibri" pitchFamily="34" charset="0"/>
            </a:endParaRPr>
          </a:p>
        </p:txBody>
      </p:sp>
      <p:sp>
        <p:nvSpPr>
          <p:cNvPr id="12" name="Footer Placeholder 11"/>
          <p:cNvSpPr>
            <a:spLocks noGrp="1"/>
          </p:cNvSpPr>
          <p:nvPr>
            <p:ph type="ftr" sz="quarter" idx="11"/>
          </p:nvPr>
        </p:nvSpPr>
        <p:spPr/>
        <p:txBody>
          <a:bodyPr/>
          <a:lstStyle/>
          <a:p>
            <a:pPr>
              <a:defRPr/>
            </a:pPr>
            <a:r>
              <a:rPr lang="en-US"/>
              <a:t>Cancer Epidemiology</a:t>
            </a:r>
          </a:p>
        </p:txBody>
      </p:sp>
      <p:sp>
        <p:nvSpPr>
          <p:cNvPr id="14341" name="Slide Number Placeholder 10"/>
          <p:cNvSpPr>
            <a:spLocks noGrp="1"/>
          </p:cNvSpPr>
          <p:nvPr>
            <p:ph type="sldNum" sz="quarter" idx="12"/>
          </p:nvPr>
        </p:nvSpPr>
        <p:spPr bwMode="auto">
          <a:noFill/>
          <a:ln>
            <a:miter lim="800000"/>
            <a:headEnd/>
            <a:tailEnd/>
          </a:ln>
        </p:spPr>
        <p:txBody>
          <a:bodyPr/>
          <a:lstStyle/>
          <a:p>
            <a:fld id="{8645D205-4742-40B9-8E16-01E952472E30}" type="slidenum">
              <a:rPr lang="en-US">
                <a:latin typeface="Calibri" pitchFamily="34" charset="0"/>
              </a:rPr>
              <a:pPr/>
              <a:t>13</a:t>
            </a:fld>
            <a:endParaRPr lang="en-US">
              <a:latin typeface="Calibri" pitchFamily="34" charset="0"/>
            </a:endParaRPr>
          </a:p>
        </p:txBody>
      </p:sp>
      <p:sp>
        <p:nvSpPr>
          <p:cNvPr id="14342" name="Text Box 5"/>
          <p:cNvSpPr txBox="1">
            <a:spLocks noChangeArrowheads="1"/>
          </p:cNvSpPr>
          <p:nvPr/>
        </p:nvSpPr>
        <p:spPr bwMode="auto">
          <a:xfrm>
            <a:off x="1223963" y="6324600"/>
            <a:ext cx="6548437" cy="428625"/>
          </a:xfrm>
          <a:prstGeom prst="rect">
            <a:avLst/>
          </a:prstGeom>
          <a:noFill/>
          <a:ln w="9525">
            <a:noFill/>
            <a:miter lim="800000"/>
            <a:headEnd/>
            <a:tailEnd/>
          </a:ln>
        </p:spPr>
        <p:txBody>
          <a:bodyPr wrap="none">
            <a:spAutoFit/>
          </a:bodyPr>
          <a:lstStyle/>
          <a:p>
            <a:pPr eaLnBrk="0" hangingPunct="0"/>
            <a:r>
              <a:rPr lang="en-US" sz="1100" b="1"/>
              <a:t>*Excludes basal and squamous cell skin cancers and in situ carcinomas except urinary bladder.</a:t>
            </a:r>
          </a:p>
          <a:p>
            <a:pPr eaLnBrk="0" hangingPunct="0"/>
            <a:r>
              <a:rPr lang="en-US" sz="1100" b="1"/>
              <a:t>Source: American Cancer Society, 2005.</a:t>
            </a:r>
          </a:p>
        </p:txBody>
      </p:sp>
      <p:sp>
        <p:nvSpPr>
          <p:cNvPr id="14343" name="Text Box 6"/>
          <p:cNvSpPr txBox="1">
            <a:spLocks noChangeArrowheads="1"/>
          </p:cNvSpPr>
          <p:nvPr/>
        </p:nvSpPr>
        <p:spPr bwMode="auto">
          <a:xfrm>
            <a:off x="4002088" y="1951038"/>
            <a:ext cx="1279525" cy="641350"/>
          </a:xfrm>
          <a:prstGeom prst="rect">
            <a:avLst/>
          </a:prstGeom>
          <a:noFill/>
          <a:ln w="9525">
            <a:noFill/>
            <a:miter lim="800000"/>
            <a:headEnd/>
            <a:tailEnd/>
          </a:ln>
        </p:spPr>
        <p:txBody>
          <a:bodyPr>
            <a:spAutoFit/>
          </a:bodyPr>
          <a:lstStyle/>
          <a:p>
            <a:pPr algn="ctr" eaLnBrk="0" hangingPunct="0"/>
            <a:r>
              <a:rPr lang="en-US" b="1"/>
              <a:t>Men</a:t>
            </a:r>
            <a:br>
              <a:rPr lang="en-US" b="1"/>
            </a:br>
            <a:r>
              <a:rPr lang="en-US" b="1"/>
              <a:t>710,040</a:t>
            </a:r>
          </a:p>
        </p:txBody>
      </p:sp>
      <p:sp>
        <p:nvSpPr>
          <p:cNvPr id="14344" name="Text Box 7"/>
          <p:cNvSpPr txBox="1">
            <a:spLocks noChangeArrowheads="1"/>
          </p:cNvSpPr>
          <p:nvPr/>
        </p:nvSpPr>
        <p:spPr bwMode="auto">
          <a:xfrm>
            <a:off x="5141913" y="1951038"/>
            <a:ext cx="1525587" cy="641350"/>
          </a:xfrm>
          <a:prstGeom prst="rect">
            <a:avLst/>
          </a:prstGeom>
          <a:noFill/>
          <a:ln w="9525">
            <a:noFill/>
            <a:miter lim="800000"/>
            <a:headEnd/>
            <a:tailEnd/>
          </a:ln>
        </p:spPr>
        <p:txBody>
          <a:bodyPr>
            <a:spAutoFit/>
          </a:bodyPr>
          <a:lstStyle/>
          <a:p>
            <a:pPr algn="ctr" eaLnBrk="0" hangingPunct="0"/>
            <a:r>
              <a:rPr lang="en-US" b="1"/>
              <a:t>Women</a:t>
            </a:r>
            <a:br>
              <a:rPr lang="en-US" b="1"/>
            </a:br>
            <a:r>
              <a:rPr lang="en-US" b="1"/>
              <a:t>662,870</a:t>
            </a:r>
          </a:p>
        </p:txBody>
      </p:sp>
      <p:sp>
        <p:nvSpPr>
          <p:cNvPr id="14345" name="Freeform 8"/>
          <p:cNvSpPr>
            <a:spLocks noChangeAspect="1"/>
          </p:cNvSpPr>
          <p:nvPr/>
        </p:nvSpPr>
        <p:spPr bwMode="auto">
          <a:xfrm>
            <a:off x="5605463" y="2590800"/>
            <a:ext cx="666750" cy="4016375"/>
          </a:xfrm>
          <a:custGeom>
            <a:avLst/>
            <a:gdLst>
              <a:gd name="T0" fmla="*/ 2147483647 w 1691"/>
              <a:gd name="T1" fmla="*/ 2147483647 h 10252"/>
              <a:gd name="T2" fmla="*/ 2147483647 w 1691"/>
              <a:gd name="T3" fmla="*/ 2147483647 h 10252"/>
              <a:gd name="T4" fmla="*/ 2147483647 w 1691"/>
              <a:gd name="T5" fmla="*/ 2147483647 h 10252"/>
              <a:gd name="T6" fmla="*/ 2147483647 w 1691"/>
              <a:gd name="T7" fmla="*/ 2147483647 h 10252"/>
              <a:gd name="T8" fmla="*/ 2147483647 w 1691"/>
              <a:gd name="T9" fmla="*/ 2147483647 h 10252"/>
              <a:gd name="T10" fmla="*/ 2147483647 w 1691"/>
              <a:gd name="T11" fmla="*/ 2147483647 h 10252"/>
              <a:gd name="T12" fmla="*/ 2147483647 w 1691"/>
              <a:gd name="T13" fmla="*/ 2147483647 h 10252"/>
              <a:gd name="T14" fmla="*/ 2147483647 w 1691"/>
              <a:gd name="T15" fmla="*/ 2147483647 h 10252"/>
              <a:gd name="T16" fmla="*/ 2147483647 w 1691"/>
              <a:gd name="T17" fmla="*/ 2147483647 h 10252"/>
              <a:gd name="T18" fmla="*/ 2147483647 w 1691"/>
              <a:gd name="T19" fmla="*/ 2147483647 h 10252"/>
              <a:gd name="T20" fmla="*/ 2147483647 w 1691"/>
              <a:gd name="T21" fmla="*/ 2147483647 h 10252"/>
              <a:gd name="T22" fmla="*/ 2147483647 w 1691"/>
              <a:gd name="T23" fmla="*/ 2147483647 h 10252"/>
              <a:gd name="T24" fmla="*/ 2147483647 w 1691"/>
              <a:gd name="T25" fmla="*/ 2147483647 h 10252"/>
              <a:gd name="T26" fmla="*/ 2147483647 w 1691"/>
              <a:gd name="T27" fmla="*/ 2147483647 h 10252"/>
              <a:gd name="T28" fmla="*/ 2147483647 w 1691"/>
              <a:gd name="T29" fmla="*/ 2147483647 h 10252"/>
              <a:gd name="T30" fmla="*/ 2147483647 w 1691"/>
              <a:gd name="T31" fmla="*/ 2147483647 h 10252"/>
              <a:gd name="T32" fmla="*/ 2147483647 w 1691"/>
              <a:gd name="T33" fmla="*/ 2147483647 h 10252"/>
              <a:gd name="T34" fmla="*/ 2147483647 w 1691"/>
              <a:gd name="T35" fmla="*/ 2147483647 h 10252"/>
              <a:gd name="T36" fmla="*/ 2147483647 w 1691"/>
              <a:gd name="T37" fmla="*/ 2147483647 h 10252"/>
              <a:gd name="T38" fmla="*/ 2147483647 w 1691"/>
              <a:gd name="T39" fmla="*/ 2147483647 h 10252"/>
              <a:gd name="T40" fmla="*/ 2147483647 w 1691"/>
              <a:gd name="T41" fmla="*/ 2147483647 h 10252"/>
              <a:gd name="T42" fmla="*/ 2147483647 w 1691"/>
              <a:gd name="T43" fmla="*/ 2147483647 h 10252"/>
              <a:gd name="T44" fmla="*/ 2147483647 w 1691"/>
              <a:gd name="T45" fmla="*/ 2147483647 h 10252"/>
              <a:gd name="T46" fmla="*/ 2147483647 w 1691"/>
              <a:gd name="T47" fmla="*/ 2147483647 h 10252"/>
              <a:gd name="T48" fmla="*/ 2147483647 w 1691"/>
              <a:gd name="T49" fmla="*/ 2147483647 h 10252"/>
              <a:gd name="T50" fmla="*/ 2147483647 w 1691"/>
              <a:gd name="T51" fmla="*/ 2147483647 h 10252"/>
              <a:gd name="T52" fmla="*/ 2147483647 w 1691"/>
              <a:gd name="T53" fmla="*/ 2147483647 h 10252"/>
              <a:gd name="T54" fmla="*/ 2147483647 w 1691"/>
              <a:gd name="T55" fmla="*/ 2147483647 h 10252"/>
              <a:gd name="T56" fmla="*/ 2147483647 w 1691"/>
              <a:gd name="T57" fmla="*/ 2147483647 h 10252"/>
              <a:gd name="T58" fmla="*/ 2147483647 w 1691"/>
              <a:gd name="T59" fmla="*/ 2147483647 h 10252"/>
              <a:gd name="T60" fmla="*/ 2147483647 w 1691"/>
              <a:gd name="T61" fmla="*/ 2147483647 h 10252"/>
              <a:gd name="T62" fmla="*/ 2147483647 w 1691"/>
              <a:gd name="T63" fmla="*/ 2147483647 h 10252"/>
              <a:gd name="T64" fmla="*/ 2147483647 w 1691"/>
              <a:gd name="T65" fmla="*/ 2147483647 h 10252"/>
              <a:gd name="T66" fmla="*/ 2147483647 w 1691"/>
              <a:gd name="T67" fmla="*/ 2147483647 h 10252"/>
              <a:gd name="T68" fmla="*/ 2147483647 w 1691"/>
              <a:gd name="T69" fmla="*/ 2147483647 h 10252"/>
              <a:gd name="T70" fmla="*/ 2147483647 w 1691"/>
              <a:gd name="T71" fmla="*/ 2147483647 h 10252"/>
              <a:gd name="T72" fmla="*/ 2147483647 w 1691"/>
              <a:gd name="T73" fmla="*/ 2147483647 h 10252"/>
              <a:gd name="T74" fmla="*/ 2147483647 w 1691"/>
              <a:gd name="T75" fmla="*/ 2147483647 h 10252"/>
              <a:gd name="T76" fmla="*/ 2147483647 w 1691"/>
              <a:gd name="T77" fmla="*/ 2147483647 h 10252"/>
              <a:gd name="T78" fmla="*/ 2147483647 w 1691"/>
              <a:gd name="T79" fmla="*/ 2147483647 h 10252"/>
              <a:gd name="T80" fmla="*/ 2147483647 w 1691"/>
              <a:gd name="T81" fmla="*/ 2147483647 h 10252"/>
              <a:gd name="T82" fmla="*/ 2147483647 w 1691"/>
              <a:gd name="T83" fmla="*/ 2147483647 h 10252"/>
              <a:gd name="T84" fmla="*/ 2147483647 w 1691"/>
              <a:gd name="T85" fmla="*/ 2147483647 h 10252"/>
              <a:gd name="T86" fmla="*/ 2147483647 w 1691"/>
              <a:gd name="T87" fmla="*/ 2147483647 h 10252"/>
              <a:gd name="T88" fmla="*/ 2147483647 w 1691"/>
              <a:gd name="T89" fmla="*/ 2147483647 h 10252"/>
              <a:gd name="T90" fmla="*/ 2147483647 w 1691"/>
              <a:gd name="T91" fmla="*/ 2147483647 h 10252"/>
              <a:gd name="T92" fmla="*/ 2147483647 w 1691"/>
              <a:gd name="T93" fmla="*/ 2147483647 h 10252"/>
              <a:gd name="T94" fmla="*/ 2147483647 w 1691"/>
              <a:gd name="T95" fmla="*/ 2147483647 h 10252"/>
              <a:gd name="T96" fmla="*/ 2147483647 w 1691"/>
              <a:gd name="T97" fmla="*/ 2147483647 h 10252"/>
              <a:gd name="T98" fmla="*/ 2147483647 w 1691"/>
              <a:gd name="T99" fmla="*/ 2147483647 h 10252"/>
              <a:gd name="T100" fmla="*/ 2147483647 w 1691"/>
              <a:gd name="T101" fmla="*/ 2147483647 h 10252"/>
              <a:gd name="T102" fmla="*/ 2147483647 w 1691"/>
              <a:gd name="T103" fmla="*/ 2147483647 h 10252"/>
              <a:gd name="T104" fmla="*/ 2147483647 w 1691"/>
              <a:gd name="T105" fmla="*/ 2147483647 h 10252"/>
              <a:gd name="T106" fmla="*/ 2147483647 w 1691"/>
              <a:gd name="T107" fmla="*/ 2147483647 h 10252"/>
              <a:gd name="T108" fmla="*/ 2147483647 w 1691"/>
              <a:gd name="T109" fmla="*/ 2147483647 h 10252"/>
              <a:gd name="T110" fmla="*/ 2147483647 w 1691"/>
              <a:gd name="T111" fmla="*/ 2147483647 h 10252"/>
              <a:gd name="T112" fmla="*/ 2147483647 w 1691"/>
              <a:gd name="T113" fmla="*/ 2147483647 h 10252"/>
              <a:gd name="T114" fmla="*/ 2147483647 w 1691"/>
              <a:gd name="T115" fmla="*/ 2147483647 h 10252"/>
              <a:gd name="T116" fmla="*/ 2147483647 w 1691"/>
              <a:gd name="T117" fmla="*/ 2147483647 h 10252"/>
              <a:gd name="T118" fmla="*/ 2147483647 w 1691"/>
              <a:gd name="T119" fmla="*/ 2147483647 h 10252"/>
              <a:gd name="T120" fmla="*/ 2147483647 w 1691"/>
              <a:gd name="T121" fmla="*/ 2147483647 h 10252"/>
              <a:gd name="T122" fmla="*/ 2147483647 w 1691"/>
              <a:gd name="T123" fmla="*/ 2147483647 h 1025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691"/>
              <a:gd name="T187" fmla="*/ 0 h 10252"/>
              <a:gd name="T188" fmla="*/ 1691 w 1691"/>
              <a:gd name="T189" fmla="*/ 10252 h 1025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691" h="10252">
                <a:moveTo>
                  <a:pt x="1380" y="723"/>
                </a:moveTo>
                <a:lnTo>
                  <a:pt x="1367" y="773"/>
                </a:lnTo>
                <a:lnTo>
                  <a:pt x="1358" y="822"/>
                </a:lnTo>
                <a:lnTo>
                  <a:pt x="1359" y="870"/>
                </a:lnTo>
                <a:lnTo>
                  <a:pt x="1376" y="920"/>
                </a:lnTo>
                <a:lnTo>
                  <a:pt x="1403" y="956"/>
                </a:lnTo>
                <a:lnTo>
                  <a:pt x="1437" y="991"/>
                </a:lnTo>
                <a:lnTo>
                  <a:pt x="1463" y="1026"/>
                </a:lnTo>
                <a:lnTo>
                  <a:pt x="1453" y="1071"/>
                </a:lnTo>
                <a:lnTo>
                  <a:pt x="1427" y="1100"/>
                </a:lnTo>
                <a:lnTo>
                  <a:pt x="1393" y="1109"/>
                </a:lnTo>
                <a:lnTo>
                  <a:pt x="1369" y="1100"/>
                </a:lnTo>
                <a:lnTo>
                  <a:pt x="1356" y="1097"/>
                </a:lnTo>
                <a:lnTo>
                  <a:pt x="1341" y="1097"/>
                </a:lnTo>
                <a:lnTo>
                  <a:pt x="1325" y="1131"/>
                </a:lnTo>
                <a:lnTo>
                  <a:pt x="1313" y="1167"/>
                </a:lnTo>
                <a:lnTo>
                  <a:pt x="1304" y="1206"/>
                </a:lnTo>
                <a:lnTo>
                  <a:pt x="1299" y="1243"/>
                </a:lnTo>
                <a:lnTo>
                  <a:pt x="1293" y="1280"/>
                </a:lnTo>
                <a:lnTo>
                  <a:pt x="1287" y="1317"/>
                </a:lnTo>
                <a:lnTo>
                  <a:pt x="1279" y="1350"/>
                </a:lnTo>
                <a:lnTo>
                  <a:pt x="1268" y="1381"/>
                </a:lnTo>
                <a:lnTo>
                  <a:pt x="1252" y="1407"/>
                </a:lnTo>
                <a:lnTo>
                  <a:pt x="1230" y="1431"/>
                </a:lnTo>
                <a:lnTo>
                  <a:pt x="1201" y="1448"/>
                </a:lnTo>
                <a:lnTo>
                  <a:pt x="1152" y="1457"/>
                </a:lnTo>
                <a:lnTo>
                  <a:pt x="1092" y="1462"/>
                </a:lnTo>
                <a:lnTo>
                  <a:pt x="1043" y="1483"/>
                </a:lnTo>
                <a:lnTo>
                  <a:pt x="1018" y="1509"/>
                </a:lnTo>
                <a:lnTo>
                  <a:pt x="1000" y="1539"/>
                </a:lnTo>
                <a:lnTo>
                  <a:pt x="989" y="1572"/>
                </a:lnTo>
                <a:lnTo>
                  <a:pt x="982" y="1608"/>
                </a:lnTo>
                <a:lnTo>
                  <a:pt x="978" y="1648"/>
                </a:lnTo>
                <a:lnTo>
                  <a:pt x="974" y="1688"/>
                </a:lnTo>
                <a:lnTo>
                  <a:pt x="970" y="1731"/>
                </a:lnTo>
                <a:lnTo>
                  <a:pt x="965" y="1774"/>
                </a:lnTo>
                <a:lnTo>
                  <a:pt x="956" y="1816"/>
                </a:lnTo>
                <a:lnTo>
                  <a:pt x="973" y="1851"/>
                </a:lnTo>
                <a:lnTo>
                  <a:pt x="991" y="1884"/>
                </a:lnTo>
                <a:lnTo>
                  <a:pt x="1009" y="1917"/>
                </a:lnTo>
                <a:lnTo>
                  <a:pt x="1027" y="1950"/>
                </a:lnTo>
                <a:lnTo>
                  <a:pt x="1045" y="1983"/>
                </a:lnTo>
                <a:lnTo>
                  <a:pt x="1063" y="2016"/>
                </a:lnTo>
                <a:lnTo>
                  <a:pt x="1081" y="2049"/>
                </a:lnTo>
                <a:lnTo>
                  <a:pt x="1101" y="2082"/>
                </a:lnTo>
                <a:lnTo>
                  <a:pt x="1119" y="2115"/>
                </a:lnTo>
                <a:lnTo>
                  <a:pt x="1138" y="2149"/>
                </a:lnTo>
                <a:lnTo>
                  <a:pt x="1156" y="2182"/>
                </a:lnTo>
                <a:lnTo>
                  <a:pt x="1175" y="2215"/>
                </a:lnTo>
                <a:lnTo>
                  <a:pt x="1195" y="2248"/>
                </a:lnTo>
                <a:lnTo>
                  <a:pt x="1213" y="2281"/>
                </a:lnTo>
                <a:lnTo>
                  <a:pt x="1232" y="2314"/>
                </a:lnTo>
                <a:lnTo>
                  <a:pt x="1250" y="2347"/>
                </a:lnTo>
                <a:lnTo>
                  <a:pt x="1269" y="2380"/>
                </a:lnTo>
                <a:lnTo>
                  <a:pt x="1287" y="2413"/>
                </a:lnTo>
                <a:lnTo>
                  <a:pt x="1307" y="2447"/>
                </a:lnTo>
                <a:lnTo>
                  <a:pt x="1325" y="2480"/>
                </a:lnTo>
                <a:lnTo>
                  <a:pt x="1343" y="2514"/>
                </a:lnTo>
                <a:lnTo>
                  <a:pt x="1361" y="2547"/>
                </a:lnTo>
                <a:lnTo>
                  <a:pt x="1379" y="2581"/>
                </a:lnTo>
                <a:lnTo>
                  <a:pt x="1397" y="2614"/>
                </a:lnTo>
                <a:lnTo>
                  <a:pt x="1415" y="2648"/>
                </a:lnTo>
                <a:lnTo>
                  <a:pt x="1434" y="2683"/>
                </a:lnTo>
                <a:lnTo>
                  <a:pt x="1451" y="2716"/>
                </a:lnTo>
                <a:lnTo>
                  <a:pt x="1468" y="2751"/>
                </a:lnTo>
                <a:lnTo>
                  <a:pt x="1485" y="2785"/>
                </a:lnTo>
                <a:lnTo>
                  <a:pt x="1502" y="2819"/>
                </a:lnTo>
                <a:lnTo>
                  <a:pt x="1519" y="2853"/>
                </a:lnTo>
                <a:lnTo>
                  <a:pt x="1535" y="2889"/>
                </a:lnTo>
                <a:lnTo>
                  <a:pt x="1551" y="2924"/>
                </a:lnTo>
                <a:lnTo>
                  <a:pt x="1563" y="2976"/>
                </a:lnTo>
                <a:lnTo>
                  <a:pt x="1563" y="3030"/>
                </a:lnTo>
                <a:lnTo>
                  <a:pt x="1551" y="3082"/>
                </a:lnTo>
                <a:lnTo>
                  <a:pt x="1533" y="3125"/>
                </a:lnTo>
                <a:lnTo>
                  <a:pt x="1510" y="3165"/>
                </a:lnTo>
                <a:lnTo>
                  <a:pt x="1485" y="3203"/>
                </a:lnTo>
                <a:lnTo>
                  <a:pt x="1459" y="3238"/>
                </a:lnTo>
                <a:lnTo>
                  <a:pt x="1434" y="3273"/>
                </a:lnTo>
                <a:lnTo>
                  <a:pt x="1411" y="3308"/>
                </a:lnTo>
                <a:lnTo>
                  <a:pt x="1393" y="3346"/>
                </a:lnTo>
                <a:lnTo>
                  <a:pt x="1382" y="3379"/>
                </a:lnTo>
                <a:lnTo>
                  <a:pt x="1378" y="3416"/>
                </a:lnTo>
                <a:lnTo>
                  <a:pt x="1378" y="3458"/>
                </a:lnTo>
                <a:lnTo>
                  <a:pt x="1382" y="3502"/>
                </a:lnTo>
                <a:lnTo>
                  <a:pt x="1388" y="3544"/>
                </a:lnTo>
                <a:lnTo>
                  <a:pt x="1392" y="3587"/>
                </a:lnTo>
                <a:lnTo>
                  <a:pt x="1393" y="3627"/>
                </a:lnTo>
                <a:lnTo>
                  <a:pt x="1399" y="3671"/>
                </a:lnTo>
                <a:lnTo>
                  <a:pt x="1405" y="3717"/>
                </a:lnTo>
                <a:lnTo>
                  <a:pt x="1408" y="3762"/>
                </a:lnTo>
                <a:lnTo>
                  <a:pt x="1409" y="3807"/>
                </a:lnTo>
                <a:lnTo>
                  <a:pt x="1410" y="3853"/>
                </a:lnTo>
                <a:lnTo>
                  <a:pt x="1411" y="3898"/>
                </a:lnTo>
                <a:lnTo>
                  <a:pt x="1411" y="3943"/>
                </a:lnTo>
                <a:lnTo>
                  <a:pt x="1411" y="3952"/>
                </a:lnTo>
                <a:lnTo>
                  <a:pt x="1411" y="3969"/>
                </a:lnTo>
                <a:lnTo>
                  <a:pt x="1411" y="3978"/>
                </a:lnTo>
                <a:lnTo>
                  <a:pt x="1420" y="4023"/>
                </a:lnTo>
                <a:lnTo>
                  <a:pt x="1429" y="4066"/>
                </a:lnTo>
                <a:lnTo>
                  <a:pt x="1440" y="4107"/>
                </a:lnTo>
                <a:lnTo>
                  <a:pt x="1452" y="4148"/>
                </a:lnTo>
                <a:lnTo>
                  <a:pt x="1462" y="4190"/>
                </a:lnTo>
                <a:lnTo>
                  <a:pt x="1472" y="4233"/>
                </a:lnTo>
                <a:lnTo>
                  <a:pt x="1480" y="4277"/>
                </a:lnTo>
                <a:lnTo>
                  <a:pt x="1489" y="4316"/>
                </a:lnTo>
                <a:lnTo>
                  <a:pt x="1495" y="4356"/>
                </a:lnTo>
                <a:lnTo>
                  <a:pt x="1501" y="4396"/>
                </a:lnTo>
                <a:lnTo>
                  <a:pt x="1504" y="4435"/>
                </a:lnTo>
                <a:lnTo>
                  <a:pt x="1506" y="4475"/>
                </a:lnTo>
                <a:lnTo>
                  <a:pt x="1507" y="4514"/>
                </a:lnTo>
                <a:lnTo>
                  <a:pt x="1506" y="4554"/>
                </a:lnTo>
                <a:lnTo>
                  <a:pt x="1504" y="4593"/>
                </a:lnTo>
                <a:lnTo>
                  <a:pt x="1501" y="4633"/>
                </a:lnTo>
                <a:lnTo>
                  <a:pt x="1495" y="4672"/>
                </a:lnTo>
                <a:lnTo>
                  <a:pt x="1489" y="4712"/>
                </a:lnTo>
                <a:lnTo>
                  <a:pt x="1480" y="4751"/>
                </a:lnTo>
                <a:lnTo>
                  <a:pt x="1472" y="4794"/>
                </a:lnTo>
                <a:lnTo>
                  <a:pt x="1463" y="4837"/>
                </a:lnTo>
                <a:lnTo>
                  <a:pt x="1455" y="4877"/>
                </a:lnTo>
                <a:lnTo>
                  <a:pt x="1447" y="4919"/>
                </a:lnTo>
                <a:lnTo>
                  <a:pt x="1441" y="4959"/>
                </a:lnTo>
                <a:lnTo>
                  <a:pt x="1434" y="5000"/>
                </a:lnTo>
                <a:lnTo>
                  <a:pt x="1426" y="5041"/>
                </a:lnTo>
                <a:lnTo>
                  <a:pt x="1419" y="5082"/>
                </a:lnTo>
                <a:lnTo>
                  <a:pt x="1411" y="5124"/>
                </a:lnTo>
                <a:lnTo>
                  <a:pt x="1403" y="5164"/>
                </a:lnTo>
                <a:lnTo>
                  <a:pt x="1393" y="5207"/>
                </a:lnTo>
                <a:lnTo>
                  <a:pt x="1387" y="5249"/>
                </a:lnTo>
                <a:lnTo>
                  <a:pt x="1383" y="5289"/>
                </a:lnTo>
                <a:lnTo>
                  <a:pt x="1381" y="5329"/>
                </a:lnTo>
                <a:lnTo>
                  <a:pt x="1382" y="5369"/>
                </a:lnTo>
                <a:lnTo>
                  <a:pt x="1383" y="5408"/>
                </a:lnTo>
                <a:lnTo>
                  <a:pt x="1387" y="5447"/>
                </a:lnTo>
                <a:lnTo>
                  <a:pt x="1391" y="5486"/>
                </a:lnTo>
                <a:lnTo>
                  <a:pt x="1396" y="5524"/>
                </a:lnTo>
                <a:lnTo>
                  <a:pt x="1402" y="5563"/>
                </a:lnTo>
                <a:lnTo>
                  <a:pt x="1408" y="5601"/>
                </a:lnTo>
                <a:lnTo>
                  <a:pt x="1413" y="5639"/>
                </a:lnTo>
                <a:lnTo>
                  <a:pt x="1419" y="5677"/>
                </a:lnTo>
                <a:lnTo>
                  <a:pt x="1424" y="5714"/>
                </a:lnTo>
                <a:lnTo>
                  <a:pt x="1428" y="5752"/>
                </a:lnTo>
                <a:lnTo>
                  <a:pt x="1428" y="5791"/>
                </a:lnTo>
                <a:lnTo>
                  <a:pt x="1428" y="5831"/>
                </a:lnTo>
                <a:lnTo>
                  <a:pt x="1427" y="5870"/>
                </a:lnTo>
                <a:lnTo>
                  <a:pt x="1426" y="5910"/>
                </a:lnTo>
                <a:lnTo>
                  <a:pt x="1425" y="5949"/>
                </a:lnTo>
                <a:lnTo>
                  <a:pt x="1422" y="5989"/>
                </a:lnTo>
                <a:lnTo>
                  <a:pt x="1418" y="6028"/>
                </a:lnTo>
                <a:lnTo>
                  <a:pt x="1413" y="6068"/>
                </a:lnTo>
                <a:lnTo>
                  <a:pt x="1406" y="6107"/>
                </a:lnTo>
                <a:lnTo>
                  <a:pt x="1398" y="6147"/>
                </a:lnTo>
                <a:lnTo>
                  <a:pt x="1388" y="6186"/>
                </a:lnTo>
                <a:lnTo>
                  <a:pt x="1376" y="6226"/>
                </a:lnTo>
                <a:lnTo>
                  <a:pt x="1365" y="6262"/>
                </a:lnTo>
                <a:lnTo>
                  <a:pt x="1355" y="6299"/>
                </a:lnTo>
                <a:lnTo>
                  <a:pt x="1345" y="6336"/>
                </a:lnTo>
                <a:lnTo>
                  <a:pt x="1335" y="6372"/>
                </a:lnTo>
                <a:lnTo>
                  <a:pt x="1326" y="6409"/>
                </a:lnTo>
                <a:lnTo>
                  <a:pt x="1316" y="6445"/>
                </a:lnTo>
                <a:lnTo>
                  <a:pt x="1308" y="6481"/>
                </a:lnTo>
                <a:lnTo>
                  <a:pt x="1299" y="6518"/>
                </a:lnTo>
                <a:lnTo>
                  <a:pt x="1291" y="6554"/>
                </a:lnTo>
                <a:lnTo>
                  <a:pt x="1282" y="6591"/>
                </a:lnTo>
                <a:lnTo>
                  <a:pt x="1275" y="6628"/>
                </a:lnTo>
                <a:lnTo>
                  <a:pt x="1266" y="6664"/>
                </a:lnTo>
                <a:lnTo>
                  <a:pt x="1259" y="6700"/>
                </a:lnTo>
                <a:lnTo>
                  <a:pt x="1250" y="6738"/>
                </a:lnTo>
                <a:lnTo>
                  <a:pt x="1243" y="6774"/>
                </a:lnTo>
                <a:lnTo>
                  <a:pt x="1235" y="6811"/>
                </a:lnTo>
                <a:lnTo>
                  <a:pt x="1228" y="6848"/>
                </a:lnTo>
                <a:lnTo>
                  <a:pt x="1220" y="6885"/>
                </a:lnTo>
                <a:lnTo>
                  <a:pt x="1213" y="6922"/>
                </a:lnTo>
                <a:lnTo>
                  <a:pt x="1204" y="6960"/>
                </a:lnTo>
                <a:lnTo>
                  <a:pt x="1197" y="6997"/>
                </a:lnTo>
                <a:lnTo>
                  <a:pt x="1189" y="7034"/>
                </a:lnTo>
                <a:lnTo>
                  <a:pt x="1181" y="7072"/>
                </a:lnTo>
                <a:lnTo>
                  <a:pt x="1173" y="7109"/>
                </a:lnTo>
                <a:lnTo>
                  <a:pt x="1165" y="7147"/>
                </a:lnTo>
                <a:lnTo>
                  <a:pt x="1157" y="7184"/>
                </a:lnTo>
                <a:lnTo>
                  <a:pt x="1149" y="7222"/>
                </a:lnTo>
                <a:lnTo>
                  <a:pt x="1139" y="7260"/>
                </a:lnTo>
                <a:lnTo>
                  <a:pt x="1131" y="7298"/>
                </a:lnTo>
                <a:lnTo>
                  <a:pt x="1121" y="7352"/>
                </a:lnTo>
                <a:lnTo>
                  <a:pt x="1120" y="7406"/>
                </a:lnTo>
                <a:lnTo>
                  <a:pt x="1113" y="7456"/>
                </a:lnTo>
                <a:lnTo>
                  <a:pt x="1104" y="7493"/>
                </a:lnTo>
                <a:lnTo>
                  <a:pt x="1087" y="7561"/>
                </a:lnTo>
                <a:lnTo>
                  <a:pt x="1078" y="7597"/>
                </a:lnTo>
                <a:lnTo>
                  <a:pt x="1061" y="7632"/>
                </a:lnTo>
                <a:lnTo>
                  <a:pt x="1045" y="7668"/>
                </a:lnTo>
                <a:lnTo>
                  <a:pt x="1030" y="7704"/>
                </a:lnTo>
                <a:lnTo>
                  <a:pt x="1015" y="7741"/>
                </a:lnTo>
                <a:lnTo>
                  <a:pt x="1002" y="7778"/>
                </a:lnTo>
                <a:lnTo>
                  <a:pt x="991" y="7815"/>
                </a:lnTo>
                <a:lnTo>
                  <a:pt x="980" y="7852"/>
                </a:lnTo>
                <a:lnTo>
                  <a:pt x="970" y="7891"/>
                </a:lnTo>
                <a:lnTo>
                  <a:pt x="962" y="7928"/>
                </a:lnTo>
                <a:lnTo>
                  <a:pt x="954" y="7967"/>
                </a:lnTo>
                <a:lnTo>
                  <a:pt x="949" y="8005"/>
                </a:lnTo>
                <a:lnTo>
                  <a:pt x="944" y="8044"/>
                </a:lnTo>
                <a:lnTo>
                  <a:pt x="941" y="8082"/>
                </a:lnTo>
                <a:lnTo>
                  <a:pt x="938" y="8121"/>
                </a:lnTo>
                <a:lnTo>
                  <a:pt x="937" y="8159"/>
                </a:lnTo>
                <a:lnTo>
                  <a:pt x="937" y="8184"/>
                </a:lnTo>
                <a:lnTo>
                  <a:pt x="936" y="8215"/>
                </a:lnTo>
                <a:lnTo>
                  <a:pt x="933" y="8248"/>
                </a:lnTo>
                <a:lnTo>
                  <a:pt x="929" y="8274"/>
                </a:lnTo>
                <a:lnTo>
                  <a:pt x="924" y="8308"/>
                </a:lnTo>
                <a:lnTo>
                  <a:pt x="920" y="8335"/>
                </a:lnTo>
                <a:lnTo>
                  <a:pt x="912" y="8388"/>
                </a:lnTo>
                <a:lnTo>
                  <a:pt x="908" y="8439"/>
                </a:lnTo>
                <a:lnTo>
                  <a:pt x="903" y="8486"/>
                </a:lnTo>
                <a:lnTo>
                  <a:pt x="894" y="8528"/>
                </a:lnTo>
                <a:lnTo>
                  <a:pt x="892" y="8566"/>
                </a:lnTo>
                <a:lnTo>
                  <a:pt x="885" y="8604"/>
                </a:lnTo>
                <a:lnTo>
                  <a:pt x="881" y="8634"/>
                </a:lnTo>
                <a:lnTo>
                  <a:pt x="877" y="8684"/>
                </a:lnTo>
                <a:lnTo>
                  <a:pt x="871" y="8734"/>
                </a:lnTo>
                <a:lnTo>
                  <a:pt x="864" y="8774"/>
                </a:lnTo>
                <a:lnTo>
                  <a:pt x="854" y="8815"/>
                </a:lnTo>
                <a:lnTo>
                  <a:pt x="849" y="8855"/>
                </a:lnTo>
                <a:lnTo>
                  <a:pt x="842" y="8898"/>
                </a:lnTo>
                <a:lnTo>
                  <a:pt x="837" y="8941"/>
                </a:lnTo>
                <a:lnTo>
                  <a:pt x="833" y="8983"/>
                </a:lnTo>
                <a:lnTo>
                  <a:pt x="828" y="9026"/>
                </a:lnTo>
                <a:lnTo>
                  <a:pt x="822" y="9068"/>
                </a:lnTo>
                <a:lnTo>
                  <a:pt x="816" y="9108"/>
                </a:lnTo>
                <a:lnTo>
                  <a:pt x="816" y="9119"/>
                </a:lnTo>
                <a:lnTo>
                  <a:pt x="816" y="9148"/>
                </a:lnTo>
                <a:lnTo>
                  <a:pt x="816" y="9192"/>
                </a:lnTo>
                <a:lnTo>
                  <a:pt x="816" y="9245"/>
                </a:lnTo>
                <a:lnTo>
                  <a:pt x="816" y="9306"/>
                </a:lnTo>
                <a:lnTo>
                  <a:pt x="816" y="9368"/>
                </a:lnTo>
                <a:lnTo>
                  <a:pt x="816" y="9428"/>
                </a:lnTo>
                <a:lnTo>
                  <a:pt x="816" y="9482"/>
                </a:lnTo>
                <a:lnTo>
                  <a:pt x="816" y="9525"/>
                </a:lnTo>
                <a:lnTo>
                  <a:pt x="816" y="9555"/>
                </a:lnTo>
                <a:lnTo>
                  <a:pt x="816" y="9565"/>
                </a:lnTo>
                <a:lnTo>
                  <a:pt x="829" y="9600"/>
                </a:lnTo>
                <a:lnTo>
                  <a:pt x="844" y="9632"/>
                </a:lnTo>
                <a:lnTo>
                  <a:pt x="858" y="9662"/>
                </a:lnTo>
                <a:lnTo>
                  <a:pt x="878" y="9690"/>
                </a:lnTo>
                <a:lnTo>
                  <a:pt x="899" y="9718"/>
                </a:lnTo>
                <a:lnTo>
                  <a:pt x="922" y="9744"/>
                </a:lnTo>
                <a:lnTo>
                  <a:pt x="947" y="9767"/>
                </a:lnTo>
                <a:lnTo>
                  <a:pt x="973" y="9791"/>
                </a:lnTo>
                <a:lnTo>
                  <a:pt x="1000" y="9812"/>
                </a:lnTo>
                <a:lnTo>
                  <a:pt x="1029" y="9832"/>
                </a:lnTo>
                <a:lnTo>
                  <a:pt x="1060" y="9852"/>
                </a:lnTo>
                <a:lnTo>
                  <a:pt x="1091" y="9871"/>
                </a:lnTo>
                <a:lnTo>
                  <a:pt x="1123" y="9888"/>
                </a:lnTo>
                <a:lnTo>
                  <a:pt x="1156" y="9905"/>
                </a:lnTo>
                <a:lnTo>
                  <a:pt x="1190" y="9921"/>
                </a:lnTo>
                <a:lnTo>
                  <a:pt x="1224" y="9937"/>
                </a:lnTo>
                <a:lnTo>
                  <a:pt x="1259" y="9953"/>
                </a:lnTo>
                <a:lnTo>
                  <a:pt x="1293" y="9968"/>
                </a:lnTo>
                <a:lnTo>
                  <a:pt x="1328" y="9983"/>
                </a:lnTo>
                <a:lnTo>
                  <a:pt x="1363" y="9998"/>
                </a:lnTo>
                <a:lnTo>
                  <a:pt x="1397" y="10012"/>
                </a:lnTo>
                <a:lnTo>
                  <a:pt x="1431" y="10027"/>
                </a:lnTo>
                <a:lnTo>
                  <a:pt x="1466" y="10042"/>
                </a:lnTo>
                <a:lnTo>
                  <a:pt x="1499" y="10057"/>
                </a:lnTo>
                <a:lnTo>
                  <a:pt x="1535" y="10076"/>
                </a:lnTo>
                <a:lnTo>
                  <a:pt x="1571" y="10098"/>
                </a:lnTo>
                <a:lnTo>
                  <a:pt x="1607" y="10123"/>
                </a:lnTo>
                <a:lnTo>
                  <a:pt x="1642" y="10151"/>
                </a:lnTo>
                <a:lnTo>
                  <a:pt x="1669" y="10182"/>
                </a:lnTo>
                <a:lnTo>
                  <a:pt x="1691" y="10216"/>
                </a:lnTo>
                <a:lnTo>
                  <a:pt x="1655" y="10223"/>
                </a:lnTo>
                <a:lnTo>
                  <a:pt x="1620" y="10231"/>
                </a:lnTo>
                <a:lnTo>
                  <a:pt x="1584" y="10236"/>
                </a:lnTo>
                <a:lnTo>
                  <a:pt x="1549" y="10241"/>
                </a:lnTo>
                <a:lnTo>
                  <a:pt x="1511" y="10245"/>
                </a:lnTo>
                <a:lnTo>
                  <a:pt x="1475" y="10248"/>
                </a:lnTo>
                <a:lnTo>
                  <a:pt x="1438" y="10250"/>
                </a:lnTo>
                <a:lnTo>
                  <a:pt x="1402" y="10251"/>
                </a:lnTo>
                <a:lnTo>
                  <a:pt x="1364" y="10252"/>
                </a:lnTo>
                <a:lnTo>
                  <a:pt x="1326" y="10252"/>
                </a:lnTo>
                <a:lnTo>
                  <a:pt x="1288" y="10251"/>
                </a:lnTo>
                <a:lnTo>
                  <a:pt x="1251" y="10250"/>
                </a:lnTo>
                <a:lnTo>
                  <a:pt x="1213" y="10249"/>
                </a:lnTo>
                <a:lnTo>
                  <a:pt x="1175" y="10248"/>
                </a:lnTo>
                <a:lnTo>
                  <a:pt x="1137" y="10246"/>
                </a:lnTo>
                <a:lnTo>
                  <a:pt x="1100" y="10244"/>
                </a:lnTo>
                <a:lnTo>
                  <a:pt x="1061" y="10243"/>
                </a:lnTo>
                <a:lnTo>
                  <a:pt x="1024" y="10240"/>
                </a:lnTo>
                <a:lnTo>
                  <a:pt x="985" y="10238"/>
                </a:lnTo>
                <a:lnTo>
                  <a:pt x="948" y="10236"/>
                </a:lnTo>
                <a:lnTo>
                  <a:pt x="910" y="10235"/>
                </a:lnTo>
                <a:lnTo>
                  <a:pt x="872" y="10234"/>
                </a:lnTo>
                <a:lnTo>
                  <a:pt x="836" y="10233"/>
                </a:lnTo>
                <a:lnTo>
                  <a:pt x="799" y="10233"/>
                </a:lnTo>
                <a:lnTo>
                  <a:pt x="761" y="10233"/>
                </a:lnTo>
                <a:lnTo>
                  <a:pt x="723" y="10234"/>
                </a:lnTo>
                <a:lnTo>
                  <a:pt x="685" y="10234"/>
                </a:lnTo>
                <a:lnTo>
                  <a:pt x="645" y="10235"/>
                </a:lnTo>
                <a:lnTo>
                  <a:pt x="606" y="10236"/>
                </a:lnTo>
                <a:lnTo>
                  <a:pt x="567" y="10236"/>
                </a:lnTo>
                <a:lnTo>
                  <a:pt x="528" y="10235"/>
                </a:lnTo>
                <a:lnTo>
                  <a:pt x="488" y="10234"/>
                </a:lnTo>
                <a:lnTo>
                  <a:pt x="449" y="10232"/>
                </a:lnTo>
                <a:lnTo>
                  <a:pt x="409" y="10228"/>
                </a:lnTo>
                <a:lnTo>
                  <a:pt x="371" y="10223"/>
                </a:lnTo>
                <a:lnTo>
                  <a:pt x="331" y="10216"/>
                </a:lnTo>
                <a:lnTo>
                  <a:pt x="294" y="10208"/>
                </a:lnTo>
                <a:lnTo>
                  <a:pt x="256" y="10198"/>
                </a:lnTo>
                <a:lnTo>
                  <a:pt x="227" y="10178"/>
                </a:lnTo>
                <a:lnTo>
                  <a:pt x="209" y="10136"/>
                </a:lnTo>
                <a:lnTo>
                  <a:pt x="203" y="10092"/>
                </a:lnTo>
                <a:lnTo>
                  <a:pt x="204" y="10052"/>
                </a:lnTo>
                <a:lnTo>
                  <a:pt x="210" y="10011"/>
                </a:lnTo>
                <a:lnTo>
                  <a:pt x="216" y="9968"/>
                </a:lnTo>
                <a:lnTo>
                  <a:pt x="225" y="9925"/>
                </a:lnTo>
                <a:lnTo>
                  <a:pt x="235" y="9883"/>
                </a:lnTo>
                <a:lnTo>
                  <a:pt x="247" y="9840"/>
                </a:lnTo>
                <a:lnTo>
                  <a:pt x="260" y="9798"/>
                </a:lnTo>
                <a:lnTo>
                  <a:pt x="274" y="9759"/>
                </a:lnTo>
                <a:lnTo>
                  <a:pt x="284" y="9718"/>
                </a:lnTo>
                <a:lnTo>
                  <a:pt x="291" y="9677"/>
                </a:lnTo>
                <a:lnTo>
                  <a:pt x="293" y="9634"/>
                </a:lnTo>
                <a:lnTo>
                  <a:pt x="293" y="9591"/>
                </a:lnTo>
                <a:lnTo>
                  <a:pt x="290" y="9548"/>
                </a:lnTo>
                <a:lnTo>
                  <a:pt x="286" y="9507"/>
                </a:lnTo>
                <a:lnTo>
                  <a:pt x="280" y="9465"/>
                </a:lnTo>
                <a:lnTo>
                  <a:pt x="274" y="9424"/>
                </a:lnTo>
                <a:lnTo>
                  <a:pt x="270" y="9386"/>
                </a:lnTo>
                <a:lnTo>
                  <a:pt x="266" y="9348"/>
                </a:lnTo>
                <a:lnTo>
                  <a:pt x="262" y="9309"/>
                </a:lnTo>
                <a:lnTo>
                  <a:pt x="258" y="9272"/>
                </a:lnTo>
                <a:lnTo>
                  <a:pt x="254" y="9234"/>
                </a:lnTo>
                <a:lnTo>
                  <a:pt x="248" y="9196"/>
                </a:lnTo>
                <a:lnTo>
                  <a:pt x="244" y="9159"/>
                </a:lnTo>
                <a:lnTo>
                  <a:pt x="240" y="9121"/>
                </a:lnTo>
                <a:lnTo>
                  <a:pt x="234" y="9084"/>
                </a:lnTo>
                <a:lnTo>
                  <a:pt x="229" y="9048"/>
                </a:lnTo>
                <a:lnTo>
                  <a:pt x="224" y="9010"/>
                </a:lnTo>
                <a:lnTo>
                  <a:pt x="219" y="8973"/>
                </a:lnTo>
                <a:lnTo>
                  <a:pt x="214" y="8936"/>
                </a:lnTo>
                <a:lnTo>
                  <a:pt x="209" y="8899"/>
                </a:lnTo>
                <a:lnTo>
                  <a:pt x="203" y="8863"/>
                </a:lnTo>
                <a:lnTo>
                  <a:pt x="198" y="8825"/>
                </a:lnTo>
                <a:lnTo>
                  <a:pt x="193" y="8788"/>
                </a:lnTo>
                <a:lnTo>
                  <a:pt x="187" y="8752"/>
                </a:lnTo>
                <a:lnTo>
                  <a:pt x="182" y="8714"/>
                </a:lnTo>
                <a:lnTo>
                  <a:pt x="178" y="8677"/>
                </a:lnTo>
                <a:lnTo>
                  <a:pt x="172" y="8641"/>
                </a:lnTo>
                <a:lnTo>
                  <a:pt x="167" y="8603"/>
                </a:lnTo>
                <a:lnTo>
                  <a:pt x="163" y="8566"/>
                </a:lnTo>
                <a:lnTo>
                  <a:pt x="158" y="8528"/>
                </a:lnTo>
                <a:lnTo>
                  <a:pt x="153" y="8491"/>
                </a:lnTo>
                <a:lnTo>
                  <a:pt x="149" y="8453"/>
                </a:lnTo>
                <a:lnTo>
                  <a:pt x="145" y="8415"/>
                </a:lnTo>
                <a:lnTo>
                  <a:pt x="140" y="8377"/>
                </a:lnTo>
                <a:lnTo>
                  <a:pt x="137" y="8338"/>
                </a:lnTo>
                <a:lnTo>
                  <a:pt x="133" y="8300"/>
                </a:lnTo>
                <a:lnTo>
                  <a:pt x="133" y="8255"/>
                </a:lnTo>
                <a:lnTo>
                  <a:pt x="134" y="8209"/>
                </a:lnTo>
                <a:lnTo>
                  <a:pt x="134" y="8164"/>
                </a:lnTo>
                <a:lnTo>
                  <a:pt x="136" y="8119"/>
                </a:lnTo>
                <a:lnTo>
                  <a:pt x="139" y="8074"/>
                </a:lnTo>
                <a:lnTo>
                  <a:pt x="145" y="8029"/>
                </a:lnTo>
                <a:lnTo>
                  <a:pt x="151" y="7984"/>
                </a:lnTo>
                <a:lnTo>
                  <a:pt x="154" y="7970"/>
                </a:lnTo>
                <a:lnTo>
                  <a:pt x="161" y="7944"/>
                </a:lnTo>
                <a:lnTo>
                  <a:pt x="164" y="7930"/>
                </a:lnTo>
                <a:lnTo>
                  <a:pt x="185" y="7808"/>
                </a:lnTo>
                <a:lnTo>
                  <a:pt x="190" y="7795"/>
                </a:lnTo>
                <a:lnTo>
                  <a:pt x="199" y="7758"/>
                </a:lnTo>
                <a:lnTo>
                  <a:pt x="213" y="7708"/>
                </a:lnTo>
                <a:lnTo>
                  <a:pt x="230" y="7650"/>
                </a:lnTo>
                <a:lnTo>
                  <a:pt x="246" y="7592"/>
                </a:lnTo>
                <a:lnTo>
                  <a:pt x="260" y="7541"/>
                </a:lnTo>
                <a:lnTo>
                  <a:pt x="270" y="7505"/>
                </a:lnTo>
                <a:lnTo>
                  <a:pt x="274" y="7492"/>
                </a:lnTo>
                <a:lnTo>
                  <a:pt x="280" y="7448"/>
                </a:lnTo>
                <a:lnTo>
                  <a:pt x="280" y="7400"/>
                </a:lnTo>
                <a:lnTo>
                  <a:pt x="275" y="7349"/>
                </a:lnTo>
                <a:lnTo>
                  <a:pt x="266" y="7298"/>
                </a:lnTo>
                <a:lnTo>
                  <a:pt x="256" y="7246"/>
                </a:lnTo>
                <a:lnTo>
                  <a:pt x="254" y="7209"/>
                </a:lnTo>
                <a:lnTo>
                  <a:pt x="251" y="7171"/>
                </a:lnTo>
                <a:lnTo>
                  <a:pt x="249" y="7134"/>
                </a:lnTo>
                <a:lnTo>
                  <a:pt x="247" y="7096"/>
                </a:lnTo>
                <a:lnTo>
                  <a:pt x="245" y="7059"/>
                </a:lnTo>
                <a:lnTo>
                  <a:pt x="242" y="7021"/>
                </a:lnTo>
                <a:lnTo>
                  <a:pt x="240" y="6983"/>
                </a:lnTo>
                <a:lnTo>
                  <a:pt x="238" y="6945"/>
                </a:lnTo>
                <a:lnTo>
                  <a:pt x="235" y="6907"/>
                </a:lnTo>
                <a:lnTo>
                  <a:pt x="232" y="6869"/>
                </a:lnTo>
                <a:lnTo>
                  <a:pt x="230" y="6832"/>
                </a:lnTo>
                <a:lnTo>
                  <a:pt x="228" y="6793"/>
                </a:lnTo>
                <a:lnTo>
                  <a:pt x="226" y="6755"/>
                </a:lnTo>
                <a:lnTo>
                  <a:pt x="225" y="6717"/>
                </a:lnTo>
                <a:lnTo>
                  <a:pt x="223" y="6679"/>
                </a:lnTo>
                <a:lnTo>
                  <a:pt x="220" y="6640"/>
                </a:lnTo>
                <a:lnTo>
                  <a:pt x="219" y="6603"/>
                </a:lnTo>
                <a:lnTo>
                  <a:pt x="218" y="6565"/>
                </a:lnTo>
                <a:lnTo>
                  <a:pt x="217" y="6527"/>
                </a:lnTo>
                <a:lnTo>
                  <a:pt x="216" y="6489"/>
                </a:lnTo>
                <a:lnTo>
                  <a:pt x="216" y="6451"/>
                </a:lnTo>
                <a:lnTo>
                  <a:pt x="216" y="6414"/>
                </a:lnTo>
                <a:lnTo>
                  <a:pt x="216" y="6376"/>
                </a:lnTo>
                <a:lnTo>
                  <a:pt x="217" y="6338"/>
                </a:lnTo>
                <a:lnTo>
                  <a:pt x="217" y="6301"/>
                </a:lnTo>
                <a:lnTo>
                  <a:pt x="219" y="6263"/>
                </a:lnTo>
                <a:lnTo>
                  <a:pt x="220" y="6226"/>
                </a:lnTo>
                <a:lnTo>
                  <a:pt x="222" y="6188"/>
                </a:lnTo>
                <a:lnTo>
                  <a:pt x="224" y="6147"/>
                </a:lnTo>
                <a:lnTo>
                  <a:pt x="227" y="6105"/>
                </a:lnTo>
                <a:lnTo>
                  <a:pt x="230" y="6064"/>
                </a:lnTo>
                <a:lnTo>
                  <a:pt x="232" y="6021"/>
                </a:lnTo>
                <a:lnTo>
                  <a:pt x="235" y="5979"/>
                </a:lnTo>
                <a:lnTo>
                  <a:pt x="236" y="5938"/>
                </a:lnTo>
                <a:lnTo>
                  <a:pt x="236" y="5898"/>
                </a:lnTo>
                <a:lnTo>
                  <a:pt x="233" y="5859"/>
                </a:lnTo>
                <a:lnTo>
                  <a:pt x="229" y="5822"/>
                </a:lnTo>
                <a:lnTo>
                  <a:pt x="220" y="5787"/>
                </a:lnTo>
                <a:lnTo>
                  <a:pt x="208" y="5759"/>
                </a:lnTo>
                <a:lnTo>
                  <a:pt x="188" y="5730"/>
                </a:lnTo>
                <a:lnTo>
                  <a:pt x="167" y="5699"/>
                </a:lnTo>
                <a:lnTo>
                  <a:pt x="143" y="5667"/>
                </a:lnTo>
                <a:lnTo>
                  <a:pt x="118" y="5633"/>
                </a:lnTo>
                <a:lnTo>
                  <a:pt x="94" y="5599"/>
                </a:lnTo>
                <a:lnTo>
                  <a:pt x="71" y="5563"/>
                </a:lnTo>
                <a:lnTo>
                  <a:pt x="52" y="5526"/>
                </a:lnTo>
                <a:lnTo>
                  <a:pt x="37" y="5490"/>
                </a:lnTo>
                <a:lnTo>
                  <a:pt x="28" y="5453"/>
                </a:lnTo>
                <a:lnTo>
                  <a:pt x="23" y="5440"/>
                </a:lnTo>
                <a:lnTo>
                  <a:pt x="16" y="5414"/>
                </a:lnTo>
                <a:lnTo>
                  <a:pt x="10" y="5400"/>
                </a:lnTo>
                <a:lnTo>
                  <a:pt x="5" y="5359"/>
                </a:lnTo>
                <a:lnTo>
                  <a:pt x="2" y="5316"/>
                </a:lnTo>
                <a:lnTo>
                  <a:pt x="0" y="5273"/>
                </a:lnTo>
                <a:lnTo>
                  <a:pt x="0" y="5230"/>
                </a:lnTo>
                <a:lnTo>
                  <a:pt x="1" y="5185"/>
                </a:lnTo>
                <a:lnTo>
                  <a:pt x="4" y="5141"/>
                </a:lnTo>
                <a:lnTo>
                  <a:pt x="9" y="5099"/>
                </a:lnTo>
                <a:lnTo>
                  <a:pt x="18" y="5057"/>
                </a:lnTo>
                <a:lnTo>
                  <a:pt x="28" y="5015"/>
                </a:lnTo>
                <a:lnTo>
                  <a:pt x="42" y="4976"/>
                </a:lnTo>
                <a:lnTo>
                  <a:pt x="58" y="4938"/>
                </a:lnTo>
                <a:lnTo>
                  <a:pt x="75" y="4901"/>
                </a:lnTo>
                <a:lnTo>
                  <a:pt x="92" y="4863"/>
                </a:lnTo>
                <a:lnTo>
                  <a:pt x="110" y="4826"/>
                </a:lnTo>
                <a:lnTo>
                  <a:pt x="128" y="4790"/>
                </a:lnTo>
                <a:lnTo>
                  <a:pt x="145" y="4752"/>
                </a:lnTo>
                <a:lnTo>
                  <a:pt x="161" y="4715"/>
                </a:lnTo>
                <a:lnTo>
                  <a:pt x="177" y="4679"/>
                </a:lnTo>
                <a:lnTo>
                  <a:pt x="192" y="4641"/>
                </a:lnTo>
                <a:lnTo>
                  <a:pt x="204" y="4604"/>
                </a:lnTo>
                <a:lnTo>
                  <a:pt x="216" y="4566"/>
                </a:lnTo>
                <a:lnTo>
                  <a:pt x="226" y="4529"/>
                </a:lnTo>
                <a:lnTo>
                  <a:pt x="233" y="4491"/>
                </a:lnTo>
                <a:lnTo>
                  <a:pt x="239" y="4452"/>
                </a:lnTo>
                <a:lnTo>
                  <a:pt x="243" y="4414"/>
                </a:lnTo>
                <a:lnTo>
                  <a:pt x="246" y="4374"/>
                </a:lnTo>
                <a:lnTo>
                  <a:pt x="249" y="4335"/>
                </a:lnTo>
                <a:lnTo>
                  <a:pt x="252" y="4296"/>
                </a:lnTo>
                <a:lnTo>
                  <a:pt x="256" y="4257"/>
                </a:lnTo>
                <a:lnTo>
                  <a:pt x="258" y="4218"/>
                </a:lnTo>
                <a:lnTo>
                  <a:pt x="260" y="4180"/>
                </a:lnTo>
                <a:lnTo>
                  <a:pt x="262" y="4141"/>
                </a:lnTo>
                <a:lnTo>
                  <a:pt x="263" y="4102"/>
                </a:lnTo>
                <a:lnTo>
                  <a:pt x="264" y="4063"/>
                </a:lnTo>
                <a:lnTo>
                  <a:pt x="264" y="4025"/>
                </a:lnTo>
                <a:lnTo>
                  <a:pt x="264" y="3986"/>
                </a:lnTo>
                <a:lnTo>
                  <a:pt x="264" y="3948"/>
                </a:lnTo>
                <a:lnTo>
                  <a:pt x="264" y="3910"/>
                </a:lnTo>
                <a:lnTo>
                  <a:pt x="263" y="3871"/>
                </a:lnTo>
                <a:lnTo>
                  <a:pt x="262" y="3833"/>
                </a:lnTo>
                <a:lnTo>
                  <a:pt x="260" y="3794"/>
                </a:lnTo>
                <a:lnTo>
                  <a:pt x="258" y="3756"/>
                </a:lnTo>
                <a:lnTo>
                  <a:pt x="256" y="3717"/>
                </a:lnTo>
                <a:lnTo>
                  <a:pt x="252" y="3678"/>
                </a:lnTo>
                <a:lnTo>
                  <a:pt x="249" y="3639"/>
                </a:lnTo>
                <a:lnTo>
                  <a:pt x="246" y="3600"/>
                </a:lnTo>
                <a:lnTo>
                  <a:pt x="243" y="3560"/>
                </a:lnTo>
                <a:lnTo>
                  <a:pt x="239" y="3521"/>
                </a:lnTo>
                <a:lnTo>
                  <a:pt x="233" y="3482"/>
                </a:lnTo>
                <a:lnTo>
                  <a:pt x="228" y="3443"/>
                </a:lnTo>
                <a:lnTo>
                  <a:pt x="223" y="3404"/>
                </a:lnTo>
                <a:lnTo>
                  <a:pt x="216" y="3366"/>
                </a:lnTo>
                <a:lnTo>
                  <a:pt x="209" y="3328"/>
                </a:lnTo>
                <a:lnTo>
                  <a:pt x="202" y="3289"/>
                </a:lnTo>
                <a:lnTo>
                  <a:pt x="195" y="3252"/>
                </a:lnTo>
                <a:lnTo>
                  <a:pt x="187" y="3214"/>
                </a:lnTo>
                <a:lnTo>
                  <a:pt x="180" y="3177"/>
                </a:lnTo>
                <a:lnTo>
                  <a:pt x="172" y="3140"/>
                </a:lnTo>
                <a:lnTo>
                  <a:pt x="165" y="3102"/>
                </a:lnTo>
                <a:lnTo>
                  <a:pt x="158" y="3065"/>
                </a:lnTo>
                <a:lnTo>
                  <a:pt x="150" y="3027"/>
                </a:lnTo>
                <a:lnTo>
                  <a:pt x="144" y="2990"/>
                </a:lnTo>
                <a:lnTo>
                  <a:pt x="137" y="2953"/>
                </a:lnTo>
                <a:lnTo>
                  <a:pt x="132" y="2914"/>
                </a:lnTo>
                <a:lnTo>
                  <a:pt x="127" y="2877"/>
                </a:lnTo>
                <a:lnTo>
                  <a:pt x="122" y="2840"/>
                </a:lnTo>
                <a:lnTo>
                  <a:pt x="119" y="2801"/>
                </a:lnTo>
                <a:lnTo>
                  <a:pt x="116" y="2763"/>
                </a:lnTo>
                <a:lnTo>
                  <a:pt x="115" y="2724"/>
                </a:lnTo>
                <a:lnTo>
                  <a:pt x="114" y="2686"/>
                </a:lnTo>
                <a:lnTo>
                  <a:pt x="114" y="2647"/>
                </a:lnTo>
                <a:lnTo>
                  <a:pt x="116" y="2608"/>
                </a:lnTo>
                <a:lnTo>
                  <a:pt x="116" y="2569"/>
                </a:lnTo>
                <a:lnTo>
                  <a:pt x="119" y="2532"/>
                </a:lnTo>
                <a:lnTo>
                  <a:pt x="122" y="2495"/>
                </a:lnTo>
                <a:lnTo>
                  <a:pt x="127" y="2457"/>
                </a:lnTo>
                <a:lnTo>
                  <a:pt x="133" y="2421"/>
                </a:lnTo>
                <a:lnTo>
                  <a:pt x="140" y="2385"/>
                </a:lnTo>
                <a:lnTo>
                  <a:pt x="149" y="2348"/>
                </a:lnTo>
                <a:lnTo>
                  <a:pt x="159" y="2312"/>
                </a:lnTo>
                <a:lnTo>
                  <a:pt x="169" y="2277"/>
                </a:lnTo>
                <a:lnTo>
                  <a:pt x="180" y="2241"/>
                </a:lnTo>
                <a:lnTo>
                  <a:pt x="193" y="2205"/>
                </a:lnTo>
                <a:lnTo>
                  <a:pt x="206" y="2170"/>
                </a:lnTo>
                <a:lnTo>
                  <a:pt x="218" y="2135"/>
                </a:lnTo>
                <a:lnTo>
                  <a:pt x="233" y="2099"/>
                </a:lnTo>
                <a:lnTo>
                  <a:pt x="248" y="2065"/>
                </a:lnTo>
                <a:lnTo>
                  <a:pt x="263" y="2030"/>
                </a:lnTo>
                <a:lnTo>
                  <a:pt x="279" y="1995"/>
                </a:lnTo>
                <a:lnTo>
                  <a:pt x="295" y="1960"/>
                </a:lnTo>
                <a:lnTo>
                  <a:pt x="311" y="1923"/>
                </a:lnTo>
                <a:lnTo>
                  <a:pt x="327" y="1888"/>
                </a:lnTo>
                <a:lnTo>
                  <a:pt x="344" y="1853"/>
                </a:lnTo>
                <a:lnTo>
                  <a:pt x="361" y="1816"/>
                </a:lnTo>
                <a:lnTo>
                  <a:pt x="363" y="1783"/>
                </a:lnTo>
                <a:lnTo>
                  <a:pt x="346" y="1757"/>
                </a:lnTo>
                <a:lnTo>
                  <a:pt x="326" y="1747"/>
                </a:lnTo>
                <a:lnTo>
                  <a:pt x="289" y="1750"/>
                </a:lnTo>
                <a:lnTo>
                  <a:pt x="250" y="1748"/>
                </a:lnTo>
                <a:lnTo>
                  <a:pt x="211" y="1742"/>
                </a:lnTo>
                <a:lnTo>
                  <a:pt x="171" y="1730"/>
                </a:lnTo>
                <a:lnTo>
                  <a:pt x="135" y="1714"/>
                </a:lnTo>
                <a:lnTo>
                  <a:pt x="103" y="1694"/>
                </a:lnTo>
                <a:lnTo>
                  <a:pt x="76" y="1668"/>
                </a:lnTo>
                <a:lnTo>
                  <a:pt x="56" y="1639"/>
                </a:lnTo>
                <a:lnTo>
                  <a:pt x="46" y="1606"/>
                </a:lnTo>
                <a:lnTo>
                  <a:pt x="33" y="1563"/>
                </a:lnTo>
                <a:lnTo>
                  <a:pt x="24" y="1518"/>
                </a:lnTo>
                <a:lnTo>
                  <a:pt x="21" y="1473"/>
                </a:lnTo>
                <a:lnTo>
                  <a:pt x="28" y="1430"/>
                </a:lnTo>
                <a:lnTo>
                  <a:pt x="47" y="1395"/>
                </a:lnTo>
                <a:lnTo>
                  <a:pt x="68" y="1359"/>
                </a:lnTo>
                <a:lnTo>
                  <a:pt x="89" y="1323"/>
                </a:lnTo>
                <a:lnTo>
                  <a:pt x="112" y="1285"/>
                </a:lnTo>
                <a:lnTo>
                  <a:pt x="132" y="1244"/>
                </a:lnTo>
                <a:lnTo>
                  <a:pt x="151" y="1201"/>
                </a:lnTo>
                <a:lnTo>
                  <a:pt x="158" y="1160"/>
                </a:lnTo>
                <a:lnTo>
                  <a:pt x="155" y="1114"/>
                </a:lnTo>
                <a:lnTo>
                  <a:pt x="146" y="1068"/>
                </a:lnTo>
                <a:lnTo>
                  <a:pt x="133" y="1026"/>
                </a:lnTo>
                <a:lnTo>
                  <a:pt x="126" y="989"/>
                </a:lnTo>
                <a:lnTo>
                  <a:pt x="118" y="951"/>
                </a:lnTo>
                <a:lnTo>
                  <a:pt x="111" y="914"/>
                </a:lnTo>
                <a:lnTo>
                  <a:pt x="103" y="878"/>
                </a:lnTo>
                <a:lnTo>
                  <a:pt x="96" y="840"/>
                </a:lnTo>
                <a:lnTo>
                  <a:pt x="89" y="804"/>
                </a:lnTo>
                <a:lnTo>
                  <a:pt x="84" y="768"/>
                </a:lnTo>
                <a:lnTo>
                  <a:pt x="79" y="731"/>
                </a:lnTo>
                <a:lnTo>
                  <a:pt x="75" y="695"/>
                </a:lnTo>
                <a:lnTo>
                  <a:pt x="72" y="660"/>
                </a:lnTo>
                <a:lnTo>
                  <a:pt x="71" y="624"/>
                </a:lnTo>
                <a:lnTo>
                  <a:pt x="72" y="588"/>
                </a:lnTo>
                <a:lnTo>
                  <a:pt x="73" y="553"/>
                </a:lnTo>
                <a:lnTo>
                  <a:pt x="78" y="517"/>
                </a:lnTo>
                <a:lnTo>
                  <a:pt x="83" y="481"/>
                </a:lnTo>
                <a:lnTo>
                  <a:pt x="91" y="446"/>
                </a:lnTo>
                <a:lnTo>
                  <a:pt x="101" y="411"/>
                </a:lnTo>
                <a:lnTo>
                  <a:pt x="114" y="376"/>
                </a:lnTo>
                <a:lnTo>
                  <a:pt x="129" y="341"/>
                </a:lnTo>
                <a:lnTo>
                  <a:pt x="147" y="305"/>
                </a:lnTo>
                <a:lnTo>
                  <a:pt x="168" y="270"/>
                </a:lnTo>
                <a:lnTo>
                  <a:pt x="190" y="239"/>
                </a:lnTo>
                <a:lnTo>
                  <a:pt x="212" y="210"/>
                </a:lnTo>
                <a:lnTo>
                  <a:pt x="235" y="184"/>
                </a:lnTo>
                <a:lnTo>
                  <a:pt x="260" y="159"/>
                </a:lnTo>
                <a:lnTo>
                  <a:pt x="286" y="137"/>
                </a:lnTo>
                <a:lnTo>
                  <a:pt x="312" y="115"/>
                </a:lnTo>
                <a:lnTo>
                  <a:pt x="339" y="97"/>
                </a:lnTo>
                <a:lnTo>
                  <a:pt x="368" y="80"/>
                </a:lnTo>
                <a:lnTo>
                  <a:pt x="397" y="65"/>
                </a:lnTo>
                <a:lnTo>
                  <a:pt x="425" y="51"/>
                </a:lnTo>
                <a:lnTo>
                  <a:pt x="456" y="39"/>
                </a:lnTo>
                <a:lnTo>
                  <a:pt x="487" y="30"/>
                </a:lnTo>
                <a:lnTo>
                  <a:pt x="518" y="21"/>
                </a:lnTo>
                <a:lnTo>
                  <a:pt x="550" y="14"/>
                </a:lnTo>
                <a:lnTo>
                  <a:pt x="582" y="8"/>
                </a:lnTo>
                <a:lnTo>
                  <a:pt x="615" y="4"/>
                </a:lnTo>
                <a:lnTo>
                  <a:pt x="648" y="2"/>
                </a:lnTo>
                <a:lnTo>
                  <a:pt x="681" y="0"/>
                </a:lnTo>
                <a:lnTo>
                  <a:pt x="714" y="0"/>
                </a:lnTo>
                <a:lnTo>
                  <a:pt x="749" y="1"/>
                </a:lnTo>
                <a:lnTo>
                  <a:pt x="782" y="3"/>
                </a:lnTo>
                <a:lnTo>
                  <a:pt x="816" y="7"/>
                </a:lnTo>
                <a:lnTo>
                  <a:pt x="849" y="12"/>
                </a:lnTo>
                <a:lnTo>
                  <a:pt x="882" y="17"/>
                </a:lnTo>
                <a:lnTo>
                  <a:pt x="915" y="23"/>
                </a:lnTo>
                <a:lnTo>
                  <a:pt x="948" y="30"/>
                </a:lnTo>
                <a:lnTo>
                  <a:pt x="981" y="38"/>
                </a:lnTo>
                <a:lnTo>
                  <a:pt x="1014" y="47"/>
                </a:lnTo>
                <a:lnTo>
                  <a:pt x="1046" y="56"/>
                </a:lnTo>
                <a:lnTo>
                  <a:pt x="1078" y="66"/>
                </a:lnTo>
                <a:lnTo>
                  <a:pt x="1109" y="77"/>
                </a:lnTo>
                <a:lnTo>
                  <a:pt x="1140" y="88"/>
                </a:lnTo>
                <a:lnTo>
                  <a:pt x="1171" y="100"/>
                </a:lnTo>
                <a:lnTo>
                  <a:pt x="1201" y="112"/>
                </a:lnTo>
                <a:lnTo>
                  <a:pt x="1236" y="132"/>
                </a:lnTo>
                <a:lnTo>
                  <a:pt x="1267" y="155"/>
                </a:lnTo>
                <a:lnTo>
                  <a:pt x="1295" y="179"/>
                </a:lnTo>
                <a:lnTo>
                  <a:pt x="1319" y="206"/>
                </a:lnTo>
                <a:lnTo>
                  <a:pt x="1341" y="236"/>
                </a:lnTo>
                <a:lnTo>
                  <a:pt x="1359" y="266"/>
                </a:lnTo>
                <a:lnTo>
                  <a:pt x="1374" y="299"/>
                </a:lnTo>
                <a:lnTo>
                  <a:pt x="1386" y="332"/>
                </a:lnTo>
                <a:lnTo>
                  <a:pt x="1395" y="367"/>
                </a:lnTo>
                <a:lnTo>
                  <a:pt x="1403" y="402"/>
                </a:lnTo>
                <a:lnTo>
                  <a:pt x="1408" y="440"/>
                </a:lnTo>
                <a:lnTo>
                  <a:pt x="1410" y="477"/>
                </a:lnTo>
                <a:lnTo>
                  <a:pt x="1411" y="515"/>
                </a:lnTo>
                <a:lnTo>
                  <a:pt x="1410" y="553"/>
                </a:lnTo>
                <a:lnTo>
                  <a:pt x="1408" y="590"/>
                </a:lnTo>
                <a:lnTo>
                  <a:pt x="1404" y="628"/>
                </a:lnTo>
                <a:lnTo>
                  <a:pt x="1397" y="666"/>
                </a:lnTo>
                <a:lnTo>
                  <a:pt x="1393" y="680"/>
                </a:lnTo>
                <a:lnTo>
                  <a:pt x="1384" y="708"/>
                </a:lnTo>
                <a:lnTo>
                  <a:pt x="1380" y="723"/>
                </a:lnTo>
              </a:path>
            </a:pathLst>
          </a:custGeom>
          <a:solidFill>
            <a:schemeClr val="bg2"/>
          </a:solidFill>
          <a:ln w="27051">
            <a:noFill/>
            <a:prstDash val="solid"/>
            <a:round/>
            <a:headEnd/>
            <a:tailEnd/>
          </a:ln>
        </p:spPr>
        <p:txBody>
          <a:bodyPr/>
          <a:lstStyle/>
          <a:p>
            <a:endParaRPr lang="en-US"/>
          </a:p>
        </p:txBody>
      </p:sp>
      <p:sp>
        <p:nvSpPr>
          <p:cNvPr id="14346" name="Freeform 9"/>
          <p:cNvSpPr>
            <a:spLocks/>
          </p:cNvSpPr>
          <p:nvPr/>
        </p:nvSpPr>
        <p:spPr bwMode="auto">
          <a:xfrm>
            <a:off x="4298950" y="2543175"/>
            <a:ext cx="633413" cy="4048125"/>
          </a:xfrm>
          <a:custGeom>
            <a:avLst/>
            <a:gdLst>
              <a:gd name="T0" fmla="*/ 2147483647 w 1514"/>
              <a:gd name="T1" fmla="*/ 2147483647 h 10708"/>
              <a:gd name="T2" fmla="*/ 2147483647 w 1514"/>
              <a:gd name="T3" fmla="*/ 2147483647 h 10708"/>
              <a:gd name="T4" fmla="*/ 2147483647 w 1514"/>
              <a:gd name="T5" fmla="*/ 2147483647 h 10708"/>
              <a:gd name="T6" fmla="*/ 2147483647 w 1514"/>
              <a:gd name="T7" fmla="*/ 2147483647 h 10708"/>
              <a:gd name="T8" fmla="*/ 2147483647 w 1514"/>
              <a:gd name="T9" fmla="*/ 2147483647 h 10708"/>
              <a:gd name="T10" fmla="*/ 2147483647 w 1514"/>
              <a:gd name="T11" fmla="*/ 2147483647 h 10708"/>
              <a:gd name="T12" fmla="*/ 2147483647 w 1514"/>
              <a:gd name="T13" fmla="*/ 2147483647 h 10708"/>
              <a:gd name="T14" fmla="*/ 2147483647 w 1514"/>
              <a:gd name="T15" fmla="*/ 2147483647 h 10708"/>
              <a:gd name="T16" fmla="*/ 2147483647 w 1514"/>
              <a:gd name="T17" fmla="*/ 2147483647 h 10708"/>
              <a:gd name="T18" fmla="*/ 2147483647 w 1514"/>
              <a:gd name="T19" fmla="*/ 2147483647 h 10708"/>
              <a:gd name="T20" fmla="*/ 2147483647 w 1514"/>
              <a:gd name="T21" fmla="*/ 2147483647 h 10708"/>
              <a:gd name="T22" fmla="*/ 2147483647 w 1514"/>
              <a:gd name="T23" fmla="*/ 2147483647 h 10708"/>
              <a:gd name="T24" fmla="*/ 2147483647 w 1514"/>
              <a:gd name="T25" fmla="*/ 2147483647 h 10708"/>
              <a:gd name="T26" fmla="*/ 2147483647 w 1514"/>
              <a:gd name="T27" fmla="*/ 2147483647 h 10708"/>
              <a:gd name="T28" fmla="*/ 2147483647 w 1514"/>
              <a:gd name="T29" fmla="*/ 2147483647 h 10708"/>
              <a:gd name="T30" fmla="*/ 2147483647 w 1514"/>
              <a:gd name="T31" fmla="*/ 2147483647 h 10708"/>
              <a:gd name="T32" fmla="*/ 2147483647 w 1514"/>
              <a:gd name="T33" fmla="*/ 2147483647 h 10708"/>
              <a:gd name="T34" fmla="*/ 2147483647 w 1514"/>
              <a:gd name="T35" fmla="*/ 2147483647 h 10708"/>
              <a:gd name="T36" fmla="*/ 2147483647 w 1514"/>
              <a:gd name="T37" fmla="*/ 2147483647 h 10708"/>
              <a:gd name="T38" fmla="*/ 2147483647 w 1514"/>
              <a:gd name="T39" fmla="*/ 2147483647 h 10708"/>
              <a:gd name="T40" fmla="*/ 2147483647 w 1514"/>
              <a:gd name="T41" fmla="*/ 2147483647 h 10708"/>
              <a:gd name="T42" fmla="*/ 2147483647 w 1514"/>
              <a:gd name="T43" fmla="*/ 2147483647 h 10708"/>
              <a:gd name="T44" fmla="*/ 2147483647 w 1514"/>
              <a:gd name="T45" fmla="*/ 2147483647 h 10708"/>
              <a:gd name="T46" fmla="*/ 2147483647 w 1514"/>
              <a:gd name="T47" fmla="*/ 2147483647 h 10708"/>
              <a:gd name="T48" fmla="*/ 2147483647 w 1514"/>
              <a:gd name="T49" fmla="*/ 2147483647 h 10708"/>
              <a:gd name="T50" fmla="*/ 2147483647 w 1514"/>
              <a:gd name="T51" fmla="*/ 2147483647 h 10708"/>
              <a:gd name="T52" fmla="*/ 2147483647 w 1514"/>
              <a:gd name="T53" fmla="*/ 2147483647 h 10708"/>
              <a:gd name="T54" fmla="*/ 2147483647 w 1514"/>
              <a:gd name="T55" fmla="*/ 2147483647 h 10708"/>
              <a:gd name="T56" fmla="*/ 2147483647 w 1514"/>
              <a:gd name="T57" fmla="*/ 2147483647 h 10708"/>
              <a:gd name="T58" fmla="*/ 2147483647 w 1514"/>
              <a:gd name="T59" fmla="*/ 2147483647 h 10708"/>
              <a:gd name="T60" fmla="*/ 2147483647 w 1514"/>
              <a:gd name="T61" fmla="*/ 2147483647 h 10708"/>
              <a:gd name="T62" fmla="*/ 2147483647 w 1514"/>
              <a:gd name="T63" fmla="*/ 2147483647 h 10708"/>
              <a:gd name="T64" fmla="*/ 2147483647 w 1514"/>
              <a:gd name="T65" fmla="*/ 2147483647 h 10708"/>
              <a:gd name="T66" fmla="*/ 2147483647 w 1514"/>
              <a:gd name="T67" fmla="*/ 2147483647 h 10708"/>
              <a:gd name="T68" fmla="*/ 2147483647 w 1514"/>
              <a:gd name="T69" fmla="*/ 2147483647 h 10708"/>
              <a:gd name="T70" fmla="*/ 2147483647 w 1514"/>
              <a:gd name="T71" fmla="*/ 2147483647 h 10708"/>
              <a:gd name="T72" fmla="*/ 2147483647 w 1514"/>
              <a:gd name="T73" fmla="*/ 2147483647 h 10708"/>
              <a:gd name="T74" fmla="*/ 2147483647 w 1514"/>
              <a:gd name="T75" fmla="*/ 2147483647 h 10708"/>
              <a:gd name="T76" fmla="*/ 2147483647 w 1514"/>
              <a:gd name="T77" fmla="*/ 2147483647 h 10708"/>
              <a:gd name="T78" fmla="*/ 2147483647 w 1514"/>
              <a:gd name="T79" fmla="*/ 2147483647 h 10708"/>
              <a:gd name="T80" fmla="*/ 2147483647 w 1514"/>
              <a:gd name="T81" fmla="*/ 2147483647 h 10708"/>
              <a:gd name="T82" fmla="*/ 2147483647 w 1514"/>
              <a:gd name="T83" fmla="*/ 2147483647 h 10708"/>
              <a:gd name="T84" fmla="*/ 2147483647 w 1514"/>
              <a:gd name="T85" fmla="*/ 2147483647 h 10708"/>
              <a:gd name="T86" fmla="*/ 2147483647 w 1514"/>
              <a:gd name="T87" fmla="*/ 2147483647 h 10708"/>
              <a:gd name="T88" fmla="*/ 2147483647 w 1514"/>
              <a:gd name="T89" fmla="*/ 2147483647 h 10708"/>
              <a:gd name="T90" fmla="*/ 2147483647 w 1514"/>
              <a:gd name="T91" fmla="*/ 2147483647 h 10708"/>
              <a:gd name="T92" fmla="*/ 2147483647 w 1514"/>
              <a:gd name="T93" fmla="*/ 2147483647 h 10708"/>
              <a:gd name="T94" fmla="*/ 2147483647 w 1514"/>
              <a:gd name="T95" fmla="*/ 2147483647 h 10708"/>
              <a:gd name="T96" fmla="*/ 2147483647 w 1514"/>
              <a:gd name="T97" fmla="*/ 2147483647 h 10708"/>
              <a:gd name="T98" fmla="*/ 2147483647 w 1514"/>
              <a:gd name="T99" fmla="*/ 2147483647 h 10708"/>
              <a:gd name="T100" fmla="*/ 2147483647 w 1514"/>
              <a:gd name="T101" fmla="*/ 2147483647 h 10708"/>
              <a:gd name="T102" fmla="*/ 2147483647 w 1514"/>
              <a:gd name="T103" fmla="*/ 2147483647 h 10708"/>
              <a:gd name="T104" fmla="*/ 2147483647 w 1514"/>
              <a:gd name="T105" fmla="*/ 2147483647 h 10708"/>
              <a:gd name="T106" fmla="*/ 2147483647 w 1514"/>
              <a:gd name="T107" fmla="*/ 2147483647 h 10708"/>
              <a:gd name="T108" fmla="*/ 2147483647 w 1514"/>
              <a:gd name="T109" fmla="*/ 2147483647 h 10708"/>
              <a:gd name="T110" fmla="*/ 2147483647 w 1514"/>
              <a:gd name="T111" fmla="*/ 2147483647 h 10708"/>
              <a:gd name="T112" fmla="*/ 2147483647 w 1514"/>
              <a:gd name="T113" fmla="*/ 2147483647 h 10708"/>
              <a:gd name="T114" fmla="*/ 2147483647 w 1514"/>
              <a:gd name="T115" fmla="*/ 2147483647 h 10708"/>
              <a:gd name="T116" fmla="*/ 2147483647 w 1514"/>
              <a:gd name="T117" fmla="*/ 2147483647 h 10708"/>
              <a:gd name="T118" fmla="*/ 2147483647 w 1514"/>
              <a:gd name="T119" fmla="*/ 2147483647 h 10708"/>
              <a:gd name="T120" fmla="*/ 2147483647 w 1514"/>
              <a:gd name="T121" fmla="*/ 2147483647 h 1070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514"/>
              <a:gd name="T184" fmla="*/ 0 h 10708"/>
              <a:gd name="T185" fmla="*/ 1514 w 1514"/>
              <a:gd name="T186" fmla="*/ 10708 h 1070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514" h="10708">
                <a:moveTo>
                  <a:pt x="591" y="22"/>
                </a:moveTo>
                <a:lnTo>
                  <a:pt x="632" y="17"/>
                </a:lnTo>
                <a:lnTo>
                  <a:pt x="676" y="6"/>
                </a:lnTo>
                <a:lnTo>
                  <a:pt x="716" y="0"/>
                </a:lnTo>
                <a:lnTo>
                  <a:pt x="769" y="0"/>
                </a:lnTo>
                <a:lnTo>
                  <a:pt x="824" y="0"/>
                </a:lnTo>
                <a:lnTo>
                  <a:pt x="878" y="1"/>
                </a:lnTo>
                <a:lnTo>
                  <a:pt x="928" y="4"/>
                </a:lnTo>
                <a:lnTo>
                  <a:pt x="975" y="11"/>
                </a:lnTo>
                <a:lnTo>
                  <a:pt x="1019" y="23"/>
                </a:lnTo>
                <a:lnTo>
                  <a:pt x="1064" y="39"/>
                </a:lnTo>
                <a:lnTo>
                  <a:pt x="1107" y="57"/>
                </a:lnTo>
                <a:lnTo>
                  <a:pt x="1151" y="75"/>
                </a:lnTo>
                <a:lnTo>
                  <a:pt x="1194" y="94"/>
                </a:lnTo>
                <a:lnTo>
                  <a:pt x="1232" y="117"/>
                </a:lnTo>
                <a:lnTo>
                  <a:pt x="1266" y="144"/>
                </a:lnTo>
                <a:lnTo>
                  <a:pt x="1296" y="173"/>
                </a:lnTo>
                <a:lnTo>
                  <a:pt x="1321" y="204"/>
                </a:lnTo>
                <a:lnTo>
                  <a:pt x="1342" y="236"/>
                </a:lnTo>
                <a:lnTo>
                  <a:pt x="1361" y="272"/>
                </a:lnTo>
                <a:lnTo>
                  <a:pt x="1376" y="308"/>
                </a:lnTo>
                <a:lnTo>
                  <a:pt x="1388" y="345"/>
                </a:lnTo>
                <a:lnTo>
                  <a:pt x="1397" y="384"/>
                </a:lnTo>
                <a:lnTo>
                  <a:pt x="1403" y="423"/>
                </a:lnTo>
                <a:lnTo>
                  <a:pt x="1407" y="464"/>
                </a:lnTo>
                <a:lnTo>
                  <a:pt x="1408" y="504"/>
                </a:lnTo>
                <a:lnTo>
                  <a:pt x="1409" y="544"/>
                </a:lnTo>
                <a:lnTo>
                  <a:pt x="1408" y="584"/>
                </a:lnTo>
                <a:lnTo>
                  <a:pt x="1405" y="623"/>
                </a:lnTo>
                <a:lnTo>
                  <a:pt x="1400" y="663"/>
                </a:lnTo>
                <a:lnTo>
                  <a:pt x="1394" y="701"/>
                </a:lnTo>
                <a:lnTo>
                  <a:pt x="1385" y="740"/>
                </a:lnTo>
                <a:lnTo>
                  <a:pt x="1376" y="778"/>
                </a:lnTo>
                <a:lnTo>
                  <a:pt x="1365" y="817"/>
                </a:lnTo>
                <a:lnTo>
                  <a:pt x="1352" y="855"/>
                </a:lnTo>
                <a:lnTo>
                  <a:pt x="1339" y="891"/>
                </a:lnTo>
                <a:lnTo>
                  <a:pt x="1325" y="929"/>
                </a:lnTo>
                <a:lnTo>
                  <a:pt x="1310" y="967"/>
                </a:lnTo>
                <a:lnTo>
                  <a:pt x="1296" y="1004"/>
                </a:lnTo>
                <a:lnTo>
                  <a:pt x="1280" y="1042"/>
                </a:lnTo>
                <a:lnTo>
                  <a:pt x="1264" y="1079"/>
                </a:lnTo>
                <a:lnTo>
                  <a:pt x="1249" y="1117"/>
                </a:lnTo>
                <a:lnTo>
                  <a:pt x="1233" y="1153"/>
                </a:lnTo>
                <a:lnTo>
                  <a:pt x="1219" y="1191"/>
                </a:lnTo>
                <a:lnTo>
                  <a:pt x="1204" y="1229"/>
                </a:lnTo>
                <a:lnTo>
                  <a:pt x="1190" y="1267"/>
                </a:lnTo>
                <a:lnTo>
                  <a:pt x="1176" y="1305"/>
                </a:lnTo>
                <a:lnTo>
                  <a:pt x="1163" y="1344"/>
                </a:lnTo>
                <a:lnTo>
                  <a:pt x="1152" y="1383"/>
                </a:lnTo>
                <a:lnTo>
                  <a:pt x="1142" y="1422"/>
                </a:lnTo>
                <a:lnTo>
                  <a:pt x="1135" y="1460"/>
                </a:lnTo>
                <a:lnTo>
                  <a:pt x="1131" y="1499"/>
                </a:lnTo>
                <a:lnTo>
                  <a:pt x="1130" y="1538"/>
                </a:lnTo>
                <a:lnTo>
                  <a:pt x="1132" y="1577"/>
                </a:lnTo>
                <a:lnTo>
                  <a:pt x="1137" y="1616"/>
                </a:lnTo>
                <a:lnTo>
                  <a:pt x="1146" y="1655"/>
                </a:lnTo>
                <a:lnTo>
                  <a:pt x="1160" y="1694"/>
                </a:lnTo>
                <a:lnTo>
                  <a:pt x="1176" y="1733"/>
                </a:lnTo>
                <a:lnTo>
                  <a:pt x="1198" y="1772"/>
                </a:lnTo>
                <a:lnTo>
                  <a:pt x="1220" y="1810"/>
                </a:lnTo>
                <a:lnTo>
                  <a:pt x="1242" y="1847"/>
                </a:lnTo>
                <a:lnTo>
                  <a:pt x="1266" y="1885"/>
                </a:lnTo>
                <a:lnTo>
                  <a:pt x="1289" y="1924"/>
                </a:lnTo>
                <a:lnTo>
                  <a:pt x="1311" y="1966"/>
                </a:lnTo>
                <a:lnTo>
                  <a:pt x="1333" y="2008"/>
                </a:lnTo>
                <a:lnTo>
                  <a:pt x="1355" y="2052"/>
                </a:lnTo>
                <a:lnTo>
                  <a:pt x="1360" y="2076"/>
                </a:lnTo>
                <a:lnTo>
                  <a:pt x="1371" y="2102"/>
                </a:lnTo>
                <a:lnTo>
                  <a:pt x="1381" y="2124"/>
                </a:lnTo>
                <a:lnTo>
                  <a:pt x="1397" y="2167"/>
                </a:lnTo>
                <a:lnTo>
                  <a:pt x="1410" y="2200"/>
                </a:lnTo>
                <a:lnTo>
                  <a:pt x="1426" y="2231"/>
                </a:lnTo>
                <a:lnTo>
                  <a:pt x="1437" y="2270"/>
                </a:lnTo>
                <a:lnTo>
                  <a:pt x="1447" y="2308"/>
                </a:lnTo>
                <a:lnTo>
                  <a:pt x="1457" y="2347"/>
                </a:lnTo>
                <a:lnTo>
                  <a:pt x="1465" y="2386"/>
                </a:lnTo>
                <a:lnTo>
                  <a:pt x="1473" y="2425"/>
                </a:lnTo>
                <a:lnTo>
                  <a:pt x="1481" y="2464"/>
                </a:lnTo>
                <a:lnTo>
                  <a:pt x="1486" y="2503"/>
                </a:lnTo>
                <a:lnTo>
                  <a:pt x="1492" y="2542"/>
                </a:lnTo>
                <a:lnTo>
                  <a:pt x="1496" y="2581"/>
                </a:lnTo>
                <a:lnTo>
                  <a:pt x="1501" y="2620"/>
                </a:lnTo>
                <a:lnTo>
                  <a:pt x="1504" y="2660"/>
                </a:lnTo>
                <a:lnTo>
                  <a:pt x="1507" y="2699"/>
                </a:lnTo>
                <a:lnTo>
                  <a:pt x="1510" y="2739"/>
                </a:lnTo>
                <a:lnTo>
                  <a:pt x="1512" y="2780"/>
                </a:lnTo>
                <a:lnTo>
                  <a:pt x="1513" y="2820"/>
                </a:lnTo>
                <a:lnTo>
                  <a:pt x="1514" y="2861"/>
                </a:lnTo>
                <a:lnTo>
                  <a:pt x="1514" y="2902"/>
                </a:lnTo>
                <a:lnTo>
                  <a:pt x="1514" y="2944"/>
                </a:lnTo>
                <a:lnTo>
                  <a:pt x="1513" y="2982"/>
                </a:lnTo>
                <a:lnTo>
                  <a:pt x="1511" y="3020"/>
                </a:lnTo>
                <a:lnTo>
                  <a:pt x="1508" y="3059"/>
                </a:lnTo>
                <a:lnTo>
                  <a:pt x="1505" y="3097"/>
                </a:lnTo>
                <a:lnTo>
                  <a:pt x="1502" y="3134"/>
                </a:lnTo>
                <a:lnTo>
                  <a:pt x="1497" y="3172"/>
                </a:lnTo>
                <a:lnTo>
                  <a:pt x="1493" y="3210"/>
                </a:lnTo>
                <a:lnTo>
                  <a:pt x="1488" y="3249"/>
                </a:lnTo>
                <a:lnTo>
                  <a:pt x="1483" y="3287"/>
                </a:lnTo>
                <a:lnTo>
                  <a:pt x="1477" y="3325"/>
                </a:lnTo>
                <a:lnTo>
                  <a:pt x="1472" y="3363"/>
                </a:lnTo>
                <a:lnTo>
                  <a:pt x="1466" y="3401"/>
                </a:lnTo>
                <a:lnTo>
                  <a:pt x="1459" y="3439"/>
                </a:lnTo>
                <a:lnTo>
                  <a:pt x="1453" y="3476"/>
                </a:lnTo>
                <a:lnTo>
                  <a:pt x="1446" y="3514"/>
                </a:lnTo>
                <a:lnTo>
                  <a:pt x="1439" y="3552"/>
                </a:lnTo>
                <a:lnTo>
                  <a:pt x="1433" y="3589"/>
                </a:lnTo>
                <a:lnTo>
                  <a:pt x="1425" y="3627"/>
                </a:lnTo>
                <a:lnTo>
                  <a:pt x="1418" y="3665"/>
                </a:lnTo>
                <a:lnTo>
                  <a:pt x="1411" y="3703"/>
                </a:lnTo>
                <a:lnTo>
                  <a:pt x="1404" y="3741"/>
                </a:lnTo>
                <a:lnTo>
                  <a:pt x="1397" y="3778"/>
                </a:lnTo>
                <a:lnTo>
                  <a:pt x="1390" y="3816"/>
                </a:lnTo>
                <a:lnTo>
                  <a:pt x="1383" y="3854"/>
                </a:lnTo>
                <a:lnTo>
                  <a:pt x="1376" y="3892"/>
                </a:lnTo>
                <a:lnTo>
                  <a:pt x="1369" y="3929"/>
                </a:lnTo>
                <a:lnTo>
                  <a:pt x="1364" y="3967"/>
                </a:lnTo>
                <a:lnTo>
                  <a:pt x="1357" y="4005"/>
                </a:lnTo>
                <a:lnTo>
                  <a:pt x="1351" y="4043"/>
                </a:lnTo>
                <a:lnTo>
                  <a:pt x="1346" y="4080"/>
                </a:lnTo>
                <a:lnTo>
                  <a:pt x="1340" y="4118"/>
                </a:lnTo>
                <a:lnTo>
                  <a:pt x="1336" y="4156"/>
                </a:lnTo>
                <a:lnTo>
                  <a:pt x="1330" y="4194"/>
                </a:lnTo>
                <a:lnTo>
                  <a:pt x="1327" y="4232"/>
                </a:lnTo>
                <a:lnTo>
                  <a:pt x="1322" y="4270"/>
                </a:lnTo>
                <a:lnTo>
                  <a:pt x="1319" y="4308"/>
                </a:lnTo>
                <a:lnTo>
                  <a:pt x="1317" y="4346"/>
                </a:lnTo>
                <a:lnTo>
                  <a:pt x="1315" y="4383"/>
                </a:lnTo>
                <a:lnTo>
                  <a:pt x="1312" y="4421"/>
                </a:lnTo>
                <a:lnTo>
                  <a:pt x="1311" y="4459"/>
                </a:lnTo>
                <a:lnTo>
                  <a:pt x="1311" y="4498"/>
                </a:lnTo>
                <a:lnTo>
                  <a:pt x="1311" y="4536"/>
                </a:lnTo>
                <a:lnTo>
                  <a:pt x="1312" y="4574"/>
                </a:lnTo>
                <a:lnTo>
                  <a:pt x="1313" y="4612"/>
                </a:lnTo>
                <a:lnTo>
                  <a:pt x="1316" y="4651"/>
                </a:lnTo>
                <a:lnTo>
                  <a:pt x="1319" y="4689"/>
                </a:lnTo>
                <a:lnTo>
                  <a:pt x="1322" y="4721"/>
                </a:lnTo>
                <a:lnTo>
                  <a:pt x="1327" y="4753"/>
                </a:lnTo>
                <a:lnTo>
                  <a:pt x="1332" y="4786"/>
                </a:lnTo>
                <a:lnTo>
                  <a:pt x="1339" y="4819"/>
                </a:lnTo>
                <a:lnTo>
                  <a:pt x="1347" y="4853"/>
                </a:lnTo>
                <a:lnTo>
                  <a:pt x="1355" y="4887"/>
                </a:lnTo>
                <a:lnTo>
                  <a:pt x="1362" y="4922"/>
                </a:lnTo>
                <a:lnTo>
                  <a:pt x="1372" y="4955"/>
                </a:lnTo>
                <a:lnTo>
                  <a:pt x="1381" y="4991"/>
                </a:lnTo>
                <a:lnTo>
                  <a:pt x="1391" y="5025"/>
                </a:lnTo>
                <a:lnTo>
                  <a:pt x="1401" y="5060"/>
                </a:lnTo>
                <a:lnTo>
                  <a:pt x="1411" y="5095"/>
                </a:lnTo>
                <a:lnTo>
                  <a:pt x="1421" y="5131"/>
                </a:lnTo>
                <a:lnTo>
                  <a:pt x="1432" y="5166"/>
                </a:lnTo>
                <a:lnTo>
                  <a:pt x="1440" y="5201"/>
                </a:lnTo>
                <a:lnTo>
                  <a:pt x="1450" y="5237"/>
                </a:lnTo>
                <a:lnTo>
                  <a:pt x="1459" y="5273"/>
                </a:lnTo>
                <a:lnTo>
                  <a:pt x="1467" y="5308"/>
                </a:lnTo>
                <a:lnTo>
                  <a:pt x="1475" y="5343"/>
                </a:lnTo>
                <a:lnTo>
                  <a:pt x="1482" y="5377"/>
                </a:lnTo>
                <a:lnTo>
                  <a:pt x="1488" y="5413"/>
                </a:lnTo>
                <a:lnTo>
                  <a:pt x="1493" y="5448"/>
                </a:lnTo>
                <a:lnTo>
                  <a:pt x="1497" y="5482"/>
                </a:lnTo>
                <a:lnTo>
                  <a:pt x="1501" y="5517"/>
                </a:lnTo>
                <a:lnTo>
                  <a:pt x="1502" y="5551"/>
                </a:lnTo>
                <a:lnTo>
                  <a:pt x="1502" y="5586"/>
                </a:lnTo>
                <a:lnTo>
                  <a:pt x="1501" y="5619"/>
                </a:lnTo>
                <a:lnTo>
                  <a:pt x="1497" y="5653"/>
                </a:lnTo>
                <a:lnTo>
                  <a:pt x="1493" y="5686"/>
                </a:lnTo>
                <a:lnTo>
                  <a:pt x="1487" y="5718"/>
                </a:lnTo>
                <a:lnTo>
                  <a:pt x="1478" y="5751"/>
                </a:lnTo>
                <a:lnTo>
                  <a:pt x="1468" y="5783"/>
                </a:lnTo>
                <a:lnTo>
                  <a:pt x="1456" y="5814"/>
                </a:lnTo>
                <a:lnTo>
                  <a:pt x="1442" y="5845"/>
                </a:lnTo>
                <a:lnTo>
                  <a:pt x="1425" y="5875"/>
                </a:lnTo>
                <a:lnTo>
                  <a:pt x="1406" y="5906"/>
                </a:lnTo>
                <a:lnTo>
                  <a:pt x="1384" y="5935"/>
                </a:lnTo>
                <a:lnTo>
                  <a:pt x="1384" y="5981"/>
                </a:lnTo>
                <a:lnTo>
                  <a:pt x="1384" y="6026"/>
                </a:lnTo>
                <a:lnTo>
                  <a:pt x="1381" y="6069"/>
                </a:lnTo>
                <a:lnTo>
                  <a:pt x="1379" y="6112"/>
                </a:lnTo>
                <a:lnTo>
                  <a:pt x="1376" y="6153"/>
                </a:lnTo>
                <a:lnTo>
                  <a:pt x="1372" y="6195"/>
                </a:lnTo>
                <a:lnTo>
                  <a:pt x="1368" y="6238"/>
                </a:lnTo>
                <a:lnTo>
                  <a:pt x="1364" y="6279"/>
                </a:lnTo>
                <a:lnTo>
                  <a:pt x="1361" y="6321"/>
                </a:lnTo>
                <a:lnTo>
                  <a:pt x="1359" y="6365"/>
                </a:lnTo>
                <a:lnTo>
                  <a:pt x="1357" y="6409"/>
                </a:lnTo>
                <a:lnTo>
                  <a:pt x="1356" y="6455"/>
                </a:lnTo>
                <a:lnTo>
                  <a:pt x="1355" y="6501"/>
                </a:lnTo>
                <a:lnTo>
                  <a:pt x="1355" y="6547"/>
                </a:lnTo>
                <a:lnTo>
                  <a:pt x="1355" y="6594"/>
                </a:lnTo>
                <a:lnTo>
                  <a:pt x="1355" y="6633"/>
                </a:lnTo>
                <a:lnTo>
                  <a:pt x="1355" y="6673"/>
                </a:lnTo>
                <a:lnTo>
                  <a:pt x="1355" y="6713"/>
                </a:lnTo>
                <a:lnTo>
                  <a:pt x="1354" y="6753"/>
                </a:lnTo>
                <a:lnTo>
                  <a:pt x="1354" y="6795"/>
                </a:lnTo>
                <a:lnTo>
                  <a:pt x="1354" y="6835"/>
                </a:lnTo>
                <a:lnTo>
                  <a:pt x="1352" y="6876"/>
                </a:lnTo>
                <a:lnTo>
                  <a:pt x="1351" y="6917"/>
                </a:lnTo>
                <a:lnTo>
                  <a:pt x="1350" y="6957"/>
                </a:lnTo>
                <a:lnTo>
                  <a:pt x="1349" y="6999"/>
                </a:lnTo>
                <a:lnTo>
                  <a:pt x="1347" y="7040"/>
                </a:lnTo>
                <a:lnTo>
                  <a:pt x="1346" y="7080"/>
                </a:lnTo>
                <a:lnTo>
                  <a:pt x="1342" y="7120"/>
                </a:lnTo>
                <a:lnTo>
                  <a:pt x="1340" y="7160"/>
                </a:lnTo>
                <a:lnTo>
                  <a:pt x="1337" y="7199"/>
                </a:lnTo>
                <a:lnTo>
                  <a:pt x="1336" y="7239"/>
                </a:lnTo>
                <a:lnTo>
                  <a:pt x="1333" y="7284"/>
                </a:lnTo>
                <a:lnTo>
                  <a:pt x="1332" y="7324"/>
                </a:lnTo>
                <a:lnTo>
                  <a:pt x="1327" y="7370"/>
                </a:lnTo>
                <a:lnTo>
                  <a:pt x="1322" y="7414"/>
                </a:lnTo>
                <a:lnTo>
                  <a:pt x="1321" y="7459"/>
                </a:lnTo>
                <a:lnTo>
                  <a:pt x="1321" y="7502"/>
                </a:lnTo>
                <a:lnTo>
                  <a:pt x="1322" y="7546"/>
                </a:lnTo>
                <a:lnTo>
                  <a:pt x="1326" y="7589"/>
                </a:lnTo>
                <a:lnTo>
                  <a:pt x="1330" y="7634"/>
                </a:lnTo>
                <a:lnTo>
                  <a:pt x="1337" y="7681"/>
                </a:lnTo>
                <a:lnTo>
                  <a:pt x="1337" y="7718"/>
                </a:lnTo>
                <a:lnTo>
                  <a:pt x="1337" y="7757"/>
                </a:lnTo>
                <a:lnTo>
                  <a:pt x="1338" y="7796"/>
                </a:lnTo>
                <a:lnTo>
                  <a:pt x="1339" y="7838"/>
                </a:lnTo>
                <a:lnTo>
                  <a:pt x="1341" y="7878"/>
                </a:lnTo>
                <a:lnTo>
                  <a:pt x="1345" y="7920"/>
                </a:lnTo>
                <a:lnTo>
                  <a:pt x="1349" y="7962"/>
                </a:lnTo>
                <a:lnTo>
                  <a:pt x="1355" y="8005"/>
                </a:lnTo>
                <a:lnTo>
                  <a:pt x="1362" y="8047"/>
                </a:lnTo>
                <a:lnTo>
                  <a:pt x="1372" y="8089"/>
                </a:lnTo>
                <a:lnTo>
                  <a:pt x="1379" y="8124"/>
                </a:lnTo>
                <a:lnTo>
                  <a:pt x="1394" y="8159"/>
                </a:lnTo>
                <a:lnTo>
                  <a:pt x="1408" y="8196"/>
                </a:lnTo>
                <a:lnTo>
                  <a:pt x="1419" y="8239"/>
                </a:lnTo>
                <a:lnTo>
                  <a:pt x="1428" y="8280"/>
                </a:lnTo>
                <a:lnTo>
                  <a:pt x="1436" y="8320"/>
                </a:lnTo>
                <a:lnTo>
                  <a:pt x="1443" y="8361"/>
                </a:lnTo>
                <a:lnTo>
                  <a:pt x="1447" y="8401"/>
                </a:lnTo>
                <a:lnTo>
                  <a:pt x="1450" y="8442"/>
                </a:lnTo>
                <a:lnTo>
                  <a:pt x="1450" y="8482"/>
                </a:lnTo>
                <a:lnTo>
                  <a:pt x="1450" y="8523"/>
                </a:lnTo>
                <a:lnTo>
                  <a:pt x="1447" y="8564"/>
                </a:lnTo>
                <a:lnTo>
                  <a:pt x="1443" y="8606"/>
                </a:lnTo>
                <a:lnTo>
                  <a:pt x="1438" y="8648"/>
                </a:lnTo>
                <a:lnTo>
                  <a:pt x="1434" y="8689"/>
                </a:lnTo>
                <a:lnTo>
                  <a:pt x="1428" y="8729"/>
                </a:lnTo>
                <a:lnTo>
                  <a:pt x="1424" y="8770"/>
                </a:lnTo>
                <a:lnTo>
                  <a:pt x="1419" y="8810"/>
                </a:lnTo>
                <a:lnTo>
                  <a:pt x="1415" y="8851"/>
                </a:lnTo>
                <a:lnTo>
                  <a:pt x="1410" y="8891"/>
                </a:lnTo>
                <a:lnTo>
                  <a:pt x="1405" y="8931"/>
                </a:lnTo>
                <a:lnTo>
                  <a:pt x="1400" y="8970"/>
                </a:lnTo>
                <a:lnTo>
                  <a:pt x="1396" y="9010"/>
                </a:lnTo>
                <a:lnTo>
                  <a:pt x="1393" y="9050"/>
                </a:lnTo>
                <a:lnTo>
                  <a:pt x="1388" y="9089"/>
                </a:lnTo>
                <a:lnTo>
                  <a:pt x="1384" y="9128"/>
                </a:lnTo>
                <a:lnTo>
                  <a:pt x="1380" y="9167"/>
                </a:lnTo>
                <a:lnTo>
                  <a:pt x="1376" y="9207"/>
                </a:lnTo>
                <a:lnTo>
                  <a:pt x="1372" y="9246"/>
                </a:lnTo>
                <a:lnTo>
                  <a:pt x="1369" y="9285"/>
                </a:lnTo>
                <a:lnTo>
                  <a:pt x="1366" y="9324"/>
                </a:lnTo>
                <a:lnTo>
                  <a:pt x="1362" y="9363"/>
                </a:lnTo>
                <a:lnTo>
                  <a:pt x="1359" y="9401"/>
                </a:lnTo>
                <a:lnTo>
                  <a:pt x="1357" y="9440"/>
                </a:lnTo>
                <a:lnTo>
                  <a:pt x="1355" y="9479"/>
                </a:lnTo>
                <a:lnTo>
                  <a:pt x="1355" y="9521"/>
                </a:lnTo>
                <a:lnTo>
                  <a:pt x="1354" y="9564"/>
                </a:lnTo>
                <a:lnTo>
                  <a:pt x="1352" y="9605"/>
                </a:lnTo>
                <a:lnTo>
                  <a:pt x="1351" y="9647"/>
                </a:lnTo>
                <a:lnTo>
                  <a:pt x="1351" y="9690"/>
                </a:lnTo>
                <a:lnTo>
                  <a:pt x="1350" y="9731"/>
                </a:lnTo>
                <a:lnTo>
                  <a:pt x="1350" y="9773"/>
                </a:lnTo>
                <a:lnTo>
                  <a:pt x="1350" y="9815"/>
                </a:lnTo>
                <a:lnTo>
                  <a:pt x="1351" y="9857"/>
                </a:lnTo>
                <a:lnTo>
                  <a:pt x="1354" y="9899"/>
                </a:lnTo>
                <a:lnTo>
                  <a:pt x="1356" y="9941"/>
                </a:lnTo>
                <a:lnTo>
                  <a:pt x="1360" y="9983"/>
                </a:lnTo>
                <a:lnTo>
                  <a:pt x="1366" y="10025"/>
                </a:lnTo>
                <a:lnTo>
                  <a:pt x="1372" y="10067"/>
                </a:lnTo>
                <a:lnTo>
                  <a:pt x="1372" y="10112"/>
                </a:lnTo>
                <a:lnTo>
                  <a:pt x="1374" y="10159"/>
                </a:lnTo>
                <a:lnTo>
                  <a:pt x="1376" y="10207"/>
                </a:lnTo>
                <a:lnTo>
                  <a:pt x="1381" y="10253"/>
                </a:lnTo>
                <a:lnTo>
                  <a:pt x="1390" y="10299"/>
                </a:lnTo>
                <a:lnTo>
                  <a:pt x="1395" y="10326"/>
                </a:lnTo>
                <a:lnTo>
                  <a:pt x="1403" y="10378"/>
                </a:lnTo>
                <a:lnTo>
                  <a:pt x="1408" y="10405"/>
                </a:lnTo>
                <a:lnTo>
                  <a:pt x="1425" y="10445"/>
                </a:lnTo>
                <a:lnTo>
                  <a:pt x="1443" y="10487"/>
                </a:lnTo>
                <a:lnTo>
                  <a:pt x="1458" y="10530"/>
                </a:lnTo>
                <a:lnTo>
                  <a:pt x="1469" y="10569"/>
                </a:lnTo>
                <a:lnTo>
                  <a:pt x="1473" y="10604"/>
                </a:lnTo>
                <a:lnTo>
                  <a:pt x="1465" y="10633"/>
                </a:lnTo>
                <a:lnTo>
                  <a:pt x="1443" y="10654"/>
                </a:lnTo>
                <a:lnTo>
                  <a:pt x="1400" y="10673"/>
                </a:lnTo>
                <a:lnTo>
                  <a:pt x="1358" y="10687"/>
                </a:lnTo>
                <a:lnTo>
                  <a:pt x="1315" y="10693"/>
                </a:lnTo>
                <a:lnTo>
                  <a:pt x="1270" y="10697"/>
                </a:lnTo>
                <a:lnTo>
                  <a:pt x="1223" y="10698"/>
                </a:lnTo>
                <a:lnTo>
                  <a:pt x="1175" y="10699"/>
                </a:lnTo>
                <a:lnTo>
                  <a:pt x="1124" y="10699"/>
                </a:lnTo>
                <a:lnTo>
                  <a:pt x="1078" y="10700"/>
                </a:lnTo>
                <a:lnTo>
                  <a:pt x="1036" y="10702"/>
                </a:lnTo>
                <a:lnTo>
                  <a:pt x="994" y="10704"/>
                </a:lnTo>
                <a:lnTo>
                  <a:pt x="951" y="10706"/>
                </a:lnTo>
                <a:lnTo>
                  <a:pt x="909" y="10707"/>
                </a:lnTo>
                <a:lnTo>
                  <a:pt x="867" y="10708"/>
                </a:lnTo>
                <a:lnTo>
                  <a:pt x="822" y="10708"/>
                </a:lnTo>
                <a:lnTo>
                  <a:pt x="779" y="10708"/>
                </a:lnTo>
                <a:lnTo>
                  <a:pt x="738" y="10708"/>
                </a:lnTo>
                <a:lnTo>
                  <a:pt x="696" y="10708"/>
                </a:lnTo>
                <a:lnTo>
                  <a:pt x="655" y="10708"/>
                </a:lnTo>
                <a:lnTo>
                  <a:pt x="614" y="10707"/>
                </a:lnTo>
                <a:lnTo>
                  <a:pt x="572" y="10707"/>
                </a:lnTo>
                <a:lnTo>
                  <a:pt x="531" y="10706"/>
                </a:lnTo>
                <a:lnTo>
                  <a:pt x="490" y="10706"/>
                </a:lnTo>
                <a:lnTo>
                  <a:pt x="450" y="10705"/>
                </a:lnTo>
                <a:lnTo>
                  <a:pt x="409" y="10705"/>
                </a:lnTo>
                <a:lnTo>
                  <a:pt x="369" y="10704"/>
                </a:lnTo>
                <a:lnTo>
                  <a:pt x="327" y="10704"/>
                </a:lnTo>
                <a:lnTo>
                  <a:pt x="287" y="10702"/>
                </a:lnTo>
                <a:lnTo>
                  <a:pt x="246" y="10701"/>
                </a:lnTo>
                <a:lnTo>
                  <a:pt x="206" y="10700"/>
                </a:lnTo>
                <a:lnTo>
                  <a:pt x="165" y="10700"/>
                </a:lnTo>
                <a:lnTo>
                  <a:pt x="123" y="10699"/>
                </a:lnTo>
                <a:lnTo>
                  <a:pt x="82" y="10698"/>
                </a:lnTo>
                <a:lnTo>
                  <a:pt x="41" y="10697"/>
                </a:lnTo>
                <a:lnTo>
                  <a:pt x="0" y="10697"/>
                </a:lnTo>
                <a:lnTo>
                  <a:pt x="19" y="10665"/>
                </a:lnTo>
                <a:lnTo>
                  <a:pt x="40" y="10636"/>
                </a:lnTo>
                <a:lnTo>
                  <a:pt x="63" y="10611"/>
                </a:lnTo>
                <a:lnTo>
                  <a:pt x="89" y="10589"/>
                </a:lnTo>
                <a:lnTo>
                  <a:pt x="116" y="10569"/>
                </a:lnTo>
                <a:lnTo>
                  <a:pt x="145" y="10552"/>
                </a:lnTo>
                <a:lnTo>
                  <a:pt x="175" y="10536"/>
                </a:lnTo>
                <a:lnTo>
                  <a:pt x="206" y="10523"/>
                </a:lnTo>
                <a:lnTo>
                  <a:pt x="239" y="10510"/>
                </a:lnTo>
                <a:lnTo>
                  <a:pt x="272" y="10498"/>
                </a:lnTo>
                <a:lnTo>
                  <a:pt x="306" y="10487"/>
                </a:lnTo>
                <a:lnTo>
                  <a:pt x="341" y="10476"/>
                </a:lnTo>
                <a:lnTo>
                  <a:pt x="375" y="10466"/>
                </a:lnTo>
                <a:lnTo>
                  <a:pt x="411" y="10454"/>
                </a:lnTo>
                <a:lnTo>
                  <a:pt x="445" y="10443"/>
                </a:lnTo>
                <a:lnTo>
                  <a:pt x="480" y="10429"/>
                </a:lnTo>
                <a:lnTo>
                  <a:pt x="515" y="10414"/>
                </a:lnTo>
                <a:lnTo>
                  <a:pt x="549" y="10398"/>
                </a:lnTo>
                <a:lnTo>
                  <a:pt x="581" y="10379"/>
                </a:lnTo>
                <a:lnTo>
                  <a:pt x="614" y="10358"/>
                </a:lnTo>
                <a:lnTo>
                  <a:pt x="645" y="10334"/>
                </a:lnTo>
                <a:lnTo>
                  <a:pt x="678" y="10312"/>
                </a:lnTo>
                <a:lnTo>
                  <a:pt x="714" y="10291"/>
                </a:lnTo>
                <a:lnTo>
                  <a:pt x="750" y="10270"/>
                </a:lnTo>
                <a:lnTo>
                  <a:pt x="784" y="10247"/>
                </a:lnTo>
                <a:lnTo>
                  <a:pt x="814" y="10221"/>
                </a:lnTo>
                <a:lnTo>
                  <a:pt x="838" y="10191"/>
                </a:lnTo>
                <a:lnTo>
                  <a:pt x="851" y="10156"/>
                </a:lnTo>
                <a:lnTo>
                  <a:pt x="870" y="10098"/>
                </a:lnTo>
                <a:lnTo>
                  <a:pt x="886" y="10042"/>
                </a:lnTo>
                <a:lnTo>
                  <a:pt x="892" y="9996"/>
                </a:lnTo>
                <a:lnTo>
                  <a:pt x="894" y="9956"/>
                </a:lnTo>
                <a:lnTo>
                  <a:pt x="896" y="9916"/>
                </a:lnTo>
                <a:lnTo>
                  <a:pt x="896" y="9876"/>
                </a:lnTo>
                <a:lnTo>
                  <a:pt x="896" y="9836"/>
                </a:lnTo>
                <a:lnTo>
                  <a:pt x="894" y="9795"/>
                </a:lnTo>
                <a:lnTo>
                  <a:pt x="892" y="9755"/>
                </a:lnTo>
                <a:lnTo>
                  <a:pt x="889" y="9715"/>
                </a:lnTo>
                <a:lnTo>
                  <a:pt x="886" y="9675"/>
                </a:lnTo>
                <a:lnTo>
                  <a:pt x="881" y="9635"/>
                </a:lnTo>
                <a:lnTo>
                  <a:pt x="877" y="9595"/>
                </a:lnTo>
                <a:lnTo>
                  <a:pt x="872" y="9555"/>
                </a:lnTo>
                <a:lnTo>
                  <a:pt x="867" y="9515"/>
                </a:lnTo>
                <a:lnTo>
                  <a:pt x="861" y="9475"/>
                </a:lnTo>
                <a:lnTo>
                  <a:pt x="855" y="9434"/>
                </a:lnTo>
                <a:lnTo>
                  <a:pt x="850" y="9394"/>
                </a:lnTo>
                <a:lnTo>
                  <a:pt x="844" y="9354"/>
                </a:lnTo>
                <a:lnTo>
                  <a:pt x="839" y="9314"/>
                </a:lnTo>
                <a:lnTo>
                  <a:pt x="833" y="9274"/>
                </a:lnTo>
                <a:lnTo>
                  <a:pt x="826" y="9234"/>
                </a:lnTo>
                <a:lnTo>
                  <a:pt x="822" y="9194"/>
                </a:lnTo>
                <a:lnTo>
                  <a:pt x="819" y="9154"/>
                </a:lnTo>
                <a:lnTo>
                  <a:pt x="816" y="9113"/>
                </a:lnTo>
                <a:lnTo>
                  <a:pt x="814" y="9074"/>
                </a:lnTo>
                <a:lnTo>
                  <a:pt x="811" y="9034"/>
                </a:lnTo>
                <a:lnTo>
                  <a:pt x="809" y="8995"/>
                </a:lnTo>
                <a:lnTo>
                  <a:pt x="805" y="8957"/>
                </a:lnTo>
                <a:lnTo>
                  <a:pt x="802" y="8918"/>
                </a:lnTo>
                <a:lnTo>
                  <a:pt x="799" y="8879"/>
                </a:lnTo>
                <a:lnTo>
                  <a:pt x="794" y="8842"/>
                </a:lnTo>
                <a:lnTo>
                  <a:pt x="791" y="8804"/>
                </a:lnTo>
                <a:lnTo>
                  <a:pt x="786" y="8766"/>
                </a:lnTo>
                <a:lnTo>
                  <a:pt x="781" y="8727"/>
                </a:lnTo>
                <a:lnTo>
                  <a:pt x="776" y="8689"/>
                </a:lnTo>
                <a:lnTo>
                  <a:pt x="771" y="8651"/>
                </a:lnTo>
                <a:lnTo>
                  <a:pt x="764" y="8612"/>
                </a:lnTo>
                <a:lnTo>
                  <a:pt x="757" y="8573"/>
                </a:lnTo>
                <a:lnTo>
                  <a:pt x="750" y="8534"/>
                </a:lnTo>
                <a:lnTo>
                  <a:pt x="743" y="8495"/>
                </a:lnTo>
                <a:lnTo>
                  <a:pt x="735" y="8455"/>
                </a:lnTo>
                <a:lnTo>
                  <a:pt x="726" y="8415"/>
                </a:lnTo>
                <a:lnTo>
                  <a:pt x="716" y="8375"/>
                </a:lnTo>
                <a:lnTo>
                  <a:pt x="708" y="8332"/>
                </a:lnTo>
                <a:lnTo>
                  <a:pt x="698" y="8291"/>
                </a:lnTo>
                <a:lnTo>
                  <a:pt x="687" y="8250"/>
                </a:lnTo>
                <a:lnTo>
                  <a:pt x="676" y="8211"/>
                </a:lnTo>
                <a:lnTo>
                  <a:pt x="664" y="8171"/>
                </a:lnTo>
                <a:lnTo>
                  <a:pt x="650" y="8132"/>
                </a:lnTo>
                <a:lnTo>
                  <a:pt x="638" y="8094"/>
                </a:lnTo>
                <a:lnTo>
                  <a:pt x="626" y="8055"/>
                </a:lnTo>
                <a:lnTo>
                  <a:pt x="614" y="8017"/>
                </a:lnTo>
                <a:lnTo>
                  <a:pt x="603" y="7979"/>
                </a:lnTo>
                <a:lnTo>
                  <a:pt x="594" y="7941"/>
                </a:lnTo>
                <a:lnTo>
                  <a:pt x="586" y="7903"/>
                </a:lnTo>
                <a:lnTo>
                  <a:pt x="579" y="7864"/>
                </a:lnTo>
                <a:lnTo>
                  <a:pt x="576" y="7827"/>
                </a:lnTo>
                <a:lnTo>
                  <a:pt x="574" y="7788"/>
                </a:lnTo>
                <a:lnTo>
                  <a:pt x="575" y="7741"/>
                </a:lnTo>
                <a:lnTo>
                  <a:pt x="575" y="7689"/>
                </a:lnTo>
                <a:lnTo>
                  <a:pt x="572" y="7636"/>
                </a:lnTo>
                <a:lnTo>
                  <a:pt x="564" y="7584"/>
                </a:lnTo>
                <a:lnTo>
                  <a:pt x="547" y="7538"/>
                </a:lnTo>
                <a:lnTo>
                  <a:pt x="532" y="7502"/>
                </a:lnTo>
                <a:lnTo>
                  <a:pt x="518" y="7467"/>
                </a:lnTo>
                <a:lnTo>
                  <a:pt x="503" y="7431"/>
                </a:lnTo>
                <a:lnTo>
                  <a:pt x="490" y="7395"/>
                </a:lnTo>
                <a:lnTo>
                  <a:pt x="477" y="7360"/>
                </a:lnTo>
                <a:lnTo>
                  <a:pt x="464" y="7323"/>
                </a:lnTo>
                <a:lnTo>
                  <a:pt x="452" y="7287"/>
                </a:lnTo>
                <a:lnTo>
                  <a:pt x="440" y="7250"/>
                </a:lnTo>
                <a:lnTo>
                  <a:pt x="429" y="7215"/>
                </a:lnTo>
                <a:lnTo>
                  <a:pt x="418" y="7178"/>
                </a:lnTo>
                <a:lnTo>
                  <a:pt x="408" y="7141"/>
                </a:lnTo>
                <a:lnTo>
                  <a:pt x="398" y="7104"/>
                </a:lnTo>
                <a:lnTo>
                  <a:pt x="389" y="7068"/>
                </a:lnTo>
                <a:lnTo>
                  <a:pt x="379" y="7031"/>
                </a:lnTo>
                <a:lnTo>
                  <a:pt x="371" y="6994"/>
                </a:lnTo>
                <a:lnTo>
                  <a:pt x="362" y="6956"/>
                </a:lnTo>
                <a:lnTo>
                  <a:pt x="354" y="6920"/>
                </a:lnTo>
                <a:lnTo>
                  <a:pt x="346" y="6882"/>
                </a:lnTo>
                <a:lnTo>
                  <a:pt x="340" y="6845"/>
                </a:lnTo>
                <a:lnTo>
                  <a:pt x="333" y="6807"/>
                </a:lnTo>
                <a:lnTo>
                  <a:pt x="326" y="6770"/>
                </a:lnTo>
                <a:lnTo>
                  <a:pt x="320" y="6732"/>
                </a:lnTo>
                <a:lnTo>
                  <a:pt x="314" y="6694"/>
                </a:lnTo>
                <a:lnTo>
                  <a:pt x="308" y="6657"/>
                </a:lnTo>
                <a:lnTo>
                  <a:pt x="303" y="6619"/>
                </a:lnTo>
                <a:lnTo>
                  <a:pt x="297" y="6581"/>
                </a:lnTo>
                <a:lnTo>
                  <a:pt x="293" y="6543"/>
                </a:lnTo>
                <a:lnTo>
                  <a:pt x="288" y="6505"/>
                </a:lnTo>
                <a:lnTo>
                  <a:pt x="284" y="6467"/>
                </a:lnTo>
                <a:lnTo>
                  <a:pt x="281" y="6429"/>
                </a:lnTo>
                <a:lnTo>
                  <a:pt x="276" y="6391"/>
                </a:lnTo>
                <a:lnTo>
                  <a:pt x="273" y="6352"/>
                </a:lnTo>
                <a:lnTo>
                  <a:pt x="269" y="6314"/>
                </a:lnTo>
                <a:lnTo>
                  <a:pt x="266" y="6277"/>
                </a:lnTo>
                <a:lnTo>
                  <a:pt x="264" y="6239"/>
                </a:lnTo>
                <a:lnTo>
                  <a:pt x="260" y="6200"/>
                </a:lnTo>
                <a:lnTo>
                  <a:pt x="258" y="6162"/>
                </a:lnTo>
                <a:lnTo>
                  <a:pt x="256" y="6123"/>
                </a:lnTo>
                <a:lnTo>
                  <a:pt x="254" y="6085"/>
                </a:lnTo>
                <a:lnTo>
                  <a:pt x="252" y="6047"/>
                </a:lnTo>
                <a:lnTo>
                  <a:pt x="249" y="6008"/>
                </a:lnTo>
                <a:lnTo>
                  <a:pt x="247" y="5970"/>
                </a:lnTo>
                <a:lnTo>
                  <a:pt x="246" y="5931"/>
                </a:lnTo>
                <a:lnTo>
                  <a:pt x="244" y="5893"/>
                </a:lnTo>
                <a:lnTo>
                  <a:pt x="243" y="5854"/>
                </a:lnTo>
                <a:lnTo>
                  <a:pt x="240" y="5816"/>
                </a:lnTo>
                <a:lnTo>
                  <a:pt x="239" y="5777"/>
                </a:lnTo>
                <a:lnTo>
                  <a:pt x="238" y="5740"/>
                </a:lnTo>
                <a:lnTo>
                  <a:pt x="237" y="5701"/>
                </a:lnTo>
                <a:lnTo>
                  <a:pt x="235" y="5663"/>
                </a:lnTo>
                <a:lnTo>
                  <a:pt x="234" y="5624"/>
                </a:lnTo>
                <a:lnTo>
                  <a:pt x="233" y="5586"/>
                </a:lnTo>
                <a:lnTo>
                  <a:pt x="231" y="5548"/>
                </a:lnTo>
                <a:lnTo>
                  <a:pt x="230" y="5509"/>
                </a:lnTo>
                <a:lnTo>
                  <a:pt x="229" y="5471"/>
                </a:lnTo>
                <a:lnTo>
                  <a:pt x="228" y="5433"/>
                </a:lnTo>
                <a:lnTo>
                  <a:pt x="226" y="5394"/>
                </a:lnTo>
                <a:lnTo>
                  <a:pt x="225" y="5356"/>
                </a:lnTo>
                <a:lnTo>
                  <a:pt x="224" y="5319"/>
                </a:lnTo>
                <a:lnTo>
                  <a:pt x="223" y="5282"/>
                </a:lnTo>
                <a:lnTo>
                  <a:pt x="220" y="5244"/>
                </a:lnTo>
                <a:lnTo>
                  <a:pt x="219" y="5206"/>
                </a:lnTo>
                <a:lnTo>
                  <a:pt x="217" y="5195"/>
                </a:lnTo>
                <a:lnTo>
                  <a:pt x="214" y="5165"/>
                </a:lnTo>
                <a:lnTo>
                  <a:pt x="207" y="5121"/>
                </a:lnTo>
                <a:lnTo>
                  <a:pt x="200" y="5067"/>
                </a:lnTo>
                <a:lnTo>
                  <a:pt x="191" y="5005"/>
                </a:lnTo>
                <a:lnTo>
                  <a:pt x="184" y="4943"/>
                </a:lnTo>
                <a:lnTo>
                  <a:pt x="176" y="4882"/>
                </a:lnTo>
                <a:lnTo>
                  <a:pt x="168" y="4827"/>
                </a:lnTo>
                <a:lnTo>
                  <a:pt x="162" y="4782"/>
                </a:lnTo>
                <a:lnTo>
                  <a:pt x="158" y="4753"/>
                </a:lnTo>
                <a:lnTo>
                  <a:pt x="157" y="4742"/>
                </a:lnTo>
                <a:lnTo>
                  <a:pt x="153" y="4702"/>
                </a:lnTo>
                <a:lnTo>
                  <a:pt x="151" y="4661"/>
                </a:lnTo>
                <a:lnTo>
                  <a:pt x="149" y="4619"/>
                </a:lnTo>
                <a:lnTo>
                  <a:pt x="147" y="4576"/>
                </a:lnTo>
                <a:lnTo>
                  <a:pt x="146" y="4534"/>
                </a:lnTo>
                <a:lnTo>
                  <a:pt x="145" y="4490"/>
                </a:lnTo>
                <a:lnTo>
                  <a:pt x="143" y="4447"/>
                </a:lnTo>
                <a:lnTo>
                  <a:pt x="141" y="4404"/>
                </a:lnTo>
                <a:lnTo>
                  <a:pt x="139" y="4359"/>
                </a:lnTo>
                <a:lnTo>
                  <a:pt x="137" y="4314"/>
                </a:lnTo>
                <a:lnTo>
                  <a:pt x="133" y="4270"/>
                </a:lnTo>
                <a:lnTo>
                  <a:pt x="130" y="4226"/>
                </a:lnTo>
                <a:lnTo>
                  <a:pt x="130" y="4185"/>
                </a:lnTo>
                <a:lnTo>
                  <a:pt x="129" y="4144"/>
                </a:lnTo>
                <a:lnTo>
                  <a:pt x="128" y="4103"/>
                </a:lnTo>
                <a:lnTo>
                  <a:pt x="126" y="4061"/>
                </a:lnTo>
                <a:lnTo>
                  <a:pt x="123" y="4020"/>
                </a:lnTo>
                <a:lnTo>
                  <a:pt x="120" y="3979"/>
                </a:lnTo>
                <a:lnTo>
                  <a:pt x="118" y="3938"/>
                </a:lnTo>
                <a:lnTo>
                  <a:pt x="113" y="3897"/>
                </a:lnTo>
                <a:lnTo>
                  <a:pt x="110" y="3855"/>
                </a:lnTo>
                <a:lnTo>
                  <a:pt x="107" y="3815"/>
                </a:lnTo>
                <a:lnTo>
                  <a:pt x="102" y="3774"/>
                </a:lnTo>
                <a:lnTo>
                  <a:pt x="99" y="3733"/>
                </a:lnTo>
                <a:lnTo>
                  <a:pt x="94" y="3692"/>
                </a:lnTo>
                <a:lnTo>
                  <a:pt x="94" y="3651"/>
                </a:lnTo>
                <a:lnTo>
                  <a:pt x="93" y="3610"/>
                </a:lnTo>
                <a:lnTo>
                  <a:pt x="92" y="3570"/>
                </a:lnTo>
                <a:lnTo>
                  <a:pt x="91" y="3530"/>
                </a:lnTo>
                <a:lnTo>
                  <a:pt x="90" y="3490"/>
                </a:lnTo>
                <a:lnTo>
                  <a:pt x="88" y="3451"/>
                </a:lnTo>
                <a:lnTo>
                  <a:pt x="86" y="3411"/>
                </a:lnTo>
                <a:lnTo>
                  <a:pt x="84" y="3371"/>
                </a:lnTo>
                <a:lnTo>
                  <a:pt x="82" y="3332"/>
                </a:lnTo>
                <a:lnTo>
                  <a:pt x="80" y="3292"/>
                </a:lnTo>
                <a:lnTo>
                  <a:pt x="79" y="3253"/>
                </a:lnTo>
                <a:lnTo>
                  <a:pt x="78" y="3212"/>
                </a:lnTo>
                <a:lnTo>
                  <a:pt x="77" y="3173"/>
                </a:lnTo>
                <a:lnTo>
                  <a:pt x="76" y="3133"/>
                </a:lnTo>
                <a:lnTo>
                  <a:pt x="76" y="3094"/>
                </a:lnTo>
                <a:lnTo>
                  <a:pt x="76" y="3054"/>
                </a:lnTo>
                <a:lnTo>
                  <a:pt x="77" y="3014"/>
                </a:lnTo>
                <a:lnTo>
                  <a:pt x="78" y="2975"/>
                </a:lnTo>
                <a:lnTo>
                  <a:pt x="80" y="2935"/>
                </a:lnTo>
                <a:lnTo>
                  <a:pt x="83" y="2895"/>
                </a:lnTo>
                <a:lnTo>
                  <a:pt x="87" y="2855"/>
                </a:lnTo>
                <a:lnTo>
                  <a:pt x="92" y="2815"/>
                </a:lnTo>
                <a:lnTo>
                  <a:pt x="98" y="2775"/>
                </a:lnTo>
                <a:lnTo>
                  <a:pt x="104" y="2734"/>
                </a:lnTo>
                <a:lnTo>
                  <a:pt x="112" y="2694"/>
                </a:lnTo>
                <a:lnTo>
                  <a:pt x="120" y="2656"/>
                </a:lnTo>
                <a:lnTo>
                  <a:pt x="132" y="2620"/>
                </a:lnTo>
                <a:lnTo>
                  <a:pt x="149" y="2582"/>
                </a:lnTo>
                <a:lnTo>
                  <a:pt x="169" y="2544"/>
                </a:lnTo>
                <a:lnTo>
                  <a:pt x="192" y="2507"/>
                </a:lnTo>
                <a:lnTo>
                  <a:pt x="217" y="2469"/>
                </a:lnTo>
                <a:lnTo>
                  <a:pt x="244" y="2432"/>
                </a:lnTo>
                <a:lnTo>
                  <a:pt x="270" y="2395"/>
                </a:lnTo>
                <a:lnTo>
                  <a:pt x="298" y="2358"/>
                </a:lnTo>
                <a:lnTo>
                  <a:pt x="325" y="2320"/>
                </a:lnTo>
                <a:lnTo>
                  <a:pt x="350" y="2284"/>
                </a:lnTo>
                <a:lnTo>
                  <a:pt x="372" y="2249"/>
                </a:lnTo>
                <a:lnTo>
                  <a:pt x="394" y="2213"/>
                </a:lnTo>
                <a:lnTo>
                  <a:pt x="418" y="2176"/>
                </a:lnTo>
                <a:lnTo>
                  <a:pt x="445" y="2139"/>
                </a:lnTo>
                <a:lnTo>
                  <a:pt x="481" y="2102"/>
                </a:lnTo>
                <a:lnTo>
                  <a:pt x="490" y="2085"/>
                </a:lnTo>
                <a:lnTo>
                  <a:pt x="507" y="2052"/>
                </a:lnTo>
                <a:lnTo>
                  <a:pt x="517" y="2035"/>
                </a:lnTo>
                <a:lnTo>
                  <a:pt x="527" y="1988"/>
                </a:lnTo>
                <a:lnTo>
                  <a:pt x="538" y="1943"/>
                </a:lnTo>
                <a:lnTo>
                  <a:pt x="548" y="1901"/>
                </a:lnTo>
                <a:lnTo>
                  <a:pt x="558" y="1859"/>
                </a:lnTo>
                <a:lnTo>
                  <a:pt x="567" y="1818"/>
                </a:lnTo>
                <a:lnTo>
                  <a:pt x="576" y="1777"/>
                </a:lnTo>
                <a:lnTo>
                  <a:pt x="582" y="1737"/>
                </a:lnTo>
                <a:lnTo>
                  <a:pt x="587" y="1695"/>
                </a:lnTo>
                <a:lnTo>
                  <a:pt x="590" y="1652"/>
                </a:lnTo>
                <a:lnTo>
                  <a:pt x="591" y="1608"/>
                </a:lnTo>
                <a:lnTo>
                  <a:pt x="595" y="1571"/>
                </a:lnTo>
                <a:lnTo>
                  <a:pt x="589" y="1535"/>
                </a:lnTo>
                <a:lnTo>
                  <a:pt x="556" y="1519"/>
                </a:lnTo>
                <a:lnTo>
                  <a:pt x="510" y="1524"/>
                </a:lnTo>
                <a:lnTo>
                  <a:pt x="463" y="1524"/>
                </a:lnTo>
                <a:lnTo>
                  <a:pt x="416" y="1519"/>
                </a:lnTo>
                <a:lnTo>
                  <a:pt x="371" y="1506"/>
                </a:lnTo>
                <a:lnTo>
                  <a:pt x="328" y="1489"/>
                </a:lnTo>
                <a:lnTo>
                  <a:pt x="289" y="1465"/>
                </a:lnTo>
                <a:lnTo>
                  <a:pt x="257" y="1432"/>
                </a:lnTo>
                <a:lnTo>
                  <a:pt x="234" y="1395"/>
                </a:lnTo>
                <a:lnTo>
                  <a:pt x="218" y="1355"/>
                </a:lnTo>
                <a:lnTo>
                  <a:pt x="208" y="1313"/>
                </a:lnTo>
                <a:lnTo>
                  <a:pt x="204" y="1270"/>
                </a:lnTo>
                <a:lnTo>
                  <a:pt x="201" y="1229"/>
                </a:lnTo>
                <a:lnTo>
                  <a:pt x="201" y="1189"/>
                </a:lnTo>
                <a:lnTo>
                  <a:pt x="200" y="1167"/>
                </a:lnTo>
                <a:lnTo>
                  <a:pt x="198" y="1140"/>
                </a:lnTo>
                <a:lnTo>
                  <a:pt x="197" y="1118"/>
                </a:lnTo>
                <a:lnTo>
                  <a:pt x="188" y="1066"/>
                </a:lnTo>
                <a:lnTo>
                  <a:pt x="166" y="1036"/>
                </a:lnTo>
                <a:lnTo>
                  <a:pt x="127" y="1018"/>
                </a:lnTo>
                <a:lnTo>
                  <a:pt x="68" y="1006"/>
                </a:lnTo>
                <a:lnTo>
                  <a:pt x="48" y="979"/>
                </a:lnTo>
                <a:lnTo>
                  <a:pt x="50" y="952"/>
                </a:lnTo>
                <a:lnTo>
                  <a:pt x="69" y="924"/>
                </a:lnTo>
                <a:lnTo>
                  <a:pt x="96" y="896"/>
                </a:lnTo>
                <a:lnTo>
                  <a:pt x="125" y="869"/>
                </a:lnTo>
                <a:lnTo>
                  <a:pt x="148" y="841"/>
                </a:lnTo>
                <a:lnTo>
                  <a:pt x="171" y="801"/>
                </a:lnTo>
                <a:lnTo>
                  <a:pt x="189" y="759"/>
                </a:lnTo>
                <a:lnTo>
                  <a:pt x="201" y="715"/>
                </a:lnTo>
                <a:lnTo>
                  <a:pt x="210" y="672"/>
                </a:lnTo>
                <a:lnTo>
                  <a:pt x="215" y="630"/>
                </a:lnTo>
                <a:lnTo>
                  <a:pt x="218" y="586"/>
                </a:lnTo>
                <a:lnTo>
                  <a:pt x="218" y="544"/>
                </a:lnTo>
                <a:lnTo>
                  <a:pt x="219" y="504"/>
                </a:lnTo>
                <a:lnTo>
                  <a:pt x="220" y="456"/>
                </a:lnTo>
                <a:lnTo>
                  <a:pt x="225" y="411"/>
                </a:lnTo>
                <a:lnTo>
                  <a:pt x="231" y="370"/>
                </a:lnTo>
                <a:lnTo>
                  <a:pt x="242" y="330"/>
                </a:lnTo>
                <a:lnTo>
                  <a:pt x="255" y="292"/>
                </a:lnTo>
                <a:lnTo>
                  <a:pt x="272" y="256"/>
                </a:lnTo>
                <a:lnTo>
                  <a:pt x="293" y="223"/>
                </a:lnTo>
                <a:lnTo>
                  <a:pt x="317" y="189"/>
                </a:lnTo>
                <a:lnTo>
                  <a:pt x="345" y="158"/>
                </a:lnTo>
                <a:lnTo>
                  <a:pt x="377" y="128"/>
                </a:lnTo>
                <a:lnTo>
                  <a:pt x="414" y="98"/>
                </a:lnTo>
                <a:lnTo>
                  <a:pt x="442" y="86"/>
                </a:lnTo>
                <a:lnTo>
                  <a:pt x="503" y="60"/>
                </a:lnTo>
                <a:lnTo>
                  <a:pt x="564" y="35"/>
                </a:lnTo>
                <a:lnTo>
                  <a:pt x="591" y="22"/>
                </a:lnTo>
              </a:path>
            </a:pathLst>
          </a:custGeom>
          <a:solidFill>
            <a:schemeClr val="bg2"/>
          </a:solidFill>
          <a:ln w="28575">
            <a:noFill/>
            <a:prstDash val="solid"/>
            <a:round/>
            <a:headEnd/>
            <a:tailEnd/>
          </a:ln>
        </p:spPr>
        <p:txBody>
          <a:bodyPr/>
          <a:lstStyle/>
          <a:p>
            <a:endParaRPr lang="en-US"/>
          </a:p>
        </p:txBody>
      </p:sp>
      <p:sp>
        <p:nvSpPr>
          <p:cNvPr id="14347" name="Rectangle 10"/>
          <p:cNvSpPr>
            <a:spLocks noChangeArrowheads="1"/>
          </p:cNvSpPr>
          <p:nvPr/>
        </p:nvSpPr>
        <p:spPr bwMode="auto">
          <a:xfrm>
            <a:off x="6477000" y="2162175"/>
            <a:ext cx="3086100" cy="4362450"/>
          </a:xfrm>
          <a:prstGeom prst="rect">
            <a:avLst/>
          </a:prstGeom>
          <a:noFill/>
          <a:ln w="9525">
            <a:noFill/>
            <a:miter lim="800000"/>
            <a:headEnd/>
            <a:tailEnd/>
          </a:ln>
        </p:spPr>
        <p:txBody>
          <a:bodyPr/>
          <a:lstStyle/>
          <a:p>
            <a:pPr>
              <a:lnSpc>
                <a:spcPct val="90000"/>
              </a:lnSpc>
              <a:spcBef>
                <a:spcPct val="25000"/>
              </a:spcBef>
              <a:spcAft>
                <a:spcPct val="25000"/>
              </a:spcAft>
              <a:buClr>
                <a:schemeClr val="accent2"/>
              </a:buClr>
              <a:buFont typeface="Wingdings" pitchFamily="2" charset="2"/>
              <a:buNone/>
              <a:tabLst>
                <a:tab pos="400050" algn="r"/>
                <a:tab pos="685800" algn="l"/>
              </a:tabLst>
            </a:pPr>
            <a:r>
              <a:rPr lang="en-US">
                <a:latin typeface="Calibri" pitchFamily="34" charset="0"/>
              </a:rPr>
              <a:t>	</a:t>
            </a:r>
            <a:r>
              <a:rPr lang="en-US" sz="1600"/>
              <a:t>32%	Breast</a:t>
            </a:r>
          </a:p>
          <a:p>
            <a:pPr>
              <a:lnSpc>
                <a:spcPct val="90000"/>
              </a:lnSpc>
              <a:spcBef>
                <a:spcPct val="25000"/>
              </a:spcBef>
              <a:spcAft>
                <a:spcPct val="25000"/>
              </a:spcAft>
              <a:buClr>
                <a:schemeClr val="accent2"/>
              </a:buClr>
              <a:buFont typeface="Wingdings" pitchFamily="2" charset="2"/>
              <a:buNone/>
              <a:tabLst>
                <a:tab pos="400050" algn="r"/>
                <a:tab pos="685800" algn="l"/>
              </a:tabLst>
            </a:pPr>
            <a:r>
              <a:rPr lang="en-US" sz="1600"/>
              <a:t>	12%	Lung and bronchus</a:t>
            </a:r>
          </a:p>
          <a:p>
            <a:pPr>
              <a:lnSpc>
                <a:spcPct val="90000"/>
              </a:lnSpc>
              <a:spcBef>
                <a:spcPct val="25000"/>
              </a:spcBef>
              <a:spcAft>
                <a:spcPct val="25000"/>
              </a:spcAft>
              <a:buClr>
                <a:schemeClr val="accent2"/>
              </a:buClr>
              <a:buFont typeface="Wingdings" pitchFamily="2" charset="2"/>
              <a:buNone/>
              <a:tabLst>
                <a:tab pos="400050" algn="r"/>
                <a:tab pos="685800" algn="l"/>
              </a:tabLst>
            </a:pPr>
            <a:r>
              <a:rPr lang="en-US" sz="1600"/>
              <a:t>11%	Colon and rectum</a:t>
            </a:r>
          </a:p>
          <a:p>
            <a:pPr>
              <a:lnSpc>
                <a:spcPct val="90000"/>
              </a:lnSpc>
              <a:spcBef>
                <a:spcPct val="25000"/>
              </a:spcBef>
              <a:spcAft>
                <a:spcPct val="25000"/>
              </a:spcAft>
              <a:buClr>
                <a:schemeClr val="accent2"/>
              </a:buClr>
              <a:buFont typeface="Wingdings" pitchFamily="2" charset="2"/>
              <a:buNone/>
              <a:tabLst>
                <a:tab pos="400050" algn="r"/>
                <a:tab pos="685800" algn="l"/>
              </a:tabLst>
            </a:pPr>
            <a:r>
              <a:rPr lang="en-US" sz="1600"/>
              <a:t>	6%	Uterine corpus 	</a:t>
            </a:r>
          </a:p>
          <a:p>
            <a:pPr>
              <a:lnSpc>
                <a:spcPct val="90000"/>
              </a:lnSpc>
              <a:spcBef>
                <a:spcPct val="25000"/>
              </a:spcBef>
              <a:spcAft>
                <a:spcPct val="25000"/>
              </a:spcAft>
              <a:buClr>
                <a:schemeClr val="accent2"/>
              </a:buClr>
              <a:buFont typeface="Wingdings" pitchFamily="2" charset="2"/>
              <a:buNone/>
              <a:tabLst>
                <a:tab pos="400050" algn="r"/>
                <a:tab pos="685800" algn="l"/>
              </a:tabLst>
            </a:pPr>
            <a:r>
              <a:rPr lang="en-US" sz="1600"/>
              <a:t>  4%	Non-Hodgkin</a:t>
            </a:r>
            <a:br>
              <a:rPr lang="en-US" sz="1600"/>
            </a:br>
            <a:r>
              <a:rPr lang="en-US" sz="1600"/>
              <a:t>		     lymphoma 	</a:t>
            </a:r>
          </a:p>
          <a:p>
            <a:pPr>
              <a:lnSpc>
                <a:spcPct val="90000"/>
              </a:lnSpc>
              <a:spcBef>
                <a:spcPct val="25000"/>
              </a:spcBef>
              <a:spcAft>
                <a:spcPct val="25000"/>
              </a:spcAft>
              <a:buClr>
                <a:schemeClr val="accent2"/>
              </a:buClr>
              <a:buFont typeface="Wingdings" pitchFamily="2" charset="2"/>
              <a:buNone/>
              <a:tabLst>
                <a:tab pos="400050" algn="r"/>
                <a:tab pos="685800" algn="l"/>
              </a:tabLst>
            </a:pPr>
            <a:r>
              <a:rPr lang="en-US" sz="1600"/>
              <a:t>	4%	Melanoma</a:t>
            </a:r>
            <a:br>
              <a:rPr lang="en-US" sz="1600"/>
            </a:br>
            <a:r>
              <a:rPr lang="en-US" sz="1600"/>
              <a:t>		of skin</a:t>
            </a:r>
          </a:p>
          <a:p>
            <a:pPr>
              <a:lnSpc>
                <a:spcPct val="90000"/>
              </a:lnSpc>
              <a:spcBef>
                <a:spcPct val="25000"/>
              </a:spcBef>
              <a:spcAft>
                <a:spcPct val="25000"/>
              </a:spcAft>
              <a:buClr>
                <a:schemeClr val="accent2"/>
              </a:buClr>
              <a:buFont typeface="Wingdings" pitchFamily="2" charset="2"/>
              <a:buNone/>
              <a:tabLst>
                <a:tab pos="400050" algn="r"/>
                <a:tab pos="685800" algn="l"/>
              </a:tabLst>
            </a:pPr>
            <a:r>
              <a:rPr lang="en-US" sz="1600"/>
              <a:t>  3%     Ovary	</a:t>
            </a:r>
          </a:p>
          <a:p>
            <a:pPr>
              <a:lnSpc>
                <a:spcPct val="90000"/>
              </a:lnSpc>
              <a:spcBef>
                <a:spcPct val="25000"/>
              </a:spcBef>
              <a:spcAft>
                <a:spcPct val="25000"/>
              </a:spcAft>
              <a:buClr>
                <a:schemeClr val="accent2"/>
              </a:buClr>
              <a:buFont typeface="Wingdings" pitchFamily="2" charset="2"/>
              <a:buNone/>
              <a:tabLst>
                <a:tab pos="400050" algn="r"/>
                <a:tab pos="685800" algn="l"/>
              </a:tabLst>
            </a:pPr>
            <a:r>
              <a:rPr lang="en-US" sz="1600"/>
              <a:t>  3%	Thyroid</a:t>
            </a:r>
          </a:p>
          <a:p>
            <a:pPr>
              <a:lnSpc>
                <a:spcPct val="90000"/>
              </a:lnSpc>
              <a:spcBef>
                <a:spcPct val="25000"/>
              </a:spcBef>
              <a:spcAft>
                <a:spcPct val="25000"/>
              </a:spcAft>
              <a:buClr>
                <a:schemeClr val="accent2"/>
              </a:buClr>
              <a:buFont typeface="Wingdings" pitchFamily="2" charset="2"/>
              <a:buNone/>
              <a:tabLst>
                <a:tab pos="400050" algn="r"/>
                <a:tab pos="685800" algn="l"/>
              </a:tabLst>
            </a:pPr>
            <a:r>
              <a:rPr lang="en-US" sz="1600"/>
              <a:t>	2%	Urinary bladder</a:t>
            </a:r>
          </a:p>
          <a:p>
            <a:pPr>
              <a:lnSpc>
                <a:spcPct val="90000"/>
              </a:lnSpc>
              <a:spcBef>
                <a:spcPct val="25000"/>
              </a:spcBef>
              <a:spcAft>
                <a:spcPct val="25000"/>
              </a:spcAft>
              <a:buClr>
                <a:schemeClr val="accent2"/>
              </a:buClr>
              <a:buFont typeface="Wingdings" pitchFamily="2" charset="2"/>
              <a:buNone/>
              <a:tabLst>
                <a:tab pos="400050" algn="r"/>
                <a:tab pos="685800" algn="l"/>
              </a:tabLst>
            </a:pPr>
            <a:r>
              <a:rPr lang="en-US" sz="1600"/>
              <a:t>	2%	Pancreas</a:t>
            </a:r>
          </a:p>
          <a:p>
            <a:pPr>
              <a:lnSpc>
                <a:spcPct val="90000"/>
              </a:lnSpc>
              <a:spcBef>
                <a:spcPct val="25000"/>
              </a:spcBef>
              <a:spcAft>
                <a:spcPct val="25000"/>
              </a:spcAft>
              <a:buClr>
                <a:schemeClr val="accent2"/>
              </a:buClr>
              <a:buFont typeface="Wingdings" pitchFamily="2" charset="2"/>
              <a:buNone/>
              <a:tabLst>
                <a:tab pos="400050" algn="r"/>
                <a:tab pos="685800" algn="l"/>
              </a:tabLst>
            </a:pPr>
            <a:r>
              <a:rPr lang="en-US" sz="1600"/>
              <a:t>	21%	All Other Sites</a:t>
            </a:r>
          </a:p>
        </p:txBody>
      </p:sp>
      <p:sp>
        <p:nvSpPr>
          <p:cNvPr id="14348" name="Rectangle 11"/>
          <p:cNvSpPr>
            <a:spLocks noChangeArrowheads="1"/>
          </p:cNvSpPr>
          <p:nvPr/>
        </p:nvSpPr>
        <p:spPr bwMode="auto">
          <a:xfrm>
            <a:off x="1219200" y="2162175"/>
            <a:ext cx="3557588" cy="4362450"/>
          </a:xfrm>
          <a:prstGeom prst="rect">
            <a:avLst/>
          </a:prstGeom>
          <a:noFill/>
          <a:ln w="9525">
            <a:noFill/>
            <a:miter lim="800000"/>
            <a:headEnd/>
            <a:tailEnd/>
          </a:ln>
        </p:spPr>
        <p:txBody>
          <a:bodyPr/>
          <a:lstStyle/>
          <a:p>
            <a:pPr marL="342900" indent="-342900" eaLnBrk="0" hangingPunct="0">
              <a:lnSpc>
                <a:spcPct val="90000"/>
              </a:lnSpc>
              <a:spcBef>
                <a:spcPct val="25000"/>
              </a:spcBef>
              <a:spcAft>
                <a:spcPct val="25000"/>
              </a:spcAft>
              <a:tabLst>
                <a:tab pos="2457450" algn="r"/>
              </a:tabLst>
            </a:pPr>
            <a:r>
              <a:rPr lang="en-US" sz="1600"/>
              <a:t>Prostate	33%</a:t>
            </a:r>
          </a:p>
          <a:p>
            <a:pPr marL="342900" indent="-342900" eaLnBrk="0" hangingPunct="0">
              <a:lnSpc>
                <a:spcPct val="90000"/>
              </a:lnSpc>
              <a:spcBef>
                <a:spcPct val="25000"/>
              </a:spcBef>
              <a:spcAft>
                <a:spcPct val="25000"/>
              </a:spcAft>
              <a:tabLst>
                <a:tab pos="2457450" algn="r"/>
              </a:tabLst>
            </a:pPr>
            <a:r>
              <a:rPr lang="en-US" sz="1600"/>
              <a:t>Lung and bronchus	13%</a:t>
            </a:r>
          </a:p>
          <a:p>
            <a:pPr marL="342900" indent="-342900" eaLnBrk="0" hangingPunct="0">
              <a:lnSpc>
                <a:spcPct val="90000"/>
              </a:lnSpc>
              <a:spcBef>
                <a:spcPct val="25000"/>
              </a:spcBef>
              <a:spcAft>
                <a:spcPct val="25000"/>
              </a:spcAft>
              <a:tabLst>
                <a:tab pos="2457450" algn="r"/>
              </a:tabLst>
            </a:pPr>
            <a:r>
              <a:rPr lang="en-US" sz="1600"/>
              <a:t>Colon and rectum	10%</a:t>
            </a:r>
          </a:p>
          <a:p>
            <a:pPr marL="342900" indent="-342900" eaLnBrk="0" hangingPunct="0">
              <a:lnSpc>
                <a:spcPct val="90000"/>
              </a:lnSpc>
              <a:spcBef>
                <a:spcPct val="25000"/>
              </a:spcBef>
              <a:spcAft>
                <a:spcPct val="25000"/>
              </a:spcAft>
              <a:tabLst>
                <a:tab pos="2457450" algn="r"/>
              </a:tabLst>
            </a:pPr>
            <a:r>
              <a:rPr lang="en-US" sz="1600"/>
              <a:t>Urinary bladder	7%</a:t>
            </a:r>
          </a:p>
          <a:p>
            <a:pPr marL="342900" indent="-342900" eaLnBrk="0" hangingPunct="0">
              <a:lnSpc>
                <a:spcPct val="90000"/>
              </a:lnSpc>
              <a:spcBef>
                <a:spcPct val="25000"/>
              </a:spcBef>
              <a:spcAft>
                <a:spcPct val="25000"/>
              </a:spcAft>
              <a:tabLst>
                <a:tab pos="2457450" algn="r"/>
              </a:tabLst>
            </a:pPr>
            <a:r>
              <a:rPr lang="en-US" sz="1600"/>
              <a:t>Melanoma of skin	5%</a:t>
            </a:r>
          </a:p>
          <a:p>
            <a:pPr marL="342900" indent="-342900" eaLnBrk="0" hangingPunct="0">
              <a:lnSpc>
                <a:spcPct val="90000"/>
              </a:lnSpc>
              <a:spcBef>
                <a:spcPct val="25000"/>
              </a:spcBef>
              <a:spcAft>
                <a:spcPct val="25000"/>
              </a:spcAft>
              <a:tabLst>
                <a:tab pos="2457450" algn="r"/>
              </a:tabLst>
            </a:pPr>
            <a:r>
              <a:rPr lang="en-US" sz="1600"/>
              <a:t>Non-Hodgkin	4%                      lymphoma	</a:t>
            </a:r>
          </a:p>
          <a:p>
            <a:pPr marL="342900" indent="-342900" eaLnBrk="0" hangingPunct="0">
              <a:lnSpc>
                <a:spcPct val="90000"/>
              </a:lnSpc>
              <a:spcBef>
                <a:spcPct val="25000"/>
              </a:spcBef>
              <a:spcAft>
                <a:spcPct val="25000"/>
              </a:spcAft>
              <a:tabLst>
                <a:tab pos="2457450" algn="r"/>
              </a:tabLst>
            </a:pPr>
            <a:r>
              <a:rPr lang="en-US" sz="1600"/>
              <a:t>Kidney	3%</a:t>
            </a:r>
          </a:p>
          <a:p>
            <a:pPr marL="342900" indent="-342900" eaLnBrk="0" hangingPunct="0">
              <a:lnSpc>
                <a:spcPct val="90000"/>
              </a:lnSpc>
              <a:spcBef>
                <a:spcPct val="25000"/>
              </a:spcBef>
              <a:spcAft>
                <a:spcPct val="25000"/>
              </a:spcAft>
              <a:tabLst>
                <a:tab pos="2457450" algn="r"/>
              </a:tabLst>
            </a:pPr>
            <a:r>
              <a:rPr lang="en-US" sz="1600"/>
              <a:t>Leukemia	3%	</a:t>
            </a:r>
          </a:p>
          <a:p>
            <a:pPr marL="342900" indent="-342900" eaLnBrk="0" hangingPunct="0">
              <a:lnSpc>
                <a:spcPct val="90000"/>
              </a:lnSpc>
              <a:spcBef>
                <a:spcPct val="25000"/>
              </a:spcBef>
              <a:spcAft>
                <a:spcPct val="25000"/>
              </a:spcAft>
              <a:tabLst>
                <a:tab pos="2457450" algn="r"/>
              </a:tabLst>
            </a:pPr>
            <a:r>
              <a:rPr lang="en-US" sz="1600"/>
              <a:t>Oral Cavity	3%</a:t>
            </a:r>
          </a:p>
          <a:p>
            <a:pPr marL="342900" indent="-342900" eaLnBrk="0" hangingPunct="0">
              <a:lnSpc>
                <a:spcPct val="90000"/>
              </a:lnSpc>
              <a:spcBef>
                <a:spcPct val="25000"/>
              </a:spcBef>
              <a:spcAft>
                <a:spcPct val="25000"/>
              </a:spcAft>
              <a:tabLst>
                <a:tab pos="2457450" algn="r"/>
              </a:tabLst>
            </a:pPr>
            <a:r>
              <a:rPr lang="en-US" sz="1600"/>
              <a:t>Pancreas	2%</a:t>
            </a:r>
          </a:p>
          <a:p>
            <a:pPr marL="342900" indent="-342900" eaLnBrk="0" hangingPunct="0">
              <a:lnSpc>
                <a:spcPct val="90000"/>
              </a:lnSpc>
              <a:spcBef>
                <a:spcPct val="25000"/>
              </a:spcBef>
              <a:spcAft>
                <a:spcPct val="25000"/>
              </a:spcAft>
              <a:tabLst>
                <a:tab pos="2457450" algn="r"/>
              </a:tabLst>
            </a:pPr>
            <a:r>
              <a:rPr lang="en-US" sz="1600"/>
              <a:t>All Other Sites	17%</a:t>
            </a:r>
          </a:p>
          <a:p>
            <a:pPr marL="342900" indent="-342900">
              <a:lnSpc>
                <a:spcPct val="90000"/>
              </a:lnSpc>
              <a:spcBef>
                <a:spcPct val="25000"/>
              </a:spcBef>
              <a:spcAft>
                <a:spcPct val="25000"/>
              </a:spcAft>
              <a:tabLst>
                <a:tab pos="2457450" algn="r"/>
              </a:tabLst>
            </a:pPr>
            <a:endParaRPr lang="en-US" sz="16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286000"/>
            <a:ext cx="8229600" cy="1981200"/>
          </a:xfrm>
        </p:spPr>
        <p:txBody>
          <a:bodyPr/>
          <a:lstStyle/>
          <a:p>
            <a:pPr eaLnBrk="1" hangingPunct="1"/>
            <a:r>
              <a:rPr lang="en-US" smtClean="0"/>
              <a:t>Regional and Local data</a:t>
            </a:r>
          </a:p>
        </p:txBody>
      </p:sp>
      <p:sp>
        <p:nvSpPr>
          <p:cNvPr id="15363" name="Date Placeholder 2"/>
          <p:cNvSpPr>
            <a:spLocks noGrp="1"/>
          </p:cNvSpPr>
          <p:nvPr>
            <p:ph type="dt" sz="quarter" idx="10"/>
          </p:nvPr>
        </p:nvSpPr>
        <p:spPr bwMode="auto">
          <a:noFill/>
          <a:ln>
            <a:miter lim="800000"/>
            <a:headEnd/>
            <a:tailEnd/>
          </a:ln>
        </p:spPr>
        <p:txBody>
          <a:bodyPr/>
          <a:lstStyle/>
          <a:p>
            <a:fld id="{AFDFDF4F-6701-4BA8-BDC7-ED97D441C6D0}" type="datetime3">
              <a:rPr lang="en-US"/>
              <a:pPr/>
              <a:t>19 May 2014</a:t>
            </a:fld>
            <a:endParaRPr lang="en-US"/>
          </a:p>
        </p:txBody>
      </p:sp>
      <p:sp>
        <p:nvSpPr>
          <p:cNvPr id="4" name="Footer Placeholder 3"/>
          <p:cNvSpPr>
            <a:spLocks noGrp="1"/>
          </p:cNvSpPr>
          <p:nvPr>
            <p:ph type="ftr" sz="quarter" idx="11"/>
          </p:nvPr>
        </p:nvSpPr>
        <p:spPr/>
        <p:txBody>
          <a:bodyPr/>
          <a:lstStyle/>
          <a:p>
            <a:pPr>
              <a:defRPr/>
            </a:pPr>
            <a:r>
              <a:rPr lang="en-US"/>
              <a:t>Cancer Epidemiology</a:t>
            </a:r>
          </a:p>
        </p:txBody>
      </p:sp>
      <p:sp>
        <p:nvSpPr>
          <p:cNvPr id="15365" name="Slide Number Placeholder 4"/>
          <p:cNvSpPr>
            <a:spLocks noGrp="1"/>
          </p:cNvSpPr>
          <p:nvPr>
            <p:ph type="sldNum" sz="quarter" idx="12"/>
          </p:nvPr>
        </p:nvSpPr>
        <p:spPr bwMode="auto">
          <a:noFill/>
          <a:ln>
            <a:miter lim="800000"/>
            <a:headEnd/>
            <a:tailEnd/>
          </a:ln>
        </p:spPr>
        <p:txBody>
          <a:bodyPr/>
          <a:lstStyle/>
          <a:p>
            <a:fld id="{14D549C9-D79A-4ACF-9BA6-51ABD5D80F17}" type="slidenum">
              <a:rPr lang="en-US"/>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bwMode="auto">
          <a:noFill/>
          <a:ln>
            <a:miter lim="800000"/>
            <a:headEnd/>
            <a:tailEnd/>
          </a:ln>
        </p:spPr>
        <p:txBody>
          <a:bodyPr/>
          <a:lstStyle/>
          <a:p>
            <a:fld id="{DE2AAF24-63BA-494F-A47E-6276FEDAF4DB}" type="datetime3">
              <a:rPr lang="en-US"/>
              <a:pPr/>
              <a:t>19 May 2014</a:t>
            </a:fld>
            <a:endParaRPr lang="en-US"/>
          </a:p>
        </p:txBody>
      </p:sp>
      <p:sp>
        <p:nvSpPr>
          <p:cNvPr id="5" name="Footer Placeholder 4"/>
          <p:cNvSpPr>
            <a:spLocks noGrp="1"/>
          </p:cNvSpPr>
          <p:nvPr>
            <p:ph type="ftr" sz="quarter" idx="11"/>
          </p:nvPr>
        </p:nvSpPr>
        <p:spPr/>
        <p:txBody>
          <a:bodyPr/>
          <a:lstStyle/>
          <a:p>
            <a:pPr>
              <a:defRPr/>
            </a:pPr>
            <a:r>
              <a:rPr lang="en-US"/>
              <a:t>Cancer Epidemiology</a:t>
            </a:r>
          </a:p>
        </p:txBody>
      </p:sp>
      <p:sp>
        <p:nvSpPr>
          <p:cNvPr id="16388" name="Slide Number Placeholder 5"/>
          <p:cNvSpPr>
            <a:spLocks noGrp="1"/>
          </p:cNvSpPr>
          <p:nvPr>
            <p:ph type="sldNum" sz="quarter" idx="12"/>
          </p:nvPr>
        </p:nvSpPr>
        <p:spPr bwMode="auto">
          <a:noFill/>
          <a:ln>
            <a:miter lim="800000"/>
            <a:headEnd/>
            <a:tailEnd/>
          </a:ln>
        </p:spPr>
        <p:txBody>
          <a:bodyPr/>
          <a:lstStyle/>
          <a:p>
            <a:fld id="{9E9DC90B-028A-4C36-A1B9-8468B99E490F}" type="slidenum">
              <a:rPr lang="en-US"/>
              <a:pPr/>
              <a:t>15</a:t>
            </a:fld>
            <a:endParaRPr lang="en-US"/>
          </a:p>
        </p:txBody>
      </p:sp>
      <p:pic>
        <p:nvPicPr>
          <p:cNvPr id="16389" name="Picture 6"/>
          <p:cNvPicPr>
            <a:picLocks noChangeAspect="1"/>
          </p:cNvPicPr>
          <p:nvPr/>
        </p:nvPicPr>
        <p:blipFill>
          <a:blip r:embed="rId2"/>
          <a:srcRect/>
          <a:stretch>
            <a:fillRect/>
          </a:stretch>
        </p:blipFill>
        <p:spPr bwMode="auto">
          <a:xfrm>
            <a:off x="152400" y="228600"/>
            <a:ext cx="8839200" cy="59436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1"/>
          <p:cNvSpPr>
            <a:spLocks noGrp="1"/>
          </p:cNvSpPr>
          <p:nvPr>
            <p:ph type="dt" sz="quarter" idx="10"/>
          </p:nvPr>
        </p:nvSpPr>
        <p:spPr bwMode="auto">
          <a:noFill/>
          <a:ln>
            <a:miter lim="800000"/>
            <a:headEnd/>
            <a:tailEnd/>
          </a:ln>
        </p:spPr>
        <p:txBody>
          <a:bodyPr/>
          <a:lstStyle/>
          <a:p>
            <a:fld id="{C716BD1A-1FD1-4A72-8B26-362A2B4C69AF}" type="datetime3">
              <a:rPr lang="en-US"/>
              <a:pPr/>
              <a:t>19 May 2014</a:t>
            </a:fld>
            <a:endParaRPr lang="en-US"/>
          </a:p>
        </p:txBody>
      </p:sp>
      <p:sp>
        <p:nvSpPr>
          <p:cNvPr id="3" name="Footer Placeholder 2"/>
          <p:cNvSpPr>
            <a:spLocks noGrp="1"/>
          </p:cNvSpPr>
          <p:nvPr>
            <p:ph type="ftr" sz="quarter" idx="11"/>
          </p:nvPr>
        </p:nvSpPr>
        <p:spPr/>
        <p:txBody>
          <a:bodyPr/>
          <a:lstStyle/>
          <a:p>
            <a:pPr>
              <a:defRPr/>
            </a:pPr>
            <a:r>
              <a:rPr lang="en-US"/>
              <a:t>Cancer Epidemiology</a:t>
            </a:r>
          </a:p>
        </p:txBody>
      </p:sp>
      <p:sp>
        <p:nvSpPr>
          <p:cNvPr id="17412" name="Slide Number Placeholder 3"/>
          <p:cNvSpPr>
            <a:spLocks noGrp="1"/>
          </p:cNvSpPr>
          <p:nvPr>
            <p:ph type="sldNum" sz="quarter" idx="12"/>
          </p:nvPr>
        </p:nvSpPr>
        <p:spPr bwMode="auto">
          <a:noFill/>
          <a:ln>
            <a:miter lim="800000"/>
            <a:headEnd/>
            <a:tailEnd/>
          </a:ln>
        </p:spPr>
        <p:txBody>
          <a:bodyPr/>
          <a:lstStyle/>
          <a:p>
            <a:fld id="{6BA8AEA0-876A-4FDC-B1CB-A104A222C97D}" type="slidenum">
              <a:rPr lang="en-US"/>
              <a:pPr/>
              <a:t>16</a:t>
            </a:fld>
            <a:endParaRPr lang="en-US"/>
          </a:p>
        </p:txBody>
      </p:sp>
      <p:pic>
        <p:nvPicPr>
          <p:cNvPr id="17413" name="Picture 4"/>
          <p:cNvPicPr>
            <a:picLocks noChangeAspect="1"/>
          </p:cNvPicPr>
          <p:nvPr/>
        </p:nvPicPr>
        <p:blipFill>
          <a:blip r:embed="rId2"/>
          <a:srcRect/>
          <a:stretch>
            <a:fillRect/>
          </a:stretch>
        </p:blipFill>
        <p:spPr bwMode="auto">
          <a:xfrm>
            <a:off x="152400" y="304800"/>
            <a:ext cx="8686800" cy="57912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1"/>
          <p:cNvSpPr>
            <a:spLocks noGrp="1"/>
          </p:cNvSpPr>
          <p:nvPr>
            <p:ph type="dt" sz="quarter" idx="10"/>
          </p:nvPr>
        </p:nvSpPr>
        <p:spPr bwMode="auto">
          <a:noFill/>
          <a:ln>
            <a:miter lim="800000"/>
            <a:headEnd/>
            <a:tailEnd/>
          </a:ln>
        </p:spPr>
        <p:txBody>
          <a:bodyPr/>
          <a:lstStyle/>
          <a:p>
            <a:fld id="{DB433DBA-F2E6-4E44-9A77-D79F7229A869}" type="datetime3">
              <a:rPr lang="en-US"/>
              <a:pPr/>
              <a:t>19 May 2014</a:t>
            </a:fld>
            <a:endParaRPr lang="en-US"/>
          </a:p>
        </p:txBody>
      </p:sp>
      <p:sp>
        <p:nvSpPr>
          <p:cNvPr id="3" name="Footer Placeholder 2"/>
          <p:cNvSpPr>
            <a:spLocks noGrp="1"/>
          </p:cNvSpPr>
          <p:nvPr>
            <p:ph type="ftr" sz="quarter" idx="11"/>
          </p:nvPr>
        </p:nvSpPr>
        <p:spPr/>
        <p:txBody>
          <a:bodyPr/>
          <a:lstStyle/>
          <a:p>
            <a:pPr>
              <a:defRPr/>
            </a:pPr>
            <a:r>
              <a:rPr lang="en-US"/>
              <a:t>Cancer Epidemiology</a:t>
            </a:r>
          </a:p>
        </p:txBody>
      </p:sp>
      <p:sp>
        <p:nvSpPr>
          <p:cNvPr id="18436" name="Slide Number Placeholder 3"/>
          <p:cNvSpPr>
            <a:spLocks noGrp="1"/>
          </p:cNvSpPr>
          <p:nvPr>
            <p:ph type="sldNum" sz="quarter" idx="12"/>
          </p:nvPr>
        </p:nvSpPr>
        <p:spPr bwMode="auto">
          <a:noFill/>
          <a:ln>
            <a:miter lim="800000"/>
            <a:headEnd/>
            <a:tailEnd/>
          </a:ln>
        </p:spPr>
        <p:txBody>
          <a:bodyPr/>
          <a:lstStyle/>
          <a:p>
            <a:fld id="{1A70E5CA-D1B3-4DE2-AEBC-B8DD3F940A94}" type="slidenum">
              <a:rPr lang="en-US"/>
              <a:pPr/>
              <a:t>17</a:t>
            </a:fld>
            <a:endParaRPr lang="en-US"/>
          </a:p>
        </p:txBody>
      </p:sp>
      <p:pic>
        <p:nvPicPr>
          <p:cNvPr id="18437" name="Picture 4"/>
          <p:cNvPicPr>
            <a:picLocks noChangeAspect="1"/>
          </p:cNvPicPr>
          <p:nvPr/>
        </p:nvPicPr>
        <p:blipFill>
          <a:blip r:embed="rId2"/>
          <a:srcRect/>
          <a:stretch>
            <a:fillRect/>
          </a:stretch>
        </p:blipFill>
        <p:spPr bwMode="auto">
          <a:xfrm>
            <a:off x="228600" y="228600"/>
            <a:ext cx="8610600" cy="57150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1"/>
          <p:cNvSpPr>
            <a:spLocks noGrp="1"/>
          </p:cNvSpPr>
          <p:nvPr>
            <p:ph type="dt" sz="quarter" idx="10"/>
          </p:nvPr>
        </p:nvSpPr>
        <p:spPr bwMode="auto">
          <a:noFill/>
          <a:ln>
            <a:miter lim="800000"/>
            <a:headEnd/>
            <a:tailEnd/>
          </a:ln>
        </p:spPr>
        <p:txBody>
          <a:bodyPr/>
          <a:lstStyle/>
          <a:p>
            <a:fld id="{229A65DE-0353-4236-94BA-24086840A4E5}" type="datetime3">
              <a:rPr lang="en-US"/>
              <a:pPr/>
              <a:t>19 May 2014</a:t>
            </a:fld>
            <a:endParaRPr lang="en-US"/>
          </a:p>
        </p:txBody>
      </p:sp>
      <p:sp>
        <p:nvSpPr>
          <p:cNvPr id="3" name="Footer Placeholder 2"/>
          <p:cNvSpPr>
            <a:spLocks noGrp="1"/>
          </p:cNvSpPr>
          <p:nvPr>
            <p:ph type="ftr" sz="quarter" idx="11"/>
          </p:nvPr>
        </p:nvSpPr>
        <p:spPr/>
        <p:txBody>
          <a:bodyPr/>
          <a:lstStyle/>
          <a:p>
            <a:pPr>
              <a:defRPr/>
            </a:pPr>
            <a:r>
              <a:rPr lang="en-US"/>
              <a:t>Cancer Epidemiology</a:t>
            </a:r>
          </a:p>
        </p:txBody>
      </p:sp>
      <p:sp>
        <p:nvSpPr>
          <p:cNvPr id="19460" name="Slide Number Placeholder 3"/>
          <p:cNvSpPr>
            <a:spLocks noGrp="1"/>
          </p:cNvSpPr>
          <p:nvPr>
            <p:ph type="sldNum" sz="quarter" idx="12"/>
          </p:nvPr>
        </p:nvSpPr>
        <p:spPr bwMode="auto">
          <a:noFill/>
          <a:ln>
            <a:miter lim="800000"/>
            <a:headEnd/>
            <a:tailEnd/>
          </a:ln>
        </p:spPr>
        <p:txBody>
          <a:bodyPr/>
          <a:lstStyle/>
          <a:p>
            <a:fld id="{4C1FA954-A9CF-4744-A730-0BE42C79032C}" type="slidenum">
              <a:rPr lang="en-US"/>
              <a:pPr/>
              <a:t>18</a:t>
            </a:fld>
            <a:endParaRPr lang="en-US"/>
          </a:p>
        </p:txBody>
      </p:sp>
      <p:pic>
        <p:nvPicPr>
          <p:cNvPr id="19461" name="Picture 4"/>
          <p:cNvPicPr>
            <a:picLocks noChangeAspect="1"/>
          </p:cNvPicPr>
          <p:nvPr/>
        </p:nvPicPr>
        <p:blipFill>
          <a:blip r:embed="rId2"/>
          <a:srcRect/>
          <a:stretch>
            <a:fillRect/>
          </a:stretch>
        </p:blipFill>
        <p:spPr bwMode="auto">
          <a:xfrm>
            <a:off x="307975" y="457200"/>
            <a:ext cx="8505825" cy="57150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1"/>
          <p:cNvSpPr>
            <a:spLocks noGrp="1"/>
          </p:cNvSpPr>
          <p:nvPr>
            <p:ph type="dt" sz="quarter" idx="10"/>
          </p:nvPr>
        </p:nvSpPr>
        <p:spPr bwMode="auto">
          <a:noFill/>
          <a:ln>
            <a:miter lim="800000"/>
            <a:headEnd/>
            <a:tailEnd/>
          </a:ln>
        </p:spPr>
        <p:txBody>
          <a:bodyPr/>
          <a:lstStyle/>
          <a:p>
            <a:fld id="{86374D15-0A9A-4487-95D4-CF983F8356F7}" type="datetime3">
              <a:rPr lang="en-US"/>
              <a:pPr/>
              <a:t>19 May 2014</a:t>
            </a:fld>
            <a:endParaRPr lang="en-US"/>
          </a:p>
        </p:txBody>
      </p:sp>
      <p:sp>
        <p:nvSpPr>
          <p:cNvPr id="3" name="Footer Placeholder 2"/>
          <p:cNvSpPr>
            <a:spLocks noGrp="1"/>
          </p:cNvSpPr>
          <p:nvPr>
            <p:ph type="ftr" sz="quarter" idx="11"/>
          </p:nvPr>
        </p:nvSpPr>
        <p:spPr/>
        <p:txBody>
          <a:bodyPr/>
          <a:lstStyle/>
          <a:p>
            <a:pPr>
              <a:defRPr/>
            </a:pPr>
            <a:r>
              <a:rPr lang="en-US"/>
              <a:t>Cancer Epidemiology</a:t>
            </a:r>
          </a:p>
        </p:txBody>
      </p:sp>
      <p:sp>
        <p:nvSpPr>
          <p:cNvPr id="20484" name="Slide Number Placeholder 3"/>
          <p:cNvSpPr>
            <a:spLocks noGrp="1"/>
          </p:cNvSpPr>
          <p:nvPr>
            <p:ph type="sldNum" sz="quarter" idx="12"/>
          </p:nvPr>
        </p:nvSpPr>
        <p:spPr bwMode="auto">
          <a:noFill/>
          <a:ln>
            <a:miter lim="800000"/>
            <a:headEnd/>
            <a:tailEnd/>
          </a:ln>
        </p:spPr>
        <p:txBody>
          <a:bodyPr/>
          <a:lstStyle/>
          <a:p>
            <a:fld id="{EA66375A-A192-4BCF-90F3-1610CCDF7F63}" type="slidenum">
              <a:rPr lang="en-US"/>
              <a:pPr/>
              <a:t>19</a:t>
            </a:fld>
            <a:endParaRPr lang="en-US"/>
          </a:p>
        </p:txBody>
      </p:sp>
      <p:pic>
        <p:nvPicPr>
          <p:cNvPr id="20485" name="Picture 4"/>
          <p:cNvPicPr>
            <a:picLocks noChangeAspect="1"/>
          </p:cNvPicPr>
          <p:nvPr/>
        </p:nvPicPr>
        <p:blipFill>
          <a:blip r:embed="rId2"/>
          <a:srcRect/>
          <a:stretch>
            <a:fillRect/>
          </a:stretch>
        </p:blipFill>
        <p:spPr bwMode="auto">
          <a:xfrm>
            <a:off x="152400" y="457200"/>
            <a:ext cx="8712200" cy="4648200"/>
          </a:xfrm>
          <a:prstGeom prst="rect">
            <a:avLst/>
          </a:prstGeom>
          <a:noFill/>
          <a:ln w="9525">
            <a:noFill/>
            <a:miter lim="800000"/>
            <a:headEnd/>
            <a:tailEnd/>
          </a:ln>
        </p:spPr>
      </p:pic>
      <p:pic>
        <p:nvPicPr>
          <p:cNvPr id="20486" name="Picture 6"/>
          <p:cNvPicPr>
            <a:picLocks noChangeAspect="1"/>
          </p:cNvPicPr>
          <p:nvPr/>
        </p:nvPicPr>
        <p:blipFill>
          <a:blip r:embed="rId3"/>
          <a:srcRect/>
          <a:stretch>
            <a:fillRect/>
          </a:stretch>
        </p:blipFill>
        <p:spPr bwMode="auto">
          <a:xfrm>
            <a:off x="1905000" y="5105400"/>
            <a:ext cx="5791200" cy="10668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mtClean="0"/>
              <a:t>Learning Objectives</a:t>
            </a:r>
          </a:p>
        </p:txBody>
      </p:sp>
      <p:sp>
        <p:nvSpPr>
          <p:cNvPr id="3075" name="Rectangle 3"/>
          <p:cNvSpPr>
            <a:spLocks noGrp="1" noChangeArrowheads="1"/>
          </p:cNvSpPr>
          <p:nvPr>
            <p:ph idx="1"/>
          </p:nvPr>
        </p:nvSpPr>
        <p:spPr>
          <a:xfrm>
            <a:off x="457200" y="2209800"/>
            <a:ext cx="8229600" cy="3916363"/>
          </a:xfrm>
        </p:spPr>
        <p:txBody>
          <a:bodyPr/>
          <a:lstStyle/>
          <a:p>
            <a:pPr eaLnBrk="1" hangingPunct="1">
              <a:lnSpc>
                <a:spcPct val="80000"/>
              </a:lnSpc>
            </a:pPr>
            <a:r>
              <a:rPr lang="en-US" sz="2000" smtClean="0"/>
              <a:t>Students should be able to:</a:t>
            </a:r>
          </a:p>
          <a:p>
            <a:pPr lvl="1" eaLnBrk="1" hangingPunct="1">
              <a:lnSpc>
                <a:spcPct val="80000"/>
              </a:lnSpc>
            </a:pPr>
            <a:r>
              <a:rPr lang="en-US" sz="1800" smtClean="0"/>
              <a:t>Appreciate the historical perspective of cancer control</a:t>
            </a:r>
          </a:p>
          <a:p>
            <a:pPr lvl="1" eaLnBrk="1" hangingPunct="1">
              <a:lnSpc>
                <a:spcPct val="80000"/>
              </a:lnSpc>
            </a:pPr>
            <a:r>
              <a:rPr lang="en-US" sz="1800" smtClean="0"/>
              <a:t>Explain the Global impact of cancer </a:t>
            </a:r>
          </a:p>
          <a:p>
            <a:pPr lvl="1" eaLnBrk="1" hangingPunct="1">
              <a:lnSpc>
                <a:spcPct val="80000"/>
              </a:lnSpc>
            </a:pPr>
            <a:r>
              <a:rPr lang="en-US" sz="1800" smtClean="0"/>
              <a:t>Identify the most prevalent cancers world wide</a:t>
            </a:r>
          </a:p>
          <a:p>
            <a:pPr lvl="1" eaLnBrk="1" hangingPunct="1">
              <a:lnSpc>
                <a:spcPct val="80000"/>
              </a:lnSpc>
            </a:pPr>
            <a:r>
              <a:rPr lang="en-US" sz="1800" smtClean="0"/>
              <a:t>Identify the leading causes of cancer deaths</a:t>
            </a:r>
          </a:p>
          <a:p>
            <a:pPr lvl="1" eaLnBrk="1" hangingPunct="1">
              <a:lnSpc>
                <a:spcPct val="80000"/>
              </a:lnSpc>
            </a:pPr>
            <a:r>
              <a:rPr lang="en-US" sz="1800" smtClean="0"/>
              <a:t>Understand the cancer control continuum and explain its implication to public health</a:t>
            </a:r>
          </a:p>
          <a:p>
            <a:pPr lvl="1" eaLnBrk="1" hangingPunct="1">
              <a:lnSpc>
                <a:spcPct val="80000"/>
              </a:lnSpc>
            </a:pPr>
            <a:r>
              <a:rPr lang="en-US" sz="1800" smtClean="0"/>
              <a:t>Explain important factors and trends affecting cancer control and directions for future research</a:t>
            </a:r>
          </a:p>
        </p:txBody>
      </p:sp>
      <p:sp>
        <p:nvSpPr>
          <p:cNvPr id="3076" name="Date Placeholder 3"/>
          <p:cNvSpPr>
            <a:spLocks noGrp="1"/>
          </p:cNvSpPr>
          <p:nvPr>
            <p:ph type="dt" sz="quarter" idx="10"/>
          </p:nvPr>
        </p:nvSpPr>
        <p:spPr bwMode="auto">
          <a:noFill/>
          <a:ln>
            <a:miter lim="800000"/>
            <a:headEnd/>
            <a:tailEnd/>
          </a:ln>
        </p:spPr>
        <p:txBody>
          <a:bodyPr/>
          <a:lstStyle/>
          <a:p>
            <a:fld id="{061A1D38-3407-4600-9BE9-A704CE4A5DFC}" type="datetime3">
              <a:rPr lang="en-US">
                <a:latin typeface="Calibri" pitchFamily="34" charset="0"/>
              </a:rPr>
              <a:pPr/>
              <a:t>19 May 2014</a:t>
            </a:fld>
            <a:endParaRPr lang="en-US">
              <a:latin typeface="Calibri" pitchFamily="34" charset="0"/>
            </a:endParaRPr>
          </a:p>
        </p:txBody>
      </p:sp>
      <p:sp>
        <p:nvSpPr>
          <p:cNvPr id="6" name="Footer Placeholder 5"/>
          <p:cNvSpPr>
            <a:spLocks noGrp="1"/>
          </p:cNvSpPr>
          <p:nvPr>
            <p:ph type="ftr" sz="quarter" idx="11"/>
          </p:nvPr>
        </p:nvSpPr>
        <p:spPr/>
        <p:txBody>
          <a:bodyPr/>
          <a:lstStyle/>
          <a:p>
            <a:pPr>
              <a:defRPr/>
            </a:pPr>
            <a:r>
              <a:rPr lang="en-US"/>
              <a:t>Cancer Epidemiology</a:t>
            </a:r>
          </a:p>
        </p:txBody>
      </p:sp>
      <p:sp>
        <p:nvSpPr>
          <p:cNvPr id="3078" name="Slide Number Placeholder 4"/>
          <p:cNvSpPr>
            <a:spLocks noGrp="1"/>
          </p:cNvSpPr>
          <p:nvPr>
            <p:ph type="sldNum" sz="quarter" idx="12"/>
          </p:nvPr>
        </p:nvSpPr>
        <p:spPr bwMode="auto">
          <a:noFill/>
          <a:ln>
            <a:miter lim="800000"/>
            <a:headEnd/>
            <a:tailEnd/>
          </a:ln>
        </p:spPr>
        <p:txBody>
          <a:bodyPr/>
          <a:lstStyle/>
          <a:p>
            <a:fld id="{D6861D0D-4CB9-441C-AB61-6073EE9CBC8D}" type="slidenum">
              <a:rPr lang="en-US">
                <a:latin typeface="Calibri" pitchFamily="34" charset="0"/>
              </a:rPr>
              <a:pPr/>
              <a:t>2</a:t>
            </a:fld>
            <a:endParaRPr lang="en-US">
              <a:latin typeface="Calibri"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1"/>
          <p:cNvSpPr>
            <a:spLocks noGrp="1"/>
          </p:cNvSpPr>
          <p:nvPr>
            <p:ph type="dt" sz="quarter" idx="10"/>
          </p:nvPr>
        </p:nvSpPr>
        <p:spPr bwMode="auto">
          <a:noFill/>
          <a:ln>
            <a:miter lim="800000"/>
            <a:headEnd/>
            <a:tailEnd/>
          </a:ln>
        </p:spPr>
        <p:txBody>
          <a:bodyPr/>
          <a:lstStyle/>
          <a:p>
            <a:fld id="{5D225EAA-A3B5-4EA3-BE77-7CE9645BC000}" type="datetime3">
              <a:rPr lang="en-US"/>
              <a:pPr/>
              <a:t>19 May 2014</a:t>
            </a:fld>
            <a:endParaRPr lang="en-US"/>
          </a:p>
        </p:txBody>
      </p:sp>
      <p:sp>
        <p:nvSpPr>
          <p:cNvPr id="3" name="Footer Placeholder 2"/>
          <p:cNvSpPr>
            <a:spLocks noGrp="1"/>
          </p:cNvSpPr>
          <p:nvPr>
            <p:ph type="ftr" sz="quarter" idx="11"/>
          </p:nvPr>
        </p:nvSpPr>
        <p:spPr/>
        <p:txBody>
          <a:bodyPr/>
          <a:lstStyle/>
          <a:p>
            <a:pPr>
              <a:defRPr/>
            </a:pPr>
            <a:r>
              <a:rPr lang="en-US"/>
              <a:t>Cancer Epidemiology</a:t>
            </a:r>
          </a:p>
        </p:txBody>
      </p:sp>
      <p:sp>
        <p:nvSpPr>
          <p:cNvPr id="21508" name="Slide Number Placeholder 3"/>
          <p:cNvSpPr>
            <a:spLocks noGrp="1"/>
          </p:cNvSpPr>
          <p:nvPr>
            <p:ph type="sldNum" sz="quarter" idx="12"/>
          </p:nvPr>
        </p:nvSpPr>
        <p:spPr bwMode="auto">
          <a:noFill/>
          <a:ln>
            <a:miter lim="800000"/>
            <a:headEnd/>
            <a:tailEnd/>
          </a:ln>
        </p:spPr>
        <p:txBody>
          <a:bodyPr/>
          <a:lstStyle/>
          <a:p>
            <a:fld id="{2A9C1637-928C-40FE-A8D1-3D944D3318CC}" type="slidenum">
              <a:rPr lang="en-US"/>
              <a:pPr/>
              <a:t>20</a:t>
            </a:fld>
            <a:endParaRPr lang="en-US"/>
          </a:p>
        </p:txBody>
      </p:sp>
      <p:pic>
        <p:nvPicPr>
          <p:cNvPr id="21509" name="Picture 4"/>
          <p:cNvPicPr>
            <a:picLocks noChangeAspect="1"/>
          </p:cNvPicPr>
          <p:nvPr/>
        </p:nvPicPr>
        <p:blipFill>
          <a:blip r:embed="rId2"/>
          <a:srcRect/>
          <a:stretch>
            <a:fillRect/>
          </a:stretch>
        </p:blipFill>
        <p:spPr bwMode="auto">
          <a:xfrm>
            <a:off x="122238" y="152400"/>
            <a:ext cx="8539162" cy="4495800"/>
          </a:xfrm>
          <a:prstGeom prst="rect">
            <a:avLst/>
          </a:prstGeom>
          <a:noFill/>
          <a:ln w="9525">
            <a:noFill/>
            <a:miter lim="800000"/>
            <a:headEnd/>
            <a:tailEnd/>
          </a:ln>
        </p:spPr>
      </p:pic>
      <p:pic>
        <p:nvPicPr>
          <p:cNvPr id="21510" name="Picture 6"/>
          <p:cNvPicPr>
            <a:picLocks noChangeAspect="1"/>
          </p:cNvPicPr>
          <p:nvPr/>
        </p:nvPicPr>
        <p:blipFill>
          <a:blip r:embed="rId3"/>
          <a:srcRect/>
          <a:stretch>
            <a:fillRect/>
          </a:stretch>
        </p:blipFill>
        <p:spPr bwMode="auto">
          <a:xfrm>
            <a:off x="609600" y="4876800"/>
            <a:ext cx="7848600" cy="12192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ctrTitle"/>
          </p:nvPr>
        </p:nvSpPr>
        <p:spPr/>
        <p:txBody>
          <a:bodyPr/>
          <a:lstStyle/>
          <a:p>
            <a:pPr eaLnBrk="1" hangingPunct="1"/>
            <a:r>
              <a:rPr lang="en-US" sz="3600" smtClean="0"/>
              <a:t>Cancer Epidemiology Concepts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3200" smtClean="0">
                <a:solidFill>
                  <a:srgbClr val="0070C0"/>
                </a:solidFill>
              </a:rPr>
              <a:t>Methods of Cancer Epidemiology</a:t>
            </a:r>
          </a:p>
        </p:txBody>
      </p:sp>
      <p:sp>
        <p:nvSpPr>
          <p:cNvPr id="23555" name="Rectangle 3"/>
          <p:cNvSpPr>
            <a:spLocks noGrp="1" noChangeArrowheads="1"/>
          </p:cNvSpPr>
          <p:nvPr>
            <p:ph idx="1"/>
          </p:nvPr>
        </p:nvSpPr>
        <p:spPr>
          <a:xfrm>
            <a:off x="838200" y="1981200"/>
            <a:ext cx="8116888" cy="4151313"/>
          </a:xfrm>
        </p:spPr>
        <p:txBody>
          <a:bodyPr/>
          <a:lstStyle/>
          <a:p>
            <a:pPr eaLnBrk="1" hangingPunct="1">
              <a:lnSpc>
                <a:spcPct val="90000"/>
              </a:lnSpc>
            </a:pPr>
            <a:r>
              <a:rPr lang="en-US" sz="2600" smtClean="0">
                <a:solidFill>
                  <a:srgbClr val="FF0000"/>
                </a:solidFill>
              </a:rPr>
              <a:t>Descriptive Studies</a:t>
            </a:r>
          </a:p>
          <a:p>
            <a:pPr lvl="1" eaLnBrk="1" hangingPunct="1">
              <a:lnSpc>
                <a:spcPct val="90000"/>
              </a:lnSpc>
            </a:pPr>
            <a:r>
              <a:rPr lang="en-US" sz="2600" smtClean="0"/>
              <a:t>Incidence, mortality, survival</a:t>
            </a:r>
          </a:p>
          <a:p>
            <a:pPr lvl="1" eaLnBrk="1" hangingPunct="1">
              <a:lnSpc>
                <a:spcPct val="90000"/>
              </a:lnSpc>
            </a:pPr>
            <a:r>
              <a:rPr lang="en-US" sz="2600" smtClean="0"/>
              <a:t>Time Trends</a:t>
            </a:r>
          </a:p>
          <a:p>
            <a:pPr lvl="1" eaLnBrk="1" hangingPunct="1">
              <a:lnSpc>
                <a:spcPct val="90000"/>
              </a:lnSpc>
            </a:pPr>
            <a:r>
              <a:rPr lang="en-US" sz="2600" smtClean="0"/>
              <a:t>Geographic Patterns</a:t>
            </a:r>
          </a:p>
          <a:p>
            <a:pPr lvl="1" eaLnBrk="1" hangingPunct="1">
              <a:lnSpc>
                <a:spcPct val="90000"/>
              </a:lnSpc>
            </a:pPr>
            <a:r>
              <a:rPr lang="en-US" sz="2600" smtClean="0"/>
              <a:t>Patterns by Age, Gender, SES, Ethnicity</a:t>
            </a:r>
          </a:p>
          <a:p>
            <a:pPr eaLnBrk="1" hangingPunct="1">
              <a:lnSpc>
                <a:spcPct val="90000"/>
              </a:lnSpc>
            </a:pPr>
            <a:r>
              <a:rPr lang="en-US" sz="2600" smtClean="0">
                <a:solidFill>
                  <a:srgbClr val="FF0000"/>
                </a:solidFill>
              </a:rPr>
              <a:t>Analytic Studies</a:t>
            </a:r>
            <a:r>
              <a:rPr lang="en-US" sz="2600" smtClean="0"/>
              <a:t> </a:t>
            </a:r>
          </a:p>
          <a:p>
            <a:pPr lvl="1" eaLnBrk="1" hangingPunct="1">
              <a:lnSpc>
                <a:spcPct val="90000"/>
              </a:lnSpc>
            </a:pPr>
            <a:r>
              <a:rPr lang="en-US" sz="2600" smtClean="0"/>
              <a:t>Cross-sectional</a:t>
            </a:r>
          </a:p>
          <a:p>
            <a:pPr lvl="1" eaLnBrk="1" hangingPunct="1">
              <a:lnSpc>
                <a:spcPct val="90000"/>
              </a:lnSpc>
            </a:pPr>
            <a:r>
              <a:rPr lang="en-US" sz="2600" smtClean="0"/>
              <a:t>Case-control</a:t>
            </a:r>
          </a:p>
          <a:p>
            <a:pPr lvl="1" eaLnBrk="1" hangingPunct="1">
              <a:lnSpc>
                <a:spcPct val="90000"/>
              </a:lnSpc>
            </a:pPr>
            <a:r>
              <a:rPr lang="en-US" sz="2600" smtClean="0"/>
              <a:t>Cohort</a:t>
            </a:r>
          </a:p>
          <a:p>
            <a:pPr eaLnBrk="1" hangingPunct="1">
              <a:lnSpc>
                <a:spcPct val="90000"/>
              </a:lnSpc>
            </a:pPr>
            <a:endParaRPr lang="en-US" b="1" smtClean="0">
              <a:solidFill>
                <a:srgbClr val="FFFF00"/>
              </a:solidFill>
            </a:endParaRPr>
          </a:p>
        </p:txBody>
      </p:sp>
      <p:sp>
        <p:nvSpPr>
          <p:cNvPr id="23556" name="Date Placeholder 3"/>
          <p:cNvSpPr>
            <a:spLocks noGrp="1"/>
          </p:cNvSpPr>
          <p:nvPr>
            <p:ph type="dt" sz="quarter" idx="10"/>
          </p:nvPr>
        </p:nvSpPr>
        <p:spPr bwMode="auto">
          <a:noFill/>
          <a:ln>
            <a:miter lim="800000"/>
            <a:headEnd/>
            <a:tailEnd/>
          </a:ln>
        </p:spPr>
        <p:txBody>
          <a:bodyPr/>
          <a:lstStyle/>
          <a:p>
            <a:fld id="{057FEA23-D1CF-417B-A12A-6E01FED4871B}" type="datetime3">
              <a:rPr lang="en-US">
                <a:latin typeface="Calibri" pitchFamily="34" charset="0"/>
              </a:rPr>
              <a:pPr/>
              <a:t>19 May 2014</a:t>
            </a:fld>
            <a:endParaRPr lang="en-US">
              <a:latin typeface="Calibri" pitchFamily="34" charset="0"/>
            </a:endParaRPr>
          </a:p>
        </p:txBody>
      </p:sp>
      <p:sp>
        <p:nvSpPr>
          <p:cNvPr id="6" name="Footer Placeholder 5"/>
          <p:cNvSpPr>
            <a:spLocks noGrp="1"/>
          </p:cNvSpPr>
          <p:nvPr>
            <p:ph type="ftr" sz="quarter" idx="11"/>
          </p:nvPr>
        </p:nvSpPr>
        <p:spPr/>
        <p:txBody>
          <a:bodyPr/>
          <a:lstStyle/>
          <a:p>
            <a:pPr>
              <a:defRPr/>
            </a:pPr>
            <a:r>
              <a:rPr lang="en-US"/>
              <a:t>Cancer Epidemiology</a:t>
            </a:r>
          </a:p>
        </p:txBody>
      </p:sp>
      <p:sp>
        <p:nvSpPr>
          <p:cNvPr id="23558" name="Slide Number Placeholder 4"/>
          <p:cNvSpPr>
            <a:spLocks noGrp="1"/>
          </p:cNvSpPr>
          <p:nvPr>
            <p:ph type="sldNum" sz="quarter" idx="12"/>
          </p:nvPr>
        </p:nvSpPr>
        <p:spPr bwMode="auto">
          <a:noFill/>
          <a:ln>
            <a:miter lim="800000"/>
            <a:headEnd/>
            <a:tailEnd/>
          </a:ln>
        </p:spPr>
        <p:txBody>
          <a:bodyPr/>
          <a:lstStyle/>
          <a:p>
            <a:fld id="{FDF202B9-4FF9-4B53-A9AF-24632F23A8C6}" type="slidenum">
              <a:rPr lang="en-US">
                <a:latin typeface="Calibri" pitchFamily="34" charset="0"/>
              </a:rPr>
              <a:pPr/>
              <a:t>22</a:t>
            </a:fld>
            <a:endParaRPr lang="en-US">
              <a:latin typeface="Calibri"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295400" y="0"/>
            <a:ext cx="7640638" cy="1600200"/>
          </a:xfrm>
        </p:spPr>
        <p:txBody>
          <a:bodyPr/>
          <a:lstStyle/>
          <a:p>
            <a:pPr eaLnBrk="1" hangingPunct="1"/>
            <a:r>
              <a:rPr lang="en-US" sz="3200" b="1" smtClean="0">
                <a:solidFill>
                  <a:srgbClr val="0070C0"/>
                </a:solidFill>
              </a:rPr>
              <a:t>Challenges to Interpretation</a:t>
            </a:r>
          </a:p>
        </p:txBody>
      </p:sp>
      <p:sp>
        <p:nvSpPr>
          <p:cNvPr id="24579" name="Rectangle 3"/>
          <p:cNvSpPr>
            <a:spLocks noGrp="1" noChangeArrowheads="1"/>
          </p:cNvSpPr>
          <p:nvPr>
            <p:ph idx="1"/>
          </p:nvPr>
        </p:nvSpPr>
        <p:spPr>
          <a:xfrm>
            <a:off x="533400" y="2017713"/>
            <a:ext cx="8421688" cy="4114800"/>
          </a:xfrm>
        </p:spPr>
        <p:txBody>
          <a:bodyPr/>
          <a:lstStyle/>
          <a:p>
            <a:pPr lvl="1" eaLnBrk="1" hangingPunct="1">
              <a:lnSpc>
                <a:spcPct val="90000"/>
              </a:lnSpc>
              <a:buClr>
                <a:srgbClr val="FFFF00"/>
              </a:buClr>
            </a:pPr>
            <a:r>
              <a:rPr lang="en-US" sz="2400" smtClean="0"/>
              <a:t>Observational vs. Experimental Design</a:t>
            </a:r>
          </a:p>
          <a:p>
            <a:pPr lvl="1" eaLnBrk="1" hangingPunct="1">
              <a:lnSpc>
                <a:spcPct val="90000"/>
              </a:lnSpc>
              <a:buClr>
                <a:srgbClr val="FFFF00"/>
              </a:buClr>
            </a:pPr>
            <a:r>
              <a:rPr lang="en-US" sz="2400" smtClean="0"/>
              <a:t>Cancer </a:t>
            </a:r>
            <a:r>
              <a:rPr lang="ja-JP" altLang="en-US" sz="2400" smtClean="0"/>
              <a:t>“</a:t>
            </a:r>
            <a:r>
              <a:rPr lang="en-US" altLang="ja-JP" sz="2400" smtClean="0"/>
              <a:t>clusters</a:t>
            </a:r>
            <a:r>
              <a:rPr lang="ja-JP" altLang="en-US" sz="2400" smtClean="0"/>
              <a:t>”</a:t>
            </a:r>
            <a:endParaRPr lang="en-US" altLang="ja-JP" sz="2400" smtClean="0"/>
          </a:p>
          <a:p>
            <a:pPr lvl="1" eaLnBrk="1" hangingPunct="1">
              <a:lnSpc>
                <a:spcPct val="90000"/>
              </a:lnSpc>
              <a:buClr>
                <a:srgbClr val="FFFF00"/>
              </a:buClr>
            </a:pPr>
            <a:r>
              <a:rPr lang="en-US" sz="2400" smtClean="0"/>
              <a:t>Study Design and Conduct</a:t>
            </a:r>
          </a:p>
          <a:p>
            <a:pPr lvl="2" eaLnBrk="1" hangingPunct="1">
              <a:lnSpc>
                <a:spcPct val="90000"/>
              </a:lnSpc>
              <a:buClr>
                <a:srgbClr val="FFFF00"/>
              </a:buClr>
            </a:pPr>
            <a:r>
              <a:rPr lang="en-US" smtClean="0"/>
              <a:t>Study Size</a:t>
            </a:r>
          </a:p>
          <a:p>
            <a:pPr lvl="2" eaLnBrk="1" hangingPunct="1">
              <a:lnSpc>
                <a:spcPct val="90000"/>
              </a:lnSpc>
              <a:buClr>
                <a:srgbClr val="FFFF00"/>
              </a:buClr>
            </a:pPr>
            <a:r>
              <a:rPr lang="en-US" smtClean="0"/>
              <a:t>Biases: misclassification, confounding, selection</a:t>
            </a:r>
          </a:p>
          <a:p>
            <a:pPr lvl="1" eaLnBrk="1" hangingPunct="1">
              <a:lnSpc>
                <a:spcPct val="90000"/>
              </a:lnSpc>
              <a:buClr>
                <a:srgbClr val="FFFF00"/>
              </a:buClr>
            </a:pPr>
            <a:r>
              <a:rPr lang="en-US" sz="2400" smtClean="0"/>
              <a:t>Exposure assessment important</a:t>
            </a:r>
          </a:p>
          <a:p>
            <a:pPr lvl="1" eaLnBrk="1" hangingPunct="1">
              <a:lnSpc>
                <a:spcPct val="90000"/>
              </a:lnSpc>
              <a:buClr>
                <a:srgbClr val="FFFF00"/>
              </a:buClr>
            </a:pPr>
            <a:r>
              <a:rPr lang="ja-JP" altLang="en-US" sz="2400" smtClean="0"/>
              <a:t>“</a:t>
            </a:r>
            <a:r>
              <a:rPr lang="en-US" altLang="ja-JP" sz="2400" smtClean="0"/>
              <a:t>Strong</a:t>
            </a:r>
            <a:r>
              <a:rPr lang="ja-JP" altLang="en-US" sz="2400" smtClean="0"/>
              <a:t>”</a:t>
            </a:r>
            <a:r>
              <a:rPr lang="en-US" altLang="ja-JP" sz="2400" smtClean="0"/>
              <a:t> and </a:t>
            </a:r>
            <a:r>
              <a:rPr lang="ja-JP" altLang="en-US" sz="2400" smtClean="0"/>
              <a:t>“</a:t>
            </a:r>
            <a:r>
              <a:rPr lang="en-US" altLang="ja-JP" sz="2400" smtClean="0"/>
              <a:t>weak</a:t>
            </a:r>
            <a:r>
              <a:rPr lang="ja-JP" altLang="en-US" sz="2400" smtClean="0"/>
              <a:t>”</a:t>
            </a:r>
            <a:r>
              <a:rPr lang="en-US" altLang="ja-JP" sz="2400" smtClean="0"/>
              <a:t> effects </a:t>
            </a:r>
          </a:p>
          <a:p>
            <a:pPr lvl="1" eaLnBrk="1" hangingPunct="1">
              <a:lnSpc>
                <a:spcPct val="90000"/>
              </a:lnSpc>
              <a:buClr>
                <a:srgbClr val="FFFF00"/>
              </a:buClr>
            </a:pPr>
            <a:r>
              <a:rPr lang="en-US" sz="2400" smtClean="0"/>
              <a:t>Impact on a population level</a:t>
            </a:r>
          </a:p>
          <a:p>
            <a:pPr lvl="2" eaLnBrk="1" hangingPunct="1">
              <a:lnSpc>
                <a:spcPct val="90000"/>
              </a:lnSpc>
              <a:buClr>
                <a:srgbClr val="FFFF00"/>
              </a:buClr>
            </a:pPr>
            <a:endParaRPr lang="en-US" b="1" smtClean="0"/>
          </a:p>
          <a:p>
            <a:pPr lvl="2" eaLnBrk="1" hangingPunct="1">
              <a:lnSpc>
                <a:spcPct val="90000"/>
              </a:lnSpc>
              <a:buClr>
                <a:srgbClr val="FFFF00"/>
              </a:buClr>
            </a:pPr>
            <a:endParaRPr lang="en-US" sz="2000" smtClean="0">
              <a:solidFill>
                <a:schemeClr val="bg1"/>
              </a:solidFill>
            </a:endParaRPr>
          </a:p>
          <a:p>
            <a:pPr lvl="2" eaLnBrk="1" hangingPunct="1">
              <a:lnSpc>
                <a:spcPct val="90000"/>
              </a:lnSpc>
              <a:buClr>
                <a:srgbClr val="FFFF00"/>
              </a:buClr>
            </a:pPr>
            <a:endParaRPr lang="en-US" sz="2000" smtClean="0">
              <a:solidFill>
                <a:schemeClr val="bg1"/>
              </a:solidFill>
            </a:endParaRPr>
          </a:p>
        </p:txBody>
      </p:sp>
      <p:sp>
        <p:nvSpPr>
          <p:cNvPr id="24580" name="Date Placeholder 3"/>
          <p:cNvSpPr>
            <a:spLocks noGrp="1"/>
          </p:cNvSpPr>
          <p:nvPr>
            <p:ph type="dt" sz="quarter" idx="10"/>
          </p:nvPr>
        </p:nvSpPr>
        <p:spPr bwMode="auto">
          <a:noFill/>
          <a:ln>
            <a:miter lim="800000"/>
            <a:headEnd/>
            <a:tailEnd/>
          </a:ln>
        </p:spPr>
        <p:txBody>
          <a:bodyPr/>
          <a:lstStyle/>
          <a:p>
            <a:fld id="{BD7D8041-C5F5-4734-827E-01220D884A71}" type="datetime3">
              <a:rPr lang="en-US">
                <a:latin typeface="Calibri" pitchFamily="34" charset="0"/>
              </a:rPr>
              <a:pPr/>
              <a:t>19 May 2014</a:t>
            </a:fld>
            <a:endParaRPr lang="en-US">
              <a:latin typeface="Calibri" pitchFamily="34" charset="0"/>
            </a:endParaRPr>
          </a:p>
        </p:txBody>
      </p:sp>
      <p:sp>
        <p:nvSpPr>
          <p:cNvPr id="6" name="Footer Placeholder 5"/>
          <p:cNvSpPr>
            <a:spLocks noGrp="1"/>
          </p:cNvSpPr>
          <p:nvPr>
            <p:ph type="ftr" sz="quarter" idx="11"/>
          </p:nvPr>
        </p:nvSpPr>
        <p:spPr/>
        <p:txBody>
          <a:bodyPr/>
          <a:lstStyle/>
          <a:p>
            <a:pPr>
              <a:defRPr/>
            </a:pPr>
            <a:r>
              <a:rPr lang="en-US"/>
              <a:t>Cancer Epidemiology</a:t>
            </a:r>
          </a:p>
        </p:txBody>
      </p:sp>
      <p:sp>
        <p:nvSpPr>
          <p:cNvPr id="24582" name="Slide Number Placeholder 4"/>
          <p:cNvSpPr>
            <a:spLocks noGrp="1"/>
          </p:cNvSpPr>
          <p:nvPr>
            <p:ph type="sldNum" sz="quarter" idx="12"/>
          </p:nvPr>
        </p:nvSpPr>
        <p:spPr bwMode="auto">
          <a:noFill/>
          <a:ln>
            <a:miter lim="800000"/>
            <a:headEnd/>
            <a:tailEnd/>
          </a:ln>
        </p:spPr>
        <p:txBody>
          <a:bodyPr/>
          <a:lstStyle/>
          <a:p>
            <a:fld id="{AE0D26CD-FAE9-4B00-9923-798854904EC5}" type="slidenum">
              <a:rPr lang="en-US">
                <a:latin typeface="Calibri" pitchFamily="34" charset="0"/>
              </a:rPr>
              <a:pPr/>
              <a:t>23</a:t>
            </a:fld>
            <a:endParaRPr lang="en-US">
              <a:latin typeface="Calibri"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Rates</a:t>
            </a:r>
          </a:p>
        </p:txBody>
      </p:sp>
      <p:sp>
        <p:nvSpPr>
          <p:cNvPr id="25603" name="Rectangle 3"/>
          <p:cNvSpPr>
            <a:spLocks noGrp="1" noChangeArrowheads="1"/>
          </p:cNvSpPr>
          <p:nvPr>
            <p:ph idx="1"/>
          </p:nvPr>
        </p:nvSpPr>
        <p:spPr/>
        <p:txBody>
          <a:bodyPr/>
          <a:lstStyle/>
          <a:p>
            <a:pPr eaLnBrk="1" hangingPunct="1"/>
            <a:r>
              <a:rPr lang="en-US" smtClean="0"/>
              <a:t>Incidence</a:t>
            </a:r>
          </a:p>
          <a:p>
            <a:pPr eaLnBrk="1" hangingPunct="1"/>
            <a:r>
              <a:rPr lang="en-US" smtClean="0"/>
              <a:t>Prevalence</a:t>
            </a:r>
          </a:p>
          <a:p>
            <a:pPr eaLnBrk="1" hangingPunct="1"/>
            <a:r>
              <a:rPr lang="en-US" smtClean="0"/>
              <a:t>Specific</a:t>
            </a:r>
          </a:p>
          <a:p>
            <a:pPr eaLnBrk="1" hangingPunct="1"/>
            <a:r>
              <a:rPr lang="en-US" smtClean="0"/>
              <a:t>Crude</a:t>
            </a:r>
          </a:p>
          <a:p>
            <a:pPr eaLnBrk="1" hangingPunct="1"/>
            <a:r>
              <a:rPr lang="en-US" smtClean="0"/>
              <a:t>Adjusted/Standardized</a:t>
            </a:r>
          </a:p>
          <a:p>
            <a:pPr eaLnBrk="1" hangingPunct="1"/>
            <a:r>
              <a:rPr lang="en-US" smtClean="0"/>
              <a:t>SMR/SIR</a:t>
            </a:r>
          </a:p>
        </p:txBody>
      </p:sp>
      <p:sp>
        <p:nvSpPr>
          <p:cNvPr id="25604" name="Date Placeholder 3"/>
          <p:cNvSpPr>
            <a:spLocks noGrp="1"/>
          </p:cNvSpPr>
          <p:nvPr>
            <p:ph type="dt" sz="quarter" idx="10"/>
          </p:nvPr>
        </p:nvSpPr>
        <p:spPr bwMode="auto">
          <a:noFill/>
          <a:ln>
            <a:miter lim="800000"/>
            <a:headEnd/>
            <a:tailEnd/>
          </a:ln>
        </p:spPr>
        <p:txBody>
          <a:bodyPr/>
          <a:lstStyle/>
          <a:p>
            <a:fld id="{7A351722-25FB-40BF-922B-8D4E130B1B58}" type="datetime3">
              <a:rPr lang="en-US">
                <a:latin typeface="Calibri" pitchFamily="34" charset="0"/>
              </a:rPr>
              <a:pPr/>
              <a:t>19 May 2014</a:t>
            </a:fld>
            <a:endParaRPr lang="en-US">
              <a:latin typeface="Calibri" pitchFamily="34" charset="0"/>
            </a:endParaRPr>
          </a:p>
        </p:txBody>
      </p:sp>
      <p:sp>
        <p:nvSpPr>
          <p:cNvPr id="6" name="Footer Placeholder 5"/>
          <p:cNvSpPr>
            <a:spLocks noGrp="1"/>
          </p:cNvSpPr>
          <p:nvPr>
            <p:ph type="ftr" sz="quarter" idx="11"/>
          </p:nvPr>
        </p:nvSpPr>
        <p:spPr/>
        <p:txBody>
          <a:bodyPr/>
          <a:lstStyle/>
          <a:p>
            <a:pPr>
              <a:defRPr/>
            </a:pPr>
            <a:r>
              <a:rPr lang="en-US"/>
              <a:t>Cancer Epidemiology</a:t>
            </a:r>
          </a:p>
        </p:txBody>
      </p:sp>
      <p:sp>
        <p:nvSpPr>
          <p:cNvPr id="25606" name="Slide Number Placeholder 4"/>
          <p:cNvSpPr>
            <a:spLocks noGrp="1"/>
          </p:cNvSpPr>
          <p:nvPr>
            <p:ph type="sldNum" sz="quarter" idx="12"/>
          </p:nvPr>
        </p:nvSpPr>
        <p:spPr bwMode="auto">
          <a:noFill/>
          <a:ln>
            <a:miter lim="800000"/>
            <a:headEnd/>
            <a:tailEnd/>
          </a:ln>
        </p:spPr>
        <p:txBody>
          <a:bodyPr/>
          <a:lstStyle/>
          <a:p>
            <a:fld id="{A6AADA4E-A623-4A68-9ADD-9D74EF788E2B}" type="slidenum">
              <a:rPr lang="en-US">
                <a:latin typeface="Calibri" pitchFamily="34" charset="0"/>
              </a:rPr>
              <a:pPr/>
              <a:t>24</a:t>
            </a:fld>
            <a:endParaRPr lang="en-US">
              <a:latin typeface="Calibri"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3600" b="1" smtClean="0">
                <a:solidFill>
                  <a:schemeClr val="bg1"/>
                </a:solidFill>
                <a:ea typeface="+mj-ea"/>
                <a:cs typeface="+mj-cs"/>
              </a:rPr>
              <a:t>Cancer Epidemiology</a:t>
            </a:r>
            <a:br>
              <a:rPr lang="en-US" sz="3600" b="1" smtClean="0">
                <a:solidFill>
                  <a:schemeClr val="bg1"/>
                </a:solidFill>
                <a:ea typeface="+mj-ea"/>
                <a:cs typeface="+mj-cs"/>
              </a:rPr>
            </a:br>
            <a:r>
              <a:rPr lang="en-US" sz="3600" b="1" smtClean="0">
                <a:solidFill>
                  <a:srgbClr val="0070C0"/>
                </a:solidFill>
                <a:ea typeface="+mj-ea"/>
                <a:cs typeface="+mj-cs"/>
              </a:rPr>
              <a:t>Sources</a:t>
            </a:r>
            <a:endParaRPr lang="en-US" sz="3200" b="1" smtClean="0">
              <a:solidFill>
                <a:srgbClr val="0070C0"/>
              </a:solidFill>
              <a:ea typeface="+mj-ea"/>
              <a:cs typeface="+mj-cs"/>
            </a:endParaRPr>
          </a:p>
        </p:txBody>
      </p:sp>
      <p:sp>
        <p:nvSpPr>
          <p:cNvPr id="26627" name="Rectangle 3"/>
          <p:cNvSpPr>
            <a:spLocks noGrp="1" noChangeArrowheads="1"/>
          </p:cNvSpPr>
          <p:nvPr>
            <p:ph idx="1"/>
          </p:nvPr>
        </p:nvSpPr>
        <p:spPr>
          <a:xfrm>
            <a:off x="838200" y="2017713"/>
            <a:ext cx="8116888" cy="4114800"/>
          </a:xfrm>
        </p:spPr>
        <p:txBody>
          <a:bodyPr/>
          <a:lstStyle/>
          <a:p>
            <a:pPr eaLnBrk="1" hangingPunct="1"/>
            <a:r>
              <a:rPr lang="en-US" sz="2800" smtClean="0"/>
              <a:t>US SEER Registry System (SEER): Surveillance, Epidemiology, and End Results: </a:t>
            </a:r>
            <a:r>
              <a:rPr lang="en-US" sz="2800" smtClean="0">
                <a:hlinkClick r:id="rId3"/>
              </a:rPr>
              <a:t>http://seer.cancer.gov/</a:t>
            </a:r>
            <a:endParaRPr lang="en-US" sz="2800" smtClean="0"/>
          </a:p>
          <a:p>
            <a:pPr eaLnBrk="1" hangingPunct="1"/>
            <a:r>
              <a:rPr lang="en-US" sz="2800" smtClean="0"/>
              <a:t>IARC International Registries</a:t>
            </a:r>
          </a:p>
          <a:p>
            <a:pPr eaLnBrk="1" hangingPunct="1"/>
            <a:r>
              <a:rPr lang="en-US" sz="2800" smtClean="0"/>
              <a:t>State/Hospital Registries</a:t>
            </a:r>
          </a:p>
          <a:p>
            <a:pPr eaLnBrk="1" hangingPunct="1"/>
            <a:r>
              <a:rPr lang="en-US" sz="2800" smtClean="0"/>
              <a:t>Etiologic Clues</a:t>
            </a:r>
          </a:p>
          <a:p>
            <a:pPr lvl="1" eaLnBrk="1" hangingPunct="1"/>
            <a:r>
              <a:rPr lang="ja-JP" altLang="en-US" smtClean="0"/>
              <a:t>“</a:t>
            </a:r>
            <a:r>
              <a:rPr lang="en-US" altLang="ja-JP" smtClean="0"/>
              <a:t>Alert</a:t>
            </a:r>
            <a:r>
              <a:rPr lang="ja-JP" altLang="en-US" smtClean="0"/>
              <a:t>”</a:t>
            </a:r>
            <a:r>
              <a:rPr lang="en-US" altLang="ja-JP" smtClean="0"/>
              <a:t> Clinician</a:t>
            </a:r>
          </a:p>
          <a:p>
            <a:pPr lvl="1" eaLnBrk="1" hangingPunct="1"/>
            <a:r>
              <a:rPr lang="en-US" smtClean="0"/>
              <a:t>Experimental Studies</a:t>
            </a:r>
          </a:p>
          <a:p>
            <a:pPr eaLnBrk="1" hangingPunct="1"/>
            <a:endParaRPr lang="en-US" b="1" smtClean="0">
              <a:solidFill>
                <a:srgbClr val="FFFF00"/>
              </a:solidFill>
            </a:endParaRPr>
          </a:p>
        </p:txBody>
      </p:sp>
      <p:sp>
        <p:nvSpPr>
          <p:cNvPr id="26628" name="Date Placeholder 3"/>
          <p:cNvSpPr>
            <a:spLocks noGrp="1"/>
          </p:cNvSpPr>
          <p:nvPr>
            <p:ph type="dt" sz="quarter" idx="10"/>
          </p:nvPr>
        </p:nvSpPr>
        <p:spPr bwMode="auto">
          <a:noFill/>
          <a:ln>
            <a:miter lim="800000"/>
            <a:headEnd/>
            <a:tailEnd/>
          </a:ln>
        </p:spPr>
        <p:txBody>
          <a:bodyPr/>
          <a:lstStyle/>
          <a:p>
            <a:fld id="{AF364AC0-C0DE-4CC9-8E2B-8F0ECEDB7CEC}" type="datetime3">
              <a:rPr lang="en-US">
                <a:latin typeface="Calibri" pitchFamily="34" charset="0"/>
              </a:rPr>
              <a:pPr/>
              <a:t>19 May 2014</a:t>
            </a:fld>
            <a:endParaRPr lang="en-US">
              <a:latin typeface="Calibri" pitchFamily="34" charset="0"/>
            </a:endParaRPr>
          </a:p>
        </p:txBody>
      </p:sp>
      <p:sp>
        <p:nvSpPr>
          <p:cNvPr id="6" name="Footer Placeholder 5"/>
          <p:cNvSpPr>
            <a:spLocks noGrp="1"/>
          </p:cNvSpPr>
          <p:nvPr>
            <p:ph type="ftr" sz="quarter" idx="11"/>
          </p:nvPr>
        </p:nvSpPr>
        <p:spPr/>
        <p:txBody>
          <a:bodyPr/>
          <a:lstStyle/>
          <a:p>
            <a:pPr>
              <a:defRPr/>
            </a:pPr>
            <a:r>
              <a:rPr lang="en-US"/>
              <a:t>Cancer Epidemiology</a:t>
            </a:r>
          </a:p>
        </p:txBody>
      </p:sp>
      <p:sp>
        <p:nvSpPr>
          <p:cNvPr id="26630" name="Slide Number Placeholder 4"/>
          <p:cNvSpPr>
            <a:spLocks noGrp="1"/>
          </p:cNvSpPr>
          <p:nvPr>
            <p:ph type="sldNum" sz="quarter" idx="12"/>
          </p:nvPr>
        </p:nvSpPr>
        <p:spPr bwMode="auto">
          <a:noFill/>
          <a:ln>
            <a:miter lim="800000"/>
            <a:headEnd/>
            <a:tailEnd/>
          </a:ln>
        </p:spPr>
        <p:txBody>
          <a:bodyPr/>
          <a:lstStyle/>
          <a:p>
            <a:fld id="{E034BF59-9DF7-41C7-AA2A-30EFB56D1FA9}" type="slidenum">
              <a:rPr lang="en-US">
                <a:latin typeface="Calibri" pitchFamily="34" charset="0"/>
              </a:rPr>
              <a:pPr/>
              <a:t>25</a:t>
            </a:fld>
            <a:endParaRPr lang="en-US">
              <a:latin typeface="Calibri"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04800" y="838200"/>
            <a:ext cx="8305800" cy="685800"/>
          </a:xfrm>
        </p:spPr>
        <p:txBody>
          <a:bodyPr/>
          <a:lstStyle/>
          <a:p>
            <a:pPr eaLnBrk="1" hangingPunct="1"/>
            <a:r>
              <a:rPr lang="en-US" sz="3600" smtClean="0"/>
              <a:t>Known Risk Factors for Cancer</a:t>
            </a:r>
            <a:endParaRPr lang="en-US" smtClean="0"/>
          </a:p>
        </p:txBody>
      </p:sp>
      <p:sp>
        <p:nvSpPr>
          <p:cNvPr id="27651" name="Rectangle 3"/>
          <p:cNvSpPr>
            <a:spLocks noGrp="1" noChangeArrowheads="1"/>
          </p:cNvSpPr>
          <p:nvPr>
            <p:ph sz="half" idx="1"/>
          </p:nvPr>
        </p:nvSpPr>
        <p:spPr>
          <a:xfrm>
            <a:off x="533400" y="2012950"/>
            <a:ext cx="3810000" cy="4083050"/>
          </a:xfrm>
        </p:spPr>
        <p:txBody>
          <a:bodyPr/>
          <a:lstStyle/>
          <a:p>
            <a:pPr eaLnBrk="1" hangingPunct="1">
              <a:spcBef>
                <a:spcPct val="40000"/>
              </a:spcBef>
            </a:pPr>
            <a:r>
              <a:rPr lang="en-US" sz="2600" smtClean="0"/>
              <a:t>Smoking</a:t>
            </a:r>
          </a:p>
          <a:p>
            <a:pPr eaLnBrk="1" hangingPunct="1">
              <a:spcBef>
                <a:spcPct val="40000"/>
              </a:spcBef>
            </a:pPr>
            <a:r>
              <a:rPr lang="en-US" sz="2600" smtClean="0"/>
              <a:t>Dietary factors</a:t>
            </a:r>
          </a:p>
          <a:p>
            <a:pPr eaLnBrk="1" hangingPunct="1">
              <a:spcBef>
                <a:spcPct val="40000"/>
              </a:spcBef>
            </a:pPr>
            <a:r>
              <a:rPr lang="en-US" sz="2600" smtClean="0"/>
              <a:t>Obesity</a:t>
            </a:r>
          </a:p>
          <a:p>
            <a:pPr eaLnBrk="1" hangingPunct="1">
              <a:spcBef>
                <a:spcPct val="40000"/>
              </a:spcBef>
            </a:pPr>
            <a:r>
              <a:rPr lang="en-US" sz="2600" smtClean="0"/>
              <a:t>Exercise</a:t>
            </a:r>
          </a:p>
          <a:p>
            <a:pPr eaLnBrk="1" hangingPunct="1">
              <a:spcBef>
                <a:spcPct val="40000"/>
              </a:spcBef>
            </a:pPr>
            <a:r>
              <a:rPr lang="en-US" sz="2600" smtClean="0"/>
              <a:t>Occupation</a:t>
            </a:r>
          </a:p>
          <a:p>
            <a:pPr eaLnBrk="1" hangingPunct="1">
              <a:spcBef>
                <a:spcPct val="40000"/>
              </a:spcBef>
            </a:pPr>
            <a:r>
              <a:rPr lang="en-US" sz="2600" smtClean="0"/>
              <a:t>Genetic susceptibility</a:t>
            </a:r>
          </a:p>
          <a:p>
            <a:pPr eaLnBrk="1" hangingPunct="1">
              <a:spcBef>
                <a:spcPct val="40000"/>
              </a:spcBef>
            </a:pPr>
            <a:r>
              <a:rPr lang="en-US" sz="2600" smtClean="0"/>
              <a:t>Infectious agents</a:t>
            </a:r>
            <a:endParaRPr lang="en-US" sz="2200" smtClean="0"/>
          </a:p>
        </p:txBody>
      </p:sp>
      <p:sp>
        <p:nvSpPr>
          <p:cNvPr id="27652" name="Rectangle 4"/>
          <p:cNvSpPr>
            <a:spLocks noGrp="1" noChangeArrowheads="1"/>
          </p:cNvSpPr>
          <p:nvPr>
            <p:ph sz="half" idx="2"/>
          </p:nvPr>
        </p:nvSpPr>
        <p:spPr>
          <a:xfrm>
            <a:off x="4343400" y="2057400"/>
            <a:ext cx="4686300" cy="4006850"/>
          </a:xfrm>
        </p:spPr>
        <p:txBody>
          <a:bodyPr/>
          <a:lstStyle/>
          <a:p>
            <a:pPr eaLnBrk="1" hangingPunct="1">
              <a:spcBef>
                <a:spcPct val="40000"/>
              </a:spcBef>
            </a:pPr>
            <a:r>
              <a:rPr lang="en-US" sz="2600" smtClean="0"/>
              <a:t>Reproductive factors</a:t>
            </a:r>
          </a:p>
          <a:p>
            <a:pPr eaLnBrk="1" hangingPunct="1">
              <a:spcBef>
                <a:spcPct val="40000"/>
              </a:spcBef>
            </a:pPr>
            <a:r>
              <a:rPr lang="en-US" sz="2600" smtClean="0"/>
              <a:t>Socioeconomic status</a:t>
            </a:r>
          </a:p>
          <a:p>
            <a:pPr eaLnBrk="1" hangingPunct="1">
              <a:spcBef>
                <a:spcPct val="40000"/>
              </a:spcBef>
            </a:pPr>
            <a:r>
              <a:rPr lang="en-US" sz="2600" smtClean="0"/>
              <a:t>Environmental pollution</a:t>
            </a:r>
          </a:p>
          <a:p>
            <a:pPr eaLnBrk="1" hangingPunct="1">
              <a:spcBef>
                <a:spcPct val="40000"/>
              </a:spcBef>
            </a:pPr>
            <a:r>
              <a:rPr lang="en-US" sz="2600" smtClean="0"/>
              <a:t>Ultraviolet light</a:t>
            </a:r>
          </a:p>
          <a:p>
            <a:pPr eaLnBrk="1" hangingPunct="1">
              <a:spcBef>
                <a:spcPct val="40000"/>
              </a:spcBef>
            </a:pPr>
            <a:r>
              <a:rPr lang="en-US" sz="2600" smtClean="0"/>
              <a:t>Radiation</a:t>
            </a:r>
          </a:p>
          <a:p>
            <a:pPr eaLnBrk="1" hangingPunct="1">
              <a:spcBef>
                <a:spcPct val="40000"/>
              </a:spcBef>
            </a:pPr>
            <a:r>
              <a:rPr lang="en-US" sz="2600" smtClean="0"/>
              <a:t>Prescription Drugs</a:t>
            </a:r>
          </a:p>
          <a:p>
            <a:pPr eaLnBrk="1" hangingPunct="1">
              <a:spcBef>
                <a:spcPct val="40000"/>
              </a:spcBef>
            </a:pPr>
            <a:r>
              <a:rPr lang="en-US" sz="2600" smtClean="0"/>
              <a:t>Electromagnetic fields</a:t>
            </a:r>
            <a:endParaRPr lang="en-US" sz="2200" smtClean="0"/>
          </a:p>
        </p:txBody>
      </p:sp>
      <p:sp>
        <p:nvSpPr>
          <p:cNvPr id="27653" name="Date Placeholder 4"/>
          <p:cNvSpPr>
            <a:spLocks noGrp="1"/>
          </p:cNvSpPr>
          <p:nvPr>
            <p:ph type="dt" sz="quarter" idx="10"/>
          </p:nvPr>
        </p:nvSpPr>
        <p:spPr bwMode="auto">
          <a:noFill/>
          <a:ln>
            <a:miter lim="800000"/>
            <a:headEnd/>
            <a:tailEnd/>
          </a:ln>
        </p:spPr>
        <p:txBody>
          <a:bodyPr/>
          <a:lstStyle/>
          <a:p>
            <a:fld id="{BB689ABA-EF45-44A3-9395-C41585CE5C12}" type="datetime3">
              <a:rPr lang="en-US">
                <a:latin typeface="Calibri" pitchFamily="34" charset="0"/>
              </a:rPr>
              <a:pPr/>
              <a:t>19 May 2014</a:t>
            </a:fld>
            <a:endParaRPr lang="en-US">
              <a:latin typeface="Calibri" pitchFamily="34" charset="0"/>
            </a:endParaRPr>
          </a:p>
        </p:txBody>
      </p:sp>
      <p:sp>
        <p:nvSpPr>
          <p:cNvPr id="7" name="Footer Placeholder 6"/>
          <p:cNvSpPr>
            <a:spLocks noGrp="1"/>
          </p:cNvSpPr>
          <p:nvPr>
            <p:ph type="ftr" sz="quarter" idx="11"/>
          </p:nvPr>
        </p:nvSpPr>
        <p:spPr/>
        <p:txBody>
          <a:bodyPr/>
          <a:lstStyle/>
          <a:p>
            <a:pPr>
              <a:defRPr/>
            </a:pPr>
            <a:r>
              <a:rPr lang="en-US"/>
              <a:t>Cancer Epidemiology</a:t>
            </a:r>
          </a:p>
        </p:txBody>
      </p:sp>
      <p:sp>
        <p:nvSpPr>
          <p:cNvPr id="27655" name="Slide Number Placeholder 5"/>
          <p:cNvSpPr>
            <a:spLocks noGrp="1"/>
          </p:cNvSpPr>
          <p:nvPr>
            <p:ph type="sldNum" sz="quarter" idx="12"/>
          </p:nvPr>
        </p:nvSpPr>
        <p:spPr bwMode="auto">
          <a:noFill/>
          <a:ln>
            <a:miter lim="800000"/>
            <a:headEnd/>
            <a:tailEnd/>
          </a:ln>
        </p:spPr>
        <p:txBody>
          <a:bodyPr/>
          <a:lstStyle/>
          <a:p>
            <a:fld id="{652CBF0B-6C1D-482F-A0DC-7D369078B122}" type="slidenum">
              <a:rPr lang="en-US">
                <a:latin typeface="Calibri" pitchFamily="34" charset="0"/>
              </a:rPr>
              <a:pPr/>
              <a:t>26</a:t>
            </a:fld>
            <a:endParaRPr lang="en-US">
              <a:latin typeface="Calibri"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295400" y="214313"/>
            <a:ext cx="6629400" cy="1385887"/>
          </a:xfrm>
        </p:spPr>
        <p:txBody>
          <a:bodyPr/>
          <a:lstStyle/>
          <a:p>
            <a:pPr eaLnBrk="1" hangingPunct="1"/>
            <a:r>
              <a:rPr lang="en-US" sz="3600" b="1" smtClean="0">
                <a:solidFill>
                  <a:schemeClr val="bg1"/>
                </a:solidFill>
              </a:rPr>
              <a:t>Cancer Epidemiology</a:t>
            </a:r>
            <a:br>
              <a:rPr lang="en-US" sz="3600" b="1" smtClean="0">
                <a:solidFill>
                  <a:schemeClr val="bg1"/>
                </a:solidFill>
              </a:rPr>
            </a:br>
            <a:r>
              <a:rPr lang="en-US" sz="3600" b="1" smtClean="0">
                <a:solidFill>
                  <a:schemeClr val="bg1"/>
                </a:solidFill>
              </a:rPr>
              <a:t>I</a:t>
            </a:r>
            <a:r>
              <a:rPr lang="en-US" sz="3200" b="1" smtClean="0"/>
              <a:t>Identified Associations</a:t>
            </a:r>
          </a:p>
        </p:txBody>
      </p:sp>
      <p:sp>
        <p:nvSpPr>
          <p:cNvPr id="28675" name="Rectangle 3"/>
          <p:cNvSpPr>
            <a:spLocks noGrp="1" noChangeArrowheads="1"/>
          </p:cNvSpPr>
          <p:nvPr>
            <p:ph idx="1"/>
          </p:nvPr>
        </p:nvSpPr>
        <p:spPr>
          <a:xfrm>
            <a:off x="838200" y="1981200"/>
            <a:ext cx="8116888" cy="4151313"/>
          </a:xfrm>
        </p:spPr>
        <p:txBody>
          <a:bodyPr/>
          <a:lstStyle/>
          <a:p>
            <a:pPr eaLnBrk="1" hangingPunct="1"/>
            <a:r>
              <a:rPr lang="en-US" sz="2800" smtClean="0"/>
              <a:t>Tobacco &amp; Lung Cancer</a:t>
            </a:r>
          </a:p>
          <a:p>
            <a:pPr eaLnBrk="1" hangingPunct="1"/>
            <a:r>
              <a:rPr lang="en-US" sz="2800" smtClean="0"/>
              <a:t>Asbestos &amp; Lung Cancer</a:t>
            </a:r>
          </a:p>
          <a:p>
            <a:pPr eaLnBrk="1" hangingPunct="1"/>
            <a:r>
              <a:rPr lang="en-US" sz="2800" smtClean="0"/>
              <a:t>Leather Industry &amp; Nasal Cancer</a:t>
            </a:r>
          </a:p>
          <a:p>
            <a:pPr eaLnBrk="1" hangingPunct="1"/>
            <a:r>
              <a:rPr lang="en-US" sz="2800" smtClean="0"/>
              <a:t>Dyes &amp; Bladder Cancer</a:t>
            </a:r>
          </a:p>
          <a:p>
            <a:pPr eaLnBrk="1" hangingPunct="1"/>
            <a:r>
              <a:rPr lang="en-US" sz="2800" smtClean="0"/>
              <a:t>Ionizing Radiation &amp; Many Cancers</a:t>
            </a:r>
          </a:p>
          <a:p>
            <a:pPr eaLnBrk="1" hangingPunct="1"/>
            <a:r>
              <a:rPr lang="en-US" sz="2800" smtClean="0"/>
              <a:t>DES &amp; Vaginal Adenocarcinoma</a:t>
            </a:r>
          </a:p>
          <a:p>
            <a:pPr eaLnBrk="1" hangingPunct="1"/>
            <a:r>
              <a:rPr lang="en-US" sz="2800" smtClean="0"/>
              <a:t>EBV &amp; Burkitt</a:t>
            </a:r>
            <a:r>
              <a:rPr lang="ja-JP" altLang="en-US" sz="2800" smtClean="0"/>
              <a:t>’</a:t>
            </a:r>
            <a:r>
              <a:rPr lang="en-US" altLang="ja-JP" sz="2800" smtClean="0"/>
              <a:t>s Lymphoma</a:t>
            </a:r>
          </a:p>
          <a:p>
            <a:pPr eaLnBrk="1" hangingPunct="1"/>
            <a:r>
              <a:rPr lang="en-US" sz="2800" smtClean="0"/>
              <a:t>HPV &amp; Cervical Cancer</a:t>
            </a:r>
          </a:p>
        </p:txBody>
      </p:sp>
      <p:sp>
        <p:nvSpPr>
          <p:cNvPr id="28676" name="Date Placeholder 3"/>
          <p:cNvSpPr>
            <a:spLocks noGrp="1"/>
          </p:cNvSpPr>
          <p:nvPr>
            <p:ph type="dt" sz="quarter" idx="10"/>
          </p:nvPr>
        </p:nvSpPr>
        <p:spPr bwMode="auto">
          <a:noFill/>
          <a:ln>
            <a:miter lim="800000"/>
            <a:headEnd/>
            <a:tailEnd/>
          </a:ln>
        </p:spPr>
        <p:txBody>
          <a:bodyPr/>
          <a:lstStyle/>
          <a:p>
            <a:fld id="{2053426E-7416-4724-90A7-F5E41CB4F31D}" type="datetime3">
              <a:rPr lang="en-US">
                <a:latin typeface="Calibri" pitchFamily="34" charset="0"/>
              </a:rPr>
              <a:pPr/>
              <a:t>19 May 2014</a:t>
            </a:fld>
            <a:endParaRPr lang="en-US">
              <a:latin typeface="Calibri" pitchFamily="34" charset="0"/>
            </a:endParaRPr>
          </a:p>
        </p:txBody>
      </p:sp>
      <p:sp>
        <p:nvSpPr>
          <p:cNvPr id="6" name="Footer Placeholder 5"/>
          <p:cNvSpPr>
            <a:spLocks noGrp="1"/>
          </p:cNvSpPr>
          <p:nvPr>
            <p:ph type="ftr" sz="quarter" idx="11"/>
          </p:nvPr>
        </p:nvSpPr>
        <p:spPr/>
        <p:txBody>
          <a:bodyPr/>
          <a:lstStyle/>
          <a:p>
            <a:pPr>
              <a:defRPr/>
            </a:pPr>
            <a:r>
              <a:rPr lang="en-US"/>
              <a:t>Cancer Epidemiology</a:t>
            </a:r>
          </a:p>
        </p:txBody>
      </p:sp>
      <p:sp>
        <p:nvSpPr>
          <p:cNvPr id="28678" name="Slide Number Placeholder 4"/>
          <p:cNvSpPr>
            <a:spLocks noGrp="1"/>
          </p:cNvSpPr>
          <p:nvPr>
            <p:ph type="sldNum" sz="quarter" idx="12"/>
          </p:nvPr>
        </p:nvSpPr>
        <p:spPr bwMode="auto">
          <a:noFill/>
          <a:ln>
            <a:miter lim="800000"/>
            <a:headEnd/>
            <a:tailEnd/>
          </a:ln>
        </p:spPr>
        <p:txBody>
          <a:bodyPr/>
          <a:lstStyle/>
          <a:p>
            <a:fld id="{37B9A38F-C908-4843-B62F-33E0C30CB9FF}" type="slidenum">
              <a:rPr lang="en-US">
                <a:latin typeface="Calibri" pitchFamily="34" charset="0"/>
              </a:rPr>
              <a:pPr/>
              <a:t>27</a:t>
            </a:fld>
            <a:endParaRPr lang="en-US">
              <a:latin typeface="Calibri"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ctrTitle"/>
          </p:nvPr>
        </p:nvSpPr>
        <p:spPr/>
        <p:txBody>
          <a:bodyPr/>
          <a:lstStyle/>
          <a:p>
            <a:pPr eaLnBrk="1" hangingPunct="1"/>
            <a:r>
              <a:rPr lang="en-US" smtClean="0"/>
              <a:t>Prevention &amp; Control</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smtClean="0"/>
              <a:t>Comprehensive Approach</a:t>
            </a:r>
          </a:p>
        </p:txBody>
      </p:sp>
      <p:sp>
        <p:nvSpPr>
          <p:cNvPr id="30723" name="Content Placeholder 2"/>
          <p:cNvSpPr>
            <a:spLocks noGrp="1"/>
          </p:cNvSpPr>
          <p:nvPr>
            <p:ph idx="1"/>
          </p:nvPr>
        </p:nvSpPr>
        <p:spPr>
          <a:xfrm>
            <a:off x="838200" y="1981200"/>
            <a:ext cx="7772400" cy="4114800"/>
          </a:xfrm>
        </p:spPr>
        <p:txBody>
          <a:bodyPr/>
          <a:lstStyle/>
          <a:p>
            <a:pPr eaLnBrk="1" hangingPunct="1"/>
            <a:r>
              <a:rPr lang="en-US" sz="3000" smtClean="0"/>
              <a:t>Integrated coordinated approach is needed to reduce cancer incidence, morbidity, disability and mortality through promotion, prevention, early detection, management, rehabilitation, palliative care</a:t>
            </a:r>
          </a:p>
          <a:p>
            <a:pPr eaLnBrk="1" hangingPunct="1"/>
            <a:r>
              <a:rPr lang="en-US" sz="3000" smtClean="0"/>
              <a:t>This involved combined work of public, private as well as civil society agencies  </a:t>
            </a:r>
          </a:p>
        </p:txBody>
      </p:sp>
      <p:sp>
        <p:nvSpPr>
          <p:cNvPr id="30724" name="Date Placeholder 3"/>
          <p:cNvSpPr>
            <a:spLocks noGrp="1"/>
          </p:cNvSpPr>
          <p:nvPr>
            <p:ph type="dt" sz="quarter" idx="10"/>
          </p:nvPr>
        </p:nvSpPr>
        <p:spPr bwMode="auto">
          <a:noFill/>
          <a:ln>
            <a:miter lim="800000"/>
            <a:headEnd/>
            <a:tailEnd/>
          </a:ln>
        </p:spPr>
        <p:txBody>
          <a:bodyPr/>
          <a:lstStyle/>
          <a:p>
            <a:fld id="{D8EAAAA8-B63C-463A-889E-DFBEDED2B0EB}" type="datetime3">
              <a:rPr lang="en-US">
                <a:latin typeface="Calibri" pitchFamily="34" charset="0"/>
              </a:rPr>
              <a:pPr/>
              <a:t>19 May 2014</a:t>
            </a:fld>
            <a:endParaRPr lang="en-US">
              <a:latin typeface="Calibri" pitchFamily="34" charset="0"/>
            </a:endParaRPr>
          </a:p>
        </p:txBody>
      </p:sp>
      <p:sp>
        <p:nvSpPr>
          <p:cNvPr id="6" name="Footer Placeholder 5"/>
          <p:cNvSpPr>
            <a:spLocks noGrp="1"/>
          </p:cNvSpPr>
          <p:nvPr>
            <p:ph type="ftr" sz="quarter" idx="11"/>
          </p:nvPr>
        </p:nvSpPr>
        <p:spPr/>
        <p:txBody>
          <a:bodyPr/>
          <a:lstStyle/>
          <a:p>
            <a:pPr>
              <a:defRPr/>
            </a:pPr>
            <a:r>
              <a:rPr lang="en-US"/>
              <a:t>Cancer Epidemiology</a:t>
            </a:r>
          </a:p>
        </p:txBody>
      </p:sp>
      <p:sp>
        <p:nvSpPr>
          <p:cNvPr id="30726" name="Slide Number Placeholder 4"/>
          <p:cNvSpPr>
            <a:spLocks noGrp="1"/>
          </p:cNvSpPr>
          <p:nvPr>
            <p:ph type="sldNum" sz="quarter" idx="12"/>
          </p:nvPr>
        </p:nvSpPr>
        <p:spPr bwMode="auto">
          <a:noFill/>
          <a:ln>
            <a:miter lim="800000"/>
            <a:headEnd/>
            <a:tailEnd/>
          </a:ln>
        </p:spPr>
        <p:txBody>
          <a:bodyPr/>
          <a:lstStyle/>
          <a:p>
            <a:fld id="{D7B95E56-9390-48B3-885A-0A852B05A96A}" type="slidenum">
              <a:rPr lang="en-US">
                <a:latin typeface="Calibri" pitchFamily="34" charset="0"/>
              </a:rPr>
              <a:pPr/>
              <a:t>29</a:t>
            </a:fld>
            <a:endParaRPr lang="en-US">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What is cancer?</a:t>
            </a:r>
          </a:p>
        </p:txBody>
      </p:sp>
      <p:sp>
        <p:nvSpPr>
          <p:cNvPr id="4099" name="Rectangle 3"/>
          <p:cNvSpPr>
            <a:spLocks noGrp="1" noChangeArrowheads="1"/>
          </p:cNvSpPr>
          <p:nvPr>
            <p:ph idx="1"/>
          </p:nvPr>
        </p:nvSpPr>
        <p:spPr/>
        <p:txBody>
          <a:bodyPr/>
          <a:lstStyle/>
          <a:p>
            <a:pPr eaLnBrk="1" hangingPunct="1">
              <a:lnSpc>
                <a:spcPct val="90000"/>
              </a:lnSpc>
            </a:pPr>
            <a:r>
              <a:rPr lang="en-US" sz="3000" smtClean="0"/>
              <a:t>Definition: </a:t>
            </a:r>
          </a:p>
          <a:p>
            <a:pPr eaLnBrk="1" hangingPunct="1">
              <a:lnSpc>
                <a:spcPct val="90000"/>
              </a:lnSpc>
              <a:buFont typeface="Wingdings" pitchFamily="2" charset="2"/>
              <a:buNone/>
            </a:pPr>
            <a:r>
              <a:rPr lang="en-US" sz="3000" smtClean="0"/>
              <a:t>	</a:t>
            </a:r>
          </a:p>
          <a:p>
            <a:pPr eaLnBrk="1" hangingPunct="1">
              <a:lnSpc>
                <a:spcPct val="90000"/>
              </a:lnSpc>
              <a:buFont typeface="Wingdings" pitchFamily="2" charset="2"/>
              <a:buNone/>
            </a:pPr>
            <a:r>
              <a:rPr lang="en-US" sz="3000" smtClean="0"/>
              <a:t>	</a:t>
            </a:r>
            <a:r>
              <a:rPr lang="ja-JP" altLang="en-US" sz="3000" smtClean="0"/>
              <a:t>“</a:t>
            </a:r>
            <a:r>
              <a:rPr lang="en-US" altLang="ja-JP" sz="3000" i="1" smtClean="0"/>
              <a:t>Cancer is a generic term for a group of more than 100 diseases that can affect any part of the body</a:t>
            </a:r>
            <a:r>
              <a:rPr lang="en-US" altLang="ja-JP" sz="3000" smtClean="0"/>
              <a:t>.</a:t>
            </a:r>
            <a:r>
              <a:rPr lang="ja-JP" altLang="en-US" sz="3000" smtClean="0"/>
              <a:t>”</a:t>
            </a:r>
            <a:endParaRPr lang="en-US" altLang="ja-JP" sz="3000" smtClean="0"/>
          </a:p>
          <a:p>
            <a:pPr eaLnBrk="1" hangingPunct="1">
              <a:lnSpc>
                <a:spcPct val="90000"/>
              </a:lnSpc>
              <a:buFont typeface="Wingdings" pitchFamily="2" charset="2"/>
              <a:buNone/>
            </a:pPr>
            <a:r>
              <a:rPr lang="en-US" sz="3000" smtClean="0"/>
              <a:t>   Other terms used are malignant tumors and neoplasm</a:t>
            </a:r>
          </a:p>
          <a:p>
            <a:pPr eaLnBrk="1" hangingPunct="1">
              <a:lnSpc>
                <a:spcPct val="90000"/>
              </a:lnSpc>
              <a:buFont typeface="Wingdings" pitchFamily="2" charset="2"/>
              <a:buNone/>
            </a:pPr>
            <a:endParaRPr lang="en-US" sz="3000" smtClean="0"/>
          </a:p>
          <a:p>
            <a:pPr eaLnBrk="1" hangingPunct="1">
              <a:lnSpc>
                <a:spcPct val="90000"/>
              </a:lnSpc>
              <a:buFont typeface="Wingdings" pitchFamily="2" charset="2"/>
              <a:buNone/>
            </a:pPr>
            <a:r>
              <a:rPr lang="en-US" sz="3000" smtClean="0"/>
              <a:t>                                                   …..WHO </a:t>
            </a:r>
          </a:p>
        </p:txBody>
      </p:sp>
      <p:sp>
        <p:nvSpPr>
          <p:cNvPr id="4100" name="Date Placeholder 3"/>
          <p:cNvSpPr>
            <a:spLocks noGrp="1"/>
          </p:cNvSpPr>
          <p:nvPr>
            <p:ph type="dt" sz="quarter" idx="10"/>
          </p:nvPr>
        </p:nvSpPr>
        <p:spPr bwMode="auto">
          <a:noFill/>
          <a:ln>
            <a:miter lim="800000"/>
            <a:headEnd/>
            <a:tailEnd/>
          </a:ln>
        </p:spPr>
        <p:txBody>
          <a:bodyPr/>
          <a:lstStyle/>
          <a:p>
            <a:fld id="{7C469BB7-5E5B-4B24-81A7-E1D3EEFCBBCB}" type="datetime3">
              <a:rPr lang="en-US">
                <a:latin typeface="Calibri" pitchFamily="34" charset="0"/>
              </a:rPr>
              <a:pPr/>
              <a:t>19 May 2014</a:t>
            </a:fld>
            <a:endParaRPr lang="en-US">
              <a:latin typeface="Calibri" pitchFamily="34" charset="0"/>
            </a:endParaRPr>
          </a:p>
        </p:txBody>
      </p:sp>
      <p:sp>
        <p:nvSpPr>
          <p:cNvPr id="6" name="Footer Placeholder 5"/>
          <p:cNvSpPr>
            <a:spLocks noGrp="1"/>
          </p:cNvSpPr>
          <p:nvPr>
            <p:ph type="ftr" sz="quarter" idx="11"/>
          </p:nvPr>
        </p:nvSpPr>
        <p:spPr/>
        <p:txBody>
          <a:bodyPr/>
          <a:lstStyle/>
          <a:p>
            <a:pPr>
              <a:defRPr/>
            </a:pPr>
            <a:r>
              <a:rPr lang="en-US"/>
              <a:t>Cancer Epidemiology</a:t>
            </a:r>
          </a:p>
        </p:txBody>
      </p:sp>
      <p:sp>
        <p:nvSpPr>
          <p:cNvPr id="4102" name="Slide Number Placeholder 4"/>
          <p:cNvSpPr>
            <a:spLocks noGrp="1"/>
          </p:cNvSpPr>
          <p:nvPr>
            <p:ph type="sldNum" sz="quarter" idx="12"/>
          </p:nvPr>
        </p:nvSpPr>
        <p:spPr bwMode="auto">
          <a:noFill/>
          <a:ln>
            <a:miter lim="800000"/>
            <a:headEnd/>
            <a:tailEnd/>
          </a:ln>
        </p:spPr>
        <p:txBody>
          <a:bodyPr/>
          <a:lstStyle/>
          <a:p>
            <a:fld id="{DA47743A-A82D-44D6-8C26-0403AAB5827C}" type="slidenum">
              <a:rPr lang="en-US">
                <a:latin typeface="Calibri" pitchFamily="34" charset="0"/>
              </a:rPr>
              <a:pPr/>
              <a:t>3</a:t>
            </a:fld>
            <a:endParaRPr lang="en-US">
              <a:latin typeface="Calibri"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rtlCol="0">
            <a:normAutofit fontScale="90000"/>
          </a:bodyPr>
          <a:lstStyle/>
          <a:p>
            <a:pPr eaLnBrk="1" fontAlgn="auto" hangingPunct="1">
              <a:spcAft>
                <a:spcPts val="0"/>
              </a:spcAft>
              <a:defRPr/>
            </a:pPr>
            <a:r>
              <a:rPr lang="en-US" sz="3600" smtClean="0">
                <a:ea typeface="+mj-ea"/>
                <a:cs typeface="+mj-cs"/>
              </a:rPr>
              <a:t>Primary Prevention </a:t>
            </a:r>
            <a:br>
              <a:rPr lang="en-US" sz="3600" smtClean="0">
                <a:ea typeface="+mj-ea"/>
                <a:cs typeface="+mj-cs"/>
              </a:rPr>
            </a:br>
            <a:r>
              <a:rPr lang="en-US" sz="3600" smtClean="0">
                <a:ea typeface="+mj-ea"/>
                <a:cs typeface="+mj-cs"/>
              </a:rPr>
              <a:t>(Risk Factor Control)</a:t>
            </a:r>
          </a:p>
        </p:txBody>
      </p:sp>
      <p:sp>
        <p:nvSpPr>
          <p:cNvPr id="31747" name="Content Placeholder 2"/>
          <p:cNvSpPr>
            <a:spLocks noGrp="1"/>
          </p:cNvSpPr>
          <p:nvPr>
            <p:ph idx="1"/>
          </p:nvPr>
        </p:nvSpPr>
        <p:spPr>
          <a:xfrm>
            <a:off x="762000" y="2057400"/>
            <a:ext cx="7772400" cy="4114800"/>
          </a:xfrm>
        </p:spPr>
        <p:txBody>
          <a:bodyPr/>
          <a:lstStyle/>
          <a:p>
            <a:pPr eaLnBrk="1" hangingPunct="1"/>
            <a:r>
              <a:rPr lang="en-US" sz="2600" smtClean="0"/>
              <a:t>Cancer </a:t>
            </a:r>
            <a:r>
              <a:rPr lang="en-US" sz="2600" smtClean="0">
                <a:solidFill>
                  <a:srgbClr val="FF0000"/>
                </a:solidFill>
              </a:rPr>
              <a:t>education</a:t>
            </a:r>
            <a:r>
              <a:rPr lang="en-US" sz="2600" smtClean="0"/>
              <a:t> &amp; </a:t>
            </a:r>
            <a:r>
              <a:rPr lang="en-US" sz="2600" smtClean="0">
                <a:solidFill>
                  <a:srgbClr val="FF0000"/>
                </a:solidFill>
              </a:rPr>
              <a:t>legislation</a:t>
            </a:r>
          </a:p>
          <a:p>
            <a:pPr eaLnBrk="1" hangingPunct="1"/>
            <a:r>
              <a:rPr lang="en-US" sz="2600" smtClean="0">
                <a:solidFill>
                  <a:srgbClr val="FF0000"/>
                </a:solidFill>
              </a:rPr>
              <a:t>Tobacco / alcohol</a:t>
            </a:r>
            <a:r>
              <a:rPr lang="en-US" sz="2600" smtClean="0"/>
              <a:t> prevention and cessation</a:t>
            </a:r>
          </a:p>
          <a:p>
            <a:pPr eaLnBrk="1" hangingPunct="1"/>
            <a:r>
              <a:rPr lang="en-US" sz="2600" smtClean="0">
                <a:solidFill>
                  <a:srgbClr val="FF0000"/>
                </a:solidFill>
              </a:rPr>
              <a:t>Diet</a:t>
            </a:r>
            <a:r>
              <a:rPr lang="en-US" sz="2600" smtClean="0"/>
              <a:t>: high fiber, low fat, fruits &amp; vegetables</a:t>
            </a:r>
          </a:p>
          <a:p>
            <a:pPr eaLnBrk="1" hangingPunct="1"/>
            <a:r>
              <a:rPr lang="en-US" sz="2600" smtClean="0">
                <a:solidFill>
                  <a:srgbClr val="FF0000"/>
                </a:solidFill>
              </a:rPr>
              <a:t>Weight</a:t>
            </a:r>
            <a:r>
              <a:rPr lang="en-US" sz="2600" smtClean="0"/>
              <a:t> control </a:t>
            </a:r>
          </a:p>
          <a:p>
            <a:pPr eaLnBrk="1" hangingPunct="1"/>
            <a:r>
              <a:rPr lang="en-US" sz="2600" smtClean="0">
                <a:solidFill>
                  <a:srgbClr val="FF0000"/>
                </a:solidFill>
              </a:rPr>
              <a:t>STI </a:t>
            </a:r>
            <a:r>
              <a:rPr lang="en-US" sz="2600" smtClean="0"/>
              <a:t>prevention and control</a:t>
            </a:r>
          </a:p>
          <a:p>
            <a:pPr eaLnBrk="1" hangingPunct="1"/>
            <a:r>
              <a:rPr lang="en-US" sz="2600" smtClean="0"/>
              <a:t>Monitoring exposure to </a:t>
            </a:r>
            <a:r>
              <a:rPr lang="en-US" sz="2600" smtClean="0">
                <a:solidFill>
                  <a:srgbClr val="FF0000"/>
                </a:solidFill>
              </a:rPr>
              <a:t>sunlight / radiation</a:t>
            </a:r>
          </a:p>
          <a:p>
            <a:pPr eaLnBrk="1" hangingPunct="1"/>
            <a:r>
              <a:rPr lang="en-US" sz="2600" smtClean="0">
                <a:solidFill>
                  <a:srgbClr val="FF0000"/>
                </a:solidFill>
              </a:rPr>
              <a:t>RF</a:t>
            </a:r>
            <a:r>
              <a:rPr lang="en-US" sz="2600" smtClean="0"/>
              <a:t> control (within/outside workplace)</a:t>
            </a:r>
          </a:p>
          <a:p>
            <a:pPr eaLnBrk="1" hangingPunct="1"/>
            <a:r>
              <a:rPr lang="en-US" sz="2600" smtClean="0"/>
              <a:t>Lowest </a:t>
            </a:r>
            <a:r>
              <a:rPr lang="en-US" sz="2600" smtClean="0">
                <a:solidFill>
                  <a:srgbClr val="FF0000"/>
                </a:solidFill>
              </a:rPr>
              <a:t>estrogen </a:t>
            </a:r>
            <a:r>
              <a:rPr lang="en-US" sz="2600" smtClean="0"/>
              <a:t>dose, upon prescription</a:t>
            </a:r>
          </a:p>
          <a:p>
            <a:pPr eaLnBrk="1" hangingPunct="1"/>
            <a:endParaRPr lang="en-US" smtClean="0"/>
          </a:p>
          <a:p>
            <a:pPr eaLnBrk="1" hangingPunct="1"/>
            <a:endParaRPr lang="en-US" smtClean="0"/>
          </a:p>
        </p:txBody>
      </p:sp>
      <p:sp>
        <p:nvSpPr>
          <p:cNvPr id="31748" name="Date Placeholder 3"/>
          <p:cNvSpPr>
            <a:spLocks noGrp="1"/>
          </p:cNvSpPr>
          <p:nvPr>
            <p:ph type="dt" sz="quarter" idx="10"/>
          </p:nvPr>
        </p:nvSpPr>
        <p:spPr bwMode="auto">
          <a:noFill/>
          <a:ln>
            <a:miter lim="800000"/>
            <a:headEnd/>
            <a:tailEnd/>
          </a:ln>
        </p:spPr>
        <p:txBody>
          <a:bodyPr/>
          <a:lstStyle/>
          <a:p>
            <a:fld id="{A0671B76-6043-48B8-837E-78539CEC2F7C}" type="datetime3">
              <a:rPr lang="en-US">
                <a:latin typeface="Calibri" pitchFamily="34" charset="0"/>
              </a:rPr>
              <a:pPr/>
              <a:t>19 May 2014</a:t>
            </a:fld>
            <a:endParaRPr lang="en-US">
              <a:latin typeface="Calibri" pitchFamily="34" charset="0"/>
            </a:endParaRPr>
          </a:p>
        </p:txBody>
      </p:sp>
      <p:sp>
        <p:nvSpPr>
          <p:cNvPr id="6" name="Footer Placeholder 5"/>
          <p:cNvSpPr>
            <a:spLocks noGrp="1"/>
          </p:cNvSpPr>
          <p:nvPr>
            <p:ph type="ftr" sz="quarter" idx="11"/>
          </p:nvPr>
        </p:nvSpPr>
        <p:spPr/>
        <p:txBody>
          <a:bodyPr/>
          <a:lstStyle/>
          <a:p>
            <a:pPr>
              <a:defRPr/>
            </a:pPr>
            <a:r>
              <a:rPr lang="en-US"/>
              <a:t>Cancer Epidemiology</a:t>
            </a:r>
          </a:p>
        </p:txBody>
      </p:sp>
      <p:sp>
        <p:nvSpPr>
          <p:cNvPr id="31750" name="Slide Number Placeholder 4"/>
          <p:cNvSpPr>
            <a:spLocks noGrp="1"/>
          </p:cNvSpPr>
          <p:nvPr>
            <p:ph type="sldNum" sz="quarter" idx="12"/>
          </p:nvPr>
        </p:nvSpPr>
        <p:spPr bwMode="auto">
          <a:noFill/>
          <a:ln>
            <a:miter lim="800000"/>
            <a:headEnd/>
            <a:tailEnd/>
          </a:ln>
        </p:spPr>
        <p:txBody>
          <a:bodyPr/>
          <a:lstStyle/>
          <a:p>
            <a:fld id="{C06588E3-DBEA-4B44-8880-D3236D9CBF37}" type="slidenum">
              <a:rPr lang="en-US">
                <a:latin typeface="Calibri" pitchFamily="34" charset="0"/>
              </a:rPr>
              <a:pPr/>
              <a:t>30</a:t>
            </a:fld>
            <a:endParaRPr lang="en-US">
              <a:latin typeface="Calibri"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smtClean="0"/>
              <a:t>Secondary Prevention</a:t>
            </a:r>
          </a:p>
        </p:txBody>
      </p:sp>
      <p:sp>
        <p:nvSpPr>
          <p:cNvPr id="32771" name="Content Placeholder 2"/>
          <p:cNvSpPr>
            <a:spLocks noGrp="1"/>
          </p:cNvSpPr>
          <p:nvPr>
            <p:ph idx="1"/>
          </p:nvPr>
        </p:nvSpPr>
        <p:spPr>
          <a:xfrm>
            <a:off x="685800" y="2017713"/>
            <a:ext cx="8269288" cy="4114800"/>
          </a:xfrm>
        </p:spPr>
        <p:txBody>
          <a:bodyPr/>
          <a:lstStyle/>
          <a:p>
            <a:pPr eaLnBrk="1" hangingPunct="1"/>
            <a:r>
              <a:rPr lang="en-US" sz="3000" smtClean="0">
                <a:solidFill>
                  <a:srgbClr val="FF0000"/>
                </a:solidFill>
              </a:rPr>
              <a:t>Cancer registration</a:t>
            </a:r>
            <a:r>
              <a:rPr lang="en-US" sz="3000" smtClean="0"/>
              <a:t> (hospital-based, population-based)</a:t>
            </a:r>
          </a:p>
          <a:p>
            <a:pPr eaLnBrk="1" hangingPunct="1"/>
            <a:r>
              <a:rPr lang="en-US" sz="3000" smtClean="0">
                <a:solidFill>
                  <a:srgbClr val="FF0000"/>
                </a:solidFill>
              </a:rPr>
              <a:t>Early detection / screening</a:t>
            </a:r>
            <a:r>
              <a:rPr lang="en-US" sz="3000" smtClean="0"/>
              <a:t>: best during pre-invasive (in-situ) or pre-malignant stages. Examples: cervical, breast, prostate, colon, oral, skin, testis, etc </a:t>
            </a:r>
          </a:p>
          <a:p>
            <a:pPr eaLnBrk="1" hangingPunct="1"/>
            <a:r>
              <a:rPr lang="en-US" sz="3000" smtClean="0">
                <a:solidFill>
                  <a:srgbClr val="FF0000"/>
                </a:solidFill>
              </a:rPr>
              <a:t>Management</a:t>
            </a:r>
            <a:r>
              <a:rPr lang="en-US" sz="3000" smtClean="0"/>
              <a:t>: multi-modal: surgical, chemotherapy, radiotherapy, pain therapy</a:t>
            </a:r>
          </a:p>
        </p:txBody>
      </p:sp>
      <p:sp>
        <p:nvSpPr>
          <p:cNvPr id="32772" name="Date Placeholder 3"/>
          <p:cNvSpPr>
            <a:spLocks noGrp="1"/>
          </p:cNvSpPr>
          <p:nvPr>
            <p:ph type="dt" sz="quarter" idx="10"/>
          </p:nvPr>
        </p:nvSpPr>
        <p:spPr bwMode="auto">
          <a:noFill/>
          <a:ln>
            <a:miter lim="800000"/>
            <a:headEnd/>
            <a:tailEnd/>
          </a:ln>
        </p:spPr>
        <p:txBody>
          <a:bodyPr/>
          <a:lstStyle/>
          <a:p>
            <a:fld id="{CD1A5166-7F65-4061-B2BB-DE31566EEBF6}" type="datetime3">
              <a:rPr lang="en-US">
                <a:latin typeface="Calibri" pitchFamily="34" charset="0"/>
              </a:rPr>
              <a:pPr/>
              <a:t>19 May 2014</a:t>
            </a:fld>
            <a:endParaRPr lang="en-US">
              <a:latin typeface="Calibri" pitchFamily="34" charset="0"/>
            </a:endParaRPr>
          </a:p>
        </p:txBody>
      </p:sp>
      <p:sp>
        <p:nvSpPr>
          <p:cNvPr id="6" name="Footer Placeholder 5"/>
          <p:cNvSpPr>
            <a:spLocks noGrp="1"/>
          </p:cNvSpPr>
          <p:nvPr>
            <p:ph type="ftr" sz="quarter" idx="11"/>
          </p:nvPr>
        </p:nvSpPr>
        <p:spPr/>
        <p:txBody>
          <a:bodyPr/>
          <a:lstStyle/>
          <a:p>
            <a:pPr>
              <a:defRPr/>
            </a:pPr>
            <a:r>
              <a:rPr lang="en-US"/>
              <a:t>Cancer Epidemiology</a:t>
            </a:r>
          </a:p>
        </p:txBody>
      </p:sp>
      <p:sp>
        <p:nvSpPr>
          <p:cNvPr id="32774" name="Slide Number Placeholder 4"/>
          <p:cNvSpPr>
            <a:spLocks noGrp="1"/>
          </p:cNvSpPr>
          <p:nvPr>
            <p:ph type="sldNum" sz="quarter" idx="12"/>
          </p:nvPr>
        </p:nvSpPr>
        <p:spPr bwMode="auto">
          <a:noFill/>
          <a:ln>
            <a:miter lim="800000"/>
            <a:headEnd/>
            <a:tailEnd/>
          </a:ln>
        </p:spPr>
        <p:txBody>
          <a:bodyPr/>
          <a:lstStyle/>
          <a:p>
            <a:fld id="{78B3ED9E-79F3-4D5F-BF3F-443D746927C0}" type="slidenum">
              <a:rPr lang="en-US">
                <a:latin typeface="Calibri" pitchFamily="34" charset="0"/>
              </a:rPr>
              <a:pPr/>
              <a:t>31</a:t>
            </a:fld>
            <a:endParaRPr lang="en-US">
              <a:latin typeface="Calibri"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4"/>
          <p:cNvPicPr>
            <a:picLocks noGrp="1" noChangeAspect="1" noChangeArrowheads="1"/>
          </p:cNvPicPr>
          <p:nvPr>
            <p:ph idx="1"/>
          </p:nvPr>
        </p:nvPicPr>
        <p:blipFill>
          <a:blip r:embed="rId2"/>
          <a:srcRect/>
          <a:stretch>
            <a:fillRect/>
          </a:stretch>
        </p:blipFill>
        <p:spPr>
          <a:xfrm>
            <a:off x="1560513" y="533400"/>
            <a:ext cx="7354887" cy="5562600"/>
          </a:xfrm>
        </p:spPr>
      </p:pic>
      <p:sp>
        <p:nvSpPr>
          <p:cNvPr id="33795" name="Date Placeholder 2"/>
          <p:cNvSpPr>
            <a:spLocks noGrp="1"/>
          </p:cNvSpPr>
          <p:nvPr>
            <p:ph type="dt" sz="quarter" idx="10"/>
          </p:nvPr>
        </p:nvSpPr>
        <p:spPr bwMode="auto">
          <a:noFill/>
          <a:ln>
            <a:miter lim="800000"/>
            <a:headEnd/>
            <a:tailEnd/>
          </a:ln>
        </p:spPr>
        <p:txBody>
          <a:bodyPr/>
          <a:lstStyle/>
          <a:p>
            <a:fld id="{8D30273D-B4EA-409B-8B98-918291DBC474}" type="datetime3">
              <a:rPr lang="en-US">
                <a:latin typeface="Calibri" pitchFamily="34" charset="0"/>
              </a:rPr>
              <a:pPr/>
              <a:t>19 May 2014</a:t>
            </a:fld>
            <a:endParaRPr lang="en-US">
              <a:latin typeface="Calibri" pitchFamily="34" charset="0"/>
            </a:endParaRPr>
          </a:p>
        </p:txBody>
      </p:sp>
      <p:sp>
        <p:nvSpPr>
          <p:cNvPr id="5" name="Footer Placeholder 4"/>
          <p:cNvSpPr>
            <a:spLocks noGrp="1"/>
          </p:cNvSpPr>
          <p:nvPr>
            <p:ph type="ftr" sz="quarter" idx="11"/>
          </p:nvPr>
        </p:nvSpPr>
        <p:spPr/>
        <p:txBody>
          <a:bodyPr/>
          <a:lstStyle/>
          <a:p>
            <a:pPr>
              <a:defRPr/>
            </a:pPr>
            <a:r>
              <a:rPr lang="en-US"/>
              <a:t>Cancer Epidemiology</a:t>
            </a:r>
          </a:p>
        </p:txBody>
      </p:sp>
      <p:sp>
        <p:nvSpPr>
          <p:cNvPr id="33797" name="Slide Number Placeholder 3"/>
          <p:cNvSpPr>
            <a:spLocks noGrp="1"/>
          </p:cNvSpPr>
          <p:nvPr>
            <p:ph type="sldNum" sz="quarter" idx="12"/>
          </p:nvPr>
        </p:nvSpPr>
        <p:spPr bwMode="auto">
          <a:noFill/>
          <a:ln>
            <a:miter lim="800000"/>
            <a:headEnd/>
            <a:tailEnd/>
          </a:ln>
        </p:spPr>
        <p:txBody>
          <a:bodyPr/>
          <a:lstStyle/>
          <a:p>
            <a:fld id="{B3460C1E-94E8-4987-94E6-4CC5016531E2}" type="slidenum">
              <a:rPr lang="en-US">
                <a:latin typeface="Calibri" pitchFamily="34" charset="0"/>
              </a:rPr>
              <a:pPr/>
              <a:t>32</a:t>
            </a:fld>
            <a:endParaRPr lang="en-US">
              <a:latin typeface="Calibri"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Lung Cancer</a:t>
            </a:r>
          </a:p>
        </p:txBody>
      </p:sp>
      <p:sp>
        <p:nvSpPr>
          <p:cNvPr id="34819" name="Rectangle 3"/>
          <p:cNvSpPr>
            <a:spLocks noGrp="1" noChangeArrowheads="1"/>
          </p:cNvSpPr>
          <p:nvPr>
            <p:ph idx="1"/>
          </p:nvPr>
        </p:nvSpPr>
        <p:spPr/>
        <p:txBody>
          <a:bodyPr/>
          <a:lstStyle/>
          <a:p>
            <a:pPr eaLnBrk="1" hangingPunct="1"/>
            <a:r>
              <a:rPr lang="en-US" smtClean="0"/>
              <a:t>Risk factors</a:t>
            </a:r>
          </a:p>
          <a:p>
            <a:pPr lvl="1" eaLnBrk="1" hangingPunct="1"/>
            <a:r>
              <a:rPr lang="en-US" smtClean="0"/>
              <a:t>Cigarette smoking, environmental exposures, tuberculosis</a:t>
            </a:r>
          </a:p>
          <a:p>
            <a:pPr eaLnBrk="1" hangingPunct="1"/>
            <a:r>
              <a:rPr lang="en-US" smtClean="0"/>
              <a:t>Detection/Prevention</a:t>
            </a:r>
          </a:p>
          <a:p>
            <a:pPr lvl="1" eaLnBrk="1" hangingPunct="1"/>
            <a:r>
              <a:rPr lang="en-US" smtClean="0"/>
              <a:t>Reduce exposure to tobacco smoke 	</a:t>
            </a:r>
          </a:p>
          <a:p>
            <a:pPr eaLnBrk="1" hangingPunct="1"/>
            <a:endParaRPr lang="en-US" smtClean="0"/>
          </a:p>
        </p:txBody>
      </p:sp>
      <p:sp>
        <p:nvSpPr>
          <p:cNvPr id="34820" name="Date Placeholder 3"/>
          <p:cNvSpPr>
            <a:spLocks noGrp="1"/>
          </p:cNvSpPr>
          <p:nvPr>
            <p:ph type="dt" sz="quarter" idx="10"/>
          </p:nvPr>
        </p:nvSpPr>
        <p:spPr bwMode="auto">
          <a:noFill/>
          <a:ln>
            <a:miter lim="800000"/>
            <a:headEnd/>
            <a:tailEnd/>
          </a:ln>
        </p:spPr>
        <p:txBody>
          <a:bodyPr/>
          <a:lstStyle/>
          <a:p>
            <a:fld id="{41D31678-7359-43EC-90FD-1C3533D1D3D3}" type="datetime3">
              <a:rPr lang="en-US">
                <a:latin typeface="Calibri" pitchFamily="34" charset="0"/>
              </a:rPr>
              <a:pPr/>
              <a:t>19 May 2014</a:t>
            </a:fld>
            <a:endParaRPr lang="en-US">
              <a:latin typeface="Calibri" pitchFamily="34" charset="0"/>
            </a:endParaRPr>
          </a:p>
        </p:txBody>
      </p:sp>
      <p:sp>
        <p:nvSpPr>
          <p:cNvPr id="6" name="Footer Placeholder 5"/>
          <p:cNvSpPr>
            <a:spLocks noGrp="1"/>
          </p:cNvSpPr>
          <p:nvPr>
            <p:ph type="ftr" sz="quarter" idx="11"/>
          </p:nvPr>
        </p:nvSpPr>
        <p:spPr/>
        <p:txBody>
          <a:bodyPr/>
          <a:lstStyle/>
          <a:p>
            <a:pPr>
              <a:defRPr/>
            </a:pPr>
            <a:r>
              <a:rPr lang="en-US"/>
              <a:t>Cancer Epidemiology</a:t>
            </a:r>
          </a:p>
        </p:txBody>
      </p:sp>
      <p:sp>
        <p:nvSpPr>
          <p:cNvPr id="34822" name="Slide Number Placeholder 4"/>
          <p:cNvSpPr>
            <a:spLocks noGrp="1"/>
          </p:cNvSpPr>
          <p:nvPr>
            <p:ph type="sldNum" sz="quarter" idx="12"/>
          </p:nvPr>
        </p:nvSpPr>
        <p:spPr bwMode="auto">
          <a:noFill/>
          <a:ln>
            <a:miter lim="800000"/>
            <a:headEnd/>
            <a:tailEnd/>
          </a:ln>
        </p:spPr>
        <p:txBody>
          <a:bodyPr/>
          <a:lstStyle/>
          <a:p>
            <a:fld id="{BBA1D51D-E371-4A08-A4FB-46B7B690D57D}" type="slidenum">
              <a:rPr lang="en-US">
                <a:latin typeface="Calibri" pitchFamily="34" charset="0"/>
              </a:rPr>
              <a:pPr/>
              <a:t>33</a:t>
            </a:fld>
            <a:endParaRPr lang="en-US">
              <a:latin typeface="Calibri"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mtClean="0"/>
              <a:t>Breast Cancer</a:t>
            </a:r>
          </a:p>
        </p:txBody>
      </p:sp>
      <p:sp>
        <p:nvSpPr>
          <p:cNvPr id="35843" name="Rectangle 3"/>
          <p:cNvSpPr>
            <a:spLocks noGrp="1" noChangeArrowheads="1"/>
          </p:cNvSpPr>
          <p:nvPr>
            <p:ph idx="1"/>
          </p:nvPr>
        </p:nvSpPr>
        <p:spPr/>
        <p:txBody>
          <a:bodyPr/>
          <a:lstStyle/>
          <a:p>
            <a:pPr eaLnBrk="1" hangingPunct="1">
              <a:lnSpc>
                <a:spcPct val="90000"/>
              </a:lnSpc>
            </a:pPr>
            <a:r>
              <a:rPr lang="en-US" smtClean="0"/>
              <a:t>Risk Factors</a:t>
            </a:r>
          </a:p>
          <a:p>
            <a:pPr lvl="1" eaLnBrk="1" hangingPunct="1">
              <a:lnSpc>
                <a:spcPct val="90000"/>
              </a:lnSpc>
            </a:pPr>
            <a:r>
              <a:rPr lang="en-US" smtClean="0"/>
              <a:t>Age, family history, biopsy, breast density, early menstruation, obesity after menopause, recent use of oral contraceptives, hormone therapy, late or no children, alcohol, breast feeding, exercise</a:t>
            </a:r>
          </a:p>
          <a:p>
            <a:pPr eaLnBrk="1" hangingPunct="1">
              <a:lnSpc>
                <a:spcPct val="90000"/>
              </a:lnSpc>
            </a:pPr>
            <a:r>
              <a:rPr lang="en-US" smtClean="0"/>
              <a:t>Early Detection</a:t>
            </a:r>
          </a:p>
          <a:p>
            <a:pPr lvl="1" eaLnBrk="1" hangingPunct="1">
              <a:lnSpc>
                <a:spcPct val="90000"/>
              </a:lnSpc>
            </a:pPr>
            <a:r>
              <a:rPr lang="en-US" smtClean="0"/>
              <a:t>Mammography and clinical breast exam every year after age 40 (ACS)</a:t>
            </a:r>
          </a:p>
          <a:p>
            <a:pPr eaLnBrk="1" hangingPunct="1">
              <a:lnSpc>
                <a:spcPct val="90000"/>
              </a:lnSpc>
            </a:pPr>
            <a:endParaRPr lang="en-US" smtClean="0"/>
          </a:p>
        </p:txBody>
      </p:sp>
      <p:sp>
        <p:nvSpPr>
          <p:cNvPr id="35844" name="Date Placeholder 3"/>
          <p:cNvSpPr>
            <a:spLocks noGrp="1"/>
          </p:cNvSpPr>
          <p:nvPr>
            <p:ph type="dt" sz="quarter" idx="10"/>
          </p:nvPr>
        </p:nvSpPr>
        <p:spPr bwMode="auto">
          <a:noFill/>
          <a:ln>
            <a:miter lim="800000"/>
            <a:headEnd/>
            <a:tailEnd/>
          </a:ln>
        </p:spPr>
        <p:txBody>
          <a:bodyPr/>
          <a:lstStyle/>
          <a:p>
            <a:fld id="{70FE8980-CAC7-4FDA-B18B-41897D95BCB5}" type="datetime3">
              <a:rPr lang="en-US">
                <a:latin typeface="Calibri" pitchFamily="34" charset="0"/>
              </a:rPr>
              <a:pPr/>
              <a:t>19 May 2014</a:t>
            </a:fld>
            <a:endParaRPr lang="en-US">
              <a:latin typeface="Calibri" pitchFamily="34" charset="0"/>
            </a:endParaRPr>
          </a:p>
        </p:txBody>
      </p:sp>
      <p:sp>
        <p:nvSpPr>
          <p:cNvPr id="6" name="Footer Placeholder 5"/>
          <p:cNvSpPr>
            <a:spLocks noGrp="1"/>
          </p:cNvSpPr>
          <p:nvPr>
            <p:ph type="ftr" sz="quarter" idx="11"/>
          </p:nvPr>
        </p:nvSpPr>
        <p:spPr/>
        <p:txBody>
          <a:bodyPr/>
          <a:lstStyle/>
          <a:p>
            <a:pPr>
              <a:defRPr/>
            </a:pPr>
            <a:r>
              <a:rPr lang="en-US"/>
              <a:t>Cancer Epidemiology</a:t>
            </a:r>
          </a:p>
        </p:txBody>
      </p:sp>
      <p:sp>
        <p:nvSpPr>
          <p:cNvPr id="35846" name="Slide Number Placeholder 4"/>
          <p:cNvSpPr>
            <a:spLocks noGrp="1"/>
          </p:cNvSpPr>
          <p:nvPr>
            <p:ph type="sldNum" sz="quarter" idx="12"/>
          </p:nvPr>
        </p:nvSpPr>
        <p:spPr bwMode="auto">
          <a:noFill/>
          <a:ln>
            <a:miter lim="800000"/>
            <a:headEnd/>
            <a:tailEnd/>
          </a:ln>
        </p:spPr>
        <p:txBody>
          <a:bodyPr/>
          <a:lstStyle/>
          <a:p>
            <a:fld id="{DA8DB623-3FE6-4A37-A021-8BC259045EA4}" type="slidenum">
              <a:rPr lang="en-US">
                <a:latin typeface="Calibri" pitchFamily="34" charset="0"/>
              </a:rPr>
              <a:pPr/>
              <a:t>34</a:t>
            </a:fld>
            <a:endParaRPr lang="en-US">
              <a:latin typeface="Calibri"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t>Prostate Cancer</a:t>
            </a:r>
          </a:p>
        </p:txBody>
      </p:sp>
      <p:sp>
        <p:nvSpPr>
          <p:cNvPr id="36867" name="Rectangle 3"/>
          <p:cNvSpPr>
            <a:spLocks noGrp="1" noChangeArrowheads="1"/>
          </p:cNvSpPr>
          <p:nvPr>
            <p:ph idx="1"/>
          </p:nvPr>
        </p:nvSpPr>
        <p:spPr/>
        <p:txBody>
          <a:bodyPr/>
          <a:lstStyle/>
          <a:p>
            <a:pPr eaLnBrk="1" hangingPunct="1"/>
            <a:r>
              <a:rPr lang="en-US" smtClean="0"/>
              <a:t>Risk factors</a:t>
            </a:r>
          </a:p>
          <a:p>
            <a:pPr lvl="1" eaLnBrk="1" hangingPunct="1"/>
            <a:r>
              <a:rPr lang="en-US" smtClean="0"/>
              <a:t>Age, ethnicity, family history, dietary fat?, weight?</a:t>
            </a:r>
          </a:p>
          <a:p>
            <a:pPr eaLnBrk="1" hangingPunct="1"/>
            <a:r>
              <a:rPr lang="en-US" smtClean="0"/>
              <a:t>Early detection/prevention &gt;50yrs old</a:t>
            </a:r>
          </a:p>
          <a:p>
            <a:pPr lvl="1" eaLnBrk="1" hangingPunct="1"/>
            <a:r>
              <a:rPr lang="en-US" smtClean="0"/>
              <a:t>PSA blood test/yr</a:t>
            </a:r>
          </a:p>
          <a:p>
            <a:pPr lvl="1" eaLnBrk="1" hangingPunct="1"/>
            <a:r>
              <a:rPr lang="en-US" smtClean="0"/>
              <a:t>Digital rectal exam/yr</a:t>
            </a:r>
          </a:p>
          <a:p>
            <a:pPr eaLnBrk="1" hangingPunct="1"/>
            <a:endParaRPr lang="en-US" smtClean="0"/>
          </a:p>
        </p:txBody>
      </p:sp>
      <p:sp>
        <p:nvSpPr>
          <p:cNvPr id="36868" name="Date Placeholder 3"/>
          <p:cNvSpPr>
            <a:spLocks noGrp="1"/>
          </p:cNvSpPr>
          <p:nvPr>
            <p:ph type="dt" sz="quarter" idx="10"/>
          </p:nvPr>
        </p:nvSpPr>
        <p:spPr bwMode="auto">
          <a:noFill/>
          <a:ln>
            <a:miter lim="800000"/>
            <a:headEnd/>
            <a:tailEnd/>
          </a:ln>
        </p:spPr>
        <p:txBody>
          <a:bodyPr/>
          <a:lstStyle/>
          <a:p>
            <a:fld id="{391EC060-0426-4CD8-AEC0-D762D7557627}" type="datetime3">
              <a:rPr lang="en-US">
                <a:latin typeface="Calibri" pitchFamily="34" charset="0"/>
              </a:rPr>
              <a:pPr/>
              <a:t>19 May 2014</a:t>
            </a:fld>
            <a:endParaRPr lang="en-US">
              <a:latin typeface="Calibri" pitchFamily="34" charset="0"/>
            </a:endParaRPr>
          </a:p>
        </p:txBody>
      </p:sp>
      <p:sp>
        <p:nvSpPr>
          <p:cNvPr id="6" name="Footer Placeholder 5"/>
          <p:cNvSpPr>
            <a:spLocks noGrp="1"/>
          </p:cNvSpPr>
          <p:nvPr>
            <p:ph type="ftr" sz="quarter" idx="11"/>
          </p:nvPr>
        </p:nvSpPr>
        <p:spPr/>
        <p:txBody>
          <a:bodyPr/>
          <a:lstStyle/>
          <a:p>
            <a:pPr>
              <a:defRPr/>
            </a:pPr>
            <a:r>
              <a:rPr lang="en-US"/>
              <a:t>Cancer Epidemiology</a:t>
            </a:r>
          </a:p>
        </p:txBody>
      </p:sp>
      <p:sp>
        <p:nvSpPr>
          <p:cNvPr id="36870" name="Slide Number Placeholder 4"/>
          <p:cNvSpPr>
            <a:spLocks noGrp="1"/>
          </p:cNvSpPr>
          <p:nvPr>
            <p:ph type="sldNum" sz="quarter" idx="12"/>
          </p:nvPr>
        </p:nvSpPr>
        <p:spPr bwMode="auto">
          <a:noFill/>
          <a:ln>
            <a:miter lim="800000"/>
            <a:headEnd/>
            <a:tailEnd/>
          </a:ln>
        </p:spPr>
        <p:txBody>
          <a:bodyPr/>
          <a:lstStyle/>
          <a:p>
            <a:fld id="{0EAC1804-85F2-4184-A4CA-8B1641B85A7F}" type="slidenum">
              <a:rPr lang="en-US">
                <a:latin typeface="Calibri" pitchFamily="34" charset="0"/>
              </a:rPr>
              <a:pPr/>
              <a:t>35</a:t>
            </a:fld>
            <a:endParaRPr lang="en-US">
              <a:latin typeface="Calibri"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t>Colorectal Cancer</a:t>
            </a:r>
          </a:p>
        </p:txBody>
      </p:sp>
      <p:sp>
        <p:nvSpPr>
          <p:cNvPr id="37891" name="Rectangle 3"/>
          <p:cNvSpPr>
            <a:spLocks noGrp="1" noChangeArrowheads="1"/>
          </p:cNvSpPr>
          <p:nvPr>
            <p:ph idx="1"/>
          </p:nvPr>
        </p:nvSpPr>
        <p:spPr/>
        <p:txBody>
          <a:bodyPr/>
          <a:lstStyle/>
          <a:p>
            <a:pPr eaLnBrk="1" hangingPunct="1"/>
            <a:r>
              <a:rPr lang="en-US" sz="2800" smtClean="0"/>
              <a:t>Risk factors</a:t>
            </a:r>
          </a:p>
          <a:p>
            <a:pPr lvl="1" eaLnBrk="1" hangingPunct="1"/>
            <a:r>
              <a:rPr lang="en-US" sz="2400" smtClean="0"/>
              <a:t>Age, family history, smoking , alcohol, obesity, exercise, high fat diet/red meat</a:t>
            </a:r>
          </a:p>
          <a:p>
            <a:pPr eaLnBrk="1" hangingPunct="1"/>
            <a:r>
              <a:rPr lang="en-US" sz="2800" smtClean="0"/>
              <a:t>Early Detection/Prevention </a:t>
            </a:r>
          </a:p>
          <a:p>
            <a:pPr lvl="1" eaLnBrk="1" hangingPunct="1"/>
            <a:r>
              <a:rPr lang="en-US" sz="2400" smtClean="0"/>
              <a:t>4 modalities recommended for people age 50 and older</a:t>
            </a:r>
          </a:p>
          <a:p>
            <a:pPr lvl="2" eaLnBrk="1" hangingPunct="1"/>
            <a:r>
              <a:rPr lang="en-US" sz="2000" smtClean="0"/>
              <a:t>Fecal occult blood test (FOBT) every year</a:t>
            </a:r>
          </a:p>
          <a:p>
            <a:pPr lvl="2" eaLnBrk="1" hangingPunct="1"/>
            <a:r>
              <a:rPr lang="en-US" sz="2000" smtClean="0"/>
              <a:t>Flexible sigmoidoscopy every 5 years</a:t>
            </a:r>
          </a:p>
          <a:p>
            <a:pPr lvl="2" eaLnBrk="1" hangingPunct="1"/>
            <a:r>
              <a:rPr lang="en-US" sz="2000" smtClean="0"/>
              <a:t>Colonoscopy every 10 years</a:t>
            </a:r>
          </a:p>
          <a:p>
            <a:pPr lvl="2" eaLnBrk="1" hangingPunct="1"/>
            <a:r>
              <a:rPr lang="en-US" sz="2000" smtClean="0"/>
              <a:t>Double-contrast barium enema every 5 years</a:t>
            </a:r>
          </a:p>
          <a:p>
            <a:pPr eaLnBrk="1" hangingPunct="1"/>
            <a:endParaRPr lang="en-US" sz="2800" smtClean="0"/>
          </a:p>
        </p:txBody>
      </p:sp>
      <p:sp>
        <p:nvSpPr>
          <p:cNvPr id="37892" name="Date Placeholder 3"/>
          <p:cNvSpPr>
            <a:spLocks noGrp="1"/>
          </p:cNvSpPr>
          <p:nvPr>
            <p:ph type="dt" sz="quarter" idx="10"/>
          </p:nvPr>
        </p:nvSpPr>
        <p:spPr bwMode="auto">
          <a:noFill/>
          <a:ln>
            <a:miter lim="800000"/>
            <a:headEnd/>
            <a:tailEnd/>
          </a:ln>
        </p:spPr>
        <p:txBody>
          <a:bodyPr/>
          <a:lstStyle/>
          <a:p>
            <a:fld id="{7262DDF8-0841-4241-94B3-25C189599D6D}" type="datetime3">
              <a:rPr lang="en-US">
                <a:latin typeface="Calibri" pitchFamily="34" charset="0"/>
              </a:rPr>
              <a:pPr/>
              <a:t>19 May 2014</a:t>
            </a:fld>
            <a:endParaRPr lang="en-US">
              <a:latin typeface="Calibri" pitchFamily="34" charset="0"/>
            </a:endParaRPr>
          </a:p>
        </p:txBody>
      </p:sp>
      <p:sp>
        <p:nvSpPr>
          <p:cNvPr id="6" name="Footer Placeholder 5"/>
          <p:cNvSpPr>
            <a:spLocks noGrp="1"/>
          </p:cNvSpPr>
          <p:nvPr>
            <p:ph type="ftr" sz="quarter" idx="11"/>
          </p:nvPr>
        </p:nvSpPr>
        <p:spPr/>
        <p:txBody>
          <a:bodyPr/>
          <a:lstStyle/>
          <a:p>
            <a:pPr>
              <a:defRPr/>
            </a:pPr>
            <a:r>
              <a:rPr lang="en-US"/>
              <a:t>Cancer Epidemiology</a:t>
            </a:r>
          </a:p>
        </p:txBody>
      </p:sp>
      <p:sp>
        <p:nvSpPr>
          <p:cNvPr id="37894" name="Slide Number Placeholder 4"/>
          <p:cNvSpPr>
            <a:spLocks noGrp="1"/>
          </p:cNvSpPr>
          <p:nvPr>
            <p:ph type="sldNum" sz="quarter" idx="12"/>
          </p:nvPr>
        </p:nvSpPr>
        <p:spPr bwMode="auto">
          <a:noFill/>
          <a:ln>
            <a:miter lim="800000"/>
            <a:headEnd/>
            <a:tailEnd/>
          </a:ln>
        </p:spPr>
        <p:txBody>
          <a:bodyPr/>
          <a:lstStyle/>
          <a:p>
            <a:fld id="{05F12991-004A-4530-900D-257C584F12F2}" type="slidenum">
              <a:rPr lang="en-US">
                <a:latin typeface="Calibri" pitchFamily="34" charset="0"/>
              </a:rPr>
              <a:pPr/>
              <a:t>36</a:t>
            </a:fld>
            <a:endParaRPr lang="en-US">
              <a:latin typeface="Calibri"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US" smtClean="0"/>
              <a:t>References -1</a:t>
            </a:r>
          </a:p>
        </p:txBody>
      </p:sp>
      <p:sp>
        <p:nvSpPr>
          <p:cNvPr id="38915" name="Content Placeholder 2"/>
          <p:cNvSpPr>
            <a:spLocks noGrp="1"/>
          </p:cNvSpPr>
          <p:nvPr>
            <p:ph idx="1"/>
          </p:nvPr>
        </p:nvSpPr>
        <p:spPr>
          <a:xfrm>
            <a:off x="762000" y="1905000"/>
            <a:ext cx="8193088" cy="4227513"/>
          </a:xfrm>
        </p:spPr>
        <p:txBody>
          <a:bodyPr/>
          <a:lstStyle/>
          <a:p>
            <a:pPr eaLnBrk="1" hangingPunct="1"/>
            <a:r>
              <a:rPr lang="en-US" sz="2600" smtClean="0"/>
              <a:t>Adami HO, Hunter D, Trichopoulos D. Textbook of cancer epidemiology. 2</a:t>
            </a:r>
            <a:r>
              <a:rPr lang="en-US" sz="2600" baseline="30000" smtClean="0"/>
              <a:t>nd</a:t>
            </a:r>
            <a:r>
              <a:rPr lang="en-US" sz="2600" smtClean="0"/>
              <a:t> edition. Oxford: Oxford University Press, 2008. </a:t>
            </a:r>
          </a:p>
          <a:p>
            <a:pPr eaLnBrk="1" hangingPunct="1"/>
            <a:r>
              <a:rPr lang="en-US" sz="2600" smtClean="0"/>
              <a:t>Dennis LK, Lynch CF, Smith EM. Cancer. In: Wallace/Maxcy-Rosenau-Last Public Health &amp; Preventive Medicine. 15</a:t>
            </a:r>
            <a:r>
              <a:rPr lang="en-US" sz="2600" baseline="30000" smtClean="0"/>
              <a:t>th</a:t>
            </a:r>
            <a:r>
              <a:rPr lang="en-US" sz="2600" smtClean="0"/>
              <a:t> edition. New York: McGraw, 2009.</a:t>
            </a:r>
          </a:p>
          <a:p>
            <a:pPr eaLnBrk="1" hangingPunct="1"/>
            <a:r>
              <a:rPr lang="en-US" sz="2600" smtClean="0"/>
              <a:t>Brownson RC, Joshu C. Cancer. In: Chronic disease epidemiology and control. 3</a:t>
            </a:r>
            <a:r>
              <a:rPr lang="en-US" sz="2600" baseline="30000" smtClean="0"/>
              <a:t>rd</a:t>
            </a:r>
            <a:r>
              <a:rPr lang="en-US" sz="2600" smtClean="0"/>
              <a:t> edition. Washington DC: American public health association, 2010.</a:t>
            </a:r>
          </a:p>
          <a:p>
            <a:pPr eaLnBrk="1" hangingPunct="1"/>
            <a:endParaRPr lang="en-US" sz="2800" smtClean="0"/>
          </a:p>
        </p:txBody>
      </p:sp>
      <p:sp>
        <p:nvSpPr>
          <p:cNvPr id="38916" name="Date Placeholder 3"/>
          <p:cNvSpPr>
            <a:spLocks noGrp="1"/>
          </p:cNvSpPr>
          <p:nvPr>
            <p:ph type="dt" sz="quarter" idx="10"/>
          </p:nvPr>
        </p:nvSpPr>
        <p:spPr bwMode="auto">
          <a:noFill/>
          <a:ln>
            <a:miter lim="800000"/>
            <a:headEnd/>
            <a:tailEnd/>
          </a:ln>
        </p:spPr>
        <p:txBody>
          <a:bodyPr/>
          <a:lstStyle/>
          <a:p>
            <a:fld id="{9E6DE56A-CAC4-446B-B380-101F389C629F}" type="datetime3">
              <a:rPr lang="en-US">
                <a:latin typeface="Calibri" pitchFamily="34" charset="0"/>
              </a:rPr>
              <a:pPr/>
              <a:t>19 May 2014</a:t>
            </a:fld>
            <a:endParaRPr lang="en-US">
              <a:latin typeface="Calibri" pitchFamily="34" charset="0"/>
            </a:endParaRPr>
          </a:p>
        </p:txBody>
      </p:sp>
      <p:sp>
        <p:nvSpPr>
          <p:cNvPr id="58373" name="Footer Placeholder 4"/>
          <p:cNvSpPr>
            <a:spLocks noGrp="1"/>
          </p:cNvSpPr>
          <p:nvPr>
            <p:ph type="ftr" sz="quarter" idx="11"/>
          </p:nvPr>
        </p:nvSpPr>
        <p:spPr/>
        <p:txBody>
          <a:bodyPr/>
          <a:lstStyle/>
          <a:p>
            <a:pPr>
              <a:defRPr/>
            </a:pPr>
            <a:r>
              <a:rPr lang="en-US"/>
              <a:t>Cancer Epi</a:t>
            </a:r>
          </a:p>
        </p:txBody>
      </p:sp>
      <p:sp>
        <p:nvSpPr>
          <p:cNvPr id="38918" name="Slide Number Placeholder 5"/>
          <p:cNvSpPr>
            <a:spLocks noGrp="1"/>
          </p:cNvSpPr>
          <p:nvPr>
            <p:ph type="sldNum" sz="quarter" idx="12"/>
          </p:nvPr>
        </p:nvSpPr>
        <p:spPr bwMode="auto">
          <a:noFill/>
          <a:ln>
            <a:miter lim="800000"/>
            <a:headEnd/>
            <a:tailEnd/>
          </a:ln>
        </p:spPr>
        <p:txBody>
          <a:bodyPr/>
          <a:lstStyle/>
          <a:p>
            <a:fld id="{77E4A6FA-D1E5-4A65-8686-541F3FEB0D96}" type="slidenum">
              <a:rPr lang="ar-SA">
                <a:latin typeface="Calibri" pitchFamily="34" charset="0"/>
              </a:rPr>
              <a:pPr/>
              <a:t>37</a:t>
            </a:fld>
            <a:endParaRPr lang="en-US">
              <a:latin typeface="Calibri"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smtClean="0"/>
              <a:t>References -2</a:t>
            </a:r>
          </a:p>
        </p:txBody>
      </p:sp>
      <p:sp>
        <p:nvSpPr>
          <p:cNvPr id="39939" name="Content Placeholder 2"/>
          <p:cNvSpPr>
            <a:spLocks noGrp="1"/>
          </p:cNvSpPr>
          <p:nvPr>
            <p:ph idx="1"/>
          </p:nvPr>
        </p:nvSpPr>
        <p:spPr>
          <a:xfrm>
            <a:off x="762000" y="1905000"/>
            <a:ext cx="8193088" cy="4114800"/>
          </a:xfrm>
        </p:spPr>
        <p:txBody>
          <a:bodyPr/>
          <a:lstStyle/>
          <a:p>
            <a:pPr eaLnBrk="1" hangingPunct="1"/>
            <a:r>
              <a:rPr lang="en-US" sz="2200" smtClean="0"/>
              <a:t>Boffetta P, La Vecchia C. Neoplasms. In: Detels R, Beaglehole R, Lansang MA, Gulligord M. Oxford textbook of public health. 5</a:t>
            </a:r>
            <a:r>
              <a:rPr lang="en-US" sz="2200" baseline="30000" smtClean="0"/>
              <a:t>th</a:t>
            </a:r>
            <a:r>
              <a:rPr lang="en-US" sz="2200" smtClean="0"/>
              <a:t> edition. Oxford: Oxford University Press. </a:t>
            </a:r>
          </a:p>
          <a:p>
            <a:pPr eaLnBrk="1" hangingPunct="1"/>
            <a:r>
              <a:rPr lang="en-US" sz="2200" smtClean="0"/>
              <a:t>International agency for research on cancer. </a:t>
            </a:r>
            <a:r>
              <a:rPr lang="en-US" sz="2200" smtClean="0">
                <a:hlinkClick r:id="rId3"/>
              </a:rPr>
              <a:t>http://www.iarc.fr/</a:t>
            </a:r>
            <a:endParaRPr lang="en-US" sz="2200" smtClean="0"/>
          </a:p>
          <a:p>
            <a:pPr eaLnBrk="1" hangingPunct="1"/>
            <a:r>
              <a:rPr lang="en-US" sz="2200" smtClean="0"/>
              <a:t>Centers for disease control and prevention. </a:t>
            </a:r>
            <a:r>
              <a:rPr lang="en-US" sz="2200" smtClean="0">
                <a:hlinkClick r:id="rId4"/>
              </a:rPr>
              <a:t>www.cdc.gov</a:t>
            </a:r>
            <a:r>
              <a:rPr lang="en-US" sz="2200" smtClean="0"/>
              <a:t> </a:t>
            </a:r>
          </a:p>
          <a:p>
            <a:pPr eaLnBrk="1" hangingPunct="1"/>
            <a:r>
              <a:rPr lang="en-US" sz="2200" smtClean="0"/>
              <a:t>GCC and KSA national cancer registry. </a:t>
            </a:r>
            <a:r>
              <a:rPr lang="en-US" sz="2200" smtClean="0">
                <a:hlinkClick r:id="rId5"/>
              </a:rPr>
              <a:t>http://bportal.kfshrc.edu.sa/wps/portal/bportal/KFCC</a:t>
            </a:r>
            <a:endParaRPr lang="en-US" sz="2200" smtClean="0"/>
          </a:p>
          <a:p>
            <a:pPr eaLnBrk="1" hangingPunct="1"/>
            <a:r>
              <a:rPr lang="en-US" sz="2200" smtClean="0"/>
              <a:t>American cancer society. </a:t>
            </a:r>
            <a:r>
              <a:rPr lang="en-US" sz="2200" smtClean="0">
                <a:hlinkClick r:id="rId6"/>
              </a:rPr>
              <a:t>http://www.cancer.org/</a:t>
            </a:r>
            <a:endParaRPr lang="en-US" sz="2200" smtClean="0"/>
          </a:p>
          <a:p>
            <a:pPr eaLnBrk="1" hangingPunct="1"/>
            <a:endParaRPr lang="en-US" sz="2800" smtClean="0"/>
          </a:p>
          <a:p>
            <a:pPr eaLnBrk="1" hangingPunct="1"/>
            <a:endParaRPr lang="en-US" sz="2800" smtClean="0"/>
          </a:p>
        </p:txBody>
      </p:sp>
      <p:sp>
        <p:nvSpPr>
          <p:cNvPr id="39940" name="Date Placeholder 3"/>
          <p:cNvSpPr>
            <a:spLocks noGrp="1"/>
          </p:cNvSpPr>
          <p:nvPr>
            <p:ph type="dt" sz="quarter" idx="10"/>
          </p:nvPr>
        </p:nvSpPr>
        <p:spPr bwMode="auto">
          <a:noFill/>
          <a:ln>
            <a:miter lim="800000"/>
            <a:headEnd/>
            <a:tailEnd/>
          </a:ln>
        </p:spPr>
        <p:txBody>
          <a:bodyPr/>
          <a:lstStyle/>
          <a:p>
            <a:fld id="{76A9CD8B-C942-430B-ACE9-01EBF2FE9096}" type="datetime3">
              <a:rPr lang="en-US">
                <a:latin typeface="Calibri" pitchFamily="34" charset="0"/>
              </a:rPr>
              <a:pPr/>
              <a:t>19 May 2014</a:t>
            </a:fld>
            <a:endParaRPr lang="en-US">
              <a:latin typeface="Calibri" pitchFamily="34" charset="0"/>
            </a:endParaRPr>
          </a:p>
        </p:txBody>
      </p:sp>
      <p:sp>
        <p:nvSpPr>
          <p:cNvPr id="59397" name="Footer Placeholder 4"/>
          <p:cNvSpPr>
            <a:spLocks noGrp="1"/>
          </p:cNvSpPr>
          <p:nvPr>
            <p:ph type="ftr" sz="quarter" idx="11"/>
          </p:nvPr>
        </p:nvSpPr>
        <p:spPr/>
        <p:txBody>
          <a:bodyPr/>
          <a:lstStyle/>
          <a:p>
            <a:pPr>
              <a:defRPr/>
            </a:pPr>
            <a:r>
              <a:rPr lang="en-US"/>
              <a:t>Cancer Epi</a:t>
            </a:r>
          </a:p>
        </p:txBody>
      </p:sp>
      <p:sp>
        <p:nvSpPr>
          <p:cNvPr id="39942" name="Slide Number Placeholder 5"/>
          <p:cNvSpPr>
            <a:spLocks noGrp="1"/>
          </p:cNvSpPr>
          <p:nvPr>
            <p:ph type="sldNum" sz="quarter" idx="12"/>
          </p:nvPr>
        </p:nvSpPr>
        <p:spPr bwMode="auto">
          <a:noFill/>
          <a:ln>
            <a:miter lim="800000"/>
            <a:headEnd/>
            <a:tailEnd/>
          </a:ln>
        </p:spPr>
        <p:txBody>
          <a:bodyPr/>
          <a:lstStyle/>
          <a:p>
            <a:fld id="{E2A0B158-E5B4-44BA-9637-F111BB872C4C}" type="slidenum">
              <a:rPr lang="ar-SA">
                <a:latin typeface="Calibri" pitchFamily="34" charset="0"/>
              </a:rPr>
              <a:pPr/>
              <a:t>38</a:t>
            </a:fld>
            <a:endParaRPr lang="en-US">
              <a:latin typeface="Calibri"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endParaRPr lang="ar-SA" smtClean="0"/>
          </a:p>
        </p:txBody>
      </p:sp>
      <p:sp>
        <p:nvSpPr>
          <p:cNvPr id="40963" name="Rectangle 3"/>
          <p:cNvSpPr>
            <a:spLocks noGrp="1" noChangeArrowheads="1"/>
          </p:cNvSpPr>
          <p:nvPr>
            <p:ph idx="1"/>
          </p:nvPr>
        </p:nvSpPr>
        <p:spPr/>
        <p:txBody>
          <a:bodyPr/>
          <a:lstStyle/>
          <a:p>
            <a:pPr eaLnBrk="1" hangingPunct="1">
              <a:buFont typeface="Wingdings" pitchFamily="2" charset="2"/>
              <a:buNone/>
            </a:pPr>
            <a:endParaRPr lang="en-US" smtClean="0"/>
          </a:p>
          <a:p>
            <a:pPr eaLnBrk="1" hangingPunct="1">
              <a:buFont typeface="Wingdings" pitchFamily="2" charset="2"/>
              <a:buNone/>
            </a:pPr>
            <a:endParaRPr lang="en-US" smtClean="0"/>
          </a:p>
          <a:p>
            <a:pPr eaLnBrk="1" hangingPunct="1">
              <a:buFont typeface="Wingdings" pitchFamily="2" charset="2"/>
              <a:buNone/>
            </a:pPr>
            <a:r>
              <a:rPr lang="en-US" i="1" smtClean="0"/>
              <a:t>Thank you for your kind attention</a:t>
            </a:r>
          </a:p>
        </p:txBody>
      </p:sp>
      <p:sp>
        <p:nvSpPr>
          <p:cNvPr id="40964" name="Date Placeholder 3"/>
          <p:cNvSpPr>
            <a:spLocks noGrp="1"/>
          </p:cNvSpPr>
          <p:nvPr>
            <p:ph type="dt" sz="quarter" idx="10"/>
          </p:nvPr>
        </p:nvSpPr>
        <p:spPr bwMode="auto">
          <a:noFill/>
          <a:ln>
            <a:miter lim="800000"/>
            <a:headEnd/>
            <a:tailEnd/>
          </a:ln>
        </p:spPr>
        <p:txBody>
          <a:bodyPr/>
          <a:lstStyle/>
          <a:p>
            <a:fld id="{D43598C6-49A5-448F-A0A7-1948F76016D6}" type="datetime3">
              <a:rPr lang="en-US">
                <a:latin typeface="Calibri" pitchFamily="34" charset="0"/>
              </a:rPr>
              <a:pPr/>
              <a:t>19 May 2014</a:t>
            </a:fld>
            <a:endParaRPr lang="en-US">
              <a:latin typeface="Calibri" pitchFamily="34" charset="0"/>
            </a:endParaRPr>
          </a:p>
        </p:txBody>
      </p:sp>
      <p:sp>
        <p:nvSpPr>
          <p:cNvPr id="60422" name="Footer Placeholder 5"/>
          <p:cNvSpPr>
            <a:spLocks noGrp="1"/>
          </p:cNvSpPr>
          <p:nvPr>
            <p:ph type="ftr" sz="quarter" idx="11"/>
          </p:nvPr>
        </p:nvSpPr>
        <p:spPr/>
        <p:txBody>
          <a:bodyPr/>
          <a:lstStyle/>
          <a:p>
            <a:pPr>
              <a:defRPr/>
            </a:pPr>
            <a:r>
              <a:rPr lang="en-US"/>
              <a:t>Cancer Epi</a:t>
            </a:r>
          </a:p>
        </p:txBody>
      </p:sp>
      <p:sp>
        <p:nvSpPr>
          <p:cNvPr id="40966" name="Slide Number Placeholder 4"/>
          <p:cNvSpPr>
            <a:spLocks noGrp="1"/>
          </p:cNvSpPr>
          <p:nvPr>
            <p:ph type="sldNum" sz="quarter" idx="12"/>
          </p:nvPr>
        </p:nvSpPr>
        <p:spPr bwMode="auto">
          <a:noFill/>
          <a:ln>
            <a:miter lim="800000"/>
            <a:headEnd/>
            <a:tailEnd/>
          </a:ln>
        </p:spPr>
        <p:txBody>
          <a:bodyPr/>
          <a:lstStyle/>
          <a:p>
            <a:fld id="{CD060D39-6E0D-4FE4-83FA-9280FF978D76}" type="slidenum">
              <a:rPr lang="ar-SA">
                <a:latin typeface="Calibri" pitchFamily="34" charset="0"/>
              </a:rPr>
              <a:pPr/>
              <a:t>39</a:t>
            </a:fld>
            <a:endParaRPr lang="en-US">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3600" smtClean="0"/>
              <a:t>Biologic Basis for Cancer Control</a:t>
            </a:r>
          </a:p>
        </p:txBody>
      </p:sp>
      <p:sp>
        <p:nvSpPr>
          <p:cNvPr id="5123" name="Date Placeholder 15"/>
          <p:cNvSpPr>
            <a:spLocks noGrp="1"/>
          </p:cNvSpPr>
          <p:nvPr>
            <p:ph type="dt" sz="quarter" idx="10"/>
          </p:nvPr>
        </p:nvSpPr>
        <p:spPr bwMode="auto">
          <a:noFill/>
          <a:ln>
            <a:miter lim="800000"/>
            <a:headEnd/>
            <a:tailEnd/>
          </a:ln>
        </p:spPr>
        <p:txBody>
          <a:bodyPr/>
          <a:lstStyle/>
          <a:p>
            <a:fld id="{25BFD04A-DE10-4A69-A7DF-EDF341D486F4}" type="datetime3">
              <a:rPr lang="en-US">
                <a:latin typeface="Calibri" pitchFamily="34" charset="0"/>
              </a:rPr>
              <a:pPr/>
              <a:t>19 May 2014</a:t>
            </a:fld>
            <a:endParaRPr lang="en-US">
              <a:latin typeface="Calibri" pitchFamily="34" charset="0"/>
            </a:endParaRPr>
          </a:p>
        </p:txBody>
      </p:sp>
      <p:sp>
        <p:nvSpPr>
          <p:cNvPr id="18" name="Footer Placeholder 17"/>
          <p:cNvSpPr>
            <a:spLocks noGrp="1"/>
          </p:cNvSpPr>
          <p:nvPr>
            <p:ph type="ftr" sz="quarter" idx="11"/>
          </p:nvPr>
        </p:nvSpPr>
        <p:spPr/>
        <p:txBody>
          <a:bodyPr/>
          <a:lstStyle/>
          <a:p>
            <a:pPr>
              <a:defRPr/>
            </a:pPr>
            <a:r>
              <a:rPr lang="en-US"/>
              <a:t>Cancer Epidemiology</a:t>
            </a:r>
          </a:p>
        </p:txBody>
      </p:sp>
      <p:sp>
        <p:nvSpPr>
          <p:cNvPr id="5125" name="Slide Number Placeholder 16"/>
          <p:cNvSpPr>
            <a:spLocks noGrp="1"/>
          </p:cNvSpPr>
          <p:nvPr>
            <p:ph type="sldNum" sz="quarter" idx="12"/>
          </p:nvPr>
        </p:nvSpPr>
        <p:spPr bwMode="auto">
          <a:noFill/>
          <a:ln>
            <a:miter lim="800000"/>
            <a:headEnd/>
            <a:tailEnd/>
          </a:ln>
        </p:spPr>
        <p:txBody>
          <a:bodyPr/>
          <a:lstStyle/>
          <a:p>
            <a:fld id="{37EA421E-FC82-4DC4-AB7C-FF5C4476DE3E}" type="slidenum">
              <a:rPr lang="en-US">
                <a:latin typeface="Calibri" pitchFamily="34" charset="0"/>
              </a:rPr>
              <a:pPr/>
              <a:t>4</a:t>
            </a:fld>
            <a:endParaRPr lang="en-US">
              <a:latin typeface="Calibri" pitchFamily="34" charset="0"/>
            </a:endParaRPr>
          </a:p>
        </p:txBody>
      </p:sp>
      <p:sp>
        <p:nvSpPr>
          <p:cNvPr id="184325" name="Text Box 5"/>
          <p:cNvSpPr txBox="1">
            <a:spLocks noChangeArrowheads="1"/>
          </p:cNvSpPr>
          <p:nvPr/>
        </p:nvSpPr>
        <p:spPr bwMode="auto">
          <a:xfrm>
            <a:off x="125413" y="2963863"/>
            <a:ext cx="1168400" cy="854075"/>
          </a:xfrm>
          <a:prstGeom prst="rect">
            <a:avLst/>
          </a:prstGeom>
          <a:noFill/>
          <a:ln w="9525">
            <a:noFill/>
            <a:miter lim="800000"/>
            <a:headEnd/>
            <a:tailEnd/>
          </a:ln>
        </p:spPr>
        <p:txBody>
          <a:bodyPr wrap="none">
            <a:spAutoFit/>
          </a:bodyPr>
          <a:lstStyle/>
          <a:p>
            <a:pPr algn="ctr" eaLnBrk="0" hangingPunct="0"/>
            <a:r>
              <a:rPr lang="en-US">
                <a:latin typeface="Optima" charset="0"/>
              </a:rPr>
              <a:t>Normal</a:t>
            </a:r>
          </a:p>
          <a:p>
            <a:pPr algn="ctr" eaLnBrk="0" hangingPunct="0"/>
            <a:r>
              <a:rPr lang="en-US">
                <a:latin typeface="Optima" charset="0"/>
              </a:rPr>
              <a:t>cell</a:t>
            </a:r>
          </a:p>
        </p:txBody>
      </p:sp>
      <p:sp>
        <p:nvSpPr>
          <p:cNvPr id="184326" name="Text Box 6"/>
          <p:cNvSpPr txBox="1">
            <a:spLocks noChangeArrowheads="1"/>
          </p:cNvSpPr>
          <p:nvPr/>
        </p:nvSpPr>
        <p:spPr bwMode="auto">
          <a:xfrm>
            <a:off x="2182813" y="2963863"/>
            <a:ext cx="1252537" cy="854075"/>
          </a:xfrm>
          <a:prstGeom prst="rect">
            <a:avLst/>
          </a:prstGeom>
          <a:noFill/>
          <a:ln w="9525">
            <a:noFill/>
            <a:miter lim="800000"/>
            <a:headEnd/>
            <a:tailEnd/>
          </a:ln>
        </p:spPr>
        <p:txBody>
          <a:bodyPr wrap="none">
            <a:spAutoFit/>
          </a:bodyPr>
          <a:lstStyle/>
          <a:p>
            <a:pPr algn="ctr" eaLnBrk="0" hangingPunct="0"/>
            <a:r>
              <a:rPr lang="en-US">
                <a:latin typeface="Optima" charset="0"/>
              </a:rPr>
              <a:t>Initiated</a:t>
            </a:r>
          </a:p>
          <a:p>
            <a:pPr algn="ctr" eaLnBrk="0" hangingPunct="0"/>
            <a:r>
              <a:rPr lang="en-US">
                <a:latin typeface="Optima" charset="0"/>
              </a:rPr>
              <a:t>cell</a:t>
            </a:r>
          </a:p>
        </p:txBody>
      </p:sp>
      <p:sp>
        <p:nvSpPr>
          <p:cNvPr id="184327" name="Text Box 7"/>
          <p:cNvSpPr txBox="1">
            <a:spLocks noChangeArrowheads="1"/>
          </p:cNvSpPr>
          <p:nvPr/>
        </p:nvSpPr>
        <p:spPr bwMode="auto">
          <a:xfrm>
            <a:off x="4216400" y="2979738"/>
            <a:ext cx="2168525" cy="854075"/>
          </a:xfrm>
          <a:prstGeom prst="rect">
            <a:avLst/>
          </a:prstGeom>
          <a:noFill/>
          <a:ln w="9525">
            <a:noFill/>
            <a:miter lim="800000"/>
            <a:headEnd/>
            <a:tailEnd/>
          </a:ln>
        </p:spPr>
        <p:txBody>
          <a:bodyPr wrap="none">
            <a:spAutoFit/>
          </a:bodyPr>
          <a:lstStyle/>
          <a:p>
            <a:pPr algn="ctr" eaLnBrk="0" hangingPunct="0"/>
            <a:r>
              <a:rPr lang="en-US">
                <a:latin typeface="Optima" charset="0"/>
              </a:rPr>
              <a:t>Pre-cancerous</a:t>
            </a:r>
          </a:p>
          <a:p>
            <a:pPr algn="ctr" eaLnBrk="0" hangingPunct="0"/>
            <a:r>
              <a:rPr lang="en-US">
                <a:latin typeface="Optima" charset="0"/>
              </a:rPr>
              <a:t>cell</a:t>
            </a:r>
          </a:p>
        </p:txBody>
      </p:sp>
      <p:sp>
        <p:nvSpPr>
          <p:cNvPr id="184328" name="Text Box 8"/>
          <p:cNvSpPr txBox="1">
            <a:spLocks noChangeArrowheads="1"/>
          </p:cNvSpPr>
          <p:nvPr/>
        </p:nvSpPr>
        <p:spPr bwMode="auto">
          <a:xfrm>
            <a:off x="7494588" y="3116263"/>
            <a:ext cx="1473200" cy="473075"/>
          </a:xfrm>
          <a:prstGeom prst="rect">
            <a:avLst/>
          </a:prstGeom>
          <a:noFill/>
          <a:ln w="9525">
            <a:noFill/>
            <a:miter lim="800000"/>
            <a:headEnd/>
            <a:tailEnd/>
          </a:ln>
        </p:spPr>
        <p:txBody>
          <a:bodyPr wrap="none">
            <a:spAutoFit/>
          </a:bodyPr>
          <a:lstStyle/>
          <a:p>
            <a:pPr eaLnBrk="0" hangingPunct="0"/>
            <a:r>
              <a:rPr lang="en-US">
                <a:latin typeface="Optima" charset="0"/>
              </a:rPr>
              <a:t>CANCER</a:t>
            </a:r>
          </a:p>
        </p:txBody>
      </p:sp>
      <p:grpSp>
        <p:nvGrpSpPr>
          <p:cNvPr id="2" name="Group 9"/>
          <p:cNvGrpSpPr>
            <a:grpSpLocks/>
          </p:cNvGrpSpPr>
          <p:nvPr/>
        </p:nvGrpSpPr>
        <p:grpSpPr bwMode="auto">
          <a:xfrm>
            <a:off x="1066800" y="2514600"/>
            <a:ext cx="1524000" cy="990600"/>
            <a:chOff x="672" y="1584"/>
            <a:chExt cx="960" cy="624"/>
          </a:xfrm>
        </p:grpSpPr>
        <p:sp>
          <p:nvSpPr>
            <p:cNvPr id="5137" name="Text Box 10"/>
            <p:cNvSpPr txBox="1">
              <a:spLocks noChangeArrowheads="1"/>
            </p:cNvSpPr>
            <p:nvPr/>
          </p:nvSpPr>
          <p:spPr bwMode="auto">
            <a:xfrm>
              <a:off x="672" y="1584"/>
              <a:ext cx="960" cy="298"/>
            </a:xfrm>
            <a:prstGeom prst="rect">
              <a:avLst/>
            </a:prstGeom>
            <a:noFill/>
            <a:ln w="9525">
              <a:noFill/>
              <a:miter lim="800000"/>
              <a:headEnd/>
              <a:tailEnd/>
            </a:ln>
          </p:spPr>
          <p:txBody>
            <a:bodyPr>
              <a:spAutoFit/>
            </a:bodyPr>
            <a:lstStyle/>
            <a:p>
              <a:pPr eaLnBrk="0" hangingPunct="0"/>
              <a:r>
                <a:rPr lang="en-US" i="1">
                  <a:latin typeface="Optima" charset="0"/>
                </a:rPr>
                <a:t>Initiation</a:t>
              </a:r>
            </a:p>
          </p:txBody>
        </p:sp>
        <p:sp>
          <p:nvSpPr>
            <p:cNvPr id="5138" name="AutoShape 11"/>
            <p:cNvSpPr>
              <a:spLocks noChangeArrowheads="1"/>
            </p:cNvSpPr>
            <p:nvPr/>
          </p:nvSpPr>
          <p:spPr bwMode="auto">
            <a:xfrm>
              <a:off x="768" y="1902"/>
              <a:ext cx="615" cy="306"/>
            </a:xfrm>
            <a:prstGeom prst="rightArrow">
              <a:avLst>
                <a:gd name="adj1" fmla="val 54898"/>
                <a:gd name="adj2" fmla="val 26472"/>
              </a:avLst>
            </a:prstGeom>
            <a:solidFill>
              <a:schemeClr val="accent1"/>
            </a:solidFill>
            <a:ln w="9525">
              <a:solidFill>
                <a:schemeClr val="accent1"/>
              </a:solidFill>
              <a:miter lim="800000"/>
              <a:headEnd/>
              <a:tailEnd/>
            </a:ln>
          </p:spPr>
          <p:txBody>
            <a:bodyPr wrap="none" anchor="ctr"/>
            <a:lstStyle/>
            <a:p>
              <a:endParaRPr lang="ar-SA">
                <a:latin typeface="Calibri" pitchFamily="34" charset="0"/>
              </a:endParaRPr>
            </a:p>
          </p:txBody>
        </p:sp>
      </p:grpSp>
      <p:grpSp>
        <p:nvGrpSpPr>
          <p:cNvPr id="3" name="Group 12"/>
          <p:cNvGrpSpPr>
            <a:grpSpLocks/>
          </p:cNvGrpSpPr>
          <p:nvPr/>
        </p:nvGrpSpPr>
        <p:grpSpPr bwMode="auto">
          <a:xfrm>
            <a:off x="3124200" y="2514600"/>
            <a:ext cx="1752600" cy="1066800"/>
            <a:chOff x="1968" y="1584"/>
            <a:chExt cx="1104" cy="672"/>
          </a:xfrm>
        </p:grpSpPr>
        <p:sp>
          <p:nvSpPr>
            <p:cNvPr id="5135" name="Text Box 13"/>
            <p:cNvSpPr txBox="1">
              <a:spLocks noChangeArrowheads="1"/>
            </p:cNvSpPr>
            <p:nvPr/>
          </p:nvSpPr>
          <p:spPr bwMode="auto">
            <a:xfrm>
              <a:off x="1968" y="1584"/>
              <a:ext cx="1104" cy="298"/>
            </a:xfrm>
            <a:prstGeom prst="rect">
              <a:avLst/>
            </a:prstGeom>
            <a:noFill/>
            <a:ln w="9525">
              <a:noFill/>
              <a:miter lim="800000"/>
              <a:headEnd/>
              <a:tailEnd/>
            </a:ln>
          </p:spPr>
          <p:txBody>
            <a:bodyPr>
              <a:spAutoFit/>
            </a:bodyPr>
            <a:lstStyle/>
            <a:p>
              <a:pPr eaLnBrk="0" hangingPunct="0"/>
              <a:r>
                <a:rPr lang="en-US" i="1">
                  <a:latin typeface="Optima" charset="0"/>
                </a:rPr>
                <a:t>Promotion</a:t>
              </a:r>
              <a:endParaRPr lang="en-US">
                <a:latin typeface="Optima" charset="0"/>
              </a:endParaRPr>
            </a:p>
          </p:txBody>
        </p:sp>
        <p:sp>
          <p:nvSpPr>
            <p:cNvPr id="5136" name="AutoShape 14"/>
            <p:cNvSpPr>
              <a:spLocks noChangeArrowheads="1"/>
            </p:cNvSpPr>
            <p:nvPr/>
          </p:nvSpPr>
          <p:spPr bwMode="auto">
            <a:xfrm>
              <a:off x="2121" y="1950"/>
              <a:ext cx="615" cy="306"/>
            </a:xfrm>
            <a:prstGeom prst="rightArrow">
              <a:avLst>
                <a:gd name="adj1" fmla="val 50000"/>
                <a:gd name="adj2" fmla="val 50245"/>
              </a:avLst>
            </a:prstGeom>
            <a:solidFill>
              <a:schemeClr val="accent1"/>
            </a:solidFill>
            <a:ln w="9525">
              <a:solidFill>
                <a:schemeClr val="accent1"/>
              </a:solidFill>
              <a:miter lim="800000"/>
              <a:headEnd/>
              <a:tailEnd/>
            </a:ln>
          </p:spPr>
          <p:txBody>
            <a:bodyPr wrap="none" anchor="ctr"/>
            <a:lstStyle/>
            <a:p>
              <a:endParaRPr lang="ar-SA">
                <a:latin typeface="Calibri" pitchFamily="34" charset="0"/>
              </a:endParaRPr>
            </a:p>
          </p:txBody>
        </p:sp>
      </p:grpSp>
      <p:grpSp>
        <p:nvGrpSpPr>
          <p:cNvPr id="4" name="Group 15"/>
          <p:cNvGrpSpPr>
            <a:grpSpLocks/>
          </p:cNvGrpSpPr>
          <p:nvPr/>
        </p:nvGrpSpPr>
        <p:grpSpPr bwMode="auto">
          <a:xfrm>
            <a:off x="5943600" y="2505075"/>
            <a:ext cx="1812925" cy="1104900"/>
            <a:chOff x="3744" y="1578"/>
            <a:chExt cx="1142" cy="696"/>
          </a:xfrm>
        </p:grpSpPr>
        <p:sp>
          <p:nvSpPr>
            <p:cNvPr id="5133" name="Text Box 16"/>
            <p:cNvSpPr txBox="1">
              <a:spLocks noChangeArrowheads="1"/>
            </p:cNvSpPr>
            <p:nvPr/>
          </p:nvSpPr>
          <p:spPr bwMode="auto">
            <a:xfrm>
              <a:off x="3744" y="1578"/>
              <a:ext cx="1142" cy="298"/>
            </a:xfrm>
            <a:prstGeom prst="rect">
              <a:avLst/>
            </a:prstGeom>
            <a:noFill/>
            <a:ln w="9525">
              <a:noFill/>
              <a:miter lim="800000"/>
              <a:headEnd/>
              <a:tailEnd/>
            </a:ln>
          </p:spPr>
          <p:txBody>
            <a:bodyPr wrap="none">
              <a:spAutoFit/>
            </a:bodyPr>
            <a:lstStyle/>
            <a:p>
              <a:pPr eaLnBrk="0" hangingPunct="0"/>
              <a:r>
                <a:rPr lang="en-US" i="1">
                  <a:latin typeface="Optima" charset="0"/>
                </a:rPr>
                <a:t>Progression</a:t>
              </a:r>
            </a:p>
          </p:txBody>
        </p:sp>
        <p:sp>
          <p:nvSpPr>
            <p:cNvPr id="5134" name="AutoShape 17"/>
            <p:cNvSpPr>
              <a:spLocks noChangeArrowheads="1"/>
            </p:cNvSpPr>
            <p:nvPr/>
          </p:nvSpPr>
          <p:spPr bwMode="auto">
            <a:xfrm>
              <a:off x="3993" y="1968"/>
              <a:ext cx="615" cy="306"/>
            </a:xfrm>
            <a:prstGeom prst="rightArrow">
              <a:avLst>
                <a:gd name="adj1" fmla="val 50000"/>
                <a:gd name="adj2" fmla="val 50245"/>
              </a:avLst>
            </a:prstGeom>
            <a:solidFill>
              <a:schemeClr val="accent1"/>
            </a:solidFill>
            <a:ln w="9525">
              <a:solidFill>
                <a:schemeClr val="accent1"/>
              </a:solidFill>
              <a:miter lim="800000"/>
              <a:headEnd/>
              <a:tailEnd/>
            </a:ln>
          </p:spPr>
          <p:txBody>
            <a:bodyPr wrap="none" anchor="ctr"/>
            <a:lstStyle/>
            <a:p>
              <a:endParaRPr lang="ar-SA">
                <a:latin typeface="Calibri"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432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184326"/>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ipe(left)">
                                      <p:cBhvr>
                                        <p:cTn id="20" dur="500"/>
                                        <p:tgtEl>
                                          <p:spTgt spid="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184327"/>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wipe(left)">
                                      <p:cBhvr>
                                        <p:cTn id="29" dur="500"/>
                                        <p:tgtEl>
                                          <p:spTgt spid="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499"/>
                                          </p:stCondLst>
                                        </p:cTn>
                                        <p:tgtEl>
                                          <p:spTgt spid="1843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5" grpId="0" autoUpdateAnimBg="0"/>
      <p:bldP spid="184326" grpId="0" autoUpdateAnimBg="0"/>
      <p:bldP spid="184327" grpId="0" autoUpdateAnimBg="0"/>
      <p:bldP spid="184328"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8548688" cy="4105275"/>
          </a:xfrm>
        </p:spPr>
        <p:txBody>
          <a:bodyPr rtlCol="0">
            <a:normAutofit/>
          </a:bodyPr>
          <a:lstStyle/>
          <a:p>
            <a:pPr algn="ctr" eaLnBrk="1" fontAlgn="auto" hangingPunct="1">
              <a:spcAft>
                <a:spcPts val="0"/>
              </a:spcAft>
              <a:defRPr/>
            </a:pPr>
            <a:r>
              <a:rPr lang="en-US" sz="3600" dirty="0" smtClean="0">
                <a:solidFill>
                  <a:srgbClr val="0070C0"/>
                </a:solidFill>
                <a:ea typeface="+mj-ea"/>
                <a:cs typeface="+mj-cs"/>
              </a:rPr>
              <a:t>Cancer history </a:t>
            </a:r>
          </a:p>
        </p:txBody>
      </p:sp>
      <p:sp>
        <p:nvSpPr>
          <p:cNvPr id="6147" name="Date Placeholder 3"/>
          <p:cNvSpPr>
            <a:spLocks noGrp="1"/>
          </p:cNvSpPr>
          <p:nvPr>
            <p:ph type="dt" sz="quarter" idx="10"/>
          </p:nvPr>
        </p:nvSpPr>
        <p:spPr bwMode="auto">
          <a:noFill/>
          <a:ln>
            <a:miter lim="800000"/>
            <a:headEnd/>
            <a:tailEnd/>
          </a:ln>
        </p:spPr>
        <p:txBody>
          <a:bodyPr/>
          <a:lstStyle/>
          <a:p>
            <a:fld id="{CAF5790B-C29C-4F14-BB16-5BF00C491610}" type="datetime3">
              <a:rPr lang="en-US">
                <a:latin typeface="Calibri" pitchFamily="34" charset="0"/>
              </a:rPr>
              <a:pPr/>
              <a:t>19 May 2014</a:t>
            </a:fld>
            <a:endParaRPr lang="en-US">
              <a:latin typeface="Calibri" pitchFamily="34" charset="0"/>
            </a:endParaRPr>
          </a:p>
        </p:txBody>
      </p:sp>
      <p:sp>
        <p:nvSpPr>
          <p:cNvPr id="7" name="Footer Placeholder 6"/>
          <p:cNvSpPr>
            <a:spLocks noGrp="1"/>
          </p:cNvSpPr>
          <p:nvPr>
            <p:ph type="ftr" sz="quarter" idx="11"/>
          </p:nvPr>
        </p:nvSpPr>
        <p:spPr/>
        <p:txBody>
          <a:bodyPr/>
          <a:lstStyle/>
          <a:p>
            <a:pPr>
              <a:defRPr/>
            </a:pPr>
            <a:r>
              <a:rPr lang="en-US"/>
              <a:t>Cancer Epidemiology</a:t>
            </a:r>
          </a:p>
        </p:txBody>
      </p:sp>
      <p:sp>
        <p:nvSpPr>
          <p:cNvPr id="6149" name="Slide Number Placeholder 4"/>
          <p:cNvSpPr>
            <a:spLocks noGrp="1"/>
          </p:cNvSpPr>
          <p:nvPr>
            <p:ph type="sldNum" sz="quarter" idx="12"/>
          </p:nvPr>
        </p:nvSpPr>
        <p:spPr bwMode="auto">
          <a:noFill/>
          <a:ln>
            <a:miter lim="800000"/>
            <a:headEnd/>
            <a:tailEnd/>
          </a:ln>
        </p:spPr>
        <p:txBody>
          <a:bodyPr/>
          <a:lstStyle/>
          <a:p>
            <a:fld id="{74AFD44A-219B-496B-840B-4766F4FC5C5D}" type="slidenum">
              <a:rPr lang="en-US">
                <a:latin typeface="Calibri" pitchFamily="34" charset="0"/>
              </a:rPr>
              <a:pPr/>
              <a:t>5</a:t>
            </a:fld>
            <a:endParaRPr lang="en-US">
              <a:latin typeface="Calibri" pitchFamily="34" charset="0"/>
            </a:endParaRPr>
          </a:p>
        </p:txBody>
      </p:sp>
      <p:sp>
        <p:nvSpPr>
          <p:cNvPr id="6" name="TextBox 5"/>
          <p:cNvSpPr txBox="1">
            <a:spLocks noChangeArrowheads="1"/>
          </p:cNvSpPr>
          <p:nvPr/>
        </p:nvSpPr>
        <p:spPr bwMode="auto">
          <a:xfrm>
            <a:off x="762000" y="2743200"/>
            <a:ext cx="7543800" cy="2678113"/>
          </a:xfrm>
          <a:prstGeom prst="rect">
            <a:avLst/>
          </a:prstGeom>
          <a:noFill/>
          <a:ln w="9525">
            <a:noFill/>
            <a:miter lim="800000"/>
            <a:headEnd/>
            <a:tailEnd/>
          </a:ln>
        </p:spPr>
        <p:txBody>
          <a:bodyPr>
            <a:spAutoFit/>
          </a:bodyPr>
          <a:lstStyle/>
          <a:p>
            <a:pPr algn="ctr"/>
            <a:r>
              <a:rPr lang="en-US" sz="2800">
                <a:latin typeface="Lucida Calligraphy" pitchFamily="66" charset="0"/>
              </a:rPr>
              <a:t>Human cancer is probably as old as the human race. </a:t>
            </a:r>
          </a:p>
          <a:p>
            <a:pPr algn="ctr"/>
            <a:r>
              <a:rPr lang="en-US" sz="2800">
                <a:latin typeface="Lucida Calligraphy" pitchFamily="66" charset="0"/>
              </a:rPr>
              <a:t>It is obvious that cancer did not suddenly start appearing after modernization or industrial revolution.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90600" y="609600"/>
            <a:ext cx="4267200" cy="1219200"/>
          </a:xfrm>
        </p:spPr>
        <p:txBody>
          <a:bodyPr rtlCol="0">
            <a:normAutofit fontScale="90000"/>
          </a:bodyPr>
          <a:lstStyle/>
          <a:p>
            <a:pPr eaLnBrk="1" fontAlgn="auto" hangingPunct="1">
              <a:spcAft>
                <a:spcPts val="0"/>
              </a:spcAft>
              <a:defRPr/>
            </a:pPr>
            <a:r>
              <a:rPr lang="en-US" sz="4900" dirty="0" smtClean="0">
                <a:latin typeface="Cooper Black" pitchFamily="18" charset="0"/>
                <a:ea typeface="+mj-ea"/>
                <a:cs typeface="+mj-cs"/>
              </a:rPr>
              <a:t/>
            </a:r>
            <a:br>
              <a:rPr lang="en-US" sz="4900" dirty="0" smtClean="0">
                <a:latin typeface="Cooper Black" pitchFamily="18" charset="0"/>
                <a:ea typeface="+mj-ea"/>
                <a:cs typeface="+mj-cs"/>
              </a:rPr>
            </a:br>
            <a:r>
              <a:rPr lang="en-US" sz="3300" b="1" cap="all" dirty="0" smtClean="0">
                <a:solidFill>
                  <a:srgbClr val="0070C0"/>
                </a:solidFill>
                <a:ea typeface="+mj-ea"/>
                <a:cs typeface="+mj-cs"/>
              </a:rPr>
              <a:t>Ancient Egypt </a:t>
            </a:r>
            <a:br>
              <a:rPr lang="en-US" sz="3300" b="1" cap="all" dirty="0" smtClean="0">
                <a:solidFill>
                  <a:srgbClr val="0070C0"/>
                </a:solidFill>
                <a:ea typeface="+mj-ea"/>
                <a:cs typeface="+mj-cs"/>
              </a:rPr>
            </a:br>
            <a:r>
              <a:rPr lang="en-US" sz="3300" b="1" cap="all" dirty="0" smtClean="0">
                <a:solidFill>
                  <a:srgbClr val="0070C0"/>
                </a:solidFill>
                <a:ea typeface="+mj-ea"/>
                <a:cs typeface="+mj-cs"/>
              </a:rPr>
              <a:t>(3000 BC-1500 BC) 1</a:t>
            </a:r>
          </a:p>
        </p:txBody>
      </p:sp>
      <p:sp>
        <p:nvSpPr>
          <p:cNvPr id="2" name="Content Placeholder 1"/>
          <p:cNvSpPr>
            <a:spLocks noGrp="1"/>
          </p:cNvSpPr>
          <p:nvPr>
            <p:ph idx="1"/>
          </p:nvPr>
        </p:nvSpPr>
        <p:spPr>
          <a:xfrm>
            <a:off x="457200" y="2438400"/>
            <a:ext cx="8229600" cy="3962400"/>
          </a:xfrm>
        </p:spPr>
        <p:txBody>
          <a:bodyPr rtlCol="0">
            <a:normAutofit/>
          </a:bodyPr>
          <a:lstStyle/>
          <a:p>
            <a:pPr eaLnBrk="1" fontAlgn="auto" hangingPunct="1">
              <a:spcAft>
                <a:spcPts val="0"/>
              </a:spcAft>
              <a:buClr>
                <a:schemeClr val="tx1"/>
              </a:buClr>
              <a:buFont typeface="Wingdings" pitchFamily="2" charset="2"/>
              <a:buChar char="§"/>
              <a:defRPr/>
            </a:pPr>
            <a:r>
              <a:rPr lang="en-US" sz="2400" dirty="0" smtClean="0">
                <a:ea typeface="Tahoma" pitchFamily="34" charset="0"/>
                <a:cs typeface="Tahoma" pitchFamily="34" charset="0"/>
              </a:rPr>
              <a:t>The oldest known description of human cancer is found in 7 Egyptian </a:t>
            </a:r>
            <a:r>
              <a:rPr lang="en-US" sz="2400" dirty="0" smtClean="0">
                <a:solidFill>
                  <a:srgbClr val="FF0000"/>
                </a:solidFill>
                <a:ea typeface="Tahoma" pitchFamily="34" charset="0"/>
                <a:cs typeface="Tahoma" pitchFamily="34" charset="0"/>
              </a:rPr>
              <a:t>papyri</a:t>
            </a:r>
            <a:r>
              <a:rPr lang="en-US" sz="2400" dirty="0" smtClean="0">
                <a:solidFill>
                  <a:schemeClr val="accent1">
                    <a:lumMod val="40000"/>
                    <a:lumOff val="60000"/>
                  </a:schemeClr>
                </a:solidFill>
                <a:ea typeface="Tahoma" pitchFamily="34" charset="0"/>
                <a:cs typeface="Tahoma" pitchFamily="34" charset="0"/>
              </a:rPr>
              <a:t> </a:t>
            </a:r>
            <a:r>
              <a:rPr lang="en-US" sz="2400" dirty="0" smtClean="0">
                <a:ea typeface="Tahoma" pitchFamily="34" charset="0"/>
                <a:cs typeface="Tahoma" pitchFamily="34" charset="0"/>
              </a:rPr>
              <a:t>written between</a:t>
            </a:r>
            <a:r>
              <a:rPr lang="en-US" sz="2400" dirty="0" smtClean="0">
                <a:solidFill>
                  <a:srgbClr val="FF0000"/>
                </a:solidFill>
                <a:ea typeface="Tahoma" pitchFamily="34" charset="0"/>
                <a:cs typeface="Tahoma" pitchFamily="34" charset="0"/>
              </a:rPr>
              <a:t> 3000-1500</a:t>
            </a:r>
            <a:r>
              <a:rPr lang="en-US" sz="2400" dirty="0" smtClean="0">
                <a:solidFill>
                  <a:schemeClr val="accent1">
                    <a:lumMod val="40000"/>
                    <a:lumOff val="60000"/>
                  </a:schemeClr>
                </a:solidFill>
                <a:ea typeface="Tahoma" pitchFamily="34" charset="0"/>
                <a:cs typeface="Tahoma" pitchFamily="34" charset="0"/>
              </a:rPr>
              <a:t> </a:t>
            </a:r>
            <a:r>
              <a:rPr lang="en-US" sz="2400" dirty="0" smtClean="0">
                <a:solidFill>
                  <a:srgbClr val="FF0000"/>
                </a:solidFill>
                <a:ea typeface="Tahoma" pitchFamily="34" charset="0"/>
                <a:cs typeface="Tahoma" pitchFamily="34" charset="0"/>
              </a:rPr>
              <a:t>BC.</a:t>
            </a:r>
            <a:r>
              <a:rPr lang="en-US" sz="2400" dirty="0" smtClean="0">
                <a:solidFill>
                  <a:schemeClr val="accent1">
                    <a:lumMod val="40000"/>
                    <a:lumOff val="60000"/>
                  </a:schemeClr>
                </a:solidFill>
                <a:ea typeface="Tahoma" pitchFamily="34" charset="0"/>
                <a:cs typeface="Tahoma" pitchFamily="34" charset="0"/>
              </a:rPr>
              <a:t> </a:t>
            </a:r>
            <a:endParaRPr lang="en-US" sz="2400" dirty="0" smtClean="0">
              <a:ea typeface="Tahoma" pitchFamily="34" charset="0"/>
              <a:cs typeface="Tahoma" pitchFamily="34" charset="0"/>
            </a:endParaRPr>
          </a:p>
          <a:p>
            <a:pPr eaLnBrk="1" fontAlgn="auto" hangingPunct="1">
              <a:spcAft>
                <a:spcPts val="0"/>
              </a:spcAft>
              <a:buClr>
                <a:schemeClr val="tx1"/>
              </a:buClr>
              <a:buFont typeface="Wingdings" pitchFamily="2" charset="2"/>
              <a:buChar char="§"/>
              <a:defRPr/>
            </a:pPr>
            <a:r>
              <a:rPr lang="en-US" sz="2400" dirty="0" smtClean="0">
                <a:ea typeface="Tahoma" pitchFamily="34" charset="0"/>
                <a:cs typeface="Tahoma" pitchFamily="34" charset="0"/>
              </a:rPr>
              <a:t>Two of them, known as the</a:t>
            </a:r>
            <a:r>
              <a:rPr lang="en-US" sz="2400" dirty="0" smtClean="0">
                <a:solidFill>
                  <a:srgbClr val="FF0000"/>
                </a:solidFill>
                <a:ea typeface="Tahoma" pitchFamily="34" charset="0"/>
                <a:cs typeface="Tahoma" pitchFamily="34" charset="0"/>
              </a:rPr>
              <a:t> "Edwin Smith"</a:t>
            </a:r>
            <a:r>
              <a:rPr lang="en-US" sz="2400" dirty="0" smtClean="0">
                <a:solidFill>
                  <a:schemeClr val="accent1">
                    <a:lumMod val="40000"/>
                    <a:lumOff val="60000"/>
                  </a:schemeClr>
                </a:solidFill>
                <a:ea typeface="Tahoma" pitchFamily="34" charset="0"/>
                <a:cs typeface="Tahoma" pitchFamily="34" charset="0"/>
              </a:rPr>
              <a:t> </a:t>
            </a:r>
            <a:r>
              <a:rPr lang="en-US" sz="2400" dirty="0" smtClean="0">
                <a:ea typeface="Tahoma" pitchFamily="34" charset="0"/>
                <a:cs typeface="Tahoma" pitchFamily="34" charset="0"/>
              </a:rPr>
              <a:t>and </a:t>
            </a:r>
            <a:r>
              <a:rPr lang="en-US" sz="2400" dirty="0" smtClean="0">
                <a:solidFill>
                  <a:srgbClr val="FF0000"/>
                </a:solidFill>
                <a:ea typeface="Tahoma" pitchFamily="34" charset="0"/>
                <a:cs typeface="Tahoma" pitchFamily="34" charset="0"/>
              </a:rPr>
              <a:t>"George Ebers"</a:t>
            </a:r>
            <a:r>
              <a:rPr lang="en-US" sz="2400" dirty="0" smtClean="0">
                <a:ea typeface="Tahoma" pitchFamily="34" charset="0"/>
                <a:cs typeface="Tahoma" pitchFamily="34" charset="0"/>
              </a:rPr>
              <a:t> papyri, contain details of conditions that are consistent with modern descriptions of cancer.</a:t>
            </a:r>
          </a:p>
          <a:p>
            <a:pPr eaLnBrk="1" fontAlgn="auto" hangingPunct="1">
              <a:spcAft>
                <a:spcPts val="0"/>
              </a:spcAft>
              <a:buClr>
                <a:schemeClr val="tx1"/>
              </a:buClr>
              <a:buFont typeface="Wingdings" pitchFamily="2" charset="2"/>
              <a:buNone/>
              <a:defRPr/>
            </a:pPr>
            <a:endParaRPr lang="en-US" sz="2400" dirty="0">
              <a:ea typeface="Tahoma" pitchFamily="34" charset="0"/>
              <a:cs typeface="Tahoma" pitchFamily="34" charset="0"/>
            </a:endParaRPr>
          </a:p>
        </p:txBody>
      </p:sp>
      <p:sp>
        <p:nvSpPr>
          <p:cNvPr id="7172" name="Date Placeholder 4"/>
          <p:cNvSpPr>
            <a:spLocks noGrp="1"/>
          </p:cNvSpPr>
          <p:nvPr>
            <p:ph type="dt" sz="quarter" idx="10"/>
          </p:nvPr>
        </p:nvSpPr>
        <p:spPr bwMode="auto">
          <a:noFill/>
          <a:ln>
            <a:miter lim="800000"/>
            <a:headEnd/>
            <a:tailEnd/>
          </a:ln>
        </p:spPr>
        <p:txBody>
          <a:bodyPr/>
          <a:lstStyle/>
          <a:p>
            <a:fld id="{EBD7F04B-8C9B-400E-9D5B-D5C5164AA07B}" type="datetime3">
              <a:rPr lang="en-US">
                <a:latin typeface="Calibri" pitchFamily="34" charset="0"/>
              </a:rPr>
              <a:pPr/>
              <a:t>19 May 2014</a:t>
            </a:fld>
            <a:endParaRPr lang="en-US">
              <a:latin typeface="Calibri" pitchFamily="34" charset="0"/>
            </a:endParaRPr>
          </a:p>
        </p:txBody>
      </p:sp>
      <p:sp>
        <p:nvSpPr>
          <p:cNvPr id="7" name="Footer Placeholder 6"/>
          <p:cNvSpPr>
            <a:spLocks noGrp="1"/>
          </p:cNvSpPr>
          <p:nvPr>
            <p:ph type="ftr" sz="quarter" idx="11"/>
          </p:nvPr>
        </p:nvSpPr>
        <p:spPr/>
        <p:txBody>
          <a:bodyPr/>
          <a:lstStyle/>
          <a:p>
            <a:pPr>
              <a:defRPr/>
            </a:pPr>
            <a:r>
              <a:rPr lang="en-US"/>
              <a:t>Cancer Epidemiology</a:t>
            </a:r>
          </a:p>
        </p:txBody>
      </p:sp>
      <p:sp>
        <p:nvSpPr>
          <p:cNvPr id="7174" name="Slide Number Placeholder 5"/>
          <p:cNvSpPr>
            <a:spLocks noGrp="1"/>
          </p:cNvSpPr>
          <p:nvPr>
            <p:ph type="sldNum" sz="quarter" idx="12"/>
          </p:nvPr>
        </p:nvSpPr>
        <p:spPr bwMode="auto">
          <a:noFill/>
          <a:ln>
            <a:miter lim="800000"/>
            <a:headEnd/>
            <a:tailEnd/>
          </a:ln>
        </p:spPr>
        <p:txBody>
          <a:bodyPr/>
          <a:lstStyle/>
          <a:p>
            <a:fld id="{D9493918-47D3-4B1C-B01B-70C811F19BCC}" type="slidenum">
              <a:rPr lang="en-US">
                <a:latin typeface="Calibri" pitchFamily="34" charset="0"/>
              </a:rPr>
              <a:pPr/>
              <a:t>6</a:t>
            </a:fld>
            <a:endParaRPr lang="en-US">
              <a:latin typeface="Calibri" pitchFamily="34" charset="0"/>
            </a:endParaRPr>
          </a:p>
        </p:txBody>
      </p:sp>
      <p:pic>
        <p:nvPicPr>
          <p:cNvPr id="5122" name="Picture 2"/>
          <p:cNvPicPr>
            <a:picLocks noChangeAspect="1" noChangeArrowheads="1"/>
          </p:cNvPicPr>
          <p:nvPr/>
        </p:nvPicPr>
        <p:blipFill>
          <a:blip r:embed="rId2" cstate="print"/>
          <a:srcRect l="4762" t="9956" r="2381" b="7085"/>
          <a:stretch>
            <a:fillRect/>
          </a:stretch>
        </p:blipFill>
        <p:spPr bwMode="auto">
          <a:xfrm rot="21310587">
            <a:off x="5945263" y="384732"/>
            <a:ext cx="2419369" cy="1550878"/>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122"/>
                                        </p:tgtEl>
                                        <p:attrNameLst>
                                          <p:attrName>style.visibility</p:attrName>
                                        </p:attrNameLst>
                                      </p:cBhvr>
                                      <p:to>
                                        <p:strVal val="visible"/>
                                      </p:to>
                                    </p:set>
                                    <p:anim calcmode="lin" valueType="num">
                                      <p:cBhvr additive="base">
                                        <p:cTn id="11" dur="500" fill="hold"/>
                                        <p:tgtEl>
                                          <p:spTgt spid="5122"/>
                                        </p:tgtEl>
                                        <p:attrNameLst>
                                          <p:attrName>ppt_x</p:attrName>
                                        </p:attrNameLst>
                                      </p:cBhvr>
                                      <p:tavLst>
                                        <p:tav tm="0">
                                          <p:val>
                                            <p:strVal val="#ppt_x"/>
                                          </p:val>
                                        </p:tav>
                                        <p:tav tm="100000">
                                          <p:val>
                                            <p:strVal val="#ppt_x"/>
                                          </p:val>
                                        </p:tav>
                                      </p:tavLst>
                                    </p:anim>
                                    <p:anim calcmode="lin" valueType="num">
                                      <p:cBhvr additive="base">
                                        <p:cTn id="12"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 calcmode="lin" valueType="num">
                                      <p:cBhvr additive="base">
                                        <p:cTn id="1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anim calcmode="lin" valueType="num">
                                      <p:cBhvr additive="base">
                                        <p:cTn id="2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3000" y="381000"/>
            <a:ext cx="5105400" cy="1219200"/>
          </a:xfrm>
        </p:spPr>
        <p:txBody>
          <a:bodyPr rtlCol="0">
            <a:normAutofit/>
          </a:bodyPr>
          <a:lstStyle/>
          <a:p>
            <a:pPr eaLnBrk="1" fontAlgn="auto" hangingPunct="1">
              <a:spcAft>
                <a:spcPts val="0"/>
              </a:spcAft>
              <a:defRPr/>
            </a:pPr>
            <a:r>
              <a:rPr lang="en-US" sz="2400" b="1" cap="all" dirty="0" smtClean="0">
                <a:solidFill>
                  <a:srgbClr val="0070C0"/>
                </a:solidFill>
                <a:ea typeface="+mn-ea"/>
                <a:cs typeface="+mj-cs"/>
              </a:rPr>
              <a:t>Hippocrates (460-370 B.C) 1</a:t>
            </a:r>
          </a:p>
        </p:txBody>
      </p:sp>
      <p:sp>
        <p:nvSpPr>
          <p:cNvPr id="2" name="Content Placeholder 1"/>
          <p:cNvSpPr>
            <a:spLocks noGrp="1"/>
          </p:cNvSpPr>
          <p:nvPr>
            <p:ph idx="1"/>
          </p:nvPr>
        </p:nvSpPr>
        <p:spPr>
          <a:xfrm>
            <a:off x="457200" y="2743200"/>
            <a:ext cx="8229600" cy="3200400"/>
          </a:xfrm>
        </p:spPr>
        <p:txBody>
          <a:bodyPr rtlCol="0">
            <a:normAutofit/>
          </a:bodyPr>
          <a:lstStyle/>
          <a:p>
            <a:pPr eaLnBrk="1" fontAlgn="auto" hangingPunct="1">
              <a:spcAft>
                <a:spcPts val="0"/>
              </a:spcAft>
              <a:buClr>
                <a:schemeClr val="tx1"/>
              </a:buClr>
              <a:buFont typeface="Wingdings" pitchFamily="2" charset="2"/>
              <a:buChar char="§"/>
              <a:defRPr/>
            </a:pPr>
            <a:r>
              <a:rPr lang="en-US" sz="2800" dirty="0" smtClean="0">
                <a:ea typeface="+mn-ea"/>
                <a:cs typeface="+mn-cs"/>
              </a:rPr>
              <a:t>He is the first person to clearly recognize</a:t>
            </a:r>
            <a:r>
              <a:rPr lang="en-US" sz="2800" dirty="0" smtClean="0">
                <a:solidFill>
                  <a:schemeClr val="accent1">
                    <a:lumMod val="40000"/>
                    <a:lumOff val="60000"/>
                  </a:schemeClr>
                </a:solidFill>
                <a:ea typeface="+mn-ea"/>
                <a:cs typeface="+mn-cs"/>
              </a:rPr>
              <a:t> </a:t>
            </a:r>
            <a:r>
              <a:rPr lang="en-US" sz="2800" dirty="0" smtClean="0">
                <a:ea typeface="+mn-ea"/>
                <a:cs typeface="+mn-cs"/>
              </a:rPr>
              <a:t>difference between </a:t>
            </a:r>
            <a:r>
              <a:rPr lang="en-US" sz="2800" dirty="0" smtClean="0">
                <a:solidFill>
                  <a:srgbClr val="FF0000"/>
                </a:solidFill>
                <a:ea typeface="+mn-ea"/>
                <a:cs typeface="+mn-cs"/>
              </a:rPr>
              <a:t>benign </a:t>
            </a:r>
            <a:r>
              <a:rPr lang="en-US" sz="2800" dirty="0" smtClean="0">
                <a:ea typeface="+mn-ea"/>
                <a:cs typeface="+mn-cs"/>
              </a:rPr>
              <a:t>and</a:t>
            </a:r>
            <a:r>
              <a:rPr lang="en-US" sz="2800" dirty="0" smtClean="0">
                <a:solidFill>
                  <a:srgbClr val="FF0000"/>
                </a:solidFill>
                <a:ea typeface="+mn-ea"/>
                <a:cs typeface="+mn-cs"/>
              </a:rPr>
              <a:t> malignant</a:t>
            </a:r>
            <a:r>
              <a:rPr lang="en-US" sz="2800" dirty="0" smtClean="0">
                <a:solidFill>
                  <a:schemeClr val="accent1">
                    <a:lumMod val="40000"/>
                    <a:lumOff val="60000"/>
                  </a:schemeClr>
                </a:solidFill>
                <a:ea typeface="+mn-ea"/>
                <a:cs typeface="+mn-cs"/>
              </a:rPr>
              <a:t> </a:t>
            </a:r>
            <a:r>
              <a:rPr lang="en-US" sz="2800" dirty="0" smtClean="0">
                <a:ea typeface="+mn-ea"/>
                <a:cs typeface="+mn-cs"/>
              </a:rPr>
              <a:t>tumors</a:t>
            </a:r>
          </a:p>
          <a:p>
            <a:pPr eaLnBrk="1" fontAlgn="auto" hangingPunct="1">
              <a:spcAft>
                <a:spcPts val="0"/>
              </a:spcAft>
              <a:buClr>
                <a:schemeClr val="tx1"/>
              </a:buClr>
              <a:buFont typeface="Wingdings" pitchFamily="2" charset="2"/>
              <a:buChar char="§"/>
              <a:defRPr/>
            </a:pPr>
            <a:r>
              <a:rPr lang="en-US" sz="2800" dirty="0" smtClean="0">
                <a:ea typeface="+mn-ea"/>
                <a:cs typeface="+mn-cs"/>
              </a:rPr>
              <a:t>His writings include description of cancers involving </a:t>
            </a:r>
            <a:r>
              <a:rPr lang="en-US" sz="2800" dirty="0" smtClean="0">
                <a:solidFill>
                  <a:srgbClr val="FF0000"/>
                </a:solidFill>
                <a:ea typeface="+mn-ea"/>
                <a:cs typeface="+mn-cs"/>
              </a:rPr>
              <a:t>various body sites</a:t>
            </a:r>
            <a:endParaRPr lang="en-US" sz="2800" dirty="0" smtClean="0">
              <a:ea typeface="+mn-ea"/>
              <a:cs typeface="+mn-cs"/>
            </a:endParaRPr>
          </a:p>
          <a:p>
            <a:pPr eaLnBrk="1" fontAlgn="auto" hangingPunct="1">
              <a:spcAft>
                <a:spcPts val="0"/>
              </a:spcAft>
              <a:buClr>
                <a:schemeClr val="tx1"/>
              </a:buClr>
              <a:buFont typeface="Wingdings" pitchFamily="2" charset="2"/>
              <a:buChar char="§"/>
              <a:defRPr/>
            </a:pPr>
            <a:endParaRPr lang="en-US" sz="2800" dirty="0" smtClean="0">
              <a:ea typeface="+mn-ea"/>
              <a:cs typeface="+mn-cs"/>
            </a:endParaRPr>
          </a:p>
        </p:txBody>
      </p:sp>
      <p:sp>
        <p:nvSpPr>
          <p:cNvPr id="8196" name="Date Placeholder 4"/>
          <p:cNvSpPr>
            <a:spLocks noGrp="1"/>
          </p:cNvSpPr>
          <p:nvPr>
            <p:ph type="dt" sz="quarter" idx="10"/>
          </p:nvPr>
        </p:nvSpPr>
        <p:spPr bwMode="auto">
          <a:noFill/>
          <a:ln>
            <a:miter lim="800000"/>
            <a:headEnd/>
            <a:tailEnd/>
          </a:ln>
        </p:spPr>
        <p:txBody>
          <a:bodyPr/>
          <a:lstStyle/>
          <a:p>
            <a:fld id="{17081DF2-C138-493F-9380-B7F787D73C5B}" type="datetime3">
              <a:rPr lang="en-US">
                <a:latin typeface="Calibri" pitchFamily="34" charset="0"/>
              </a:rPr>
              <a:pPr/>
              <a:t>19 May 2014</a:t>
            </a:fld>
            <a:endParaRPr lang="en-US">
              <a:latin typeface="Calibri" pitchFamily="34" charset="0"/>
            </a:endParaRPr>
          </a:p>
        </p:txBody>
      </p:sp>
      <p:sp>
        <p:nvSpPr>
          <p:cNvPr id="7" name="Footer Placeholder 6"/>
          <p:cNvSpPr>
            <a:spLocks noGrp="1"/>
          </p:cNvSpPr>
          <p:nvPr>
            <p:ph type="ftr" sz="quarter" idx="11"/>
          </p:nvPr>
        </p:nvSpPr>
        <p:spPr/>
        <p:txBody>
          <a:bodyPr/>
          <a:lstStyle/>
          <a:p>
            <a:pPr>
              <a:defRPr/>
            </a:pPr>
            <a:r>
              <a:rPr lang="en-US"/>
              <a:t>Cancer Epidemiology</a:t>
            </a:r>
          </a:p>
        </p:txBody>
      </p:sp>
      <p:sp>
        <p:nvSpPr>
          <p:cNvPr id="8198" name="Slide Number Placeholder 5"/>
          <p:cNvSpPr>
            <a:spLocks noGrp="1"/>
          </p:cNvSpPr>
          <p:nvPr>
            <p:ph type="sldNum" sz="quarter" idx="12"/>
          </p:nvPr>
        </p:nvSpPr>
        <p:spPr bwMode="auto">
          <a:noFill/>
          <a:ln>
            <a:miter lim="800000"/>
            <a:headEnd/>
            <a:tailEnd/>
          </a:ln>
        </p:spPr>
        <p:txBody>
          <a:bodyPr/>
          <a:lstStyle/>
          <a:p>
            <a:fld id="{6E3B070A-EBAD-4EAC-9D41-A0173ECD8743}" type="slidenum">
              <a:rPr lang="en-US">
                <a:latin typeface="Calibri" pitchFamily="34" charset="0"/>
              </a:rPr>
              <a:pPr/>
              <a:t>7</a:t>
            </a:fld>
            <a:endParaRPr lang="en-US">
              <a:latin typeface="Calibri" pitchFamily="34" charset="0"/>
            </a:endParaRPr>
          </a:p>
        </p:txBody>
      </p:sp>
      <p:pic>
        <p:nvPicPr>
          <p:cNvPr id="7170" name="Picture 2"/>
          <p:cNvPicPr>
            <a:picLocks noChangeAspect="1" noChangeArrowheads="1"/>
          </p:cNvPicPr>
          <p:nvPr/>
        </p:nvPicPr>
        <p:blipFill>
          <a:blip r:embed="rId2" cstate="print"/>
          <a:srcRect/>
          <a:stretch>
            <a:fillRect/>
          </a:stretch>
        </p:blipFill>
        <p:spPr bwMode="auto">
          <a:xfrm>
            <a:off x="6781800" y="457200"/>
            <a:ext cx="1754054" cy="178111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170"/>
                                        </p:tgtEl>
                                        <p:attrNameLst>
                                          <p:attrName>style.visibility</p:attrName>
                                        </p:attrNameLst>
                                      </p:cBhvr>
                                      <p:to>
                                        <p:strVal val="visible"/>
                                      </p:to>
                                    </p:set>
                                    <p:anim calcmode="lin" valueType="num">
                                      <p:cBhvr additive="base">
                                        <p:cTn id="11" dur="500" fill="hold"/>
                                        <p:tgtEl>
                                          <p:spTgt spid="7170"/>
                                        </p:tgtEl>
                                        <p:attrNameLst>
                                          <p:attrName>ppt_x</p:attrName>
                                        </p:attrNameLst>
                                      </p:cBhvr>
                                      <p:tavLst>
                                        <p:tav tm="0">
                                          <p:val>
                                            <p:strVal val="#ppt_x"/>
                                          </p:val>
                                        </p:tav>
                                        <p:tav tm="100000">
                                          <p:val>
                                            <p:strVal val="#ppt_x"/>
                                          </p:val>
                                        </p:tav>
                                      </p:tavLst>
                                    </p:anim>
                                    <p:anim calcmode="lin" valueType="num">
                                      <p:cBhvr additive="base">
                                        <p:cTn id="12" dur="500" fill="hold"/>
                                        <p:tgtEl>
                                          <p:spTgt spid="7170"/>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 calcmode="lin" valueType="num">
                                      <p:cBhvr additive="base">
                                        <p:cTn id="1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anim calcmode="lin" valueType="num">
                                      <p:cBhvr additive="base">
                                        <p:cTn id="2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33600"/>
            <a:ext cx="8229600" cy="4114800"/>
          </a:xfrm>
        </p:spPr>
        <p:txBody>
          <a:bodyPr/>
          <a:lstStyle/>
          <a:p>
            <a:pPr eaLnBrk="1" hangingPunct="1">
              <a:buClr>
                <a:schemeClr val="tx1"/>
              </a:buClr>
              <a:buFont typeface="Wingdings" pitchFamily="2" charset="2"/>
              <a:buChar char="§"/>
            </a:pPr>
            <a:r>
              <a:rPr lang="en-US" sz="2200" smtClean="0"/>
              <a:t>Hippocrates noticed that</a:t>
            </a:r>
            <a:r>
              <a:rPr lang="en-US" sz="2200" smtClean="0">
                <a:solidFill>
                  <a:srgbClr val="FF0000"/>
                </a:solidFill>
              </a:rPr>
              <a:t> blood vessels </a:t>
            </a:r>
            <a:r>
              <a:rPr lang="en-US" sz="2200" smtClean="0"/>
              <a:t>around a malignant tumor looked like the </a:t>
            </a:r>
            <a:r>
              <a:rPr lang="en-US" sz="2200" smtClean="0">
                <a:solidFill>
                  <a:srgbClr val="FF0000"/>
                </a:solidFill>
              </a:rPr>
              <a:t>claws of crab</a:t>
            </a:r>
            <a:r>
              <a:rPr lang="en-US" sz="2200" smtClean="0"/>
              <a:t>.</a:t>
            </a:r>
          </a:p>
          <a:p>
            <a:pPr eaLnBrk="1" hangingPunct="1">
              <a:buClr>
                <a:schemeClr val="tx1"/>
              </a:buClr>
              <a:buFont typeface="Wingdings" pitchFamily="2" charset="2"/>
              <a:buChar char="§"/>
            </a:pPr>
            <a:r>
              <a:rPr lang="en-US" sz="2200" smtClean="0"/>
              <a:t>He named the disease </a:t>
            </a:r>
            <a:r>
              <a:rPr lang="en-US" sz="2200" smtClean="0">
                <a:solidFill>
                  <a:srgbClr val="FF0000"/>
                </a:solidFill>
              </a:rPr>
              <a:t>karkinos </a:t>
            </a:r>
            <a:r>
              <a:rPr lang="en-US" sz="2200" smtClean="0"/>
              <a:t>(the Greek name for crab) to describe tumors. In English this term translates to </a:t>
            </a:r>
            <a:r>
              <a:rPr lang="en-US" sz="2200" smtClean="0">
                <a:solidFill>
                  <a:srgbClr val="FF0000"/>
                </a:solidFill>
              </a:rPr>
              <a:t>carcinos or carcinoma.</a:t>
            </a:r>
          </a:p>
        </p:txBody>
      </p:sp>
      <p:sp>
        <p:nvSpPr>
          <p:cNvPr id="9219" name="Date Placeholder 5"/>
          <p:cNvSpPr>
            <a:spLocks noGrp="1"/>
          </p:cNvSpPr>
          <p:nvPr>
            <p:ph type="dt" sz="quarter" idx="10"/>
          </p:nvPr>
        </p:nvSpPr>
        <p:spPr bwMode="auto">
          <a:noFill/>
          <a:ln>
            <a:miter lim="800000"/>
            <a:headEnd/>
            <a:tailEnd/>
          </a:ln>
        </p:spPr>
        <p:txBody>
          <a:bodyPr/>
          <a:lstStyle/>
          <a:p>
            <a:fld id="{BA13E79D-6726-4834-9CD8-913B8AC348E8}" type="datetime3">
              <a:rPr lang="en-US">
                <a:latin typeface="Calibri" pitchFamily="34" charset="0"/>
              </a:rPr>
              <a:pPr/>
              <a:t>19 May 2014</a:t>
            </a:fld>
            <a:endParaRPr lang="en-US">
              <a:latin typeface="Calibri" pitchFamily="34" charset="0"/>
            </a:endParaRPr>
          </a:p>
        </p:txBody>
      </p:sp>
      <p:sp>
        <p:nvSpPr>
          <p:cNvPr id="9" name="Footer Placeholder 8"/>
          <p:cNvSpPr>
            <a:spLocks noGrp="1"/>
          </p:cNvSpPr>
          <p:nvPr>
            <p:ph type="ftr" sz="quarter" idx="11"/>
          </p:nvPr>
        </p:nvSpPr>
        <p:spPr/>
        <p:txBody>
          <a:bodyPr/>
          <a:lstStyle/>
          <a:p>
            <a:pPr>
              <a:defRPr/>
            </a:pPr>
            <a:r>
              <a:rPr lang="en-US"/>
              <a:t>Cancer Epidemiology</a:t>
            </a:r>
          </a:p>
        </p:txBody>
      </p:sp>
      <p:sp>
        <p:nvSpPr>
          <p:cNvPr id="9221" name="Slide Number Placeholder 6"/>
          <p:cNvSpPr>
            <a:spLocks noGrp="1"/>
          </p:cNvSpPr>
          <p:nvPr>
            <p:ph type="sldNum" sz="quarter" idx="12"/>
          </p:nvPr>
        </p:nvSpPr>
        <p:spPr bwMode="auto">
          <a:noFill/>
          <a:ln>
            <a:miter lim="800000"/>
            <a:headEnd/>
            <a:tailEnd/>
          </a:ln>
        </p:spPr>
        <p:txBody>
          <a:bodyPr/>
          <a:lstStyle/>
          <a:p>
            <a:fld id="{67DBAB09-6544-4258-B995-F16E34DD17EE}" type="slidenum">
              <a:rPr lang="en-US">
                <a:latin typeface="Calibri" pitchFamily="34" charset="0"/>
              </a:rPr>
              <a:pPr/>
              <a:t>8</a:t>
            </a:fld>
            <a:endParaRPr lang="en-US">
              <a:latin typeface="Calibri"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1295400" y="4191000"/>
            <a:ext cx="2438400" cy="1752600"/>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27" name="Picture 3"/>
          <p:cNvPicPr>
            <a:picLocks noChangeAspect="1" noChangeArrowheads="1"/>
          </p:cNvPicPr>
          <p:nvPr/>
        </p:nvPicPr>
        <p:blipFill>
          <a:blip r:embed="rId3" cstate="print"/>
          <a:srcRect l="9456" t="7500" r="9220" b="47500"/>
          <a:stretch>
            <a:fillRect/>
          </a:stretch>
        </p:blipFill>
        <p:spPr bwMode="auto">
          <a:xfrm>
            <a:off x="4876800" y="4191000"/>
            <a:ext cx="2514600" cy="1752600"/>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 name="Rectangle 7"/>
          <p:cNvSpPr/>
          <p:nvPr/>
        </p:nvSpPr>
        <p:spPr>
          <a:xfrm>
            <a:off x="1600200" y="1143000"/>
            <a:ext cx="5791200" cy="461963"/>
          </a:xfrm>
          <a:prstGeom prst="rect">
            <a:avLst/>
          </a:prstGeom>
        </p:spPr>
        <p:txBody>
          <a:bodyPr>
            <a:spAutoFit/>
          </a:bodyPr>
          <a:lstStyle/>
          <a:p>
            <a:pPr fontAlgn="auto">
              <a:spcBef>
                <a:spcPts val="0"/>
              </a:spcBef>
              <a:spcAft>
                <a:spcPts val="0"/>
              </a:spcAft>
              <a:defRPr/>
            </a:pPr>
            <a:r>
              <a:rPr lang="en-US" sz="2400" b="1" cap="all" dirty="0">
                <a:solidFill>
                  <a:srgbClr val="0070C0"/>
                </a:solidFill>
                <a:latin typeface="+mn-lt"/>
                <a:ea typeface="+mn-ea"/>
              </a:rPr>
              <a:t>Hippocrates (460-370 B.C)   2</a:t>
            </a:r>
            <a:endParaRPr lang="en-US" sz="2400" dirty="0">
              <a:latin typeface="+mn-lt"/>
              <a:ea typeface="+mn-ea"/>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additive="base">
                                        <p:cTn id="13" dur="500" fill="hold"/>
                                        <p:tgtEl>
                                          <p:spTgt spid="1026"/>
                                        </p:tgtEl>
                                        <p:attrNameLst>
                                          <p:attrName>ppt_x</p:attrName>
                                        </p:attrNameLst>
                                      </p:cBhvr>
                                      <p:tavLst>
                                        <p:tav tm="0">
                                          <p:val>
                                            <p:strVal val="#ppt_x"/>
                                          </p:val>
                                        </p:tav>
                                        <p:tav tm="100000">
                                          <p:val>
                                            <p:strVal val="#ppt_x"/>
                                          </p:val>
                                        </p:tav>
                                      </p:tavLst>
                                    </p:anim>
                                    <p:anim calcmode="lin" valueType="num">
                                      <p:cBhvr additive="base">
                                        <p:cTn id="14"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027"/>
                                        </p:tgtEl>
                                        <p:attrNameLst>
                                          <p:attrName>style.visibility</p:attrName>
                                        </p:attrNameLst>
                                      </p:cBhvr>
                                      <p:to>
                                        <p:strVal val="visible"/>
                                      </p:to>
                                    </p:set>
                                    <p:anim calcmode="lin" valueType="num">
                                      <p:cBhvr additive="base">
                                        <p:cTn id="19" dur="500" fill="hold"/>
                                        <p:tgtEl>
                                          <p:spTgt spid="1027"/>
                                        </p:tgtEl>
                                        <p:attrNameLst>
                                          <p:attrName>ppt_x</p:attrName>
                                        </p:attrNameLst>
                                      </p:cBhvr>
                                      <p:tavLst>
                                        <p:tav tm="0">
                                          <p:val>
                                            <p:strVal val="#ppt_x"/>
                                          </p:val>
                                        </p:tav>
                                        <p:tav tm="100000">
                                          <p:val>
                                            <p:strVal val="#ppt_x"/>
                                          </p:val>
                                        </p:tav>
                                      </p:tavLst>
                                    </p:anim>
                                    <p:anim calcmode="lin" valueType="num">
                                      <p:cBhvr additive="base">
                                        <p:cTn id="20"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 calcmode="lin" valueType="num">
                                      <p:cBhvr additive="base">
                                        <p:cTn id="25"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Global Burden of Disease</a:t>
            </a:r>
          </a:p>
        </p:txBody>
      </p:sp>
      <p:sp>
        <p:nvSpPr>
          <p:cNvPr id="10243" name="Rectangle 3"/>
          <p:cNvSpPr>
            <a:spLocks noGrp="1" noChangeArrowheads="1"/>
          </p:cNvSpPr>
          <p:nvPr>
            <p:ph idx="1"/>
          </p:nvPr>
        </p:nvSpPr>
        <p:spPr/>
        <p:txBody>
          <a:bodyPr/>
          <a:lstStyle/>
          <a:p>
            <a:pPr eaLnBrk="1" hangingPunct="1">
              <a:lnSpc>
                <a:spcPct val="90000"/>
              </a:lnSpc>
            </a:pPr>
            <a:r>
              <a:rPr lang="en-US" sz="2000" smtClean="0"/>
              <a:t>Total of 58 million deaths worldwide in 2005, cancer accounts for 7.6 million (or 13%) of all deaths </a:t>
            </a:r>
          </a:p>
          <a:p>
            <a:pPr eaLnBrk="1" hangingPunct="1">
              <a:lnSpc>
                <a:spcPct val="90000"/>
              </a:lnSpc>
            </a:pPr>
            <a:endParaRPr lang="en-US" sz="2000" b="1" smtClean="0"/>
          </a:p>
          <a:p>
            <a:pPr eaLnBrk="1" hangingPunct="1">
              <a:lnSpc>
                <a:spcPct val="90000"/>
              </a:lnSpc>
            </a:pPr>
            <a:r>
              <a:rPr lang="en-US" sz="2000" b="1" smtClean="0"/>
              <a:t>Main types:</a:t>
            </a:r>
          </a:p>
          <a:p>
            <a:pPr lvl="1" eaLnBrk="1" hangingPunct="1">
              <a:lnSpc>
                <a:spcPct val="90000"/>
              </a:lnSpc>
            </a:pPr>
            <a:r>
              <a:rPr lang="en-US" sz="2200" smtClean="0"/>
              <a:t>lung (1.3 million deaths/year); </a:t>
            </a:r>
          </a:p>
          <a:p>
            <a:pPr lvl="1" eaLnBrk="1" hangingPunct="1">
              <a:lnSpc>
                <a:spcPct val="90000"/>
              </a:lnSpc>
            </a:pPr>
            <a:r>
              <a:rPr lang="en-US" sz="2200" smtClean="0"/>
              <a:t>Stomach (almost 1 million deaths/year); </a:t>
            </a:r>
          </a:p>
          <a:p>
            <a:pPr lvl="1" eaLnBrk="1" hangingPunct="1">
              <a:lnSpc>
                <a:spcPct val="90000"/>
              </a:lnSpc>
            </a:pPr>
            <a:r>
              <a:rPr lang="en-US" sz="2200" smtClean="0"/>
              <a:t>Liver (662,000 deaths/year); </a:t>
            </a:r>
          </a:p>
          <a:p>
            <a:pPr lvl="1" eaLnBrk="1" hangingPunct="1">
              <a:lnSpc>
                <a:spcPct val="90000"/>
              </a:lnSpc>
            </a:pPr>
            <a:r>
              <a:rPr lang="en-US" sz="2200" smtClean="0"/>
              <a:t>Colon (655,000 deaths/year) and </a:t>
            </a:r>
          </a:p>
          <a:p>
            <a:pPr lvl="1" eaLnBrk="1" hangingPunct="1">
              <a:lnSpc>
                <a:spcPct val="90000"/>
              </a:lnSpc>
            </a:pPr>
            <a:r>
              <a:rPr lang="en-US" sz="2200" smtClean="0"/>
              <a:t>Breast (502,000 deaths/year). </a:t>
            </a:r>
          </a:p>
          <a:p>
            <a:pPr lvl="1" eaLnBrk="1" hangingPunct="1">
              <a:lnSpc>
                <a:spcPct val="90000"/>
              </a:lnSpc>
              <a:buFont typeface="Wingdings" pitchFamily="2" charset="2"/>
              <a:buNone/>
            </a:pPr>
            <a:endParaRPr lang="en-US" sz="2200" smtClean="0"/>
          </a:p>
        </p:txBody>
      </p:sp>
      <p:sp>
        <p:nvSpPr>
          <p:cNvPr id="10244" name="Date Placeholder 3"/>
          <p:cNvSpPr>
            <a:spLocks noGrp="1"/>
          </p:cNvSpPr>
          <p:nvPr>
            <p:ph type="dt" sz="quarter" idx="10"/>
          </p:nvPr>
        </p:nvSpPr>
        <p:spPr bwMode="auto">
          <a:noFill/>
          <a:ln>
            <a:miter lim="800000"/>
            <a:headEnd/>
            <a:tailEnd/>
          </a:ln>
        </p:spPr>
        <p:txBody>
          <a:bodyPr/>
          <a:lstStyle/>
          <a:p>
            <a:fld id="{34E948C6-3379-4F01-BCB6-EDB6891A2DE2}" type="datetime3">
              <a:rPr lang="en-US">
                <a:latin typeface="Calibri" pitchFamily="34" charset="0"/>
              </a:rPr>
              <a:pPr/>
              <a:t>19 May 2014</a:t>
            </a:fld>
            <a:endParaRPr lang="en-US">
              <a:latin typeface="Calibri" pitchFamily="34" charset="0"/>
            </a:endParaRPr>
          </a:p>
        </p:txBody>
      </p:sp>
      <p:sp>
        <p:nvSpPr>
          <p:cNvPr id="6" name="Footer Placeholder 5"/>
          <p:cNvSpPr>
            <a:spLocks noGrp="1"/>
          </p:cNvSpPr>
          <p:nvPr>
            <p:ph type="ftr" sz="quarter" idx="11"/>
          </p:nvPr>
        </p:nvSpPr>
        <p:spPr/>
        <p:txBody>
          <a:bodyPr/>
          <a:lstStyle/>
          <a:p>
            <a:pPr>
              <a:defRPr/>
            </a:pPr>
            <a:r>
              <a:rPr lang="en-US"/>
              <a:t>Cancer Epidemiology</a:t>
            </a:r>
          </a:p>
        </p:txBody>
      </p:sp>
      <p:sp>
        <p:nvSpPr>
          <p:cNvPr id="10246" name="Slide Number Placeholder 4"/>
          <p:cNvSpPr>
            <a:spLocks noGrp="1"/>
          </p:cNvSpPr>
          <p:nvPr>
            <p:ph type="sldNum" sz="quarter" idx="12"/>
          </p:nvPr>
        </p:nvSpPr>
        <p:spPr bwMode="auto">
          <a:noFill/>
          <a:ln>
            <a:miter lim="800000"/>
            <a:headEnd/>
            <a:tailEnd/>
          </a:ln>
        </p:spPr>
        <p:txBody>
          <a:bodyPr/>
          <a:lstStyle/>
          <a:p>
            <a:fld id="{31B84266-61D9-4B71-BB0C-D0DFF4B73BEE}" type="slidenum">
              <a:rPr lang="en-US">
                <a:latin typeface="Calibri" pitchFamily="34" charset="0"/>
              </a:rPr>
              <a:pPr/>
              <a:t>9</a:t>
            </a:fld>
            <a:endParaRPr lang="en-US">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443</TotalTime>
  <Words>2016</Words>
  <Application>Microsoft Office PowerPoint</Application>
  <PresentationFormat>عرض على الشاشة (3:4)‏</PresentationFormat>
  <Paragraphs>369</Paragraphs>
  <Slides>39</Slides>
  <Notes>10</Notes>
  <HiddenSlides>0</HiddenSlides>
  <MMClips>0</MMClips>
  <ScaleCrop>false</ScaleCrop>
  <HeadingPairs>
    <vt:vector size="6" baseType="variant">
      <vt:variant>
        <vt:lpstr>الخطوط المستخدمة</vt:lpstr>
      </vt:variant>
      <vt:variant>
        <vt:i4>8</vt:i4>
      </vt:variant>
      <vt:variant>
        <vt:lpstr>سمة</vt:lpstr>
      </vt:variant>
      <vt:variant>
        <vt:i4>1</vt:i4>
      </vt:variant>
      <vt:variant>
        <vt:lpstr>عناوين الشرائح</vt:lpstr>
      </vt:variant>
      <vt:variant>
        <vt:i4>39</vt:i4>
      </vt:variant>
    </vt:vector>
  </HeadingPairs>
  <TitlesOfParts>
    <vt:vector size="48" baseType="lpstr">
      <vt:lpstr>Arial</vt:lpstr>
      <vt:lpstr>MS PGothic</vt:lpstr>
      <vt:lpstr>Calibri</vt:lpstr>
      <vt:lpstr>Wingdings</vt:lpstr>
      <vt:lpstr>Optima</vt:lpstr>
      <vt:lpstr>Lucida Calligraphy</vt:lpstr>
      <vt:lpstr>Cooper Black</vt:lpstr>
      <vt:lpstr>Tahoma</vt:lpstr>
      <vt:lpstr>Office Theme</vt:lpstr>
      <vt:lpstr>Cancer Epidemiology</vt:lpstr>
      <vt:lpstr>Learning Objectives</vt:lpstr>
      <vt:lpstr>What is cancer?</vt:lpstr>
      <vt:lpstr>Biologic Basis for Cancer Control</vt:lpstr>
      <vt:lpstr>Cancer history </vt:lpstr>
      <vt:lpstr> Ancient Egypt  (3000 BC-1500 BC) 1</vt:lpstr>
      <vt:lpstr>Hippocrates (460-370 B.C) 1</vt:lpstr>
      <vt:lpstr>الشريحة 8</vt:lpstr>
      <vt:lpstr>Global Burden of Disease</vt:lpstr>
      <vt:lpstr>Cancer incidence for the regions of the world, 2002 estimates </vt:lpstr>
      <vt:lpstr>الشريحة 11</vt:lpstr>
      <vt:lpstr>Estimated Cancer Deaths</vt:lpstr>
      <vt:lpstr>Estimated New Cancer Cases</vt:lpstr>
      <vt:lpstr>Regional and Local data</vt:lpstr>
      <vt:lpstr>الشريحة 15</vt:lpstr>
      <vt:lpstr>الشريحة 16</vt:lpstr>
      <vt:lpstr>الشريحة 17</vt:lpstr>
      <vt:lpstr>الشريحة 18</vt:lpstr>
      <vt:lpstr>الشريحة 19</vt:lpstr>
      <vt:lpstr>الشريحة 20</vt:lpstr>
      <vt:lpstr>Cancer Epidemiology Concepts</vt:lpstr>
      <vt:lpstr>Methods of Cancer Epidemiology</vt:lpstr>
      <vt:lpstr>Challenges to Interpretation</vt:lpstr>
      <vt:lpstr>Rates</vt:lpstr>
      <vt:lpstr>Cancer Epidemiology Sources</vt:lpstr>
      <vt:lpstr>Known Risk Factors for Cancer</vt:lpstr>
      <vt:lpstr>Cancer Epidemiology IIdentified Associations</vt:lpstr>
      <vt:lpstr>Prevention &amp; Control</vt:lpstr>
      <vt:lpstr>Comprehensive Approach</vt:lpstr>
      <vt:lpstr>Primary Prevention  (Risk Factor Control)</vt:lpstr>
      <vt:lpstr>Secondary Prevention</vt:lpstr>
      <vt:lpstr>الشريحة 32</vt:lpstr>
      <vt:lpstr>Lung Cancer</vt:lpstr>
      <vt:lpstr>Breast Cancer</vt:lpstr>
      <vt:lpstr>Prostate Cancer</vt:lpstr>
      <vt:lpstr>Colorectal Cancer</vt:lpstr>
      <vt:lpstr>References -1</vt:lpstr>
      <vt:lpstr>References -2</vt:lpstr>
      <vt:lpstr>الشريحة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Cancer Epidemiology</dc:title>
  <dc:creator>tp center</dc:creator>
  <cp:lastModifiedBy>AA</cp:lastModifiedBy>
  <cp:revision>24</cp:revision>
  <dcterms:created xsi:type="dcterms:W3CDTF">2012-02-03T10:45:55Z</dcterms:created>
  <dcterms:modified xsi:type="dcterms:W3CDTF">2014-05-18T21:39:47Z</dcterms:modified>
</cp:coreProperties>
</file>