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8" r:id="rId1"/>
  </p:sldMasterIdLst>
  <p:notesMasterIdLst>
    <p:notesMasterId r:id="rId51"/>
  </p:notesMasterIdLst>
  <p:sldIdLst>
    <p:sldId id="301" r:id="rId2"/>
    <p:sldId id="302" r:id="rId3"/>
    <p:sldId id="418" r:id="rId4"/>
    <p:sldId id="397" r:id="rId5"/>
    <p:sldId id="408" r:id="rId6"/>
    <p:sldId id="413" r:id="rId7"/>
    <p:sldId id="411" r:id="rId8"/>
    <p:sldId id="414" r:id="rId9"/>
    <p:sldId id="336" r:id="rId10"/>
    <p:sldId id="412" r:id="rId11"/>
    <p:sldId id="416" r:id="rId12"/>
    <p:sldId id="338" r:id="rId13"/>
    <p:sldId id="339" r:id="rId14"/>
    <p:sldId id="409" r:id="rId15"/>
    <p:sldId id="419" r:id="rId16"/>
    <p:sldId id="396" r:id="rId17"/>
    <p:sldId id="337" r:id="rId18"/>
    <p:sldId id="423" r:id="rId19"/>
    <p:sldId id="424" r:id="rId20"/>
    <p:sldId id="425" r:id="rId21"/>
    <p:sldId id="426" r:id="rId22"/>
    <p:sldId id="399" r:id="rId23"/>
    <p:sldId id="400" r:id="rId24"/>
    <p:sldId id="402" r:id="rId25"/>
    <p:sldId id="404" r:id="rId26"/>
    <p:sldId id="344" r:id="rId27"/>
    <p:sldId id="398" r:id="rId28"/>
    <p:sldId id="345" r:id="rId29"/>
    <p:sldId id="346" r:id="rId30"/>
    <p:sldId id="349" r:id="rId31"/>
    <p:sldId id="350" r:id="rId32"/>
    <p:sldId id="351" r:id="rId33"/>
    <p:sldId id="352" r:id="rId34"/>
    <p:sldId id="353" r:id="rId35"/>
    <p:sldId id="354" r:id="rId36"/>
    <p:sldId id="364" r:id="rId37"/>
    <p:sldId id="405" r:id="rId38"/>
    <p:sldId id="365" r:id="rId39"/>
    <p:sldId id="430" r:id="rId40"/>
    <p:sldId id="420" r:id="rId41"/>
    <p:sldId id="428" r:id="rId42"/>
    <p:sldId id="422" r:id="rId43"/>
    <p:sldId id="389" r:id="rId44"/>
    <p:sldId id="368" r:id="rId45"/>
    <p:sldId id="392" r:id="rId46"/>
    <p:sldId id="406" r:id="rId47"/>
    <p:sldId id="393" r:id="rId48"/>
    <p:sldId id="394" r:id="rId49"/>
    <p:sldId id="395" r:id="rId5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CC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36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GB"/>
          </a:p>
        </p:txBody>
      </p:sp>
      <p:sp>
        <p:nvSpPr>
          <p:cNvPr id="3" name="عنصر نائب للتاريخ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19F3BE2A-F5B5-411C-87E1-445DFA0B41EA}" type="datetimeFigureOut">
              <a:rPr lang="en-GB"/>
              <a:pPr>
                <a:defRPr/>
              </a:pPr>
              <a:t>19/05/2014</a:t>
            </a:fld>
            <a:endParaRPr lang="en-GB"/>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dirty="0" smtClean="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ar-SA" noProof="0" smtClean="0"/>
              <a:t>انقر لتحرير أنماط النص الرئيسي</a:t>
            </a:r>
            <a:endParaRPr lang="en-US" noProof="0" smtClean="0"/>
          </a:p>
          <a:p>
            <a:pPr lvl="1"/>
            <a:r>
              <a:rPr lang="ar-SA" noProof="0" smtClean="0"/>
              <a:t>المستوى الثاني</a:t>
            </a:r>
            <a:endParaRPr lang="en-US" noProof="0" smtClean="0"/>
          </a:p>
          <a:p>
            <a:pPr lvl="2"/>
            <a:r>
              <a:rPr lang="ar-SA" noProof="0" smtClean="0"/>
              <a:t>المستوى الثالث</a:t>
            </a:r>
            <a:endParaRPr lang="en-US" noProof="0" smtClean="0"/>
          </a:p>
          <a:p>
            <a:pPr lvl="3"/>
            <a:r>
              <a:rPr lang="ar-SA" noProof="0" smtClean="0"/>
              <a:t>المستوى الرابع</a:t>
            </a:r>
            <a:endParaRPr lang="en-US" noProof="0" smtClean="0"/>
          </a:p>
          <a:p>
            <a:pPr lvl="4"/>
            <a:r>
              <a:rPr lang="ar-SA" noProof="0" smtClean="0"/>
              <a:t>المستوى الخامس</a:t>
            </a:r>
            <a:endParaRPr lang="en-GB" noProof="0" smtClean="0"/>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GB"/>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51222E27-2E76-4D24-A850-1CB336722E8D}" type="slidenum">
              <a:rPr lang="en-GB"/>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Arial" pitchFamily="34" charset="0"/>
      </a:defRPr>
    </a:lvl1pPr>
    <a:lvl2pPr marL="457200" algn="l" rtl="0" eaLnBrk="0" fontAlgn="base" hangingPunct="0">
      <a:spcBef>
        <a:spcPct val="30000"/>
      </a:spcBef>
      <a:spcAft>
        <a:spcPct val="0"/>
      </a:spcAft>
      <a:defRPr sz="1200" kern="1200">
        <a:solidFill>
          <a:schemeClr val="tx1"/>
        </a:solidFill>
        <a:latin typeface="+mn-lt"/>
        <a:ea typeface="Arial" charset="0"/>
        <a:cs typeface="Arial" pitchFamily="34" charset="0"/>
      </a:defRPr>
    </a:lvl2pPr>
    <a:lvl3pPr marL="914400" algn="l" rtl="0" eaLnBrk="0" fontAlgn="base" hangingPunct="0">
      <a:spcBef>
        <a:spcPct val="30000"/>
      </a:spcBef>
      <a:spcAft>
        <a:spcPct val="0"/>
      </a:spcAft>
      <a:defRPr sz="1200" kern="1200">
        <a:solidFill>
          <a:schemeClr val="tx1"/>
        </a:solidFill>
        <a:latin typeface="+mn-lt"/>
        <a:ea typeface="Arial" charset="0"/>
        <a:cs typeface="Arial" pitchFamily="34" charset="0"/>
      </a:defRPr>
    </a:lvl3pPr>
    <a:lvl4pPr marL="1371600" algn="l" rtl="0" eaLnBrk="0" fontAlgn="base" hangingPunct="0">
      <a:spcBef>
        <a:spcPct val="30000"/>
      </a:spcBef>
      <a:spcAft>
        <a:spcPct val="0"/>
      </a:spcAft>
      <a:defRPr sz="1200" kern="1200">
        <a:solidFill>
          <a:schemeClr val="tx1"/>
        </a:solidFill>
        <a:latin typeface="+mn-lt"/>
        <a:ea typeface="Arial" charset="0"/>
        <a:cs typeface="Arial" pitchFamily="34" charset="0"/>
      </a:defRPr>
    </a:lvl4pPr>
    <a:lvl5pPr marL="1828800" algn="l" rtl="0" eaLnBrk="0" fontAlgn="base" hangingPunct="0">
      <a:spcBef>
        <a:spcPct val="30000"/>
      </a:spcBef>
      <a:spcAft>
        <a:spcPct val="0"/>
      </a:spcAft>
      <a:defRPr sz="1200" kern="1200">
        <a:solidFill>
          <a:schemeClr val="tx1"/>
        </a:solidFill>
        <a:latin typeface="+mn-lt"/>
        <a:ea typeface="Arial" charset="0"/>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noFill/>
          <a:ln>
            <a:miter lim="800000"/>
            <a:headEnd/>
            <a:tailEnd/>
          </a:ln>
        </p:spPr>
        <p:txBody>
          <a:bodyPr/>
          <a:lstStyle/>
          <a:p>
            <a:fld id="{89BC36C2-2CC0-487A-9FF7-77959F0F7C96}" type="slidenum">
              <a:rPr lang="ar-SA">
                <a:latin typeface="Times New Roman" pitchFamily="18" charset="0"/>
              </a:rPr>
              <a:pPr/>
              <a:t>30</a:t>
            </a:fld>
            <a:endParaRPr lang="en-US">
              <a:latin typeface="Times New Roman" pitchFamily="18" charset="0"/>
              <a:cs typeface="Arial" charset="0"/>
            </a:endParaRPr>
          </a:p>
        </p:txBody>
      </p:sp>
      <p:sp>
        <p:nvSpPr>
          <p:cNvPr id="37891" name="Rectangle 2"/>
          <p:cNvSpPr>
            <a:spLocks noRot="1" noChangeArrowheads="1" noTextEdit="1"/>
          </p:cNvSpPr>
          <p:nvPr>
            <p:ph type="sldImg"/>
          </p:nvPr>
        </p:nvSpPr>
        <p:spPr bwMode="auto">
          <a:noFill/>
          <a:ln>
            <a:solidFill>
              <a:srgbClr val="000000"/>
            </a:solidFill>
            <a:miter lim="800000"/>
            <a:headEnd/>
            <a:tailEnd/>
          </a:ln>
        </p:spPr>
      </p:sp>
      <p:sp>
        <p:nvSpPr>
          <p:cNvPr id="37892" name="Rectangle 3"/>
          <p:cNvSpPr>
            <a:spLocks noGrp="1" noChangeArrowheads="1"/>
          </p:cNvSpPr>
          <p:nvPr>
            <p:ph type="body" idx="1"/>
          </p:nvPr>
        </p:nvSpPr>
        <p:spPr bwMode="auto">
          <a:noFill/>
        </p:spPr>
        <p:txBody>
          <a:bodyPr/>
          <a:lstStyle/>
          <a:p>
            <a:endParaRPr lang="ar-EG" smtClean="0">
              <a:latin typeface="Times New Roman" pitchFamily="18"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a:lstStyle/>
          <a:p>
            <a:fld id="{F44F36B5-33E8-4B4E-910C-76B0CA613F5B}" type="slidenum">
              <a:rPr lang="ar-SA">
                <a:latin typeface="Times New Roman" pitchFamily="18" charset="0"/>
              </a:rPr>
              <a:pPr/>
              <a:t>31</a:t>
            </a:fld>
            <a:endParaRPr lang="en-US">
              <a:latin typeface="Times New Roman" pitchFamily="18" charset="0"/>
              <a:cs typeface="Arial" charset="0"/>
            </a:endParaRPr>
          </a:p>
        </p:txBody>
      </p:sp>
      <p:sp>
        <p:nvSpPr>
          <p:cNvPr id="39939" name="Rectangle 2"/>
          <p:cNvSpPr>
            <a:spLocks noRo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a:lstStyle/>
          <a:p>
            <a:endParaRPr lang="ar-EG" smtClean="0">
              <a:latin typeface="Times New Roman" pitchFamily="18"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noFill/>
          <a:ln>
            <a:miter lim="800000"/>
            <a:headEnd/>
            <a:tailEnd/>
          </a:ln>
        </p:spPr>
        <p:txBody>
          <a:bodyPr/>
          <a:lstStyle/>
          <a:p>
            <a:fld id="{1CF0341C-6A8C-4AAC-8E75-EAE8D8F57BFA}" type="slidenum">
              <a:rPr lang="ar-SA">
                <a:latin typeface="Times New Roman" pitchFamily="18" charset="0"/>
              </a:rPr>
              <a:pPr/>
              <a:t>34</a:t>
            </a:fld>
            <a:endParaRPr lang="en-US">
              <a:latin typeface="Times New Roman" pitchFamily="18" charset="0"/>
              <a:cs typeface="Arial" charset="0"/>
            </a:endParaRPr>
          </a:p>
        </p:txBody>
      </p:sp>
      <p:sp>
        <p:nvSpPr>
          <p:cNvPr id="44035" name="Rectangle 2"/>
          <p:cNvSpPr>
            <a:spLocks noRot="1" noChangeArrowheads="1" noTextEdit="1"/>
          </p:cNvSpPr>
          <p:nvPr>
            <p:ph type="sldImg"/>
          </p:nvPr>
        </p:nvSpPr>
        <p:spPr bwMode="auto">
          <a:noFill/>
          <a:ln>
            <a:solidFill>
              <a:srgbClr val="000000"/>
            </a:solidFill>
            <a:miter lim="800000"/>
            <a:headEnd/>
            <a:tailEnd/>
          </a:ln>
        </p:spPr>
      </p:sp>
      <p:sp>
        <p:nvSpPr>
          <p:cNvPr id="44036" name="Rectangle 3"/>
          <p:cNvSpPr>
            <a:spLocks noGrp="1" noChangeArrowheads="1"/>
          </p:cNvSpPr>
          <p:nvPr>
            <p:ph type="body" idx="1"/>
          </p:nvPr>
        </p:nvSpPr>
        <p:spPr bwMode="auto">
          <a:noFill/>
        </p:spPr>
        <p:txBody>
          <a:bodyPr/>
          <a:lstStyle/>
          <a:p>
            <a:endParaRPr lang="ar-EG" smtClean="0">
              <a:latin typeface="Times New Roman" pitchFamily="18"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ln>
            <a:miter lim="800000"/>
            <a:headEnd/>
            <a:tailEnd/>
          </a:ln>
        </p:spPr>
        <p:txBody>
          <a:bodyPr/>
          <a:lstStyle/>
          <a:p>
            <a:fld id="{7379B8D3-8798-4992-A3C5-CA8B4B2CB097}" type="slidenum">
              <a:rPr lang="ar-SA">
                <a:latin typeface="Times New Roman" pitchFamily="18" charset="0"/>
              </a:rPr>
              <a:pPr/>
              <a:t>35</a:t>
            </a:fld>
            <a:endParaRPr lang="en-US">
              <a:latin typeface="Times New Roman" pitchFamily="18" charset="0"/>
              <a:cs typeface="Arial" charset="0"/>
            </a:endParaRPr>
          </a:p>
        </p:txBody>
      </p:sp>
      <p:sp>
        <p:nvSpPr>
          <p:cNvPr id="46083" name="Rectangle 2"/>
          <p:cNvSpPr>
            <a:spLocks noRot="1" noChangeArrowheads="1" noTextEdit="1"/>
          </p:cNvSpPr>
          <p:nvPr>
            <p:ph type="sldImg"/>
          </p:nvPr>
        </p:nvSpPr>
        <p:spPr bwMode="auto">
          <a:noFill/>
          <a:ln>
            <a:solidFill>
              <a:srgbClr val="000000"/>
            </a:solidFill>
            <a:miter lim="800000"/>
            <a:headEnd/>
            <a:tailEnd/>
          </a:ln>
        </p:spPr>
      </p:sp>
      <p:sp>
        <p:nvSpPr>
          <p:cNvPr id="46084" name="Rectangle 3"/>
          <p:cNvSpPr>
            <a:spLocks noGrp="1" noChangeArrowheads="1"/>
          </p:cNvSpPr>
          <p:nvPr>
            <p:ph type="body" idx="1"/>
          </p:nvPr>
        </p:nvSpPr>
        <p:spPr bwMode="auto">
          <a:noFill/>
        </p:spPr>
        <p:txBody>
          <a:bodyPr/>
          <a:lstStyle/>
          <a:p>
            <a:endParaRPr lang="ar-EG" smtClean="0">
              <a:latin typeface="Times New Roman" pitchFamily="18"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bwMode="auto">
          <a:noFill/>
          <a:ln>
            <a:miter lim="800000"/>
            <a:headEnd/>
            <a:tailEnd/>
          </a:ln>
        </p:spPr>
        <p:txBody>
          <a:bodyPr/>
          <a:lstStyle/>
          <a:p>
            <a:r>
              <a:rPr lang="en-GB">
                <a:latin typeface="Times New Roman" pitchFamily="18" charset="0"/>
                <a:cs typeface="Arial" charset="0"/>
              </a:rPr>
              <a:t>19/2/2007</a:t>
            </a:r>
          </a:p>
        </p:txBody>
      </p:sp>
      <p:sp>
        <p:nvSpPr>
          <p:cNvPr id="53251" name="Rectangle 6"/>
          <p:cNvSpPr>
            <a:spLocks noGrp="1" noChangeArrowheads="1"/>
          </p:cNvSpPr>
          <p:nvPr>
            <p:ph type="ftr" sz="quarter" idx="4"/>
          </p:nvPr>
        </p:nvSpPr>
        <p:spPr/>
        <p:txBody>
          <a:bodyPr/>
          <a:lstStyle/>
          <a:p>
            <a:pPr>
              <a:defRPr/>
            </a:pPr>
            <a:r>
              <a:rPr lang="en-GB" smtClean="0">
                <a:latin typeface="Times New Roman" pitchFamily="18" charset="0"/>
              </a:rPr>
              <a:t>Dr. Salwa Tayel</a:t>
            </a:r>
          </a:p>
        </p:txBody>
      </p:sp>
      <p:sp>
        <p:nvSpPr>
          <p:cNvPr id="49156" name="Rectangle 7"/>
          <p:cNvSpPr>
            <a:spLocks noGrp="1" noChangeArrowheads="1"/>
          </p:cNvSpPr>
          <p:nvPr>
            <p:ph type="sldNum" sz="quarter" idx="5"/>
          </p:nvPr>
        </p:nvSpPr>
        <p:spPr bwMode="auto">
          <a:noFill/>
          <a:ln>
            <a:miter lim="800000"/>
            <a:headEnd/>
            <a:tailEnd/>
          </a:ln>
        </p:spPr>
        <p:txBody>
          <a:bodyPr/>
          <a:lstStyle/>
          <a:p>
            <a:fld id="{65936DA4-8A24-4A22-A4A6-E2A6B86D99EB}" type="slidenum">
              <a:rPr lang="ar-SA">
                <a:latin typeface="Times New Roman" pitchFamily="18" charset="0"/>
              </a:rPr>
              <a:pPr/>
              <a:t>37</a:t>
            </a:fld>
            <a:endParaRPr lang="en-GB">
              <a:latin typeface="Times New Roman" pitchFamily="18" charset="0"/>
              <a:cs typeface="Arial" charset="0"/>
            </a:endParaRPr>
          </a:p>
        </p:txBody>
      </p:sp>
      <p:sp>
        <p:nvSpPr>
          <p:cNvPr id="4915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8" name="Rectangle 3"/>
          <p:cNvSpPr>
            <a:spLocks noGrp="1" noChangeArrowheads="1"/>
          </p:cNvSpPr>
          <p:nvPr>
            <p:ph type="body" idx="1"/>
          </p:nvPr>
        </p:nvSpPr>
        <p:spPr bwMode="auto">
          <a:noFill/>
        </p:spPr>
        <p:txBody>
          <a:bodyPr/>
          <a:lstStyle/>
          <a:p>
            <a:pPr eaLnBrk="1" hangingPunct="1"/>
            <a:endParaRPr lang="ar-EG" smtClean="0">
              <a:latin typeface="Times New Roman" pitchFamily="18"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5257800"/>
            <a:ext cx="5943600" cy="536575"/>
          </a:xfrm>
        </p:spPr>
        <p:txBody>
          <a:bodyPr>
            <a:normAutofit/>
          </a:bodyPr>
          <a:lstStyle>
            <a:lvl1pPr>
              <a:defRPr sz="3200" b="1">
                <a:solidFill>
                  <a:schemeClr val="bg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438400" y="5867400"/>
            <a:ext cx="4572000" cy="685800"/>
          </a:xfrm>
        </p:spPr>
        <p:txBody>
          <a:bodyPr>
            <a:normAutofit/>
          </a:bodyPr>
          <a:lstStyle>
            <a:lvl1pPr marL="0" indent="0" algn="ctr">
              <a:buNone/>
              <a:defRPr sz="22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smtClean="0"/>
            </a:lvl1pPr>
          </a:lstStyle>
          <a:p>
            <a:pPr>
              <a:defRPr/>
            </a:pPr>
            <a:fld id="{19B8CF36-431A-461C-BB68-1A4C764A99B1}" type="datetime3">
              <a:rPr lang="en-GB"/>
              <a:pPr>
                <a:defRPr/>
              </a:pPr>
              <a:t>19 May, 2014</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Disabilities</a:t>
            </a:r>
          </a:p>
        </p:txBody>
      </p:sp>
      <p:sp>
        <p:nvSpPr>
          <p:cNvPr id="6" name="Slide Number Placeholder 5"/>
          <p:cNvSpPr>
            <a:spLocks noGrp="1"/>
          </p:cNvSpPr>
          <p:nvPr>
            <p:ph type="sldNum" sz="quarter" idx="12"/>
          </p:nvPr>
        </p:nvSpPr>
        <p:spPr/>
        <p:txBody>
          <a:bodyPr/>
          <a:lstStyle>
            <a:lvl1pPr>
              <a:defRPr/>
            </a:lvl1pPr>
          </a:lstStyle>
          <a:p>
            <a:fld id="{77A4B57E-97BE-4856-BA02-1C71D4A4983E}"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79E0618-AD85-4D50-9370-83102FDDB666}" type="datetime3">
              <a:rPr lang="en-GB"/>
              <a:pPr>
                <a:defRPr/>
              </a:pPr>
              <a:t>19 May, 2014</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Disabilities</a:t>
            </a:r>
          </a:p>
        </p:txBody>
      </p:sp>
      <p:sp>
        <p:nvSpPr>
          <p:cNvPr id="6" name="Slide Number Placeholder 5"/>
          <p:cNvSpPr>
            <a:spLocks noGrp="1"/>
          </p:cNvSpPr>
          <p:nvPr>
            <p:ph type="sldNum" sz="quarter" idx="12"/>
          </p:nvPr>
        </p:nvSpPr>
        <p:spPr/>
        <p:txBody>
          <a:bodyPr/>
          <a:lstStyle>
            <a:lvl1pPr>
              <a:defRPr/>
            </a:lvl1pPr>
          </a:lstStyle>
          <a:p>
            <a:fld id="{3C47B86A-916D-406E-9529-55B4D60F7BCD}"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161396A-5366-494E-9E7F-14935DDBED90}" type="datetime3">
              <a:rPr lang="en-GB"/>
              <a:pPr>
                <a:defRPr/>
              </a:pPr>
              <a:t>19 May, 2014</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Disabilities</a:t>
            </a:r>
          </a:p>
        </p:txBody>
      </p:sp>
      <p:sp>
        <p:nvSpPr>
          <p:cNvPr id="6" name="Slide Number Placeholder 5"/>
          <p:cNvSpPr>
            <a:spLocks noGrp="1"/>
          </p:cNvSpPr>
          <p:nvPr>
            <p:ph type="sldNum" sz="quarter" idx="12"/>
          </p:nvPr>
        </p:nvSpPr>
        <p:spPr/>
        <p:txBody>
          <a:bodyPr/>
          <a:lstStyle>
            <a:lvl1pPr>
              <a:defRPr/>
            </a:lvl1pPr>
          </a:lstStyle>
          <a:p>
            <a:fld id="{39B4F1D5-4416-4D22-AB9F-B2CA38D7A8D2}"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Date Placeholder 3"/>
          <p:cNvSpPr>
            <a:spLocks noGrp="1"/>
          </p:cNvSpPr>
          <p:nvPr>
            <p:ph type="dt" sz="half" idx="10"/>
          </p:nvPr>
        </p:nvSpPr>
        <p:spPr>
          <a:xfrm>
            <a:off x="457200" y="6245225"/>
            <a:ext cx="2133600" cy="476250"/>
          </a:xfrm>
        </p:spPr>
        <p:txBody>
          <a:bodyPr/>
          <a:lstStyle>
            <a:lvl1pPr>
              <a:defRPr smtClean="0"/>
            </a:lvl1pPr>
          </a:lstStyle>
          <a:p>
            <a:pPr>
              <a:defRPr/>
            </a:pPr>
            <a:fld id="{9E1F9B48-9272-4E1B-9ECA-54775E051D8A}" type="datetime3">
              <a:rPr lang="en-GB"/>
              <a:pPr>
                <a:defRPr/>
              </a:pPr>
              <a:t>19 May, 2014</a:t>
            </a:fld>
            <a:endParaRPr lang="en-GB"/>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r>
              <a:rPr lang="en-GB"/>
              <a:t>Disabilities</a:t>
            </a: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EF0A17D0-9F1A-4574-B25C-40CBA525517D}"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572250" y="6248400"/>
            <a:ext cx="1905000" cy="457200"/>
          </a:xfrm>
        </p:spPr>
        <p:txBody>
          <a:bodyPr/>
          <a:lstStyle>
            <a:lvl1pPr>
              <a:defRPr smtClean="0"/>
            </a:lvl1pPr>
          </a:lstStyle>
          <a:p>
            <a:pPr>
              <a:defRPr/>
            </a:pPr>
            <a:fld id="{F93F0ED4-CE01-4A53-BF90-1211BD7B11C0}" type="datetime3">
              <a:rPr lang="en-GB"/>
              <a:pPr>
                <a:defRPr/>
              </a:pPr>
              <a:t>19 May, 2014</a:t>
            </a:fld>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pPr>
              <a:defRPr/>
            </a:pPr>
            <a:r>
              <a:rPr lang="en-US"/>
              <a:t>Disabilities</a:t>
            </a:r>
          </a:p>
        </p:txBody>
      </p:sp>
      <p:sp>
        <p:nvSpPr>
          <p:cNvPr id="8" name="Slide Number Placeholder 7"/>
          <p:cNvSpPr>
            <a:spLocks noGrp="1"/>
          </p:cNvSpPr>
          <p:nvPr>
            <p:ph type="sldNum" sz="quarter" idx="12"/>
          </p:nvPr>
        </p:nvSpPr>
        <p:spPr>
          <a:xfrm>
            <a:off x="666750" y="6248400"/>
            <a:ext cx="1905000" cy="457200"/>
          </a:xfrm>
        </p:spPr>
        <p:txBody>
          <a:bodyPr/>
          <a:lstStyle>
            <a:lvl1pPr>
              <a:defRPr/>
            </a:lvl1pPr>
          </a:lstStyle>
          <a:p>
            <a:fld id="{11AD4737-8BA4-448B-9A06-F39EA1978259}" type="slidenum">
              <a:rPr lang="ar-SA"/>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572250" y="6248400"/>
            <a:ext cx="1905000" cy="457200"/>
          </a:xfrm>
        </p:spPr>
        <p:txBody>
          <a:bodyPr/>
          <a:lstStyle>
            <a:lvl1pPr>
              <a:defRPr smtClean="0"/>
            </a:lvl1pPr>
          </a:lstStyle>
          <a:p>
            <a:pPr>
              <a:defRPr/>
            </a:pPr>
            <a:fld id="{6B4EC293-71AE-46C5-A0F7-013D5679EE18}" type="datetime3">
              <a:rPr lang="en-GB"/>
              <a:pPr>
                <a:defRPr/>
              </a:pPr>
              <a:t>19 May, 2014</a:t>
            </a:fld>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pPr>
              <a:defRPr/>
            </a:pPr>
            <a:r>
              <a:rPr lang="en-US"/>
              <a:t>Disabilities</a:t>
            </a:r>
          </a:p>
        </p:txBody>
      </p:sp>
      <p:sp>
        <p:nvSpPr>
          <p:cNvPr id="8" name="Slide Number Placeholder 7"/>
          <p:cNvSpPr>
            <a:spLocks noGrp="1"/>
          </p:cNvSpPr>
          <p:nvPr>
            <p:ph type="sldNum" sz="quarter" idx="12"/>
          </p:nvPr>
        </p:nvSpPr>
        <p:spPr>
          <a:xfrm>
            <a:off x="666750" y="6248400"/>
            <a:ext cx="1905000" cy="457200"/>
          </a:xfrm>
        </p:spPr>
        <p:txBody>
          <a:bodyPr/>
          <a:lstStyle>
            <a:lvl1pPr>
              <a:defRPr/>
            </a:lvl1pPr>
          </a:lstStyle>
          <a:p>
            <a:fld id="{26E13891-BB2A-4EF9-87C5-82C8DCB1C2A5}"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BA32473-43DA-4206-93A3-1BE9FE696974}" type="datetime3">
              <a:rPr lang="en-GB"/>
              <a:pPr>
                <a:defRPr/>
              </a:pPr>
              <a:t>19 May, 2014</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Disabilities</a:t>
            </a:r>
          </a:p>
        </p:txBody>
      </p:sp>
      <p:sp>
        <p:nvSpPr>
          <p:cNvPr id="6" name="Slide Number Placeholder 5"/>
          <p:cNvSpPr>
            <a:spLocks noGrp="1"/>
          </p:cNvSpPr>
          <p:nvPr>
            <p:ph type="sldNum" sz="quarter" idx="12"/>
          </p:nvPr>
        </p:nvSpPr>
        <p:spPr/>
        <p:txBody>
          <a:bodyPr/>
          <a:lstStyle>
            <a:lvl1pPr>
              <a:defRPr/>
            </a:lvl1pPr>
          </a:lstStyle>
          <a:p>
            <a:fld id="{22985F2E-4525-4E2E-A145-C8112CF368B1}"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D746C59-952F-48D8-915F-A8C3084E04FA}" type="datetime3">
              <a:rPr lang="en-GB"/>
              <a:pPr>
                <a:defRPr/>
              </a:pPr>
              <a:t>19 May, 2014</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Disabilities</a:t>
            </a:r>
          </a:p>
        </p:txBody>
      </p:sp>
      <p:sp>
        <p:nvSpPr>
          <p:cNvPr id="6" name="Slide Number Placeholder 5"/>
          <p:cNvSpPr>
            <a:spLocks noGrp="1"/>
          </p:cNvSpPr>
          <p:nvPr>
            <p:ph type="sldNum" sz="quarter" idx="12"/>
          </p:nvPr>
        </p:nvSpPr>
        <p:spPr/>
        <p:txBody>
          <a:bodyPr/>
          <a:lstStyle>
            <a:lvl1pPr>
              <a:defRPr/>
            </a:lvl1pPr>
          </a:lstStyle>
          <a:p>
            <a:fld id="{718614C3-2476-4D2D-879B-B180334756EA}"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288CB02-6109-4A58-A358-10773795A3B9}" type="datetime3">
              <a:rPr lang="en-GB"/>
              <a:pPr>
                <a:defRPr/>
              </a:pPr>
              <a:t>19 May, 2014</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a:t>Disabilities</a:t>
            </a:r>
          </a:p>
        </p:txBody>
      </p:sp>
      <p:sp>
        <p:nvSpPr>
          <p:cNvPr id="7" name="Slide Number Placeholder 5"/>
          <p:cNvSpPr>
            <a:spLocks noGrp="1"/>
          </p:cNvSpPr>
          <p:nvPr>
            <p:ph type="sldNum" sz="quarter" idx="12"/>
          </p:nvPr>
        </p:nvSpPr>
        <p:spPr/>
        <p:txBody>
          <a:bodyPr/>
          <a:lstStyle>
            <a:lvl1pPr>
              <a:defRPr/>
            </a:lvl1pPr>
          </a:lstStyle>
          <a:p>
            <a:fld id="{0E44ABAF-7990-4F92-8E12-6FA340F473B4}"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C37E87C-F046-41BB-A885-E1CB9404A60D}" type="datetime3">
              <a:rPr lang="en-GB"/>
              <a:pPr>
                <a:defRPr/>
              </a:pPr>
              <a:t>19 May, 2014</a:t>
            </a:fld>
            <a:endParaRPr lang="en-GB"/>
          </a:p>
        </p:txBody>
      </p:sp>
      <p:sp>
        <p:nvSpPr>
          <p:cNvPr id="8" name="Footer Placeholder 4"/>
          <p:cNvSpPr>
            <a:spLocks noGrp="1"/>
          </p:cNvSpPr>
          <p:nvPr>
            <p:ph type="ftr" sz="quarter" idx="11"/>
          </p:nvPr>
        </p:nvSpPr>
        <p:spPr/>
        <p:txBody>
          <a:bodyPr/>
          <a:lstStyle>
            <a:lvl1pPr>
              <a:defRPr/>
            </a:lvl1pPr>
          </a:lstStyle>
          <a:p>
            <a:pPr>
              <a:defRPr/>
            </a:pPr>
            <a:r>
              <a:rPr lang="en-GB"/>
              <a:t>Disabilities</a:t>
            </a:r>
          </a:p>
        </p:txBody>
      </p:sp>
      <p:sp>
        <p:nvSpPr>
          <p:cNvPr id="9" name="Slide Number Placeholder 5"/>
          <p:cNvSpPr>
            <a:spLocks noGrp="1"/>
          </p:cNvSpPr>
          <p:nvPr>
            <p:ph type="sldNum" sz="quarter" idx="12"/>
          </p:nvPr>
        </p:nvSpPr>
        <p:spPr/>
        <p:txBody>
          <a:bodyPr/>
          <a:lstStyle>
            <a:lvl1pPr>
              <a:defRPr/>
            </a:lvl1pPr>
          </a:lstStyle>
          <a:p>
            <a:fld id="{22EBAE4F-8A49-47AD-982D-97F15C05008E}"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0E41000-9D2C-4E6F-A4B0-59B6301017C7}" type="datetime3">
              <a:rPr lang="en-GB"/>
              <a:pPr>
                <a:defRPr/>
              </a:pPr>
              <a:t>19 May, 2014</a:t>
            </a:fld>
            <a:endParaRPr lang="en-GB"/>
          </a:p>
        </p:txBody>
      </p:sp>
      <p:sp>
        <p:nvSpPr>
          <p:cNvPr id="4" name="Footer Placeholder 4"/>
          <p:cNvSpPr>
            <a:spLocks noGrp="1"/>
          </p:cNvSpPr>
          <p:nvPr>
            <p:ph type="ftr" sz="quarter" idx="11"/>
          </p:nvPr>
        </p:nvSpPr>
        <p:spPr/>
        <p:txBody>
          <a:bodyPr/>
          <a:lstStyle>
            <a:lvl1pPr>
              <a:defRPr/>
            </a:lvl1pPr>
          </a:lstStyle>
          <a:p>
            <a:pPr>
              <a:defRPr/>
            </a:pPr>
            <a:r>
              <a:rPr lang="en-GB"/>
              <a:t>Disabilities</a:t>
            </a:r>
          </a:p>
        </p:txBody>
      </p:sp>
      <p:sp>
        <p:nvSpPr>
          <p:cNvPr id="5" name="Slide Number Placeholder 5"/>
          <p:cNvSpPr>
            <a:spLocks noGrp="1"/>
          </p:cNvSpPr>
          <p:nvPr>
            <p:ph type="sldNum" sz="quarter" idx="12"/>
          </p:nvPr>
        </p:nvSpPr>
        <p:spPr/>
        <p:txBody>
          <a:bodyPr/>
          <a:lstStyle>
            <a:lvl1pPr>
              <a:defRPr/>
            </a:lvl1pPr>
          </a:lstStyle>
          <a:p>
            <a:fld id="{C11AC7AC-BAA4-4060-B28A-C9C6BDC1CFC9}"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2BD8C7B-4A7C-490D-B82C-8975525D965F}" type="datetime3">
              <a:rPr lang="en-GB"/>
              <a:pPr>
                <a:defRPr/>
              </a:pPr>
              <a:t>19 May, 2014</a:t>
            </a:fld>
            <a:endParaRPr lang="en-GB"/>
          </a:p>
        </p:txBody>
      </p:sp>
      <p:sp>
        <p:nvSpPr>
          <p:cNvPr id="3" name="Footer Placeholder 4"/>
          <p:cNvSpPr>
            <a:spLocks noGrp="1"/>
          </p:cNvSpPr>
          <p:nvPr>
            <p:ph type="ftr" sz="quarter" idx="11"/>
          </p:nvPr>
        </p:nvSpPr>
        <p:spPr/>
        <p:txBody>
          <a:bodyPr/>
          <a:lstStyle>
            <a:lvl1pPr>
              <a:defRPr/>
            </a:lvl1pPr>
          </a:lstStyle>
          <a:p>
            <a:pPr>
              <a:defRPr/>
            </a:pPr>
            <a:r>
              <a:rPr lang="en-GB"/>
              <a:t>Disabilities</a:t>
            </a:r>
          </a:p>
        </p:txBody>
      </p:sp>
      <p:sp>
        <p:nvSpPr>
          <p:cNvPr id="4" name="Slide Number Placeholder 5"/>
          <p:cNvSpPr>
            <a:spLocks noGrp="1"/>
          </p:cNvSpPr>
          <p:nvPr>
            <p:ph type="sldNum" sz="quarter" idx="12"/>
          </p:nvPr>
        </p:nvSpPr>
        <p:spPr/>
        <p:txBody>
          <a:bodyPr/>
          <a:lstStyle>
            <a:lvl1pPr>
              <a:defRPr/>
            </a:lvl1pPr>
          </a:lstStyle>
          <a:p>
            <a:fld id="{36033A7F-ECE1-4655-BF1E-0DA9A1D97AEF}"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9C17A3D-DA5D-49C4-8FDB-299804F62791}" type="datetime3">
              <a:rPr lang="en-GB"/>
              <a:pPr>
                <a:defRPr/>
              </a:pPr>
              <a:t>19 May, 2014</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a:t>Disabilities</a:t>
            </a:r>
          </a:p>
        </p:txBody>
      </p:sp>
      <p:sp>
        <p:nvSpPr>
          <p:cNvPr id="7" name="Slide Number Placeholder 5"/>
          <p:cNvSpPr>
            <a:spLocks noGrp="1"/>
          </p:cNvSpPr>
          <p:nvPr>
            <p:ph type="sldNum" sz="quarter" idx="12"/>
          </p:nvPr>
        </p:nvSpPr>
        <p:spPr/>
        <p:txBody>
          <a:bodyPr/>
          <a:lstStyle>
            <a:lvl1pPr>
              <a:defRPr/>
            </a:lvl1pPr>
          </a:lstStyle>
          <a:p>
            <a:fld id="{D65E837B-B440-45A9-8EC6-E6F9DDA5D1FB}"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DD77BD8-1AC6-419B-B26D-F1EF83D114DF}" type="datetime3">
              <a:rPr lang="en-GB"/>
              <a:pPr>
                <a:defRPr/>
              </a:pPr>
              <a:t>19 May, 2014</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a:t>Disabilities</a:t>
            </a:r>
          </a:p>
        </p:txBody>
      </p:sp>
      <p:sp>
        <p:nvSpPr>
          <p:cNvPr id="7" name="Slide Number Placeholder 5"/>
          <p:cNvSpPr>
            <a:spLocks noGrp="1"/>
          </p:cNvSpPr>
          <p:nvPr>
            <p:ph type="sldNum" sz="quarter" idx="12"/>
          </p:nvPr>
        </p:nvSpPr>
        <p:spPr/>
        <p:txBody>
          <a:bodyPr/>
          <a:lstStyle>
            <a:lvl1pPr>
              <a:defRPr/>
            </a:lvl1pPr>
          </a:lstStyle>
          <a:p>
            <a:fld id="{0E5B748A-C71B-4796-868F-E2ED7FCF2A7A}"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6629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95400"/>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FFFFFF"/>
                </a:solidFill>
                <a:latin typeface="Calibri" panose="020F0502020204030204" pitchFamily="34" charset="0"/>
              </a:defRPr>
            </a:lvl1pPr>
          </a:lstStyle>
          <a:p>
            <a:pPr>
              <a:defRPr/>
            </a:pPr>
            <a:fld id="{9969F359-6FBA-4E61-95A2-8FE38DE81459}" type="datetime3">
              <a:rPr lang="en-GB"/>
              <a:pPr>
                <a:defRPr/>
              </a:pPr>
              <a:t>19 May, 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FFFFFF"/>
                </a:solidFill>
                <a:latin typeface="Calibri" pitchFamily="34" charset="0"/>
                <a:ea typeface="+mn-ea"/>
                <a:cs typeface="Arial" charset="0"/>
              </a:defRPr>
            </a:lvl1pPr>
          </a:lstStyle>
          <a:p>
            <a:pPr>
              <a:defRPr/>
            </a:pPr>
            <a:r>
              <a:rPr lang="en-GB"/>
              <a:t>Disabilities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itchFamily="34" charset="0"/>
              </a:defRPr>
            </a:lvl1pPr>
          </a:lstStyle>
          <a:p>
            <a:fld id="{A10EA650-6B06-433C-A462-9C78C3CCD6CE}"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903" r:id="rId1"/>
    <p:sldLayoutId id="2147483893" r:id="rId2"/>
    <p:sldLayoutId id="2147483894" r:id="rId3"/>
    <p:sldLayoutId id="2147483895" r:id="rId4"/>
    <p:sldLayoutId id="2147483896" r:id="rId5"/>
    <p:sldLayoutId id="2147483897" r:id="rId6"/>
    <p:sldLayoutId id="2147483898" r:id="rId7"/>
    <p:sldLayoutId id="2147483899" r:id="rId8"/>
    <p:sldLayoutId id="2147483900" r:id="rId9"/>
    <p:sldLayoutId id="2147483901" r:id="rId10"/>
    <p:sldLayoutId id="2147483902" r:id="rId11"/>
    <p:sldLayoutId id="2147483904" r:id="rId12"/>
    <p:sldLayoutId id="2147483905" r:id="rId13"/>
    <p:sldLayoutId id="2147483906" r:id="rId14"/>
  </p:sldLayoutIdLst>
  <p:hf hdr="0"/>
  <p:txStyles>
    <p:titleStyle>
      <a:lvl1pPr algn="ctr" rtl="0" eaLnBrk="0" fontAlgn="base" hangingPunct="0">
        <a:spcBef>
          <a:spcPct val="0"/>
        </a:spcBef>
        <a:spcAft>
          <a:spcPct val="0"/>
        </a:spcAft>
        <a:defRPr sz="4000" kern="1200">
          <a:solidFill>
            <a:srgbClr val="000000"/>
          </a:solidFill>
          <a:latin typeface="Tahoma" pitchFamily="34" charset="0"/>
          <a:ea typeface="MS PGothic" pitchFamily="34" charset="-128"/>
          <a:cs typeface="Tahoma" pitchFamily="34" charset="0"/>
        </a:defRPr>
      </a:lvl1pPr>
      <a:lvl2pPr algn="ctr" rtl="0" eaLnBrk="0" fontAlgn="base" hangingPunct="0">
        <a:spcBef>
          <a:spcPct val="0"/>
        </a:spcBef>
        <a:spcAft>
          <a:spcPct val="0"/>
        </a:spcAft>
        <a:defRPr sz="4000">
          <a:solidFill>
            <a:srgbClr val="000000"/>
          </a:solidFill>
          <a:latin typeface="Tahoma" pitchFamily="112" charset="0"/>
          <a:ea typeface="MS PGothic" pitchFamily="34" charset="-128"/>
          <a:cs typeface="Tahoma" pitchFamily="112" charset="0"/>
        </a:defRPr>
      </a:lvl2pPr>
      <a:lvl3pPr algn="ctr" rtl="0" eaLnBrk="0" fontAlgn="base" hangingPunct="0">
        <a:spcBef>
          <a:spcPct val="0"/>
        </a:spcBef>
        <a:spcAft>
          <a:spcPct val="0"/>
        </a:spcAft>
        <a:defRPr sz="4000">
          <a:solidFill>
            <a:srgbClr val="000000"/>
          </a:solidFill>
          <a:latin typeface="Tahoma" pitchFamily="112" charset="0"/>
          <a:ea typeface="MS PGothic" pitchFamily="34" charset="-128"/>
          <a:cs typeface="Tahoma" pitchFamily="112" charset="0"/>
        </a:defRPr>
      </a:lvl3pPr>
      <a:lvl4pPr algn="ctr" rtl="0" eaLnBrk="0" fontAlgn="base" hangingPunct="0">
        <a:spcBef>
          <a:spcPct val="0"/>
        </a:spcBef>
        <a:spcAft>
          <a:spcPct val="0"/>
        </a:spcAft>
        <a:defRPr sz="4000">
          <a:solidFill>
            <a:srgbClr val="000000"/>
          </a:solidFill>
          <a:latin typeface="Tahoma" pitchFamily="112" charset="0"/>
          <a:ea typeface="MS PGothic" pitchFamily="34" charset="-128"/>
          <a:cs typeface="Tahoma" pitchFamily="112" charset="0"/>
        </a:defRPr>
      </a:lvl4pPr>
      <a:lvl5pPr algn="ctr" rtl="0" eaLnBrk="0" fontAlgn="base" hangingPunct="0">
        <a:spcBef>
          <a:spcPct val="0"/>
        </a:spcBef>
        <a:spcAft>
          <a:spcPct val="0"/>
        </a:spcAft>
        <a:defRPr sz="4000">
          <a:solidFill>
            <a:srgbClr val="000000"/>
          </a:solidFill>
          <a:latin typeface="Tahoma" pitchFamily="112" charset="0"/>
          <a:ea typeface="MS PGothic" pitchFamily="34" charset="-128"/>
          <a:cs typeface="Tahoma" pitchFamily="112" charset="0"/>
        </a:defRPr>
      </a:lvl5pPr>
      <a:lvl6pPr marL="457200" algn="ctr" rtl="0" eaLnBrk="1" fontAlgn="base" hangingPunct="1">
        <a:spcBef>
          <a:spcPct val="0"/>
        </a:spcBef>
        <a:spcAft>
          <a:spcPct val="0"/>
        </a:spcAft>
        <a:defRPr sz="4000">
          <a:solidFill>
            <a:srgbClr val="000000"/>
          </a:solidFill>
          <a:latin typeface="Tahoma" pitchFamily="112" charset="0"/>
          <a:cs typeface="Tahoma" pitchFamily="112" charset="0"/>
        </a:defRPr>
      </a:lvl6pPr>
      <a:lvl7pPr marL="914400" algn="ctr" rtl="0" eaLnBrk="1" fontAlgn="base" hangingPunct="1">
        <a:spcBef>
          <a:spcPct val="0"/>
        </a:spcBef>
        <a:spcAft>
          <a:spcPct val="0"/>
        </a:spcAft>
        <a:defRPr sz="4000">
          <a:solidFill>
            <a:srgbClr val="000000"/>
          </a:solidFill>
          <a:latin typeface="Tahoma" pitchFamily="112" charset="0"/>
          <a:cs typeface="Tahoma" pitchFamily="112" charset="0"/>
        </a:defRPr>
      </a:lvl7pPr>
      <a:lvl8pPr marL="1371600" algn="ctr" rtl="0" eaLnBrk="1" fontAlgn="base" hangingPunct="1">
        <a:spcBef>
          <a:spcPct val="0"/>
        </a:spcBef>
        <a:spcAft>
          <a:spcPct val="0"/>
        </a:spcAft>
        <a:defRPr sz="4000">
          <a:solidFill>
            <a:srgbClr val="000000"/>
          </a:solidFill>
          <a:latin typeface="Tahoma" pitchFamily="112" charset="0"/>
          <a:cs typeface="Tahoma" pitchFamily="112" charset="0"/>
        </a:defRPr>
      </a:lvl8pPr>
      <a:lvl9pPr marL="1828800" algn="ctr" rtl="0" eaLnBrk="1" fontAlgn="base" hangingPunct="1">
        <a:spcBef>
          <a:spcPct val="0"/>
        </a:spcBef>
        <a:spcAft>
          <a:spcPct val="0"/>
        </a:spcAft>
        <a:defRPr sz="4000">
          <a:solidFill>
            <a:srgbClr val="000000"/>
          </a:solidFill>
          <a:latin typeface="Tahoma" pitchFamily="112" charset="0"/>
          <a:cs typeface="Tahoma" pitchFamily="112" charset="0"/>
        </a:defRPr>
      </a:lvl9pPr>
    </p:titleStyle>
    <p:bodyStyle>
      <a:lvl1pPr marL="342900" indent="-342900" algn="l" rtl="0" eaLnBrk="0" fontAlgn="base" hangingPunct="0">
        <a:spcBef>
          <a:spcPct val="20000"/>
        </a:spcBef>
        <a:spcAft>
          <a:spcPct val="0"/>
        </a:spcAft>
        <a:buFont typeface="Arial" charset="0"/>
        <a:buChar char="•"/>
        <a:defRPr sz="2000" kern="1200">
          <a:solidFill>
            <a:schemeClr val="bg1"/>
          </a:solidFill>
          <a:latin typeface="+mn-lt"/>
          <a:ea typeface="MS PGothic" pitchFamily="34" charset="-128"/>
          <a:cs typeface="MS PGothic" charset="0"/>
        </a:defRPr>
      </a:lvl1pPr>
      <a:lvl2pPr marL="742950" indent="-285750" algn="l" rtl="0" eaLnBrk="0" fontAlgn="base" hangingPunct="0">
        <a:spcBef>
          <a:spcPct val="20000"/>
        </a:spcBef>
        <a:spcAft>
          <a:spcPct val="0"/>
        </a:spcAft>
        <a:buFont typeface="Arial" charset="0"/>
        <a:buChar char="–"/>
        <a:defRPr sz="2000" kern="1200">
          <a:solidFill>
            <a:schemeClr val="bg1"/>
          </a:solidFill>
          <a:latin typeface="+mn-lt"/>
          <a:ea typeface="MS PGothic" pitchFamily="34" charset="-128"/>
          <a:cs typeface="MS PGothic" charset="0"/>
        </a:defRPr>
      </a:lvl2pPr>
      <a:lvl3pPr marL="1143000" indent="-228600" algn="l" rtl="0" eaLnBrk="0" fontAlgn="base" hangingPunct="0">
        <a:spcBef>
          <a:spcPct val="20000"/>
        </a:spcBef>
        <a:spcAft>
          <a:spcPct val="0"/>
        </a:spcAft>
        <a:buFont typeface="Arial" charset="0"/>
        <a:buChar char="•"/>
        <a:defRPr sz="2000" kern="1200">
          <a:solidFill>
            <a:schemeClr val="bg1"/>
          </a:solidFill>
          <a:latin typeface="+mn-lt"/>
          <a:ea typeface="MS PGothic" pitchFamily="34" charset="-128"/>
          <a:cs typeface="MS PGothic" charset="0"/>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n-lt"/>
          <a:ea typeface="MS PGothic" pitchFamily="34" charset="-128"/>
          <a:cs typeface="MS PGothic" charset="0"/>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3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image" Target="../media/image6.pn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4.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6.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www.who.int/disabilities/cbr/en/"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1752600" y="387350"/>
            <a:ext cx="6584950" cy="1601788"/>
          </a:xfrm>
          <a:solidFill>
            <a:schemeClr val="bg2"/>
          </a:solidFill>
        </p:spPr>
        <p:txBody>
          <a:bodyPr/>
          <a:lstStyle/>
          <a:p>
            <a:pPr eaLnBrk="1" hangingPunct="1"/>
            <a:r>
              <a:rPr lang="en-US" sz="3600" smtClean="0"/>
              <a:t>Disabilities &amp; Impairments: </a:t>
            </a:r>
            <a:br>
              <a:rPr lang="en-US" sz="3600" smtClean="0"/>
            </a:br>
            <a:r>
              <a:rPr lang="en-US" sz="3600" smtClean="0"/>
              <a:t>An Overview</a:t>
            </a:r>
            <a:endParaRPr lang="en-US" sz="3600" smtClean="0">
              <a:solidFill>
                <a:schemeClr val="tx1"/>
              </a:solidFill>
              <a:latin typeface="Footlight MT Light" pitchFamily="18" charset="0"/>
            </a:endParaRPr>
          </a:p>
        </p:txBody>
      </p:sp>
      <p:sp>
        <p:nvSpPr>
          <p:cNvPr id="7171" name="Subtitle 2"/>
          <p:cNvSpPr>
            <a:spLocks noGrp="1"/>
          </p:cNvSpPr>
          <p:nvPr>
            <p:ph type="subTitle" idx="1"/>
          </p:nvPr>
        </p:nvSpPr>
        <p:spPr>
          <a:xfrm>
            <a:off x="1692275" y="4868863"/>
            <a:ext cx="6335713" cy="1584325"/>
          </a:xfrm>
        </p:spPr>
        <p:txBody>
          <a:bodyPr/>
          <a:lstStyle/>
          <a:p>
            <a:pPr eaLnBrk="1" hangingPunct="1"/>
            <a:r>
              <a:rPr lang="en-US" sz="2400" smtClean="0">
                <a:latin typeface="Footlight MT Light" pitchFamily="18" charset="0"/>
                <a:cs typeface="Arial" charset="0"/>
              </a:rPr>
              <a:t>Prof.Awatif Alam &amp; Ahmed Mandil   </a:t>
            </a:r>
          </a:p>
          <a:p>
            <a:pPr eaLnBrk="1" hangingPunct="1"/>
            <a:r>
              <a:rPr lang="en-US" sz="2400" smtClean="0">
                <a:latin typeface="Footlight MT Light" pitchFamily="18" charset="0"/>
                <a:cs typeface="Arial" charset="0"/>
              </a:rPr>
              <a:t>KSU </a:t>
            </a:r>
          </a:p>
          <a:p>
            <a:pPr eaLnBrk="1" hangingPunct="1"/>
            <a:r>
              <a:rPr lang="en-US" sz="2400" smtClean="0">
                <a:latin typeface="Footlight MT Light" pitchFamily="18" charset="0"/>
                <a:cs typeface="Arial" charset="0"/>
              </a:rPr>
              <a:t>Dept of Family &amp;  Community Medicine</a:t>
            </a:r>
          </a:p>
        </p:txBody>
      </p:sp>
      <p:pic>
        <p:nvPicPr>
          <p:cNvPr id="4" name="Picture 3"/>
          <p:cNvPicPr/>
          <p:nvPr/>
        </p:nvPicPr>
        <p:blipFill>
          <a:blip r:embed="rId2" cstate="print"/>
          <a:srcRect/>
          <a:stretch>
            <a:fillRect/>
          </a:stretch>
        </p:blipFill>
        <p:spPr bwMode="auto">
          <a:xfrm>
            <a:off x="152400" y="152400"/>
            <a:ext cx="1371600" cy="152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defRPr/>
            </a:pPr>
            <a:r>
              <a:rPr lang="en-US" b="1" dirty="0">
                <a:solidFill>
                  <a:schemeClr val="bg2">
                    <a:lumMod val="75000"/>
                  </a:schemeClr>
                </a:solidFill>
                <a:latin typeface="Calibri" charset="0"/>
              </a:rPr>
              <a:t>ICIDH:</a:t>
            </a:r>
          </a:p>
        </p:txBody>
      </p:sp>
      <p:sp>
        <p:nvSpPr>
          <p:cNvPr id="16387" name="Content Placeholder 2"/>
          <p:cNvSpPr>
            <a:spLocks noGrp="1"/>
          </p:cNvSpPr>
          <p:nvPr>
            <p:ph idx="1"/>
          </p:nvPr>
        </p:nvSpPr>
        <p:spPr/>
        <p:txBody>
          <a:bodyPr/>
          <a:lstStyle/>
          <a:p>
            <a:pPr eaLnBrk="1" hangingPunct="1">
              <a:lnSpc>
                <a:spcPct val="90000"/>
              </a:lnSpc>
            </a:pPr>
            <a:r>
              <a:rPr lang="en-US" sz="3000" b="1" u="sng" smtClean="0">
                <a:solidFill>
                  <a:srgbClr val="FFFF00"/>
                </a:solidFill>
              </a:rPr>
              <a:t>A disability:</a:t>
            </a:r>
          </a:p>
          <a:p>
            <a:pPr eaLnBrk="1" hangingPunct="1">
              <a:lnSpc>
                <a:spcPct val="90000"/>
              </a:lnSpc>
              <a:buFont typeface="Arial" charset="0"/>
              <a:buNone/>
            </a:pPr>
            <a:r>
              <a:rPr lang="ja-JP" altLang="en-US" sz="3000" b="1" i="1" smtClean="0"/>
              <a:t>“</a:t>
            </a:r>
            <a:r>
              <a:rPr lang="en-US" altLang="ja-JP" sz="3000" b="1" i="1" smtClean="0"/>
              <a:t>any restriction or inability to perform an activity in the manner or within the range considered normal for a human being, mostly resulting from impairment</a:t>
            </a:r>
            <a:r>
              <a:rPr lang="ja-JP" altLang="en-US" sz="3000" b="1" i="1" smtClean="0"/>
              <a:t>”</a:t>
            </a:r>
            <a:r>
              <a:rPr lang="en-US" altLang="ja-JP" sz="3000" b="1" i="1" smtClean="0"/>
              <a:t>.</a:t>
            </a:r>
          </a:p>
          <a:p>
            <a:pPr eaLnBrk="1" hangingPunct="1">
              <a:lnSpc>
                <a:spcPct val="90000"/>
              </a:lnSpc>
            </a:pPr>
            <a:r>
              <a:rPr lang="en-US" sz="3000" smtClean="0"/>
              <a:t>The term reflects the consequences of impairment in terms of functional performance and activity by the individual disability thus represents disturbances at the level of the person.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z="3200" b="1" smtClean="0">
                <a:solidFill>
                  <a:srgbClr val="092A91"/>
                </a:solidFill>
                <a:latin typeface="Calibri" pitchFamily="34" charset="0"/>
              </a:rPr>
              <a:t>Commonly used disability indicators</a:t>
            </a:r>
          </a:p>
        </p:txBody>
      </p:sp>
      <p:sp>
        <p:nvSpPr>
          <p:cNvPr id="17411" name="Content Placeholder 2"/>
          <p:cNvSpPr>
            <a:spLocks noGrp="1"/>
          </p:cNvSpPr>
          <p:nvPr>
            <p:ph idx="1"/>
          </p:nvPr>
        </p:nvSpPr>
        <p:spPr>
          <a:xfrm>
            <a:off x="500063" y="1285875"/>
            <a:ext cx="8286750" cy="5572125"/>
          </a:xfrm>
        </p:spPr>
        <p:txBody>
          <a:bodyPr/>
          <a:lstStyle/>
          <a:p>
            <a:r>
              <a:rPr lang="en-US" sz="2800" b="1" smtClean="0">
                <a:solidFill>
                  <a:srgbClr val="FFFF00"/>
                </a:solidFill>
              </a:rPr>
              <a:t>Functional limitation indicators </a:t>
            </a:r>
            <a:r>
              <a:rPr lang="en-US" sz="2800" smtClean="0"/>
              <a:t>assessed movement-related disorders; sleep disturbances ; </a:t>
            </a:r>
          </a:p>
          <a:p>
            <a:pPr>
              <a:buFont typeface="Arial" charset="0"/>
              <a:buNone/>
            </a:pPr>
            <a:r>
              <a:rPr lang="en-US" sz="2800" smtClean="0"/>
              <a:t>    (Disability in the </a:t>
            </a:r>
            <a:r>
              <a:rPr lang="en-US" sz="2800" b="1" smtClean="0">
                <a:solidFill>
                  <a:srgbClr val="FF0000"/>
                </a:solidFill>
              </a:rPr>
              <a:t>sphere of physical self-care</a:t>
            </a:r>
            <a:r>
              <a:rPr lang="en-US" sz="2800" smtClean="0"/>
              <a:t>, defined as involving at least one difficulty in eating, dressing, washing, using the toilet or cutting one</a:t>
            </a:r>
            <a:r>
              <a:rPr lang="ja-JP" altLang="en-US" sz="2800" smtClean="0"/>
              <a:t>’</a:t>
            </a:r>
            <a:r>
              <a:rPr lang="en-US" altLang="ja-JP" sz="2800" smtClean="0"/>
              <a:t>s toenails) ; </a:t>
            </a:r>
          </a:p>
          <a:p>
            <a:pPr>
              <a:buFont typeface="Arial" charset="0"/>
              <a:buNone/>
            </a:pPr>
            <a:r>
              <a:rPr lang="en-US" sz="2800" smtClean="0"/>
              <a:t>    ( </a:t>
            </a:r>
            <a:r>
              <a:rPr lang="en-US" sz="2800" smtClean="0">
                <a:solidFill>
                  <a:srgbClr val="FF0000"/>
                </a:solidFill>
              </a:rPr>
              <a:t>Mobility-related disability</a:t>
            </a:r>
            <a:r>
              <a:rPr lang="en-US" sz="2800" smtClean="0"/>
              <a:t>,  defined as involving at least one difficulty in walking on a flat surface or going up or down stairs) .</a:t>
            </a:r>
          </a:p>
          <a:p>
            <a:r>
              <a:rPr lang="en-US" sz="2800" b="1" smtClean="0">
                <a:solidFill>
                  <a:srgbClr val="FFFF00"/>
                </a:solidFill>
              </a:rPr>
              <a:t>Activities of daily living (ADLs)</a:t>
            </a:r>
            <a:r>
              <a:rPr lang="en-US" sz="2800" b="1" smtClean="0"/>
              <a:t>. </a:t>
            </a:r>
          </a:p>
          <a:p>
            <a:r>
              <a:rPr lang="en-US" sz="2800" smtClean="0">
                <a:solidFill>
                  <a:srgbClr val="FFFF00"/>
                </a:solidFill>
              </a:rPr>
              <a:t>A </a:t>
            </a:r>
            <a:r>
              <a:rPr lang="en-US" sz="2800" b="1" smtClean="0">
                <a:solidFill>
                  <a:srgbClr val="FFFF00"/>
                </a:solidFill>
              </a:rPr>
              <a:t>general indicator</a:t>
            </a:r>
            <a:r>
              <a:rPr lang="en-US" sz="2800" smtClean="0">
                <a:solidFill>
                  <a:srgbClr val="FFFF00"/>
                </a:solidFill>
              </a:rPr>
              <a:t>, </a:t>
            </a:r>
            <a:r>
              <a:rPr lang="en-US" sz="2800" smtClean="0"/>
              <a:t>referring to unspecified</a:t>
            </a:r>
          </a:p>
          <a:p>
            <a:pPr>
              <a:buFont typeface="Arial" charset="0"/>
              <a:buNone/>
            </a:pPr>
            <a:r>
              <a:rPr lang="en-US" sz="2800" smtClean="0"/>
              <a:t>disability, related to a rheumatic or chronic impairment.</a:t>
            </a:r>
          </a:p>
          <a:p>
            <a:pPr>
              <a:buFont typeface="Arial" charset="0"/>
              <a:buNone/>
            </a:pPr>
            <a:endParaRPr lang="en-US" sz="28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85800" y="260350"/>
            <a:ext cx="7772400" cy="792163"/>
          </a:xfrm>
        </p:spPr>
        <p:txBody>
          <a:bodyPr/>
          <a:lstStyle/>
          <a:p>
            <a:pPr eaLnBrk="1" hangingPunct="1"/>
            <a:r>
              <a:rPr lang="en-US" sz="3800" smtClean="0">
                <a:solidFill>
                  <a:schemeClr val="accent1"/>
                </a:solidFill>
              </a:rPr>
              <a:t>Disability I</a:t>
            </a:r>
          </a:p>
        </p:txBody>
      </p:sp>
      <p:sp>
        <p:nvSpPr>
          <p:cNvPr id="18435" name="Content Placeholder 2"/>
          <p:cNvSpPr>
            <a:spLocks noGrp="1"/>
          </p:cNvSpPr>
          <p:nvPr>
            <p:ph idx="1"/>
          </p:nvPr>
        </p:nvSpPr>
        <p:spPr>
          <a:xfrm>
            <a:off x="685800" y="1341438"/>
            <a:ext cx="7772400" cy="4754562"/>
          </a:xfrm>
        </p:spPr>
        <p:txBody>
          <a:bodyPr/>
          <a:lstStyle/>
          <a:p>
            <a:pPr eaLnBrk="1" hangingPunct="1"/>
            <a:r>
              <a:rPr lang="en-US" sz="2600" smtClean="0"/>
              <a:t>Disability is complex, dynamic, multidimensional, and contested. </a:t>
            </a:r>
          </a:p>
          <a:p>
            <a:pPr eaLnBrk="1" hangingPunct="1"/>
            <a:r>
              <a:rPr lang="en-US" sz="2600" smtClean="0"/>
              <a:t>The role of social and physical barriers in disability have been identified.</a:t>
            </a:r>
          </a:p>
          <a:p>
            <a:pPr eaLnBrk="1" hangingPunct="1"/>
            <a:r>
              <a:rPr lang="en-US" sz="2600" smtClean="0"/>
              <a:t> The transition from an </a:t>
            </a:r>
            <a:r>
              <a:rPr lang="en-US" sz="2600" smtClean="0">
                <a:solidFill>
                  <a:srgbClr val="FFFF00"/>
                </a:solidFill>
              </a:rPr>
              <a:t>individual medical perspective </a:t>
            </a:r>
            <a:r>
              <a:rPr lang="en-US" sz="2600" smtClean="0"/>
              <a:t>to a </a:t>
            </a:r>
            <a:r>
              <a:rPr lang="en-US" sz="2600" b="1" smtClean="0">
                <a:solidFill>
                  <a:srgbClr val="FF0000"/>
                </a:solidFill>
              </a:rPr>
              <a:t>structural social perspective </a:t>
            </a:r>
            <a:r>
              <a:rPr lang="en-US" sz="2600" smtClean="0"/>
              <a:t>has been described as the shift from a </a:t>
            </a:r>
            <a:r>
              <a:rPr lang="ja-JP" altLang="en-US" sz="2600" smtClean="0">
                <a:solidFill>
                  <a:srgbClr val="FFFF00"/>
                </a:solidFill>
              </a:rPr>
              <a:t>“</a:t>
            </a:r>
            <a:r>
              <a:rPr lang="en-US" altLang="ja-JP" sz="2600" smtClean="0">
                <a:solidFill>
                  <a:srgbClr val="FFFF00"/>
                </a:solidFill>
              </a:rPr>
              <a:t>medical model</a:t>
            </a:r>
            <a:r>
              <a:rPr lang="ja-JP" altLang="en-US" sz="2600" smtClean="0">
                <a:solidFill>
                  <a:srgbClr val="FFFF00"/>
                </a:solidFill>
              </a:rPr>
              <a:t>”</a:t>
            </a:r>
            <a:r>
              <a:rPr lang="en-US" altLang="ja-JP" sz="2600" smtClean="0">
                <a:solidFill>
                  <a:srgbClr val="FFFF00"/>
                </a:solidFill>
              </a:rPr>
              <a:t> </a:t>
            </a:r>
            <a:r>
              <a:rPr lang="en-US" altLang="ja-JP" sz="2600" smtClean="0"/>
              <a:t>to a </a:t>
            </a:r>
            <a:r>
              <a:rPr lang="ja-JP" altLang="en-US" sz="2600" b="1" smtClean="0">
                <a:solidFill>
                  <a:srgbClr val="FF0000"/>
                </a:solidFill>
              </a:rPr>
              <a:t>“</a:t>
            </a:r>
            <a:r>
              <a:rPr lang="en-US" altLang="ja-JP" sz="2600" b="1" smtClean="0">
                <a:solidFill>
                  <a:srgbClr val="FF0000"/>
                </a:solidFill>
              </a:rPr>
              <a:t>social model</a:t>
            </a:r>
            <a:r>
              <a:rPr lang="ja-JP" altLang="en-US" sz="2600" b="1" smtClean="0">
                <a:solidFill>
                  <a:srgbClr val="FF0000"/>
                </a:solidFill>
              </a:rPr>
              <a:t>”</a:t>
            </a:r>
            <a:r>
              <a:rPr lang="en-US" altLang="ja-JP" sz="2600" b="1" smtClean="0">
                <a:solidFill>
                  <a:srgbClr val="FF0000"/>
                </a:solidFill>
              </a:rPr>
              <a:t> </a:t>
            </a:r>
            <a:r>
              <a:rPr lang="en-US" altLang="ja-JP" sz="2600" smtClean="0"/>
              <a:t>in which people are viewed as being disabled by society rather than by their bodies.</a:t>
            </a:r>
          </a:p>
          <a:p>
            <a:pPr eaLnBrk="1" hangingPunct="1"/>
            <a:r>
              <a:rPr lang="en-US" sz="2600" smtClean="0"/>
              <a:t>A balanced approach is needed, giving appropriate weight to the different aspects of disability.</a:t>
            </a:r>
          </a:p>
        </p:txBody>
      </p:sp>
      <p:sp>
        <p:nvSpPr>
          <p:cNvPr id="18436" name="Date Placeholder 3"/>
          <p:cNvSpPr>
            <a:spLocks noGrp="1"/>
          </p:cNvSpPr>
          <p:nvPr>
            <p:ph type="dt" sz="quarter" idx="10"/>
          </p:nvPr>
        </p:nvSpPr>
        <p:spPr bwMode="auto">
          <a:noFill/>
          <a:ln>
            <a:miter lim="800000"/>
            <a:headEnd/>
            <a:tailEnd/>
          </a:ln>
        </p:spPr>
        <p:txBody>
          <a:bodyPr/>
          <a:lstStyle/>
          <a:p>
            <a:fld id="{EE57179C-B4BD-4E84-87C7-C8CF222A50BD}" type="datetime3">
              <a:rPr lang="en-GB"/>
              <a:pPr/>
              <a:t>19 May, 2014</a:t>
            </a:fld>
            <a:endParaRPr lang="en-US"/>
          </a:p>
        </p:txBody>
      </p:sp>
      <p:sp>
        <p:nvSpPr>
          <p:cNvPr id="18437" name="Slide Number Placeholder 4"/>
          <p:cNvSpPr>
            <a:spLocks noGrp="1"/>
          </p:cNvSpPr>
          <p:nvPr>
            <p:ph type="sldNum" sz="quarter" idx="12"/>
          </p:nvPr>
        </p:nvSpPr>
        <p:spPr bwMode="auto">
          <a:noFill/>
          <a:ln>
            <a:miter lim="800000"/>
            <a:headEnd/>
            <a:tailEnd/>
          </a:ln>
        </p:spPr>
        <p:txBody>
          <a:bodyPr/>
          <a:lstStyle/>
          <a:p>
            <a:fld id="{8BF3E3DE-0D10-4107-9594-A37E48B6734C}" type="slidenum">
              <a:rPr lang="en-US"/>
              <a:pPr/>
              <a:t>12</a:t>
            </a:fld>
            <a:endParaRPr lang="en-US"/>
          </a:p>
        </p:txBody>
      </p:sp>
      <p:sp>
        <p:nvSpPr>
          <p:cNvPr id="34822" name="Footer Placeholder 5"/>
          <p:cNvSpPr>
            <a:spLocks noGrp="1"/>
          </p:cNvSpPr>
          <p:nvPr>
            <p:ph type="ftr" sz="quarter" idx="11"/>
          </p:nvPr>
        </p:nvSpPr>
        <p:spPr/>
        <p:txBody>
          <a:bodyPr/>
          <a:lstStyle/>
          <a:p>
            <a:pPr>
              <a:defRPr/>
            </a:pPr>
            <a:r>
              <a:rPr lang="en-US"/>
              <a:t>Disabilities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0"/>
            <a:ext cx="7772400" cy="1125538"/>
          </a:xfrm>
        </p:spPr>
        <p:txBody>
          <a:bodyPr/>
          <a:lstStyle/>
          <a:p>
            <a:pPr eaLnBrk="1" hangingPunct="1"/>
            <a:r>
              <a:rPr lang="en-US" smtClean="0">
                <a:solidFill>
                  <a:schemeClr val="accent1"/>
                </a:solidFill>
              </a:rPr>
              <a:t>Disability - II</a:t>
            </a:r>
          </a:p>
        </p:txBody>
      </p:sp>
      <p:sp>
        <p:nvSpPr>
          <p:cNvPr id="19459" name="Content Placeholder 2"/>
          <p:cNvSpPr>
            <a:spLocks noGrp="1"/>
          </p:cNvSpPr>
          <p:nvPr>
            <p:ph idx="1"/>
          </p:nvPr>
        </p:nvSpPr>
        <p:spPr>
          <a:xfrm>
            <a:off x="685800" y="1447800"/>
            <a:ext cx="7772400" cy="4648200"/>
          </a:xfrm>
        </p:spPr>
        <p:txBody>
          <a:bodyPr/>
          <a:lstStyle/>
          <a:p>
            <a:pPr eaLnBrk="1" hangingPunct="1"/>
            <a:r>
              <a:rPr lang="en-US" sz="2600" smtClean="0"/>
              <a:t>Disability results from the interaction</a:t>
            </a:r>
          </a:p>
          <a:p>
            <a:pPr eaLnBrk="1" hangingPunct="1">
              <a:buFontTx/>
              <a:buNone/>
            </a:pPr>
            <a:r>
              <a:rPr lang="en-US" sz="2600" smtClean="0"/>
              <a:t>	between persons with impairments and</a:t>
            </a:r>
          </a:p>
          <a:p>
            <a:pPr eaLnBrk="1" hangingPunct="1">
              <a:buFontTx/>
              <a:buNone/>
            </a:pPr>
            <a:r>
              <a:rPr lang="en-US" sz="2600" smtClean="0"/>
              <a:t>	attitudinal and environmental barriers that hinder their full and effective participation in society on an equal basis with others</a:t>
            </a:r>
          </a:p>
          <a:p>
            <a:pPr eaLnBrk="1" hangingPunct="1"/>
            <a:r>
              <a:rPr lang="en-US" sz="2600" smtClean="0"/>
              <a:t>Disability is the umbrella term for impairments, activity limitations and participation restrictions, referring to the negative aspects of the interaction between an individual (with a health condition) and that individual</a:t>
            </a:r>
            <a:r>
              <a:rPr lang="ja-JP" altLang="en-US" sz="2600" smtClean="0"/>
              <a:t>’</a:t>
            </a:r>
            <a:r>
              <a:rPr lang="en-US" altLang="ja-JP" sz="2600" smtClean="0"/>
              <a:t>s contextual factors (environmental and personal factors)</a:t>
            </a:r>
          </a:p>
          <a:p>
            <a:pPr eaLnBrk="1" hangingPunct="1"/>
            <a:endParaRPr lang="en-US" smtClean="0"/>
          </a:p>
        </p:txBody>
      </p:sp>
      <p:sp>
        <p:nvSpPr>
          <p:cNvPr id="19460" name="Date Placeholder 3"/>
          <p:cNvSpPr>
            <a:spLocks noGrp="1"/>
          </p:cNvSpPr>
          <p:nvPr>
            <p:ph type="dt" sz="quarter" idx="10"/>
          </p:nvPr>
        </p:nvSpPr>
        <p:spPr bwMode="auto">
          <a:noFill/>
          <a:ln>
            <a:miter lim="800000"/>
            <a:headEnd/>
            <a:tailEnd/>
          </a:ln>
        </p:spPr>
        <p:txBody>
          <a:bodyPr/>
          <a:lstStyle/>
          <a:p>
            <a:fld id="{C6979A66-22B7-4AE0-8BFC-2B001A96D4DC}" type="datetime3">
              <a:rPr lang="en-GB"/>
              <a:pPr/>
              <a:t>19 May, 2014</a:t>
            </a:fld>
            <a:endParaRPr lang="en-US"/>
          </a:p>
        </p:txBody>
      </p:sp>
      <p:sp>
        <p:nvSpPr>
          <p:cNvPr id="19461" name="Slide Number Placeholder 4"/>
          <p:cNvSpPr>
            <a:spLocks noGrp="1"/>
          </p:cNvSpPr>
          <p:nvPr>
            <p:ph type="sldNum" sz="quarter" idx="12"/>
          </p:nvPr>
        </p:nvSpPr>
        <p:spPr bwMode="auto">
          <a:noFill/>
          <a:ln>
            <a:miter lim="800000"/>
            <a:headEnd/>
            <a:tailEnd/>
          </a:ln>
        </p:spPr>
        <p:txBody>
          <a:bodyPr/>
          <a:lstStyle/>
          <a:p>
            <a:fld id="{819AAC94-E02E-4D5F-ABE4-EC7FBC02538E}" type="slidenum">
              <a:rPr lang="en-US"/>
              <a:pPr/>
              <a:t>13</a:t>
            </a:fld>
            <a:endParaRPr lang="en-US"/>
          </a:p>
        </p:txBody>
      </p:sp>
      <p:sp>
        <p:nvSpPr>
          <p:cNvPr id="35846" name="Footer Placeholder 5"/>
          <p:cNvSpPr>
            <a:spLocks noGrp="1"/>
          </p:cNvSpPr>
          <p:nvPr>
            <p:ph type="ftr" sz="quarter" idx="11"/>
          </p:nvPr>
        </p:nvSpPr>
        <p:spPr/>
        <p:txBody>
          <a:bodyPr/>
          <a:lstStyle/>
          <a:p>
            <a:pPr>
              <a:defRPr/>
            </a:pPr>
            <a:r>
              <a:rPr lang="en-US"/>
              <a:t>Disabilities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b="1" smtClean="0">
                <a:solidFill>
                  <a:srgbClr val="092A91"/>
                </a:solidFill>
                <a:latin typeface="Calibri" pitchFamily="34" charset="0"/>
              </a:rPr>
              <a:t/>
            </a:r>
            <a:br>
              <a:rPr lang="en-US" b="1" smtClean="0">
                <a:solidFill>
                  <a:srgbClr val="092A91"/>
                </a:solidFill>
                <a:latin typeface="Calibri" pitchFamily="34" charset="0"/>
              </a:rPr>
            </a:br>
            <a:r>
              <a:rPr lang="en-US" b="1" smtClean="0">
                <a:solidFill>
                  <a:srgbClr val="092A91"/>
                </a:solidFill>
                <a:latin typeface="Calibri" pitchFamily="34" charset="0"/>
              </a:rPr>
              <a:t>Handicap: </a:t>
            </a:r>
            <a:r>
              <a:rPr lang="en-US" b="1" smtClean="0">
                <a:solidFill>
                  <a:srgbClr val="FFFF00"/>
                </a:solidFill>
                <a:latin typeface="Calibri" pitchFamily="34" charset="0"/>
              </a:rPr>
              <a:t/>
            </a:r>
            <a:br>
              <a:rPr lang="en-US" b="1" smtClean="0">
                <a:solidFill>
                  <a:srgbClr val="FFFF00"/>
                </a:solidFill>
                <a:latin typeface="Calibri" pitchFamily="34" charset="0"/>
              </a:rPr>
            </a:br>
            <a:endParaRPr lang="en-US" b="1" smtClean="0">
              <a:latin typeface="Calibri" pitchFamily="34" charset="0"/>
            </a:endParaRPr>
          </a:p>
        </p:txBody>
      </p:sp>
      <p:sp>
        <p:nvSpPr>
          <p:cNvPr id="20483" name="Content Placeholder 2"/>
          <p:cNvSpPr>
            <a:spLocks noGrp="1"/>
          </p:cNvSpPr>
          <p:nvPr>
            <p:ph idx="1"/>
          </p:nvPr>
        </p:nvSpPr>
        <p:spPr/>
        <p:txBody>
          <a:bodyPr/>
          <a:lstStyle/>
          <a:p>
            <a:pPr eaLnBrk="1" hangingPunct="1">
              <a:lnSpc>
                <a:spcPct val="90000"/>
              </a:lnSpc>
            </a:pPr>
            <a:r>
              <a:rPr lang="ja-JP" altLang="en-US" sz="3000" smtClean="0"/>
              <a:t>“</a:t>
            </a:r>
            <a:r>
              <a:rPr lang="en-US" altLang="ja-JP" sz="3000" smtClean="0"/>
              <a:t> Reduction in person</a:t>
            </a:r>
            <a:r>
              <a:rPr lang="ja-JP" altLang="en-US" sz="3000" smtClean="0"/>
              <a:t>’</a:t>
            </a:r>
            <a:r>
              <a:rPr lang="en-US" altLang="ja-JP" sz="3000" smtClean="0"/>
              <a:t>s capacity to fulfill a social role as a consequence of an impairment, inadequate training for the role, or other circumstances</a:t>
            </a:r>
            <a:r>
              <a:rPr lang="ja-JP" altLang="en-US" sz="3000" smtClean="0"/>
              <a:t>”</a:t>
            </a:r>
            <a:r>
              <a:rPr lang="en-US" altLang="ja-JP" sz="3000" smtClean="0"/>
              <a:t>. </a:t>
            </a:r>
          </a:p>
          <a:p>
            <a:pPr eaLnBrk="1" hangingPunct="1">
              <a:lnSpc>
                <a:spcPct val="90000"/>
              </a:lnSpc>
              <a:buFont typeface="Arial" charset="0"/>
              <a:buNone/>
            </a:pPr>
            <a:endParaRPr lang="en-US" altLang="ja-JP" sz="3000" smtClean="0"/>
          </a:p>
          <a:p>
            <a:pPr eaLnBrk="1" hangingPunct="1">
              <a:lnSpc>
                <a:spcPct val="90000"/>
              </a:lnSpc>
            </a:pPr>
            <a:r>
              <a:rPr lang="en-US" sz="3000" smtClean="0"/>
              <a:t>Applied to children, the term usually refers to: </a:t>
            </a:r>
            <a:r>
              <a:rPr lang="ja-JP" altLang="en-US" sz="3000" smtClean="0"/>
              <a:t>“</a:t>
            </a:r>
            <a:r>
              <a:rPr lang="en-US" altLang="ja-JP" sz="3000" smtClean="0"/>
              <a:t>the presence of an impairment or other circumstances that are likely to interfere with normal growth and development or with the capacity to learn.</a:t>
            </a:r>
            <a:r>
              <a:rPr lang="ja-JP" altLang="en-US" sz="3000" smtClean="0"/>
              <a:t>”</a:t>
            </a:r>
            <a:endParaRPr lang="en-US" altLang="ja-JP" sz="3000" smtClean="0"/>
          </a:p>
          <a:p>
            <a:pPr eaLnBrk="1" hangingPunct="1">
              <a:lnSpc>
                <a:spcPct val="90000"/>
              </a:lnSpc>
            </a:pPr>
            <a:endParaRPr lang="en-US" sz="3000" smtClean="0"/>
          </a:p>
          <a:p>
            <a:pPr eaLnBrk="1" hangingPunct="1">
              <a:lnSpc>
                <a:spcPct val="90000"/>
              </a:lnSpc>
              <a:buFont typeface="Arial" charset="0"/>
              <a:buNone/>
            </a:pPr>
            <a:endParaRPr lang="en-US" sz="30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defRPr/>
            </a:pPr>
            <a:r>
              <a:rPr lang="en-US" b="1" dirty="0">
                <a:solidFill>
                  <a:schemeClr val="bg2">
                    <a:lumMod val="75000"/>
                  </a:schemeClr>
                </a:solidFill>
                <a:latin typeface="Calibri" charset="0"/>
              </a:rPr>
              <a:t>Physical handicap:</a:t>
            </a:r>
          </a:p>
        </p:txBody>
      </p:sp>
      <p:sp>
        <p:nvSpPr>
          <p:cNvPr id="21507" name="Content Placeholder 2"/>
          <p:cNvSpPr>
            <a:spLocks noGrp="1"/>
          </p:cNvSpPr>
          <p:nvPr>
            <p:ph idx="1"/>
          </p:nvPr>
        </p:nvSpPr>
        <p:spPr/>
        <p:txBody>
          <a:bodyPr/>
          <a:lstStyle/>
          <a:p>
            <a:pPr eaLnBrk="1" hangingPunct="1">
              <a:buFont typeface="Arial" charset="0"/>
              <a:buNone/>
            </a:pPr>
            <a:r>
              <a:rPr lang="en-US" sz="3200" b="1" u="sng" smtClean="0"/>
              <a:t>Broad causative categories include:</a:t>
            </a:r>
          </a:p>
          <a:p>
            <a:pPr eaLnBrk="1" hangingPunct="1">
              <a:buFont typeface="Calibri" pitchFamily="34" charset="0"/>
              <a:buAutoNum type="alphaLcPeriod"/>
            </a:pPr>
            <a:r>
              <a:rPr lang="en-US" sz="3200" smtClean="0"/>
              <a:t>Birth defects,</a:t>
            </a:r>
          </a:p>
          <a:p>
            <a:pPr eaLnBrk="1" hangingPunct="1">
              <a:buFont typeface="Calibri" pitchFamily="34" charset="0"/>
              <a:buAutoNum type="alphaLcPeriod"/>
            </a:pPr>
            <a:r>
              <a:rPr lang="en-US" sz="3200" smtClean="0"/>
              <a:t>Infections, and</a:t>
            </a:r>
          </a:p>
          <a:p>
            <a:pPr eaLnBrk="1" hangingPunct="1">
              <a:buFont typeface="Calibri" pitchFamily="34" charset="0"/>
              <a:buAutoNum type="alphaLcPeriod"/>
            </a:pPr>
            <a:r>
              <a:rPr lang="en-US" sz="3200" smtClean="0"/>
              <a:t>Accidents.</a:t>
            </a:r>
          </a:p>
          <a:p>
            <a:pPr eaLnBrk="1" hangingPunct="1"/>
            <a:r>
              <a:rPr lang="en-US" sz="3200" smtClean="0"/>
              <a:t>Examples include the blind, deaf, and mute, cleft palate ,telipes  and the </a:t>
            </a:r>
            <a:r>
              <a:rPr lang="ja-JP" altLang="en-US" sz="3200" smtClean="0"/>
              <a:t>“</a:t>
            </a:r>
            <a:r>
              <a:rPr lang="en-US" altLang="ja-JP" sz="3200" smtClean="0"/>
              <a:t>crippled</a:t>
            </a:r>
            <a:r>
              <a:rPr lang="ja-JP" altLang="en-US" sz="3200" smtClean="0"/>
              <a:t>”</a:t>
            </a:r>
            <a:endParaRPr lang="en-US" altLang="ja-JP" sz="3200" smtClean="0"/>
          </a:p>
          <a:p>
            <a:pPr eaLnBrk="1" hangingPunct="1">
              <a:buFont typeface="Arial" charset="0"/>
              <a:buNone/>
            </a:pPr>
            <a:r>
              <a:rPr lang="en-US" sz="3200" smtClean="0"/>
              <a:t>   eg. resulting from polio, CP, CHD,RTA</a:t>
            </a:r>
            <a:r>
              <a:rPr lang="ja-JP" altLang="en-US" sz="3200" smtClean="0"/>
              <a:t>’</a:t>
            </a:r>
            <a:r>
              <a:rPr lang="en-US" altLang="ja-JP" sz="3200" smtClean="0"/>
              <a:t>s, burns ,injuries, etc.</a:t>
            </a:r>
            <a:endParaRPr lang="en-US" sz="32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95288" y="0"/>
            <a:ext cx="8062912" cy="1196975"/>
          </a:xfrm>
        </p:spPr>
        <p:txBody>
          <a:bodyPr/>
          <a:lstStyle/>
          <a:p>
            <a:pPr eaLnBrk="1" hangingPunct="1">
              <a:defRPr/>
            </a:pPr>
            <a:r>
              <a:rPr lang="en-US" sz="3200" b="1" dirty="0">
                <a:solidFill>
                  <a:schemeClr val="accent1"/>
                </a:solidFill>
                <a:latin typeface="+mj-lt"/>
                <a:ea typeface="MS PGothic" charset="0"/>
                <a:cs typeface="Tahoma" charset="0"/>
              </a:rPr>
              <a:t>Domains of Human Functioning </a:t>
            </a:r>
          </a:p>
        </p:txBody>
      </p:sp>
      <p:sp>
        <p:nvSpPr>
          <p:cNvPr id="22531" name="Content Placeholder 2"/>
          <p:cNvSpPr>
            <a:spLocks noGrp="1"/>
          </p:cNvSpPr>
          <p:nvPr>
            <p:ph idx="1"/>
          </p:nvPr>
        </p:nvSpPr>
        <p:spPr>
          <a:xfrm>
            <a:off x="685800" y="1268413"/>
            <a:ext cx="7772400" cy="4827587"/>
          </a:xfrm>
        </p:spPr>
        <p:txBody>
          <a:bodyPr/>
          <a:lstStyle/>
          <a:p>
            <a:pPr eaLnBrk="1" hangingPunct="1"/>
            <a:r>
              <a:rPr lang="en-US" sz="2600" smtClean="0"/>
              <a:t>Mobility: moving around, vigorous activity</a:t>
            </a:r>
          </a:p>
          <a:p>
            <a:pPr eaLnBrk="1" hangingPunct="1"/>
            <a:r>
              <a:rPr lang="en-US" sz="2600" smtClean="0"/>
              <a:t>Self-care: appearance, grooming</a:t>
            </a:r>
          </a:p>
          <a:p>
            <a:pPr eaLnBrk="1" hangingPunct="1"/>
            <a:r>
              <a:rPr lang="en-US" sz="2600" smtClean="0"/>
              <a:t>Pain: bodily aches, discomfort</a:t>
            </a:r>
          </a:p>
          <a:p>
            <a:pPr eaLnBrk="1" hangingPunct="1"/>
            <a:r>
              <a:rPr lang="en-US" sz="2600" smtClean="0"/>
              <a:t>Cognition: remembering, learning</a:t>
            </a:r>
          </a:p>
          <a:p>
            <a:pPr eaLnBrk="1" hangingPunct="1"/>
            <a:r>
              <a:rPr lang="en-US" sz="2600" smtClean="0"/>
              <a:t>Interpersonal relationships: community participation, dealing with conflicts</a:t>
            </a:r>
          </a:p>
          <a:p>
            <a:pPr eaLnBrk="1" hangingPunct="1"/>
            <a:r>
              <a:rPr lang="en-US" sz="2800" smtClean="0"/>
              <a:t>Vision: distance vision, near vision</a:t>
            </a:r>
          </a:p>
          <a:p>
            <a:pPr eaLnBrk="1" hangingPunct="1"/>
            <a:r>
              <a:rPr lang="en-US" sz="2800" smtClean="0"/>
              <a:t>Sleep and energy: falling asleep, feeling rested</a:t>
            </a:r>
          </a:p>
          <a:p>
            <a:pPr eaLnBrk="1" hangingPunct="1"/>
            <a:r>
              <a:rPr lang="en-US" sz="2800" smtClean="0"/>
              <a:t>Affect: feeling depressed, worry, anxiety</a:t>
            </a:r>
          </a:p>
          <a:p>
            <a:pPr eaLnBrk="1" hangingPunct="1"/>
            <a:endParaRPr lang="en-US" sz="2600" smtClean="0"/>
          </a:p>
          <a:p>
            <a:pPr eaLnBrk="1" hangingPunct="1">
              <a:buFontTx/>
              <a:buNone/>
            </a:pPr>
            <a:endParaRPr lang="en-US" smtClean="0"/>
          </a:p>
        </p:txBody>
      </p:sp>
      <p:sp>
        <p:nvSpPr>
          <p:cNvPr id="22532" name="Date Placeholder 3"/>
          <p:cNvSpPr>
            <a:spLocks noGrp="1"/>
          </p:cNvSpPr>
          <p:nvPr>
            <p:ph type="dt" sz="quarter" idx="10"/>
          </p:nvPr>
        </p:nvSpPr>
        <p:spPr bwMode="auto">
          <a:noFill/>
          <a:ln>
            <a:miter lim="800000"/>
            <a:headEnd/>
            <a:tailEnd/>
          </a:ln>
        </p:spPr>
        <p:txBody>
          <a:bodyPr/>
          <a:lstStyle/>
          <a:p>
            <a:fld id="{77C14DBE-C1A9-41EE-BB10-D87707E50C5D}" type="datetime3">
              <a:rPr lang="en-GB"/>
              <a:pPr/>
              <a:t>19 May, 2014</a:t>
            </a:fld>
            <a:endParaRPr lang="en-US"/>
          </a:p>
        </p:txBody>
      </p:sp>
      <p:sp>
        <p:nvSpPr>
          <p:cNvPr id="37893" name="Footer Placeholder 4"/>
          <p:cNvSpPr>
            <a:spLocks noGrp="1"/>
          </p:cNvSpPr>
          <p:nvPr>
            <p:ph type="ftr" sz="quarter" idx="11"/>
          </p:nvPr>
        </p:nvSpPr>
        <p:spPr/>
        <p:txBody>
          <a:bodyPr/>
          <a:lstStyle/>
          <a:p>
            <a:pPr>
              <a:defRPr/>
            </a:pPr>
            <a:r>
              <a:rPr lang="en-US"/>
              <a:t>Disabilities</a:t>
            </a:r>
          </a:p>
        </p:txBody>
      </p:sp>
      <p:sp>
        <p:nvSpPr>
          <p:cNvPr id="22534" name="Slide Number Placeholder 5"/>
          <p:cNvSpPr>
            <a:spLocks noGrp="1"/>
          </p:cNvSpPr>
          <p:nvPr>
            <p:ph type="sldNum" sz="quarter" idx="12"/>
          </p:nvPr>
        </p:nvSpPr>
        <p:spPr bwMode="auto">
          <a:noFill/>
          <a:ln>
            <a:miter lim="800000"/>
            <a:headEnd/>
            <a:tailEnd/>
          </a:ln>
        </p:spPr>
        <p:txBody>
          <a:bodyPr/>
          <a:lstStyle/>
          <a:p>
            <a:fld id="{5F3053F8-9323-4E78-9C1C-BF9325907861}" type="slidenum">
              <a:rPr lang="en-US"/>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260350"/>
            <a:ext cx="7772400" cy="647700"/>
          </a:xfrm>
        </p:spPr>
        <p:txBody>
          <a:bodyPr/>
          <a:lstStyle/>
          <a:p>
            <a:pPr eaLnBrk="1" hangingPunct="1">
              <a:defRPr/>
            </a:pPr>
            <a:r>
              <a:rPr lang="en-US" sz="3200" b="1" dirty="0">
                <a:solidFill>
                  <a:schemeClr val="accent1"/>
                </a:solidFill>
                <a:latin typeface="+mj-lt"/>
                <a:ea typeface="MS PGothic" charset="0"/>
                <a:cs typeface="Tahoma" charset="0"/>
              </a:rPr>
              <a:t>Problems with Human Functioning (II)</a:t>
            </a:r>
          </a:p>
        </p:txBody>
      </p:sp>
      <p:sp>
        <p:nvSpPr>
          <p:cNvPr id="23555" name="Content Placeholder 2"/>
          <p:cNvSpPr>
            <a:spLocks noGrp="1"/>
          </p:cNvSpPr>
          <p:nvPr>
            <p:ph idx="1"/>
          </p:nvPr>
        </p:nvSpPr>
        <p:spPr>
          <a:xfrm>
            <a:off x="685800" y="1752600"/>
            <a:ext cx="7772400" cy="4343400"/>
          </a:xfrm>
        </p:spPr>
        <p:txBody>
          <a:bodyPr/>
          <a:lstStyle/>
          <a:p>
            <a:pPr eaLnBrk="1" hangingPunct="1"/>
            <a:r>
              <a:rPr lang="en-US" sz="3000" b="1" smtClean="0">
                <a:solidFill>
                  <a:srgbClr val="FFFF00"/>
                </a:solidFill>
              </a:rPr>
              <a:t>Activity limitations (ICF):</a:t>
            </a:r>
            <a:r>
              <a:rPr lang="en-US" sz="3000" smtClean="0">
                <a:solidFill>
                  <a:srgbClr val="FFFF00"/>
                </a:solidFill>
              </a:rPr>
              <a:t> </a:t>
            </a:r>
            <a:r>
              <a:rPr lang="en-US" sz="3000" smtClean="0"/>
              <a:t>difficulties in executing activities – for example, walking or eating</a:t>
            </a:r>
            <a:endParaRPr lang="en-US" sz="3000" smtClean="0">
              <a:solidFill>
                <a:srgbClr val="FFFF00"/>
              </a:solidFill>
            </a:endParaRPr>
          </a:p>
          <a:p>
            <a:pPr eaLnBrk="1" hangingPunct="1"/>
            <a:r>
              <a:rPr lang="en-US" sz="3000" b="1" smtClean="0">
                <a:solidFill>
                  <a:srgbClr val="FFFF00"/>
                </a:solidFill>
              </a:rPr>
              <a:t>Participation restrictions (ICF):</a:t>
            </a:r>
            <a:r>
              <a:rPr lang="en-US" sz="3000" smtClean="0">
                <a:solidFill>
                  <a:srgbClr val="FFFF00"/>
                </a:solidFill>
              </a:rPr>
              <a:t> </a:t>
            </a:r>
            <a:r>
              <a:rPr lang="en-US" sz="3000" smtClean="0"/>
              <a:t>problems with involvement in any area of life – for example, facing discrimination in employment or transportation</a:t>
            </a:r>
          </a:p>
        </p:txBody>
      </p:sp>
      <p:sp>
        <p:nvSpPr>
          <p:cNvPr id="23556" name="Date Placeholder 3"/>
          <p:cNvSpPr>
            <a:spLocks noGrp="1"/>
          </p:cNvSpPr>
          <p:nvPr>
            <p:ph type="dt" sz="quarter" idx="10"/>
          </p:nvPr>
        </p:nvSpPr>
        <p:spPr bwMode="auto">
          <a:noFill/>
          <a:ln>
            <a:miter lim="800000"/>
            <a:headEnd/>
            <a:tailEnd/>
          </a:ln>
        </p:spPr>
        <p:txBody>
          <a:bodyPr/>
          <a:lstStyle/>
          <a:p>
            <a:fld id="{D0E02465-EA76-4B2D-8D32-6BAC750D0A91}" type="datetime3">
              <a:rPr lang="en-GB"/>
              <a:pPr/>
              <a:t>19 May, 2014</a:t>
            </a:fld>
            <a:endParaRPr lang="en-US"/>
          </a:p>
        </p:txBody>
      </p:sp>
      <p:sp>
        <p:nvSpPr>
          <p:cNvPr id="23557" name="Slide Number Placeholder 4"/>
          <p:cNvSpPr>
            <a:spLocks noGrp="1"/>
          </p:cNvSpPr>
          <p:nvPr>
            <p:ph type="sldNum" sz="quarter" idx="12"/>
          </p:nvPr>
        </p:nvSpPr>
        <p:spPr bwMode="auto">
          <a:noFill/>
          <a:ln>
            <a:miter lim="800000"/>
            <a:headEnd/>
            <a:tailEnd/>
          </a:ln>
        </p:spPr>
        <p:txBody>
          <a:bodyPr/>
          <a:lstStyle/>
          <a:p>
            <a:fld id="{98C3CB83-7444-4FF2-9FC4-90383919EAC2}" type="slidenum">
              <a:rPr lang="en-US"/>
              <a:pPr/>
              <a:t>17</a:t>
            </a:fld>
            <a:endParaRPr lang="en-US"/>
          </a:p>
        </p:txBody>
      </p:sp>
      <p:sp>
        <p:nvSpPr>
          <p:cNvPr id="33798" name="Footer Placeholder 5"/>
          <p:cNvSpPr>
            <a:spLocks noGrp="1"/>
          </p:cNvSpPr>
          <p:nvPr>
            <p:ph type="ftr" sz="quarter" idx="11"/>
          </p:nvPr>
        </p:nvSpPr>
        <p:spPr/>
        <p:txBody>
          <a:bodyPr/>
          <a:lstStyle/>
          <a:p>
            <a:pPr>
              <a:defRPr/>
            </a:pPr>
            <a:r>
              <a:rPr lang="en-US"/>
              <a:t>Disabilities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b="1" smtClean="0">
                <a:solidFill>
                  <a:srgbClr val="092A91"/>
                </a:solidFill>
                <a:latin typeface="Calibri" pitchFamily="34" charset="0"/>
              </a:rPr>
              <a:t>Mental handicap:</a:t>
            </a:r>
          </a:p>
        </p:txBody>
      </p:sp>
      <p:sp>
        <p:nvSpPr>
          <p:cNvPr id="3" name="Content Placeholder 2"/>
          <p:cNvSpPr>
            <a:spLocks noGrp="1"/>
          </p:cNvSpPr>
          <p:nvPr>
            <p:ph idx="1"/>
          </p:nvPr>
        </p:nvSpPr>
        <p:spPr>
          <a:xfrm>
            <a:off x="285750" y="1214438"/>
            <a:ext cx="8429625" cy="5643562"/>
          </a:xfrm>
        </p:spPr>
        <p:txBody>
          <a:bodyPr rtlCol="0">
            <a:normAutofit/>
          </a:bodyPr>
          <a:lstStyle/>
          <a:p>
            <a:pPr eaLnBrk="1" fontAlgn="auto" hangingPunct="1">
              <a:spcAft>
                <a:spcPts val="0"/>
              </a:spcAft>
              <a:buFont typeface="Arial" panose="020B0604020202020204" pitchFamily="34" charset="0"/>
              <a:buChar char="•"/>
              <a:defRPr/>
            </a:pPr>
            <a:r>
              <a:rPr lang="en-US" sz="2400" b="1" dirty="0" smtClean="0">
                <a:solidFill>
                  <a:srgbClr val="FFFF00"/>
                </a:solidFill>
                <a:ea typeface="+mn-ea"/>
                <a:cs typeface="+mn-cs"/>
              </a:rPr>
              <a:t>Represents mental retardation</a:t>
            </a:r>
            <a:r>
              <a:rPr lang="en-US" sz="2400" dirty="0" smtClean="0">
                <a:solidFill>
                  <a:srgbClr val="FFFF00"/>
                </a:solidFill>
                <a:ea typeface="+mn-ea"/>
                <a:cs typeface="+mn-cs"/>
              </a:rPr>
              <a:t>.</a:t>
            </a:r>
          </a:p>
          <a:p>
            <a:pPr eaLnBrk="1" fontAlgn="auto" hangingPunct="1">
              <a:spcAft>
                <a:spcPts val="0"/>
              </a:spcAft>
              <a:buFont typeface="Arial" panose="020B0604020202020204" pitchFamily="34" charset="0"/>
              <a:buChar char="•"/>
              <a:defRPr/>
            </a:pPr>
            <a:r>
              <a:rPr lang="en-US" sz="2400" dirty="0" smtClean="0">
                <a:solidFill>
                  <a:srgbClr val="FFFF00"/>
                </a:solidFill>
                <a:ea typeface="+mn-ea"/>
                <a:cs typeface="+mn-cs"/>
              </a:rPr>
              <a:t>A sub average intellectual function combined with deficits in adaptive behavior.</a:t>
            </a:r>
          </a:p>
          <a:p>
            <a:pPr eaLnBrk="1" fontAlgn="auto" hangingPunct="1">
              <a:spcAft>
                <a:spcPts val="0"/>
              </a:spcAft>
              <a:buFont typeface="Arial" panose="020B0604020202020204" pitchFamily="34" charset="0"/>
              <a:buNone/>
              <a:defRPr/>
            </a:pPr>
            <a:r>
              <a:rPr lang="en-US" dirty="0" smtClean="0">
                <a:ea typeface="+mn-ea"/>
                <a:cs typeface="+mn-cs"/>
              </a:rPr>
              <a:t>       </a:t>
            </a:r>
            <a:r>
              <a:rPr lang="en-US" sz="3600" b="1" u="sng" dirty="0" smtClean="0">
                <a:ea typeface="+mn-ea"/>
                <a:cs typeface="+mn-cs"/>
              </a:rPr>
              <a:t>Causes</a:t>
            </a:r>
            <a:r>
              <a:rPr lang="en-US" sz="3600" b="1" dirty="0" smtClean="0">
                <a:ea typeface="+mn-ea"/>
                <a:cs typeface="+mn-cs"/>
              </a:rPr>
              <a:t>:  (congenital or acquired)</a:t>
            </a:r>
          </a:p>
          <a:p>
            <a:pPr marL="742950" indent="-742950" eaLnBrk="1" fontAlgn="auto" hangingPunct="1">
              <a:spcAft>
                <a:spcPts val="0"/>
              </a:spcAft>
              <a:buFont typeface="+mj-lt"/>
              <a:buAutoNum type="alphaLcPeriod"/>
              <a:defRPr/>
            </a:pPr>
            <a:r>
              <a:rPr lang="en-US" sz="3600" dirty="0" smtClean="0">
                <a:ea typeface="+mn-ea"/>
                <a:cs typeface="+mn-cs"/>
              </a:rPr>
              <a:t>Genetic.</a:t>
            </a:r>
          </a:p>
          <a:p>
            <a:pPr marL="742950" indent="-742950" eaLnBrk="1" fontAlgn="auto" hangingPunct="1">
              <a:spcAft>
                <a:spcPts val="0"/>
              </a:spcAft>
              <a:buFont typeface="+mj-lt"/>
              <a:buAutoNum type="alphaLcPeriod"/>
              <a:defRPr/>
            </a:pPr>
            <a:r>
              <a:rPr lang="en-US" sz="3600" dirty="0" smtClean="0">
                <a:ea typeface="+mn-ea"/>
                <a:cs typeface="+mn-cs"/>
              </a:rPr>
              <a:t>Antenatal.</a:t>
            </a:r>
          </a:p>
          <a:p>
            <a:pPr marL="742950" indent="-742950" eaLnBrk="1" fontAlgn="auto" hangingPunct="1">
              <a:spcAft>
                <a:spcPts val="0"/>
              </a:spcAft>
              <a:buFont typeface="+mj-lt"/>
              <a:buAutoNum type="alphaLcPeriod"/>
              <a:defRPr/>
            </a:pPr>
            <a:r>
              <a:rPr lang="en-US" sz="3600" dirty="0" smtClean="0">
                <a:ea typeface="+mn-ea"/>
                <a:cs typeface="+mn-cs"/>
              </a:rPr>
              <a:t>Perinatal.</a:t>
            </a:r>
          </a:p>
          <a:p>
            <a:pPr marL="742950" indent="-742950" eaLnBrk="1" fontAlgn="auto" hangingPunct="1">
              <a:spcAft>
                <a:spcPts val="0"/>
              </a:spcAft>
              <a:buFont typeface="+mj-lt"/>
              <a:buAutoNum type="alphaLcPeriod"/>
              <a:defRPr/>
            </a:pPr>
            <a:r>
              <a:rPr lang="en-US" sz="3600" dirty="0" smtClean="0">
                <a:ea typeface="+mn-ea"/>
                <a:cs typeface="+mn-cs"/>
              </a:rPr>
              <a:t>Postnatal.</a:t>
            </a:r>
          </a:p>
          <a:p>
            <a:pPr marL="742950" indent="-742950" eaLnBrk="1" fontAlgn="auto" hangingPunct="1">
              <a:spcAft>
                <a:spcPts val="0"/>
              </a:spcAft>
              <a:buFont typeface="+mj-lt"/>
              <a:buAutoNum type="alphaLcPeriod"/>
              <a:defRPr/>
            </a:pPr>
            <a:r>
              <a:rPr lang="en-US" sz="3600" dirty="0" smtClean="0">
                <a:ea typeface="+mn-ea"/>
                <a:cs typeface="+mn-cs"/>
              </a:rPr>
              <a:t>Miscellaneous.</a:t>
            </a:r>
          </a:p>
          <a:p>
            <a:pPr marL="742950" indent="-742950" eaLnBrk="1" fontAlgn="auto" hangingPunct="1">
              <a:spcAft>
                <a:spcPts val="0"/>
              </a:spcAft>
              <a:buFont typeface="+mj-lt"/>
              <a:buAutoNum type="alphaLcPeriod"/>
              <a:defRPr/>
            </a:pPr>
            <a:endParaRPr lang="en-US" sz="3600" dirty="0" smtClean="0">
              <a:ea typeface="+mn-ea"/>
              <a:cs typeface="+mn-cs"/>
            </a:endParaRPr>
          </a:p>
          <a:p>
            <a:pPr marL="742950" indent="-742950" eaLnBrk="1" fontAlgn="auto" hangingPunct="1">
              <a:spcAft>
                <a:spcPts val="0"/>
              </a:spcAft>
              <a:buFont typeface="+mj-lt"/>
              <a:buAutoNum type="alphaLcPeriod"/>
              <a:defRPr/>
            </a:pPr>
            <a:endParaRPr lang="en-US" sz="3600" dirty="0" smtClean="0">
              <a:ea typeface="+mn-ea"/>
              <a:cs typeface="+mn-cs"/>
            </a:endParaRPr>
          </a:p>
          <a:p>
            <a:pPr eaLnBrk="1" fontAlgn="auto" hangingPunct="1">
              <a:spcAft>
                <a:spcPts val="0"/>
              </a:spcAft>
              <a:buFont typeface="Arial" panose="020B0604020202020204" pitchFamily="34" charset="0"/>
              <a:buChar char="•"/>
              <a:defRPr/>
            </a:pPr>
            <a:endParaRPr lang="en-US" dirty="0" smtClean="0">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defRPr/>
            </a:pPr>
            <a:r>
              <a:rPr lang="en-US" sz="3600" b="1" dirty="0">
                <a:solidFill>
                  <a:schemeClr val="bg2">
                    <a:lumMod val="75000"/>
                  </a:schemeClr>
                </a:solidFill>
                <a:latin typeface="Calibri" charset="0"/>
              </a:rPr>
              <a:t>Genetic causes of mental retardation:</a:t>
            </a:r>
          </a:p>
        </p:txBody>
      </p:sp>
      <p:sp>
        <p:nvSpPr>
          <p:cNvPr id="25603" name="Content Placeholder 2"/>
          <p:cNvSpPr>
            <a:spLocks noGrp="1"/>
          </p:cNvSpPr>
          <p:nvPr>
            <p:ph idx="1"/>
          </p:nvPr>
        </p:nvSpPr>
        <p:spPr>
          <a:xfrm>
            <a:off x="457200" y="1600200"/>
            <a:ext cx="8401050" cy="5257800"/>
          </a:xfrm>
        </p:spPr>
        <p:txBody>
          <a:bodyPr/>
          <a:lstStyle/>
          <a:p>
            <a:pPr marL="514350" indent="-514350" eaLnBrk="1" hangingPunct="1">
              <a:buFont typeface="Calibri" pitchFamily="34" charset="0"/>
              <a:buAutoNum type="alphaLcPeriod"/>
            </a:pPr>
            <a:r>
              <a:rPr lang="en-US" sz="2800" smtClean="0"/>
              <a:t>Down</a:t>
            </a:r>
            <a:r>
              <a:rPr lang="ja-JP" altLang="en-US" sz="2800" smtClean="0"/>
              <a:t>’</a:t>
            </a:r>
            <a:r>
              <a:rPr lang="en-US" altLang="ja-JP" sz="2800" smtClean="0"/>
              <a:t>s syndrome,</a:t>
            </a:r>
          </a:p>
          <a:p>
            <a:pPr marL="514350" indent="-514350" eaLnBrk="1" hangingPunct="1">
              <a:buFont typeface="Calibri" pitchFamily="34" charset="0"/>
              <a:buAutoNum type="alphaLcPeriod"/>
            </a:pPr>
            <a:r>
              <a:rPr lang="en-US" sz="2800" smtClean="0"/>
              <a:t>Klinefelter syndrome,</a:t>
            </a:r>
          </a:p>
          <a:p>
            <a:pPr marL="514350" indent="-514350" eaLnBrk="1" hangingPunct="1">
              <a:buFont typeface="Calibri" pitchFamily="34" charset="0"/>
              <a:buAutoNum type="alphaLcPeriod"/>
            </a:pPr>
            <a:r>
              <a:rPr lang="en-US" sz="2800" smtClean="0"/>
              <a:t>PKU,</a:t>
            </a:r>
          </a:p>
          <a:p>
            <a:pPr marL="514350" indent="-514350" eaLnBrk="1" hangingPunct="1">
              <a:buFont typeface="Calibri" pitchFamily="34" charset="0"/>
              <a:buAutoNum type="alphaLcPeriod"/>
            </a:pPr>
            <a:r>
              <a:rPr lang="en-US" sz="2800" smtClean="0"/>
              <a:t>Tay-Sach disease,</a:t>
            </a:r>
          </a:p>
          <a:p>
            <a:pPr marL="514350" indent="-514350" eaLnBrk="1" hangingPunct="1">
              <a:buFont typeface="Calibri" pitchFamily="34" charset="0"/>
              <a:buAutoNum type="alphaLcPeriod"/>
            </a:pPr>
            <a:r>
              <a:rPr lang="en-US" sz="2800" smtClean="0"/>
              <a:t>Galactosaemia,</a:t>
            </a:r>
          </a:p>
          <a:p>
            <a:pPr marL="514350" indent="-514350" eaLnBrk="1" hangingPunct="1">
              <a:buFont typeface="Calibri" pitchFamily="34" charset="0"/>
              <a:buAutoNum type="alphaLcPeriod"/>
            </a:pPr>
            <a:r>
              <a:rPr lang="en-US" sz="2800" smtClean="0"/>
              <a:t>Microcephaly,</a:t>
            </a:r>
          </a:p>
          <a:p>
            <a:pPr marL="514350" indent="-514350" eaLnBrk="1" hangingPunct="1">
              <a:buFont typeface="Calibri" pitchFamily="34" charset="0"/>
              <a:buAutoNum type="alphaLcPeriod"/>
            </a:pPr>
            <a:r>
              <a:rPr lang="en-US" sz="2800" smtClean="0"/>
              <a:t>Congenital hypothyroidism,</a:t>
            </a:r>
          </a:p>
          <a:p>
            <a:pPr marL="514350" indent="-514350" eaLnBrk="1" hangingPunct="1">
              <a:buFont typeface="Calibri" pitchFamily="34" charset="0"/>
              <a:buAutoNum type="alphaLcPeriod"/>
            </a:pPr>
            <a:r>
              <a:rPr lang="en-US" sz="2800" smtClean="0"/>
              <a:t>Chromosomal abnormalities.</a:t>
            </a:r>
          </a:p>
          <a:p>
            <a:pPr marL="514350" indent="-514350" algn="ctr" eaLnBrk="1" hangingPunct="1">
              <a:buFont typeface="Calibri" pitchFamily="34" charset="0"/>
              <a:buAutoNum type="alphaLcPeriod"/>
            </a:pPr>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solidFill>
                  <a:schemeClr val="bg2"/>
                </a:solidFill>
              </a:rPr>
              <a:t>Objectives</a:t>
            </a:r>
          </a:p>
        </p:txBody>
      </p:sp>
      <p:sp>
        <p:nvSpPr>
          <p:cNvPr id="3" name="Content Placeholder 2"/>
          <p:cNvSpPr>
            <a:spLocks noGrp="1"/>
          </p:cNvSpPr>
          <p:nvPr>
            <p:ph idx="1"/>
          </p:nvPr>
        </p:nvSpPr>
        <p:spPr>
          <a:xfrm>
            <a:off x="457200" y="1628775"/>
            <a:ext cx="8229600" cy="4848225"/>
          </a:xfrm>
        </p:spPr>
        <p:txBody>
          <a:bodyPr/>
          <a:lstStyle/>
          <a:p>
            <a:pPr>
              <a:buFont typeface="Arial" panose="020B0604020202020204" pitchFamily="34" charset="0"/>
              <a:buNone/>
              <a:defRPr/>
            </a:pPr>
            <a:r>
              <a:rPr lang="en-US" sz="2700" dirty="0" smtClean="0">
                <a:ea typeface="ＭＳ Ｐゴシック" charset="0"/>
                <a:cs typeface="ＭＳ Ｐゴシック" charset="0"/>
              </a:rPr>
              <a:t>At the end of this lecture, the student should be able to:</a:t>
            </a:r>
          </a:p>
          <a:p>
            <a:pPr marL="457200" indent="-457200" fontAlgn="auto">
              <a:lnSpc>
                <a:spcPct val="150000"/>
              </a:lnSpc>
              <a:spcBef>
                <a:spcPts val="0"/>
              </a:spcBef>
              <a:spcAft>
                <a:spcPts val="0"/>
              </a:spcAft>
              <a:buClr>
                <a:srgbClr val="FF0000"/>
              </a:buClr>
              <a:buFont typeface="Arial"/>
              <a:buChar char="•"/>
              <a:defRPr/>
            </a:pPr>
            <a:r>
              <a:rPr lang="en-US" sz="2700" dirty="0" smtClean="0">
                <a:ea typeface="ＭＳ Ｐゴシック" charset="0"/>
                <a:cs typeface="ＭＳ Ｐゴシック" charset="0"/>
              </a:rPr>
              <a:t>Describe  the concepts of disabilities   </a:t>
            </a:r>
          </a:p>
          <a:p>
            <a:pPr marL="457200" indent="-457200" fontAlgn="auto">
              <a:lnSpc>
                <a:spcPct val="150000"/>
              </a:lnSpc>
              <a:spcBef>
                <a:spcPts val="0"/>
              </a:spcBef>
              <a:spcAft>
                <a:spcPts val="0"/>
              </a:spcAft>
              <a:buClr>
                <a:srgbClr val="FF0000"/>
              </a:buClr>
              <a:buFont typeface="Arial"/>
              <a:buChar char="•"/>
              <a:defRPr/>
            </a:pPr>
            <a:r>
              <a:rPr lang="en-US" sz="2700" dirty="0" smtClean="0">
                <a:ea typeface="ＭＳ Ｐゴシック" charset="0"/>
                <a:cs typeface="ＭＳ Ｐゴシック" charset="0"/>
              </a:rPr>
              <a:t>Understand how people get disabled in their daily lives  </a:t>
            </a:r>
          </a:p>
          <a:p>
            <a:pPr marL="457200" indent="-457200" fontAlgn="auto">
              <a:lnSpc>
                <a:spcPct val="150000"/>
              </a:lnSpc>
              <a:spcBef>
                <a:spcPts val="0"/>
              </a:spcBef>
              <a:spcAft>
                <a:spcPts val="0"/>
              </a:spcAft>
              <a:buClr>
                <a:srgbClr val="FF0000"/>
              </a:buClr>
              <a:buFont typeface="Arial"/>
              <a:buChar char="•"/>
              <a:defRPr/>
            </a:pPr>
            <a:r>
              <a:rPr lang="en-US" sz="2700" dirty="0" smtClean="0">
                <a:ea typeface="ＭＳ Ｐゴシック" charset="0"/>
                <a:cs typeface="ＭＳ Ｐゴシック" charset="0"/>
              </a:rPr>
              <a:t>Describe the different types of disabilities</a:t>
            </a:r>
          </a:p>
          <a:p>
            <a:pPr marL="457200" indent="-457200" fontAlgn="auto">
              <a:lnSpc>
                <a:spcPct val="150000"/>
              </a:lnSpc>
              <a:spcBef>
                <a:spcPts val="0"/>
              </a:spcBef>
              <a:spcAft>
                <a:spcPts val="0"/>
              </a:spcAft>
              <a:buClr>
                <a:srgbClr val="FF0000"/>
              </a:buClr>
              <a:buFont typeface="Arial"/>
              <a:buChar char="•"/>
              <a:defRPr/>
            </a:pPr>
            <a:r>
              <a:rPr lang="en-US" sz="2700" dirty="0" smtClean="0">
                <a:ea typeface="ＭＳ Ｐゴシック" charset="0"/>
                <a:cs typeface="ＭＳ Ｐゴシック" charset="0"/>
              </a:rPr>
              <a:t>Understand principles of injury prevention and control</a:t>
            </a:r>
          </a:p>
          <a:p>
            <a:pPr>
              <a:buFont typeface="Arial" panose="020B0604020202020204" pitchFamily="34" charset="0"/>
              <a:buNone/>
              <a:defRPr/>
            </a:pPr>
            <a:endParaRPr lang="en-US" dirty="0">
              <a:ea typeface="ＭＳ Ｐゴシック" charset="0"/>
              <a:cs typeface="ＭＳ Ｐゴシック" charset="0"/>
            </a:endParaRPr>
          </a:p>
        </p:txBody>
      </p:sp>
      <p:sp>
        <p:nvSpPr>
          <p:cNvPr id="8196" name="Date Placeholder 3"/>
          <p:cNvSpPr>
            <a:spLocks noGrp="1"/>
          </p:cNvSpPr>
          <p:nvPr>
            <p:ph type="dt" sz="quarter" idx="10"/>
          </p:nvPr>
        </p:nvSpPr>
        <p:spPr bwMode="auto">
          <a:noFill/>
          <a:ln>
            <a:miter lim="800000"/>
            <a:headEnd/>
            <a:tailEnd/>
          </a:ln>
        </p:spPr>
        <p:txBody>
          <a:bodyPr/>
          <a:lstStyle/>
          <a:p>
            <a:fld id="{AFDC5572-3349-4299-9AEA-A48BB46B84FF}" type="datetime3">
              <a:rPr lang="en-GB"/>
              <a:pPr/>
              <a:t>19 May, 2014</a:t>
            </a:fld>
            <a:endParaRPr lang="en-US"/>
          </a:p>
        </p:txBody>
      </p:sp>
      <p:sp>
        <p:nvSpPr>
          <p:cNvPr id="8197" name="Slide Number Placeholder 4"/>
          <p:cNvSpPr>
            <a:spLocks noGrp="1"/>
          </p:cNvSpPr>
          <p:nvPr>
            <p:ph type="sldNum" sz="quarter" idx="12"/>
          </p:nvPr>
        </p:nvSpPr>
        <p:spPr bwMode="auto">
          <a:noFill/>
          <a:ln>
            <a:miter lim="800000"/>
            <a:headEnd/>
            <a:tailEnd/>
          </a:ln>
        </p:spPr>
        <p:txBody>
          <a:bodyPr/>
          <a:lstStyle/>
          <a:p>
            <a:fld id="{FCFC36CC-C4FD-486A-B66E-68E8F137A25A}" type="slidenum">
              <a:rPr lang="en-US"/>
              <a:pPr/>
              <a:t>2</a:t>
            </a:fld>
            <a:endParaRPr lang="en-US"/>
          </a:p>
        </p:txBody>
      </p:sp>
      <p:sp>
        <p:nvSpPr>
          <p:cNvPr id="6" name="Footer Placeholder 5"/>
          <p:cNvSpPr>
            <a:spLocks noGrp="1"/>
          </p:cNvSpPr>
          <p:nvPr>
            <p:ph type="ftr" sz="quarter" idx="11"/>
          </p:nvPr>
        </p:nvSpPr>
        <p:spPr/>
        <p:txBody>
          <a:bodyPr/>
          <a:lstStyle/>
          <a:p>
            <a:pPr>
              <a:defRPr/>
            </a:pPr>
            <a:r>
              <a:rPr lang="en-US"/>
              <a:t>Disabilities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357188" y="285750"/>
            <a:ext cx="7572375" cy="1143000"/>
          </a:xfrm>
        </p:spPr>
        <p:txBody>
          <a:bodyPr/>
          <a:lstStyle/>
          <a:p>
            <a:pPr eaLnBrk="1" hangingPunct="1">
              <a:defRPr/>
            </a:pPr>
            <a:r>
              <a:rPr lang="en-US" b="1" dirty="0">
                <a:solidFill>
                  <a:schemeClr val="bg2">
                    <a:lumMod val="75000"/>
                  </a:schemeClr>
                </a:solidFill>
                <a:latin typeface="Calibri" charset="0"/>
              </a:rPr>
              <a:t>M</a:t>
            </a:r>
            <a:r>
              <a:rPr lang="en-US" b="1" dirty="0" smtClean="0">
                <a:solidFill>
                  <a:schemeClr val="bg2">
                    <a:lumMod val="75000"/>
                  </a:schemeClr>
                </a:solidFill>
                <a:latin typeface="Calibri" charset="0"/>
              </a:rPr>
              <a:t>ental handicaps:</a:t>
            </a:r>
            <a:br>
              <a:rPr lang="en-US" b="1" dirty="0" smtClean="0">
                <a:solidFill>
                  <a:schemeClr val="bg2">
                    <a:lumMod val="75000"/>
                  </a:schemeClr>
                </a:solidFill>
                <a:latin typeface="Calibri" charset="0"/>
              </a:rPr>
            </a:br>
            <a:endParaRPr lang="en-US" b="1" dirty="0">
              <a:solidFill>
                <a:schemeClr val="bg2">
                  <a:lumMod val="75000"/>
                </a:schemeClr>
              </a:solidFill>
              <a:latin typeface="Calibri" charset="0"/>
            </a:endParaRPr>
          </a:p>
        </p:txBody>
      </p:sp>
      <p:sp>
        <p:nvSpPr>
          <p:cNvPr id="28674" name="Content Placeholder 2"/>
          <p:cNvSpPr>
            <a:spLocks noGrp="1"/>
          </p:cNvSpPr>
          <p:nvPr>
            <p:ph idx="1"/>
          </p:nvPr>
        </p:nvSpPr>
        <p:spPr>
          <a:xfrm>
            <a:off x="457200" y="1285875"/>
            <a:ext cx="8686800" cy="5257800"/>
          </a:xfrm>
        </p:spPr>
        <p:txBody>
          <a:bodyPr/>
          <a:lstStyle/>
          <a:p>
            <a:pPr marL="0" indent="0" eaLnBrk="1" hangingPunct="1">
              <a:buFont typeface="Arial" charset="0"/>
              <a:buNone/>
              <a:defRPr/>
            </a:pPr>
            <a:r>
              <a:rPr lang="en-US" sz="2800" b="1" i="1" dirty="0" smtClean="0">
                <a:solidFill>
                  <a:srgbClr val="FFFF00"/>
                </a:solidFill>
              </a:rPr>
              <a:t>Antenatal factors :</a:t>
            </a:r>
          </a:p>
          <a:p>
            <a:pPr eaLnBrk="1" hangingPunct="1">
              <a:buFont typeface="Wingdings" charset="2"/>
              <a:buChar char="Ø"/>
              <a:defRPr/>
            </a:pPr>
            <a:r>
              <a:rPr lang="en-US" sz="2800" dirty="0" smtClean="0"/>
              <a:t>Neural</a:t>
            </a:r>
            <a:r>
              <a:rPr lang="en-US" sz="2800" dirty="0" smtClean="0">
                <a:solidFill>
                  <a:srgbClr val="FFFF00"/>
                </a:solidFill>
              </a:rPr>
              <a:t> </a:t>
            </a:r>
            <a:r>
              <a:rPr lang="en-US" sz="2800" dirty="0"/>
              <a:t>tube defects, </a:t>
            </a:r>
          </a:p>
          <a:p>
            <a:pPr marL="514350" indent="-514350" eaLnBrk="1" hangingPunct="1">
              <a:buFont typeface="Wingdings" charset="0"/>
              <a:buChar char="Ø"/>
              <a:defRPr/>
            </a:pPr>
            <a:r>
              <a:rPr lang="en-US" sz="2800" dirty="0"/>
              <a:t>Rh  incompatibility,</a:t>
            </a:r>
          </a:p>
          <a:p>
            <a:pPr marL="514350" indent="-514350" eaLnBrk="1" hangingPunct="1">
              <a:buFont typeface="Wingdings" charset="0"/>
              <a:buChar char="Ø"/>
              <a:defRPr/>
            </a:pPr>
            <a:r>
              <a:rPr lang="en-US" sz="2800" dirty="0"/>
              <a:t>Infections </a:t>
            </a:r>
            <a:r>
              <a:rPr lang="en-US" sz="2800" dirty="0" err="1"/>
              <a:t>eg</a:t>
            </a:r>
            <a:r>
              <a:rPr lang="en-US" sz="2800" dirty="0"/>
              <a:t> </a:t>
            </a:r>
            <a:r>
              <a:rPr lang="en-US" sz="2800" dirty="0" err="1"/>
              <a:t>rubella,CMV</a:t>
            </a:r>
            <a:r>
              <a:rPr lang="en-US" sz="2800" dirty="0"/>
              <a:t>, TP,  Syphilis,</a:t>
            </a:r>
          </a:p>
          <a:p>
            <a:pPr marL="514350" indent="-514350" eaLnBrk="1" hangingPunct="1">
              <a:buFont typeface="Wingdings" charset="0"/>
              <a:buChar char="Ø"/>
              <a:defRPr/>
            </a:pPr>
            <a:r>
              <a:rPr lang="en-US" sz="2800" dirty="0"/>
              <a:t>Drugs</a:t>
            </a:r>
          </a:p>
          <a:p>
            <a:pPr marL="514350" indent="-514350" eaLnBrk="1" hangingPunct="1">
              <a:buFont typeface="Wingdings" charset="0"/>
              <a:buChar char="Ø"/>
              <a:defRPr/>
            </a:pPr>
            <a:r>
              <a:rPr lang="en-US" sz="2800" dirty="0"/>
              <a:t>Irradiation .</a:t>
            </a:r>
          </a:p>
          <a:p>
            <a:pPr marL="514350" indent="-514350" eaLnBrk="1" hangingPunct="1">
              <a:buFont typeface="Arial" charset="0"/>
              <a:buNone/>
              <a:defRPr/>
            </a:pPr>
            <a:r>
              <a:rPr lang="en-US" sz="2800" b="1" i="1" dirty="0">
                <a:solidFill>
                  <a:srgbClr val="FFFF00"/>
                </a:solidFill>
              </a:rPr>
              <a:t>Perinatal factors </a:t>
            </a:r>
            <a:r>
              <a:rPr lang="en-US" sz="2800" b="1" i="1" dirty="0" smtClean="0">
                <a:solidFill>
                  <a:srgbClr val="FFFF00"/>
                </a:solidFill>
              </a:rPr>
              <a:t>: </a:t>
            </a:r>
            <a:endParaRPr lang="en-US" sz="2800" b="1" i="1" dirty="0">
              <a:solidFill>
                <a:srgbClr val="FFFF00"/>
              </a:solidFill>
            </a:endParaRPr>
          </a:p>
          <a:p>
            <a:pPr marL="514350" indent="-514350" eaLnBrk="1" hangingPunct="1">
              <a:buFont typeface="Wingdings" charset="0"/>
              <a:buChar char="Ø"/>
              <a:defRPr/>
            </a:pPr>
            <a:r>
              <a:rPr lang="en-US" sz="2800" i="1" dirty="0"/>
              <a:t>Birth injuries,</a:t>
            </a:r>
          </a:p>
          <a:p>
            <a:pPr marL="514350" indent="-514350" eaLnBrk="1" hangingPunct="1">
              <a:buFont typeface="Wingdings" charset="0"/>
              <a:buChar char="Ø"/>
              <a:defRPr/>
            </a:pPr>
            <a:r>
              <a:rPr lang="en-US" sz="2800" i="1" dirty="0"/>
              <a:t>Hypoxia,</a:t>
            </a:r>
          </a:p>
          <a:p>
            <a:pPr marL="514350" indent="-514350" eaLnBrk="1" hangingPunct="1">
              <a:buFont typeface="Wingdings" charset="0"/>
              <a:buChar char="Ø"/>
              <a:defRPr/>
            </a:pPr>
            <a:r>
              <a:rPr lang="en-US" sz="2800" i="1" dirty="0"/>
              <a:t>Cerebral palsy.</a:t>
            </a:r>
            <a:r>
              <a:rPr lang="en-US" sz="2800" dirty="0"/>
              <a:t>                   </a:t>
            </a:r>
          </a:p>
          <a:p>
            <a:pPr marL="514350" indent="-514350" eaLnBrk="1" hangingPunct="1">
              <a:buFont typeface="Wingdings" charset="0"/>
              <a:buChar char="Ø"/>
              <a:defRPr/>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0"/>
            <a:ext cx="8186738" cy="1052513"/>
          </a:xfrm>
        </p:spPr>
        <p:txBody>
          <a:bodyPr/>
          <a:lstStyle/>
          <a:p>
            <a:pPr eaLnBrk="1" hangingPunct="1"/>
            <a:r>
              <a:rPr lang="en-US" sz="3200" b="1" i="1" smtClean="0">
                <a:solidFill>
                  <a:srgbClr val="092A91"/>
                </a:solidFill>
                <a:latin typeface="Calibri" pitchFamily="34" charset="0"/>
              </a:rPr>
              <a:t>Mental handicaps:</a:t>
            </a:r>
          </a:p>
        </p:txBody>
      </p:sp>
      <p:sp>
        <p:nvSpPr>
          <p:cNvPr id="3" name="Content Placeholder 2"/>
          <p:cNvSpPr>
            <a:spLocks noGrp="1"/>
          </p:cNvSpPr>
          <p:nvPr>
            <p:ph idx="1"/>
          </p:nvPr>
        </p:nvSpPr>
        <p:spPr>
          <a:xfrm>
            <a:off x="457200" y="1196975"/>
            <a:ext cx="8329613" cy="5661025"/>
          </a:xfrm>
        </p:spPr>
        <p:txBody>
          <a:bodyPr rtlCol="0">
            <a:normAutofit fontScale="92500" lnSpcReduction="10000"/>
          </a:bodyPr>
          <a:lstStyle/>
          <a:p>
            <a:pPr marL="0" indent="0" eaLnBrk="1" fontAlgn="auto" hangingPunct="1">
              <a:spcAft>
                <a:spcPts val="0"/>
              </a:spcAft>
              <a:buFont typeface="Arial" charset="0"/>
              <a:buNone/>
              <a:defRPr/>
            </a:pPr>
            <a:r>
              <a:rPr lang="en-US" sz="2800" b="1" i="1" u="sng" dirty="0">
                <a:solidFill>
                  <a:srgbClr val="FFFF00"/>
                </a:solidFill>
              </a:rPr>
              <a:t>Postnatal </a:t>
            </a:r>
            <a:r>
              <a:rPr lang="en-US" sz="2800" b="1" i="1" u="sng" dirty="0" smtClean="0">
                <a:solidFill>
                  <a:srgbClr val="FFFF00"/>
                </a:solidFill>
              </a:rPr>
              <a:t>factors:</a:t>
            </a:r>
          </a:p>
          <a:p>
            <a:pPr eaLnBrk="1" fontAlgn="auto" hangingPunct="1">
              <a:spcAft>
                <a:spcPts val="0"/>
              </a:spcAft>
              <a:buFont typeface="Wingdings" pitchFamily="2" charset="2"/>
              <a:buChar char="Ø"/>
              <a:defRPr/>
            </a:pPr>
            <a:r>
              <a:rPr lang="en-US" sz="2800" dirty="0" smtClean="0">
                <a:ea typeface="+mn-ea"/>
                <a:cs typeface="+mn-cs"/>
              </a:rPr>
              <a:t>  Head injuries,</a:t>
            </a:r>
          </a:p>
          <a:p>
            <a:pPr eaLnBrk="1" fontAlgn="auto" hangingPunct="1">
              <a:spcAft>
                <a:spcPts val="0"/>
              </a:spcAft>
              <a:buFont typeface="Wingdings" pitchFamily="2" charset="2"/>
              <a:buChar char="Ø"/>
              <a:defRPr/>
            </a:pPr>
            <a:r>
              <a:rPr lang="en-US" sz="2800" dirty="0" smtClean="0">
                <a:ea typeface="+mn-ea"/>
                <a:cs typeface="+mn-cs"/>
              </a:rPr>
              <a:t>  Accidents,</a:t>
            </a:r>
          </a:p>
          <a:p>
            <a:pPr eaLnBrk="1" fontAlgn="auto" hangingPunct="1">
              <a:spcAft>
                <a:spcPts val="0"/>
              </a:spcAft>
              <a:buFont typeface="Wingdings" pitchFamily="2" charset="2"/>
              <a:buChar char="Ø"/>
              <a:defRPr/>
            </a:pPr>
            <a:r>
              <a:rPr lang="en-US" sz="2800" dirty="0" smtClean="0">
                <a:ea typeface="+mn-ea"/>
                <a:cs typeface="+mn-cs"/>
              </a:rPr>
              <a:t>  Encephalitis,</a:t>
            </a:r>
          </a:p>
          <a:p>
            <a:pPr eaLnBrk="1" fontAlgn="auto" hangingPunct="1">
              <a:spcAft>
                <a:spcPts val="0"/>
              </a:spcAft>
              <a:buFont typeface="Wingdings" pitchFamily="2" charset="2"/>
              <a:buChar char="Ø"/>
              <a:defRPr/>
            </a:pPr>
            <a:r>
              <a:rPr lang="en-US" sz="2800" dirty="0" smtClean="0">
                <a:ea typeface="+mn-ea"/>
                <a:cs typeface="+mn-cs"/>
              </a:rPr>
              <a:t>  Physical agents,</a:t>
            </a:r>
          </a:p>
          <a:p>
            <a:pPr eaLnBrk="1" fontAlgn="auto" hangingPunct="1">
              <a:spcAft>
                <a:spcPts val="0"/>
              </a:spcAft>
              <a:buFont typeface="Wingdings" pitchFamily="2" charset="2"/>
              <a:buChar char="Ø"/>
              <a:defRPr/>
            </a:pPr>
            <a:r>
              <a:rPr lang="en-US" sz="2800" dirty="0" smtClean="0">
                <a:ea typeface="+mn-ea"/>
                <a:cs typeface="+mn-cs"/>
              </a:rPr>
              <a:t>  Chemical agents ( lead &amp; mercury poisoning).</a:t>
            </a:r>
          </a:p>
          <a:p>
            <a:pPr eaLnBrk="1" fontAlgn="auto" hangingPunct="1">
              <a:spcAft>
                <a:spcPts val="0"/>
              </a:spcAft>
              <a:buFont typeface="Arial" panose="020B0604020202020204" pitchFamily="34" charset="0"/>
              <a:buNone/>
              <a:defRPr/>
            </a:pPr>
            <a:r>
              <a:rPr lang="en-US" b="1" i="1" dirty="0" smtClean="0">
                <a:ea typeface="+mn-ea"/>
                <a:cs typeface="+mn-cs"/>
              </a:rPr>
              <a:t>  </a:t>
            </a:r>
            <a:r>
              <a:rPr lang="en-US" sz="3000" b="1" i="1" u="sng" dirty="0" smtClean="0">
                <a:solidFill>
                  <a:srgbClr val="FFFF00"/>
                </a:solidFill>
                <a:ea typeface="+mn-ea"/>
                <a:cs typeface="+mn-cs"/>
              </a:rPr>
              <a:t>Miscellaneous factors </a:t>
            </a:r>
            <a:r>
              <a:rPr lang="en-US" sz="3000" b="1" i="1" dirty="0" smtClean="0">
                <a:solidFill>
                  <a:srgbClr val="FFFF00"/>
                </a:solidFill>
                <a:ea typeface="+mn-ea"/>
                <a:cs typeface="+mn-cs"/>
              </a:rPr>
              <a:t>:</a:t>
            </a:r>
          </a:p>
          <a:p>
            <a:pPr marL="514350" indent="-514350" eaLnBrk="1" fontAlgn="auto" hangingPunct="1">
              <a:spcAft>
                <a:spcPts val="0"/>
              </a:spcAft>
              <a:buFont typeface="Wingdings" pitchFamily="2" charset="2"/>
              <a:buChar char="Ø"/>
              <a:defRPr/>
            </a:pPr>
            <a:r>
              <a:rPr lang="en-US" sz="2800" dirty="0" smtClean="0">
                <a:ea typeface="+mn-ea"/>
                <a:cs typeface="+mn-cs"/>
              </a:rPr>
              <a:t>Maternal malnutrition,</a:t>
            </a:r>
          </a:p>
          <a:p>
            <a:pPr marL="514350" indent="-514350" eaLnBrk="1" fontAlgn="auto" hangingPunct="1">
              <a:spcAft>
                <a:spcPts val="0"/>
              </a:spcAft>
              <a:buFont typeface="Wingdings" pitchFamily="2" charset="2"/>
              <a:buChar char="Ø"/>
              <a:defRPr/>
            </a:pPr>
            <a:r>
              <a:rPr lang="en-US" sz="2800" dirty="0" smtClean="0">
                <a:ea typeface="+mn-ea"/>
                <a:cs typeface="+mn-cs"/>
              </a:rPr>
              <a:t>Protein-energy malnutrition,</a:t>
            </a:r>
          </a:p>
          <a:p>
            <a:pPr marL="514350" indent="-514350" eaLnBrk="1" fontAlgn="auto" hangingPunct="1">
              <a:spcAft>
                <a:spcPts val="0"/>
              </a:spcAft>
              <a:buFont typeface="Wingdings" pitchFamily="2" charset="2"/>
              <a:buChar char="Ø"/>
              <a:defRPr/>
            </a:pPr>
            <a:r>
              <a:rPr lang="en-US" sz="2800" dirty="0" smtClean="0">
                <a:ea typeface="+mn-ea"/>
                <a:cs typeface="+mn-cs"/>
              </a:rPr>
              <a:t>Iodine deficiency(endemic goiter),</a:t>
            </a:r>
          </a:p>
          <a:p>
            <a:pPr marL="514350" indent="-514350" eaLnBrk="1" fontAlgn="auto" hangingPunct="1">
              <a:spcAft>
                <a:spcPts val="0"/>
              </a:spcAft>
              <a:buFont typeface="Wingdings" pitchFamily="2" charset="2"/>
              <a:buChar char="Ø"/>
              <a:defRPr/>
            </a:pPr>
            <a:r>
              <a:rPr lang="en-US" sz="2800" dirty="0" smtClean="0">
                <a:ea typeface="+mn-ea"/>
                <a:cs typeface="+mn-cs"/>
              </a:rPr>
              <a:t>Consanguineous marriages,</a:t>
            </a:r>
          </a:p>
          <a:p>
            <a:pPr marL="514350" indent="-514350" eaLnBrk="1" fontAlgn="auto" hangingPunct="1">
              <a:spcAft>
                <a:spcPts val="0"/>
              </a:spcAft>
              <a:buFont typeface="Wingdings" pitchFamily="2" charset="2"/>
              <a:buChar char="Ø"/>
              <a:defRPr/>
            </a:pPr>
            <a:r>
              <a:rPr lang="en-US" sz="2800" dirty="0" smtClean="0">
                <a:ea typeface="+mn-ea"/>
                <a:cs typeface="+mn-cs"/>
              </a:rPr>
              <a:t>Pregnancy after age of 40.</a:t>
            </a:r>
          </a:p>
          <a:p>
            <a:pPr marL="514350" indent="-514350" eaLnBrk="1" fontAlgn="auto" hangingPunct="1">
              <a:spcAft>
                <a:spcPts val="0"/>
              </a:spcAft>
              <a:buFont typeface="+mj-lt"/>
              <a:buAutoNum type="alphaLcPeriod"/>
              <a:defRPr/>
            </a:pPr>
            <a:endParaRPr lang="en-US" dirty="0" smtClean="0">
              <a:ea typeface="+mn-ea"/>
              <a:cs typeface="+mn-cs"/>
            </a:endParaRPr>
          </a:p>
          <a:p>
            <a:pPr marL="514350" indent="-514350" eaLnBrk="1" fontAlgn="auto" hangingPunct="1">
              <a:spcAft>
                <a:spcPts val="0"/>
              </a:spcAft>
              <a:buFont typeface="+mj-lt"/>
              <a:buAutoNum type="alphaLcPeriod"/>
              <a:defRPr/>
            </a:pPr>
            <a:endParaRPr lang="en-US" dirty="0" smtClean="0">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p:txBody>
          <a:bodyPr>
            <a:normAutofit fontScale="90000"/>
          </a:bodyPr>
          <a:lstStyle/>
          <a:p>
            <a:pPr>
              <a:defRPr/>
            </a:pPr>
            <a:r>
              <a:rPr lang="en-US" smtClean="0">
                <a:solidFill>
                  <a:srgbClr val="FF0000"/>
                </a:solidFill>
              </a:rPr>
              <a:t>LEARNING DISABILITIES</a:t>
            </a:r>
          </a:p>
        </p:txBody>
      </p:sp>
      <p:sp>
        <p:nvSpPr>
          <p:cNvPr id="28675" name="Subtitle 2"/>
          <p:cNvSpPr>
            <a:spLocks noGrp="1"/>
          </p:cNvSpPr>
          <p:nvPr>
            <p:ph type="subTitle" idx="1"/>
          </p:nvPr>
        </p:nvSpPr>
        <p:spPr/>
        <p:txBody>
          <a:bodyPr/>
          <a:lstStyle/>
          <a:p>
            <a:endParaRPr lang="ar-EG" smtClean="0">
              <a:latin typeface="Arial" charset="0"/>
              <a:cs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0"/>
            <a:ext cx="7772400" cy="1196975"/>
          </a:xfrm>
        </p:spPr>
        <p:txBody>
          <a:bodyPr/>
          <a:lstStyle/>
          <a:p>
            <a:r>
              <a:rPr lang="en-US" smtClean="0">
                <a:solidFill>
                  <a:srgbClr val="FF0000"/>
                </a:solidFill>
              </a:rPr>
              <a:t>Warning Signs</a:t>
            </a:r>
          </a:p>
        </p:txBody>
      </p:sp>
      <p:sp>
        <p:nvSpPr>
          <p:cNvPr id="29699" name="Rectangle 3"/>
          <p:cNvSpPr>
            <a:spLocks noGrp="1" noChangeArrowheads="1"/>
          </p:cNvSpPr>
          <p:nvPr>
            <p:ph type="body" idx="1"/>
          </p:nvPr>
        </p:nvSpPr>
        <p:spPr>
          <a:xfrm>
            <a:off x="685800" y="1412875"/>
            <a:ext cx="7772400" cy="4683125"/>
          </a:xfrm>
        </p:spPr>
        <p:txBody>
          <a:bodyPr/>
          <a:lstStyle/>
          <a:p>
            <a:r>
              <a:rPr lang="en-US" sz="2200" smtClean="0"/>
              <a:t>Spoken Language</a:t>
            </a:r>
          </a:p>
          <a:p>
            <a:pPr lvl="1"/>
            <a:r>
              <a:rPr lang="en-US" sz="2200" smtClean="0"/>
              <a:t>Delays, disorders, deviations in listening and speaking</a:t>
            </a:r>
          </a:p>
          <a:p>
            <a:r>
              <a:rPr lang="en-US" sz="2200" smtClean="0"/>
              <a:t>Written Language</a:t>
            </a:r>
          </a:p>
          <a:p>
            <a:pPr lvl="1"/>
            <a:r>
              <a:rPr lang="en-US" sz="2200" smtClean="0"/>
              <a:t>Difficulties with reading, writing, and spelling</a:t>
            </a:r>
          </a:p>
          <a:p>
            <a:r>
              <a:rPr lang="en-US" sz="2200" smtClean="0"/>
              <a:t>Arithmetic</a:t>
            </a:r>
          </a:p>
          <a:p>
            <a:pPr lvl="1"/>
            <a:r>
              <a:rPr lang="en-US" sz="2200" smtClean="0"/>
              <a:t>Difficulties in performing arithmetic operations or in understanding basic concepts</a:t>
            </a:r>
          </a:p>
          <a:p>
            <a:r>
              <a:rPr lang="en-US" sz="2200" smtClean="0"/>
              <a:t>Reasoning</a:t>
            </a:r>
          </a:p>
          <a:p>
            <a:pPr lvl="1"/>
            <a:r>
              <a:rPr lang="en-US" sz="2200" smtClean="0"/>
              <a:t>Difficulties in organizing and integrating thoughts</a:t>
            </a:r>
          </a:p>
          <a:p>
            <a:r>
              <a:rPr lang="en-US" sz="2200" smtClean="0"/>
              <a:t>Memory</a:t>
            </a:r>
          </a:p>
          <a:p>
            <a:pPr lvl="1"/>
            <a:r>
              <a:rPr lang="en-US" sz="2200" smtClean="0"/>
              <a:t>Difficulty in remembering information and instructions</a:t>
            </a:r>
          </a:p>
          <a:p>
            <a:pPr>
              <a:buFont typeface="Arial" charset="0"/>
              <a:buNone/>
            </a:pPr>
            <a:endParaRPr lang="en-US" sz="2600" smtClean="0"/>
          </a:p>
          <a:p>
            <a:pPr lvl="1"/>
            <a:endParaRPr lang="en-US" sz="2600" smtClean="0"/>
          </a:p>
        </p:txBody>
      </p:sp>
      <p:sp>
        <p:nvSpPr>
          <p:cNvPr id="29700" name="Date Placeholder 3"/>
          <p:cNvSpPr>
            <a:spLocks noGrp="1"/>
          </p:cNvSpPr>
          <p:nvPr>
            <p:ph type="dt" sz="quarter" idx="10"/>
          </p:nvPr>
        </p:nvSpPr>
        <p:spPr bwMode="auto">
          <a:noFill/>
          <a:ln>
            <a:miter lim="800000"/>
            <a:headEnd/>
            <a:tailEnd/>
          </a:ln>
        </p:spPr>
        <p:txBody>
          <a:bodyPr/>
          <a:lstStyle/>
          <a:p>
            <a:fld id="{7F5F9EDF-D1A5-4BBC-8523-3B241824FB25}" type="datetime3">
              <a:rPr lang="en-GB"/>
              <a:pPr/>
              <a:t>19 May, 2014</a:t>
            </a:fld>
            <a:endParaRPr lang="en-US"/>
          </a:p>
        </p:txBody>
      </p:sp>
      <p:sp>
        <p:nvSpPr>
          <p:cNvPr id="29701" name="Slide Number Placeholder 4"/>
          <p:cNvSpPr>
            <a:spLocks noGrp="1"/>
          </p:cNvSpPr>
          <p:nvPr>
            <p:ph type="sldNum" sz="quarter" idx="12"/>
          </p:nvPr>
        </p:nvSpPr>
        <p:spPr bwMode="auto">
          <a:noFill/>
          <a:ln>
            <a:miter lim="800000"/>
            <a:headEnd/>
            <a:tailEnd/>
          </a:ln>
        </p:spPr>
        <p:txBody>
          <a:bodyPr/>
          <a:lstStyle/>
          <a:p>
            <a:fld id="{8BB93234-6280-4512-9DF3-5BE3E3F1E8FC}" type="slidenum">
              <a:rPr lang="en-US"/>
              <a:pPr/>
              <a:t>23</a:t>
            </a:fld>
            <a:endParaRPr lang="en-US"/>
          </a:p>
        </p:txBody>
      </p:sp>
      <p:sp>
        <p:nvSpPr>
          <p:cNvPr id="20486" name="Footer Placeholder 5"/>
          <p:cNvSpPr>
            <a:spLocks noGrp="1"/>
          </p:cNvSpPr>
          <p:nvPr>
            <p:ph type="ftr" sz="quarter" idx="11"/>
          </p:nvPr>
        </p:nvSpPr>
        <p:spPr/>
        <p:txBody>
          <a:bodyPr/>
          <a:lstStyle/>
          <a:p>
            <a:pPr>
              <a:defRPr/>
            </a:pPr>
            <a:r>
              <a:rPr lang="en-US"/>
              <a:t>Disabilities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mtClean="0">
                <a:solidFill>
                  <a:srgbClr val="FF0000"/>
                </a:solidFill>
              </a:rPr>
              <a:t>What is a learning disability?</a:t>
            </a:r>
          </a:p>
        </p:txBody>
      </p:sp>
      <p:sp>
        <p:nvSpPr>
          <p:cNvPr id="16387" name="Rectangle 3"/>
          <p:cNvSpPr>
            <a:spLocks noGrp="1" noChangeArrowheads="1"/>
          </p:cNvSpPr>
          <p:nvPr>
            <p:ph type="body" idx="1"/>
          </p:nvPr>
        </p:nvSpPr>
        <p:spPr/>
        <p:txBody>
          <a:bodyPr/>
          <a:lstStyle/>
          <a:p>
            <a:r>
              <a:rPr lang="en-US" sz="3200" smtClean="0"/>
              <a:t>Difficulties with academic achievement and progress; discrepancies exist between a person</a:t>
            </a:r>
            <a:r>
              <a:rPr lang="en-US" altLang="en-US" sz="3200" smtClean="0"/>
              <a:t>’</a:t>
            </a:r>
            <a:r>
              <a:rPr lang="en-US" sz="3200" smtClean="0"/>
              <a:t>s potential for learning and what s/he actually learns.</a:t>
            </a:r>
          </a:p>
          <a:p>
            <a:pPr>
              <a:buFont typeface="Arial" charset="0"/>
              <a:buNone/>
            </a:pPr>
            <a:endParaRPr lang="en-US" sz="3200" smtClean="0"/>
          </a:p>
          <a:p>
            <a:r>
              <a:rPr lang="en-US" sz="3200" smtClean="0"/>
              <a:t>They show an uneven pattern of development (language, physical, academic)</a:t>
            </a:r>
          </a:p>
        </p:txBody>
      </p:sp>
      <p:sp>
        <p:nvSpPr>
          <p:cNvPr id="30724" name="Date Placeholder 3"/>
          <p:cNvSpPr>
            <a:spLocks noGrp="1"/>
          </p:cNvSpPr>
          <p:nvPr>
            <p:ph type="dt" sz="quarter" idx="10"/>
          </p:nvPr>
        </p:nvSpPr>
        <p:spPr bwMode="auto">
          <a:noFill/>
          <a:ln>
            <a:miter lim="800000"/>
            <a:headEnd/>
            <a:tailEnd/>
          </a:ln>
        </p:spPr>
        <p:txBody>
          <a:bodyPr/>
          <a:lstStyle/>
          <a:p>
            <a:fld id="{848E3025-6E83-40DB-B068-E895C9D3896D}" type="datetime3">
              <a:rPr lang="en-GB"/>
              <a:pPr/>
              <a:t>19 May, 2014</a:t>
            </a:fld>
            <a:endParaRPr lang="en-US"/>
          </a:p>
        </p:txBody>
      </p:sp>
      <p:sp>
        <p:nvSpPr>
          <p:cNvPr id="30725" name="Slide Number Placeholder 4"/>
          <p:cNvSpPr>
            <a:spLocks noGrp="1"/>
          </p:cNvSpPr>
          <p:nvPr>
            <p:ph type="sldNum" sz="quarter" idx="12"/>
          </p:nvPr>
        </p:nvSpPr>
        <p:spPr bwMode="auto">
          <a:noFill/>
          <a:ln>
            <a:miter lim="800000"/>
            <a:headEnd/>
            <a:tailEnd/>
          </a:ln>
        </p:spPr>
        <p:txBody>
          <a:bodyPr/>
          <a:lstStyle/>
          <a:p>
            <a:fld id="{EE5ACB9F-8047-42B8-96ED-71D91C7F187D}" type="slidenum">
              <a:rPr lang="en-US"/>
              <a:pPr/>
              <a:t>24</a:t>
            </a:fld>
            <a:endParaRPr lang="en-US"/>
          </a:p>
        </p:txBody>
      </p:sp>
      <p:sp>
        <p:nvSpPr>
          <p:cNvPr id="22534" name="Footer Placeholder 5"/>
          <p:cNvSpPr>
            <a:spLocks noGrp="1"/>
          </p:cNvSpPr>
          <p:nvPr>
            <p:ph type="ftr" sz="quarter" idx="11"/>
          </p:nvPr>
        </p:nvSpPr>
        <p:spPr/>
        <p:txBody>
          <a:bodyPr/>
          <a:lstStyle/>
          <a:p>
            <a:pPr>
              <a:defRPr/>
            </a:pPr>
            <a:r>
              <a:rPr lang="en-US"/>
              <a:t>Disabilities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3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827088" y="260350"/>
            <a:ext cx="6629400" cy="647700"/>
          </a:xfrm>
        </p:spPr>
        <p:txBody>
          <a:bodyPr/>
          <a:lstStyle/>
          <a:p>
            <a:r>
              <a:rPr lang="en-US" sz="3600" smtClean="0">
                <a:solidFill>
                  <a:srgbClr val="FF0000"/>
                </a:solidFill>
              </a:rPr>
              <a:t>Causes of learning disabilities</a:t>
            </a:r>
          </a:p>
        </p:txBody>
      </p:sp>
      <p:sp>
        <p:nvSpPr>
          <p:cNvPr id="31747" name="Rectangle 3"/>
          <p:cNvSpPr>
            <a:spLocks noGrp="1" noChangeArrowheads="1"/>
          </p:cNvSpPr>
          <p:nvPr>
            <p:ph type="body" idx="1"/>
          </p:nvPr>
        </p:nvSpPr>
        <p:spPr>
          <a:xfrm>
            <a:off x="685800" y="1268413"/>
            <a:ext cx="7772400" cy="4979987"/>
          </a:xfrm>
        </p:spPr>
        <p:txBody>
          <a:bodyPr/>
          <a:lstStyle/>
          <a:p>
            <a:r>
              <a:rPr lang="en-US" sz="2600" smtClean="0"/>
              <a:t>Some children develop and mature at a slower rate than others in the same age group (Maturational lag)</a:t>
            </a:r>
          </a:p>
          <a:p>
            <a:r>
              <a:rPr lang="en-US" sz="2600" smtClean="0"/>
              <a:t>Some children with normal vision and hearing may misinterpret everyday sights and sounds (unexplained CNS disorder)</a:t>
            </a:r>
          </a:p>
          <a:p>
            <a:r>
              <a:rPr lang="en-US" sz="2600" smtClean="0"/>
              <a:t>Injury before birth or in early childhood </a:t>
            </a:r>
          </a:p>
          <a:p>
            <a:r>
              <a:rPr lang="en-US" sz="2600" smtClean="0"/>
              <a:t>Premature birth and children who had medical problems soon after birth</a:t>
            </a:r>
          </a:p>
          <a:p>
            <a:r>
              <a:rPr lang="en-US" sz="2600" smtClean="0"/>
              <a:t>Inheritance</a:t>
            </a:r>
          </a:p>
          <a:p>
            <a:r>
              <a:rPr lang="en-US" sz="2600" smtClean="0"/>
              <a:t>More common in boys (later maturation)</a:t>
            </a:r>
          </a:p>
          <a:p>
            <a:endParaRPr lang="en-US" smtClean="0"/>
          </a:p>
        </p:txBody>
      </p:sp>
      <p:sp>
        <p:nvSpPr>
          <p:cNvPr id="31748" name="Date Placeholder 3"/>
          <p:cNvSpPr>
            <a:spLocks noGrp="1"/>
          </p:cNvSpPr>
          <p:nvPr>
            <p:ph type="dt" sz="quarter" idx="10"/>
          </p:nvPr>
        </p:nvSpPr>
        <p:spPr bwMode="auto">
          <a:noFill/>
          <a:ln>
            <a:miter lim="800000"/>
            <a:headEnd/>
            <a:tailEnd/>
          </a:ln>
        </p:spPr>
        <p:txBody>
          <a:bodyPr/>
          <a:lstStyle/>
          <a:p>
            <a:fld id="{2AC5239B-AB07-4EC1-98CF-EE9D82F181DE}" type="datetime3">
              <a:rPr lang="en-GB"/>
              <a:pPr/>
              <a:t>19 May, 2014</a:t>
            </a:fld>
            <a:endParaRPr lang="en-US"/>
          </a:p>
        </p:txBody>
      </p:sp>
      <p:sp>
        <p:nvSpPr>
          <p:cNvPr id="31749" name="Slide Number Placeholder 4"/>
          <p:cNvSpPr>
            <a:spLocks noGrp="1"/>
          </p:cNvSpPr>
          <p:nvPr>
            <p:ph type="sldNum" sz="quarter" idx="12"/>
          </p:nvPr>
        </p:nvSpPr>
        <p:spPr bwMode="auto">
          <a:noFill/>
          <a:ln>
            <a:miter lim="800000"/>
            <a:headEnd/>
            <a:tailEnd/>
          </a:ln>
        </p:spPr>
        <p:txBody>
          <a:bodyPr/>
          <a:lstStyle/>
          <a:p>
            <a:fld id="{E6780410-B962-4795-AE54-7F03C6D9BA1B}" type="slidenum">
              <a:rPr lang="en-US"/>
              <a:pPr/>
              <a:t>25</a:t>
            </a:fld>
            <a:endParaRPr lang="en-US"/>
          </a:p>
        </p:txBody>
      </p:sp>
      <p:sp>
        <p:nvSpPr>
          <p:cNvPr id="24582" name="Footer Placeholder 5"/>
          <p:cNvSpPr>
            <a:spLocks noGrp="1"/>
          </p:cNvSpPr>
          <p:nvPr>
            <p:ph type="ftr" sz="quarter" idx="11"/>
          </p:nvPr>
        </p:nvSpPr>
        <p:spPr/>
        <p:txBody>
          <a:bodyPr/>
          <a:lstStyle/>
          <a:p>
            <a:pPr>
              <a:defRPr/>
            </a:pPr>
            <a:r>
              <a:rPr lang="en-US"/>
              <a:t>Disabilities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p:txBody>
          <a:bodyPr>
            <a:normAutofit fontScale="90000"/>
          </a:bodyPr>
          <a:lstStyle/>
          <a:p>
            <a:pPr>
              <a:defRPr/>
            </a:pPr>
            <a:r>
              <a:rPr lang="en-US" smtClean="0">
                <a:solidFill>
                  <a:srgbClr val="FF0000"/>
                </a:solidFill>
              </a:rPr>
              <a:t>Magnitude &amp; Causes</a:t>
            </a:r>
          </a:p>
        </p:txBody>
      </p:sp>
      <p:sp>
        <p:nvSpPr>
          <p:cNvPr id="32771" name="Subtitle 2"/>
          <p:cNvSpPr>
            <a:spLocks noGrp="1"/>
          </p:cNvSpPr>
          <p:nvPr>
            <p:ph type="subTitle" idx="1"/>
          </p:nvPr>
        </p:nvSpPr>
        <p:spPr/>
        <p:txBody>
          <a:bodyPr/>
          <a:lstStyle/>
          <a:p>
            <a:endParaRPr lang="ar-EG" smtClean="0">
              <a:latin typeface="Arial" charset="0"/>
              <a:cs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endParaRPr lang="ar-EG" smtClean="0"/>
          </a:p>
        </p:txBody>
      </p:sp>
      <p:sp>
        <p:nvSpPr>
          <p:cNvPr id="33795" name="Date Placeholder 3"/>
          <p:cNvSpPr>
            <a:spLocks noGrp="1"/>
          </p:cNvSpPr>
          <p:nvPr>
            <p:ph type="dt" sz="quarter" idx="10"/>
          </p:nvPr>
        </p:nvSpPr>
        <p:spPr bwMode="auto">
          <a:noFill/>
          <a:ln>
            <a:miter lim="800000"/>
            <a:headEnd/>
            <a:tailEnd/>
          </a:ln>
        </p:spPr>
        <p:txBody>
          <a:bodyPr/>
          <a:lstStyle/>
          <a:p>
            <a:fld id="{C6A46A65-809F-4FE5-8FDB-B68553458F56}" type="datetime3">
              <a:rPr lang="en-GB"/>
              <a:pPr/>
              <a:t>19 May, 2014</a:t>
            </a:fld>
            <a:endParaRPr lang="en-US"/>
          </a:p>
        </p:txBody>
      </p:sp>
      <p:sp>
        <p:nvSpPr>
          <p:cNvPr id="13316" name="Footer Placeholder 4"/>
          <p:cNvSpPr>
            <a:spLocks noGrp="1"/>
          </p:cNvSpPr>
          <p:nvPr>
            <p:ph type="ftr" sz="quarter" idx="11"/>
          </p:nvPr>
        </p:nvSpPr>
        <p:spPr/>
        <p:txBody>
          <a:bodyPr/>
          <a:lstStyle/>
          <a:p>
            <a:pPr>
              <a:defRPr/>
            </a:pPr>
            <a:r>
              <a:rPr lang="en-US"/>
              <a:t>Disabilities</a:t>
            </a:r>
          </a:p>
        </p:txBody>
      </p:sp>
      <p:sp>
        <p:nvSpPr>
          <p:cNvPr id="33797" name="Slide Number Placeholder 5"/>
          <p:cNvSpPr>
            <a:spLocks noGrp="1"/>
          </p:cNvSpPr>
          <p:nvPr>
            <p:ph type="sldNum" sz="quarter" idx="12"/>
          </p:nvPr>
        </p:nvSpPr>
        <p:spPr bwMode="auto">
          <a:noFill/>
          <a:ln>
            <a:miter lim="800000"/>
            <a:headEnd/>
            <a:tailEnd/>
          </a:ln>
        </p:spPr>
        <p:txBody>
          <a:bodyPr/>
          <a:lstStyle/>
          <a:p>
            <a:fld id="{FA0979D5-77E9-4888-9F3B-83F0328EAA2D}" type="slidenum">
              <a:rPr lang="en-US"/>
              <a:pPr/>
              <a:t>27</a:t>
            </a:fld>
            <a:endParaRPr lang="en-US"/>
          </a:p>
        </p:txBody>
      </p:sp>
      <p:pic>
        <p:nvPicPr>
          <p:cNvPr id="33798" name="Picture 2" descr="C:\Users\User\Pictures\DisabilityCauses_780px.jpg"/>
          <p:cNvPicPr>
            <a:picLocks noGrp="1" noChangeAspect="1" noChangeArrowheads="1"/>
          </p:cNvPicPr>
          <p:nvPr>
            <p:ph idx="1"/>
          </p:nvPr>
        </p:nvPicPr>
        <p:blipFill>
          <a:blip r:embed="rId2"/>
          <a:srcRect/>
          <a:stretch>
            <a:fillRect/>
          </a:stretch>
        </p:blipFill>
        <p:spPr>
          <a:xfrm>
            <a:off x="1492250" y="762000"/>
            <a:ext cx="6159500" cy="5334000"/>
          </a:xfr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52400"/>
            <a:ext cx="7715250" cy="838200"/>
          </a:xfrm>
        </p:spPr>
        <p:txBody>
          <a:bodyPr/>
          <a:lstStyle/>
          <a:p>
            <a:r>
              <a:rPr lang="en-US" smtClean="0">
                <a:solidFill>
                  <a:schemeClr val="accent1"/>
                </a:solidFill>
              </a:rPr>
              <a:t>USA Estimates (1)</a:t>
            </a:r>
          </a:p>
        </p:txBody>
      </p:sp>
      <p:sp>
        <p:nvSpPr>
          <p:cNvPr id="34819" name="Content Placeholder 2"/>
          <p:cNvSpPr>
            <a:spLocks noGrp="1"/>
          </p:cNvSpPr>
          <p:nvPr>
            <p:ph idx="1"/>
          </p:nvPr>
        </p:nvSpPr>
        <p:spPr>
          <a:xfrm>
            <a:off x="457200" y="1628775"/>
            <a:ext cx="8229600" cy="4848225"/>
          </a:xfrm>
        </p:spPr>
        <p:txBody>
          <a:bodyPr/>
          <a:lstStyle/>
          <a:p>
            <a:r>
              <a:rPr lang="en-US" sz="2600" smtClean="0"/>
              <a:t>A  CDC study in 2005 showed that 47.5 million US adults (21.8%) reported a disability, an increase of 3.4 million from 1999.</a:t>
            </a:r>
          </a:p>
          <a:p>
            <a:r>
              <a:rPr lang="en-US" sz="2600" smtClean="0"/>
              <a:t> Arthritis or rheumatism continued to be the most common cause of disability, while back or spine problems and heart trouble round out the top three causes. </a:t>
            </a:r>
          </a:p>
          <a:p>
            <a:r>
              <a:rPr lang="en-US" sz="2600" smtClean="0"/>
              <a:t>The number of people identifying the top two musculoskeletal conditions as the cause of their disability is increasing, but the number of people identifying heart disease as the cause of their disability is decreasing. </a:t>
            </a:r>
          </a:p>
        </p:txBody>
      </p:sp>
      <p:sp>
        <p:nvSpPr>
          <p:cNvPr id="34820" name="Date Placeholder 3"/>
          <p:cNvSpPr>
            <a:spLocks noGrp="1"/>
          </p:cNvSpPr>
          <p:nvPr>
            <p:ph type="dt" sz="quarter" idx="10"/>
          </p:nvPr>
        </p:nvSpPr>
        <p:spPr bwMode="auto">
          <a:noFill/>
          <a:ln>
            <a:miter lim="800000"/>
            <a:headEnd/>
            <a:tailEnd/>
          </a:ln>
        </p:spPr>
        <p:txBody>
          <a:bodyPr/>
          <a:lstStyle/>
          <a:p>
            <a:fld id="{5788E73D-4237-44C9-881A-2863881C19B9}" type="datetime3">
              <a:rPr lang="en-GB"/>
              <a:pPr/>
              <a:t>19 May, 2014</a:t>
            </a:fld>
            <a:endParaRPr lang="en-US"/>
          </a:p>
        </p:txBody>
      </p:sp>
      <p:sp>
        <p:nvSpPr>
          <p:cNvPr id="10245" name="Footer Placeholder 4"/>
          <p:cNvSpPr>
            <a:spLocks noGrp="1"/>
          </p:cNvSpPr>
          <p:nvPr>
            <p:ph type="ftr" sz="quarter" idx="11"/>
          </p:nvPr>
        </p:nvSpPr>
        <p:spPr/>
        <p:txBody>
          <a:bodyPr/>
          <a:lstStyle/>
          <a:p>
            <a:pPr>
              <a:defRPr/>
            </a:pPr>
            <a:r>
              <a:rPr lang="en-US"/>
              <a:t>Disabilities</a:t>
            </a:r>
          </a:p>
        </p:txBody>
      </p:sp>
      <p:sp>
        <p:nvSpPr>
          <p:cNvPr id="34822" name="Slide Number Placeholder 5"/>
          <p:cNvSpPr>
            <a:spLocks noGrp="1"/>
          </p:cNvSpPr>
          <p:nvPr>
            <p:ph type="sldNum" sz="quarter" idx="12"/>
          </p:nvPr>
        </p:nvSpPr>
        <p:spPr bwMode="auto">
          <a:noFill/>
          <a:ln>
            <a:miter lim="800000"/>
            <a:headEnd/>
            <a:tailEnd/>
          </a:ln>
        </p:spPr>
        <p:txBody>
          <a:bodyPr/>
          <a:lstStyle/>
          <a:p>
            <a:fld id="{C4BFA7F8-2A36-4C28-BAA6-F048C0A5A536}" type="slidenum">
              <a:rPr lang="en-US"/>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152400"/>
            <a:ext cx="7499350" cy="838200"/>
          </a:xfrm>
        </p:spPr>
        <p:txBody>
          <a:bodyPr/>
          <a:lstStyle/>
          <a:p>
            <a:r>
              <a:rPr lang="en-US" smtClean="0">
                <a:solidFill>
                  <a:schemeClr val="accent1"/>
                </a:solidFill>
              </a:rPr>
              <a:t>USA Estimates (2)</a:t>
            </a:r>
          </a:p>
        </p:txBody>
      </p:sp>
      <p:sp>
        <p:nvSpPr>
          <p:cNvPr id="35843" name="Content Placeholder 2"/>
          <p:cNvSpPr>
            <a:spLocks noGrp="1"/>
          </p:cNvSpPr>
          <p:nvPr>
            <p:ph idx="1"/>
          </p:nvPr>
        </p:nvSpPr>
        <p:spPr>
          <a:xfrm>
            <a:off x="457200" y="1628775"/>
            <a:ext cx="8229600" cy="4848225"/>
          </a:xfrm>
        </p:spPr>
        <p:txBody>
          <a:bodyPr/>
          <a:lstStyle/>
          <a:p>
            <a:r>
              <a:rPr lang="en-US" sz="2600" smtClean="0"/>
              <a:t>The number of people reporting a disability increases with age, and </a:t>
            </a:r>
            <a:r>
              <a:rPr lang="en-US" sz="2600" b="1" smtClean="0">
                <a:solidFill>
                  <a:srgbClr val="FFFF00"/>
                </a:solidFill>
              </a:rPr>
              <a:t>women</a:t>
            </a:r>
            <a:r>
              <a:rPr lang="en-US" sz="2600" smtClean="0"/>
              <a:t> have a higher prevalence of disability than men at all ages. </a:t>
            </a:r>
          </a:p>
          <a:p>
            <a:r>
              <a:rPr lang="en-US" sz="2600" smtClean="0"/>
              <a:t>There are approximately as many "baby boomers" (ages 45–64; 17.3 million) affected now as older adults (age 65+, 18.1 million).</a:t>
            </a:r>
          </a:p>
          <a:p>
            <a:r>
              <a:rPr lang="en-US" sz="2600" smtClean="0"/>
              <a:t> Given the size of the baby-boom generation, the number of adults with disability is likely to increase dramatically as the baby boomers enter into higher risk age groups over the next 20 years. </a:t>
            </a:r>
          </a:p>
          <a:p>
            <a:endParaRPr lang="en-US" sz="2500" smtClean="0"/>
          </a:p>
        </p:txBody>
      </p:sp>
      <p:sp>
        <p:nvSpPr>
          <p:cNvPr id="35844" name="Date Placeholder 3"/>
          <p:cNvSpPr>
            <a:spLocks noGrp="1"/>
          </p:cNvSpPr>
          <p:nvPr>
            <p:ph type="dt" sz="quarter" idx="10"/>
          </p:nvPr>
        </p:nvSpPr>
        <p:spPr bwMode="auto">
          <a:noFill/>
          <a:ln>
            <a:miter lim="800000"/>
            <a:headEnd/>
            <a:tailEnd/>
          </a:ln>
        </p:spPr>
        <p:txBody>
          <a:bodyPr/>
          <a:lstStyle/>
          <a:p>
            <a:fld id="{E0D82532-A525-45BB-8A18-899638820DA3}" type="datetime3">
              <a:rPr lang="en-GB"/>
              <a:pPr/>
              <a:t>19 May, 2014</a:t>
            </a:fld>
            <a:endParaRPr lang="en-US"/>
          </a:p>
        </p:txBody>
      </p:sp>
      <p:sp>
        <p:nvSpPr>
          <p:cNvPr id="11269" name="Footer Placeholder 4"/>
          <p:cNvSpPr>
            <a:spLocks noGrp="1"/>
          </p:cNvSpPr>
          <p:nvPr>
            <p:ph type="ftr" sz="quarter" idx="11"/>
          </p:nvPr>
        </p:nvSpPr>
        <p:spPr/>
        <p:txBody>
          <a:bodyPr/>
          <a:lstStyle/>
          <a:p>
            <a:pPr>
              <a:defRPr/>
            </a:pPr>
            <a:r>
              <a:rPr lang="en-US"/>
              <a:t>Disabilities</a:t>
            </a:r>
          </a:p>
        </p:txBody>
      </p:sp>
      <p:sp>
        <p:nvSpPr>
          <p:cNvPr id="35846" name="Slide Number Placeholder 5"/>
          <p:cNvSpPr>
            <a:spLocks noGrp="1"/>
          </p:cNvSpPr>
          <p:nvPr>
            <p:ph type="sldNum" sz="quarter" idx="12"/>
          </p:nvPr>
        </p:nvSpPr>
        <p:spPr bwMode="auto">
          <a:noFill/>
          <a:ln>
            <a:miter lim="800000"/>
            <a:headEnd/>
            <a:tailEnd/>
          </a:ln>
        </p:spPr>
        <p:txBody>
          <a:bodyPr/>
          <a:lstStyle/>
          <a:p>
            <a:fld id="{F9372E02-B1D0-4F18-B8EA-22647DC5DA4B}" type="slidenum">
              <a:rPr lang="en-US"/>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defRPr/>
            </a:pPr>
            <a:r>
              <a:rPr lang="en-US" b="1" dirty="0">
                <a:solidFill>
                  <a:schemeClr val="bg2">
                    <a:lumMod val="75000"/>
                  </a:schemeClr>
                </a:solidFill>
                <a:latin typeface="Calibri" charset="0"/>
              </a:rPr>
              <a:t>Etiology:</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anose="020B0604020202020204" pitchFamily="34" charset="0"/>
              <a:buChar char="•"/>
              <a:defRPr/>
            </a:pPr>
            <a:r>
              <a:rPr lang="en-US" sz="4000" b="1" dirty="0" smtClean="0">
                <a:solidFill>
                  <a:srgbClr val="FFFF00"/>
                </a:solidFill>
                <a:ea typeface="+mn-ea"/>
                <a:cs typeface="+mn-cs"/>
              </a:rPr>
              <a:t>Intrinsic  vs    Extrinsic,</a:t>
            </a:r>
          </a:p>
          <a:p>
            <a:pPr eaLnBrk="1" fontAlgn="auto" hangingPunct="1">
              <a:spcAft>
                <a:spcPts val="0"/>
              </a:spcAft>
              <a:buFont typeface="Arial" panose="020B0604020202020204" pitchFamily="34" charset="0"/>
              <a:buChar char="•"/>
              <a:defRPr/>
            </a:pPr>
            <a:r>
              <a:rPr lang="en-US" sz="4000" b="1" dirty="0" smtClean="0">
                <a:solidFill>
                  <a:srgbClr val="FFFF00"/>
                </a:solidFill>
                <a:ea typeface="+mn-ea"/>
                <a:cs typeface="+mn-cs"/>
              </a:rPr>
              <a:t>Primary  </a:t>
            </a:r>
            <a:r>
              <a:rPr lang="en-US" sz="4000" b="1" dirty="0" err="1" smtClean="0">
                <a:solidFill>
                  <a:srgbClr val="FFFF00"/>
                </a:solidFill>
                <a:ea typeface="+mn-ea"/>
                <a:cs typeface="+mn-cs"/>
              </a:rPr>
              <a:t>vs</a:t>
            </a:r>
            <a:r>
              <a:rPr lang="en-US" sz="4000" b="1" dirty="0" smtClean="0">
                <a:solidFill>
                  <a:srgbClr val="FFFF00"/>
                </a:solidFill>
                <a:ea typeface="+mn-ea"/>
                <a:cs typeface="+mn-cs"/>
              </a:rPr>
              <a:t>    Secondary.</a:t>
            </a:r>
          </a:p>
          <a:p>
            <a:pPr eaLnBrk="1" fontAlgn="auto" hangingPunct="1">
              <a:spcAft>
                <a:spcPts val="0"/>
              </a:spcAft>
              <a:buFont typeface="Arial" panose="020B0604020202020204" pitchFamily="34" charset="0"/>
              <a:buNone/>
              <a:defRPr/>
            </a:pPr>
            <a:r>
              <a:rPr lang="en-US" sz="4000" dirty="0" smtClean="0">
                <a:ea typeface="+mn-ea"/>
                <a:cs typeface="+mn-cs"/>
              </a:rPr>
              <a:t>                     Classification:</a:t>
            </a:r>
          </a:p>
          <a:p>
            <a:pPr marL="514350" indent="-514350" eaLnBrk="1" fontAlgn="auto" hangingPunct="1">
              <a:spcAft>
                <a:spcPts val="0"/>
              </a:spcAft>
              <a:buFont typeface="+mj-lt"/>
              <a:buAutoNum type="arabicPeriod"/>
              <a:defRPr/>
            </a:pPr>
            <a:r>
              <a:rPr lang="en-US" sz="4000" dirty="0" smtClean="0">
                <a:ea typeface="+mn-ea"/>
                <a:cs typeface="+mn-cs"/>
              </a:rPr>
              <a:t>Physical,</a:t>
            </a:r>
          </a:p>
          <a:p>
            <a:pPr marL="514350" indent="-514350" eaLnBrk="1" fontAlgn="auto" hangingPunct="1">
              <a:spcAft>
                <a:spcPts val="0"/>
              </a:spcAft>
              <a:buFont typeface="+mj-lt"/>
              <a:buAutoNum type="arabicPeriod"/>
              <a:defRPr/>
            </a:pPr>
            <a:r>
              <a:rPr lang="en-US" sz="4000" dirty="0" smtClean="0">
                <a:ea typeface="+mn-ea"/>
                <a:cs typeface="+mn-cs"/>
              </a:rPr>
              <a:t>Mental,</a:t>
            </a:r>
          </a:p>
          <a:p>
            <a:pPr marL="514350" indent="-514350" eaLnBrk="1" fontAlgn="auto" hangingPunct="1">
              <a:spcAft>
                <a:spcPts val="0"/>
              </a:spcAft>
              <a:buFont typeface="+mj-lt"/>
              <a:buAutoNum type="arabicPeriod"/>
              <a:defRPr/>
            </a:pPr>
            <a:r>
              <a:rPr lang="en-US" sz="4000" dirty="0" smtClean="0">
                <a:ea typeface="+mn-ea"/>
                <a:cs typeface="+mn-cs"/>
              </a:rPr>
              <a:t>Social.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0"/>
            <a:ext cx="7772400" cy="1268413"/>
          </a:xfrm>
        </p:spPr>
        <p:txBody>
          <a:bodyPr/>
          <a:lstStyle/>
          <a:p>
            <a:r>
              <a:rPr lang="en-US" sz="2800" b="1" smtClean="0">
                <a:solidFill>
                  <a:srgbClr val="FF0000"/>
                </a:solidFill>
              </a:rPr>
              <a:t>The Magnitude of Disability in the</a:t>
            </a:r>
            <a:r>
              <a:rPr lang="ar-SA" sz="2800" b="1" smtClean="0">
                <a:solidFill>
                  <a:srgbClr val="FF0000"/>
                </a:solidFill>
              </a:rPr>
              <a:t> </a:t>
            </a:r>
            <a:r>
              <a:rPr lang="en-US" sz="2800" b="1" smtClean="0">
                <a:solidFill>
                  <a:srgbClr val="FF0000"/>
                </a:solidFill>
              </a:rPr>
              <a:t>Eastern Mediterranean Region</a:t>
            </a:r>
            <a:r>
              <a:rPr lang="ar-SA" sz="2800" b="1" smtClean="0">
                <a:solidFill>
                  <a:srgbClr val="FF0000"/>
                </a:solidFill>
              </a:rPr>
              <a:t>:</a:t>
            </a:r>
            <a:r>
              <a:rPr lang="en-US" sz="2800" smtClean="0">
                <a:solidFill>
                  <a:srgbClr val="FF0000"/>
                </a:solidFill>
              </a:rPr>
              <a:t> </a:t>
            </a:r>
          </a:p>
        </p:txBody>
      </p:sp>
      <p:pic>
        <p:nvPicPr>
          <p:cNvPr id="36867" name="Picture 4" descr="footimg"/>
          <p:cNvPicPr>
            <a:picLocks noChangeAspect="1" noChangeArrowheads="1"/>
          </p:cNvPicPr>
          <p:nvPr>
            <p:ph sz="quarter" idx="2"/>
          </p:nvPr>
        </p:nvPicPr>
        <p:blipFill>
          <a:blip r:embed="rId3"/>
          <a:srcRect/>
          <a:stretch>
            <a:fillRect/>
          </a:stretch>
        </p:blipFill>
        <p:spPr>
          <a:xfrm>
            <a:off x="287338" y="5105400"/>
            <a:ext cx="8551862" cy="1219200"/>
          </a:xfrm>
          <a:noFill/>
        </p:spPr>
      </p:pic>
      <p:pic>
        <p:nvPicPr>
          <p:cNvPr id="36868" name="Picture 7"/>
          <p:cNvPicPr>
            <a:picLocks noChangeAspect="1" noChangeArrowheads="1"/>
          </p:cNvPicPr>
          <p:nvPr>
            <p:ph sz="quarter" idx="3"/>
          </p:nvPr>
        </p:nvPicPr>
        <p:blipFill>
          <a:blip r:embed="rId4"/>
          <a:srcRect/>
          <a:stretch>
            <a:fillRect/>
          </a:stretch>
        </p:blipFill>
        <p:spPr>
          <a:xfrm>
            <a:off x="827088" y="1773238"/>
            <a:ext cx="7705725" cy="2635250"/>
          </a:xfrm>
          <a:noFill/>
        </p:spPr>
      </p:pic>
      <p:sp>
        <p:nvSpPr>
          <p:cNvPr id="36869" name="Date Placeholder 6"/>
          <p:cNvSpPr>
            <a:spLocks noGrp="1"/>
          </p:cNvSpPr>
          <p:nvPr>
            <p:ph type="dt" sz="quarter" idx="10"/>
          </p:nvPr>
        </p:nvSpPr>
        <p:spPr bwMode="auto">
          <a:noFill/>
          <a:ln>
            <a:miter lim="800000"/>
            <a:headEnd/>
            <a:tailEnd/>
          </a:ln>
        </p:spPr>
        <p:txBody>
          <a:bodyPr/>
          <a:lstStyle/>
          <a:p>
            <a:fld id="{66C9214D-EE2F-4F91-8172-A3AF199D1884}" type="datetime3">
              <a:rPr lang="en-GB"/>
              <a:pPr/>
              <a:t>19 May, 2014</a:t>
            </a:fld>
            <a:endParaRPr lang="en-US"/>
          </a:p>
        </p:txBody>
      </p:sp>
      <p:sp>
        <p:nvSpPr>
          <p:cNvPr id="36870" name="Slide Number Placeholder 7"/>
          <p:cNvSpPr>
            <a:spLocks noGrp="1"/>
          </p:cNvSpPr>
          <p:nvPr>
            <p:ph type="sldNum" sz="quarter" idx="12"/>
          </p:nvPr>
        </p:nvSpPr>
        <p:spPr bwMode="auto">
          <a:noFill/>
          <a:ln>
            <a:miter lim="800000"/>
            <a:headEnd/>
            <a:tailEnd/>
          </a:ln>
        </p:spPr>
        <p:txBody>
          <a:bodyPr/>
          <a:lstStyle/>
          <a:p>
            <a:fld id="{847F1800-7128-4920-A3A9-7E6D7A50D567}" type="slidenum">
              <a:rPr lang="ar-SA"/>
              <a:pPr/>
              <a:t>30</a:t>
            </a:fld>
            <a:endParaRPr lang="en-US">
              <a:cs typeface="Arial" charset="0"/>
            </a:endParaRPr>
          </a:p>
        </p:txBody>
      </p:sp>
      <p:sp>
        <p:nvSpPr>
          <p:cNvPr id="14344" name="Footer Placeholder 8"/>
          <p:cNvSpPr>
            <a:spLocks noGrp="1"/>
          </p:cNvSpPr>
          <p:nvPr>
            <p:ph type="ftr" sz="quarter" idx="11"/>
          </p:nvPr>
        </p:nvSpPr>
        <p:spPr/>
        <p:txBody>
          <a:bodyPr/>
          <a:lstStyle/>
          <a:p>
            <a:pPr>
              <a:defRPr/>
            </a:pPr>
            <a:r>
              <a:rPr lang="en-US"/>
              <a:t>Disabilities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600200" y="0"/>
            <a:ext cx="5638800" cy="1196975"/>
          </a:xfrm>
        </p:spPr>
        <p:txBody>
          <a:bodyPr/>
          <a:lstStyle/>
          <a:p>
            <a:r>
              <a:rPr lang="en-US" sz="3600" b="1" smtClean="0">
                <a:solidFill>
                  <a:srgbClr val="FF0000"/>
                </a:solidFill>
              </a:rPr>
              <a:t>KSA Estimates (1)</a:t>
            </a:r>
          </a:p>
        </p:txBody>
      </p:sp>
      <p:pic>
        <p:nvPicPr>
          <p:cNvPr id="38915" name="Picture 7"/>
          <p:cNvPicPr>
            <a:picLocks noChangeAspect="1" noChangeArrowheads="1"/>
          </p:cNvPicPr>
          <p:nvPr>
            <p:ph sz="half" idx="1"/>
          </p:nvPr>
        </p:nvPicPr>
        <p:blipFill>
          <a:blip r:embed="rId3"/>
          <a:srcRect/>
          <a:stretch>
            <a:fillRect/>
          </a:stretch>
        </p:blipFill>
        <p:spPr>
          <a:xfrm>
            <a:off x="381000" y="1600200"/>
            <a:ext cx="8077200" cy="4572000"/>
          </a:xfrm>
          <a:noFill/>
        </p:spPr>
      </p:pic>
      <p:sp>
        <p:nvSpPr>
          <p:cNvPr id="38916" name="Content Placeholder 4"/>
          <p:cNvSpPr>
            <a:spLocks noGrp="1"/>
          </p:cNvSpPr>
          <p:nvPr>
            <p:ph sz="quarter" idx="3"/>
          </p:nvPr>
        </p:nvSpPr>
        <p:spPr/>
        <p:txBody>
          <a:bodyPr/>
          <a:lstStyle/>
          <a:p>
            <a:endParaRPr lang="ar-EG" smtClean="0"/>
          </a:p>
        </p:txBody>
      </p:sp>
      <p:sp>
        <p:nvSpPr>
          <p:cNvPr id="38917" name="Date Placeholder 5"/>
          <p:cNvSpPr>
            <a:spLocks noGrp="1"/>
          </p:cNvSpPr>
          <p:nvPr>
            <p:ph type="dt" sz="quarter" idx="10"/>
          </p:nvPr>
        </p:nvSpPr>
        <p:spPr bwMode="auto">
          <a:noFill/>
          <a:ln>
            <a:miter lim="800000"/>
            <a:headEnd/>
            <a:tailEnd/>
          </a:ln>
        </p:spPr>
        <p:txBody>
          <a:bodyPr/>
          <a:lstStyle/>
          <a:p>
            <a:fld id="{F828D9CE-CD6D-4C4A-B6BE-C5FE12E59090}" type="datetime3">
              <a:rPr lang="en-GB"/>
              <a:pPr/>
              <a:t>19 May, 2014</a:t>
            </a:fld>
            <a:endParaRPr lang="en-US"/>
          </a:p>
        </p:txBody>
      </p:sp>
      <p:sp>
        <p:nvSpPr>
          <p:cNvPr id="38918" name="Slide Number Placeholder 6"/>
          <p:cNvSpPr>
            <a:spLocks noGrp="1"/>
          </p:cNvSpPr>
          <p:nvPr>
            <p:ph type="sldNum" sz="quarter" idx="12"/>
          </p:nvPr>
        </p:nvSpPr>
        <p:spPr bwMode="auto">
          <a:noFill/>
          <a:ln>
            <a:miter lim="800000"/>
            <a:headEnd/>
            <a:tailEnd/>
          </a:ln>
        </p:spPr>
        <p:txBody>
          <a:bodyPr/>
          <a:lstStyle/>
          <a:p>
            <a:fld id="{7A418502-4F5D-494C-9F9D-3156A190DE4B}" type="slidenum">
              <a:rPr lang="ar-SA"/>
              <a:pPr/>
              <a:t>31</a:t>
            </a:fld>
            <a:endParaRPr lang="en-US">
              <a:cs typeface="Arial" charset="0"/>
            </a:endParaRPr>
          </a:p>
        </p:txBody>
      </p:sp>
      <p:sp>
        <p:nvSpPr>
          <p:cNvPr id="15367" name="Footer Placeholder 7"/>
          <p:cNvSpPr>
            <a:spLocks noGrp="1"/>
          </p:cNvSpPr>
          <p:nvPr>
            <p:ph type="ftr" sz="quarter" idx="11"/>
          </p:nvPr>
        </p:nvSpPr>
        <p:spPr/>
        <p:txBody>
          <a:bodyPr/>
          <a:lstStyle/>
          <a:p>
            <a:pPr>
              <a:defRPr/>
            </a:pPr>
            <a:r>
              <a:rPr lang="en-US"/>
              <a:t>Disabilities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4"/>
          <p:cNvPicPr>
            <a:picLocks noChangeAspect="1" noChangeArrowheads="1"/>
          </p:cNvPicPr>
          <p:nvPr/>
        </p:nvPicPr>
        <p:blipFill>
          <a:blip r:embed="rId2"/>
          <a:srcRect/>
          <a:stretch>
            <a:fillRect/>
          </a:stretch>
        </p:blipFill>
        <p:spPr bwMode="auto">
          <a:xfrm>
            <a:off x="990600" y="1676400"/>
            <a:ext cx="7502525" cy="4235450"/>
          </a:xfrm>
          <a:prstGeom prst="rect">
            <a:avLst/>
          </a:prstGeom>
          <a:noFill/>
          <a:ln w="9525">
            <a:noFill/>
            <a:miter lim="800000"/>
            <a:headEnd/>
            <a:tailEnd/>
          </a:ln>
        </p:spPr>
      </p:pic>
      <p:sp>
        <p:nvSpPr>
          <p:cNvPr id="40963" name="Rectangle 2"/>
          <p:cNvSpPr>
            <a:spLocks noChangeArrowheads="1"/>
          </p:cNvSpPr>
          <p:nvPr/>
        </p:nvSpPr>
        <p:spPr bwMode="auto">
          <a:xfrm>
            <a:off x="1600200" y="260350"/>
            <a:ext cx="5638800" cy="646113"/>
          </a:xfrm>
          <a:prstGeom prst="rect">
            <a:avLst/>
          </a:prstGeom>
          <a:noFill/>
          <a:ln w="9525">
            <a:noFill/>
            <a:miter lim="800000"/>
            <a:headEnd/>
            <a:tailEnd/>
          </a:ln>
        </p:spPr>
        <p:txBody>
          <a:bodyPr>
            <a:spAutoFit/>
          </a:bodyPr>
          <a:lstStyle/>
          <a:p>
            <a:pPr eaLnBrk="1" hangingPunct="1"/>
            <a:r>
              <a:rPr lang="en-US" b="1">
                <a:solidFill>
                  <a:srgbClr val="CC0000"/>
                </a:solidFill>
              </a:rPr>
              <a:t>            </a:t>
            </a:r>
            <a:r>
              <a:rPr lang="en-US" sz="3600" b="1">
                <a:solidFill>
                  <a:srgbClr val="FF0000"/>
                </a:solidFill>
              </a:rPr>
              <a:t>KSA Estimates (2)</a:t>
            </a:r>
            <a:endParaRPr lang="en-US" sz="3600">
              <a:solidFill>
                <a:srgbClr val="FF0000"/>
              </a:solidFill>
            </a:endParaRPr>
          </a:p>
        </p:txBody>
      </p:sp>
      <p:sp>
        <p:nvSpPr>
          <p:cNvPr id="40964" name="Date Placeholder 3"/>
          <p:cNvSpPr>
            <a:spLocks noGrp="1"/>
          </p:cNvSpPr>
          <p:nvPr>
            <p:ph type="dt" sz="quarter" idx="10"/>
          </p:nvPr>
        </p:nvSpPr>
        <p:spPr bwMode="auto">
          <a:noFill/>
          <a:ln>
            <a:miter lim="800000"/>
            <a:headEnd/>
            <a:tailEnd/>
          </a:ln>
        </p:spPr>
        <p:txBody>
          <a:bodyPr/>
          <a:lstStyle/>
          <a:p>
            <a:fld id="{816C2746-4C6D-4296-A93E-DD5D814F11F2}" type="datetime3">
              <a:rPr lang="en-GB"/>
              <a:pPr/>
              <a:t>19 May, 2014</a:t>
            </a:fld>
            <a:endParaRPr lang="en-US"/>
          </a:p>
        </p:txBody>
      </p:sp>
      <p:sp>
        <p:nvSpPr>
          <p:cNvPr id="40965" name="Slide Number Placeholder 4"/>
          <p:cNvSpPr>
            <a:spLocks noGrp="1"/>
          </p:cNvSpPr>
          <p:nvPr>
            <p:ph type="sldNum" sz="quarter" idx="12"/>
          </p:nvPr>
        </p:nvSpPr>
        <p:spPr bwMode="auto">
          <a:noFill/>
          <a:ln>
            <a:miter lim="800000"/>
            <a:headEnd/>
            <a:tailEnd/>
          </a:ln>
        </p:spPr>
        <p:txBody>
          <a:bodyPr/>
          <a:lstStyle/>
          <a:p>
            <a:fld id="{6AF31CFF-D1AF-4B83-9DC6-419D10D043BF}" type="slidenum">
              <a:rPr lang="en-US"/>
              <a:pPr/>
              <a:t>32</a:t>
            </a:fld>
            <a:endParaRPr lang="en-US"/>
          </a:p>
        </p:txBody>
      </p:sp>
      <p:sp>
        <p:nvSpPr>
          <p:cNvPr id="16390" name="Footer Placeholder 5"/>
          <p:cNvSpPr>
            <a:spLocks noGrp="1"/>
          </p:cNvSpPr>
          <p:nvPr>
            <p:ph type="ftr" sz="quarter" idx="11"/>
          </p:nvPr>
        </p:nvSpPr>
        <p:spPr/>
        <p:txBody>
          <a:bodyPr/>
          <a:lstStyle/>
          <a:p>
            <a:pPr>
              <a:defRPr/>
            </a:pPr>
            <a:r>
              <a:rPr lang="en-US"/>
              <a:t>Disabilities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8"/>
          <p:cNvPicPr>
            <a:picLocks noChangeAspect="1" noChangeArrowheads="1"/>
          </p:cNvPicPr>
          <p:nvPr>
            <p:ph sz="half" idx="1"/>
          </p:nvPr>
        </p:nvPicPr>
        <p:blipFill>
          <a:blip r:embed="rId2"/>
          <a:srcRect/>
          <a:stretch>
            <a:fillRect/>
          </a:stretch>
        </p:blipFill>
        <p:spPr>
          <a:xfrm>
            <a:off x="909638" y="1447800"/>
            <a:ext cx="7472362" cy="4786313"/>
          </a:xfrm>
          <a:noFill/>
        </p:spPr>
      </p:pic>
      <p:pic>
        <p:nvPicPr>
          <p:cNvPr id="41987" name="Picture 11"/>
          <p:cNvPicPr>
            <a:picLocks noChangeAspect="1" noChangeArrowheads="1"/>
          </p:cNvPicPr>
          <p:nvPr>
            <p:ph sz="half" idx="2"/>
          </p:nvPr>
        </p:nvPicPr>
        <p:blipFill>
          <a:blip r:embed="rId3"/>
          <a:srcRect/>
          <a:stretch>
            <a:fillRect/>
          </a:stretch>
        </p:blipFill>
        <p:spPr>
          <a:xfrm>
            <a:off x="990600" y="5715000"/>
            <a:ext cx="7239000" cy="561975"/>
          </a:xfrm>
          <a:noFill/>
        </p:spPr>
      </p:pic>
      <p:sp>
        <p:nvSpPr>
          <p:cNvPr id="41988" name="Rectangle 14"/>
          <p:cNvSpPr>
            <a:spLocks noChangeArrowheads="1"/>
          </p:cNvSpPr>
          <p:nvPr/>
        </p:nvSpPr>
        <p:spPr bwMode="auto">
          <a:xfrm>
            <a:off x="1752600" y="333375"/>
            <a:ext cx="6096000" cy="646113"/>
          </a:xfrm>
          <a:prstGeom prst="rect">
            <a:avLst/>
          </a:prstGeom>
          <a:noFill/>
          <a:ln w="9525">
            <a:noFill/>
            <a:miter lim="800000"/>
            <a:headEnd/>
            <a:tailEnd/>
          </a:ln>
        </p:spPr>
        <p:txBody>
          <a:bodyPr anchor="ctr">
            <a:spAutoFit/>
          </a:bodyPr>
          <a:lstStyle/>
          <a:p>
            <a:pPr eaLnBrk="1" hangingPunct="1"/>
            <a:r>
              <a:rPr lang="en-US" sz="3600" b="1">
                <a:solidFill>
                  <a:srgbClr val="FF0000"/>
                </a:solidFill>
              </a:rPr>
              <a:t>Causes of Disability, KSA</a:t>
            </a:r>
            <a:endParaRPr lang="ar-SA">
              <a:solidFill>
                <a:srgbClr val="FF0000"/>
              </a:solidFill>
            </a:endParaRPr>
          </a:p>
        </p:txBody>
      </p:sp>
      <p:sp>
        <p:nvSpPr>
          <p:cNvPr id="41989" name="Date Placeholder 4"/>
          <p:cNvSpPr>
            <a:spLocks noGrp="1"/>
          </p:cNvSpPr>
          <p:nvPr>
            <p:ph type="dt" sz="quarter" idx="10"/>
          </p:nvPr>
        </p:nvSpPr>
        <p:spPr bwMode="auto">
          <a:noFill/>
          <a:ln>
            <a:miter lim="800000"/>
            <a:headEnd/>
            <a:tailEnd/>
          </a:ln>
        </p:spPr>
        <p:txBody>
          <a:bodyPr/>
          <a:lstStyle/>
          <a:p>
            <a:fld id="{7793F69D-0506-4214-B1BC-C76EA4DA1ACB}" type="datetime3">
              <a:rPr lang="en-GB"/>
              <a:pPr/>
              <a:t>19 May, 2014</a:t>
            </a:fld>
            <a:endParaRPr lang="en-US"/>
          </a:p>
        </p:txBody>
      </p:sp>
      <p:sp>
        <p:nvSpPr>
          <p:cNvPr id="41990" name="Slide Number Placeholder 5"/>
          <p:cNvSpPr>
            <a:spLocks noGrp="1"/>
          </p:cNvSpPr>
          <p:nvPr>
            <p:ph type="sldNum" sz="quarter" idx="12"/>
          </p:nvPr>
        </p:nvSpPr>
        <p:spPr bwMode="auto">
          <a:noFill/>
          <a:ln>
            <a:miter lim="800000"/>
            <a:headEnd/>
            <a:tailEnd/>
          </a:ln>
        </p:spPr>
        <p:txBody>
          <a:bodyPr/>
          <a:lstStyle/>
          <a:p>
            <a:fld id="{E365DC83-0726-4B7A-B991-58E0422E00FD}" type="slidenum">
              <a:rPr lang="en-US"/>
              <a:pPr/>
              <a:t>33</a:t>
            </a:fld>
            <a:endParaRPr lang="en-US"/>
          </a:p>
        </p:txBody>
      </p:sp>
      <p:sp>
        <p:nvSpPr>
          <p:cNvPr id="17415" name="Footer Placeholder 6"/>
          <p:cNvSpPr>
            <a:spLocks noGrp="1"/>
          </p:cNvSpPr>
          <p:nvPr>
            <p:ph type="ftr" sz="quarter" idx="11"/>
          </p:nvPr>
        </p:nvSpPr>
        <p:spPr/>
        <p:txBody>
          <a:bodyPr/>
          <a:lstStyle/>
          <a:p>
            <a:pPr>
              <a:defRPr/>
            </a:pPr>
            <a:r>
              <a:rPr lang="en-US"/>
              <a:t>Disabilities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600200" y="188913"/>
            <a:ext cx="6172200" cy="954087"/>
          </a:xfrm>
        </p:spPr>
        <p:txBody>
          <a:bodyPr/>
          <a:lstStyle/>
          <a:p>
            <a:r>
              <a:rPr lang="en-US" sz="3200" b="1" smtClean="0">
                <a:solidFill>
                  <a:srgbClr val="FF0000"/>
                </a:solidFill>
              </a:rPr>
              <a:t>Egypt Estimates</a:t>
            </a:r>
          </a:p>
        </p:txBody>
      </p:sp>
      <p:pic>
        <p:nvPicPr>
          <p:cNvPr id="43011" name="Picture 5"/>
          <p:cNvPicPr>
            <a:picLocks noChangeAspect="1" noChangeArrowheads="1"/>
          </p:cNvPicPr>
          <p:nvPr>
            <p:ph sz="quarter" idx="2"/>
          </p:nvPr>
        </p:nvPicPr>
        <p:blipFill>
          <a:blip r:embed="rId3"/>
          <a:srcRect l="1900" t="3345" r="1266" b="1115"/>
          <a:stretch>
            <a:fillRect/>
          </a:stretch>
        </p:blipFill>
        <p:spPr>
          <a:xfrm>
            <a:off x="838200" y="1587500"/>
            <a:ext cx="7467600" cy="4568825"/>
          </a:xfrm>
          <a:noFill/>
        </p:spPr>
      </p:pic>
      <p:sp>
        <p:nvSpPr>
          <p:cNvPr id="43012" name="Date Placeholder 5"/>
          <p:cNvSpPr>
            <a:spLocks noGrp="1"/>
          </p:cNvSpPr>
          <p:nvPr>
            <p:ph type="dt" sz="quarter" idx="10"/>
          </p:nvPr>
        </p:nvSpPr>
        <p:spPr bwMode="auto">
          <a:noFill/>
          <a:ln>
            <a:miter lim="800000"/>
            <a:headEnd/>
            <a:tailEnd/>
          </a:ln>
        </p:spPr>
        <p:txBody>
          <a:bodyPr/>
          <a:lstStyle/>
          <a:p>
            <a:fld id="{93F11161-F19F-44D0-B829-BED1ECA5F344}" type="datetime3">
              <a:rPr lang="en-GB"/>
              <a:pPr/>
              <a:t>19 May, 2014</a:t>
            </a:fld>
            <a:endParaRPr lang="en-US"/>
          </a:p>
        </p:txBody>
      </p:sp>
      <p:sp>
        <p:nvSpPr>
          <p:cNvPr id="43013" name="Slide Number Placeholder 6"/>
          <p:cNvSpPr>
            <a:spLocks noGrp="1"/>
          </p:cNvSpPr>
          <p:nvPr>
            <p:ph type="sldNum" sz="quarter" idx="12"/>
          </p:nvPr>
        </p:nvSpPr>
        <p:spPr bwMode="auto">
          <a:noFill/>
          <a:ln>
            <a:miter lim="800000"/>
            <a:headEnd/>
            <a:tailEnd/>
          </a:ln>
        </p:spPr>
        <p:txBody>
          <a:bodyPr/>
          <a:lstStyle/>
          <a:p>
            <a:fld id="{19F5C3AB-FCF8-406B-9ABD-E0617C7C693C}" type="slidenum">
              <a:rPr lang="ar-SA"/>
              <a:pPr/>
              <a:t>34</a:t>
            </a:fld>
            <a:endParaRPr lang="en-US">
              <a:cs typeface="Arial" charset="0"/>
            </a:endParaRPr>
          </a:p>
        </p:txBody>
      </p:sp>
      <p:sp>
        <p:nvSpPr>
          <p:cNvPr id="18439" name="Footer Placeholder 7"/>
          <p:cNvSpPr>
            <a:spLocks noGrp="1"/>
          </p:cNvSpPr>
          <p:nvPr>
            <p:ph type="ftr" sz="quarter" idx="11"/>
          </p:nvPr>
        </p:nvSpPr>
        <p:spPr/>
        <p:txBody>
          <a:bodyPr/>
          <a:lstStyle/>
          <a:p>
            <a:pPr>
              <a:defRPr/>
            </a:pPr>
            <a:r>
              <a:rPr lang="en-US"/>
              <a:t>Disabilities</a:t>
            </a:r>
          </a:p>
        </p:txBody>
      </p:sp>
      <p:pic>
        <p:nvPicPr>
          <p:cNvPr id="43015" name="Picture 3"/>
          <p:cNvPicPr>
            <a:picLocks noChangeAspect="1" noChangeArrowheads="1"/>
          </p:cNvPicPr>
          <p:nvPr>
            <p:ph sz="quarter" idx="3"/>
          </p:nvPr>
        </p:nvPicPr>
        <p:blipFill>
          <a:blip r:embed="rId4"/>
          <a:srcRect/>
          <a:stretch>
            <a:fillRect/>
          </a:stretch>
        </p:blipFill>
        <p:spPr>
          <a:xfrm>
            <a:off x="0" y="0"/>
            <a:ext cx="2447925" cy="663575"/>
          </a:xfr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990600" y="333375"/>
            <a:ext cx="7848600" cy="719138"/>
          </a:xfrm>
        </p:spPr>
        <p:txBody>
          <a:bodyPr/>
          <a:lstStyle/>
          <a:p>
            <a:r>
              <a:rPr lang="en-US" sz="3600" b="1" smtClean="0">
                <a:solidFill>
                  <a:srgbClr val="FF0000"/>
                </a:solidFill>
              </a:rPr>
              <a:t>Syria Estimates</a:t>
            </a:r>
          </a:p>
        </p:txBody>
      </p:sp>
      <p:pic>
        <p:nvPicPr>
          <p:cNvPr id="45059" name="Picture 3"/>
          <p:cNvPicPr>
            <a:picLocks noChangeAspect="1" noChangeArrowheads="1"/>
          </p:cNvPicPr>
          <p:nvPr>
            <p:ph sz="quarter" idx="3"/>
          </p:nvPr>
        </p:nvPicPr>
        <p:blipFill>
          <a:blip r:embed="rId4"/>
          <a:srcRect/>
          <a:stretch>
            <a:fillRect/>
          </a:stretch>
        </p:blipFill>
        <p:spPr>
          <a:xfrm>
            <a:off x="0" y="0"/>
            <a:ext cx="2447925" cy="663575"/>
          </a:xfrm>
          <a:noFill/>
        </p:spPr>
      </p:pic>
      <p:sp>
        <p:nvSpPr>
          <p:cNvPr id="45060" name="Rectangle 6"/>
          <p:cNvSpPr>
            <a:spLocks noChangeArrowheads="1"/>
          </p:cNvSpPr>
          <p:nvPr/>
        </p:nvSpPr>
        <p:spPr bwMode="auto">
          <a:xfrm>
            <a:off x="0" y="2228850"/>
            <a:ext cx="9144000" cy="0"/>
          </a:xfrm>
          <a:prstGeom prst="rect">
            <a:avLst/>
          </a:prstGeom>
          <a:noFill/>
          <a:ln w="9525">
            <a:noFill/>
            <a:miter lim="800000"/>
            <a:headEnd/>
            <a:tailEnd/>
          </a:ln>
        </p:spPr>
        <p:txBody>
          <a:bodyPr wrap="none" anchor="ctr">
            <a:spAutoFit/>
          </a:bodyPr>
          <a:lstStyle/>
          <a:p>
            <a:pPr eaLnBrk="1" hangingPunct="1"/>
            <a:endParaRPr lang="ar-EG"/>
          </a:p>
        </p:txBody>
      </p:sp>
      <p:graphicFrame>
        <p:nvGraphicFramePr>
          <p:cNvPr id="45061" name="Object 2"/>
          <p:cNvGraphicFramePr>
            <a:graphicFrameLocks noChangeAspect="1"/>
          </p:cNvGraphicFramePr>
          <p:nvPr/>
        </p:nvGraphicFramePr>
        <p:xfrm>
          <a:off x="609600" y="1287463"/>
          <a:ext cx="8001000" cy="5043487"/>
        </p:xfrm>
        <a:graphic>
          <a:graphicData uri="http://schemas.openxmlformats.org/presentationml/2006/ole">
            <p:oleObj spid="_x0000_s45061" name="Chart" r:id="rId5" imgW="4533900" imgH="2413000" progId="MSGraph.Chart.8">
              <p:embed/>
            </p:oleObj>
          </a:graphicData>
        </a:graphic>
      </p:graphicFrame>
      <p:sp>
        <p:nvSpPr>
          <p:cNvPr id="45062" name="Date Placeholder 5"/>
          <p:cNvSpPr>
            <a:spLocks noGrp="1"/>
          </p:cNvSpPr>
          <p:nvPr>
            <p:ph type="dt" sz="quarter" idx="10"/>
          </p:nvPr>
        </p:nvSpPr>
        <p:spPr bwMode="auto">
          <a:noFill/>
          <a:ln>
            <a:miter lim="800000"/>
            <a:headEnd/>
            <a:tailEnd/>
          </a:ln>
        </p:spPr>
        <p:txBody>
          <a:bodyPr/>
          <a:lstStyle/>
          <a:p>
            <a:fld id="{70507A96-1FF6-4DC1-B67E-F71D6CD76FDF}" type="datetime3">
              <a:rPr lang="en-GB"/>
              <a:pPr/>
              <a:t>19 May, 2014</a:t>
            </a:fld>
            <a:endParaRPr lang="en-US"/>
          </a:p>
        </p:txBody>
      </p:sp>
      <p:sp>
        <p:nvSpPr>
          <p:cNvPr id="45063" name="Slide Number Placeholder 6"/>
          <p:cNvSpPr>
            <a:spLocks noGrp="1"/>
          </p:cNvSpPr>
          <p:nvPr>
            <p:ph type="sldNum" sz="quarter" idx="12"/>
          </p:nvPr>
        </p:nvSpPr>
        <p:spPr bwMode="auto">
          <a:noFill/>
          <a:ln>
            <a:miter lim="800000"/>
            <a:headEnd/>
            <a:tailEnd/>
          </a:ln>
        </p:spPr>
        <p:txBody>
          <a:bodyPr/>
          <a:lstStyle/>
          <a:p>
            <a:fld id="{CD71D91E-E0B2-4197-A8E4-726379F0BD7B}" type="slidenum">
              <a:rPr lang="ar-SA"/>
              <a:pPr/>
              <a:t>35</a:t>
            </a:fld>
            <a:endParaRPr lang="en-US">
              <a:cs typeface="Arial" charset="0"/>
            </a:endParaRPr>
          </a:p>
        </p:txBody>
      </p:sp>
      <p:sp>
        <p:nvSpPr>
          <p:cNvPr id="1032" name="Footer Placeholder 7"/>
          <p:cNvSpPr>
            <a:spLocks noGrp="1"/>
          </p:cNvSpPr>
          <p:nvPr>
            <p:ph type="ftr" sz="quarter" idx="11"/>
          </p:nvPr>
        </p:nvSpPr>
        <p:spPr/>
        <p:txBody>
          <a:bodyPr/>
          <a:lstStyle/>
          <a:p>
            <a:pPr>
              <a:defRPr/>
            </a:pPr>
            <a:r>
              <a:rPr lang="en-US"/>
              <a:t>Disabilities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p:txBody>
          <a:bodyPr>
            <a:normAutofit fontScale="90000"/>
          </a:bodyPr>
          <a:lstStyle/>
          <a:p>
            <a:pPr>
              <a:defRPr/>
            </a:pPr>
            <a:r>
              <a:rPr lang="en-US" dirty="0" smtClean="0">
                <a:solidFill>
                  <a:srgbClr val="FF0000"/>
                </a:solidFill>
              </a:rPr>
              <a:t>PREVENTION &amp; CONTROL</a:t>
            </a:r>
          </a:p>
        </p:txBody>
      </p:sp>
      <p:sp>
        <p:nvSpPr>
          <p:cNvPr id="47107" name="Subtitle 2"/>
          <p:cNvSpPr>
            <a:spLocks noGrp="1"/>
          </p:cNvSpPr>
          <p:nvPr>
            <p:ph type="subTitle" idx="1"/>
          </p:nvPr>
        </p:nvSpPr>
        <p:spPr/>
        <p:txBody>
          <a:bodyPr/>
          <a:lstStyle/>
          <a:p>
            <a:endParaRPr lang="ar-EG" smtClean="0">
              <a:latin typeface="Arial" charset="0"/>
              <a:cs typeface="Arial"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1"/>
          <p:cNvSpPr>
            <a:spLocks noGrp="1"/>
          </p:cNvSpPr>
          <p:nvPr>
            <p:ph type="dt" sz="quarter" idx="10"/>
          </p:nvPr>
        </p:nvSpPr>
        <p:spPr bwMode="auto">
          <a:noFill/>
          <a:ln>
            <a:miter lim="800000"/>
            <a:headEnd/>
            <a:tailEnd/>
          </a:ln>
        </p:spPr>
        <p:txBody>
          <a:bodyPr/>
          <a:lstStyle/>
          <a:p>
            <a:fld id="{9733BCE3-124F-47CF-9116-956990376A97}" type="datetime3">
              <a:rPr lang="en-GB"/>
              <a:pPr/>
              <a:t>19 May, 2014</a:t>
            </a:fld>
            <a:endParaRPr lang="en-US"/>
          </a:p>
        </p:txBody>
      </p:sp>
      <p:sp>
        <p:nvSpPr>
          <p:cNvPr id="1028" name="Footer Placeholder 2"/>
          <p:cNvSpPr>
            <a:spLocks noGrp="1"/>
          </p:cNvSpPr>
          <p:nvPr>
            <p:ph type="ftr" sz="quarter" idx="11"/>
          </p:nvPr>
        </p:nvSpPr>
        <p:spPr/>
        <p:txBody>
          <a:bodyPr/>
          <a:lstStyle/>
          <a:p>
            <a:pPr>
              <a:defRPr/>
            </a:pPr>
            <a:r>
              <a:rPr lang="en-US"/>
              <a:t>Disabilities</a:t>
            </a:r>
          </a:p>
        </p:txBody>
      </p:sp>
      <p:sp>
        <p:nvSpPr>
          <p:cNvPr id="48132" name="Slide Number Placeholder 3"/>
          <p:cNvSpPr>
            <a:spLocks noGrp="1"/>
          </p:cNvSpPr>
          <p:nvPr>
            <p:ph type="sldNum" sz="quarter" idx="12"/>
          </p:nvPr>
        </p:nvSpPr>
        <p:spPr bwMode="auto">
          <a:noFill/>
          <a:ln>
            <a:miter lim="800000"/>
            <a:headEnd/>
            <a:tailEnd/>
          </a:ln>
        </p:spPr>
        <p:txBody>
          <a:bodyPr/>
          <a:lstStyle/>
          <a:p>
            <a:fld id="{A31D5A76-0A33-418F-B6FB-0FF2930EAE39}" type="slidenum">
              <a:rPr lang="ar-SA"/>
              <a:pPr/>
              <a:t>37</a:t>
            </a:fld>
            <a:endParaRPr lang="en-US">
              <a:cs typeface="Arial" charset="0"/>
            </a:endParaRPr>
          </a:p>
        </p:txBody>
      </p:sp>
      <p:grpSp>
        <p:nvGrpSpPr>
          <p:cNvPr id="48133" name="Group 2"/>
          <p:cNvGrpSpPr>
            <a:grpSpLocks/>
          </p:cNvGrpSpPr>
          <p:nvPr/>
        </p:nvGrpSpPr>
        <p:grpSpPr bwMode="auto">
          <a:xfrm>
            <a:off x="0" y="1700213"/>
            <a:ext cx="9144000" cy="3709987"/>
            <a:chOff x="0" y="432"/>
            <a:chExt cx="5760" cy="3024"/>
          </a:xfrm>
        </p:grpSpPr>
        <p:graphicFrame>
          <p:nvGraphicFramePr>
            <p:cNvPr id="48134" name="Object 3"/>
            <p:cNvGraphicFramePr>
              <a:graphicFrameLocks noChangeAspect="1"/>
            </p:cNvGraphicFramePr>
            <p:nvPr/>
          </p:nvGraphicFramePr>
          <p:xfrm>
            <a:off x="0" y="432"/>
            <a:ext cx="5760" cy="3024"/>
          </p:xfrm>
          <a:graphic>
            <a:graphicData uri="http://schemas.openxmlformats.org/presentationml/2006/ole">
              <p:oleObj spid="_x0000_s48134" name="Photo Editor Photo" r:id="rId4" imgW="9135750" imgH="6849431" progId="">
                <p:embed/>
              </p:oleObj>
            </a:graphicData>
          </a:graphic>
        </p:graphicFrame>
        <p:grpSp>
          <p:nvGrpSpPr>
            <p:cNvPr id="48135" name="Group 4"/>
            <p:cNvGrpSpPr>
              <a:grpSpLocks/>
            </p:cNvGrpSpPr>
            <p:nvPr/>
          </p:nvGrpSpPr>
          <p:grpSpPr bwMode="auto">
            <a:xfrm>
              <a:off x="0" y="1152"/>
              <a:ext cx="4416" cy="1594"/>
              <a:chOff x="0" y="1392"/>
              <a:chExt cx="4416" cy="1594"/>
            </a:xfrm>
          </p:grpSpPr>
          <p:sp>
            <p:nvSpPr>
              <p:cNvPr id="48136" name="Line 5"/>
              <p:cNvSpPr>
                <a:spLocks noChangeShapeType="1"/>
              </p:cNvSpPr>
              <p:nvPr/>
            </p:nvSpPr>
            <p:spPr bwMode="auto">
              <a:xfrm>
                <a:off x="432" y="1392"/>
                <a:ext cx="0" cy="1152"/>
              </a:xfrm>
              <a:prstGeom prst="line">
                <a:avLst/>
              </a:prstGeom>
              <a:noFill/>
              <a:ln w="57150">
                <a:solidFill>
                  <a:schemeClr val="accent1"/>
                </a:solidFill>
                <a:round/>
                <a:headEnd type="triangle" w="med" len="med"/>
                <a:tailEnd/>
              </a:ln>
            </p:spPr>
            <p:txBody>
              <a:bodyPr/>
              <a:lstStyle/>
              <a:p>
                <a:endParaRPr lang="en-US"/>
              </a:p>
            </p:txBody>
          </p:sp>
          <p:sp>
            <p:nvSpPr>
              <p:cNvPr id="48137" name="Line 6"/>
              <p:cNvSpPr>
                <a:spLocks noChangeShapeType="1"/>
              </p:cNvSpPr>
              <p:nvPr/>
            </p:nvSpPr>
            <p:spPr bwMode="auto">
              <a:xfrm>
                <a:off x="3936" y="1392"/>
                <a:ext cx="0" cy="1152"/>
              </a:xfrm>
              <a:prstGeom prst="line">
                <a:avLst/>
              </a:prstGeom>
              <a:noFill/>
              <a:ln w="57150">
                <a:solidFill>
                  <a:schemeClr val="accent1"/>
                </a:solidFill>
                <a:round/>
                <a:headEnd type="triangle" w="med" len="med"/>
                <a:tailEnd/>
              </a:ln>
            </p:spPr>
            <p:txBody>
              <a:bodyPr/>
              <a:lstStyle/>
              <a:p>
                <a:endParaRPr lang="en-US"/>
              </a:p>
            </p:txBody>
          </p:sp>
          <p:sp>
            <p:nvSpPr>
              <p:cNvPr id="105479" name="Text Box 7"/>
              <p:cNvSpPr txBox="1">
                <a:spLocks noChangeArrowheads="1"/>
              </p:cNvSpPr>
              <p:nvPr/>
            </p:nvSpPr>
            <p:spPr bwMode="auto">
              <a:xfrm>
                <a:off x="3456" y="2543"/>
                <a:ext cx="960" cy="443"/>
              </a:xfrm>
              <a:prstGeom prst="rect">
                <a:avLst/>
              </a:prstGeom>
              <a:solidFill>
                <a:srgbClr val="0000CC"/>
              </a:solidFill>
              <a:ln w="9525">
                <a:noFill/>
                <a:miter lim="800000"/>
                <a:headEnd/>
                <a:tailEnd/>
              </a:ln>
              <a:effec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rtl="1" eaLnBrk="1" hangingPunct="1">
                  <a:spcBef>
                    <a:spcPct val="50000"/>
                  </a:spcBef>
                  <a:defRPr/>
                </a:pPr>
                <a:r>
                  <a:rPr lang="en-US" sz="2000" b="1" smtClean="0">
                    <a:effectLst>
                      <a:outerShdw blurRad="38100" dist="38100" dir="2700000" algn="tl">
                        <a:srgbClr val="000000"/>
                      </a:outerShdw>
                    </a:effectLst>
                  </a:rPr>
                  <a:t>Tertiary Prevention</a:t>
                </a:r>
              </a:p>
            </p:txBody>
          </p:sp>
          <p:sp>
            <p:nvSpPr>
              <p:cNvPr id="105480" name="Text Box 8"/>
              <p:cNvSpPr txBox="1">
                <a:spLocks noChangeArrowheads="1"/>
              </p:cNvSpPr>
              <p:nvPr/>
            </p:nvSpPr>
            <p:spPr bwMode="auto">
              <a:xfrm>
                <a:off x="0" y="2495"/>
                <a:ext cx="864" cy="408"/>
              </a:xfrm>
              <a:prstGeom prst="rect">
                <a:avLst/>
              </a:prstGeom>
              <a:solidFill>
                <a:srgbClr val="0000CC"/>
              </a:solidFill>
              <a:ln w="9525">
                <a:noFill/>
                <a:miter lim="800000"/>
                <a:headEnd/>
                <a:tailEnd/>
              </a:ln>
              <a:effec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rtl="1" eaLnBrk="1" hangingPunct="1">
                  <a:spcBef>
                    <a:spcPct val="50000"/>
                  </a:spcBef>
                  <a:defRPr/>
                </a:pPr>
                <a:r>
                  <a:rPr lang="en-US" sz="1800" b="1" smtClean="0">
                    <a:effectLst>
                      <a:outerShdw blurRad="38100" dist="38100" dir="2700000" algn="tl">
                        <a:srgbClr val="000000"/>
                      </a:outerShdw>
                    </a:effectLst>
                  </a:rPr>
                  <a:t>Primary Prevention</a:t>
                </a:r>
              </a:p>
            </p:txBody>
          </p:sp>
          <p:sp>
            <p:nvSpPr>
              <p:cNvPr id="105481" name="Text Box 9"/>
              <p:cNvSpPr txBox="1">
                <a:spLocks noChangeArrowheads="1"/>
              </p:cNvSpPr>
              <p:nvPr/>
            </p:nvSpPr>
            <p:spPr bwMode="auto">
              <a:xfrm>
                <a:off x="960" y="2495"/>
                <a:ext cx="960" cy="444"/>
              </a:xfrm>
              <a:prstGeom prst="rect">
                <a:avLst/>
              </a:prstGeom>
              <a:solidFill>
                <a:srgbClr val="0000CC"/>
              </a:solidFill>
              <a:ln w="9525">
                <a:noFill/>
                <a:miter lim="800000"/>
                <a:headEnd/>
                <a:tailEnd/>
              </a:ln>
              <a:effec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rtl="1" eaLnBrk="1" hangingPunct="1">
                  <a:spcBef>
                    <a:spcPct val="50000"/>
                  </a:spcBef>
                  <a:defRPr/>
                </a:pPr>
                <a:r>
                  <a:rPr lang="en-US" sz="2000" b="1" smtClean="0">
                    <a:effectLst>
                      <a:outerShdw blurRad="38100" dist="38100" dir="2700000" algn="tl">
                        <a:srgbClr val="000000"/>
                      </a:outerShdw>
                    </a:effectLst>
                  </a:rPr>
                  <a:t>Secondary Prevention</a:t>
                </a:r>
              </a:p>
            </p:txBody>
          </p:sp>
        </p:grpSp>
      </p:grpSp>
    </p:spTree>
  </p:cSld>
  <p:clrMapOvr>
    <a:masterClrMapping/>
  </p:clrMapOvr>
  <p:transition>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52400"/>
            <a:ext cx="7715250" cy="838200"/>
          </a:xfrm>
        </p:spPr>
        <p:txBody>
          <a:bodyPr/>
          <a:lstStyle/>
          <a:p>
            <a:pPr eaLnBrk="1" hangingPunct="1">
              <a:defRPr/>
            </a:pPr>
            <a:r>
              <a:rPr lang="en-US" b="1" dirty="0">
                <a:solidFill>
                  <a:schemeClr val="bg2">
                    <a:lumMod val="75000"/>
                  </a:schemeClr>
                </a:solidFill>
                <a:latin typeface="Tahoma" charset="0"/>
                <a:ea typeface="MS PGothic" charset="0"/>
                <a:cs typeface="Tahoma" charset="0"/>
              </a:rPr>
              <a:t>Levels of Prevention</a:t>
            </a:r>
          </a:p>
        </p:txBody>
      </p:sp>
      <p:sp>
        <p:nvSpPr>
          <p:cNvPr id="32771" name="Content Placeholder 2"/>
          <p:cNvSpPr>
            <a:spLocks noGrp="1"/>
          </p:cNvSpPr>
          <p:nvPr>
            <p:ph idx="1"/>
          </p:nvPr>
        </p:nvSpPr>
        <p:spPr>
          <a:xfrm>
            <a:off x="457200" y="1412875"/>
            <a:ext cx="8229600" cy="5064125"/>
          </a:xfrm>
        </p:spPr>
        <p:txBody>
          <a:bodyPr/>
          <a:lstStyle/>
          <a:p>
            <a:pPr eaLnBrk="1" hangingPunct="1">
              <a:defRPr/>
            </a:pPr>
            <a:r>
              <a:rPr lang="en-US" sz="3600" b="1" dirty="0">
                <a:solidFill>
                  <a:srgbClr val="FFFF00"/>
                </a:solidFill>
                <a:ea typeface="MS PGothic" charset="0"/>
              </a:rPr>
              <a:t>Primary:</a:t>
            </a:r>
            <a:r>
              <a:rPr lang="en-US" sz="3600" dirty="0">
                <a:solidFill>
                  <a:srgbClr val="FFFF00"/>
                </a:solidFill>
                <a:ea typeface="MS PGothic" charset="0"/>
              </a:rPr>
              <a:t> </a:t>
            </a:r>
            <a:r>
              <a:rPr lang="en-US" sz="3600" dirty="0">
                <a:ea typeface="MS PGothic" charset="0"/>
              </a:rPr>
              <a:t>actions to </a:t>
            </a:r>
            <a:r>
              <a:rPr lang="en-US" sz="3600" dirty="0">
                <a:solidFill>
                  <a:srgbClr val="FFFF00"/>
                </a:solidFill>
                <a:ea typeface="MS PGothic" charset="0"/>
              </a:rPr>
              <a:t>avoid or remove </a:t>
            </a:r>
            <a:r>
              <a:rPr lang="en-US" sz="3600" dirty="0">
                <a:ea typeface="MS PGothic" charset="0"/>
              </a:rPr>
              <a:t>the cause of a health problem in an individual or a population before it arises. </a:t>
            </a:r>
            <a:endParaRPr lang="en-US" sz="3600" dirty="0" smtClean="0">
              <a:ea typeface="MS PGothic" charset="0"/>
            </a:endParaRPr>
          </a:p>
          <a:p>
            <a:pPr eaLnBrk="1" hangingPunct="1">
              <a:defRPr/>
            </a:pPr>
            <a:r>
              <a:rPr lang="en-US" sz="3600" dirty="0" smtClean="0">
                <a:ea typeface="MS PGothic" charset="0"/>
              </a:rPr>
              <a:t>It </a:t>
            </a:r>
            <a:r>
              <a:rPr lang="en-US" sz="3600" dirty="0">
                <a:ea typeface="MS PGothic" charset="0"/>
              </a:rPr>
              <a:t>includes health promotion and specific protection (for example, HIV education)</a:t>
            </a:r>
          </a:p>
          <a:p>
            <a:pPr marL="0" indent="0" eaLnBrk="1" hangingPunct="1">
              <a:buFont typeface="Arial" charset="0"/>
              <a:buNone/>
              <a:defRPr/>
            </a:pPr>
            <a:endParaRPr lang="en-US" sz="2200" dirty="0">
              <a:ea typeface="MS PGothic" charset="0"/>
            </a:endParaRPr>
          </a:p>
          <a:p>
            <a:pPr eaLnBrk="1" hangingPunct="1">
              <a:defRPr/>
            </a:pPr>
            <a:endParaRPr lang="en-US" i="1" dirty="0">
              <a:ea typeface="MS PGothic" charset="0"/>
            </a:endParaRPr>
          </a:p>
          <a:p>
            <a:pPr eaLnBrk="1" hangingPunct="1">
              <a:defRPr/>
            </a:pPr>
            <a:endParaRPr lang="en-US" i="1" dirty="0">
              <a:ea typeface="MS PGothic" charset="0"/>
            </a:endParaRPr>
          </a:p>
        </p:txBody>
      </p:sp>
      <p:sp>
        <p:nvSpPr>
          <p:cNvPr id="50180" name="Date Placeholder 3"/>
          <p:cNvSpPr>
            <a:spLocks noGrp="1"/>
          </p:cNvSpPr>
          <p:nvPr>
            <p:ph type="dt" sz="quarter" idx="10"/>
          </p:nvPr>
        </p:nvSpPr>
        <p:spPr bwMode="auto">
          <a:noFill/>
          <a:ln>
            <a:miter lim="800000"/>
            <a:headEnd/>
            <a:tailEnd/>
          </a:ln>
        </p:spPr>
        <p:txBody>
          <a:bodyPr/>
          <a:lstStyle/>
          <a:p>
            <a:fld id="{CB9E0BC1-5E95-49FE-B624-B18321645FB8}" type="datetime3">
              <a:rPr lang="en-GB"/>
              <a:pPr/>
              <a:t>19 May, 2014</a:t>
            </a:fld>
            <a:endParaRPr lang="en-US"/>
          </a:p>
        </p:txBody>
      </p:sp>
      <p:sp>
        <p:nvSpPr>
          <p:cNvPr id="40965" name="Footer Placeholder 4"/>
          <p:cNvSpPr>
            <a:spLocks noGrp="1"/>
          </p:cNvSpPr>
          <p:nvPr>
            <p:ph type="ftr" sz="quarter" idx="11"/>
          </p:nvPr>
        </p:nvSpPr>
        <p:spPr/>
        <p:txBody>
          <a:bodyPr/>
          <a:lstStyle/>
          <a:p>
            <a:pPr>
              <a:defRPr/>
            </a:pPr>
            <a:r>
              <a:rPr lang="en-US"/>
              <a:t>Disabilities</a:t>
            </a:r>
          </a:p>
        </p:txBody>
      </p:sp>
      <p:sp>
        <p:nvSpPr>
          <p:cNvPr id="50182" name="Slide Number Placeholder 5"/>
          <p:cNvSpPr>
            <a:spLocks noGrp="1"/>
          </p:cNvSpPr>
          <p:nvPr>
            <p:ph type="sldNum" sz="quarter" idx="12"/>
          </p:nvPr>
        </p:nvSpPr>
        <p:spPr bwMode="auto">
          <a:noFill/>
          <a:ln>
            <a:miter lim="800000"/>
            <a:headEnd/>
            <a:tailEnd/>
          </a:ln>
        </p:spPr>
        <p:txBody>
          <a:bodyPr/>
          <a:lstStyle/>
          <a:p>
            <a:fld id="{C18EAD68-52A8-40E7-BF77-66D7EAC5AD5A}" type="slidenum">
              <a:rPr lang="en-US"/>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457200" y="0"/>
            <a:ext cx="8401050" cy="1417638"/>
          </a:xfrm>
        </p:spPr>
        <p:txBody>
          <a:bodyPr/>
          <a:lstStyle/>
          <a:p>
            <a:pPr>
              <a:defRPr/>
            </a:pPr>
            <a:r>
              <a:rPr lang="en-US" b="1" dirty="0">
                <a:solidFill>
                  <a:schemeClr val="bg2">
                    <a:lumMod val="75000"/>
                  </a:schemeClr>
                </a:solidFill>
                <a:latin typeface="Calibri" charset="0"/>
              </a:rPr>
              <a:t>Primary Prevention</a:t>
            </a:r>
            <a:r>
              <a:rPr lang="en-US" b="1" dirty="0" smtClean="0">
                <a:solidFill>
                  <a:schemeClr val="bg2">
                    <a:lumMod val="75000"/>
                  </a:schemeClr>
                </a:solidFill>
                <a:latin typeface="Calibri" charset="0"/>
              </a:rPr>
              <a:t>:</a:t>
            </a:r>
            <a:endParaRPr lang="en-US" b="1" u="sng" dirty="0">
              <a:solidFill>
                <a:schemeClr val="bg2">
                  <a:lumMod val="75000"/>
                </a:schemeClr>
              </a:solidFill>
              <a:latin typeface="Calibri" charset="0"/>
            </a:endParaRPr>
          </a:p>
        </p:txBody>
      </p:sp>
      <p:sp>
        <p:nvSpPr>
          <p:cNvPr id="51203" name="Content Placeholder 2"/>
          <p:cNvSpPr>
            <a:spLocks noGrp="1"/>
          </p:cNvSpPr>
          <p:nvPr>
            <p:ph idx="1"/>
          </p:nvPr>
        </p:nvSpPr>
        <p:spPr>
          <a:xfrm>
            <a:off x="457200" y="1143000"/>
            <a:ext cx="8329613" cy="5429250"/>
          </a:xfrm>
        </p:spPr>
        <p:txBody>
          <a:bodyPr/>
          <a:lstStyle/>
          <a:p>
            <a:pPr marL="514350" indent="-514350">
              <a:buFont typeface="Calibri" pitchFamily="34" charset="0"/>
              <a:buAutoNum type="alphaLcPeriod"/>
            </a:pPr>
            <a:r>
              <a:rPr lang="en-US" sz="3200" b="1" smtClean="0">
                <a:solidFill>
                  <a:srgbClr val="FFFF00"/>
                </a:solidFill>
              </a:rPr>
              <a:t>Genetic counseling.</a:t>
            </a:r>
          </a:p>
          <a:p>
            <a:pPr marL="514350" indent="-514350">
              <a:buFont typeface="Calibri" pitchFamily="34" charset="0"/>
              <a:buAutoNum type="alphaLcPeriod"/>
            </a:pPr>
            <a:r>
              <a:rPr lang="en-US" sz="3200" b="1" smtClean="0">
                <a:solidFill>
                  <a:srgbClr val="FFFF00"/>
                </a:solidFill>
              </a:rPr>
              <a:t>At-risk approach:</a:t>
            </a:r>
          </a:p>
          <a:p>
            <a:pPr marL="514350" indent="-514350">
              <a:buFont typeface="Wingdings" pitchFamily="2" charset="2"/>
              <a:buChar char="Ø"/>
            </a:pPr>
            <a:r>
              <a:rPr lang="en-US" sz="3200" smtClean="0"/>
              <a:t>Identifying people with chromosomal or sex-linked diseases,</a:t>
            </a:r>
          </a:p>
          <a:p>
            <a:pPr marL="514350" indent="-514350">
              <a:buFont typeface="Wingdings" pitchFamily="2" charset="2"/>
              <a:buChar char="Ø"/>
            </a:pPr>
            <a:r>
              <a:rPr lang="en-US" sz="3200" smtClean="0"/>
              <a:t>Offering the best available investigations,</a:t>
            </a:r>
          </a:p>
          <a:p>
            <a:pPr marL="514350" indent="-514350">
              <a:buFont typeface="Wingdings" pitchFamily="2" charset="2"/>
              <a:buChar char="Ø"/>
            </a:pPr>
            <a:r>
              <a:rPr lang="en-US" sz="3200" smtClean="0"/>
              <a:t>Provision of competent advice regarding future risks. </a:t>
            </a:r>
          </a:p>
          <a:p>
            <a:pPr marL="514350" indent="-514350">
              <a:buFont typeface="Arial" charset="0"/>
              <a:buAutoNum type="alphaLcPeriod" startAt="3"/>
            </a:pPr>
            <a:r>
              <a:rPr lang="en-US" sz="3200" b="1" smtClean="0">
                <a:solidFill>
                  <a:srgbClr val="FFFF00"/>
                </a:solidFill>
              </a:rPr>
              <a:t>Immunization.</a:t>
            </a:r>
          </a:p>
          <a:p>
            <a:pPr marL="514350" indent="-514350">
              <a:buFont typeface="Arial" charset="0"/>
              <a:buAutoNum type="alphaLcPeriod" startAt="3"/>
            </a:pPr>
            <a:r>
              <a:rPr lang="en-US" sz="3200" b="1" smtClean="0">
                <a:solidFill>
                  <a:srgbClr val="FFFF00"/>
                </a:solidFill>
              </a:rPr>
              <a:t>Nutrition.</a:t>
            </a:r>
          </a:p>
          <a:p>
            <a:pPr marL="514350" indent="-514350">
              <a:buFont typeface="Arial" charset="0"/>
              <a:buNone/>
            </a:pPr>
            <a:endParaRPr lang="en-US" smtClean="0"/>
          </a:p>
          <a:p>
            <a:pPr marL="514350" indent="-514350">
              <a:buFont typeface="Arial" charset="0"/>
              <a:buAutoNum type="alphaLcPeriod" startAt="3"/>
            </a:pPr>
            <a:endParaRPr lang="en-US" smtClean="0"/>
          </a:p>
          <a:p>
            <a:pPr marL="514350" indent="-514350">
              <a:buFont typeface="Calibri" pitchFamily="34" charset="0"/>
              <a:buAutoNum type="alphaLcPeriod"/>
            </a:pPr>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p:nvPr>
        </p:nvSpPr>
        <p:spPr/>
        <p:txBody>
          <a:bodyPr>
            <a:normAutofit fontScale="90000"/>
          </a:bodyPr>
          <a:lstStyle/>
          <a:p>
            <a:pPr>
              <a:defRPr/>
            </a:pPr>
            <a:r>
              <a:rPr lang="en-US" dirty="0" smtClean="0">
                <a:solidFill>
                  <a:srgbClr val="FF0000"/>
                </a:solidFill>
              </a:rPr>
              <a:t>CONCEPTS &amp; DEFINTIONS</a:t>
            </a:r>
          </a:p>
        </p:txBody>
      </p:sp>
      <p:sp>
        <p:nvSpPr>
          <p:cNvPr id="10243" name="Subtitle 2"/>
          <p:cNvSpPr>
            <a:spLocks noGrp="1"/>
          </p:cNvSpPr>
          <p:nvPr>
            <p:ph type="subTitle" idx="1"/>
          </p:nvPr>
        </p:nvSpPr>
        <p:spPr/>
        <p:txBody>
          <a:bodyPr/>
          <a:lstStyle/>
          <a:p>
            <a:endParaRPr lang="ar-EG" smtClean="0">
              <a:latin typeface="Arial" charset="0"/>
              <a:cs typeface="Arial"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solidFill>
                  <a:schemeClr val="bg2">
                    <a:lumMod val="75000"/>
                  </a:schemeClr>
                </a:solidFill>
                <a:latin typeface="Tahoma" charset="0"/>
                <a:ea typeface="MS PGothic" charset="0"/>
                <a:cs typeface="Tahoma" charset="0"/>
              </a:rPr>
              <a:t>Levels of Prevention</a:t>
            </a:r>
            <a:endParaRPr lang="en-US" dirty="0"/>
          </a:p>
        </p:txBody>
      </p:sp>
      <p:sp>
        <p:nvSpPr>
          <p:cNvPr id="52227" name="Content Placeholder 2"/>
          <p:cNvSpPr>
            <a:spLocks noGrp="1"/>
          </p:cNvSpPr>
          <p:nvPr>
            <p:ph idx="1"/>
          </p:nvPr>
        </p:nvSpPr>
        <p:spPr/>
        <p:txBody>
          <a:bodyPr/>
          <a:lstStyle/>
          <a:p>
            <a:r>
              <a:rPr lang="en-US" sz="3600" b="1" smtClean="0"/>
              <a:t>Secondary:</a:t>
            </a:r>
            <a:r>
              <a:rPr lang="en-US" sz="3600" smtClean="0"/>
              <a:t> actions include:</a:t>
            </a:r>
          </a:p>
          <a:p>
            <a:pPr>
              <a:buFont typeface="Wingdings" pitchFamily="2" charset="2"/>
              <a:buChar char="Ø"/>
            </a:pPr>
            <a:r>
              <a:rPr lang="en-US" sz="3600" smtClean="0">
                <a:solidFill>
                  <a:srgbClr val="FFFF00"/>
                </a:solidFill>
              </a:rPr>
              <a:t>Early detection of the</a:t>
            </a:r>
            <a:r>
              <a:rPr lang="en-US" sz="3600" smtClean="0"/>
              <a:t>  health,</a:t>
            </a:r>
          </a:p>
          <a:p>
            <a:pPr>
              <a:buFont typeface="Wingdings" pitchFamily="2" charset="2"/>
              <a:buChar char="Ø"/>
            </a:pPr>
            <a:r>
              <a:rPr lang="en-US" sz="3600" smtClean="0">
                <a:solidFill>
                  <a:srgbClr val="FFFF00"/>
                </a:solidFill>
              </a:rPr>
              <a:t>facilitating cure</a:t>
            </a:r>
            <a:r>
              <a:rPr lang="en-US" sz="3600" smtClean="0"/>
              <a:t>, or reducing or preventing spread, or reducing or preventing its long-term effects (for example, supporting women with intellectual disability to access breast cancer screening.</a:t>
            </a:r>
          </a:p>
        </p:txBody>
      </p:sp>
      <p:sp>
        <p:nvSpPr>
          <p:cNvPr id="52228" name="Date Placeholder 3"/>
          <p:cNvSpPr>
            <a:spLocks noGrp="1"/>
          </p:cNvSpPr>
          <p:nvPr>
            <p:ph type="dt" sz="quarter" idx="10"/>
          </p:nvPr>
        </p:nvSpPr>
        <p:spPr bwMode="auto">
          <a:noFill/>
          <a:ln>
            <a:miter lim="800000"/>
            <a:headEnd/>
            <a:tailEnd/>
          </a:ln>
        </p:spPr>
        <p:txBody>
          <a:bodyPr/>
          <a:lstStyle/>
          <a:p>
            <a:fld id="{00D5E4D0-22BA-4B80-B491-ACDE5F56E5F2}" type="datetime3">
              <a:rPr lang="en-GB"/>
              <a:pPr/>
              <a:t>19 May, 2014</a:t>
            </a:fld>
            <a:endParaRPr lang="en-GB"/>
          </a:p>
        </p:txBody>
      </p:sp>
      <p:sp>
        <p:nvSpPr>
          <p:cNvPr id="5" name="Footer Placeholder 4"/>
          <p:cNvSpPr>
            <a:spLocks noGrp="1"/>
          </p:cNvSpPr>
          <p:nvPr>
            <p:ph type="ftr" sz="quarter" idx="11"/>
          </p:nvPr>
        </p:nvSpPr>
        <p:spPr/>
        <p:txBody>
          <a:bodyPr/>
          <a:lstStyle/>
          <a:p>
            <a:pPr>
              <a:defRPr/>
            </a:pPr>
            <a:r>
              <a:rPr lang="en-GB" smtClean="0"/>
              <a:t>Disabilities</a:t>
            </a:r>
            <a:endParaRPr lang="en-GB"/>
          </a:p>
        </p:txBody>
      </p:sp>
      <p:sp>
        <p:nvSpPr>
          <p:cNvPr id="52230" name="Slide Number Placeholder 5"/>
          <p:cNvSpPr>
            <a:spLocks noGrp="1"/>
          </p:cNvSpPr>
          <p:nvPr>
            <p:ph type="sldNum" sz="quarter" idx="12"/>
          </p:nvPr>
        </p:nvSpPr>
        <p:spPr bwMode="auto">
          <a:noFill/>
          <a:ln>
            <a:miter lim="800000"/>
            <a:headEnd/>
            <a:tailEnd/>
          </a:ln>
        </p:spPr>
        <p:txBody>
          <a:bodyPr/>
          <a:lstStyle/>
          <a:p>
            <a:fld id="{4A9666A0-3CFF-494F-96D9-79CD53218B38}" type="slidenum">
              <a:rPr lang="en-GB"/>
              <a:pPr/>
              <a:t>40</a:t>
            </a:fld>
            <a:endParaRPr lang="en-GB"/>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457200" y="0"/>
            <a:ext cx="8329613" cy="1417638"/>
          </a:xfrm>
        </p:spPr>
        <p:txBody>
          <a:bodyPr/>
          <a:lstStyle/>
          <a:p>
            <a:pPr>
              <a:defRPr/>
            </a:pPr>
            <a:r>
              <a:rPr lang="en-US" b="1" dirty="0">
                <a:solidFill>
                  <a:schemeClr val="bg2">
                    <a:lumMod val="75000"/>
                  </a:schemeClr>
                </a:solidFill>
                <a:latin typeface="Calibri" charset="0"/>
              </a:rPr>
              <a:t>Secondary Prevention</a:t>
            </a:r>
            <a:r>
              <a:rPr lang="en-US" dirty="0">
                <a:solidFill>
                  <a:schemeClr val="bg2">
                    <a:lumMod val="75000"/>
                  </a:schemeClr>
                </a:solidFill>
                <a:latin typeface="Calibri" charset="0"/>
              </a:rPr>
              <a:t>:</a:t>
            </a:r>
          </a:p>
        </p:txBody>
      </p:sp>
      <p:sp>
        <p:nvSpPr>
          <p:cNvPr id="53251" name="Content Placeholder 2"/>
          <p:cNvSpPr>
            <a:spLocks noGrp="1"/>
          </p:cNvSpPr>
          <p:nvPr>
            <p:ph idx="1"/>
          </p:nvPr>
        </p:nvSpPr>
        <p:spPr>
          <a:xfrm>
            <a:off x="285750" y="1341438"/>
            <a:ext cx="8572500" cy="5159375"/>
          </a:xfrm>
        </p:spPr>
        <p:txBody>
          <a:bodyPr/>
          <a:lstStyle/>
          <a:p>
            <a:pPr>
              <a:buFont typeface="Arial" charset="0"/>
              <a:buNone/>
            </a:pPr>
            <a:r>
              <a:rPr lang="en-US" smtClean="0"/>
              <a:t>  </a:t>
            </a:r>
            <a:r>
              <a:rPr lang="ja-JP" altLang="en-US" b="1" i="1" smtClean="0"/>
              <a:t>“</a:t>
            </a:r>
            <a:r>
              <a:rPr lang="en-US" altLang="ja-JP" b="1" i="1" smtClean="0"/>
              <a:t> </a:t>
            </a:r>
            <a:r>
              <a:rPr lang="en-US" altLang="ja-JP" sz="2800" b="1" smtClean="0"/>
              <a:t>The broad objective is to bring people as close to normality as possible in their physical, mental and social dimensions</a:t>
            </a:r>
            <a:r>
              <a:rPr lang="ja-JP" altLang="en-US" sz="2800" b="1" smtClean="0"/>
              <a:t>”</a:t>
            </a:r>
            <a:r>
              <a:rPr lang="en-US" altLang="ja-JP" sz="2800" b="1" smtClean="0"/>
              <a:t>.</a:t>
            </a:r>
          </a:p>
          <a:p>
            <a:pPr>
              <a:buFont typeface="Arial" charset="0"/>
              <a:buNone/>
            </a:pPr>
            <a:r>
              <a:rPr lang="en-US" sz="2800" b="1" smtClean="0"/>
              <a:t> </a:t>
            </a:r>
            <a:r>
              <a:rPr lang="en-US" sz="2800" b="1" u="sng" smtClean="0"/>
              <a:t>This involves:</a:t>
            </a:r>
          </a:p>
          <a:p>
            <a:pPr>
              <a:buFont typeface="Wingdings" pitchFamily="2" charset="2"/>
              <a:buChar char="Ø"/>
            </a:pPr>
            <a:r>
              <a:rPr lang="en-US" sz="2800" b="1" smtClean="0">
                <a:solidFill>
                  <a:srgbClr val="FFFF00"/>
                </a:solidFill>
              </a:rPr>
              <a:t>Early diagnosis </a:t>
            </a:r>
            <a:r>
              <a:rPr lang="en-US" sz="2800" b="1" smtClean="0"/>
              <a:t>of handicap( through MCH services, or school health programs).</a:t>
            </a:r>
          </a:p>
          <a:p>
            <a:pPr>
              <a:buFont typeface="Wingdings" pitchFamily="2" charset="2"/>
              <a:buChar char="Ø"/>
            </a:pPr>
            <a:r>
              <a:rPr lang="en-US" sz="2800" b="1" smtClean="0">
                <a:solidFill>
                  <a:srgbClr val="FFFF00"/>
                </a:solidFill>
              </a:rPr>
              <a:t>Treatment</a:t>
            </a:r>
            <a:r>
              <a:rPr lang="en-US" sz="2800" b="1" smtClean="0"/>
              <a:t>( PT, OT, ST, prosthetics, recreation)</a:t>
            </a:r>
          </a:p>
          <a:p>
            <a:pPr>
              <a:buFont typeface="Wingdings" pitchFamily="2" charset="2"/>
              <a:buChar char="Ø"/>
            </a:pPr>
            <a:r>
              <a:rPr lang="en-US" sz="2800" b="1" smtClean="0">
                <a:solidFill>
                  <a:srgbClr val="FFFF00"/>
                </a:solidFill>
              </a:rPr>
              <a:t>Training and education</a:t>
            </a:r>
            <a:r>
              <a:rPr lang="en-US" sz="2800" b="1" smtClean="0"/>
              <a:t> ( vocational guidance).</a:t>
            </a:r>
          </a:p>
          <a:p>
            <a:pPr>
              <a:buFont typeface="Arial" charset="0"/>
              <a:buNone/>
            </a:pPr>
            <a:endParaRPr lang="en-US" sz="2800" b="1" smtClean="0"/>
          </a:p>
          <a:p>
            <a:pPr algn="ctr">
              <a:buFont typeface="Arial" charset="0"/>
              <a:buNone/>
            </a:pPr>
            <a:r>
              <a:rPr lang="ja-JP" altLang="en-US" sz="3200" b="1" smtClean="0"/>
              <a:t>“</a:t>
            </a:r>
            <a:r>
              <a:rPr lang="en-US" altLang="ja-JP" sz="3200" b="1" smtClean="0"/>
              <a:t>Physical Medicine and Rehabilitation</a:t>
            </a:r>
            <a:r>
              <a:rPr lang="ja-JP" altLang="en-US" sz="3200" b="1" smtClean="0"/>
              <a:t>”</a:t>
            </a:r>
            <a:endParaRPr lang="en-US" altLang="ja-JP" sz="3200" b="1" smtClean="0"/>
          </a:p>
          <a:p>
            <a:pPr>
              <a:buFont typeface="Wingdings" pitchFamily="2" charset="2"/>
              <a:buChar char="Ø"/>
            </a:pPr>
            <a:endParaRPr lang="en-US" b="1" i="1"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solidFill>
                  <a:schemeClr val="bg2">
                    <a:lumMod val="75000"/>
                  </a:schemeClr>
                </a:solidFill>
                <a:latin typeface="Tahoma" charset="0"/>
                <a:ea typeface="MS PGothic" charset="0"/>
                <a:cs typeface="Tahoma" charset="0"/>
              </a:rPr>
              <a:t>Levels of Prevention</a:t>
            </a:r>
            <a:endParaRPr lang="en-US" dirty="0"/>
          </a:p>
        </p:txBody>
      </p:sp>
      <p:sp>
        <p:nvSpPr>
          <p:cNvPr id="54275" name="Content Placeholder 2"/>
          <p:cNvSpPr>
            <a:spLocks noGrp="1"/>
          </p:cNvSpPr>
          <p:nvPr>
            <p:ph idx="1"/>
          </p:nvPr>
        </p:nvSpPr>
        <p:spPr/>
        <p:txBody>
          <a:bodyPr/>
          <a:lstStyle/>
          <a:p>
            <a:r>
              <a:rPr lang="en-US" sz="3600" b="1" smtClean="0">
                <a:solidFill>
                  <a:srgbClr val="FFFF00"/>
                </a:solidFill>
              </a:rPr>
              <a:t>Tertiary:</a:t>
            </a:r>
            <a:r>
              <a:rPr lang="en-US" sz="3600" smtClean="0">
                <a:solidFill>
                  <a:srgbClr val="FFFF00"/>
                </a:solidFill>
              </a:rPr>
              <a:t> </a:t>
            </a:r>
            <a:r>
              <a:rPr lang="en-US" sz="3600" smtClean="0"/>
              <a:t>a</a:t>
            </a:r>
            <a:r>
              <a:rPr lang="en-US" sz="3600" i="1" smtClean="0"/>
              <a:t>ctions to </a:t>
            </a:r>
            <a:r>
              <a:rPr lang="en-US" sz="3600" smtClean="0">
                <a:solidFill>
                  <a:srgbClr val="FFFF00"/>
                </a:solidFill>
              </a:rPr>
              <a:t>reduce the impact </a:t>
            </a:r>
            <a:r>
              <a:rPr lang="en-US" sz="3600" smtClean="0"/>
              <a:t>of an already established disease by restoring function and reducing disease related complications (e.g. rehabilitation for children with musculoskeletal impairment)</a:t>
            </a:r>
          </a:p>
          <a:p>
            <a:endParaRPr lang="en-US" smtClean="0"/>
          </a:p>
        </p:txBody>
      </p:sp>
      <p:sp>
        <p:nvSpPr>
          <p:cNvPr id="54276" name="Date Placeholder 3"/>
          <p:cNvSpPr>
            <a:spLocks noGrp="1"/>
          </p:cNvSpPr>
          <p:nvPr>
            <p:ph type="dt" sz="quarter" idx="10"/>
          </p:nvPr>
        </p:nvSpPr>
        <p:spPr bwMode="auto">
          <a:noFill/>
          <a:ln>
            <a:miter lim="800000"/>
            <a:headEnd/>
            <a:tailEnd/>
          </a:ln>
        </p:spPr>
        <p:txBody>
          <a:bodyPr/>
          <a:lstStyle/>
          <a:p>
            <a:fld id="{BE96A1C7-CA52-4CB9-902C-94BCB714E457}" type="datetime3">
              <a:rPr lang="en-GB"/>
              <a:pPr/>
              <a:t>19 May, 2014</a:t>
            </a:fld>
            <a:endParaRPr lang="en-GB"/>
          </a:p>
        </p:txBody>
      </p:sp>
      <p:sp>
        <p:nvSpPr>
          <p:cNvPr id="5" name="Footer Placeholder 4"/>
          <p:cNvSpPr>
            <a:spLocks noGrp="1"/>
          </p:cNvSpPr>
          <p:nvPr>
            <p:ph type="ftr" sz="quarter" idx="11"/>
          </p:nvPr>
        </p:nvSpPr>
        <p:spPr/>
        <p:txBody>
          <a:bodyPr/>
          <a:lstStyle/>
          <a:p>
            <a:pPr>
              <a:defRPr/>
            </a:pPr>
            <a:r>
              <a:rPr lang="en-GB" smtClean="0"/>
              <a:t>Disabilities</a:t>
            </a:r>
            <a:endParaRPr lang="en-GB"/>
          </a:p>
        </p:txBody>
      </p:sp>
      <p:sp>
        <p:nvSpPr>
          <p:cNvPr id="54278" name="Slide Number Placeholder 5"/>
          <p:cNvSpPr>
            <a:spLocks noGrp="1"/>
          </p:cNvSpPr>
          <p:nvPr>
            <p:ph type="sldNum" sz="quarter" idx="12"/>
          </p:nvPr>
        </p:nvSpPr>
        <p:spPr bwMode="auto">
          <a:noFill/>
          <a:ln>
            <a:miter lim="800000"/>
            <a:headEnd/>
            <a:tailEnd/>
          </a:ln>
        </p:spPr>
        <p:txBody>
          <a:bodyPr/>
          <a:lstStyle/>
          <a:p>
            <a:fld id="{F732D8FB-1265-4647-85BE-B2FF3B83DB22}" type="slidenum">
              <a:rPr lang="en-GB"/>
              <a:pPr/>
              <a:t>42</a:t>
            </a:fld>
            <a:endParaRPr lang="en-GB"/>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ctrTitle"/>
          </p:nvPr>
        </p:nvSpPr>
        <p:spPr/>
        <p:txBody>
          <a:bodyPr>
            <a:normAutofit fontScale="90000"/>
          </a:bodyPr>
          <a:lstStyle/>
          <a:p>
            <a:pPr>
              <a:defRPr/>
            </a:pPr>
            <a:r>
              <a:rPr lang="en-US" sz="3600" smtClean="0">
                <a:solidFill>
                  <a:srgbClr val="FF0000"/>
                </a:solidFill>
              </a:rPr>
              <a:t>COMMUNITY-BASED REHABILITATION</a:t>
            </a:r>
          </a:p>
        </p:txBody>
      </p:sp>
      <p:sp>
        <p:nvSpPr>
          <p:cNvPr id="55299" name="Subtitle 2"/>
          <p:cNvSpPr>
            <a:spLocks noGrp="1"/>
          </p:cNvSpPr>
          <p:nvPr>
            <p:ph type="subTitle" idx="1"/>
          </p:nvPr>
        </p:nvSpPr>
        <p:spPr/>
        <p:txBody>
          <a:bodyPr/>
          <a:lstStyle/>
          <a:p>
            <a:endParaRPr lang="ar-EG" smtClean="0">
              <a:latin typeface="Arial" charset="0"/>
              <a:cs typeface="Arial"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85800" y="188913"/>
            <a:ext cx="7772400" cy="863600"/>
          </a:xfrm>
        </p:spPr>
        <p:txBody>
          <a:bodyPr/>
          <a:lstStyle/>
          <a:p>
            <a:pPr algn="l">
              <a:defRPr/>
            </a:pPr>
            <a:r>
              <a:rPr lang="en-US" sz="3200" b="1" dirty="0">
                <a:solidFill>
                  <a:srgbClr val="FF0000"/>
                </a:solidFill>
                <a:latin typeface="+mj-lt"/>
                <a:ea typeface="MS PGothic" charset="0"/>
                <a:cs typeface="Tahoma" charset="0"/>
              </a:rPr>
              <a:t>Community Based </a:t>
            </a:r>
            <a:r>
              <a:rPr lang="en-US" sz="3200" b="1" dirty="0" smtClean="0">
                <a:solidFill>
                  <a:srgbClr val="FF0000"/>
                </a:solidFill>
                <a:latin typeface="+mj-lt"/>
                <a:ea typeface="MS PGothic" charset="0"/>
                <a:cs typeface="Tahoma" charset="0"/>
              </a:rPr>
              <a:t>Rehabilitation</a:t>
            </a:r>
            <a:r>
              <a:rPr lang="en-US" sz="3200" b="1" dirty="0">
                <a:solidFill>
                  <a:srgbClr val="FF0000"/>
                </a:solidFill>
                <a:latin typeface="+mj-lt"/>
                <a:ea typeface="MS PGothic" charset="0"/>
                <a:cs typeface="Tahoma" charset="0"/>
              </a:rPr>
              <a:t> </a:t>
            </a:r>
            <a:r>
              <a:rPr lang="en-US" sz="3200" b="1" dirty="0" smtClean="0">
                <a:solidFill>
                  <a:srgbClr val="FF0000"/>
                </a:solidFill>
                <a:latin typeface="+mj-lt"/>
                <a:ea typeface="MS PGothic" charset="0"/>
                <a:cs typeface="Tahoma" charset="0"/>
              </a:rPr>
              <a:t>1 CBR </a:t>
            </a:r>
            <a:endParaRPr lang="en-US" sz="3200" b="1" dirty="0">
              <a:solidFill>
                <a:srgbClr val="FF0000"/>
              </a:solidFill>
              <a:latin typeface="+mj-lt"/>
              <a:ea typeface="MS PGothic" charset="0"/>
              <a:cs typeface="Tahoma" charset="0"/>
            </a:endParaRPr>
          </a:p>
        </p:txBody>
      </p:sp>
      <p:sp>
        <p:nvSpPr>
          <p:cNvPr id="56323" name="Content Placeholder 2"/>
          <p:cNvSpPr>
            <a:spLocks noGrp="1"/>
          </p:cNvSpPr>
          <p:nvPr>
            <p:ph idx="1"/>
          </p:nvPr>
        </p:nvSpPr>
        <p:spPr>
          <a:xfrm>
            <a:off x="685800" y="1600200"/>
            <a:ext cx="7772400" cy="4495800"/>
          </a:xfrm>
        </p:spPr>
        <p:txBody>
          <a:bodyPr/>
          <a:lstStyle/>
          <a:p>
            <a:r>
              <a:rPr lang="en-US" sz="2400" smtClean="0"/>
              <a:t>A strategy within general community development for rehabilitation which is</a:t>
            </a:r>
            <a:r>
              <a:rPr lang="en-US" sz="2400" smtClean="0">
                <a:solidFill>
                  <a:schemeClr val="tx1"/>
                </a:solidFill>
              </a:rPr>
              <a:t> currently implemented in over 90 countries throughout the world to address the needs of people with disabilities and their family members. </a:t>
            </a:r>
            <a:endParaRPr lang="en-US" sz="2400" smtClean="0"/>
          </a:p>
          <a:p>
            <a:r>
              <a:rPr lang="en-US" sz="2400" smtClean="0">
                <a:solidFill>
                  <a:schemeClr val="tx1"/>
                </a:solidFill>
              </a:rPr>
              <a:t>CBR aims to provide rehabilitation, reduce poverty, equalize opportunities and promote the inclusion of persons with disabilities in their communities.</a:t>
            </a:r>
            <a:endParaRPr lang="en-US" sz="2400" smtClean="0"/>
          </a:p>
          <a:p>
            <a:r>
              <a:rPr lang="en-US" sz="2400" smtClean="0"/>
              <a:t> CBR is implemented through the combined efforts of people with disabilities themselves, their families, organizations, and communities, and the relevant governmental and non-governmental sectors to provide health, education, vocational, social, and other services.</a:t>
            </a:r>
          </a:p>
        </p:txBody>
      </p:sp>
      <p:sp>
        <p:nvSpPr>
          <p:cNvPr id="56324" name="Date Placeholder 3"/>
          <p:cNvSpPr>
            <a:spLocks noGrp="1"/>
          </p:cNvSpPr>
          <p:nvPr>
            <p:ph type="dt" sz="quarter" idx="10"/>
          </p:nvPr>
        </p:nvSpPr>
        <p:spPr bwMode="auto">
          <a:noFill/>
          <a:ln>
            <a:miter lim="800000"/>
            <a:headEnd/>
            <a:tailEnd/>
          </a:ln>
        </p:spPr>
        <p:txBody>
          <a:bodyPr/>
          <a:lstStyle/>
          <a:p>
            <a:fld id="{F7BC1684-DB7C-4F76-B1AB-EBD6C1F5B926}" type="datetime3">
              <a:rPr lang="en-GB"/>
              <a:pPr/>
              <a:t>19 May, 2014</a:t>
            </a:fld>
            <a:endParaRPr lang="en-US"/>
          </a:p>
        </p:txBody>
      </p:sp>
      <p:sp>
        <p:nvSpPr>
          <p:cNvPr id="44037" name="Footer Placeholder 4"/>
          <p:cNvSpPr>
            <a:spLocks noGrp="1"/>
          </p:cNvSpPr>
          <p:nvPr>
            <p:ph type="ftr" sz="quarter" idx="11"/>
          </p:nvPr>
        </p:nvSpPr>
        <p:spPr/>
        <p:txBody>
          <a:bodyPr/>
          <a:lstStyle/>
          <a:p>
            <a:pPr>
              <a:defRPr/>
            </a:pPr>
            <a:r>
              <a:rPr lang="en-US"/>
              <a:t>Disabilities</a:t>
            </a:r>
          </a:p>
        </p:txBody>
      </p:sp>
      <p:sp>
        <p:nvSpPr>
          <p:cNvPr id="56326" name="Slide Number Placeholder 5"/>
          <p:cNvSpPr>
            <a:spLocks noGrp="1"/>
          </p:cNvSpPr>
          <p:nvPr>
            <p:ph type="sldNum" sz="quarter" idx="12"/>
          </p:nvPr>
        </p:nvSpPr>
        <p:spPr bwMode="auto">
          <a:noFill/>
          <a:ln>
            <a:miter lim="800000"/>
            <a:headEnd/>
            <a:tailEnd/>
          </a:ln>
        </p:spPr>
        <p:txBody>
          <a:bodyPr/>
          <a:lstStyle/>
          <a:p>
            <a:fld id="{E08CA21A-3690-4234-949B-81A6B276BF53}" type="slidenum">
              <a:rPr lang="en-US"/>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a:defRPr/>
            </a:pPr>
            <a:r>
              <a:rPr lang="en-US" sz="3200" b="1" dirty="0">
                <a:solidFill>
                  <a:srgbClr val="FF0000"/>
                </a:solidFill>
                <a:latin typeface="+mj-lt"/>
                <a:ea typeface="MS PGothic" charset="0"/>
                <a:cs typeface="Tahoma" charset="0"/>
              </a:rPr>
              <a:t>Community-Based Rehabilitation 2</a:t>
            </a:r>
          </a:p>
        </p:txBody>
      </p:sp>
      <p:sp>
        <p:nvSpPr>
          <p:cNvPr id="57347" name="Content Placeholder 2"/>
          <p:cNvSpPr>
            <a:spLocks noGrp="1"/>
          </p:cNvSpPr>
          <p:nvPr>
            <p:ph idx="1"/>
          </p:nvPr>
        </p:nvSpPr>
        <p:spPr/>
        <p:txBody>
          <a:bodyPr/>
          <a:lstStyle/>
          <a:p>
            <a:r>
              <a:rPr lang="en-US" sz="2800" smtClean="0">
                <a:solidFill>
                  <a:schemeClr val="tx1"/>
                </a:solidFill>
              </a:rPr>
              <a:t>Community-based rehabilitation (CBR) programs can challenge negative attitudes in rural communities, leading to greater visibility and participation by people with disabilities.</a:t>
            </a:r>
          </a:p>
          <a:p>
            <a:r>
              <a:rPr lang="en-US" sz="2800" smtClean="0">
                <a:solidFill>
                  <a:schemeClr val="tx1"/>
                </a:solidFill>
              </a:rPr>
              <a:t> A three-year project in a disadvantaged community near Allahabad, India, resulted in children with disabilities attending school for the first time, more people with disabilities participating in community forums, and more people bringing their children with disabilities for vaccination and rehabilitation</a:t>
            </a:r>
            <a:r>
              <a:rPr lang="en-US" sz="2800" i="1" smtClean="0">
                <a:solidFill>
                  <a:schemeClr val="tx1"/>
                </a:solidFill>
              </a:rPr>
              <a:t>.</a:t>
            </a:r>
            <a:endParaRPr lang="en-US" sz="2800" smtClean="0">
              <a:solidFill>
                <a:schemeClr val="tx1"/>
              </a:solidFill>
            </a:endParaRPr>
          </a:p>
        </p:txBody>
      </p:sp>
      <p:sp>
        <p:nvSpPr>
          <p:cNvPr id="57348" name="Date Placeholder 3"/>
          <p:cNvSpPr>
            <a:spLocks noGrp="1"/>
          </p:cNvSpPr>
          <p:nvPr>
            <p:ph type="dt" sz="quarter" idx="10"/>
          </p:nvPr>
        </p:nvSpPr>
        <p:spPr bwMode="auto">
          <a:noFill/>
          <a:ln>
            <a:miter lim="800000"/>
            <a:headEnd/>
            <a:tailEnd/>
          </a:ln>
        </p:spPr>
        <p:txBody>
          <a:bodyPr/>
          <a:lstStyle/>
          <a:p>
            <a:fld id="{F2345DDC-21EB-46A4-AC3C-064388124492}" type="datetime3">
              <a:rPr lang="en-GB"/>
              <a:pPr/>
              <a:t>19 May, 2014</a:t>
            </a:fld>
            <a:endParaRPr lang="en-US"/>
          </a:p>
        </p:txBody>
      </p:sp>
      <p:sp>
        <p:nvSpPr>
          <p:cNvPr id="57349" name="Slide Number Placeholder 4"/>
          <p:cNvSpPr>
            <a:spLocks noGrp="1"/>
          </p:cNvSpPr>
          <p:nvPr>
            <p:ph type="sldNum" sz="quarter" idx="12"/>
          </p:nvPr>
        </p:nvSpPr>
        <p:spPr bwMode="auto">
          <a:noFill/>
          <a:ln>
            <a:miter lim="800000"/>
            <a:headEnd/>
            <a:tailEnd/>
          </a:ln>
        </p:spPr>
        <p:txBody>
          <a:bodyPr/>
          <a:lstStyle/>
          <a:p>
            <a:fld id="{4EDAFC03-712A-47F1-978E-CFB890D8D049}" type="slidenum">
              <a:rPr lang="en-US"/>
              <a:pPr/>
              <a:t>45</a:t>
            </a:fld>
            <a:endParaRPr lang="en-US"/>
          </a:p>
        </p:txBody>
      </p:sp>
      <p:sp>
        <p:nvSpPr>
          <p:cNvPr id="50182" name="Footer Placeholder 5"/>
          <p:cNvSpPr>
            <a:spLocks noGrp="1"/>
          </p:cNvSpPr>
          <p:nvPr>
            <p:ph type="ftr" sz="quarter" idx="11"/>
          </p:nvPr>
        </p:nvSpPr>
        <p:spPr/>
        <p:txBody>
          <a:bodyPr/>
          <a:lstStyle/>
          <a:p>
            <a:pPr>
              <a:defRPr/>
            </a:pPr>
            <a:r>
              <a:rPr lang="en-US"/>
              <a:t>Disabilities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bg2">
                    <a:lumMod val="75000"/>
                  </a:schemeClr>
                </a:solidFill>
              </a:rPr>
              <a:t>CBR</a:t>
            </a:r>
            <a:endParaRPr lang="en-US" dirty="0">
              <a:solidFill>
                <a:schemeClr val="bg2">
                  <a:lumMod val="75000"/>
                </a:schemeClr>
              </a:solidFill>
            </a:endParaRPr>
          </a:p>
        </p:txBody>
      </p:sp>
      <p:sp>
        <p:nvSpPr>
          <p:cNvPr id="3" name="Content Placeholder 2"/>
          <p:cNvSpPr>
            <a:spLocks noGrp="1"/>
          </p:cNvSpPr>
          <p:nvPr>
            <p:ph idx="1"/>
          </p:nvPr>
        </p:nvSpPr>
        <p:spPr/>
        <p:txBody>
          <a:bodyPr/>
          <a:lstStyle/>
          <a:p>
            <a:pPr>
              <a:defRPr/>
            </a:pPr>
            <a:r>
              <a:rPr lang="en-US" dirty="0" smtClean="0">
                <a:solidFill>
                  <a:schemeClr val="tx1"/>
                </a:solidFill>
                <a:ea typeface="MS PGothic" charset="0"/>
              </a:rPr>
              <a:t>The new WHO/UNESCO/ILO/IDDC CBR guidelines were launched on 27 October 2010 in Abuja, Nigeria. </a:t>
            </a:r>
          </a:p>
          <a:p>
            <a:pPr>
              <a:defRPr/>
            </a:pPr>
            <a:r>
              <a:rPr lang="en-US" dirty="0" smtClean="0">
                <a:solidFill>
                  <a:schemeClr val="tx1"/>
                </a:solidFill>
                <a:ea typeface="MS PGothic" charset="0"/>
              </a:rPr>
              <a:t>These guidelines focus on four key development areas:</a:t>
            </a:r>
          </a:p>
          <a:p>
            <a:pPr>
              <a:buFont typeface="Wingdings" charset="2"/>
              <a:buChar char="Ø"/>
              <a:defRPr/>
            </a:pPr>
            <a:r>
              <a:rPr lang="en-US" dirty="0" smtClean="0">
                <a:solidFill>
                  <a:srgbClr val="FFFF00"/>
                </a:solidFill>
                <a:ea typeface="MS PGothic" charset="0"/>
              </a:rPr>
              <a:t> </a:t>
            </a:r>
            <a:r>
              <a:rPr lang="en-US" b="1" dirty="0" smtClean="0">
                <a:solidFill>
                  <a:srgbClr val="FFFF00"/>
                </a:solidFill>
                <a:ea typeface="MS PGothic" charset="0"/>
              </a:rPr>
              <a:t>health, education,</a:t>
            </a:r>
          </a:p>
          <a:p>
            <a:pPr>
              <a:buFont typeface="Wingdings" charset="2"/>
              <a:buChar char="Ø"/>
              <a:defRPr/>
            </a:pPr>
            <a:r>
              <a:rPr lang="en-US" b="1" dirty="0" smtClean="0">
                <a:solidFill>
                  <a:srgbClr val="FFFF00"/>
                </a:solidFill>
                <a:ea typeface="MS PGothic" charset="0"/>
              </a:rPr>
              <a:t>livelihood and social</a:t>
            </a:r>
          </a:p>
          <a:p>
            <a:pPr>
              <a:buFont typeface="Wingdings" charset="2"/>
              <a:buChar char="Ø"/>
              <a:defRPr/>
            </a:pPr>
            <a:r>
              <a:rPr lang="en-US" b="1" dirty="0" smtClean="0">
                <a:solidFill>
                  <a:srgbClr val="FFFF00"/>
                </a:solidFill>
                <a:ea typeface="MS PGothic" charset="0"/>
              </a:rPr>
              <a:t> promote mainstreaming and</a:t>
            </a:r>
          </a:p>
          <a:p>
            <a:pPr>
              <a:buFont typeface="Wingdings" charset="2"/>
              <a:buChar char="Ø"/>
              <a:defRPr/>
            </a:pPr>
            <a:r>
              <a:rPr lang="en-US" b="1" dirty="0" smtClean="0">
                <a:solidFill>
                  <a:srgbClr val="FFFF00"/>
                </a:solidFill>
                <a:ea typeface="MS PGothic" charset="0"/>
              </a:rPr>
              <a:t>empowerment of persons with disabilities and their family members. </a:t>
            </a:r>
          </a:p>
          <a:p>
            <a:pPr marL="0" indent="0">
              <a:buFont typeface="Arial" charset="0"/>
              <a:buNone/>
              <a:defRPr/>
            </a:pPr>
            <a:endParaRPr lang="en-US" b="1" dirty="0" smtClean="0">
              <a:solidFill>
                <a:srgbClr val="FFFF00"/>
              </a:solidFill>
              <a:ea typeface="MS PGothic" charset="0"/>
            </a:endParaRPr>
          </a:p>
          <a:p>
            <a:pPr>
              <a:buFont typeface="Arial"/>
              <a:buChar char="•"/>
              <a:defRPr/>
            </a:pPr>
            <a:r>
              <a:rPr lang="en-US" dirty="0" smtClean="0">
                <a:solidFill>
                  <a:schemeClr val="tx1"/>
                </a:solidFill>
                <a:ea typeface="MS PGothic" charset="0"/>
              </a:rPr>
              <a:t>CBR has become a flexible and dynamic strategy which can be adapted to suit different contexts, and where properly funded and supported, can make a contribution towards the implementation and achievement of the MDGs. </a:t>
            </a:r>
          </a:p>
          <a:p>
            <a:pPr marL="0" indent="0" algn="ctr">
              <a:buFont typeface="Arial" charset="0"/>
              <a:buNone/>
              <a:defRPr/>
            </a:pPr>
            <a:r>
              <a:rPr lang="en-US" dirty="0" smtClean="0">
                <a:solidFill>
                  <a:schemeClr val="tx1"/>
                </a:solidFill>
                <a:ea typeface="MS PGothic" charset="0"/>
              </a:rPr>
              <a:t>Link: </a:t>
            </a:r>
            <a:r>
              <a:rPr lang="en-US" dirty="0" smtClean="0">
                <a:solidFill>
                  <a:srgbClr val="FFFF00"/>
                </a:solidFill>
                <a:ea typeface="MS PGothic" charset="0"/>
                <a:hlinkClick r:id="rId2"/>
              </a:rPr>
              <a:t>http://www.who.int/disabilities/cbr/en/</a:t>
            </a:r>
            <a:endParaRPr lang="en-US" dirty="0" smtClean="0">
              <a:solidFill>
                <a:srgbClr val="FFFF00"/>
              </a:solidFill>
              <a:ea typeface="MS PGothic" charset="0"/>
            </a:endParaRPr>
          </a:p>
          <a:p>
            <a:pPr>
              <a:defRPr/>
            </a:pPr>
            <a:endParaRPr lang="en-US" dirty="0"/>
          </a:p>
        </p:txBody>
      </p:sp>
      <p:sp>
        <p:nvSpPr>
          <p:cNvPr id="58372" name="Date Placeholder 3"/>
          <p:cNvSpPr>
            <a:spLocks noGrp="1"/>
          </p:cNvSpPr>
          <p:nvPr>
            <p:ph type="dt" sz="quarter" idx="10"/>
          </p:nvPr>
        </p:nvSpPr>
        <p:spPr bwMode="auto">
          <a:noFill/>
          <a:ln>
            <a:miter lim="800000"/>
            <a:headEnd/>
            <a:tailEnd/>
          </a:ln>
        </p:spPr>
        <p:txBody>
          <a:bodyPr/>
          <a:lstStyle/>
          <a:p>
            <a:fld id="{2191D133-6615-40CF-B755-49707C5EBDCB}" type="datetime3">
              <a:rPr lang="en-GB"/>
              <a:pPr/>
              <a:t>19 May, 2014</a:t>
            </a:fld>
            <a:endParaRPr lang="en-GB"/>
          </a:p>
        </p:txBody>
      </p:sp>
      <p:sp>
        <p:nvSpPr>
          <p:cNvPr id="5" name="Footer Placeholder 4"/>
          <p:cNvSpPr>
            <a:spLocks noGrp="1"/>
          </p:cNvSpPr>
          <p:nvPr>
            <p:ph type="ftr" sz="quarter" idx="11"/>
          </p:nvPr>
        </p:nvSpPr>
        <p:spPr/>
        <p:txBody>
          <a:bodyPr/>
          <a:lstStyle/>
          <a:p>
            <a:pPr>
              <a:defRPr/>
            </a:pPr>
            <a:r>
              <a:rPr lang="en-GB" smtClean="0"/>
              <a:t>Disabilities</a:t>
            </a:r>
            <a:endParaRPr lang="en-GB"/>
          </a:p>
        </p:txBody>
      </p:sp>
      <p:sp>
        <p:nvSpPr>
          <p:cNvPr id="58374" name="Slide Number Placeholder 5"/>
          <p:cNvSpPr>
            <a:spLocks noGrp="1"/>
          </p:cNvSpPr>
          <p:nvPr>
            <p:ph type="sldNum" sz="quarter" idx="12"/>
          </p:nvPr>
        </p:nvSpPr>
        <p:spPr bwMode="auto">
          <a:noFill/>
          <a:ln>
            <a:miter lim="800000"/>
            <a:headEnd/>
            <a:tailEnd/>
          </a:ln>
        </p:spPr>
        <p:txBody>
          <a:bodyPr/>
          <a:lstStyle/>
          <a:p>
            <a:fld id="{27056EDB-E1CE-4508-A9B4-B9C09358F28A}" type="slidenum">
              <a:rPr lang="en-GB"/>
              <a:pPr/>
              <a:t>46</a:t>
            </a:fld>
            <a:endParaRPr lang="en-GB"/>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body" sz="half" idx="1"/>
          </p:nvPr>
        </p:nvSpPr>
        <p:spPr>
          <a:xfrm>
            <a:off x="685800" y="1524000"/>
            <a:ext cx="7848600" cy="4572000"/>
          </a:xfrm>
        </p:spPr>
        <p:txBody>
          <a:bodyPr/>
          <a:lstStyle/>
          <a:p>
            <a:endParaRPr lang="en-US" sz="2800" b="1" smtClean="0">
              <a:solidFill>
                <a:srgbClr val="CC0000"/>
              </a:solidFill>
            </a:endParaRPr>
          </a:p>
          <a:p>
            <a:pPr>
              <a:buFontTx/>
              <a:buNone/>
            </a:pPr>
            <a:r>
              <a:rPr lang="en-US" sz="2800" b="1" smtClean="0">
                <a:solidFill>
                  <a:srgbClr val="CC0000"/>
                </a:solidFill>
              </a:rPr>
              <a:t>	</a:t>
            </a:r>
            <a:r>
              <a:rPr lang="en-US" sz="3200" i="1" smtClean="0">
                <a:solidFill>
                  <a:schemeClr val="tx1"/>
                </a:solidFill>
              </a:rPr>
              <a:t>Changing our attitudes and the environment, instead of trying to change people with disabilities, must be our mission if we ever hope to create a society where everyone is valued and everyone belongs..</a:t>
            </a:r>
          </a:p>
        </p:txBody>
      </p:sp>
      <p:sp>
        <p:nvSpPr>
          <p:cNvPr id="59395" name="Content Placeholder 5"/>
          <p:cNvSpPr>
            <a:spLocks noGrp="1"/>
          </p:cNvSpPr>
          <p:nvPr>
            <p:ph sz="quarter" idx="2"/>
          </p:nvPr>
        </p:nvSpPr>
        <p:spPr>
          <a:xfrm>
            <a:off x="611188" y="1341438"/>
            <a:ext cx="7847012" cy="4679950"/>
          </a:xfrm>
        </p:spPr>
        <p:txBody>
          <a:bodyPr/>
          <a:lstStyle/>
          <a:p>
            <a:endParaRPr lang="ar-EG" smtClean="0"/>
          </a:p>
        </p:txBody>
      </p:sp>
      <p:sp>
        <p:nvSpPr>
          <p:cNvPr id="59396" name="Date Placeholder 6"/>
          <p:cNvSpPr>
            <a:spLocks noGrp="1"/>
          </p:cNvSpPr>
          <p:nvPr>
            <p:ph type="dt" sz="quarter" idx="10"/>
          </p:nvPr>
        </p:nvSpPr>
        <p:spPr bwMode="auto">
          <a:noFill/>
          <a:ln>
            <a:miter lim="800000"/>
            <a:headEnd/>
            <a:tailEnd/>
          </a:ln>
        </p:spPr>
        <p:txBody>
          <a:bodyPr/>
          <a:lstStyle/>
          <a:p>
            <a:fld id="{A76DD69D-255A-49EC-BF20-C9D9A41E76B2}" type="datetime3">
              <a:rPr lang="en-GB"/>
              <a:pPr/>
              <a:t>19 May, 2014</a:t>
            </a:fld>
            <a:endParaRPr lang="en-US"/>
          </a:p>
        </p:txBody>
      </p:sp>
      <p:sp>
        <p:nvSpPr>
          <p:cNvPr id="59397" name="Slide Number Placeholder 7"/>
          <p:cNvSpPr>
            <a:spLocks noGrp="1"/>
          </p:cNvSpPr>
          <p:nvPr>
            <p:ph type="sldNum" sz="quarter" idx="12"/>
          </p:nvPr>
        </p:nvSpPr>
        <p:spPr bwMode="auto">
          <a:noFill/>
          <a:ln>
            <a:miter lim="800000"/>
            <a:headEnd/>
            <a:tailEnd/>
          </a:ln>
        </p:spPr>
        <p:txBody>
          <a:bodyPr/>
          <a:lstStyle/>
          <a:p>
            <a:fld id="{CD687718-39A6-4D05-B5E8-9B2F97443CAD}" type="slidenum">
              <a:rPr lang="ar-SA"/>
              <a:pPr/>
              <a:t>47</a:t>
            </a:fld>
            <a:endParaRPr lang="en-US">
              <a:cs typeface="Arial" charset="0"/>
            </a:endParaRPr>
          </a:p>
        </p:txBody>
      </p:sp>
      <p:sp>
        <p:nvSpPr>
          <p:cNvPr id="70663" name="Footer Placeholder 8"/>
          <p:cNvSpPr>
            <a:spLocks noGrp="1"/>
          </p:cNvSpPr>
          <p:nvPr>
            <p:ph type="ftr" sz="quarter" idx="11"/>
          </p:nvPr>
        </p:nvSpPr>
        <p:spPr/>
        <p:txBody>
          <a:bodyPr/>
          <a:lstStyle/>
          <a:p>
            <a:pPr>
              <a:defRPr/>
            </a:pPr>
            <a:r>
              <a:rPr lang="en-US"/>
              <a:t>Disabilities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609600" y="228600"/>
            <a:ext cx="7772400" cy="968375"/>
          </a:xfrm>
        </p:spPr>
        <p:txBody>
          <a:bodyPr/>
          <a:lstStyle/>
          <a:p>
            <a:pPr eaLnBrk="1" hangingPunct="1"/>
            <a:r>
              <a:rPr lang="en-US" smtClean="0"/>
              <a:t>References (I)</a:t>
            </a:r>
          </a:p>
        </p:txBody>
      </p:sp>
      <p:sp>
        <p:nvSpPr>
          <p:cNvPr id="60419" name="Content Placeholder 2"/>
          <p:cNvSpPr>
            <a:spLocks noGrp="1"/>
          </p:cNvSpPr>
          <p:nvPr>
            <p:ph idx="1"/>
          </p:nvPr>
        </p:nvSpPr>
        <p:spPr>
          <a:xfrm>
            <a:off x="685800" y="1447800"/>
            <a:ext cx="7772400" cy="4648200"/>
          </a:xfrm>
        </p:spPr>
        <p:txBody>
          <a:bodyPr/>
          <a:lstStyle/>
          <a:p>
            <a:pPr eaLnBrk="1" hangingPunct="1">
              <a:lnSpc>
                <a:spcPct val="90000"/>
              </a:lnSpc>
              <a:buFontTx/>
              <a:buChar char="•"/>
            </a:pPr>
            <a:r>
              <a:rPr lang="en-US" sz="2700" smtClean="0"/>
              <a:t>Albrich GL. Encylopedia of Disability. Thousand Oaks, London, New Delhi: Sage Publications, 2006.</a:t>
            </a:r>
          </a:p>
          <a:p>
            <a:pPr eaLnBrk="1" hangingPunct="1">
              <a:lnSpc>
                <a:spcPct val="90000"/>
              </a:lnSpc>
              <a:buFontTx/>
              <a:buChar char="•"/>
            </a:pPr>
            <a:r>
              <a:rPr lang="en-US" sz="2700" smtClean="0"/>
              <a:t>Seelman KD. </a:t>
            </a:r>
            <a:r>
              <a:rPr lang="en-US" sz="2800" smtClean="0"/>
              <a:t>Disability and public policy in the United States. </a:t>
            </a:r>
            <a:r>
              <a:rPr lang="en-US" sz="2700" smtClean="0"/>
              <a:t>School of Health and Rehabilitation Science, University of Pittsburgh </a:t>
            </a:r>
          </a:p>
          <a:p>
            <a:pPr eaLnBrk="1" hangingPunct="1">
              <a:lnSpc>
                <a:spcPct val="90000"/>
              </a:lnSpc>
              <a:buFontTx/>
              <a:buChar char="•"/>
            </a:pPr>
            <a:r>
              <a:rPr lang="en-US" sz="2800" smtClean="0"/>
              <a:t>Lollar D. People with disabilities. In: Detels R, Beaglehole R, Lansang MA, Gulliford M (editors). Oxford Textbook of Public Health. 5</a:t>
            </a:r>
            <a:r>
              <a:rPr lang="en-US" sz="2800" baseline="30000" smtClean="0"/>
              <a:t>th</a:t>
            </a:r>
            <a:r>
              <a:rPr lang="en-US" sz="2800" smtClean="0"/>
              <a:t> edition. The practice of public health. Oxford: Oxford University Press, 2009.</a:t>
            </a:r>
          </a:p>
          <a:p>
            <a:pPr eaLnBrk="1" hangingPunct="1">
              <a:lnSpc>
                <a:spcPct val="90000"/>
              </a:lnSpc>
              <a:buFontTx/>
              <a:buChar char="•"/>
            </a:pPr>
            <a:endParaRPr lang="en-US" sz="2700" smtClean="0"/>
          </a:p>
          <a:p>
            <a:pPr eaLnBrk="1" hangingPunct="1">
              <a:lnSpc>
                <a:spcPct val="90000"/>
              </a:lnSpc>
              <a:buFontTx/>
              <a:buChar char="•"/>
            </a:pPr>
            <a:endParaRPr lang="en-US" sz="2800" smtClean="0"/>
          </a:p>
          <a:p>
            <a:pPr eaLnBrk="1" hangingPunct="1">
              <a:lnSpc>
                <a:spcPct val="90000"/>
              </a:lnSpc>
              <a:buFontTx/>
              <a:buChar char="•"/>
            </a:pPr>
            <a:endParaRPr lang="en-US" sz="2800" smtClean="0"/>
          </a:p>
        </p:txBody>
      </p:sp>
      <p:sp>
        <p:nvSpPr>
          <p:cNvPr id="60420" name="Date Placeholder 3"/>
          <p:cNvSpPr>
            <a:spLocks noGrp="1"/>
          </p:cNvSpPr>
          <p:nvPr>
            <p:ph type="dt" sz="quarter" idx="10"/>
          </p:nvPr>
        </p:nvSpPr>
        <p:spPr bwMode="auto">
          <a:noFill/>
          <a:ln>
            <a:miter lim="800000"/>
            <a:headEnd/>
            <a:tailEnd/>
          </a:ln>
        </p:spPr>
        <p:txBody>
          <a:bodyPr/>
          <a:lstStyle/>
          <a:p>
            <a:fld id="{29106439-3120-474F-97B3-5C5FF2C0DDE3}" type="datetime3">
              <a:rPr lang="en-GB"/>
              <a:pPr/>
              <a:t>19 May, 2014</a:t>
            </a:fld>
            <a:endParaRPr lang="en-US"/>
          </a:p>
        </p:txBody>
      </p:sp>
      <p:sp>
        <p:nvSpPr>
          <p:cNvPr id="60421" name="Slide Number Placeholder 4"/>
          <p:cNvSpPr>
            <a:spLocks noGrp="1"/>
          </p:cNvSpPr>
          <p:nvPr>
            <p:ph type="sldNum" sz="quarter" idx="12"/>
          </p:nvPr>
        </p:nvSpPr>
        <p:spPr bwMode="auto">
          <a:noFill/>
          <a:ln>
            <a:miter lim="800000"/>
            <a:headEnd/>
            <a:tailEnd/>
          </a:ln>
        </p:spPr>
        <p:txBody>
          <a:bodyPr/>
          <a:lstStyle/>
          <a:p>
            <a:fld id="{2A276E44-5447-475A-9B3A-259E0FFB13AD}" type="slidenum">
              <a:rPr lang="en-US"/>
              <a:pPr/>
              <a:t>48</a:t>
            </a:fld>
            <a:endParaRPr lang="en-US"/>
          </a:p>
        </p:txBody>
      </p:sp>
      <p:sp>
        <p:nvSpPr>
          <p:cNvPr id="71686" name="Footer Placeholder 5"/>
          <p:cNvSpPr>
            <a:spLocks noGrp="1"/>
          </p:cNvSpPr>
          <p:nvPr>
            <p:ph type="ftr" sz="quarter" idx="11"/>
          </p:nvPr>
        </p:nvSpPr>
        <p:spPr/>
        <p:txBody>
          <a:bodyPr/>
          <a:lstStyle/>
          <a:p>
            <a:pPr>
              <a:defRPr/>
            </a:pPr>
            <a:r>
              <a:rPr lang="en-US"/>
              <a:t>Disabilities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609600" y="228600"/>
            <a:ext cx="7772400" cy="968375"/>
          </a:xfrm>
        </p:spPr>
        <p:txBody>
          <a:bodyPr/>
          <a:lstStyle/>
          <a:p>
            <a:pPr eaLnBrk="1" hangingPunct="1"/>
            <a:r>
              <a:rPr lang="en-US" smtClean="0"/>
              <a:t>References (II)</a:t>
            </a:r>
          </a:p>
        </p:txBody>
      </p:sp>
      <p:sp>
        <p:nvSpPr>
          <p:cNvPr id="61443" name="Content Placeholder 2"/>
          <p:cNvSpPr>
            <a:spLocks noGrp="1"/>
          </p:cNvSpPr>
          <p:nvPr>
            <p:ph idx="1"/>
          </p:nvPr>
        </p:nvSpPr>
        <p:spPr>
          <a:xfrm>
            <a:off x="685800" y="1524000"/>
            <a:ext cx="7772400" cy="4572000"/>
          </a:xfrm>
        </p:spPr>
        <p:txBody>
          <a:bodyPr/>
          <a:lstStyle/>
          <a:p>
            <a:pPr eaLnBrk="1" hangingPunct="1">
              <a:lnSpc>
                <a:spcPct val="90000"/>
              </a:lnSpc>
              <a:buFontTx/>
              <a:buChar char="•"/>
            </a:pPr>
            <a:r>
              <a:rPr lang="en-US" sz="2800" smtClean="0"/>
              <a:t>Shahrour G. Regional Conference on:  </a:t>
            </a:r>
            <a:r>
              <a:rPr lang="ja-JP" altLang="en-US" sz="2800" smtClean="0"/>
              <a:t>“</a:t>
            </a:r>
            <a:r>
              <a:rPr lang="en-US" altLang="ja-JP" sz="2800" smtClean="0"/>
              <a:t>Sharing Experience Best Practices in ICT Services for Persons With Disabilities</a:t>
            </a:r>
            <a:r>
              <a:rPr lang="ja-JP" altLang="en-US" sz="2800" smtClean="0"/>
              <a:t>”</a:t>
            </a:r>
            <a:r>
              <a:rPr lang="en-US" altLang="ja-JP" sz="2800" smtClean="0"/>
              <a:t>. Cairo: WHO/EMRO, 13-15 November, 2007</a:t>
            </a:r>
          </a:p>
          <a:p>
            <a:pPr eaLnBrk="1" hangingPunct="1">
              <a:lnSpc>
                <a:spcPct val="90000"/>
              </a:lnSpc>
              <a:buFontTx/>
              <a:buChar char="•"/>
            </a:pPr>
            <a:r>
              <a:rPr lang="en-US" sz="2800" smtClean="0"/>
              <a:t>Economic Bureau - KSA. Profile on welfare and disability in the Kingdom of Saudi Arabia, 2000.</a:t>
            </a:r>
          </a:p>
          <a:p>
            <a:pPr eaLnBrk="1" hangingPunct="1">
              <a:lnSpc>
                <a:spcPct val="90000"/>
              </a:lnSpc>
              <a:buFontTx/>
              <a:buChar char="•"/>
            </a:pPr>
            <a:r>
              <a:rPr lang="en-US" sz="2800" smtClean="0"/>
              <a:t>CDC. Prevalence and Most Common Causes of Disability Among Adults - United States, 2005. MMWR. 2009;58(16);421-426. </a:t>
            </a:r>
            <a:br>
              <a:rPr lang="en-US" sz="2800" smtClean="0"/>
            </a:br>
            <a:endParaRPr lang="en-US" sz="2800" smtClean="0"/>
          </a:p>
        </p:txBody>
      </p:sp>
      <p:sp>
        <p:nvSpPr>
          <p:cNvPr id="61444" name="Date Placeholder 3"/>
          <p:cNvSpPr>
            <a:spLocks noGrp="1"/>
          </p:cNvSpPr>
          <p:nvPr>
            <p:ph type="dt" sz="quarter" idx="10"/>
          </p:nvPr>
        </p:nvSpPr>
        <p:spPr bwMode="auto">
          <a:noFill/>
          <a:ln>
            <a:miter lim="800000"/>
            <a:headEnd/>
            <a:tailEnd/>
          </a:ln>
        </p:spPr>
        <p:txBody>
          <a:bodyPr/>
          <a:lstStyle/>
          <a:p>
            <a:fld id="{BF4AEC4A-4206-4674-B011-E706BFFB9812}" type="datetime3">
              <a:rPr lang="en-GB"/>
              <a:pPr/>
              <a:t>19 May, 2014</a:t>
            </a:fld>
            <a:endParaRPr lang="en-US"/>
          </a:p>
        </p:txBody>
      </p:sp>
      <p:sp>
        <p:nvSpPr>
          <p:cNvPr id="61445" name="Slide Number Placeholder 4"/>
          <p:cNvSpPr>
            <a:spLocks noGrp="1"/>
          </p:cNvSpPr>
          <p:nvPr>
            <p:ph type="sldNum" sz="quarter" idx="12"/>
          </p:nvPr>
        </p:nvSpPr>
        <p:spPr bwMode="auto">
          <a:noFill/>
          <a:ln>
            <a:miter lim="800000"/>
            <a:headEnd/>
            <a:tailEnd/>
          </a:ln>
        </p:spPr>
        <p:txBody>
          <a:bodyPr/>
          <a:lstStyle/>
          <a:p>
            <a:fld id="{52927618-8AAA-447A-9B0C-2811944FF5E3}" type="slidenum">
              <a:rPr lang="en-US"/>
              <a:pPr/>
              <a:t>49</a:t>
            </a:fld>
            <a:endParaRPr lang="en-US"/>
          </a:p>
        </p:txBody>
      </p:sp>
      <p:sp>
        <p:nvSpPr>
          <p:cNvPr id="72710" name="Footer Placeholder 5"/>
          <p:cNvSpPr>
            <a:spLocks noGrp="1"/>
          </p:cNvSpPr>
          <p:nvPr>
            <p:ph type="ftr" sz="quarter" idx="11"/>
          </p:nvPr>
        </p:nvSpPr>
        <p:spPr/>
        <p:txBody>
          <a:bodyPr/>
          <a:lstStyle/>
          <a:p>
            <a:pPr>
              <a:defRPr/>
            </a:pPr>
            <a:r>
              <a:rPr lang="en-US"/>
              <a:t>Disabilities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b="1" i="1" smtClean="0">
                <a:solidFill>
                  <a:srgbClr val="092A91"/>
                </a:solidFill>
                <a:latin typeface="Calibri" pitchFamily="34" charset="0"/>
              </a:rPr>
              <a:t>Definition of </a:t>
            </a:r>
            <a:r>
              <a:rPr lang="ja-JP" altLang="en-US" b="1" i="1" smtClean="0">
                <a:solidFill>
                  <a:srgbClr val="092A91"/>
                </a:solidFill>
                <a:latin typeface="Calibri" pitchFamily="34" charset="0"/>
              </a:rPr>
              <a:t>“</a:t>
            </a:r>
            <a:r>
              <a:rPr lang="en-US" altLang="ja-JP" b="1" i="1" smtClean="0">
                <a:solidFill>
                  <a:srgbClr val="092A91"/>
                </a:solidFill>
                <a:latin typeface="Calibri" pitchFamily="34" charset="0"/>
              </a:rPr>
              <a:t>Health</a:t>
            </a:r>
            <a:r>
              <a:rPr lang="ja-JP" altLang="en-US" smtClean="0">
                <a:solidFill>
                  <a:srgbClr val="092A91"/>
                </a:solidFill>
                <a:latin typeface="Calibri" pitchFamily="34" charset="0"/>
              </a:rPr>
              <a:t>”</a:t>
            </a:r>
            <a:endParaRPr lang="en-US" smtClean="0">
              <a:solidFill>
                <a:srgbClr val="092A91"/>
              </a:solidFill>
              <a:latin typeface="Calibri" pitchFamily="34" charset="0"/>
            </a:endParaRPr>
          </a:p>
        </p:txBody>
      </p:sp>
      <p:sp>
        <p:nvSpPr>
          <p:cNvPr id="11267" name="Content Placeholder 2"/>
          <p:cNvSpPr>
            <a:spLocks noGrp="1"/>
          </p:cNvSpPr>
          <p:nvPr>
            <p:ph idx="1"/>
          </p:nvPr>
        </p:nvSpPr>
        <p:spPr>
          <a:xfrm>
            <a:off x="500063" y="1357313"/>
            <a:ext cx="8286750" cy="5097462"/>
          </a:xfrm>
        </p:spPr>
        <p:txBody>
          <a:bodyPr/>
          <a:lstStyle/>
          <a:p>
            <a:r>
              <a:rPr lang="en-US" sz="2800" smtClean="0"/>
              <a:t>Health was defined by the WHO   as:</a:t>
            </a:r>
          </a:p>
          <a:p>
            <a:pPr>
              <a:buFont typeface="Arial" charset="0"/>
              <a:buNone/>
            </a:pPr>
            <a:r>
              <a:rPr lang="en-US" sz="2800" smtClean="0"/>
              <a:t> </a:t>
            </a:r>
            <a:r>
              <a:rPr lang="ja-JP" altLang="en-US" sz="2800" smtClean="0"/>
              <a:t>‘‘</a:t>
            </a:r>
            <a:r>
              <a:rPr lang="en-US" altLang="ja-JP" sz="2800" smtClean="0"/>
              <a:t>a state of complete physical, mental and social well being  and not merely the absence of disease or infirmity</a:t>
            </a:r>
            <a:r>
              <a:rPr lang="ja-JP" altLang="en-US" sz="2800" smtClean="0"/>
              <a:t>’’</a:t>
            </a:r>
            <a:r>
              <a:rPr lang="en-US" altLang="ja-JP" sz="2800" smtClean="0"/>
              <a:t>.</a:t>
            </a:r>
          </a:p>
          <a:p>
            <a:r>
              <a:rPr lang="en-US" sz="2800" smtClean="0"/>
              <a:t> More recently, the concept has been extended to</a:t>
            </a:r>
          </a:p>
          <a:p>
            <a:pPr>
              <a:buFont typeface="Arial" charset="0"/>
              <a:buNone/>
            </a:pPr>
            <a:r>
              <a:rPr lang="en-US" sz="2800" smtClean="0"/>
              <a:t>   include health-related quality of life.</a:t>
            </a:r>
          </a:p>
          <a:p>
            <a:r>
              <a:rPr lang="en-US" sz="2800" smtClean="0"/>
              <a:t>Today, the International classification of impairments, disabilities and handicaps (ICIDH) provides  indicators that allow a more structured approach to health disorders.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b="1" smtClean="0">
                <a:solidFill>
                  <a:srgbClr val="092A91"/>
                </a:solidFill>
                <a:latin typeface="Calibri" pitchFamily="34" charset="0"/>
              </a:rPr>
              <a:t>Quality of life:</a:t>
            </a:r>
          </a:p>
        </p:txBody>
      </p:sp>
      <p:sp>
        <p:nvSpPr>
          <p:cNvPr id="12291" name="Content Placeholder 2"/>
          <p:cNvSpPr>
            <a:spLocks noGrp="1"/>
          </p:cNvSpPr>
          <p:nvPr>
            <p:ph idx="1"/>
          </p:nvPr>
        </p:nvSpPr>
        <p:spPr/>
        <p:txBody>
          <a:bodyPr/>
          <a:lstStyle/>
          <a:p>
            <a:r>
              <a:rPr lang="en-US" sz="2800" smtClean="0"/>
              <a:t>In 1993, WHO put forward a definition of</a:t>
            </a:r>
          </a:p>
          <a:p>
            <a:pPr>
              <a:buFont typeface="Arial" charset="0"/>
              <a:buNone/>
            </a:pPr>
            <a:r>
              <a:rPr lang="en-US" sz="2800" smtClean="0"/>
              <a:t>quality of life linked to health:</a:t>
            </a:r>
          </a:p>
          <a:p>
            <a:pPr>
              <a:buFont typeface="Arial" charset="0"/>
              <a:buNone/>
            </a:pPr>
            <a:endParaRPr lang="en-US" sz="2800" smtClean="0"/>
          </a:p>
          <a:p>
            <a:pPr>
              <a:buFont typeface="Arial" charset="0"/>
              <a:buNone/>
            </a:pPr>
            <a:r>
              <a:rPr lang="ja-JP" altLang="en-US" sz="2800" b="1" i="1" smtClean="0"/>
              <a:t>“</a:t>
            </a:r>
            <a:r>
              <a:rPr lang="en-US" altLang="ja-JP" sz="2800" b="1" i="1" smtClean="0"/>
              <a:t> The perception by individuals of their position in life, in the context of the culture and value systems in which they live and in relation to their goals, expectations, standards and concerns</a:t>
            </a:r>
            <a:r>
              <a:rPr lang="ja-JP" altLang="en-US" sz="2800" b="1" i="1" smtClean="0"/>
              <a:t>”</a:t>
            </a:r>
            <a:r>
              <a:rPr lang="en-US" altLang="ja-JP" sz="2800" b="1" i="1" smtClean="0"/>
              <a:t> .</a:t>
            </a:r>
            <a:endParaRPr lang="en-US" sz="2800" b="1" i="1"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solidFill>
                  <a:srgbClr val="092A91"/>
                </a:solidFill>
                <a:latin typeface="+mj-lt"/>
                <a:ea typeface="+mj-ea"/>
                <a:cs typeface="+mj-cs"/>
              </a:rPr>
              <a:t>International Classification (ICIDH) :</a:t>
            </a:r>
          </a:p>
        </p:txBody>
      </p:sp>
      <p:sp>
        <p:nvSpPr>
          <p:cNvPr id="13315" name="Content Placeholder 2"/>
          <p:cNvSpPr>
            <a:spLocks noGrp="1"/>
          </p:cNvSpPr>
          <p:nvPr>
            <p:ph idx="1"/>
          </p:nvPr>
        </p:nvSpPr>
        <p:spPr>
          <a:xfrm>
            <a:off x="457200" y="1600200"/>
            <a:ext cx="8186738" cy="4972050"/>
          </a:xfrm>
        </p:spPr>
        <p:txBody>
          <a:bodyPr/>
          <a:lstStyle/>
          <a:p>
            <a:pPr eaLnBrk="1" hangingPunct="1">
              <a:lnSpc>
                <a:spcPct val="80000"/>
              </a:lnSpc>
            </a:pPr>
            <a:r>
              <a:rPr lang="en-US" sz="3000" b="1" u="sng" smtClean="0">
                <a:solidFill>
                  <a:srgbClr val="FFFF00"/>
                </a:solidFill>
              </a:rPr>
              <a:t>An impairment</a:t>
            </a:r>
            <a:r>
              <a:rPr lang="en-US" sz="3000" smtClean="0">
                <a:solidFill>
                  <a:srgbClr val="FFFF00"/>
                </a:solidFill>
              </a:rPr>
              <a:t>:</a:t>
            </a:r>
          </a:p>
          <a:p>
            <a:pPr eaLnBrk="1" hangingPunct="1">
              <a:lnSpc>
                <a:spcPct val="80000"/>
              </a:lnSpc>
              <a:buFont typeface="Arial" charset="0"/>
              <a:buNone/>
            </a:pPr>
            <a:r>
              <a:rPr lang="ja-JP" altLang="en-US" sz="3000" b="1" i="1" smtClean="0"/>
              <a:t>“</a:t>
            </a:r>
            <a:r>
              <a:rPr lang="en-US" altLang="ja-JP" sz="3000" b="1" i="1" smtClean="0"/>
              <a:t> any temporary or permanent loss or abnormality of a body structure or function , whether physiological  or psychological</a:t>
            </a:r>
            <a:r>
              <a:rPr lang="ja-JP" altLang="en-US" sz="3000" b="1" i="1" smtClean="0"/>
              <a:t>“</a:t>
            </a:r>
            <a:r>
              <a:rPr lang="en-US" altLang="ja-JP" sz="3000" b="1" i="1" smtClean="0"/>
              <a:t>.</a:t>
            </a:r>
          </a:p>
          <a:p>
            <a:pPr eaLnBrk="1" hangingPunct="1">
              <a:lnSpc>
                <a:spcPct val="80000"/>
              </a:lnSpc>
            </a:pPr>
            <a:r>
              <a:rPr lang="en-US" sz="3000" smtClean="0"/>
              <a:t> An Impairment is a disturbance affecting functions that are essentially :      </a:t>
            </a:r>
          </a:p>
          <a:p>
            <a:pPr eaLnBrk="1" hangingPunct="1">
              <a:lnSpc>
                <a:spcPct val="80000"/>
              </a:lnSpc>
              <a:buFont typeface="Wingdings" pitchFamily="2" charset="2"/>
              <a:buChar char="Ø"/>
            </a:pPr>
            <a:r>
              <a:rPr lang="en-US" sz="3000" smtClean="0"/>
              <a:t>Mental (memory, consciousness) or</a:t>
            </a:r>
          </a:p>
          <a:p>
            <a:pPr eaLnBrk="1" hangingPunct="1">
              <a:lnSpc>
                <a:spcPct val="80000"/>
              </a:lnSpc>
              <a:buFont typeface="Wingdings" pitchFamily="2" charset="2"/>
              <a:buChar char="Ø"/>
            </a:pPr>
            <a:r>
              <a:rPr lang="en-US" sz="3000" smtClean="0"/>
              <a:t>Sensory, or</a:t>
            </a:r>
          </a:p>
          <a:p>
            <a:pPr eaLnBrk="1" hangingPunct="1">
              <a:lnSpc>
                <a:spcPct val="80000"/>
              </a:lnSpc>
              <a:buFont typeface="Wingdings" pitchFamily="2" charset="2"/>
              <a:buChar char="Ø"/>
            </a:pPr>
            <a:r>
              <a:rPr lang="en-US" sz="3000" smtClean="0"/>
              <a:t>Internal organs(heart, kidney), </a:t>
            </a:r>
          </a:p>
          <a:p>
            <a:pPr eaLnBrk="1" hangingPunct="1">
              <a:lnSpc>
                <a:spcPct val="80000"/>
              </a:lnSpc>
              <a:buFont typeface="Wingdings" pitchFamily="2" charset="2"/>
              <a:buChar char="Ø"/>
            </a:pPr>
            <a:r>
              <a:rPr lang="en-US" sz="3000" smtClean="0"/>
              <a:t>The head, </a:t>
            </a:r>
          </a:p>
          <a:p>
            <a:pPr eaLnBrk="1" hangingPunct="1">
              <a:lnSpc>
                <a:spcPct val="80000"/>
              </a:lnSpc>
              <a:buFont typeface="Wingdings" pitchFamily="2" charset="2"/>
              <a:buChar char="Ø"/>
            </a:pPr>
            <a:r>
              <a:rPr lang="en-US" sz="3000" smtClean="0"/>
              <a:t>The trunk or the limbs..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571500"/>
            <a:ext cx="8258175" cy="846138"/>
          </a:xfrm>
        </p:spPr>
        <p:txBody>
          <a:bodyPr/>
          <a:lstStyle/>
          <a:p>
            <a:pPr algn="l"/>
            <a:r>
              <a:rPr lang="en-US" sz="3200" b="1" smtClean="0">
                <a:solidFill>
                  <a:srgbClr val="092A91"/>
                </a:solidFill>
                <a:latin typeface="Calibri" pitchFamily="34" charset="0"/>
              </a:rPr>
              <a:t>Commonly reported Impairment indicators</a:t>
            </a:r>
            <a:r>
              <a:rPr lang="en-US" smtClean="0">
                <a:latin typeface="Calibri" pitchFamily="34" charset="0"/>
              </a:rPr>
              <a:t/>
            </a:r>
            <a:br>
              <a:rPr lang="en-US" smtClean="0">
                <a:latin typeface="Calibri" pitchFamily="34" charset="0"/>
              </a:rPr>
            </a:br>
            <a:endParaRPr lang="en-US" smtClean="0">
              <a:latin typeface="Calibri" pitchFamily="34" charset="0"/>
            </a:endParaRPr>
          </a:p>
        </p:txBody>
      </p:sp>
      <p:sp>
        <p:nvSpPr>
          <p:cNvPr id="14339" name="Content Placeholder 2"/>
          <p:cNvSpPr>
            <a:spLocks noGrp="1"/>
          </p:cNvSpPr>
          <p:nvPr>
            <p:ph idx="1"/>
          </p:nvPr>
        </p:nvSpPr>
        <p:spPr>
          <a:xfrm>
            <a:off x="457200" y="1285875"/>
            <a:ext cx="8258175" cy="5572125"/>
          </a:xfrm>
          <a:ln>
            <a:solidFill>
              <a:schemeClr val="tx1"/>
            </a:solidFill>
          </a:ln>
        </p:spPr>
        <p:txBody>
          <a:bodyPr/>
          <a:lstStyle/>
          <a:p>
            <a:r>
              <a:rPr lang="en-US" sz="2800" smtClean="0"/>
              <a:t>General impairment, movement-related impairment</a:t>
            </a:r>
          </a:p>
          <a:p>
            <a:r>
              <a:rPr lang="en-US" sz="2800" smtClean="0"/>
              <a:t>Major mental impairment</a:t>
            </a:r>
          </a:p>
          <a:p>
            <a:r>
              <a:rPr lang="en-US" sz="2800" smtClean="0"/>
              <a:t>Severe hearing impairment ,blindness, amblyopia</a:t>
            </a:r>
          </a:p>
          <a:p>
            <a:r>
              <a:rPr lang="en-US" sz="2800" smtClean="0"/>
              <a:t>Autism, psychosis, cervical column pain</a:t>
            </a:r>
          </a:p>
          <a:p>
            <a:r>
              <a:rPr lang="en-US" sz="2800" smtClean="0"/>
              <a:t>Vertebral column pain</a:t>
            </a:r>
          </a:p>
          <a:p>
            <a:r>
              <a:rPr lang="en-US" sz="2800" smtClean="0"/>
              <a:t>Unspecified pains, self-perceived chronic health disorders, </a:t>
            </a:r>
            <a:r>
              <a:rPr lang="ja-JP" altLang="en-US" sz="2800" smtClean="0"/>
              <a:t>‘‘</a:t>
            </a:r>
            <a:r>
              <a:rPr lang="en-US" altLang="ja-JP" sz="2800" smtClean="0"/>
              <a:t>Do you suffer from a chronic disease?</a:t>
            </a:r>
            <a:r>
              <a:rPr lang="ja-JP" altLang="en-US" sz="2800" smtClean="0"/>
              <a:t>’’</a:t>
            </a:r>
            <a:r>
              <a:rPr lang="en-US" altLang="ja-JP" sz="2800" smtClean="0"/>
              <a:t>,</a:t>
            </a:r>
          </a:p>
          <a:p>
            <a:r>
              <a:rPr lang="en-US" sz="2800" smtClean="0"/>
              <a:t>Musculoskeletal, sensory, digestive ,</a:t>
            </a:r>
          </a:p>
          <a:p>
            <a:r>
              <a:rPr lang="en-US" sz="2800" smtClean="0"/>
              <a:t> Cardio- pulmonary, or</a:t>
            </a:r>
          </a:p>
          <a:p>
            <a:r>
              <a:rPr lang="en-US" sz="2800" smtClean="0"/>
              <a:t>Psychoaffective impairments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0"/>
            <a:ext cx="7772400" cy="1052513"/>
          </a:xfrm>
        </p:spPr>
        <p:txBody>
          <a:bodyPr/>
          <a:lstStyle/>
          <a:p>
            <a:pPr eaLnBrk="1" hangingPunct="1"/>
            <a:r>
              <a:rPr lang="en-US" sz="3000" smtClean="0">
                <a:solidFill>
                  <a:schemeClr val="accent1"/>
                </a:solidFill>
              </a:rPr>
              <a:t>Problems with Human Functioning (I): </a:t>
            </a:r>
            <a:r>
              <a:rPr lang="en-US" sz="3000" smtClean="0">
                <a:solidFill>
                  <a:srgbClr val="FF0000"/>
                </a:solidFill>
              </a:rPr>
              <a:t>Impairments (ICF)</a:t>
            </a:r>
          </a:p>
        </p:txBody>
      </p:sp>
      <p:sp>
        <p:nvSpPr>
          <p:cNvPr id="15363" name="Content Placeholder 2"/>
          <p:cNvSpPr>
            <a:spLocks noGrp="1"/>
          </p:cNvSpPr>
          <p:nvPr>
            <p:ph idx="1"/>
          </p:nvPr>
        </p:nvSpPr>
        <p:spPr>
          <a:xfrm>
            <a:off x="685800" y="1524000"/>
            <a:ext cx="7772400" cy="4572000"/>
          </a:xfrm>
        </p:spPr>
        <p:txBody>
          <a:bodyPr/>
          <a:lstStyle/>
          <a:p>
            <a:pPr eaLnBrk="1" hangingPunct="1"/>
            <a:r>
              <a:rPr lang="en-US" sz="2800" smtClean="0"/>
              <a:t>Problems in body function or alterations in body structure – for example, paralysis or blindness. </a:t>
            </a:r>
          </a:p>
          <a:p>
            <a:pPr eaLnBrk="1" hangingPunct="1"/>
            <a:r>
              <a:rPr lang="en-US" sz="2800" smtClean="0"/>
              <a:t>Any loss or abnormality of psychological, physiological or anatomic structure or function</a:t>
            </a:r>
          </a:p>
          <a:p>
            <a:pPr eaLnBrk="1" hangingPunct="1"/>
            <a:r>
              <a:rPr lang="en-US" sz="2800" smtClean="0"/>
              <a:t>Permanent impairment: impairment that has become static or well stabilized with or without medical treatment, not likely to remit despite medical treatment</a:t>
            </a:r>
          </a:p>
          <a:p>
            <a:pPr eaLnBrk="1" hangingPunct="1"/>
            <a:endParaRPr lang="en-US" sz="3000" smtClean="0"/>
          </a:p>
        </p:txBody>
      </p:sp>
      <p:sp>
        <p:nvSpPr>
          <p:cNvPr id="15364" name="Date Placeholder 3"/>
          <p:cNvSpPr>
            <a:spLocks noGrp="1"/>
          </p:cNvSpPr>
          <p:nvPr>
            <p:ph type="dt" sz="quarter" idx="10"/>
          </p:nvPr>
        </p:nvSpPr>
        <p:spPr bwMode="auto">
          <a:noFill/>
          <a:ln>
            <a:miter lim="800000"/>
            <a:headEnd/>
            <a:tailEnd/>
          </a:ln>
        </p:spPr>
        <p:txBody>
          <a:bodyPr/>
          <a:lstStyle/>
          <a:p>
            <a:fld id="{FBDB66D0-8A2D-49E0-A467-695C29EB5FFB}" type="datetime3">
              <a:rPr lang="en-GB"/>
              <a:pPr/>
              <a:t>19 May, 2014</a:t>
            </a:fld>
            <a:endParaRPr lang="en-US"/>
          </a:p>
        </p:txBody>
      </p:sp>
      <p:sp>
        <p:nvSpPr>
          <p:cNvPr id="15365" name="Slide Number Placeholder 4"/>
          <p:cNvSpPr>
            <a:spLocks noGrp="1"/>
          </p:cNvSpPr>
          <p:nvPr>
            <p:ph type="sldNum" sz="quarter" idx="12"/>
          </p:nvPr>
        </p:nvSpPr>
        <p:spPr bwMode="auto">
          <a:noFill/>
          <a:ln>
            <a:miter lim="800000"/>
            <a:headEnd/>
            <a:tailEnd/>
          </a:ln>
        </p:spPr>
        <p:txBody>
          <a:bodyPr/>
          <a:lstStyle/>
          <a:p>
            <a:fld id="{9BB32647-3ED2-4454-BBF7-9A1415C0276D}" type="slidenum">
              <a:rPr lang="en-US"/>
              <a:pPr/>
              <a:t>9</a:t>
            </a:fld>
            <a:endParaRPr lang="en-US"/>
          </a:p>
        </p:txBody>
      </p:sp>
      <p:sp>
        <p:nvSpPr>
          <p:cNvPr id="32774" name="Footer Placeholder 5"/>
          <p:cNvSpPr>
            <a:spLocks noGrp="1"/>
          </p:cNvSpPr>
          <p:nvPr>
            <p:ph type="ftr" sz="quarter" idx="11"/>
          </p:nvPr>
        </p:nvSpPr>
        <p:spPr/>
        <p:txBody>
          <a:bodyPr/>
          <a:lstStyle/>
          <a:p>
            <a:pPr>
              <a:defRPr/>
            </a:pPr>
            <a:r>
              <a:rPr lang="en-US"/>
              <a:t>Disabilities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TP101967919_template">
  <a:themeElements>
    <a:clrScheme name="Custom 1">
      <a:dk1>
        <a:srgbClr val="FFFFFF"/>
      </a:dk1>
      <a:lt1>
        <a:srgbClr val="FFFFFF"/>
      </a:lt1>
      <a:dk2>
        <a:srgbClr val="1F497D"/>
      </a:dk2>
      <a:lt2>
        <a:srgbClr val="0C38C2"/>
      </a:lt2>
      <a:accent1>
        <a:srgbClr val="4167D4"/>
      </a:accent1>
      <a:accent2>
        <a:srgbClr val="82788C"/>
      </a:accent2>
      <a:accent3>
        <a:srgbClr val="000000"/>
      </a:accent3>
      <a:accent4>
        <a:srgbClr val="8064A2"/>
      </a:accent4>
      <a:accent5>
        <a:srgbClr val="4BACC6"/>
      </a:accent5>
      <a:accent6>
        <a:srgbClr val="F79646"/>
      </a:accent6>
      <a:hlink>
        <a:srgbClr val="B5A6E2"/>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954</TotalTime>
  <Words>2196</Words>
  <Application>Microsoft Macintosh PowerPoint</Application>
  <PresentationFormat>عرض على الشاشة (3:4)‏</PresentationFormat>
  <Paragraphs>328</Paragraphs>
  <Slides>49</Slides>
  <Notes>5</Notes>
  <HiddenSlides>0</HiddenSlides>
  <MMClips>0</MMClips>
  <ScaleCrop>false</ScaleCrop>
  <HeadingPairs>
    <vt:vector size="8" baseType="variant">
      <vt:variant>
        <vt:lpstr>الخطوط المستخدمة</vt:lpstr>
      </vt:variant>
      <vt:variant>
        <vt:i4>7</vt:i4>
      </vt:variant>
      <vt:variant>
        <vt:lpstr>سمة</vt:lpstr>
      </vt:variant>
      <vt:variant>
        <vt:i4>1</vt:i4>
      </vt:variant>
      <vt:variant>
        <vt:lpstr>خوادم OLE مضمنة</vt:lpstr>
      </vt:variant>
      <vt:variant>
        <vt:i4>2</vt:i4>
      </vt:variant>
      <vt:variant>
        <vt:lpstr>عناوين الشرائح</vt:lpstr>
      </vt:variant>
      <vt:variant>
        <vt:i4>49</vt:i4>
      </vt:variant>
    </vt:vector>
  </HeadingPairs>
  <TitlesOfParts>
    <vt:vector size="59" baseType="lpstr">
      <vt:lpstr>Arial</vt:lpstr>
      <vt:lpstr>MS PGothic</vt:lpstr>
      <vt:lpstr>Tahoma</vt:lpstr>
      <vt:lpstr>Calibri</vt:lpstr>
      <vt:lpstr>Footlight MT Light</vt:lpstr>
      <vt:lpstr>Wingdings</vt:lpstr>
      <vt:lpstr>Times New Roman</vt:lpstr>
      <vt:lpstr>1_TP101967919_template</vt:lpstr>
      <vt:lpstr>Microsoft Graph Chart</vt:lpstr>
      <vt:lpstr>Photo Editor Photo</vt:lpstr>
      <vt:lpstr>Disabilities &amp; Impairments:  An Overview</vt:lpstr>
      <vt:lpstr>Objectives</vt:lpstr>
      <vt:lpstr>Etiology:</vt:lpstr>
      <vt:lpstr>CONCEPTS &amp; DEFINTIONS</vt:lpstr>
      <vt:lpstr>Definition of “Health”</vt:lpstr>
      <vt:lpstr>Quality of life:</vt:lpstr>
      <vt:lpstr>International Classification (ICIDH) :</vt:lpstr>
      <vt:lpstr>Commonly reported Impairment indicators </vt:lpstr>
      <vt:lpstr>Problems with Human Functioning (I): Impairments (ICF)</vt:lpstr>
      <vt:lpstr>ICIDH:</vt:lpstr>
      <vt:lpstr>Commonly used disability indicators</vt:lpstr>
      <vt:lpstr>Disability I</vt:lpstr>
      <vt:lpstr>Disability - II</vt:lpstr>
      <vt:lpstr> Handicap:  </vt:lpstr>
      <vt:lpstr>Physical handicap:</vt:lpstr>
      <vt:lpstr>Domains of Human Functioning </vt:lpstr>
      <vt:lpstr>Problems with Human Functioning (II)</vt:lpstr>
      <vt:lpstr>Mental handicap:</vt:lpstr>
      <vt:lpstr>Genetic causes of mental retardation:</vt:lpstr>
      <vt:lpstr>Mental handicaps: </vt:lpstr>
      <vt:lpstr>Mental handicaps:</vt:lpstr>
      <vt:lpstr>LEARNING DISABILITIES</vt:lpstr>
      <vt:lpstr>Warning Signs</vt:lpstr>
      <vt:lpstr>What is a learning disability?</vt:lpstr>
      <vt:lpstr>Causes of learning disabilities</vt:lpstr>
      <vt:lpstr>Magnitude &amp; Causes</vt:lpstr>
      <vt:lpstr>الشريحة 27</vt:lpstr>
      <vt:lpstr>USA Estimates (1)</vt:lpstr>
      <vt:lpstr>USA Estimates (2)</vt:lpstr>
      <vt:lpstr>The Magnitude of Disability in the Eastern Mediterranean Region: </vt:lpstr>
      <vt:lpstr>KSA Estimates (1)</vt:lpstr>
      <vt:lpstr>الشريحة 32</vt:lpstr>
      <vt:lpstr>الشريحة 33</vt:lpstr>
      <vt:lpstr>Egypt Estimates</vt:lpstr>
      <vt:lpstr>Syria Estimates</vt:lpstr>
      <vt:lpstr>PREVENTION &amp; CONTROL</vt:lpstr>
      <vt:lpstr>الشريحة 37</vt:lpstr>
      <vt:lpstr>Levels of Prevention</vt:lpstr>
      <vt:lpstr>Primary Prevention:</vt:lpstr>
      <vt:lpstr>Levels of Prevention</vt:lpstr>
      <vt:lpstr>Secondary Prevention:</vt:lpstr>
      <vt:lpstr>Levels of Prevention</vt:lpstr>
      <vt:lpstr>COMMUNITY-BASED REHABILITATION</vt:lpstr>
      <vt:lpstr>Community Based Rehabilitation 1 CBR </vt:lpstr>
      <vt:lpstr>Community-Based Rehabilitation 2</vt:lpstr>
      <vt:lpstr>CBR</vt:lpstr>
      <vt:lpstr>الشريحة 47</vt:lpstr>
      <vt:lpstr>References (I)</vt:lpstr>
      <vt:lpstr>References (II)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Violence &amp; Injury Prevention (VIP)</dc:title>
  <dc:creator>Windows User</dc:creator>
  <cp:lastModifiedBy>AA</cp:lastModifiedBy>
  <cp:revision>71</cp:revision>
  <dcterms:created xsi:type="dcterms:W3CDTF">2011-01-26T18:48:51Z</dcterms:created>
  <dcterms:modified xsi:type="dcterms:W3CDTF">2014-05-18T21:41:53Z</dcterms:modified>
</cp:coreProperties>
</file>