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8" r:id="rId2"/>
    <p:sldId id="339" r:id="rId3"/>
    <p:sldId id="338" r:id="rId4"/>
    <p:sldId id="311" r:id="rId5"/>
    <p:sldId id="261" r:id="rId6"/>
    <p:sldId id="262" r:id="rId7"/>
    <p:sldId id="335" r:id="rId8"/>
    <p:sldId id="336" r:id="rId9"/>
    <p:sldId id="263" r:id="rId10"/>
    <p:sldId id="310" r:id="rId11"/>
    <p:sldId id="309" r:id="rId12"/>
    <p:sldId id="331" r:id="rId13"/>
    <p:sldId id="317" r:id="rId14"/>
    <p:sldId id="318" r:id="rId15"/>
    <p:sldId id="332" r:id="rId16"/>
    <p:sldId id="330" r:id="rId17"/>
    <p:sldId id="345" r:id="rId18"/>
    <p:sldId id="346" r:id="rId19"/>
    <p:sldId id="347" r:id="rId20"/>
    <p:sldId id="348" r:id="rId21"/>
    <p:sldId id="307" r:id="rId22"/>
    <p:sldId id="308" r:id="rId23"/>
    <p:sldId id="264" r:id="rId24"/>
    <p:sldId id="327" r:id="rId25"/>
    <p:sldId id="268" r:id="rId26"/>
    <p:sldId id="271" r:id="rId27"/>
    <p:sldId id="272" r:id="rId28"/>
    <p:sldId id="274" r:id="rId29"/>
    <p:sldId id="276" r:id="rId30"/>
    <p:sldId id="300" r:id="rId31"/>
    <p:sldId id="328" r:id="rId32"/>
    <p:sldId id="350" r:id="rId33"/>
    <p:sldId id="343" r:id="rId34"/>
    <p:sldId id="351" r:id="rId35"/>
    <p:sldId id="352" r:id="rId36"/>
    <p:sldId id="333" r:id="rId37"/>
    <p:sldId id="340" r:id="rId38"/>
    <p:sldId id="349" r:id="rId39"/>
    <p:sldId id="354" r:id="rId40"/>
    <p:sldId id="353" r:id="rId41"/>
    <p:sldId id="341" r:id="rId42"/>
    <p:sldId id="342" r:id="rId43"/>
    <p:sldId id="344" r:id="rId44"/>
    <p:sldId id="356" r:id="rId45"/>
    <p:sldId id="334" r:id="rId46"/>
    <p:sldId id="355" r:id="rId47"/>
    <p:sldId id="32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4" d="100"/>
          <a:sy n="94" d="100"/>
        </p:scale>
        <p:origin x="-6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2421C8-94AD-49CD-AD2D-D9DB2F8A7731}" type="datetimeFigureOut">
              <a:rPr lang="en-US"/>
              <a:pPr>
                <a:defRPr/>
              </a:pPr>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04C69F-8577-4CCE-80D1-4EC27F0D0C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Contact Info: Dee Terrell, OSDH Chronic           Telephone 405-271-4072 ext. 57110</a:t>
            </a:r>
          </a:p>
        </p:txBody>
      </p:sp>
      <p:sp>
        <p:nvSpPr>
          <p:cNvPr id="552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E3292-1FD1-4889-8881-9468631A152C}" type="slidenum">
              <a:rPr lang="en-US"/>
              <a:pPr fontAlgn="base">
                <a:spcBef>
                  <a:spcPct val="0"/>
                </a:spcBef>
                <a:spcAft>
                  <a:spcPct val="0"/>
                </a:spcAft>
              </a:pPr>
              <a:t>2</a:t>
            </a:fld>
            <a:endParaRPr lang="en-US"/>
          </a:p>
        </p:txBody>
      </p:sp>
      <p:sp>
        <p:nvSpPr>
          <p:cNvPr id="553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a:spcBef>
                <a:spcPct val="0"/>
              </a:spcBef>
            </a:pPr>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795D8-ABC3-4A99-AF29-721934549D7B}" type="slidenum">
              <a:rPr lang="ar-SA"/>
              <a:pPr fontAlgn="base">
                <a:spcBef>
                  <a:spcPct val="0"/>
                </a:spcBef>
                <a:spcAft>
                  <a:spcPct val="0"/>
                </a:spcAft>
              </a:pPr>
              <a:t>7</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435E53-E290-4B0A-B683-C93AA45227EC}" type="slidenum">
              <a:rPr lang="ar-SA"/>
              <a:pPr fontAlgn="base">
                <a:spcBef>
                  <a:spcPct val="0"/>
                </a:spcBef>
                <a:spcAft>
                  <a:spcPct val="0"/>
                </a:spcAft>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1B5D0D-D053-4D7D-AE9A-C7243E817A0D}" type="slidenum">
              <a:rPr lang="ar-SA"/>
              <a:pPr fontAlgn="base">
                <a:spcBef>
                  <a:spcPct val="0"/>
                </a:spcBef>
                <a:spcAft>
                  <a:spcPct val="0"/>
                </a:spcAft>
              </a:pPr>
              <a:t>15</a:t>
            </a:fld>
            <a:endParaRPr lang="en-US"/>
          </a:p>
        </p:txBody>
      </p:sp>
      <p:sp>
        <p:nvSpPr>
          <p:cNvPr id="59395" name="Rectangle 2"/>
          <p:cNvSpPr>
            <a:spLocks noGrp="1" noChangeArrowheads="1"/>
          </p:cNvSpPr>
          <p:nvPr>
            <p:ph type="body" idx="1"/>
          </p:nvPr>
        </p:nvSpPr>
        <p:spPr bwMode="auto">
          <a:xfrm>
            <a:off x="444500" y="4148138"/>
            <a:ext cx="5918200" cy="4114800"/>
          </a:xfrm>
          <a:noFill/>
        </p:spPr>
        <p:txBody>
          <a:bodyPr wrap="square" numCol="1" anchor="t" anchorCtr="0" compatLnSpc="1">
            <a:prstTxWarp prst="textNoShape">
              <a:avLst/>
            </a:prstTxWarp>
          </a:bodyPr>
          <a:lstStyle/>
          <a:p>
            <a:pPr>
              <a:spcBef>
                <a:spcPct val="0"/>
              </a:spcBef>
            </a:pPr>
            <a:endParaRPr lang="en-GB" sz="2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725BF3-E7B7-4703-9433-76122A897EA5}" type="slidenum">
              <a:rPr lang="ar-SA"/>
              <a:pPr fontAlgn="base">
                <a:spcBef>
                  <a:spcPct val="0"/>
                </a:spcBef>
                <a:spcAft>
                  <a:spcPct val="0"/>
                </a:spcAft>
              </a:pPr>
              <a:t>18</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Dr. Ossama AlKhatib (modified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47DA6-76B0-44C1-BD31-FD2C916FE1DB}" type="slidenum">
              <a:rPr lang="ar-SA"/>
              <a:pPr fontAlgn="base">
                <a:spcBef>
                  <a:spcPct val="0"/>
                </a:spcBef>
                <a:spcAft>
                  <a:spcPct val="0"/>
                </a:spcAft>
              </a:pPr>
              <a:t>19</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Dr. Ossama AlKhatib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5CEE9-66A0-4B18-A95F-19A5694037B8}" type="slidenum">
              <a:rPr lang="en-US"/>
              <a:pPr fontAlgn="base">
                <a:spcBef>
                  <a:spcPct val="0"/>
                </a:spcBef>
                <a:spcAft>
                  <a:spcPct val="0"/>
                </a:spcAft>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a:spcBef>
                <a:spcPct val="0"/>
              </a:spcBef>
            </a:pPr>
            <a:r>
              <a:rPr lang="en-GB" smtClean="0"/>
              <a:t>Why is it interesting to do research in diabeets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BF5783-5F07-4A18-97B3-05388B6A340D}" type="datetimeFigureOut">
              <a:rPr lang="en-US"/>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871EA-8694-4625-90F1-3EC90CC92D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1DE5BC-9410-4682-91E1-FEB195768928}" type="datetimeFigureOut">
              <a:rPr lang="en-US"/>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A7ED6-1292-41FC-BA53-2C44FD5242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4F4DB1-6E4C-4E70-BEA8-E04B8E6C7831}" type="datetimeFigureOut">
              <a:rPr lang="en-US"/>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E9246-79B6-4EB3-965D-560C2BF26C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981200"/>
            <a:ext cx="3581400" cy="4114800"/>
          </a:xfrm>
        </p:spPr>
        <p:txBody>
          <a:bodyPr rtlCol="0">
            <a:normAutofit/>
          </a:bodyPr>
          <a:lstStyle/>
          <a:p>
            <a:pPr lvl="0"/>
            <a:endParaRPr lang="en-US" noProof="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1143000" y="1981200"/>
            <a:ext cx="35814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768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CED302D3-E05D-4298-B1B2-57CD2E359891}" type="datetime1">
              <a:rPr lang="en-GB"/>
              <a:pPr>
                <a:defRPr/>
              </a:pPr>
              <a:t>19/05/2014</a:t>
            </a:fld>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7F848E0-5F45-4549-95F6-5D2EAC5C297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Footer Placeholder 2"/>
          <p:cNvSpPr>
            <a:spLocks noGrp="1"/>
          </p:cNvSpPr>
          <p:nvPr>
            <p:ph type="ftr" sz="quarter" idx="10"/>
          </p:nvPr>
        </p:nvSpPr>
        <p:spPr>
          <a:xfrm>
            <a:off x="2286000" y="6324600"/>
            <a:ext cx="2895600" cy="365125"/>
          </a:xfrm>
        </p:spPr>
        <p:txBody>
          <a:bodyPr/>
          <a:lstStyle>
            <a:lvl1pPr>
              <a:defRPr/>
            </a:lvl1pPr>
          </a:lstStyle>
          <a:p>
            <a:pPr>
              <a:defRPr/>
            </a:pPr>
            <a:endParaRPr lang="en-GB"/>
          </a:p>
        </p:txBody>
      </p:sp>
      <p:sp>
        <p:nvSpPr>
          <p:cNvPr id="4" name="Slide Number Placeholder 3"/>
          <p:cNvSpPr>
            <a:spLocks noGrp="1"/>
          </p:cNvSpPr>
          <p:nvPr>
            <p:ph type="sldNum" sz="quarter" idx="11"/>
          </p:nvPr>
        </p:nvSpPr>
        <p:spPr>
          <a:xfrm>
            <a:off x="8534400" y="6492875"/>
            <a:ext cx="533400" cy="365125"/>
          </a:xfrm>
        </p:spPr>
        <p:txBody>
          <a:bodyPr/>
          <a:lstStyle>
            <a:lvl1pPr>
              <a:defRPr/>
            </a:lvl1pPr>
          </a:lstStyle>
          <a:p>
            <a:pPr>
              <a:defRPr/>
            </a:pPr>
            <a:fld id="{AA534132-81A4-4028-80FD-E69870C454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3E17EC-E1BB-489E-ABF3-A9C7FDAB54DA}" type="datetimeFigureOut">
              <a:rPr lang="en-US"/>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45E475-755B-4706-8BFA-C66964A50E66}" type="datetimeFigureOut">
              <a:rPr lang="en-US"/>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0BEB8-8C3B-4FAD-9DA8-D1299B2BCF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8BF18D-A2DE-4B18-8145-F633C34D8728}" type="datetimeFigureOut">
              <a:rPr lang="en-US"/>
              <a:pPr>
                <a:defRPr/>
              </a:pPr>
              <a:t>5/19/2014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5B53A-FD05-433A-BB6F-AF6D2302F3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521F7B-7DBD-4B61-902F-6878A30B330D}" type="datetimeFigureOut">
              <a:rPr lang="en-US"/>
              <a:pPr>
                <a:defRPr/>
              </a:pPr>
              <a:t>5/19/2014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40A209-EAB7-448A-B424-FDBAAFCD62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5CB21C-A2CF-4983-94A8-995EA849DE83}" type="datetimeFigureOut">
              <a:rPr lang="en-US"/>
              <a:pPr>
                <a:defRPr/>
              </a:pPr>
              <a:t>5/19/2014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098676-507D-4EE7-8E9A-511C77C6B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C6E621-08D2-4A6A-8227-98D4CF70AF31}" type="datetimeFigureOut">
              <a:rPr lang="en-US"/>
              <a:pPr>
                <a:defRPr/>
              </a:pPr>
              <a:t>5/19/2014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6E165-5500-4A70-A5CE-2446CF6CA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66B9D0-9514-48B3-9C8C-6981D879901B}" type="datetimeFigureOut">
              <a:rPr lang="en-US"/>
              <a:pPr>
                <a:defRPr/>
              </a:pPr>
              <a:t>5/19/2014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B2047-68E6-41F0-9E4D-25C8B6FD76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6930-66C8-48D9-9008-3531170A2434}" type="datetimeFigureOut">
              <a:rPr lang="en-US"/>
              <a:pPr>
                <a:defRPr/>
              </a:pPr>
              <a:t>5/19/2014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CCE4A2-58D8-467F-8349-4B828A076B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BBDAE15-625E-42A3-BAB3-2C4EAABC0D53}" type="datetimeFigureOut">
              <a:rPr lang="en-US"/>
              <a:pPr>
                <a:defRPr/>
              </a:pPr>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45348A-5635-4B6E-B08E-99A709CB6B4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oleObject" Target="../embeddings/Microsoft_Office_Excel_Chart1.xls"/></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14.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diabetesatlas.org/content/global-burde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uptodate.com/contents/risk-factors-for-type-2-diabetes-mellitus/abstract/23" TargetMode="External"/><Relationship Id="rId3" Type="http://schemas.openxmlformats.org/officeDocument/2006/relationships/hyperlink" Target="http://www.uptodate.com/contents/risk-factors-for-type-2-diabetes-mellitus/abstract/25" TargetMode="External"/><Relationship Id="rId7" Type="http://schemas.openxmlformats.org/officeDocument/2006/relationships/hyperlink" Target="http://www.uptodate.com/contents/risk-factors-for-type-2-diabetes-mellitus/abstract/22" TargetMode="External"/><Relationship Id="rId2" Type="http://schemas.openxmlformats.org/officeDocument/2006/relationships/hyperlink" Target="http://www.uptodate.com/contents/risk-factors-for-type-2-diabetes-mellitus/abstract/24" TargetMode="External"/><Relationship Id="rId1" Type="http://schemas.openxmlformats.org/officeDocument/2006/relationships/slideLayout" Target="../slideLayouts/slideLayout2.xml"/><Relationship Id="rId6" Type="http://schemas.openxmlformats.org/officeDocument/2006/relationships/hyperlink" Target="http://www.uptodate.com/contents/risk-factors-for-type-2-diabetes-mellitus/abstract/28" TargetMode="External"/><Relationship Id="rId5" Type="http://schemas.openxmlformats.org/officeDocument/2006/relationships/hyperlink" Target="http://www.uptodate.com/contents/risk-factors-for-type-2-diabetes-mellitus/abstract/27" TargetMode="External"/><Relationship Id="rId4" Type="http://schemas.openxmlformats.org/officeDocument/2006/relationships/hyperlink" Target="http://www.uptodate.com/contents/risk-factors-for-type-2-diabetes-mellitus/abstract/26" TargetMode="External"/><Relationship Id="rId9" Type="http://schemas.openxmlformats.org/officeDocument/2006/relationships/hyperlink" Target="http://www.uptodate.com/contents/risk-factors-for-type-2-diabetes-mellitus/abstract/29"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file:///C:\My%20Documents\BBC%20News%20%20UK%20POLITICS%20%20Prescott%20has%20diabetes_files\_1865023_prescott300.jpg" TargetMode="External"/><Relationship Id="rId5" Type="http://schemas.openxmlformats.org/officeDocument/2006/relationships/image" Target="../media/image4.jpe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04800" y="2130425"/>
            <a:ext cx="8534400" cy="1470025"/>
          </a:xfrm>
        </p:spPr>
        <p:txBody>
          <a:bodyPr/>
          <a:lstStyle/>
          <a:p>
            <a:pPr algn="l"/>
            <a:r>
              <a:rPr lang="en-US" b="1" smtClean="0">
                <a:solidFill>
                  <a:srgbClr val="FFFF00"/>
                </a:solidFill>
                <a:cs typeface="Aharoni" pitchFamily="2" charset="-79"/>
              </a:rPr>
              <a:t>Epidemiology of  Diabetes mellitus</a:t>
            </a:r>
            <a:endParaRPr lang="ar-SA" smtClean="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US" b="1" dirty="0" err="1" smtClean="0">
                <a:solidFill>
                  <a:srgbClr val="FFFF00"/>
                </a:solidFill>
              </a:rPr>
              <a:t>Ashry</a:t>
            </a:r>
            <a:r>
              <a:rPr lang="en-US" b="1" dirty="0" smtClean="0">
                <a:solidFill>
                  <a:srgbClr val="FFFF00"/>
                </a:solidFill>
              </a:rPr>
              <a:t> Gad Mohamed, </a:t>
            </a:r>
            <a:r>
              <a:rPr lang="en-US" b="1" dirty="0" err="1" smtClean="0">
                <a:solidFill>
                  <a:srgbClr val="FFFF00"/>
                </a:solidFill>
              </a:rPr>
              <a:t>Hafsa</a:t>
            </a:r>
            <a:r>
              <a:rPr lang="en-US" b="1" dirty="0" smtClean="0">
                <a:solidFill>
                  <a:srgbClr val="FFFF00"/>
                </a:solidFill>
              </a:rPr>
              <a:t> </a:t>
            </a:r>
            <a:r>
              <a:rPr lang="en-US" b="1" dirty="0" err="1" smtClean="0">
                <a:solidFill>
                  <a:srgbClr val="FFFF00"/>
                </a:solidFill>
              </a:rPr>
              <a:t>Raheel</a:t>
            </a:r>
            <a:endParaRPr lang="en-US" b="1" dirty="0" smtClean="0">
              <a:solidFill>
                <a:srgbClr val="FFFF00"/>
              </a:solidFill>
            </a:endParaRPr>
          </a:p>
          <a:p>
            <a:pPr fontAlgn="auto">
              <a:spcAft>
                <a:spcPts val="0"/>
              </a:spcAft>
              <a:defRPr/>
            </a:pPr>
            <a:r>
              <a:rPr lang="en-US" b="1" dirty="0" smtClean="0">
                <a:solidFill>
                  <a:srgbClr val="FFFF00"/>
                </a:solidFill>
              </a:rPr>
              <a:t>Department of Family &amp; Community Medicine</a:t>
            </a:r>
          </a:p>
          <a:p>
            <a:pPr fontAlgn="auto">
              <a:spcAft>
                <a:spcPts val="0"/>
              </a:spcAft>
              <a:defRPr/>
            </a:pPr>
            <a:r>
              <a:rPr lang="en-US" b="1" dirty="0" smtClean="0">
                <a:solidFill>
                  <a:srgbClr val="FFFF00"/>
                </a:solidFill>
              </a:rPr>
              <a:t>KSU</a:t>
            </a:r>
          </a:p>
          <a:p>
            <a:pPr fontAlgn="auto">
              <a:spcAft>
                <a:spcPts val="0"/>
              </a:spcAft>
              <a:defRPr/>
            </a:pP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676400"/>
          </a:xfrm>
          <a:solidFill>
            <a:srgbClr val="002060"/>
          </a:solidFill>
        </p:spPr>
        <p:txBody>
          <a:bodyPr/>
          <a:lstStyle/>
          <a:p>
            <a:r>
              <a:rPr lang="en-GB" b="1" smtClean="0">
                <a:solidFill>
                  <a:srgbClr val="FFFF00"/>
                </a:solidFill>
              </a:rPr>
              <a:t>Epidemiology of diabetes</a:t>
            </a:r>
          </a:p>
        </p:txBody>
      </p:sp>
      <p:sp>
        <p:nvSpPr>
          <p:cNvPr id="22531" name="Rectangle 3"/>
          <p:cNvSpPr>
            <a:spLocks noGrp="1" noChangeArrowheads="1"/>
          </p:cNvSpPr>
          <p:nvPr>
            <p:ph type="body" idx="1"/>
          </p:nvPr>
        </p:nvSpPr>
        <p:spPr>
          <a:xfrm>
            <a:off x="0" y="1600200"/>
            <a:ext cx="9144000" cy="5257800"/>
          </a:xfrm>
          <a:solidFill>
            <a:schemeClr val="bg2"/>
          </a:solidFill>
          <a:ln>
            <a:solidFill>
              <a:srgbClr val="7BC627"/>
            </a:solidFill>
          </a:ln>
        </p:spPr>
        <p:txBody>
          <a:bodyPr/>
          <a:lstStyle/>
          <a:p>
            <a:pPr>
              <a:lnSpc>
                <a:spcPct val="90000"/>
              </a:lnSpc>
            </a:pPr>
            <a:r>
              <a:rPr lang="en-GB" b="1" smtClean="0"/>
              <a:t>Prevalence worldwide is increasing</a:t>
            </a:r>
            <a:endParaRPr lang="en-GB" b="1" smtClean="0">
              <a:solidFill>
                <a:srgbClr val="317FCD"/>
              </a:solidFill>
            </a:endParaRPr>
          </a:p>
          <a:p>
            <a:pPr lvl="2">
              <a:lnSpc>
                <a:spcPct val="90000"/>
              </a:lnSpc>
            </a:pPr>
            <a:r>
              <a:rPr lang="en-GB" sz="3200" b="1" smtClean="0"/>
              <a:t>2.8% in 2000;</a:t>
            </a:r>
          </a:p>
          <a:p>
            <a:pPr lvl="2">
              <a:lnSpc>
                <a:spcPct val="90000"/>
              </a:lnSpc>
            </a:pPr>
            <a:r>
              <a:rPr lang="en-GB" sz="3200" b="1" smtClean="0"/>
              <a:t> 4.4% in 2030 worldwide.</a:t>
            </a:r>
          </a:p>
          <a:p>
            <a:pPr lvl="2">
              <a:lnSpc>
                <a:spcPct val="90000"/>
              </a:lnSpc>
              <a:buFont typeface="Arial" pitchFamily="34" charset="0"/>
              <a:buNone/>
            </a:pPr>
            <a:endParaRPr lang="en-GB" sz="3200" b="1" smtClean="0"/>
          </a:p>
          <a:p>
            <a:pPr lvl="2">
              <a:lnSpc>
                <a:spcPct val="90000"/>
              </a:lnSpc>
            </a:pPr>
            <a:r>
              <a:rPr lang="en-GB" sz="3200" b="1" smtClean="0"/>
              <a:t>171 million in 2000; 366 million in 2030</a:t>
            </a:r>
          </a:p>
          <a:p>
            <a:pPr lvl="2">
              <a:lnSpc>
                <a:spcPct val="90000"/>
              </a:lnSpc>
            </a:pPr>
            <a:r>
              <a:rPr lang="en-GB" sz="3200" b="1" smtClean="0"/>
              <a:t>Greatest rise in developing world</a:t>
            </a:r>
          </a:p>
          <a:p>
            <a:pPr lvl="2">
              <a:lnSpc>
                <a:spcPct val="90000"/>
              </a:lnSpc>
              <a:buFontTx/>
              <a:buNone/>
            </a:pPr>
            <a:endParaRPr lang="en-GB" sz="3200" b="1"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6"/>
          <p:cNvGraphicFramePr>
            <a:graphicFrameLocks noChangeAspect="1"/>
          </p:cNvGraphicFramePr>
          <p:nvPr/>
        </p:nvGraphicFramePr>
        <p:xfrm>
          <a:off x="342900" y="1905000"/>
          <a:ext cx="8801100" cy="4191000"/>
        </p:xfrm>
        <a:graphic>
          <a:graphicData uri="http://schemas.openxmlformats.org/presentationml/2006/ole">
            <p:oleObj spid="_x0000_s2050" name="Gráfico" r:id="rId4" imgW="8801100" imgH="4191000" progId="MSGraph.Chart.8">
              <p:embed followColorScheme="full"/>
            </p:oleObj>
          </a:graphicData>
        </a:graphic>
      </p:graphicFrame>
      <p:sp>
        <p:nvSpPr>
          <p:cNvPr id="2051" name="Rectangle 3"/>
          <p:cNvSpPr>
            <a:spLocks noChangeArrowheads="1"/>
          </p:cNvSpPr>
          <p:nvPr/>
        </p:nvSpPr>
        <p:spPr bwMode="auto">
          <a:xfrm>
            <a:off x="501650" y="652463"/>
            <a:ext cx="8843963" cy="579437"/>
          </a:xfrm>
          <a:prstGeom prst="rect">
            <a:avLst/>
          </a:prstGeom>
          <a:noFill/>
          <a:ln w="9525">
            <a:noFill/>
            <a:miter lim="800000"/>
            <a:headEnd/>
            <a:tailEnd/>
          </a:ln>
        </p:spPr>
        <p:txBody>
          <a:bodyPr anchor="b">
            <a:spAutoFit/>
          </a:bodyPr>
          <a:lstStyle/>
          <a:p>
            <a:pPr algn="ctr"/>
            <a:r>
              <a:rPr lang="en-US" sz="3200" b="1">
                <a:solidFill>
                  <a:schemeClr val="tx2"/>
                </a:solidFill>
                <a:latin typeface="Calibri" pitchFamily="34" charset="0"/>
              </a:rPr>
              <a:t>Diabetes in the world </a:t>
            </a:r>
            <a:r>
              <a:rPr lang="ar-SA" sz="3200" b="1">
                <a:solidFill>
                  <a:schemeClr val="tx2"/>
                </a:solidFill>
                <a:latin typeface="Calibri" pitchFamily="34" charset="0"/>
              </a:rPr>
              <a:t> </a:t>
            </a:r>
            <a:endParaRPr lang="pt-BR" sz="3200" b="1">
              <a:solidFill>
                <a:schemeClr val="tx2"/>
              </a:solidFill>
              <a:latin typeface="Calibri" pitchFamily="34" charset="0"/>
            </a:endParaRPr>
          </a:p>
        </p:txBody>
      </p:sp>
      <p:sp>
        <p:nvSpPr>
          <p:cNvPr id="2052" name="Text Box 4"/>
          <p:cNvSpPr txBox="1">
            <a:spLocks noChangeArrowheads="1"/>
          </p:cNvSpPr>
          <p:nvPr/>
        </p:nvSpPr>
        <p:spPr bwMode="auto">
          <a:xfrm>
            <a:off x="377825" y="1636713"/>
            <a:ext cx="920750" cy="366712"/>
          </a:xfrm>
          <a:prstGeom prst="rect">
            <a:avLst/>
          </a:prstGeom>
          <a:noFill/>
          <a:ln w="9525">
            <a:noFill/>
            <a:miter lim="800000"/>
            <a:headEnd/>
            <a:tailEnd/>
          </a:ln>
        </p:spPr>
        <p:txBody>
          <a:bodyPr wrap="none">
            <a:spAutoFit/>
          </a:bodyPr>
          <a:lstStyle/>
          <a:p>
            <a:pPr algn="ctr">
              <a:spcBef>
                <a:spcPct val="20000"/>
              </a:spcBef>
            </a:pPr>
            <a:r>
              <a:rPr lang="pt-BR" b="1"/>
              <a:t>Millions</a:t>
            </a:r>
          </a:p>
        </p:txBody>
      </p:sp>
      <p:sp>
        <p:nvSpPr>
          <p:cNvPr id="5" name="Date Placeholder 4"/>
          <p:cNvSpPr>
            <a:spLocks noGrp="1"/>
          </p:cNvSpPr>
          <p:nvPr>
            <p:ph type="dt" sz="quarter" idx="10"/>
          </p:nvPr>
        </p:nvSpPr>
        <p:spPr/>
        <p:txBody>
          <a:bodyPr/>
          <a:lstStyle/>
          <a:p>
            <a:pPr>
              <a:defRPr/>
            </a:pPr>
            <a:fld id="{878BEE3F-09FA-4127-BBE7-D261D18F116D}" type="datetime1">
              <a:rPr lang="en-US"/>
              <a:pPr>
                <a:defRPr/>
              </a:pPr>
              <a:t>5/19/2014</a:t>
            </a:fld>
            <a:endParaRPr lang="en-US"/>
          </a:p>
        </p:txBody>
      </p:sp>
      <p:sp>
        <p:nvSpPr>
          <p:cNvPr id="6" name="Slide Number Placeholder 5"/>
          <p:cNvSpPr>
            <a:spLocks noGrp="1"/>
          </p:cNvSpPr>
          <p:nvPr>
            <p:ph type="sldNum" sz="quarter" idx="12"/>
          </p:nvPr>
        </p:nvSpPr>
        <p:spPr/>
        <p:txBody>
          <a:bodyPr/>
          <a:lstStyle/>
          <a:p>
            <a:pPr>
              <a:defRPr/>
            </a:pPr>
            <a:fld id="{653470C6-E904-45A5-AD25-F3ACD4796D43}" type="slidenum">
              <a:rPr lang="ar-SA"/>
              <a:pPr>
                <a:defRPr/>
              </a:pPr>
              <a:t>11</a:t>
            </a:fld>
            <a:endParaRPr lang="en-US"/>
          </a:p>
        </p:txBody>
      </p:sp>
      <p:sp>
        <p:nvSpPr>
          <p:cNvPr id="7" name="Footer Placeholder 6"/>
          <p:cNvSpPr>
            <a:spLocks noGrp="1"/>
          </p:cNvSpPr>
          <p:nvPr>
            <p:ph type="ftr" sz="quarter" idx="11"/>
          </p:nvPr>
        </p:nvSpPr>
        <p:spPr/>
        <p:txBody>
          <a:bodyPr/>
          <a:lstStyle/>
          <a:p>
            <a:pPr>
              <a:defRPr/>
            </a:pPr>
            <a:r>
              <a:rPr lang="en-US"/>
              <a:t>Prof. Ashry Gad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52400" y="0"/>
            <a:ext cx="899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52400" y="304800"/>
            <a:ext cx="8839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858838" y="1782763"/>
            <a:ext cx="8102600" cy="4178300"/>
          </a:xfrm>
          <a:prstGeom prst="rect">
            <a:avLst/>
          </a:prstGeom>
          <a:solidFill>
            <a:schemeClr val="bg2"/>
          </a:solidFill>
          <a:ln w="12700" cap="sq">
            <a:noFill/>
            <a:miter lim="800000"/>
            <a:headEnd type="none" w="sm" len="sm"/>
            <a:tailEnd type="none" w="sm" len="sm"/>
          </a:ln>
        </p:spPr>
        <p:txBody>
          <a:bodyPr wrap="none" anchor="ctr"/>
          <a:lstStyle/>
          <a:p>
            <a:endParaRPr lang="en-US">
              <a:latin typeface="Calibri" pitchFamily="34" charset="0"/>
            </a:endParaRPr>
          </a:p>
        </p:txBody>
      </p:sp>
      <p:sp>
        <p:nvSpPr>
          <p:cNvPr id="116739" name="Rectangle 3"/>
          <p:cNvSpPr>
            <a:spLocks noGrp="1" noChangeArrowheads="1"/>
          </p:cNvSpPr>
          <p:nvPr>
            <p:ph type="title"/>
          </p:nvPr>
        </p:nvSpPr>
        <p:spPr>
          <a:xfrm>
            <a:off x="271463" y="304800"/>
            <a:ext cx="8651875" cy="1143000"/>
          </a:xfrm>
        </p:spPr>
        <p:txBody>
          <a:bodyPr rtlCol="0">
            <a:normAutofit fontScale="90000"/>
          </a:bodyPr>
          <a:lstStyle/>
          <a:p>
            <a:pPr fontAlgn="auto">
              <a:spcAft>
                <a:spcPts val="0"/>
              </a:spcAft>
              <a:defRPr/>
            </a:pPr>
            <a:r>
              <a:rPr lang="en-US" sz="3600" b="1" dirty="0" smtClean="0">
                <a:latin typeface="Times New Roman" pitchFamily="18" charset="0"/>
              </a:rPr>
              <a:t>Diagnosed and Undiagnosed Prevalence of Diabetes by Age in the US (NHANES III)</a:t>
            </a:r>
          </a:p>
        </p:txBody>
      </p:sp>
      <p:graphicFrame>
        <p:nvGraphicFramePr>
          <p:cNvPr id="3074" name="Object 6"/>
          <p:cNvGraphicFramePr>
            <a:graphicFrameLocks noGrp="1" noChangeAspect="1"/>
          </p:cNvGraphicFramePr>
          <p:nvPr>
            <p:ph type="chart" idx="1"/>
          </p:nvPr>
        </p:nvGraphicFramePr>
        <p:xfrm>
          <a:off x="6350" y="1233488"/>
          <a:ext cx="8863013" cy="4659312"/>
        </p:xfrm>
        <a:graphic>
          <a:graphicData uri="http://schemas.openxmlformats.org/presentationml/2006/ole">
            <p:oleObj spid="_x0000_s3074" name="Chart" r:id="rId4" imgW="8763000" imgH="4095902" progId="MSGraph.Chart.8">
              <p:embed followColorScheme="full"/>
            </p:oleObj>
          </a:graphicData>
        </a:graphic>
      </p:graphicFrame>
      <p:sp>
        <p:nvSpPr>
          <p:cNvPr id="116741" name="Text Box 5"/>
          <p:cNvSpPr txBox="1">
            <a:spLocks noChangeArrowheads="1"/>
          </p:cNvSpPr>
          <p:nvPr/>
        </p:nvSpPr>
        <p:spPr bwMode="auto">
          <a:xfrm>
            <a:off x="3092450" y="6183313"/>
            <a:ext cx="2962275" cy="366712"/>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b="1" i="1">
                <a:effectLst>
                  <a:outerShdw blurRad="38100" dist="38100" dir="2700000" algn="tl">
                    <a:srgbClr val="000000"/>
                  </a:outerShdw>
                </a:effectLst>
                <a:latin typeface="Times New Roman" pitchFamily="18" charset="0"/>
                <a:cs typeface="+mn-cs"/>
              </a:rPr>
              <a:t>Harris et al., Diabetes Care, 1998</a:t>
            </a:r>
            <a:endParaRPr lang="en-US" sz="2400" b="1" i="1">
              <a:effectLst>
                <a:outerShdw blurRad="38100" dist="38100" dir="2700000" algn="tl">
                  <a:srgbClr val="000000"/>
                </a:outerShdw>
              </a:effectLst>
              <a:latin typeface="Times New Roman" pitchFamily="18" charset="0"/>
              <a:cs typeface="+mn-cs"/>
            </a:endParaRPr>
          </a:p>
        </p:txBody>
      </p:sp>
      <p:sp>
        <p:nvSpPr>
          <p:cNvPr id="6" name="Date Placeholder 5"/>
          <p:cNvSpPr>
            <a:spLocks noGrp="1"/>
          </p:cNvSpPr>
          <p:nvPr>
            <p:ph type="dt" sz="quarter" idx="10"/>
          </p:nvPr>
        </p:nvSpPr>
        <p:spPr/>
        <p:txBody>
          <a:bodyPr/>
          <a:lstStyle/>
          <a:p>
            <a:pPr>
              <a:defRPr/>
            </a:pPr>
            <a:fld id="{6514C532-C444-462C-81D9-250D3CAE7011}" type="datetime1">
              <a:rPr lang="en-US"/>
              <a:pPr>
                <a:defRPr/>
              </a:pPr>
              <a:t>5/19/2014</a:t>
            </a:fld>
            <a:endParaRPr lang="en-US"/>
          </a:p>
        </p:txBody>
      </p:sp>
      <p:sp>
        <p:nvSpPr>
          <p:cNvPr id="7" name="Slide Number Placeholder 6"/>
          <p:cNvSpPr>
            <a:spLocks noGrp="1"/>
          </p:cNvSpPr>
          <p:nvPr>
            <p:ph type="sldNum" sz="quarter" idx="12"/>
          </p:nvPr>
        </p:nvSpPr>
        <p:spPr/>
        <p:txBody>
          <a:bodyPr/>
          <a:lstStyle/>
          <a:p>
            <a:pPr>
              <a:defRPr/>
            </a:pPr>
            <a:fld id="{00192BED-B48C-4BB5-9220-A0EDC689A27D}" type="slidenum">
              <a:rPr lang="ar-SA" smtClean="0"/>
              <a:pPr>
                <a:defRPr/>
              </a:pPr>
              <a:t>15</a:t>
            </a:fld>
            <a:endParaRPr lang="en-US"/>
          </a:p>
        </p:txBody>
      </p:sp>
      <p:sp>
        <p:nvSpPr>
          <p:cNvPr id="8" name="Footer Placeholder 7"/>
          <p:cNvSpPr>
            <a:spLocks noGrp="1"/>
          </p:cNvSpPr>
          <p:nvPr>
            <p:ph type="ftr" sz="quarter" idx="11"/>
          </p:nvPr>
        </p:nvSpPr>
        <p:spPr/>
        <p:txBody>
          <a:bodyPr/>
          <a:lstStyle/>
          <a:p>
            <a:pPr>
              <a:defRPr/>
            </a:pPr>
            <a:r>
              <a:rPr lang="en-US"/>
              <a:t>Prof. Ashry Gad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8229600" cy="1139825"/>
          </a:xfrm>
        </p:spPr>
        <p:txBody>
          <a:bodyPr/>
          <a:lstStyle/>
          <a:p>
            <a:r>
              <a:rPr lang="en-GB" sz="2400" b="1" smtClean="0"/>
              <a:t>Top 10 Countries with the highest prevalence of diabetes in 2007 and 2025</a:t>
            </a:r>
            <a:br>
              <a:rPr lang="en-GB" sz="2400" b="1" smtClean="0"/>
            </a:br>
            <a:r>
              <a:rPr lang="en-GB" sz="1600" b="1" smtClean="0"/>
              <a:t>(SA figure is based on FPG of 7 mmol and over)</a:t>
            </a:r>
            <a:endParaRPr lang="en-US" sz="1600" b="1" smtClean="0"/>
          </a:p>
        </p:txBody>
      </p:sp>
      <p:pic>
        <p:nvPicPr>
          <p:cNvPr id="26627" name="Picture 4" descr="dia2"/>
          <p:cNvPicPr>
            <a:picLocks noGrp="1" noChangeAspect="1" noChangeArrowheads="1"/>
          </p:cNvPicPr>
          <p:nvPr>
            <p:ph type="body" idx="1"/>
          </p:nvPr>
        </p:nvPicPr>
        <p:blipFill>
          <a:blip r:embed="rId2"/>
          <a:srcRect/>
          <a:stretch>
            <a:fillRect/>
          </a:stretch>
        </p:blipFill>
        <p:spPr>
          <a:xfrm>
            <a:off x="179388" y="1327150"/>
            <a:ext cx="8713787" cy="55308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z="3200" b="1" smtClean="0"/>
              <a:t>Prevalence of diabetes based on stepwise surveys</a:t>
            </a:r>
          </a:p>
        </p:txBody>
      </p:sp>
      <p:sp>
        <p:nvSpPr>
          <p:cNvPr id="27651" name="Rectangle 3"/>
          <p:cNvSpPr>
            <a:spLocks noGrp="1"/>
          </p:cNvSpPr>
          <p:nvPr>
            <p:ph type="body" idx="1"/>
          </p:nvPr>
        </p:nvSpPr>
        <p:spPr>
          <a:xfrm>
            <a:off x="381000" y="1447800"/>
            <a:ext cx="8305800" cy="4419600"/>
          </a:xfrm>
        </p:spPr>
        <p:txBody>
          <a:bodyPr/>
          <a:lstStyle/>
          <a:p>
            <a:endParaRPr lang="en-US" b="1" smtClean="0"/>
          </a:p>
          <a:p>
            <a:r>
              <a:rPr lang="en-US" b="1" smtClean="0"/>
              <a:t>Jordan: 12%</a:t>
            </a:r>
          </a:p>
          <a:p>
            <a:r>
              <a:rPr lang="en-US" b="1" smtClean="0"/>
              <a:t>Iraq: 10.4%</a:t>
            </a:r>
          </a:p>
          <a:p>
            <a:r>
              <a:rPr lang="en-US" b="1" smtClean="0"/>
              <a:t>Syria: 20.5%</a:t>
            </a:r>
          </a:p>
          <a:p>
            <a:r>
              <a:rPr lang="en-US" b="1" smtClean="0"/>
              <a:t>Saudi Arabia: 17.9%</a:t>
            </a:r>
          </a:p>
          <a:p>
            <a:r>
              <a:rPr lang="en-US" b="1" smtClean="0"/>
              <a:t>Iran: 10.3%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a:xfrm>
            <a:off x="1066800" y="0"/>
            <a:ext cx="7391400" cy="914400"/>
          </a:xfrm>
        </p:spPr>
        <p:txBody>
          <a:bodyPr/>
          <a:lstStyle/>
          <a:p>
            <a:r>
              <a:rPr lang="en-US" sz="3200" b="1" smtClean="0"/>
              <a:t>Prevalence of Diabetes in EMR</a:t>
            </a:r>
          </a:p>
        </p:txBody>
      </p:sp>
      <p:graphicFrame>
        <p:nvGraphicFramePr>
          <p:cNvPr id="4098" name="Object 10"/>
          <p:cNvGraphicFramePr>
            <a:graphicFrameLocks noChangeAspect="1"/>
          </p:cNvGraphicFramePr>
          <p:nvPr/>
        </p:nvGraphicFramePr>
        <p:xfrm>
          <a:off x="0" y="838200"/>
          <a:ext cx="4114800" cy="5029200"/>
        </p:xfrm>
        <a:graphic>
          <a:graphicData uri="http://schemas.openxmlformats.org/presentationml/2006/ole">
            <p:oleObj spid="_x0000_s4098" name="Chart" r:id="rId4" imgW="2743200" imgH="4143451" progId="MSGraph.Chart.8">
              <p:embed/>
            </p:oleObj>
          </a:graphicData>
        </a:graphic>
      </p:graphicFrame>
      <p:graphicFrame>
        <p:nvGraphicFramePr>
          <p:cNvPr id="4099" name="Object 11"/>
          <p:cNvGraphicFramePr>
            <a:graphicFrameLocks noChangeAspect="1"/>
          </p:cNvGraphicFramePr>
          <p:nvPr/>
        </p:nvGraphicFramePr>
        <p:xfrm>
          <a:off x="4648200" y="762000"/>
          <a:ext cx="4495800" cy="5181600"/>
        </p:xfrm>
        <a:graphic>
          <a:graphicData uri="http://schemas.openxmlformats.org/presentationml/2006/ole">
            <p:oleObj spid="_x0000_s4099" name="Chart" r:id="rId5" imgW="2952902" imgH="4172102" progId="MSGraph.Chart.8">
              <p:embed/>
            </p:oleObj>
          </a:graphicData>
        </a:graphic>
      </p:graphicFrame>
      <p:sp>
        <p:nvSpPr>
          <p:cNvPr id="4101" name="Rectangle 5"/>
          <p:cNvSpPr>
            <a:spLocks noChangeArrowheads="1"/>
          </p:cNvSpPr>
          <p:nvPr/>
        </p:nvSpPr>
        <p:spPr bwMode="auto">
          <a:xfrm>
            <a:off x="1566863" y="1343025"/>
            <a:ext cx="2879725" cy="0"/>
          </a:xfrm>
          <a:prstGeom prst="rect">
            <a:avLst/>
          </a:prstGeom>
          <a:noFill/>
          <a:ln w="9525">
            <a:noFill/>
            <a:miter lim="800000"/>
            <a:headEnd/>
            <a:tailEnd/>
          </a:ln>
        </p:spPr>
        <p:txBody>
          <a:bodyPr wrap="none">
            <a:spAutoFit/>
          </a:bodyPr>
          <a:lstStyle/>
          <a:p>
            <a:endParaRPr lang="ar-SA">
              <a:latin typeface="Calibri" pitchFamily="34" charset="0"/>
            </a:endParaRPr>
          </a:p>
        </p:txBody>
      </p:sp>
      <p:sp>
        <p:nvSpPr>
          <p:cNvPr id="4102" name="Rectangle 6"/>
          <p:cNvSpPr>
            <a:spLocks noChangeArrowheads="1"/>
          </p:cNvSpPr>
          <p:nvPr/>
        </p:nvSpPr>
        <p:spPr bwMode="auto">
          <a:xfrm>
            <a:off x="1566863" y="1343025"/>
            <a:ext cx="3132137" cy="0"/>
          </a:xfrm>
          <a:prstGeom prst="rect">
            <a:avLst/>
          </a:prstGeom>
          <a:noFill/>
          <a:ln w="9525">
            <a:noFill/>
            <a:miter lim="800000"/>
            <a:headEnd/>
            <a:tailEnd/>
          </a:ln>
        </p:spPr>
        <p:txBody>
          <a:bodyPr wrap="none">
            <a:spAutoFit/>
          </a:bodyPr>
          <a:lstStyle/>
          <a:p>
            <a:endParaRPr lang="ar-SA">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0"/>
          <p:cNvGraphicFramePr>
            <a:graphicFrameLocks noChangeAspect="1"/>
          </p:cNvGraphicFramePr>
          <p:nvPr/>
        </p:nvGraphicFramePr>
        <p:xfrm>
          <a:off x="228600" y="228600"/>
          <a:ext cx="4267200" cy="5870575"/>
        </p:xfrm>
        <a:graphic>
          <a:graphicData uri="http://schemas.openxmlformats.org/presentationml/2006/ole">
            <p:oleObj spid="_x0000_s5122" name="Chart" r:id="rId4" imgW="3362249" imgH="2857500" progId="MSGraph.Chart.8">
              <p:embed/>
            </p:oleObj>
          </a:graphicData>
        </a:graphic>
      </p:graphicFrame>
      <p:graphicFrame>
        <p:nvGraphicFramePr>
          <p:cNvPr id="5123" name="Object 11"/>
          <p:cNvGraphicFramePr>
            <a:graphicFrameLocks noChangeAspect="1"/>
          </p:cNvGraphicFramePr>
          <p:nvPr/>
        </p:nvGraphicFramePr>
        <p:xfrm>
          <a:off x="4953000" y="0"/>
          <a:ext cx="4191000" cy="6089650"/>
        </p:xfrm>
        <a:graphic>
          <a:graphicData uri="http://schemas.openxmlformats.org/presentationml/2006/ole">
            <p:oleObj spid="_x0000_s5123" name="Chart" r:id="rId5" imgW="3286049" imgH="2743200" progId="MSGraph.Chart.8">
              <p:embed/>
            </p:oleObj>
          </a:graphicData>
        </a:graphic>
      </p:graphicFrame>
      <p:sp>
        <p:nvSpPr>
          <p:cNvPr id="5124" name="Rectangle 4"/>
          <p:cNvSpPr>
            <a:spLocks noChangeArrowheads="1"/>
          </p:cNvSpPr>
          <p:nvPr/>
        </p:nvSpPr>
        <p:spPr bwMode="auto">
          <a:xfrm>
            <a:off x="1443038" y="1852613"/>
            <a:ext cx="3686175" cy="0"/>
          </a:xfrm>
          <a:prstGeom prst="rect">
            <a:avLst/>
          </a:prstGeom>
          <a:noFill/>
          <a:ln w="9525">
            <a:noFill/>
            <a:miter lim="800000"/>
            <a:headEnd/>
            <a:tailEnd/>
          </a:ln>
        </p:spPr>
        <p:txBody>
          <a:bodyPr wrap="none">
            <a:spAutoFit/>
          </a:bodyPr>
          <a:lstStyle/>
          <a:p>
            <a:endParaRPr lang="ar-SA">
              <a:latin typeface="Calibri" pitchFamily="34" charset="0"/>
            </a:endParaRPr>
          </a:p>
        </p:txBody>
      </p:sp>
      <p:sp>
        <p:nvSpPr>
          <p:cNvPr id="5125" name="Rectangle 5"/>
          <p:cNvSpPr>
            <a:spLocks noChangeArrowheads="1"/>
          </p:cNvSpPr>
          <p:nvPr/>
        </p:nvSpPr>
        <p:spPr bwMode="auto">
          <a:xfrm>
            <a:off x="1443038" y="1852613"/>
            <a:ext cx="2573337" cy="0"/>
          </a:xfrm>
          <a:prstGeom prst="rect">
            <a:avLst/>
          </a:prstGeom>
          <a:noFill/>
          <a:ln w="9525">
            <a:noFill/>
            <a:miter lim="800000"/>
            <a:headEnd/>
            <a:tailEnd/>
          </a:ln>
        </p:spPr>
        <p:txBody>
          <a:bodyPr wrap="none">
            <a:spAutoFit/>
          </a:bodyPr>
          <a:lstStyle/>
          <a:p>
            <a:endParaRPr lang="ar-SA">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b="1" smtClean="0"/>
              <a:t>Learning Objectives</a:t>
            </a:r>
          </a:p>
        </p:txBody>
      </p:sp>
      <p:sp>
        <p:nvSpPr>
          <p:cNvPr id="4099" name="Rectangle 3"/>
          <p:cNvSpPr>
            <a:spLocks noGrp="1" noChangeArrowheads="1"/>
          </p:cNvSpPr>
          <p:nvPr>
            <p:ph type="body" idx="1"/>
          </p:nvPr>
        </p:nvSpPr>
        <p:spPr/>
        <p:txBody>
          <a:bodyPr rtlCol="0">
            <a:normAutofit/>
          </a:bodyPr>
          <a:lstStyle/>
          <a:p>
            <a:pPr fontAlgn="auto">
              <a:spcAft>
                <a:spcPts val="0"/>
              </a:spcAft>
              <a:defRPr/>
            </a:pPr>
            <a:r>
              <a:rPr lang="en-US" b="1" dirty="0">
                <a:effectLst>
                  <a:outerShdw blurRad="38100" dist="38100" dir="2700000" algn="tl">
                    <a:srgbClr val="C0C0C0"/>
                  </a:outerShdw>
                </a:effectLst>
              </a:rPr>
              <a:t>At the end of the presentation the participant will be able to :</a:t>
            </a:r>
          </a:p>
          <a:p>
            <a:pPr lvl="1" fontAlgn="auto">
              <a:spcAft>
                <a:spcPts val="0"/>
              </a:spcAft>
              <a:defRPr/>
            </a:pPr>
            <a:r>
              <a:rPr lang="en-US" b="1" dirty="0">
                <a:effectLst>
                  <a:outerShdw blurRad="38100" dist="38100" dir="2700000" algn="tl">
                    <a:srgbClr val="C0C0C0"/>
                  </a:outerShdw>
                </a:effectLst>
              </a:rPr>
              <a:t>Discuss the </a:t>
            </a:r>
            <a:r>
              <a:rPr lang="en-US" b="1" dirty="0" smtClean="0">
                <a:effectLst>
                  <a:outerShdw blurRad="38100" dist="38100" dir="2700000" algn="tl">
                    <a:srgbClr val="C0C0C0"/>
                  </a:outerShdw>
                </a:effectLst>
              </a:rPr>
              <a:t>Global prevalence of </a:t>
            </a:r>
            <a:r>
              <a:rPr lang="en-US" b="1" dirty="0">
                <a:effectLst>
                  <a:outerShdw blurRad="38100" dist="38100" dir="2700000" algn="tl">
                    <a:srgbClr val="C0C0C0"/>
                  </a:outerShdw>
                </a:effectLst>
              </a:rPr>
              <a:t>diabetes</a:t>
            </a:r>
          </a:p>
          <a:p>
            <a:pPr lvl="1" fontAlgn="auto">
              <a:spcAft>
                <a:spcPts val="0"/>
              </a:spcAft>
              <a:defRPr/>
            </a:pPr>
            <a:r>
              <a:rPr lang="en-US" b="1" dirty="0">
                <a:effectLst>
                  <a:outerShdw blurRad="38100" dist="38100" dir="2700000" algn="tl">
                    <a:srgbClr val="C0C0C0"/>
                  </a:outerShdw>
                </a:effectLst>
              </a:rPr>
              <a:t>Discuss the state </a:t>
            </a:r>
            <a:r>
              <a:rPr lang="en-US" b="1" dirty="0" smtClean="0">
                <a:effectLst>
                  <a:outerShdw blurRad="38100" dist="38100" dir="2700000" algn="tl">
                    <a:srgbClr val="C0C0C0"/>
                  </a:outerShdw>
                </a:effectLst>
              </a:rPr>
              <a:t>of diabetes in KSA.</a:t>
            </a:r>
            <a:endParaRPr lang="en-US" b="1" dirty="0">
              <a:effectLst>
                <a:outerShdw blurRad="38100" dist="38100" dir="2700000" algn="tl">
                  <a:srgbClr val="C0C0C0"/>
                </a:outerShdw>
              </a:effectLst>
            </a:endParaRPr>
          </a:p>
          <a:p>
            <a:pPr lvl="1" fontAlgn="auto">
              <a:spcAft>
                <a:spcPts val="0"/>
              </a:spcAft>
              <a:defRPr/>
            </a:pPr>
            <a:r>
              <a:rPr lang="en-US" b="1" dirty="0" smtClean="0">
                <a:effectLst>
                  <a:outerShdw blurRad="38100" dist="38100" dir="2700000" algn="tl">
                    <a:srgbClr val="C0C0C0"/>
                  </a:outerShdw>
                </a:effectLst>
              </a:rPr>
              <a:t>Know risk </a:t>
            </a:r>
            <a:r>
              <a:rPr lang="en-US" b="1" dirty="0">
                <a:effectLst>
                  <a:outerShdw blurRad="38100" dist="38100" dir="2700000" algn="tl">
                    <a:srgbClr val="C0C0C0"/>
                  </a:outerShdw>
                </a:effectLst>
              </a:rPr>
              <a:t>factors </a:t>
            </a:r>
            <a:r>
              <a:rPr lang="en-US" b="1" dirty="0" smtClean="0">
                <a:effectLst>
                  <a:outerShdw blurRad="38100" dist="38100" dir="2700000" algn="tl">
                    <a:srgbClr val="C0C0C0"/>
                  </a:outerShdw>
                </a:effectLst>
              </a:rPr>
              <a:t>of diabetes.</a:t>
            </a:r>
          </a:p>
          <a:p>
            <a:pPr lvl="1" fontAlgn="auto">
              <a:spcAft>
                <a:spcPts val="0"/>
              </a:spcAft>
              <a:defRPr/>
            </a:pPr>
            <a:r>
              <a:rPr lang="en-US" b="1" dirty="0" smtClean="0">
                <a:effectLst>
                  <a:outerShdw blurRad="38100" dist="38100" dir="2700000" algn="tl">
                    <a:srgbClr val="C0C0C0"/>
                  </a:outerShdw>
                </a:effectLst>
              </a:rPr>
              <a:t>Discuss the magnitude of complications of diabetes.</a:t>
            </a:r>
            <a:endParaRPr lang="en-US" b="1" dirty="0">
              <a:effectLst>
                <a:outerShdw blurRad="38100" dist="38100" dir="2700000" algn="tl">
                  <a:srgbClr val="C0C0C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166813"/>
            <a:ext cx="9144000" cy="4929187"/>
          </a:xfrm>
          <a:prstGeom prst="rect">
            <a:avLst/>
          </a:prstGeom>
          <a:noFill/>
          <a:ln w="9525">
            <a:noFill/>
            <a:miter lim="800000"/>
            <a:headEnd/>
            <a:tailEnd/>
          </a:ln>
        </p:spPr>
      </p:pic>
      <p:sp>
        <p:nvSpPr>
          <p:cNvPr id="196611" name="Text Box 3"/>
          <p:cNvSpPr txBox="1">
            <a:spLocks noChangeArrowheads="1"/>
          </p:cNvSpPr>
          <p:nvPr/>
        </p:nvSpPr>
        <p:spPr bwMode="auto">
          <a:xfrm>
            <a:off x="758825" y="196850"/>
            <a:ext cx="7927975" cy="955675"/>
          </a:xfrm>
          <a:prstGeom prst="rect">
            <a:avLst/>
          </a:prstGeom>
          <a:gradFill rotWithShape="0">
            <a:gsLst>
              <a:gs pos="0">
                <a:srgbClr val="3333FF">
                  <a:gamma/>
                  <a:shade val="46275"/>
                  <a:invGamma/>
                </a:srgbClr>
              </a:gs>
              <a:gs pos="100000">
                <a:srgbClr val="3333FF"/>
              </a:gs>
            </a:gsLst>
            <a:lin ang="5400000" scaled="1"/>
          </a:gradFill>
          <a:ln w="9525">
            <a:solidFill>
              <a:schemeClr val="tx1"/>
            </a:solidFill>
            <a:miter lim="800000"/>
            <a:headEnd/>
            <a:tailEnd/>
          </a:ln>
          <a:effectLst/>
        </p:spPr>
        <p:txBody>
          <a:bodyPr>
            <a:spAutoFit/>
          </a:bodyPr>
          <a:lstStyle/>
          <a:p>
            <a:pPr algn="ctr" eaLnBrk="0" fontAlgn="auto" hangingPunct="0">
              <a:spcBef>
                <a:spcPts val="0"/>
              </a:spcBef>
              <a:spcAft>
                <a:spcPts val="0"/>
              </a:spcAft>
              <a:defRPr/>
            </a:pPr>
            <a:r>
              <a:rPr lang="en-US" altLang="en-US" sz="2800" b="1">
                <a:solidFill>
                  <a:srgbClr val="FFFF00"/>
                </a:solidFill>
                <a:effectLst>
                  <a:outerShdw blurRad="38100" dist="38100" dir="2700000" algn="tl">
                    <a:srgbClr val="000000"/>
                  </a:outerShdw>
                </a:effectLst>
                <a:latin typeface="Helvetica" pitchFamily="34" charset="0"/>
                <a:cs typeface="+mn-cs"/>
              </a:rPr>
              <a:t>Global  Projections for the Diabetes Epidemic: 2000-2030 (in millions)</a:t>
            </a:r>
          </a:p>
        </p:txBody>
      </p:sp>
      <p:sp>
        <p:nvSpPr>
          <p:cNvPr id="196612" name="Text Box 4"/>
          <p:cNvSpPr txBox="1">
            <a:spLocks noChangeArrowheads="1"/>
          </p:cNvSpPr>
          <p:nvPr/>
        </p:nvSpPr>
        <p:spPr bwMode="auto">
          <a:xfrm>
            <a:off x="1389063" y="1828800"/>
            <a:ext cx="755650" cy="1200150"/>
          </a:xfrm>
          <a:prstGeom prst="rect">
            <a:avLst/>
          </a:prstGeom>
          <a:solidFill>
            <a:srgbClr val="FFFF99"/>
          </a:solidFill>
          <a:ln w="9525">
            <a:solidFill>
              <a:srgbClr val="000000"/>
            </a:solidFill>
            <a:miter lim="800000"/>
            <a:headEnd/>
            <a:tailEnd/>
          </a:ln>
        </p:spPr>
        <p:txBody>
          <a:bodyPr>
            <a:spAutoFit/>
          </a:bodyPr>
          <a:lstStyle/>
          <a:p>
            <a:pPr algn="ctr" eaLnBrk="0" hangingPunct="0"/>
            <a:r>
              <a:rPr lang="en-US" b="1">
                <a:solidFill>
                  <a:srgbClr val="000040"/>
                </a:solidFill>
                <a:latin typeface="Calibri" pitchFamily="34" charset="0"/>
              </a:rPr>
              <a:t>NA</a:t>
            </a:r>
          </a:p>
          <a:p>
            <a:pPr algn="ctr" eaLnBrk="0" hangingPunct="0"/>
            <a:r>
              <a:rPr lang="en-US" b="1">
                <a:solidFill>
                  <a:srgbClr val="000040"/>
                </a:solidFill>
                <a:latin typeface="Calibri" pitchFamily="34" charset="0"/>
              </a:rPr>
              <a:t>19.7</a:t>
            </a:r>
          </a:p>
          <a:p>
            <a:pPr algn="ctr" eaLnBrk="0" hangingPunct="0"/>
            <a:r>
              <a:rPr lang="en-US" b="1">
                <a:solidFill>
                  <a:srgbClr val="000040"/>
                </a:solidFill>
                <a:latin typeface="Calibri" pitchFamily="34" charset="0"/>
              </a:rPr>
              <a:t>33.9</a:t>
            </a:r>
          </a:p>
          <a:p>
            <a:pPr algn="ctr" eaLnBrk="0" hangingPunct="0"/>
            <a:r>
              <a:rPr lang="en-US" b="1" i="1">
                <a:solidFill>
                  <a:srgbClr val="0000FF"/>
                </a:solidFill>
                <a:latin typeface="Calibri" pitchFamily="34" charset="0"/>
              </a:rPr>
              <a:t>72%</a:t>
            </a:r>
            <a:endParaRPr lang="en-US">
              <a:solidFill>
                <a:srgbClr val="0000FF"/>
              </a:solidFill>
              <a:latin typeface="Calibri" pitchFamily="34" charset="0"/>
            </a:endParaRPr>
          </a:p>
        </p:txBody>
      </p:sp>
      <p:sp>
        <p:nvSpPr>
          <p:cNvPr id="196613" name="Text Box 5"/>
          <p:cNvSpPr txBox="1">
            <a:spLocks noChangeArrowheads="1"/>
          </p:cNvSpPr>
          <p:nvPr/>
        </p:nvSpPr>
        <p:spPr bwMode="auto">
          <a:xfrm>
            <a:off x="2065338" y="3276600"/>
            <a:ext cx="771525" cy="1200150"/>
          </a:xfrm>
          <a:prstGeom prst="rect">
            <a:avLst/>
          </a:prstGeom>
          <a:solidFill>
            <a:srgbClr val="FFFF99"/>
          </a:solidFill>
          <a:ln w="9525">
            <a:solidFill>
              <a:srgbClr val="000000"/>
            </a:solidFill>
            <a:miter lim="800000"/>
            <a:headEnd/>
            <a:tailEnd/>
          </a:ln>
        </p:spPr>
        <p:txBody>
          <a:bodyPr>
            <a:spAutoFit/>
          </a:bodyPr>
          <a:lstStyle/>
          <a:p>
            <a:pPr algn="ctr" eaLnBrk="0" hangingPunct="0"/>
            <a:r>
              <a:rPr lang="en-US" b="1">
                <a:solidFill>
                  <a:srgbClr val="000040"/>
                </a:solidFill>
                <a:latin typeface="Calibri" pitchFamily="34" charset="0"/>
              </a:rPr>
              <a:t>LAC</a:t>
            </a:r>
          </a:p>
          <a:p>
            <a:pPr algn="ctr" eaLnBrk="0" hangingPunct="0"/>
            <a:r>
              <a:rPr lang="en-US" b="1">
                <a:solidFill>
                  <a:srgbClr val="000040"/>
                </a:solidFill>
                <a:latin typeface="Calibri" pitchFamily="34" charset="0"/>
              </a:rPr>
              <a:t>13.3</a:t>
            </a:r>
          </a:p>
          <a:p>
            <a:pPr algn="ctr" eaLnBrk="0" hangingPunct="0"/>
            <a:r>
              <a:rPr lang="en-US" b="1">
                <a:solidFill>
                  <a:srgbClr val="000040"/>
                </a:solidFill>
                <a:latin typeface="Calibri" pitchFamily="34" charset="0"/>
              </a:rPr>
              <a:t>33.0</a:t>
            </a:r>
          </a:p>
          <a:p>
            <a:pPr algn="ctr" eaLnBrk="0" hangingPunct="0"/>
            <a:r>
              <a:rPr lang="en-US" b="1" i="1">
                <a:solidFill>
                  <a:srgbClr val="0000FF"/>
                </a:solidFill>
                <a:latin typeface="Calibri" pitchFamily="34" charset="0"/>
              </a:rPr>
              <a:t>248%</a:t>
            </a:r>
          </a:p>
        </p:txBody>
      </p:sp>
      <p:sp>
        <p:nvSpPr>
          <p:cNvPr id="196614" name="Text Box 6"/>
          <p:cNvSpPr txBox="1">
            <a:spLocks noChangeArrowheads="1"/>
          </p:cNvSpPr>
          <p:nvPr/>
        </p:nvSpPr>
        <p:spPr bwMode="auto">
          <a:xfrm>
            <a:off x="4503738" y="1676400"/>
            <a:ext cx="784225" cy="1200150"/>
          </a:xfrm>
          <a:prstGeom prst="rect">
            <a:avLst/>
          </a:prstGeom>
          <a:solidFill>
            <a:srgbClr val="FFFF99"/>
          </a:solidFill>
          <a:ln w="9525">
            <a:solidFill>
              <a:srgbClr val="000000"/>
            </a:solidFill>
            <a:miter lim="800000"/>
            <a:headEnd/>
            <a:tailEnd/>
          </a:ln>
        </p:spPr>
        <p:txBody>
          <a:bodyPr>
            <a:spAutoFit/>
          </a:bodyPr>
          <a:lstStyle/>
          <a:p>
            <a:pPr eaLnBrk="0" hangingPunct="0"/>
            <a:r>
              <a:rPr lang="en-US" b="1">
                <a:solidFill>
                  <a:srgbClr val="000040"/>
                </a:solidFill>
                <a:latin typeface="Calibri" pitchFamily="34" charset="0"/>
              </a:rPr>
              <a:t>EU</a:t>
            </a:r>
          </a:p>
          <a:p>
            <a:pPr eaLnBrk="0" hangingPunct="0"/>
            <a:r>
              <a:rPr lang="en-US" b="1">
                <a:solidFill>
                  <a:srgbClr val="000040"/>
                </a:solidFill>
                <a:latin typeface="Calibri" pitchFamily="34" charset="0"/>
              </a:rPr>
              <a:t>17.8</a:t>
            </a:r>
          </a:p>
          <a:p>
            <a:pPr eaLnBrk="0" hangingPunct="0"/>
            <a:r>
              <a:rPr lang="en-US" b="1">
                <a:solidFill>
                  <a:srgbClr val="000040"/>
                </a:solidFill>
                <a:latin typeface="Calibri" pitchFamily="34" charset="0"/>
              </a:rPr>
              <a:t>25.1</a:t>
            </a:r>
          </a:p>
          <a:p>
            <a:pPr eaLnBrk="0" hangingPunct="0"/>
            <a:r>
              <a:rPr lang="en-US" b="1" i="1">
                <a:solidFill>
                  <a:srgbClr val="0000FF"/>
                </a:solidFill>
                <a:latin typeface="Calibri" pitchFamily="34" charset="0"/>
              </a:rPr>
              <a:t>41%</a:t>
            </a:r>
            <a:endParaRPr lang="en-US" altLang="en-US" b="1" i="1">
              <a:solidFill>
                <a:srgbClr val="000099"/>
              </a:solidFill>
              <a:latin typeface="Tahoma" pitchFamily="34" charset="0"/>
            </a:endParaRPr>
          </a:p>
        </p:txBody>
      </p:sp>
      <p:sp>
        <p:nvSpPr>
          <p:cNvPr id="196615" name="Text Box 7"/>
          <p:cNvSpPr txBox="1">
            <a:spLocks noChangeArrowheads="1"/>
          </p:cNvSpPr>
          <p:nvPr/>
        </p:nvSpPr>
        <p:spPr bwMode="auto">
          <a:xfrm>
            <a:off x="8094663" y="4800600"/>
            <a:ext cx="731837" cy="1200150"/>
          </a:xfrm>
          <a:prstGeom prst="rect">
            <a:avLst/>
          </a:prstGeom>
          <a:solidFill>
            <a:srgbClr val="FFFF99"/>
          </a:solidFill>
          <a:ln w="9525">
            <a:solidFill>
              <a:srgbClr val="000000"/>
            </a:solidFill>
            <a:miter lim="800000"/>
            <a:headEnd/>
            <a:tailEnd/>
          </a:ln>
        </p:spPr>
        <p:txBody>
          <a:bodyPr>
            <a:spAutoFit/>
          </a:bodyPr>
          <a:lstStyle/>
          <a:p>
            <a:pPr eaLnBrk="0" hangingPunct="0"/>
            <a:r>
              <a:rPr lang="en-US" b="1">
                <a:solidFill>
                  <a:srgbClr val="000040"/>
                </a:solidFill>
                <a:latin typeface="Calibri" pitchFamily="34" charset="0"/>
              </a:rPr>
              <a:t>A+NZ</a:t>
            </a:r>
          </a:p>
          <a:p>
            <a:pPr eaLnBrk="0" hangingPunct="0"/>
            <a:r>
              <a:rPr lang="en-US" b="1">
                <a:solidFill>
                  <a:srgbClr val="000040"/>
                </a:solidFill>
                <a:latin typeface="Calibri" pitchFamily="34" charset="0"/>
              </a:rPr>
              <a:t>1.2</a:t>
            </a:r>
          </a:p>
          <a:p>
            <a:pPr eaLnBrk="0" hangingPunct="0"/>
            <a:r>
              <a:rPr lang="en-US" b="1">
                <a:solidFill>
                  <a:srgbClr val="000040"/>
                </a:solidFill>
                <a:latin typeface="Calibri" pitchFamily="34" charset="0"/>
              </a:rPr>
              <a:t>2.0</a:t>
            </a:r>
          </a:p>
          <a:p>
            <a:pPr eaLnBrk="0" hangingPunct="0"/>
            <a:r>
              <a:rPr lang="en-US" b="1" i="1">
                <a:solidFill>
                  <a:srgbClr val="0000FF"/>
                </a:solidFill>
                <a:latin typeface="Calibri" pitchFamily="34" charset="0"/>
              </a:rPr>
              <a:t>65%</a:t>
            </a:r>
            <a:endParaRPr lang="en-US" altLang="en-US" b="1" i="1">
              <a:solidFill>
                <a:srgbClr val="000099"/>
              </a:solidFill>
              <a:latin typeface="Tahoma" pitchFamily="34" charset="0"/>
            </a:endParaRPr>
          </a:p>
        </p:txBody>
      </p:sp>
      <p:sp>
        <p:nvSpPr>
          <p:cNvPr id="196616" name="Text Box 8"/>
          <p:cNvSpPr txBox="1">
            <a:spLocks noChangeArrowheads="1"/>
          </p:cNvSpPr>
          <p:nvPr/>
        </p:nvSpPr>
        <p:spPr bwMode="auto">
          <a:xfrm>
            <a:off x="4084638" y="3463925"/>
            <a:ext cx="720725" cy="1200150"/>
          </a:xfrm>
          <a:prstGeom prst="rect">
            <a:avLst/>
          </a:prstGeom>
          <a:solidFill>
            <a:srgbClr val="FFFF99"/>
          </a:solidFill>
          <a:ln w="9525">
            <a:solidFill>
              <a:srgbClr val="000000"/>
            </a:solidFill>
            <a:miter lim="800000"/>
            <a:headEnd/>
            <a:tailEnd/>
          </a:ln>
        </p:spPr>
        <p:txBody>
          <a:bodyPr>
            <a:spAutoFit/>
          </a:bodyPr>
          <a:lstStyle/>
          <a:p>
            <a:pPr eaLnBrk="0" hangingPunct="0"/>
            <a:r>
              <a:rPr lang="en-US" b="1">
                <a:solidFill>
                  <a:srgbClr val="000040"/>
                </a:solidFill>
                <a:latin typeface="Calibri" pitchFamily="34" charset="0"/>
              </a:rPr>
              <a:t>SSA</a:t>
            </a:r>
          </a:p>
          <a:p>
            <a:pPr eaLnBrk="0" hangingPunct="0"/>
            <a:r>
              <a:rPr lang="en-US" b="1">
                <a:solidFill>
                  <a:srgbClr val="000040"/>
                </a:solidFill>
                <a:latin typeface="Calibri" pitchFamily="34" charset="0"/>
              </a:rPr>
              <a:t> 7.1</a:t>
            </a:r>
          </a:p>
          <a:p>
            <a:pPr eaLnBrk="0" hangingPunct="0"/>
            <a:r>
              <a:rPr lang="en-US" b="1">
                <a:solidFill>
                  <a:srgbClr val="000040"/>
                </a:solidFill>
                <a:latin typeface="Calibri" pitchFamily="34" charset="0"/>
              </a:rPr>
              <a:t>18.6</a:t>
            </a:r>
          </a:p>
          <a:p>
            <a:pPr eaLnBrk="0" hangingPunct="0"/>
            <a:r>
              <a:rPr lang="en-US" b="1" i="1">
                <a:solidFill>
                  <a:srgbClr val="0000FF"/>
                </a:solidFill>
                <a:latin typeface="Calibri" pitchFamily="34" charset="0"/>
              </a:rPr>
              <a:t>261%</a:t>
            </a:r>
            <a:endParaRPr lang="en-US" altLang="en-US" b="1" i="1">
              <a:solidFill>
                <a:srgbClr val="000099"/>
              </a:solidFill>
              <a:latin typeface="Tahoma" pitchFamily="34" charset="0"/>
            </a:endParaRPr>
          </a:p>
        </p:txBody>
      </p:sp>
      <p:sp>
        <p:nvSpPr>
          <p:cNvPr id="28681" name="Text Box 9"/>
          <p:cNvSpPr txBox="1">
            <a:spLocks noChangeArrowheads="1"/>
          </p:cNvSpPr>
          <p:nvPr/>
        </p:nvSpPr>
        <p:spPr bwMode="auto">
          <a:xfrm>
            <a:off x="4706938" y="5489575"/>
            <a:ext cx="2690812" cy="1368425"/>
          </a:xfrm>
          <a:prstGeom prst="rect">
            <a:avLst/>
          </a:prstGeom>
          <a:noFill/>
          <a:ln w="57150">
            <a:solidFill>
              <a:srgbClr val="FFFF00"/>
            </a:solidFill>
            <a:miter lim="800000"/>
            <a:headEnd/>
            <a:tailEnd/>
          </a:ln>
        </p:spPr>
        <p:txBody>
          <a:bodyPr>
            <a:spAutoFit/>
          </a:bodyPr>
          <a:lstStyle/>
          <a:p>
            <a:pPr algn="ctr" eaLnBrk="0" hangingPunct="0"/>
            <a:r>
              <a:rPr lang="en-US" sz="2000" b="1">
                <a:solidFill>
                  <a:srgbClr val="FFFF00"/>
                </a:solidFill>
                <a:latin typeface="Calibri" pitchFamily="34" charset="0"/>
              </a:rPr>
              <a:t>World</a:t>
            </a:r>
          </a:p>
          <a:p>
            <a:pPr algn="ctr" eaLnBrk="0" hangingPunct="0"/>
            <a:r>
              <a:rPr lang="en-US" sz="2000" b="1">
                <a:solidFill>
                  <a:srgbClr val="FFFF00"/>
                </a:solidFill>
                <a:latin typeface="Calibri" pitchFamily="34" charset="0"/>
              </a:rPr>
              <a:t>2000 = </a:t>
            </a:r>
            <a:r>
              <a:rPr lang="en-US" sz="2000" b="1">
                <a:solidFill>
                  <a:srgbClr val="DBD600"/>
                </a:solidFill>
                <a:latin typeface="Calibri" pitchFamily="34" charset="0"/>
              </a:rPr>
              <a:t>17</a:t>
            </a:r>
            <a:r>
              <a:rPr lang="en-US" sz="2000" b="1">
                <a:solidFill>
                  <a:srgbClr val="FFFF00"/>
                </a:solidFill>
                <a:latin typeface="Calibri" pitchFamily="34" charset="0"/>
              </a:rPr>
              <a:t>1 million</a:t>
            </a:r>
          </a:p>
          <a:p>
            <a:pPr algn="ctr" eaLnBrk="0" hangingPunct="0"/>
            <a:r>
              <a:rPr lang="en-US" sz="2000" b="1">
                <a:solidFill>
                  <a:srgbClr val="FFFF00"/>
                </a:solidFill>
                <a:latin typeface="Calibri" pitchFamily="34" charset="0"/>
              </a:rPr>
              <a:t>2030 = 366 million</a:t>
            </a:r>
          </a:p>
          <a:p>
            <a:pPr algn="ctr" eaLnBrk="0" hangingPunct="0"/>
            <a:r>
              <a:rPr lang="en-US" sz="2000" b="1" i="1">
                <a:solidFill>
                  <a:srgbClr val="66FF33"/>
                </a:solidFill>
                <a:latin typeface="Calibri" pitchFamily="34" charset="0"/>
              </a:rPr>
              <a:t>Increase 213%</a:t>
            </a:r>
          </a:p>
        </p:txBody>
      </p:sp>
      <p:sp>
        <p:nvSpPr>
          <p:cNvPr id="196618" name="Text Box 10"/>
          <p:cNvSpPr txBox="1">
            <a:spLocks noChangeArrowheads="1"/>
          </p:cNvSpPr>
          <p:nvPr/>
        </p:nvSpPr>
        <p:spPr bwMode="auto">
          <a:xfrm>
            <a:off x="7145338" y="2286000"/>
            <a:ext cx="900112" cy="1200150"/>
          </a:xfrm>
          <a:prstGeom prst="rect">
            <a:avLst/>
          </a:prstGeom>
          <a:solidFill>
            <a:srgbClr val="FFFF99"/>
          </a:solidFill>
          <a:ln w="9525">
            <a:solidFill>
              <a:srgbClr val="000000"/>
            </a:solidFill>
            <a:miter lim="800000"/>
            <a:headEnd/>
            <a:tailEnd/>
          </a:ln>
        </p:spPr>
        <p:txBody>
          <a:bodyPr>
            <a:spAutoFit/>
          </a:bodyPr>
          <a:lstStyle/>
          <a:p>
            <a:pPr eaLnBrk="0" hangingPunct="0"/>
            <a:r>
              <a:rPr lang="en-US" b="1">
                <a:solidFill>
                  <a:srgbClr val="000040"/>
                </a:solidFill>
                <a:latin typeface="Calibri" pitchFamily="34" charset="0"/>
              </a:rPr>
              <a:t>China</a:t>
            </a:r>
          </a:p>
          <a:p>
            <a:pPr eaLnBrk="0" hangingPunct="0"/>
            <a:r>
              <a:rPr lang="en-US" b="1">
                <a:solidFill>
                  <a:srgbClr val="000040"/>
                </a:solidFill>
                <a:latin typeface="Calibri" pitchFamily="34" charset="0"/>
              </a:rPr>
              <a:t>20.8</a:t>
            </a:r>
          </a:p>
          <a:p>
            <a:pPr eaLnBrk="0" hangingPunct="0"/>
            <a:r>
              <a:rPr lang="en-US" b="1">
                <a:solidFill>
                  <a:srgbClr val="000040"/>
                </a:solidFill>
                <a:latin typeface="Calibri" pitchFamily="34" charset="0"/>
              </a:rPr>
              <a:t>42.3</a:t>
            </a:r>
          </a:p>
          <a:p>
            <a:pPr eaLnBrk="0" hangingPunct="0"/>
            <a:r>
              <a:rPr lang="en-US" b="1" i="1">
                <a:solidFill>
                  <a:srgbClr val="0000FF"/>
                </a:solidFill>
                <a:latin typeface="Calibri" pitchFamily="34" charset="0"/>
              </a:rPr>
              <a:t>204%</a:t>
            </a:r>
            <a:endParaRPr lang="en-US" altLang="en-US" b="1" i="1">
              <a:solidFill>
                <a:srgbClr val="000099"/>
              </a:solidFill>
              <a:latin typeface="Tahoma" pitchFamily="34" charset="0"/>
            </a:endParaRPr>
          </a:p>
        </p:txBody>
      </p:sp>
      <p:sp>
        <p:nvSpPr>
          <p:cNvPr id="28683" name="Rectangle 11"/>
          <p:cNvSpPr>
            <a:spLocks noChangeArrowheads="1"/>
          </p:cNvSpPr>
          <p:nvPr/>
        </p:nvSpPr>
        <p:spPr bwMode="auto">
          <a:xfrm>
            <a:off x="-779463" y="5942013"/>
            <a:ext cx="5791201" cy="915987"/>
          </a:xfrm>
          <a:prstGeom prst="rect">
            <a:avLst/>
          </a:prstGeom>
          <a:noFill/>
          <a:ln w="9525" algn="ctr">
            <a:noFill/>
            <a:miter lim="800000"/>
            <a:headEnd/>
            <a:tailEnd/>
          </a:ln>
        </p:spPr>
        <p:txBody>
          <a:bodyPr anchorCtr="1">
            <a:spAutoFit/>
          </a:bodyPr>
          <a:lstStyle/>
          <a:p>
            <a:r>
              <a:rPr lang="en-US">
                <a:latin typeface="Calibri" pitchFamily="34" charset="0"/>
              </a:rPr>
              <a:t>Wild, S et al.: Global prevalence of diabetes:</a:t>
            </a:r>
          </a:p>
          <a:p>
            <a:r>
              <a:rPr lang="en-US">
                <a:latin typeface="Calibri" pitchFamily="34" charset="0"/>
              </a:rPr>
              <a:t>Estimates for 2000 and projections for 2030</a:t>
            </a:r>
          </a:p>
          <a:p>
            <a:r>
              <a:rPr lang="en-US">
                <a:latin typeface="Calibri" pitchFamily="34" charset="0"/>
              </a:rPr>
              <a:t> Diabetes Care 2004 In press</a:t>
            </a:r>
          </a:p>
        </p:txBody>
      </p:sp>
      <p:sp>
        <p:nvSpPr>
          <p:cNvPr id="196620" name="Text Box 12"/>
          <p:cNvSpPr txBox="1">
            <a:spLocks noChangeArrowheads="1"/>
          </p:cNvSpPr>
          <p:nvPr/>
        </p:nvSpPr>
        <p:spPr bwMode="auto">
          <a:xfrm>
            <a:off x="6265863" y="3581400"/>
            <a:ext cx="682625" cy="1477963"/>
          </a:xfrm>
          <a:prstGeom prst="rect">
            <a:avLst/>
          </a:prstGeom>
          <a:solidFill>
            <a:srgbClr val="FFFF99"/>
          </a:solidFill>
          <a:ln w="9525" algn="ctr">
            <a:noFill/>
            <a:miter lim="800000"/>
            <a:headEnd/>
            <a:tailEnd/>
          </a:ln>
        </p:spPr>
        <p:txBody>
          <a:bodyPr anchorCtr="1">
            <a:spAutoFit/>
          </a:bodyPr>
          <a:lstStyle/>
          <a:p>
            <a:r>
              <a:rPr lang="en-US" b="1">
                <a:solidFill>
                  <a:srgbClr val="000040"/>
                </a:solidFill>
                <a:latin typeface="Calibri" pitchFamily="34" charset="0"/>
              </a:rPr>
              <a:t>India</a:t>
            </a:r>
          </a:p>
          <a:p>
            <a:r>
              <a:rPr lang="en-US" b="1">
                <a:solidFill>
                  <a:srgbClr val="000040"/>
                </a:solidFill>
                <a:latin typeface="Calibri" pitchFamily="34" charset="0"/>
              </a:rPr>
              <a:t>31.7</a:t>
            </a:r>
          </a:p>
          <a:p>
            <a:r>
              <a:rPr lang="en-US" b="1">
                <a:solidFill>
                  <a:srgbClr val="000040"/>
                </a:solidFill>
                <a:latin typeface="Calibri" pitchFamily="34" charset="0"/>
              </a:rPr>
              <a:t>79.4</a:t>
            </a:r>
          </a:p>
          <a:p>
            <a:r>
              <a:rPr lang="en-US" b="1" i="1">
                <a:solidFill>
                  <a:srgbClr val="0000FF"/>
                </a:solidFill>
                <a:latin typeface="Calibri" pitchFamily="34" charset="0"/>
              </a:rPr>
              <a:t>251%</a:t>
            </a:r>
            <a:endParaRPr lang="en-US">
              <a:latin typeface="Calibri" pitchFamily="34" charset="0"/>
            </a:endParaRPr>
          </a:p>
        </p:txBody>
      </p:sp>
      <p:sp>
        <p:nvSpPr>
          <p:cNvPr id="196621" name="Rectangle 13"/>
          <p:cNvSpPr>
            <a:spLocks noChangeArrowheads="1"/>
          </p:cNvSpPr>
          <p:nvPr/>
        </p:nvSpPr>
        <p:spPr bwMode="auto">
          <a:xfrm>
            <a:off x="5334000" y="2743200"/>
            <a:ext cx="703263" cy="1200150"/>
          </a:xfrm>
          <a:prstGeom prst="rect">
            <a:avLst/>
          </a:prstGeom>
          <a:solidFill>
            <a:srgbClr val="FFFF99"/>
          </a:solidFill>
          <a:ln w="9525" algn="ctr">
            <a:noFill/>
            <a:miter lim="800000"/>
            <a:headEnd/>
            <a:tailEnd/>
          </a:ln>
        </p:spPr>
        <p:txBody>
          <a:bodyPr wrap="none" anchorCtr="1">
            <a:spAutoFit/>
          </a:bodyPr>
          <a:lstStyle/>
          <a:p>
            <a:r>
              <a:rPr lang="en-US" b="1">
                <a:solidFill>
                  <a:srgbClr val="000040"/>
                </a:solidFill>
                <a:latin typeface="Calibri" pitchFamily="34" charset="0"/>
              </a:rPr>
              <a:t>MEC</a:t>
            </a:r>
          </a:p>
          <a:p>
            <a:r>
              <a:rPr lang="en-US" b="1">
                <a:solidFill>
                  <a:srgbClr val="000040"/>
                </a:solidFill>
                <a:latin typeface="Calibri" pitchFamily="34" charset="0"/>
              </a:rPr>
              <a:t>20.1</a:t>
            </a:r>
          </a:p>
          <a:p>
            <a:r>
              <a:rPr lang="en-US" b="1">
                <a:solidFill>
                  <a:srgbClr val="000040"/>
                </a:solidFill>
                <a:latin typeface="Calibri" pitchFamily="34" charset="0"/>
              </a:rPr>
              <a:t>52.8</a:t>
            </a:r>
          </a:p>
          <a:p>
            <a:r>
              <a:rPr lang="en-US" b="1">
                <a:solidFill>
                  <a:schemeClr val="bg1"/>
                </a:solidFill>
                <a:latin typeface="Calibri" pitchFamily="34" charset="0"/>
              </a:rPr>
              <a:t>263%</a:t>
            </a:r>
          </a:p>
        </p:txBody>
      </p:sp>
      <p:sp>
        <p:nvSpPr>
          <p:cNvPr id="28686" name="Rectangle 14"/>
          <p:cNvSpPr>
            <a:spLocks noChangeArrowheads="1"/>
          </p:cNvSpPr>
          <p:nvPr/>
        </p:nvSpPr>
        <p:spPr bwMode="auto">
          <a:xfrm>
            <a:off x="5453063" y="3352800"/>
            <a:ext cx="184150" cy="369888"/>
          </a:xfrm>
          <a:prstGeom prst="rect">
            <a:avLst/>
          </a:prstGeom>
          <a:noFill/>
          <a:ln w="9525" algn="ctr">
            <a:noFill/>
            <a:miter lim="800000"/>
            <a:headEnd/>
            <a:tailEnd/>
          </a:ln>
        </p:spPr>
        <p:txBody>
          <a:bodyPr wrap="none" anchor="ctr">
            <a:spAutoFit/>
          </a:bodyPr>
          <a:lstStyle/>
          <a:p>
            <a:endParaRPr lang="ar-SA">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2"/>
                                        </p:tgtEl>
                                        <p:attrNameLst>
                                          <p:attrName>style.visibility</p:attrName>
                                        </p:attrNameLst>
                                      </p:cBhvr>
                                      <p:to>
                                        <p:strVal val="visible"/>
                                      </p:to>
                                    </p:set>
                                    <p:anim calcmode="lin" valueType="num">
                                      <p:cBhvr additive="base">
                                        <p:cTn id="7" dur="500" fill="hold"/>
                                        <p:tgtEl>
                                          <p:spTgt spid="196612"/>
                                        </p:tgtEl>
                                        <p:attrNameLst>
                                          <p:attrName>ppt_x</p:attrName>
                                        </p:attrNameLst>
                                      </p:cBhvr>
                                      <p:tavLst>
                                        <p:tav tm="0">
                                          <p:val>
                                            <p:strVal val="0-#ppt_w/2"/>
                                          </p:val>
                                        </p:tav>
                                        <p:tav tm="100000">
                                          <p:val>
                                            <p:strVal val="#ppt_x"/>
                                          </p:val>
                                        </p:tav>
                                      </p:tavLst>
                                    </p:anim>
                                    <p:anim calcmode="lin" valueType="num">
                                      <p:cBhvr additive="base">
                                        <p:cTn id="8" dur="500" fill="hold"/>
                                        <p:tgtEl>
                                          <p:spTgt spid="1966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6614"/>
                                        </p:tgtEl>
                                        <p:attrNameLst>
                                          <p:attrName>style.visibility</p:attrName>
                                        </p:attrNameLst>
                                      </p:cBhvr>
                                      <p:to>
                                        <p:strVal val="visible"/>
                                      </p:to>
                                    </p:set>
                                    <p:anim calcmode="lin" valueType="num">
                                      <p:cBhvr additive="base">
                                        <p:cTn id="13" dur="500" fill="hold"/>
                                        <p:tgtEl>
                                          <p:spTgt spid="196614"/>
                                        </p:tgtEl>
                                        <p:attrNameLst>
                                          <p:attrName>ppt_x</p:attrName>
                                        </p:attrNameLst>
                                      </p:cBhvr>
                                      <p:tavLst>
                                        <p:tav tm="0">
                                          <p:val>
                                            <p:strVal val="0-#ppt_w/2"/>
                                          </p:val>
                                        </p:tav>
                                        <p:tav tm="100000">
                                          <p:val>
                                            <p:strVal val="#ppt_x"/>
                                          </p:val>
                                        </p:tav>
                                      </p:tavLst>
                                    </p:anim>
                                    <p:anim calcmode="lin" valueType="num">
                                      <p:cBhvr additive="base">
                                        <p:cTn id="14" dur="500" fill="hold"/>
                                        <p:tgtEl>
                                          <p:spTgt spid="1966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6615"/>
                                        </p:tgtEl>
                                        <p:attrNameLst>
                                          <p:attrName>style.visibility</p:attrName>
                                        </p:attrNameLst>
                                      </p:cBhvr>
                                      <p:to>
                                        <p:strVal val="visible"/>
                                      </p:to>
                                    </p:set>
                                    <p:anim calcmode="lin" valueType="num">
                                      <p:cBhvr additive="base">
                                        <p:cTn id="19" dur="500" fill="hold"/>
                                        <p:tgtEl>
                                          <p:spTgt spid="196615"/>
                                        </p:tgtEl>
                                        <p:attrNameLst>
                                          <p:attrName>ppt_x</p:attrName>
                                        </p:attrNameLst>
                                      </p:cBhvr>
                                      <p:tavLst>
                                        <p:tav tm="0">
                                          <p:val>
                                            <p:strVal val="0-#ppt_w/2"/>
                                          </p:val>
                                        </p:tav>
                                        <p:tav tm="100000">
                                          <p:val>
                                            <p:strVal val="#ppt_x"/>
                                          </p:val>
                                        </p:tav>
                                      </p:tavLst>
                                    </p:anim>
                                    <p:anim calcmode="lin" valueType="num">
                                      <p:cBhvr additive="base">
                                        <p:cTn id="20" dur="500" fill="hold"/>
                                        <p:tgtEl>
                                          <p:spTgt spid="1966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6613"/>
                                        </p:tgtEl>
                                        <p:attrNameLst>
                                          <p:attrName>style.visibility</p:attrName>
                                        </p:attrNameLst>
                                      </p:cBhvr>
                                      <p:to>
                                        <p:strVal val="visible"/>
                                      </p:to>
                                    </p:set>
                                    <p:anim calcmode="lin" valueType="num">
                                      <p:cBhvr additive="base">
                                        <p:cTn id="25" dur="500" fill="hold"/>
                                        <p:tgtEl>
                                          <p:spTgt spid="196613"/>
                                        </p:tgtEl>
                                        <p:attrNameLst>
                                          <p:attrName>ppt_x</p:attrName>
                                        </p:attrNameLst>
                                      </p:cBhvr>
                                      <p:tavLst>
                                        <p:tav tm="0">
                                          <p:val>
                                            <p:strVal val="0-#ppt_w/2"/>
                                          </p:val>
                                        </p:tav>
                                        <p:tav tm="100000">
                                          <p:val>
                                            <p:strVal val="#ppt_x"/>
                                          </p:val>
                                        </p:tav>
                                      </p:tavLst>
                                    </p:anim>
                                    <p:anim calcmode="lin" valueType="num">
                                      <p:cBhvr additive="base">
                                        <p:cTn id="26" dur="500" fill="hold"/>
                                        <p:tgtEl>
                                          <p:spTgt spid="1966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6616"/>
                                        </p:tgtEl>
                                        <p:attrNameLst>
                                          <p:attrName>style.visibility</p:attrName>
                                        </p:attrNameLst>
                                      </p:cBhvr>
                                      <p:to>
                                        <p:strVal val="visible"/>
                                      </p:to>
                                    </p:set>
                                    <p:anim calcmode="lin" valueType="num">
                                      <p:cBhvr additive="base">
                                        <p:cTn id="31" dur="500" fill="hold"/>
                                        <p:tgtEl>
                                          <p:spTgt spid="196616"/>
                                        </p:tgtEl>
                                        <p:attrNameLst>
                                          <p:attrName>ppt_x</p:attrName>
                                        </p:attrNameLst>
                                      </p:cBhvr>
                                      <p:tavLst>
                                        <p:tav tm="0">
                                          <p:val>
                                            <p:strVal val="0-#ppt_w/2"/>
                                          </p:val>
                                        </p:tav>
                                        <p:tav tm="100000">
                                          <p:val>
                                            <p:strVal val="#ppt_x"/>
                                          </p:val>
                                        </p:tav>
                                      </p:tavLst>
                                    </p:anim>
                                    <p:anim calcmode="lin" valueType="num">
                                      <p:cBhvr additive="base">
                                        <p:cTn id="32" dur="500" fill="hold"/>
                                        <p:tgtEl>
                                          <p:spTgt spid="1966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6621"/>
                                        </p:tgtEl>
                                        <p:attrNameLst>
                                          <p:attrName>style.visibility</p:attrName>
                                        </p:attrNameLst>
                                      </p:cBhvr>
                                      <p:to>
                                        <p:strVal val="visible"/>
                                      </p:to>
                                    </p:set>
                                    <p:anim calcmode="lin" valueType="num">
                                      <p:cBhvr additive="base">
                                        <p:cTn id="37" dur="500" fill="hold"/>
                                        <p:tgtEl>
                                          <p:spTgt spid="196621"/>
                                        </p:tgtEl>
                                        <p:attrNameLst>
                                          <p:attrName>ppt_x</p:attrName>
                                        </p:attrNameLst>
                                      </p:cBhvr>
                                      <p:tavLst>
                                        <p:tav tm="0">
                                          <p:val>
                                            <p:strVal val="#ppt_x"/>
                                          </p:val>
                                        </p:tav>
                                        <p:tav tm="100000">
                                          <p:val>
                                            <p:strVal val="#ppt_x"/>
                                          </p:val>
                                        </p:tav>
                                      </p:tavLst>
                                    </p:anim>
                                    <p:anim calcmode="lin" valueType="num">
                                      <p:cBhvr additive="base">
                                        <p:cTn id="38" dur="500" fill="hold"/>
                                        <p:tgtEl>
                                          <p:spTgt spid="1966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96618"/>
                                        </p:tgtEl>
                                        <p:attrNameLst>
                                          <p:attrName>style.visibility</p:attrName>
                                        </p:attrNameLst>
                                      </p:cBhvr>
                                      <p:to>
                                        <p:strVal val="visible"/>
                                      </p:to>
                                    </p:set>
                                    <p:anim calcmode="lin" valueType="num">
                                      <p:cBhvr>
                                        <p:cTn id="43" dur="500" fill="hold"/>
                                        <p:tgtEl>
                                          <p:spTgt spid="196618"/>
                                        </p:tgtEl>
                                        <p:attrNameLst>
                                          <p:attrName>ppt_w</p:attrName>
                                        </p:attrNameLst>
                                      </p:cBhvr>
                                      <p:tavLst>
                                        <p:tav tm="0">
                                          <p:val>
                                            <p:fltVal val="0"/>
                                          </p:val>
                                        </p:tav>
                                        <p:tav tm="100000">
                                          <p:val>
                                            <p:strVal val="#ppt_w"/>
                                          </p:val>
                                        </p:tav>
                                      </p:tavLst>
                                    </p:anim>
                                    <p:anim calcmode="lin" valueType="num">
                                      <p:cBhvr>
                                        <p:cTn id="44" dur="500" fill="hold"/>
                                        <p:tgtEl>
                                          <p:spTgt spid="19661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6620"/>
                                        </p:tgtEl>
                                        <p:attrNameLst>
                                          <p:attrName>style.visibility</p:attrName>
                                        </p:attrNameLst>
                                      </p:cBhvr>
                                      <p:to>
                                        <p:strVal val="visible"/>
                                      </p:to>
                                    </p:set>
                                    <p:anim calcmode="lin" valueType="num">
                                      <p:cBhvr additive="base">
                                        <p:cTn id="49" dur="500" fill="hold"/>
                                        <p:tgtEl>
                                          <p:spTgt spid="196620"/>
                                        </p:tgtEl>
                                        <p:attrNameLst>
                                          <p:attrName>ppt_x</p:attrName>
                                        </p:attrNameLst>
                                      </p:cBhvr>
                                      <p:tavLst>
                                        <p:tav tm="0">
                                          <p:val>
                                            <p:strVal val="#ppt_x"/>
                                          </p:val>
                                        </p:tav>
                                        <p:tav tm="100000">
                                          <p:val>
                                            <p:strVal val="#ppt_x"/>
                                          </p:val>
                                        </p:tav>
                                      </p:tavLst>
                                    </p:anim>
                                    <p:anim calcmode="lin" valueType="num">
                                      <p:cBhvr additive="base">
                                        <p:cTn id="50" dur="500" fill="hold"/>
                                        <p:tgtEl>
                                          <p:spTgt spid="196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nimBg="1" autoUpdateAnimBg="0"/>
      <p:bldP spid="196613" grpId="0" animBg="1" autoUpdateAnimBg="0"/>
      <p:bldP spid="196614" grpId="0" animBg="1" autoUpdateAnimBg="0"/>
      <p:bldP spid="196615" grpId="0" animBg="1" autoUpdateAnimBg="0"/>
      <p:bldP spid="196616" grpId="0" animBg="1" autoUpdateAnimBg="0"/>
      <p:bldP spid="196618" grpId="0" animBg="1" autoUpdateAnimBg="0"/>
      <p:bldP spid="196620" grpId="0" animBg="1"/>
      <p:bldP spid="1966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r" rtl="1"/>
            <a:r>
              <a:rPr lang="ar-SA" sz="3200" smtClean="0">
                <a:solidFill>
                  <a:srgbClr val="C00000"/>
                </a:solidFill>
              </a:rPr>
              <a:t> </a:t>
            </a:r>
            <a:r>
              <a:rPr lang="en-US" sz="3200" b="1" smtClean="0"/>
              <a:t>Diabetes mellitus and age distribution in KSA</a:t>
            </a:r>
            <a:r>
              <a:rPr lang="en-US" sz="3200" smtClean="0">
                <a:solidFill>
                  <a:srgbClr val="C00000"/>
                </a:solidFill>
              </a:rPr>
              <a:t> </a:t>
            </a:r>
          </a:p>
        </p:txBody>
      </p:sp>
      <p:graphicFrame>
        <p:nvGraphicFramePr>
          <p:cNvPr id="29699" name="Chart Placeholder 6"/>
          <p:cNvGraphicFramePr>
            <a:graphicFrameLocks noGrp="1"/>
          </p:cNvGraphicFramePr>
          <p:nvPr>
            <p:ph type="chart" idx="1"/>
          </p:nvPr>
        </p:nvGraphicFramePr>
        <p:xfrm>
          <a:off x="406400" y="1549400"/>
          <a:ext cx="8331200" cy="4632325"/>
        </p:xfrm>
        <a:graphic>
          <a:graphicData uri="http://schemas.openxmlformats.org/presentationml/2006/ole">
            <p:oleObj spid="_x0000_s29699" r:id="rId4" imgW="8327858" imgH="4633362" progId="Excel.Chart.8">
              <p:embed/>
            </p:oleObj>
          </a:graphicData>
        </a:graphic>
      </p:graphicFrame>
      <p:sp>
        <p:nvSpPr>
          <p:cNvPr id="4" name="Date Placeholder 3"/>
          <p:cNvSpPr>
            <a:spLocks noGrp="1"/>
          </p:cNvSpPr>
          <p:nvPr>
            <p:ph type="dt" sz="quarter" idx="10"/>
          </p:nvPr>
        </p:nvSpPr>
        <p:spPr/>
        <p:txBody>
          <a:bodyPr/>
          <a:lstStyle/>
          <a:p>
            <a:pPr>
              <a:defRPr/>
            </a:pPr>
            <a:fld id="{4ACC4C3D-46F2-43AE-BE98-C63A9C4F484B}" type="datetime1">
              <a:rPr lang="en-US" smtClean="0"/>
              <a:pPr>
                <a:defRPr/>
              </a:pPr>
              <a:t>5/19/2014</a:t>
            </a:fld>
            <a:endParaRPr lang="en-US"/>
          </a:p>
        </p:txBody>
      </p:sp>
      <p:sp>
        <p:nvSpPr>
          <p:cNvPr id="5" name="Footer Placeholder 4"/>
          <p:cNvSpPr>
            <a:spLocks noGrp="1"/>
          </p:cNvSpPr>
          <p:nvPr>
            <p:ph type="ftr" sz="quarter" idx="11"/>
          </p:nvPr>
        </p:nvSpPr>
        <p:spPr/>
        <p:txBody>
          <a:bodyPr/>
          <a:lstStyle/>
          <a:p>
            <a:pPr>
              <a:defRPr/>
            </a:pPr>
            <a:r>
              <a:rPr lang="en-US" smtClean="0"/>
              <a:t>Prof. Ashry Gad</a:t>
            </a:r>
            <a:endParaRPr lang="en-US"/>
          </a:p>
        </p:txBody>
      </p:sp>
      <p:sp>
        <p:nvSpPr>
          <p:cNvPr id="6" name="Slide Number Placeholder 5"/>
          <p:cNvSpPr>
            <a:spLocks noGrp="1"/>
          </p:cNvSpPr>
          <p:nvPr>
            <p:ph type="sldNum" sz="quarter" idx="12"/>
          </p:nvPr>
        </p:nvSpPr>
        <p:spPr/>
        <p:txBody>
          <a:bodyPr/>
          <a:lstStyle/>
          <a:p>
            <a:pPr>
              <a:defRPr/>
            </a:pPr>
            <a:fld id="{AAB9537E-47B2-4F32-BE65-2C2D5AA8104B}"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rtl="1"/>
            <a:r>
              <a:rPr lang="en-US" sz="3200" smtClean="0"/>
              <a:t>Types of DM and age in KSA </a:t>
            </a:r>
          </a:p>
        </p:txBody>
      </p:sp>
      <p:graphicFrame>
        <p:nvGraphicFramePr>
          <p:cNvPr id="30723" name="Chart Placeholder 6"/>
          <p:cNvGraphicFramePr>
            <a:graphicFrameLocks noGrp="1"/>
          </p:cNvGraphicFramePr>
          <p:nvPr>
            <p:ph type="chart" idx="1"/>
          </p:nvPr>
        </p:nvGraphicFramePr>
        <p:xfrm>
          <a:off x="482600" y="1473200"/>
          <a:ext cx="8331200" cy="4632325"/>
        </p:xfrm>
        <a:graphic>
          <a:graphicData uri="http://schemas.openxmlformats.org/presentationml/2006/ole">
            <p:oleObj spid="_x0000_s30723" r:id="rId3" imgW="8333954" imgH="4633362" progId="Excel.Chart.8">
              <p:embed/>
            </p:oleObj>
          </a:graphicData>
        </a:graphic>
      </p:graphicFrame>
      <p:sp>
        <p:nvSpPr>
          <p:cNvPr id="4" name="Date Placeholder 3"/>
          <p:cNvSpPr>
            <a:spLocks noGrp="1"/>
          </p:cNvSpPr>
          <p:nvPr>
            <p:ph type="dt" sz="quarter" idx="10"/>
          </p:nvPr>
        </p:nvSpPr>
        <p:spPr/>
        <p:txBody>
          <a:bodyPr/>
          <a:lstStyle/>
          <a:p>
            <a:pPr>
              <a:defRPr/>
            </a:pPr>
            <a:fld id="{4ACC4C3D-46F2-43AE-BE98-C63A9C4F484B}" type="datetime1">
              <a:rPr lang="en-US" smtClean="0"/>
              <a:pPr>
                <a:defRPr/>
              </a:pPr>
              <a:t>5/19/2014</a:t>
            </a:fld>
            <a:endParaRPr lang="en-US"/>
          </a:p>
        </p:txBody>
      </p:sp>
      <p:sp>
        <p:nvSpPr>
          <p:cNvPr id="5" name="Footer Placeholder 4"/>
          <p:cNvSpPr>
            <a:spLocks noGrp="1"/>
          </p:cNvSpPr>
          <p:nvPr>
            <p:ph type="ftr" sz="quarter" idx="11"/>
          </p:nvPr>
        </p:nvSpPr>
        <p:spPr/>
        <p:txBody>
          <a:bodyPr/>
          <a:lstStyle/>
          <a:p>
            <a:pPr>
              <a:defRPr/>
            </a:pPr>
            <a:r>
              <a:rPr lang="en-US" smtClean="0"/>
              <a:t>Prof. Ashry Gad</a:t>
            </a:r>
            <a:endParaRPr lang="en-US"/>
          </a:p>
        </p:txBody>
      </p:sp>
      <p:sp>
        <p:nvSpPr>
          <p:cNvPr id="6" name="Slide Number Placeholder 5"/>
          <p:cNvSpPr>
            <a:spLocks noGrp="1"/>
          </p:cNvSpPr>
          <p:nvPr>
            <p:ph type="sldNum" sz="quarter" idx="12"/>
          </p:nvPr>
        </p:nvSpPr>
        <p:spPr/>
        <p:txBody>
          <a:bodyPr/>
          <a:lstStyle/>
          <a:p>
            <a:pPr>
              <a:defRPr/>
            </a:pPr>
            <a:fld id="{B3979247-C60F-472D-81B4-57F201590359}" type="slidenum">
              <a:rPr lang="ar-SA"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1752600" y="152400"/>
            <a:ext cx="6934200" cy="838200"/>
          </a:xfrm>
        </p:spPr>
        <p:txBody>
          <a:bodyPr/>
          <a:lstStyle/>
          <a:p>
            <a:r>
              <a:rPr lang="en-GB" smtClean="0"/>
              <a:t>Diabetic complications</a:t>
            </a:r>
          </a:p>
        </p:txBody>
      </p:sp>
      <p:graphicFrame>
        <p:nvGraphicFramePr>
          <p:cNvPr id="6146" name="Object 18"/>
          <p:cNvGraphicFramePr>
            <a:graphicFrameLocks noChangeAspect="1"/>
          </p:cNvGraphicFramePr>
          <p:nvPr/>
        </p:nvGraphicFramePr>
        <p:xfrm>
          <a:off x="152400" y="1143000"/>
          <a:ext cx="2667000" cy="2286000"/>
        </p:xfrm>
        <a:graphic>
          <a:graphicData uri="http://schemas.openxmlformats.org/presentationml/2006/ole">
            <p:oleObj spid="_x0000_s6146" name="Photo Editor Photo" r:id="rId3" imgW="2857899" imgH="2542857" progId="">
              <p:embed/>
            </p:oleObj>
          </a:graphicData>
        </a:graphic>
      </p:graphicFrame>
      <p:graphicFrame>
        <p:nvGraphicFramePr>
          <p:cNvPr id="6147" name="Object 19"/>
          <p:cNvGraphicFramePr>
            <a:graphicFrameLocks noChangeAspect="1"/>
          </p:cNvGraphicFramePr>
          <p:nvPr/>
        </p:nvGraphicFramePr>
        <p:xfrm>
          <a:off x="2895600" y="1219200"/>
          <a:ext cx="2819400" cy="2286000"/>
        </p:xfrm>
        <a:graphic>
          <a:graphicData uri="http://schemas.openxmlformats.org/presentationml/2006/ole">
            <p:oleObj spid="_x0000_s6147" name="Photo Editor Photo" r:id="rId4" imgW="3371429" imgH="2314286" progId="">
              <p:embed/>
            </p:oleObj>
          </a:graphicData>
        </a:graphic>
      </p:graphicFrame>
      <p:graphicFrame>
        <p:nvGraphicFramePr>
          <p:cNvPr id="6148" name="Object 20"/>
          <p:cNvGraphicFramePr>
            <a:graphicFrameLocks noChangeAspect="1"/>
          </p:cNvGraphicFramePr>
          <p:nvPr/>
        </p:nvGraphicFramePr>
        <p:xfrm>
          <a:off x="152400" y="3810000"/>
          <a:ext cx="3200400" cy="2286000"/>
        </p:xfrm>
        <a:graphic>
          <a:graphicData uri="http://schemas.openxmlformats.org/presentationml/2006/ole">
            <p:oleObj spid="_x0000_s6148" name="Photo Editor Photo" r:id="rId5" imgW="3809524" imgH="2857899" progId="">
              <p:embed/>
            </p:oleObj>
          </a:graphicData>
        </a:graphic>
      </p:graphicFrame>
      <p:graphicFrame>
        <p:nvGraphicFramePr>
          <p:cNvPr id="6149" name="Object 21"/>
          <p:cNvGraphicFramePr>
            <a:graphicFrameLocks noChangeAspect="1"/>
          </p:cNvGraphicFramePr>
          <p:nvPr/>
        </p:nvGraphicFramePr>
        <p:xfrm>
          <a:off x="3733800" y="3810000"/>
          <a:ext cx="3657600" cy="2362200"/>
        </p:xfrm>
        <a:graphic>
          <a:graphicData uri="http://schemas.openxmlformats.org/presentationml/2006/ole">
            <p:oleObj spid="_x0000_s6149" name="Photo Editor Photo" r:id="rId6" imgW="5714286" imgH="4210638" progId="">
              <p:embed/>
            </p:oleObj>
          </a:graphicData>
        </a:graphic>
      </p:graphicFrame>
      <p:pic>
        <p:nvPicPr>
          <p:cNvPr id="6151" name="Picture 7" descr="gangre1"/>
          <p:cNvPicPr>
            <a:picLocks noChangeAspect="1" noChangeArrowheads="1"/>
          </p:cNvPicPr>
          <p:nvPr/>
        </p:nvPicPr>
        <p:blipFill>
          <a:blip r:embed="rId7"/>
          <a:srcRect/>
          <a:stretch>
            <a:fillRect/>
          </a:stretch>
        </p:blipFill>
        <p:spPr bwMode="auto">
          <a:xfrm>
            <a:off x="6248400" y="1219200"/>
            <a:ext cx="20574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1"/>
          </p:nvPr>
        </p:nvSpPr>
        <p:spPr>
          <a:xfrm>
            <a:off x="0" y="0"/>
            <a:ext cx="9144000" cy="6858000"/>
          </a:xfrm>
          <a:solidFill>
            <a:schemeClr val="bg2"/>
          </a:solidFill>
        </p:spPr>
        <p:txBody>
          <a:bodyPr/>
          <a:lstStyle/>
          <a:p>
            <a:pPr>
              <a:lnSpc>
                <a:spcPct val="80000"/>
              </a:lnSpc>
            </a:pPr>
            <a:r>
              <a:rPr lang="en-AU" altLang="ja-JP" b="1" smtClean="0"/>
              <a:t>Diabetes accounts for more than 5% of the global deaths, which are mostly due to CVD.</a:t>
            </a:r>
          </a:p>
          <a:p>
            <a:pPr>
              <a:lnSpc>
                <a:spcPct val="80000"/>
              </a:lnSpc>
            </a:pPr>
            <a:endParaRPr lang="en-AU" altLang="ja-JP" b="1" smtClean="0"/>
          </a:p>
          <a:p>
            <a:pPr>
              <a:lnSpc>
                <a:spcPct val="80000"/>
              </a:lnSpc>
            </a:pPr>
            <a:r>
              <a:rPr lang="en-AU" altLang="ja-JP" b="1" smtClean="0"/>
              <a:t>Diabetes is responsible for over one third of end-stage renal disease requiring dialysis.</a:t>
            </a:r>
          </a:p>
          <a:p>
            <a:pPr>
              <a:lnSpc>
                <a:spcPct val="80000"/>
              </a:lnSpc>
            </a:pPr>
            <a:endParaRPr lang="en-AU" altLang="ja-JP" b="1" smtClean="0"/>
          </a:p>
          <a:p>
            <a:pPr>
              <a:lnSpc>
                <a:spcPct val="80000"/>
              </a:lnSpc>
            </a:pPr>
            <a:r>
              <a:rPr lang="en-AU" altLang="ja-JP" b="1" smtClean="0"/>
              <a:t>Amputations are at least 10 times more common in people with diabetes. </a:t>
            </a:r>
          </a:p>
          <a:p>
            <a:pPr>
              <a:lnSpc>
                <a:spcPct val="80000"/>
              </a:lnSpc>
            </a:pPr>
            <a:endParaRPr lang="en-AU" altLang="ja-JP" b="1" smtClean="0"/>
          </a:p>
          <a:p>
            <a:pPr>
              <a:lnSpc>
                <a:spcPct val="80000"/>
              </a:lnSpc>
            </a:pPr>
            <a:r>
              <a:rPr lang="en-AU" altLang="ja-JP" b="1" smtClean="0"/>
              <a:t>A leading cause of blindness and visual impairment. Diabetics are 20 times more likely to develop blindness than nondiabetics.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1600200"/>
            <a:ext cx="9144000" cy="5257800"/>
          </a:xfrm>
          <a:prstGeom prst="rect">
            <a:avLst/>
          </a:prstGeom>
          <a:solidFill>
            <a:srgbClr val="CCECFF"/>
          </a:solidFill>
          <a:ln w="9525">
            <a:noFill/>
            <a:miter lim="800000"/>
            <a:headEnd/>
            <a:tailEnd/>
          </a:ln>
        </p:spPr>
        <p:txBody>
          <a:bodyPr wrap="none" anchor="ctr"/>
          <a:lstStyle/>
          <a:p>
            <a:pPr algn="ctr" rtl="1"/>
            <a:endParaRPr lang="en-US" altLang="en-US">
              <a:latin typeface="Calibri" pitchFamily="34" charset="0"/>
            </a:endParaRPr>
          </a:p>
        </p:txBody>
      </p:sp>
      <p:sp>
        <p:nvSpPr>
          <p:cNvPr id="7172" name="Line 3"/>
          <p:cNvSpPr>
            <a:spLocks noChangeShapeType="1"/>
          </p:cNvSpPr>
          <p:nvPr/>
        </p:nvSpPr>
        <p:spPr bwMode="auto">
          <a:xfrm>
            <a:off x="0" y="1600200"/>
            <a:ext cx="9144000" cy="0"/>
          </a:xfrm>
          <a:prstGeom prst="line">
            <a:avLst/>
          </a:prstGeom>
          <a:noFill/>
          <a:ln w="76200">
            <a:solidFill>
              <a:srgbClr val="FF6699"/>
            </a:solidFill>
            <a:round/>
            <a:headEnd/>
            <a:tailEnd/>
          </a:ln>
        </p:spPr>
        <p:txBody>
          <a:bodyPr wrap="none" anchor="ctr"/>
          <a:lstStyle/>
          <a:p>
            <a:endParaRPr lang="en-US"/>
          </a:p>
        </p:txBody>
      </p:sp>
      <p:graphicFrame>
        <p:nvGraphicFramePr>
          <p:cNvPr id="7170" name="Object 6"/>
          <p:cNvGraphicFramePr>
            <a:graphicFrameLocks noChangeAspect="1"/>
          </p:cNvGraphicFramePr>
          <p:nvPr/>
        </p:nvGraphicFramePr>
        <p:xfrm>
          <a:off x="4495800" y="2740025"/>
          <a:ext cx="4422775" cy="3813175"/>
        </p:xfrm>
        <a:graphic>
          <a:graphicData uri="http://schemas.openxmlformats.org/presentationml/2006/ole">
            <p:oleObj spid="_x0000_s7170" name="Chart" r:id="rId3" imgW="6400908" imgH="4655874" progId="MSGraph.Chart.8">
              <p:embed followColorScheme="full"/>
            </p:oleObj>
          </a:graphicData>
        </a:graphic>
      </p:graphicFrame>
      <p:sp>
        <p:nvSpPr>
          <p:cNvPr id="7173" name="Text Box 5"/>
          <p:cNvSpPr txBox="1">
            <a:spLocks noChangeArrowheads="1"/>
          </p:cNvSpPr>
          <p:nvPr/>
        </p:nvSpPr>
        <p:spPr bwMode="auto">
          <a:xfrm>
            <a:off x="7588250" y="3810000"/>
            <a:ext cx="1339850" cy="336550"/>
          </a:xfrm>
          <a:prstGeom prst="rect">
            <a:avLst/>
          </a:prstGeom>
          <a:noFill/>
          <a:ln w="9525">
            <a:noFill/>
            <a:miter lim="800000"/>
            <a:headEnd/>
            <a:tailEnd/>
          </a:ln>
        </p:spPr>
        <p:txBody>
          <a:bodyPr wrap="none">
            <a:spAutoFit/>
          </a:bodyPr>
          <a:lstStyle/>
          <a:p>
            <a:pPr algn="ctr"/>
            <a:r>
              <a:rPr lang="en-US" altLang="ar-SA" sz="1600">
                <a:solidFill>
                  <a:srgbClr val="993366"/>
                </a:solidFill>
                <a:latin typeface="Impact" pitchFamily="34" charset="0"/>
              </a:rPr>
              <a:t>Nephropathy</a:t>
            </a:r>
          </a:p>
        </p:txBody>
      </p:sp>
      <p:sp>
        <p:nvSpPr>
          <p:cNvPr id="7174" name="Text Box 6"/>
          <p:cNvSpPr txBox="1">
            <a:spLocks noChangeArrowheads="1"/>
          </p:cNvSpPr>
          <p:nvPr/>
        </p:nvSpPr>
        <p:spPr bwMode="auto">
          <a:xfrm>
            <a:off x="152400" y="1981200"/>
            <a:ext cx="3886200" cy="6002338"/>
          </a:xfrm>
          <a:prstGeom prst="rect">
            <a:avLst/>
          </a:prstGeom>
          <a:solidFill>
            <a:schemeClr val="bg2"/>
          </a:solidFill>
          <a:ln w="9525">
            <a:noFill/>
            <a:miter lim="800000"/>
            <a:headEnd/>
            <a:tailEnd/>
          </a:ln>
        </p:spPr>
        <p:txBody>
          <a:bodyPr>
            <a:spAutoFit/>
          </a:bodyPr>
          <a:lstStyle/>
          <a:p>
            <a:r>
              <a:rPr lang="en-US" altLang="ar-SA" sz="2000" u="sng">
                <a:solidFill>
                  <a:schemeClr val="tx2"/>
                </a:solidFill>
                <a:latin typeface="Impact" pitchFamily="34" charset="0"/>
              </a:rPr>
              <a:t>Prevalence of microvascular complications:</a:t>
            </a:r>
          </a:p>
          <a:p>
            <a:endParaRPr lang="en-US" altLang="ar-SA">
              <a:solidFill>
                <a:schemeClr val="tx2"/>
              </a:solidFill>
              <a:latin typeface="Impact" pitchFamily="34" charset="0"/>
            </a:endParaRPr>
          </a:p>
          <a:p>
            <a:r>
              <a:rPr lang="en-US" altLang="ar-SA" sz="2800" b="1">
                <a:solidFill>
                  <a:schemeClr val="tx2"/>
                </a:solidFill>
                <a:latin typeface="Bangle"/>
              </a:rPr>
              <a:t>Comparing  data  from  Arab</a:t>
            </a:r>
          </a:p>
          <a:p>
            <a:r>
              <a:rPr lang="en-US" altLang="ar-SA" sz="2800" b="1">
                <a:solidFill>
                  <a:schemeClr val="tx2"/>
                </a:solidFill>
                <a:latin typeface="Bangle"/>
              </a:rPr>
              <a:t>countries  with   data  of  the </a:t>
            </a:r>
          </a:p>
          <a:p>
            <a:r>
              <a:rPr lang="en-US" altLang="ar-SA" sz="2800" b="1">
                <a:solidFill>
                  <a:schemeClr val="tx2"/>
                </a:solidFill>
                <a:latin typeface="Bangle"/>
              </a:rPr>
              <a:t>highest  &amp; lowest prevalence </a:t>
            </a:r>
          </a:p>
          <a:p>
            <a:r>
              <a:rPr lang="en-US" altLang="ar-SA" sz="2800" b="1">
                <a:solidFill>
                  <a:schemeClr val="tx2"/>
                </a:solidFill>
                <a:latin typeface="Bangle"/>
              </a:rPr>
              <a:t>world wide in the year 2000.</a:t>
            </a:r>
          </a:p>
          <a:p>
            <a:endParaRPr lang="en-US" altLang="ar-SA" sz="2800" b="1">
              <a:solidFill>
                <a:schemeClr val="tx2"/>
              </a:solidFill>
              <a:latin typeface="Bangle"/>
            </a:endParaRPr>
          </a:p>
          <a:p>
            <a:r>
              <a:rPr lang="en-US" altLang="ar-SA" sz="2800" b="1">
                <a:solidFill>
                  <a:schemeClr val="tx2"/>
                </a:solidFill>
                <a:latin typeface="Bangle"/>
              </a:rPr>
              <a:t>The major complications will</a:t>
            </a:r>
          </a:p>
          <a:p>
            <a:r>
              <a:rPr lang="en-US" altLang="ar-SA" sz="2800" b="1">
                <a:solidFill>
                  <a:schemeClr val="tx2"/>
                </a:solidFill>
                <a:latin typeface="Bangle"/>
              </a:rPr>
              <a:t>be  soon  the highest in Arab </a:t>
            </a:r>
          </a:p>
          <a:p>
            <a:r>
              <a:rPr lang="en-US" altLang="ar-SA" sz="2800" b="1">
                <a:solidFill>
                  <a:schemeClr val="tx2"/>
                </a:solidFill>
                <a:latin typeface="Bangle"/>
              </a:rPr>
              <a:t>countries due to  the  lack of </a:t>
            </a:r>
          </a:p>
          <a:p>
            <a:r>
              <a:rPr lang="en-US" altLang="ar-SA" sz="2800" b="1">
                <a:solidFill>
                  <a:schemeClr val="tx2"/>
                </a:solidFill>
                <a:latin typeface="Bangle"/>
              </a:rPr>
              <a:t>prevention programs</a:t>
            </a:r>
            <a:r>
              <a:rPr lang="en-US" altLang="ar-SA">
                <a:solidFill>
                  <a:schemeClr val="tx2"/>
                </a:solidFill>
                <a:latin typeface="Bangle"/>
              </a:rPr>
              <a:t>.</a:t>
            </a:r>
          </a:p>
          <a:p>
            <a:endParaRPr lang="en-US" altLang="en-US" sz="2000">
              <a:solidFill>
                <a:schemeClr val="tx2"/>
              </a:solidFill>
              <a:latin typeface="Bangle"/>
            </a:endParaRPr>
          </a:p>
          <a:p>
            <a:endParaRPr lang="en-US" altLang="ar-SA" sz="2000">
              <a:solidFill>
                <a:schemeClr val="tx2"/>
              </a:solidFill>
              <a:latin typeface="Bangle"/>
            </a:endParaRPr>
          </a:p>
          <a:p>
            <a:endParaRPr lang="en-US" altLang="ar-SA" sz="2000">
              <a:solidFill>
                <a:schemeClr val="tx2"/>
              </a:solidFill>
              <a:latin typeface="Bangle"/>
            </a:endParaRPr>
          </a:p>
          <a:p>
            <a:r>
              <a:rPr lang="en-US" altLang="ar-SA" sz="1400">
                <a:solidFill>
                  <a:srgbClr val="003366"/>
                </a:solidFill>
                <a:latin typeface="Bangle"/>
              </a:rPr>
              <a:t>WHO report 2000.</a:t>
            </a:r>
          </a:p>
        </p:txBody>
      </p:sp>
      <p:sp>
        <p:nvSpPr>
          <p:cNvPr id="7175" name="Text Box 7"/>
          <p:cNvSpPr txBox="1">
            <a:spLocks noChangeArrowheads="1"/>
          </p:cNvSpPr>
          <p:nvPr/>
        </p:nvSpPr>
        <p:spPr bwMode="auto">
          <a:xfrm>
            <a:off x="5835650" y="3200400"/>
            <a:ext cx="1271588" cy="336550"/>
          </a:xfrm>
          <a:prstGeom prst="rect">
            <a:avLst/>
          </a:prstGeom>
          <a:noFill/>
          <a:ln w="9525">
            <a:noFill/>
            <a:miter lim="800000"/>
            <a:headEnd/>
            <a:tailEnd/>
          </a:ln>
        </p:spPr>
        <p:txBody>
          <a:bodyPr wrap="none">
            <a:spAutoFit/>
          </a:bodyPr>
          <a:lstStyle/>
          <a:p>
            <a:pPr algn="ctr"/>
            <a:r>
              <a:rPr lang="en-US" altLang="ar-SA" sz="1600">
                <a:solidFill>
                  <a:srgbClr val="993366"/>
                </a:solidFill>
                <a:latin typeface="Impact" pitchFamily="34" charset="0"/>
              </a:rPr>
              <a:t>Neuropathy </a:t>
            </a:r>
          </a:p>
        </p:txBody>
      </p:sp>
      <p:sp>
        <p:nvSpPr>
          <p:cNvPr id="7176" name="Text Box 8"/>
          <p:cNvSpPr txBox="1">
            <a:spLocks noChangeArrowheads="1"/>
          </p:cNvSpPr>
          <p:nvPr/>
        </p:nvSpPr>
        <p:spPr bwMode="auto">
          <a:xfrm>
            <a:off x="4311650" y="2895600"/>
            <a:ext cx="1238250" cy="338138"/>
          </a:xfrm>
          <a:prstGeom prst="rect">
            <a:avLst/>
          </a:prstGeom>
          <a:noFill/>
          <a:ln w="9525">
            <a:noFill/>
            <a:miter lim="800000"/>
            <a:headEnd/>
            <a:tailEnd/>
          </a:ln>
        </p:spPr>
        <p:txBody>
          <a:bodyPr wrap="none">
            <a:spAutoFit/>
          </a:bodyPr>
          <a:lstStyle/>
          <a:p>
            <a:pPr algn="ctr"/>
            <a:r>
              <a:rPr lang="en-US" altLang="ar-SA" sz="1600">
                <a:latin typeface="Impact" pitchFamily="34" charset="0"/>
              </a:rPr>
              <a:t>Retinopathy </a:t>
            </a:r>
          </a:p>
        </p:txBody>
      </p:sp>
      <p:sp>
        <p:nvSpPr>
          <p:cNvPr id="7177" name="Rectangle 9"/>
          <p:cNvSpPr>
            <a:spLocks noChangeArrowheads="1"/>
          </p:cNvSpPr>
          <p:nvPr/>
        </p:nvSpPr>
        <p:spPr bwMode="auto">
          <a:xfrm>
            <a:off x="0" y="0"/>
            <a:ext cx="9144000" cy="1600200"/>
          </a:xfrm>
          <a:prstGeom prst="rect">
            <a:avLst/>
          </a:prstGeom>
          <a:solidFill>
            <a:srgbClr val="002060"/>
          </a:solidFill>
          <a:ln w="9525">
            <a:noFill/>
            <a:miter lim="800000"/>
            <a:headEnd/>
            <a:tailEnd/>
          </a:ln>
        </p:spPr>
        <p:txBody>
          <a:bodyPr wrap="none" anchor="ctr"/>
          <a:lstStyle/>
          <a:p>
            <a:pPr algn="ctr">
              <a:spcBef>
                <a:spcPct val="20000"/>
              </a:spcBef>
            </a:pPr>
            <a:r>
              <a:rPr lang="en-US" altLang="ar-SA" sz="2800">
                <a:solidFill>
                  <a:srgbClr val="FFFF00"/>
                </a:solidFill>
                <a:latin typeface="Impact" pitchFamily="34" charset="0"/>
              </a:rPr>
              <a:t>Diabetes Complications in the Gulf Countries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1600200"/>
            <a:ext cx="9144000" cy="5257800"/>
          </a:xfrm>
          <a:prstGeom prst="rect">
            <a:avLst/>
          </a:prstGeom>
          <a:solidFill>
            <a:schemeClr val="bg2"/>
          </a:solidFill>
          <a:ln w="9525">
            <a:noFill/>
            <a:miter lim="800000"/>
            <a:headEnd/>
            <a:tailEnd/>
          </a:ln>
        </p:spPr>
        <p:txBody>
          <a:bodyPr wrap="none" anchor="ctr"/>
          <a:lstStyle/>
          <a:p>
            <a:pPr algn="ctr" rtl="1"/>
            <a:endParaRPr lang="en-US" altLang="en-US">
              <a:latin typeface="Calibri" pitchFamily="34" charset="0"/>
            </a:endParaRPr>
          </a:p>
        </p:txBody>
      </p:sp>
      <p:sp>
        <p:nvSpPr>
          <p:cNvPr id="8196" name="Line 3"/>
          <p:cNvSpPr>
            <a:spLocks noChangeShapeType="1"/>
          </p:cNvSpPr>
          <p:nvPr/>
        </p:nvSpPr>
        <p:spPr bwMode="auto">
          <a:xfrm>
            <a:off x="0" y="1600200"/>
            <a:ext cx="9144000" cy="0"/>
          </a:xfrm>
          <a:prstGeom prst="line">
            <a:avLst/>
          </a:prstGeom>
          <a:noFill/>
          <a:ln w="76200">
            <a:solidFill>
              <a:srgbClr val="FF6699"/>
            </a:solidFill>
            <a:round/>
            <a:headEnd/>
            <a:tailEnd/>
          </a:ln>
        </p:spPr>
        <p:txBody>
          <a:bodyPr wrap="none" anchor="ctr"/>
          <a:lstStyle/>
          <a:p>
            <a:endParaRPr lang="en-US"/>
          </a:p>
        </p:txBody>
      </p:sp>
      <p:graphicFrame>
        <p:nvGraphicFramePr>
          <p:cNvPr id="8194" name="Object 6"/>
          <p:cNvGraphicFramePr>
            <a:graphicFrameLocks noChangeAspect="1"/>
          </p:cNvGraphicFramePr>
          <p:nvPr/>
        </p:nvGraphicFramePr>
        <p:xfrm>
          <a:off x="3581400" y="2740025"/>
          <a:ext cx="5337175" cy="3813175"/>
        </p:xfrm>
        <a:graphic>
          <a:graphicData uri="http://schemas.openxmlformats.org/presentationml/2006/ole">
            <p:oleObj spid="_x0000_s8194" name="Chart" r:id="rId3" imgW="6400908" imgH="4655874" progId="MSGraph.Chart.8">
              <p:embed followColorScheme="full"/>
            </p:oleObj>
          </a:graphicData>
        </a:graphic>
      </p:graphicFrame>
      <p:sp>
        <p:nvSpPr>
          <p:cNvPr id="8197" name="Text Box 5"/>
          <p:cNvSpPr txBox="1">
            <a:spLocks noChangeArrowheads="1"/>
          </p:cNvSpPr>
          <p:nvPr/>
        </p:nvSpPr>
        <p:spPr bwMode="auto">
          <a:xfrm>
            <a:off x="6003925" y="2389188"/>
            <a:ext cx="1830388" cy="457200"/>
          </a:xfrm>
          <a:prstGeom prst="rect">
            <a:avLst/>
          </a:prstGeom>
          <a:noFill/>
          <a:ln w="9525">
            <a:noFill/>
            <a:miter lim="800000"/>
            <a:headEnd/>
            <a:tailEnd/>
          </a:ln>
        </p:spPr>
        <p:txBody>
          <a:bodyPr wrap="none">
            <a:spAutoFit/>
          </a:bodyPr>
          <a:lstStyle/>
          <a:p>
            <a:pPr algn="ctr"/>
            <a:r>
              <a:rPr lang="en-US" altLang="ar-SA">
                <a:solidFill>
                  <a:srgbClr val="993366"/>
                </a:solidFill>
                <a:latin typeface="Impact" pitchFamily="34" charset="0"/>
              </a:rPr>
              <a:t>Retinopathy</a:t>
            </a:r>
          </a:p>
        </p:txBody>
      </p:sp>
      <p:sp>
        <p:nvSpPr>
          <p:cNvPr id="8198" name="Text Box 6"/>
          <p:cNvSpPr txBox="1">
            <a:spLocks noChangeArrowheads="1"/>
          </p:cNvSpPr>
          <p:nvPr/>
        </p:nvSpPr>
        <p:spPr bwMode="auto">
          <a:xfrm>
            <a:off x="457200" y="2833688"/>
            <a:ext cx="3048000" cy="3754437"/>
          </a:xfrm>
          <a:prstGeom prst="rect">
            <a:avLst/>
          </a:prstGeom>
          <a:noFill/>
          <a:ln w="9525">
            <a:noFill/>
            <a:miter lim="800000"/>
            <a:headEnd/>
            <a:tailEnd/>
          </a:ln>
        </p:spPr>
        <p:txBody>
          <a:bodyPr>
            <a:spAutoFit/>
          </a:bodyPr>
          <a:lstStyle/>
          <a:p>
            <a:r>
              <a:rPr lang="en-US" altLang="ar-SA" u="sng">
                <a:solidFill>
                  <a:schemeClr val="tx2"/>
                </a:solidFill>
                <a:latin typeface="Impact" pitchFamily="34" charset="0"/>
              </a:rPr>
              <a:t>Retinopathy:</a:t>
            </a:r>
          </a:p>
          <a:p>
            <a:endParaRPr lang="en-US" altLang="ar-SA">
              <a:solidFill>
                <a:schemeClr val="tx2"/>
              </a:solidFill>
              <a:latin typeface="Impact" pitchFamily="34" charset="0"/>
            </a:endParaRPr>
          </a:p>
          <a:p>
            <a:r>
              <a:rPr lang="en-US" altLang="ar-SA" sz="2400" b="1">
                <a:solidFill>
                  <a:schemeClr val="tx2"/>
                </a:solidFill>
                <a:latin typeface="Bangle"/>
              </a:rPr>
              <a:t>Number of persons with </a:t>
            </a:r>
          </a:p>
          <a:p>
            <a:r>
              <a:rPr lang="en-US" altLang="ar-SA" sz="2400" b="1">
                <a:solidFill>
                  <a:schemeClr val="tx2"/>
                </a:solidFill>
                <a:latin typeface="Bangle"/>
              </a:rPr>
              <a:t>diabetic  retinopathy  in different  countries  and according  to  the  time.</a:t>
            </a:r>
          </a:p>
          <a:p>
            <a:endParaRPr lang="en-US" altLang="ar-SA">
              <a:solidFill>
                <a:schemeClr val="tx2"/>
              </a:solidFill>
              <a:latin typeface="Bangle"/>
            </a:endParaRPr>
          </a:p>
          <a:p>
            <a:endParaRPr lang="en-US" altLang="ar-SA">
              <a:solidFill>
                <a:schemeClr val="tx2"/>
              </a:solidFill>
              <a:latin typeface="Bangle"/>
            </a:endParaRPr>
          </a:p>
          <a:p>
            <a:endParaRPr lang="en-US" altLang="ar-SA">
              <a:solidFill>
                <a:schemeClr val="tx2"/>
              </a:solidFill>
              <a:latin typeface="Bangle"/>
            </a:endParaRPr>
          </a:p>
          <a:p>
            <a:endParaRPr lang="en-US" altLang="ar-SA">
              <a:solidFill>
                <a:schemeClr val="tx2"/>
              </a:solidFill>
              <a:latin typeface="Bangle"/>
            </a:endParaRPr>
          </a:p>
          <a:p>
            <a:endParaRPr lang="en-US" altLang="ar-SA" sz="2000">
              <a:solidFill>
                <a:schemeClr val="tx2"/>
              </a:solidFill>
              <a:latin typeface="Bangle"/>
            </a:endParaRPr>
          </a:p>
          <a:p>
            <a:r>
              <a:rPr lang="en-US" altLang="ar-SA" sz="1400">
                <a:solidFill>
                  <a:srgbClr val="003366"/>
                </a:solidFill>
                <a:latin typeface="Bangle"/>
              </a:rPr>
              <a:t>WHO report 2000</a:t>
            </a:r>
          </a:p>
        </p:txBody>
      </p:sp>
      <p:sp>
        <p:nvSpPr>
          <p:cNvPr id="8199" name="Rectangle 7"/>
          <p:cNvSpPr>
            <a:spLocks noChangeArrowheads="1"/>
          </p:cNvSpPr>
          <p:nvPr/>
        </p:nvSpPr>
        <p:spPr bwMode="auto">
          <a:xfrm>
            <a:off x="0" y="0"/>
            <a:ext cx="9144000" cy="1600200"/>
          </a:xfrm>
          <a:prstGeom prst="rect">
            <a:avLst/>
          </a:prstGeom>
          <a:solidFill>
            <a:srgbClr val="002060"/>
          </a:solidFill>
          <a:ln w="9525">
            <a:noFill/>
            <a:miter lim="800000"/>
            <a:headEnd/>
            <a:tailEnd/>
          </a:ln>
        </p:spPr>
        <p:txBody>
          <a:bodyPr wrap="none" anchor="ctr"/>
          <a:lstStyle/>
          <a:p>
            <a:pPr algn="ctr">
              <a:spcBef>
                <a:spcPct val="20000"/>
              </a:spcBef>
            </a:pPr>
            <a:r>
              <a:rPr lang="en-US" altLang="ar-SA" sz="2800">
                <a:solidFill>
                  <a:srgbClr val="FFFF00"/>
                </a:solidFill>
                <a:latin typeface="Impact" pitchFamily="34" charset="0"/>
              </a:rPr>
              <a:t>Diabetes Complications in the Gulf Countries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600200"/>
            <a:ext cx="9144000" cy="5257800"/>
          </a:xfrm>
          <a:prstGeom prst="rect">
            <a:avLst/>
          </a:prstGeom>
          <a:solidFill>
            <a:srgbClr val="CCECFF"/>
          </a:solidFill>
          <a:ln w="9525">
            <a:noFill/>
            <a:miter lim="800000"/>
            <a:headEnd/>
            <a:tailEnd/>
          </a:ln>
        </p:spPr>
        <p:txBody>
          <a:bodyPr wrap="none" anchor="ctr"/>
          <a:lstStyle/>
          <a:p>
            <a:endParaRPr lang="en-US">
              <a:latin typeface="Calibri" pitchFamily="34" charset="0"/>
            </a:endParaRPr>
          </a:p>
        </p:txBody>
      </p:sp>
      <p:sp>
        <p:nvSpPr>
          <p:cNvPr id="32771" name="Line 3"/>
          <p:cNvSpPr>
            <a:spLocks noChangeShapeType="1"/>
          </p:cNvSpPr>
          <p:nvPr/>
        </p:nvSpPr>
        <p:spPr bwMode="auto">
          <a:xfrm>
            <a:off x="0" y="1600200"/>
            <a:ext cx="9144000" cy="0"/>
          </a:xfrm>
          <a:prstGeom prst="line">
            <a:avLst/>
          </a:prstGeom>
          <a:noFill/>
          <a:ln w="76200">
            <a:solidFill>
              <a:srgbClr val="FF6699"/>
            </a:solidFill>
            <a:round/>
            <a:headEnd/>
            <a:tailEnd/>
          </a:ln>
        </p:spPr>
        <p:txBody>
          <a:bodyPr wrap="none" anchor="ctr"/>
          <a:lstStyle/>
          <a:p>
            <a:endParaRPr lang="en-US"/>
          </a:p>
        </p:txBody>
      </p:sp>
      <p:sp>
        <p:nvSpPr>
          <p:cNvPr id="32772" name="Rectangle 4"/>
          <p:cNvSpPr>
            <a:spLocks noChangeArrowheads="1"/>
          </p:cNvSpPr>
          <p:nvPr/>
        </p:nvSpPr>
        <p:spPr bwMode="auto">
          <a:xfrm>
            <a:off x="533400" y="1981200"/>
            <a:ext cx="3810000" cy="4419600"/>
          </a:xfrm>
          <a:prstGeom prst="rect">
            <a:avLst/>
          </a:prstGeom>
          <a:noFill/>
          <a:ln w="12700">
            <a:noFill/>
            <a:miter lim="800000"/>
            <a:headEnd type="none" w="sm" len="sm"/>
            <a:tailEnd type="none" w="sm" len="sm"/>
          </a:ln>
        </p:spPr>
        <p:txBody>
          <a:bodyPr wrap="none" anchor="ctr"/>
          <a:lstStyle/>
          <a:p>
            <a:pPr algn="ctr"/>
            <a:r>
              <a:rPr lang="en-US" altLang="ar-SA">
                <a:solidFill>
                  <a:srgbClr val="003399"/>
                </a:solidFill>
                <a:latin typeface="Impact" pitchFamily="34" charset="0"/>
              </a:rPr>
              <a:t>Prevalence of Retinopathy in</a:t>
            </a:r>
          </a:p>
          <a:p>
            <a:pPr algn="ctr"/>
            <a:r>
              <a:rPr lang="en-US" altLang="ar-SA">
                <a:solidFill>
                  <a:srgbClr val="003399"/>
                </a:solidFill>
                <a:latin typeface="Impact" pitchFamily="34" charset="0"/>
              </a:rPr>
              <a:t>Saudi diabetic patients</a:t>
            </a:r>
          </a:p>
          <a:p>
            <a:pPr algn="ctr"/>
            <a:endParaRPr lang="en-US" altLang="ar-SA" sz="2800" u="sng">
              <a:solidFill>
                <a:srgbClr val="003399"/>
              </a:solidFill>
              <a:latin typeface="Impact" pitchFamily="34" charset="0"/>
            </a:endParaRPr>
          </a:p>
          <a:p>
            <a:pPr algn="ctr"/>
            <a:endParaRPr lang="en-US" altLang="ar-SA" sz="2800" u="sng">
              <a:solidFill>
                <a:srgbClr val="003399"/>
              </a:solidFill>
              <a:latin typeface="Impact" pitchFamily="34" charset="0"/>
            </a:endParaRPr>
          </a:p>
          <a:p>
            <a:pPr algn="ctr"/>
            <a:endParaRPr lang="en-US" altLang="ar-SA" sz="2800" u="sng">
              <a:solidFill>
                <a:srgbClr val="003399"/>
              </a:solidFill>
              <a:latin typeface="Impact" pitchFamily="34" charset="0"/>
            </a:endParaRPr>
          </a:p>
          <a:p>
            <a:pPr algn="ctr"/>
            <a:r>
              <a:rPr lang="en-US" altLang="ar-SA" sz="3200">
                <a:solidFill>
                  <a:srgbClr val="800000"/>
                </a:solidFill>
                <a:latin typeface="Impact" pitchFamily="34" charset="0"/>
              </a:rPr>
              <a:t>31.5%</a:t>
            </a:r>
          </a:p>
          <a:p>
            <a:pPr algn="ctr"/>
            <a:endParaRPr lang="en-US" altLang="ar-SA" sz="2000">
              <a:solidFill>
                <a:srgbClr val="003399"/>
              </a:solidFill>
              <a:latin typeface="Impact" pitchFamily="34" charset="0"/>
            </a:endParaRPr>
          </a:p>
          <a:p>
            <a:pPr algn="ctr"/>
            <a:endParaRPr lang="en-US" altLang="ar-SA" sz="2000">
              <a:solidFill>
                <a:srgbClr val="003399"/>
              </a:solidFill>
              <a:latin typeface="Impact" pitchFamily="34" charset="0"/>
            </a:endParaRPr>
          </a:p>
          <a:p>
            <a:pPr algn="ctr"/>
            <a:endParaRPr lang="en-US" altLang="ar-SA" sz="2000">
              <a:solidFill>
                <a:srgbClr val="003399"/>
              </a:solidFill>
              <a:latin typeface="Impact" pitchFamily="34" charset="0"/>
            </a:endParaRPr>
          </a:p>
          <a:p>
            <a:pPr algn="ctr"/>
            <a:r>
              <a:rPr lang="en-US" altLang="en-US" b="1">
                <a:solidFill>
                  <a:srgbClr val="003399"/>
                </a:solidFill>
                <a:latin typeface="Bangle"/>
              </a:rPr>
              <a:t>IDDM		42.5%</a:t>
            </a:r>
          </a:p>
          <a:p>
            <a:pPr algn="ctr"/>
            <a:r>
              <a:rPr lang="en-US" altLang="en-US" b="1">
                <a:solidFill>
                  <a:srgbClr val="003399"/>
                </a:solidFill>
                <a:latin typeface="Bangle"/>
              </a:rPr>
              <a:t>NIDDM		25.3%</a:t>
            </a:r>
          </a:p>
          <a:p>
            <a:pPr algn="ctr"/>
            <a:endParaRPr lang="en-US" altLang="en-US" b="1">
              <a:solidFill>
                <a:srgbClr val="003399"/>
              </a:solidFill>
              <a:latin typeface="Bangle"/>
            </a:endParaRPr>
          </a:p>
        </p:txBody>
      </p:sp>
      <p:sp>
        <p:nvSpPr>
          <p:cNvPr id="32773" name="Rectangle 5"/>
          <p:cNvSpPr>
            <a:spLocks noChangeArrowheads="1"/>
          </p:cNvSpPr>
          <p:nvPr/>
        </p:nvSpPr>
        <p:spPr bwMode="auto">
          <a:xfrm>
            <a:off x="4800600" y="1905000"/>
            <a:ext cx="4038600" cy="4572000"/>
          </a:xfrm>
          <a:prstGeom prst="rect">
            <a:avLst/>
          </a:prstGeom>
          <a:noFill/>
          <a:ln w="12700">
            <a:noFill/>
            <a:miter lim="800000"/>
            <a:headEnd type="none" w="sm" len="sm"/>
            <a:tailEnd type="none" w="sm" len="sm"/>
          </a:ln>
        </p:spPr>
        <p:txBody>
          <a:bodyPr wrap="none" anchor="ctr"/>
          <a:lstStyle/>
          <a:p>
            <a:r>
              <a:rPr lang="en-US" altLang="ar-SA">
                <a:solidFill>
                  <a:srgbClr val="003399"/>
                </a:solidFill>
                <a:latin typeface="Impact" pitchFamily="34" charset="0"/>
              </a:rPr>
              <a:t>Risk factors for Retinopathy in</a:t>
            </a:r>
          </a:p>
          <a:p>
            <a:r>
              <a:rPr lang="en-US" altLang="ar-SA">
                <a:solidFill>
                  <a:srgbClr val="003399"/>
                </a:solidFill>
                <a:latin typeface="Impact" pitchFamily="34" charset="0"/>
              </a:rPr>
              <a:t>      Saudi diabetic patients</a:t>
            </a:r>
          </a:p>
          <a:p>
            <a:endParaRPr lang="en-US" altLang="ar-SA" sz="2800" u="sng">
              <a:solidFill>
                <a:srgbClr val="003399"/>
              </a:solidFill>
              <a:latin typeface="Impact" pitchFamily="34" charset="0"/>
            </a:endParaRPr>
          </a:p>
          <a:p>
            <a:r>
              <a:rPr lang="en-US" altLang="ar-SA" sz="2800">
                <a:solidFill>
                  <a:srgbClr val="003399"/>
                </a:solidFill>
                <a:latin typeface="Impact" pitchFamily="34" charset="0"/>
                <a:sym typeface="Monotype Sorts"/>
              </a:rPr>
              <a:t>  </a:t>
            </a:r>
            <a:r>
              <a:rPr lang="en-US" altLang="ar-SA">
                <a:solidFill>
                  <a:srgbClr val="003399"/>
                </a:solidFill>
                <a:latin typeface="Impact" pitchFamily="34" charset="0"/>
              </a:rPr>
              <a:t>Duration &gt; 10 years.</a:t>
            </a:r>
          </a:p>
          <a:p>
            <a:endParaRPr lang="en-US" altLang="ar-SA" sz="1600">
              <a:solidFill>
                <a:srgbClr val="003399"/>
              </a:solidFill>
              <a:latin typeface="Impact" pitchFamily="34" charset="0"/>
              <a:sym typeface="Monotype Sorts"/>
            </a:endParaRPr>
          </a:p>
          <a:p>
            <a:r>
              <a:rPr lang="en-US" altLang="ar-SA" sz="2800">
                <a:solidFill>
                  <a:srgbClr val="003399"/>
                </a:solidFill>
                <a:latin typeface="Impact" pitchFamily="34" charset="0"/>
                <a:sym typeface="Monotype Sorts"/>
              </a:rPr>
              <a:t>  </a:t>
            </a:r>
            <a:r>
              <a:rPr lang="en-US" altLang="ar-SA">
                <a:solidFill>
                  <a:srgbClr val="003399"/>
                </a:solidFill>
                <a:latin typeface="Impact" pitchFamily="34" charset="0"/>
              </a:rPr>
              <a:t>Presence of nephropathy.</a:t>
            </a:r>
          </a:p>
          <a:p>
            <a:endParaRPr lang="en-US" altLang="ar-SA" sz="1600">
              <a:solidFill>
                <a:srgbClr val="003399"/>
              </a:solidFill>
              <a:latin typeface="Impact" pitchFamily="34" charset="0"/>
              <a:sym typeface="Monotype Sorts"/>
            </a:endParaRPr>
          </a:p>
          <a:p>
            <a:r>
              <a:rPr lang="en-US" altLang="ar-SA" sz="2800">
                <a:solidFill>
                  <a:srgbClr val="003399"/>
                </a:solidFill>
                <a:latin typeface="Impact" pitchFamily="34" charset="0"/>
                <a:sym typeface="Monotype Sorts"/>
              </a:rPr>
              <a:t>  </a:t>
            </a:r>
            <a:r>
              <a:rPr lang="en-US" altLang="ar-SA">
                <a:solidFill>
                  <a:srgbClr val="003399"/>
                </a:solidFill>
                <a:latin typeface="Impact" pitchFamily="34" charset="0"/>
              </a:rPr>
              <a:t>Older than 60 years.</a:t>
            </a:r>
          </a:p>
          <a:p>
            <a:endParaRPr lang="en-US" altLang="ar-SA" sz="1600">
              <a:solidFill>
                <a:srgbClr val="003399"/>
              </a:solidFill>
              <a:latin typeface="Impact" pitchFamily="34" charset="0"/>
              <a:sym typeface="Monotype Sorts"/>
            </a:endParaRPr>
          </a:p>
          <a:p>
            <a:r>
              <a:rPr lang="en-US" altLang="ar-SA" sz="2800">
                <a:solidFill>
                  <a:srgbClr val="003399"/>
                </a:solidFill>
                <a:latin typeface="Impact" pitchFamily="34" charset="0"/>
                <a:sym typeface="Monotype Sorts"/>
              </a:rPr>
              <a:t>  </a:t>
            </a:r>
            <a:r>
              <a:rPr lang="en-US" altLang="ar-SA">
                <a:solidFill>
                  <a:srgbClr val="003399"/>
                </a:solidFill>
                <a:latin typeface="Impact" pitchFamily="34" charset="0"/>
              </a:rPr>
              <a:t>Poor diabetes control.</a:t>
            </a:r>
          </a:p>
          <a:p>
            <a:endParaRPr lang="en-US" altLang="ar-SA" sz="1600">
              <a:solidFill>
                <a:srgbClr val="003399"/>
              </a:solidFill>
              <a:latin typeface="Impact" pitchFamily="34" charset="0"/>
              <a:sym typeface="Monotype Sorts"/>
            </a:endParaRPr>
          </a:p>
          <a:p>
            <a:r>
              <a:rPr lang="en-US" altLang="ar-SA" sz="2800">
                <a:solidFill>
                  <a:srgbClr val="003399"/>
                </a:solidFill>
                <a:latin typeface="Impact" pitchFamily="34" charset="0"/>
                <a:sym typeface="Monotype Sorts"/>
              </a:rPr>
              <a:t>  </a:t>
            </a:r>
            <a:r>
              <a:rPr lang="en-US" altLang="ar-SA">
                <a:solidFill>
                  <a:srgbClr val="003399"/>
                </a:solidFill>
                <a:latin typeface="Impact" pitchFamily="34" charset="0"/>
              </a:rPr>
              <a:t>Use of insulin.</a:t>
            </a:r>
          </a:p>
        </p:txBody>
      </p:sp>
      <p:sp>
        <p:nvSpPr>
          <p:cNvPr id="32774" name="Rectangle 6"/>
          <p:cNvSpPr>
            <a:spLocks noChangeArrowheads="1"/>
          </p:cNvSpPr>
          <p:nvPr/>
        </p:nvSpPr>
        <p:spPr bwMode="auto">
          <a:xfrm>
            <a:off x="381000" y="1828800"/>
            <a:ext cx="4114800" cy="472440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32775" name="Rectangle 7"/>
          <p:cNvSpPr>
            <a:spLocks noChangeArrowheads="1"/>
          </p:cNvSpPr>
          <p:nvPr/>
        </p:nvSpPr>
        <p:spPr bwMode="auto">
          <a:xfrm>
            <a:off x="4724400" y="1828800"/>
            <a:ext cx="4114800" cy="472440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32776" name="Line 8"/>
          <p:cNvSpPr>
            <a:spLocks noChangeShapeType="1"/>
          </p:cNvSpPr>
          <p:nvPr/>
        </p:nvSpPr>
        <p:spPr bwMode="auto">
          <a:xfrm>
            <a:off x="4876800" y="2819400"/>
            <a:ext cx="3733800" cy="0"/>
          </a:xfrm>
          <a:prstGeom prst="line">
            <a:avLst/>
          </a:prstGeom>
          <a:noFill/>
          <a:ln w="57150">
            <a:solidFill>
              <a:schemeClr val="tx1"/>
            </a:solidFill>
            <a:round/>
            <a:headEnd/>
            <a:tailEnd/>
          </a:ln>
        </p:spPr>
        <p:txBody>
          <a:bodyPr wrap="none" anchor="ctr"/>
          <a:lstStyle/>
          <a:p>
            <a:endParaRPr lang="en-US"/>
          </a:p>
        </p:txBody>
      </p:sp>
      <p:sp>
        <p:nvSpPr>
          <p:cNvPr id="32777" name="Line 9"/>
          <p:cNvSpPr>
            <a:spLocks noChangeShapeType="1"/>
          </p:cNvSpPr>
          <p:nvPr/>
        </p:nvSpPr>
        <p:spPr bwMode="auto">
          <a:xfrm>
            <a:off x="4876800" y="2895600"/>
            <a:ext cx="3733800" cy="0"/>
          </a:xfrm>
          <a:prstGeom prst="line">
            <a:avLst/>
          </a:prstGeom>
          <a:noFill/>
          <a:ln w="12700">
            <a:solidFill>
              <a:schemeClr val="tx1"/>
            </a:solidFill>
            <a:round/>
            <a:headEnd/>
            <a:tailEnd/>
          </a:ln>
        </p:spPr>
        <p:txBody>
          <a:bodyPr wrap="none" anchor="ctr"/>
          <a:lstStyle/>
          <a:p>
            <a:endParaRPr lang="en-US"/>
          </a:p>
        </p:txBody>
      </p:sp>
      <p:sp>
        <p:nvSpPr>
          <p:cNvPr id="32778" name="Line 10"/>
          <p:cNvSpPr>
            <a:spLocks noChangeShapeType="1"/>
          </p:cNvSpPr>
          <p:nvPr/>
        </p:nvSpPr>
        <p:spPr bwMode="auto">
          <a:xfrm>
            <a:off x="533400" y="2819400"/>
            <a:ext cx="3733800" cy="0"/>
          </a:xfrm>
          <a:prstGeom prst="line">
            <a:avLst/>
          </a:prstGeom>
          <a:noFill/>
          <a:ln w="57150">
            <a:solidFill>
              <a:schemeClr val="tx1"/>
            </a:solidFill>
            <a:round/>
            <a:headEnd/>
            <a:tailEnd/>
          </a:ln>
        </p:spPr>
        <p:txBody>
          <a:bodyPr wrap="none" anchor="ctr"/>
          <a:lstStyle/>
          <a:p>
            <a:endParaRPr lang="en-US"/>
          </a:p>
        </p:txBody>
      </p:sp>
      <p:sp>
        <p:nvSpPr>
          <p:cNvPr id="32779" name="Line 11"/>
          <p:cNvSpPr>
            <a:spLocks noChangeShapeType="1"/>
          </p:cNvSpPr>
          <p:nvPr/>
        </p:nvSpPr>
        <p:spPr bwMode="auto">
          <a:xfrm>
            <a:off x="533400" y="2895600"/>
            <a:ext cx="3733800" cy="0"/>
          </a:xfrm>
          <a:prstGeom prst="line">
            <a:avLst/>
          </a:prstGeom>
          <a:noFill/>
          <a:ln w="12700">
            <a:solidFill>
              <a:schemeClr val="tx1"/>
            </a:solidFill>
            <a:round/>
            <a:headEnd/>
            <a:tailEnd/>
          </a:ln>
        </p:spPr>
        <p:txBody>
          <a:bodyPr wrap="none" anchor="ctr"/>
          <a:lstStyle/>
          <a:p>
            <a:endParaRPr lang="en-US"/>
          </a:p>
        </p:txBody>
      </p:sp>
      <p:sp>
        <p:nvSpPr>
          <p:cNvPr id="32780" name="Rectangle 12"/>
          <p:cNvSpPr>
            <a:spLocks noChangeArrowheads="1"/>
          </p:cNvSpPr>
          <p:nvPr/>
        </p:nvSpPr>
        <p:spPr bwMode="auto">
          <a:xfrm>
            <a:off x="0" y="0"/>
            <a:ext cx="9144000" cy="1600200"/>
          </a:xfrm>
          <a:prstGeom prst="rect">
            <a:avLst/>
          </a:prstGeom>
          <a:solidFill>
            <a:srgbClr val="002060"/>
          </a:solidFill>
          <a:ln w="9525">
            <a:solidFill>
              <a:schemeClr val="accent1"/>
            </a:solidFill>
            <a:miter lim="800000"/>
            <a:headEnd/>
            <a:tailEnd/>
          </a:ln>
        </p:spPr>
        <p:txBody>
          <a:bodyPr wrap="none" anchor="ctr"/>
          <a:lstStyle/>
          <a:p>
            <a:pPr algn="ctr">
              <a:spcBef>
                <a:spcPct val="20000"/>
              </a:spcBef>
            </a:pPr>
            <a:r>
              <a:rPr lang="en-US" altLang="ar-SA" sz="2800">
                <a:solidFill>
                  <a:srgbClr val="FFFF00"/>
                </a:solidFill>
                <a:latin typeface="Impact" pitchFamily="34" charset="0"/>
              </a:rPr>
              <a:t>Diabetes Complications in the Gulf Countries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600200"/>
            <a:ext cx="9144000" cy="5257800"/>
          </a:xfrm>
          <a:prstGeom prst="rect">
            <a:avLst/>
          </a:prstGeom>
          <a:solidFill>
            <a:srgbClr val="CCECFF"/>
          </a:solidFill>
          <a:ln w="9525">
            <a:noFill/>
            <a:miter lim="800000"/>
            <a:headEnd/>
            <a:tailEnd/>
          </a:ln>
        </p:spPr>
        <p:txBody>
          <a:bodyPr wrap="none" anchor="ctr"/>
          <a:lstStyle/>
          <a:p>
            <a:endParaRPr lang="en-US">
              <a:latin typeface="Calibri" pitchFamily="34" charset="0"/>
            </a:endParaRPr>
          </a:p>
        </p:txBody>
      </p:sp>
      <p:sp>
        <p:nvSpPr>
          <p:cNvPr id="33795" name="Line 3"/>
          <p:cNvSpPr>
            <a:spLocks noChangeShapeType="1"/>
          </p:cNvSpPr>
          <p:nvPr/>
        </p:nvSpPr>
        <p:spPr bwMode="auto">
          <a:xfrm>
            <a:off x="0" y="1600200"/>
            <a:ext cx="9144000" cy="0"/>
          </a:xfrm>
          <a:prstGeom prst="line">
            <a:avLst/>
          </a:prstGeom>
          <a:noFill/>
          <a:ln w="76200">
            <a:solidFill>
              <a:srgbClr val="FF6699"/>
            </a:solidFill>
            <a:round/>
            <a:headEnd/>
            <a:tailEnd/>
          </a:ln>
        </p:spPr>
        <p:txBody>
          <a:bodyPr wrap="none" anchor="ctr"/>
          <a:lstStyle/>
          <a:p>
            <a:endParaRPr lang="en-US"/>
          </a:p>
        </p:txBody>
      </p:sp>
      <p:sp>
        <p:nvSpPr>
          <p:cNvPr id="33796" name="Rectangle 5"/>
          <p:cNvSpPr>
            <a:spLocks noChangeArrowheads="1"/>
          </p:cNvSpPr>
          <p:nvPr/>
        </p:nvSpPr>
        <p:spPr bwMode="auto">
          <a:xfrm>
            <a:off x="381000" y="1905000"/>
            <a:ext cx="5181600" cy="4495800"/>
          </a:xfrm>
          <a:prstGeom prst="rect">
            <a:avLst/>
          </a:prstGeom>
          <a:noFill/>
          <a:ln w="12700">
            <a:noFill/>
            <a:miter lim="800000"/>
            <a:headEnd type="none" w="sm" len="sm"/>
            <a:tailEnd type="none" w="sm" len="sm"/>
          </a:ln>
        </p:spPr>
        <p:txBody>
          <a:bodyPr wrap="none" anchor="ctr"/>
          <a:lstStyle/>
          <a:p>
            <a:r>
              <a:rPr lang="en-US" altLang="ar-SA" sz="2800">
                <a:solidFill>
                  <a:srgbClr val="800000"/>
                </a:solidFill>
                <a:latin typeface="Impact" pitchFamily="34" charset="0"/>
              </a:rPr>
              <a:t>Diabetes in the Gulf countries</a:t>
            </a:r>
          </a:p>
          <a:p>
            <a:endParaRPr lang="en-US" altLang="ar-SA" sz="4000">
              <a:solidFill>
                <a:srgbClr val="800000"/>
              </a:solidFill>
              <a:latin typeface="Impact" pitchFamily="34" charset="0"/>
            </a:endParaRPr>
          </a:p>
          <a:p>
            <a:r>
              <a:rPr lang="en-US" altLang="ar-SA" sz="1600" b="1">
                <a:solidFill>
                  <a:srgbClr val="800000"/>
                </a:solidFill>
                <a:latin typeface="Comic Sans MS" pitchFamily="66" charset="0"/>
              </a:rPr>
              <a:t>Diabetes is the leading cause for			Blindness</a:t>
            </a:r>
          </a:p>
          <a:p>
            <a:endParaRPr lang="en-US" altLang="ar-SA" sz="1600" b="1">
              <a:solidFill>
                <a:srgbClr val="800000"/>
              </a:solidFill>
              <a:latin typeface="Comic Sans MS" pitchFamily="66" charset="0"/>
            </a:endParaRPr>
          </a:p>
          <a:p>
            <a:r>
              <a:rPr lang="en-US" altLang="ar-SA" sz="1600" b="1">
                <a:solidFill>
                  <a:srgbClr val="800000"/>
                </a:solidFill>
                <a:latin typeface="Comic Sans MS" pitchFamily="66" charset="0"/>
              </a:rPr>
              <a:t>Diabetes is the leading cause for			ESRF</a:t>
            </a:r>
          </a:p>
          <a:p>
            <a:endParaRPr lang="en-US" altLang="ar-SA" sz="1600" b="1">
              <a:solidFill>
                <a:srgbClr val="800000"/>
              </a:solidFill>
              <a:latin typeface="Comic Sans MS" pitchFamily="66" charset="0"/>
            </a:endParaRPr>
          </a:p>
          <a:p>
            <a:r>
              <a:rPr lang="en-US" altLang="ar-SA" sz="1600" b="1">
                <a:solidFill>
                  <a:srgbClr val="800000"/>
                </a:solidFill>
                <a:latin typeface="Comic Sans MS" pitchFamily="66" charset="0"/>
              </a:rPr>
              <a:t>Diabetes is the leading cause for			IHD</a:t>
            </a:r>
          </a:p>
          <a:p>
            <a:endParaRPr lang="en-US" altLang="ar-SA" sz="1600" b="1">
              <a:solidFill>
                <a:srgbClr val="800000"/>
              </a:solidFill>
              <a:latin typeface="Comic Sans MS" pitchFamily="66" charset="0"/>
            </a:endParaRPr>
          </a:p>
          <a:p>
            <a:r>
              <a:rPr lang="en-US" altLang="ar-SA" sz="1600" b="1">
                <a:solidFill>
                  <a:srgbClr val="800000"/>
                </a:solidFill>
                <a:latin typeface="Comic Sans MS" pitchFamily="66" charset="0"/>
              </a:rPr>
              <a:t>Diabetes is the leading cause for			CVA</a:t>
            </a:r>
          </a:p>
          <a:p>
            <a:r>
              <a:rPr lang="en-US" altLang="ar-SA" sz="1600" b="1">
                <a:solidFill>
                  <a:srgbClr val="800000"/>
                </a:solidFill>
                <a:latin typeface="Comic Sans MS" pitchFamily="66" charset="0"/>
              </a:rPr>
              <a:t>	</a:t>
            </a:r>
          </a:p>
          <a:p>
            <a:r>
              <a:rPr lang="en-US" altLang="ar-SA" sz="1600" b="1">
                <a:solidFill>
                  <a:srgbClr val="800000"/>
                </a:solidFill>
                <a:latin typeface="Comic Sans MS" pitchFamily="66" charset="0"/>
              </a:rPr>
              <a:t>Diabetes is the leading cause for			Amputation</a:t>
            </a:r>
            <a:endParaRPr lang="en-US" altLang="ar-SA" sz="2000" b="1">
              <a:solidFill>
                <a:srgbClr val="800000"/>
              </a:solidFill>
              <a:latin typeface="Comic Sans MS" pitchFamily="66" charset="0"/>
            </a:endParaRPr>
          </a:p>
        </p:txBody>
      </p:sp>
      <p:sp>
        <p:nvSpPr>
          <p:cNvPr id="33797" name="Line 6"/>
          <p:cNvSpPr>
            <a:spLocks noChangeShapeType="1"/>
          </p:cNvSpPr>
          <p:nvPr/>
        </p:nvSpPr>
        <p:spPr bwMode="auto">
          <a:xfrm>
            <a:off x="457200" y="2971800"/>
            <a:ext cx="4343400" cy="0"/>
          </a:xfrm>
          <a:prstGeom prst="line">
            <a:avLst/>
          </a:prstGeom>
          <a:noFill/>
          <a:ln w="38100">
            <a:solidFill>
              <a:srgbClr val="800000"/>
            </a:solidFill>
            <a:round/>
            <a:headEnd/>
            <a:tailEnd/>
          </a:ln>
        </p:spPr>
        <p:txBody>
          <a:bodyPr wrap="none" anchor="ctr"/>
          <a:lstStyle/>
          <a:p>
            <a:endParaRPr lang="en-US"/>
          </a:p>
        </p:txBody>
      </p:sp>
      <p:sp>
        <p:nvSpPr>
          <p:cNvPr id="33798" name="Line 7"/>
          <p:cNvSpPr>
            <a:spLocks noChangeShapeType="1"/>
          </p:cNvSpPr>
          <p:nvPr/>
        </p:nvSpPr>
        <p:spPr bwMode="auto">
          <a:xfrm>
            <a:off x="457200" y="3048000"/>
            <a:ext cx="4343400" cy="0"/>
          </a:xfrm>
          <a:prstGeom prst="line">
            <a:avLst/>
          </a:prstGeom>
          <a:noFill/>
          <a:ln w="9525">
            <a:solidFill>
              <a:srgbClr val="800000"/>
            </a:solidFill>
            <a:round/>
            <a:headEnd/>
            <a:tailEnd/>
          </a:ln>
        </p:spPr>
        <p:txBody>
          <a:bodyPr wrap="none" anchor="ctr"/>
          <a:lstStyle/>
          <a:p>
            <a:endParaRPr lang="en-US"/>
          </a:p>
        </p:txBody>
      </p:sp>
      <p:sp>
        <p:nvSpPr>
          <p:cNvPr id="33799" name="Rectangle 8"/>
          <p:cNvSpPr>
            <a:spLocks noChangeArrowheads="1"/>
          </p:cNvSpPr>
          <p:nvPr/>
        </p:nvSpPr>
        <p:spPr bwMode="auto">
          <a:xfrm>
            <a:off x="0" y="0"/>
            <a:ext cx="9144000" cy="1600200"/>
          </a:xfrm>
          <a:prstGeom prst="rect">
            <a:avLst/>
          </a:prstGeom>
          <a:solidFill>
            <a:srgbClr val="002060"/>
          </a:solidFill>
          <a:ln w="9525">
            <a:solidFill>
              <a:schemeClr val="accent1"/>
            </a:solidFill>
            <a:miter lim="800000"/>
            <a:headEnd/>
            <a:tailEnd/>
          </a:ln>
        </p:spPr>
        <p:txBody>
          <a:bodyPr wrap="none" anchor="ctr"/>
          <a:lstStyle/>
          <a:p>
            <a:pPr algn="ctr">
              <a:spcBef>
                <a:spcPct val="20000"/>
              </a:spcBef>
            </a:pPr>
            <a:r>
              <a:rPr lang="en-US" altLang="ar-SA" sz="2800">
                <a:solidFill>
                  <a:srgbClr val="FFFF00"/>
                </a:solidFill>
                <a:latin typeface="Impact" pitchFamily="34" charset="0"/>
              </a:rPr>
              <a:t>Diabetes Complications in the Gulf Countries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p:txBody>
          <a:bodyPr/>
          <a:lstStyle/>
          <a:p>
            <a:pPr>
              <a:defRPr/>
            </a:pPr>
            <a:fld id="{088C14F0-0867-4197-B09C-26A66AEC9637}" type="slidenum">
              <a:rPr lang="en-GB"/>
              <a:pPr>
                <a:defRPr/>
              </a:pPr>
              <a:t>29</a:t>
            </a:fld>
            <a:endParaRPr lang="en-GB"/>
          </a:p>
        </p:txBody>
      </p:sp>
      <p:pic>
        <p:nvPicPr>
          <p:cNvPr id="34819" name="Picture 2"/>
          <p:cNvPicPr>
            <a:picLocks noChangeArrowheads="1"/>
          </p:cNvPicPr>
          <p:nvPr/>
        </p:nvPicPr>
        <p:blipFill>
          <a:blip r:embed="rId3"/>
          <a:srcRect/>
          <a:stretch>
            <a:fillRect/>
          </a:stretch>
        </p:blipFill>
        <p:spPr bwMode="auto">
          <a:xfrm>
            <a:off x="685800" y="682625"/>
            <a:ext cx="7785100" cy="5505450"/>
          </a:xfrm>
          <a:prstGeom prst="rect">
            <a:avLst/>
          </a:prstGeom>
          <a:noFill/>
          <a:ln w="9525">
            <a:noFill/>
            <a:miter lim="800000"/>
            <a:headEnd/>
            <a:tailEnd/>
          </a:ln>
        </p:spPr>
      </p:pic>
      <p:sp>
        <p:nvSpPr>
          <p:cNvPr id="7171" name="Rectangle 3"/>
          <p:cNvSpPr>
            <a:spLocks noChangeArrowheads="1"/>
          </p:cNvSpPr>
          <p:nvPr/>
        </p:nvSpPr>
        <p:spPr bwMode="auto">
          <a:xfrm>
            <a:off x="914400" y="76200"/>
            <a:ext cx="7543800" cy="519113"/>
          </a:xfrm>
          <a:prstGeom prst="rect">
            <a:avLst/>
          </a:prstGeom>
          <a:noFill/>
          <a:ln w="9525">
            <a:noFill/>
            <a:miter lim="800000"/>
            <a:headEnd/>
            <a:tailEnd/>
          </a:ln>
          <a:effectLst/>
        </p:spPr>
        <p:txBody>
          <a:bodyPr lIns="92075" tIns="46038" rIns="92075" bIns="46038">
            <a:spAutoFit/>
          </a:bodyPr>
          <a:lstStyle/>
          <a:p>
            <a:pPr fontAlgn="auto">
              <a:spcBef>
                <a:spcPts val="0"/>
              </a:spcBef>
              <a:spcAft>
                <a:spcPts val="0"/>
              </a:spcAft>
              <a:defRPr/>
            </a:pPr>
            <a:r>
              <a:rPr lang="en-GB" sz="2800" b="1" dirty="0">
                <a:effectLst>
                  <a:outerShdw blurRad="38100" dist="38100" dir="2700000" algn="tl">
                    <a:srgbClr val="000000"/>
                  </a:outerShdw>
                </a:effectLst>
                <a:latin typeface="TrueFrutiger" pitchFamily="2" charset="0"/>
                <a:cs typeface="+mn-cs"/>
              </a:rPr>
              <a:t>Increasing mortality from diabetes mellitus</a:t>
            </a:r>
          </a:p>
        </p:txBody>
      </p:sp>
      <p:sp>
        <p:nvSpPr>
          <p:cNvPr id="34821" name="Rectangle 4"/>
          <p:cNvSpPr>
            <a:spLocks noChangeArrowheads="1"/>
          </p:cNvSpPr>
          <p:nvPr/>
        </p:nvSpPr>
        <p:spPr bwMode="auto">
          <a:xfrm>
            <a:off x="5529263" y="6389688"/>
            <a:ext cx="3225800" cy="336550"/>
          </a:xfrm>
          <a:prstGeom prst="rect">
            <a:avLst/>
          </a:prstGeom>
          <a:noFill/>
          <a:ln w="9525">
            <a:noFill/>
            <a:miter lim="800000"/>
            <a:headEnd/>
            <a:tailEnd/>
          </a:ln>
        </p:spPr>
        <p:txBody>
          <a:bodyPr wrap="none" lIns="92075" tIns="46038" rIns="92075" bIns="46038">
            <a:spAutoFit/>
          </a:bodyPr>
          <a:lstStyle/>
          <a:p>
            <a:r>
              <a:rPr lang="en-GB" sz="1600" b="1" i="1">
                <a:latin typeface="TrueFrutiger"/>
              </a:rPr>
              <a:t>J. Olefsky, JAMA 2001:285:628-632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smtClean="0"/>
          </a:p>
        </p:txBody>
      </p:sp>
      <p:sp>
        <p:nvSpPr>
          <p:cNvPr id="16387" name="Rectangle 3"/>
          <p:cNvSpPr>
            <a:spLocks noGrp="1" noChangeArrowheads="1"/>
          </p:cNvSpPr>
          <p:nvPr>
            <p:ph type="body" idx="1"/>
          </p:nvPr>
        </p:nvSpPr>
        <p:spPr/>
        <p:txBody>
          <a:bodyPr/>
          <a:lstStyle/>
          <a:p>
            <a:endParaRPr lang="en-US" smtClean="0"/>
          </a:p>
        </p:txBody>
      </p:sp>
      <p:pic>
        <p:nvPicPr>
          <p:cNvPr id="16388" name="Picture 4" descr="72"/>
          <p:cNvPicPr>
            <a:picLocks noChangeAspect="1" noChangeArrowheads="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xfrm>
            <a:off x="3124200" y="6356350"/>
            <a:ext cx="2895600" cy="365125"/>
          </a:xfrm>
        </p:spPr>
        <p:txBody>
          <a:bodyPr/>
          <a:lstStyle/>
          <a:p>
            <a:pPr algn="ctr">
              <a:defRPr/>
            </a:pPr>
            <a:fld id="{407F336A-01F9-4E83-9EC9-D87D4BF83F9A}" type="slidenum">
              <a:rPr lang="en-US">
                <a:latin typeface="Arial" pitchFamily="34" charset="0"/>
                <a:cs typeface="Arial" pitchFamily="34" charset="0"/>
              </a:rPr>
              <a:pPr algn="ctr">
                <a:defRPr/>
              </a:pPr>
              <a:t>30</a:t>
            </a:fld>
            <a:endParaRPr lang="en-US">
              <a:latin typeface="Arial" pitchFamily="34" charset="0"/>
              <a:cs typeface="Arial" pitchFamily="34" charset="0"/>
            </a:endParaRPr>
          </a:p>
        </p:txBody>
      </p:sp>
      <p:sp>
        <p:nvSpPr>
          <p:cNvPr id="9219" name="Date Placeholder 5"/>
          <p:cNvSpPr>
            <a:spLocks noGrp="1"/>
          </p:cNvSpPr>
          <p:nvPr>
            <p:ph type="dt" sz="quarter" idx="10"/>
          </p:nvPr>
        </p:nvSpPr>
        <p:spPr>
          <a:xfrm>
            <a:off x="6553200" y="6356350"/>
            <a:ext cx="2133600" cy="365125"/>
          </a:xfrm>
        </p:spPr>
        <p:txBody>
          <a:bodyPr/>
          <a:lstStyle/>
          <a:p>
            <a:pPr algn="r">
              <a:defRPr/>
            </a:pPr>
            <a:fld id="{7E1F51F7-720A-481B-9D08-E96ECCAFDCD6}" type="datetime1">
              <a:rPr lang="en-US">
                <a:latin typeface="Arial" pitchFamily="34" charset="0"/>
                <a:cs typeface="Arial" pitchFamily="34" charset="0"/>
              </a:rPr>
              <a:pPr algn="r">
                <a:defRPr/>
              </a:pPr>
              <a:t>5/19/2014</a:t>
            </a:fld>
            <a:endParaRPr lang="en-US">
              <a:latin typeface="Arial" pitchFamily="34" charset="0"/>
              <a:cs typeface="Arial" pitchFamily="34" charset="0"/>
            </a:endParaRPr>
          </a:p>
        </p:txBody>
      </p:sp>
      <p:sp>
        <p:nvSpPr>
          <p:cNvPr id="35844" name="Rectangle 7"/>
          <p:cNvSpPr>
            <a:spLocks noGrp="1" noChangeArrowheads="1"/>
          </p:cNvSpPr>
          <p:nvPr>
            <p:ph type="body" idx="1"/>
          </p:nvPr>
        </p:nvSpPr>
        <p:spPr>
          <a:xfrm>
            <a:off x="0" y="0"/>
            <a:ext cx="9144000" cy="6858000"/>
          </a:xfrm>
          <a:solidFill>
            <a:schemeClr val="bg2"/>
          </a:solidFill>
        </p:spPr>
        <p:txBody>
          <a:bodyPr/>
          <a:lstStyle/>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r>
              <a:rPr lang="en-US" sz="4000" b="1" smtClean="0">
                <a:solidFill>
                  <a:srgbClr val="FFFF00"/>
                </a:solidFill>
              </a:rPr>
              <a:t>Risk factors</a:t>
            </a:r>
          </a:p>
          <a:p>
            <a:pPr algn="ctr">
              <a:buFont typeface="Arial" pitchFamily="34" charset="0"/>
              <a:buNone/>
            </a:pPr>
            <a:endParaRPr lang="en-US" smtClean="0">
              <a:solidFill>
                <a:schemeClr val="bg1"/>
              </a:solidFill>
            </a:endParaRP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533400"/>
            <a:ext cx="8229600" cy="5592763"/>
          </a:xfrm>
        </p:spPr>
        <p:txBody>
          <a:bodyPr/>
          <a:lstStyle/>
          <a:p>
            <a:pPr algn="ctr">
              <a:buFont typeface="Arial" pitchFamily="34" charset="0"/>
              <a:buNone/>
            </a:pPr>
            <a:r>
              <a:rPr lang="en-US" b="1" smtClean="0">
                <a:solidFill>
                  <a:srgbClr val="FFFF00"/>
                </a:solidFill>
              </a:rPr>
              <a:t>Genetic factors </a:t>
            </a:r>
          </a:p>
          <a:p>
            <a:r>
              <a:rPr lang="en-US" smtClean="0"/>
              <a:t>May play a part in development of all types; autoimmune disease and viral infections may be risk factors in Type I DM. </a:t>
            </a:r>
          </a:p>
          <a:p>
            <a:endParaRPr lang="en-US" smtClean="0"/>
          </a:p>
          <a:p>
            <a:r>
              <a:rPr lang="en-US" smtClean="0"/>
              <a:t>Twin studies</a:t>
            </a:r>
          </a:p>
          <a:p>
            <a:pPr>
              <a:buFont typeface="Arial" pitchFamily="34" charset="0"/>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solidFill>
                  <a:srgbClr val="FFFF00"/>
                </a:solidFill>
              </a:rPr>
              <a:t>Family history</a:t>
            </a:r>
            <a:endParaRPr lang="ar-SA" smtClean="0">
              <a:solidFill>
                <a:srgbClr val="FFFF00"/>
              </a:solidFill>
            </a:endParaRPr>
          </a:p>
        </p:txBody>
      </p:sp>
      <p:sp>
        <p:nvSpPr>
          <p:cNvPr id="3" name="Content Placeholder 2"/>
          <p:cNvSpPr>
            <a:spLocks noGrp="1"/>
          </p:cNvSpPr>
          <p:nvPr>
            <p:ph idx="1"/>
          </p:nvPr>
        </p:nvSpPr>
        <p:spPr>
          <a:xfrm>
            <a:off x="457200" y="1295400"/>
            <a:ext cx="8229600" cy="5562600"/>
          </a:xfrm>
        </p:spPr>
        <p:txBody>
          <a:bodyPr rtlCol="0">
            <a:normAutofit fontScale="92500" lnSpcReduction="10000"/>
          </a:bodyPr>
          <a:lstStyle/>
          <a:p>
            <a:pPr fontAlgn="auto">
              <a:spcAft>
                <a:spcPts val="0"/>
              </a:spcAft>
              <a:defRPr/>
            </a:pPr>
            <a:r>
              <a:rPr lang="en-US" dirty="0" smtClean="0"/>
              <a:t> Compared with individuals without a family history of type 2 diabetes, individuals with a family history in any first degree relative have a two to three-fold increased risk of developing diabetes.</a:t>
            </a:r>
          </a:p>
          <a:p>
            <a:pPr fontAlgn="auto">
              <a:spcAft>
                <a:spcPts val="0"/>
              </a:spcAft>
              <a:defRPr/>
            </a:pPr>
            <a:r>
              <a:rPr lang="en-US" dirty="0" smtClean="0"/>
              <a:t> The risk of type 2 diabetes is higher (five- to six fold) in those with both a maternal and paternal history of type 2 diabetes . </a:t>
            </a:r>
          </a:p>
          <a:p>
            <a:pPr fontAlgn="auto">
              <a:spcAft>
                <a:spcPts val="0"/>
              </a:spcAft>
              <a:defRPr/>
            </a:pPr>
            <a:r>
              <a:rPr lang="en-US" dirty="0" smtClean="0"/>
              <a:t>The risk is likely mediated through genetic, anthropometric (body mass index, waist circumference), and lifestyle (diet, physical activity, smoking) factors. </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xfrm>
            <a:off x="3124200" y="6356350"/>
            <a:ext cx="2895600" cy="365125"/>
          </a:xfrm>
        </p:spPr>
        <p:txBody>
          <a:bodyPr/>
          <a:lstStyle/>
          <a:p>
            <a:pPr algn="ctr">
              <a:defRPr/>
            </a:pPr>
            <a:fld id="{10CE0EBC-2B73-4C90-94F7-F086D8073274}" type="slidenum">
              <a:rPr lang="en-US">
                <a:latin typeface="Arial" pitchFamily="34" charset="0"/>
                <a:cs typeface="Arial" pitchFamily="34" charset="0"/>
              </a:rPr>
              <a:pPr algn="ctr">
                <a:defRPr/>
              </a:pPr>
              <a:t>33</a:t>
            </a:fld>
            <a:endParaRPr lang="en-US">
              <a:latin typeface="Arial" pitchFamily="34" charset="0"/>
              <a:cs typeface="Arial" pitchFamily="34" charset="0"/>
            </a:endParaRPr>
          </a:p>
        </p:txBody>
      </p:sp>
      <p:sp>
        <p:nvSpPr>
          <p:cNvPr id="10243" name="Date Placeholder 5"/>
          <p:cNvSpPr>
            <a:spLocks noGrp="1"/>
          </p:cNvSpPr>
          <p:nvPr>
            <p:ph type="dt" sz="quarter" idx="10"/>
          </p:nvPr>
        </p:nvSpPr>
        <p:spPr>
          <a:xfrm>
            <a:off x="6553200" y="6356350"/>
            <a:ext cx="2133600" cy="365125"/>
          </a:xfrm>
        </p:spPr>
        <p:txBody>
          <a:bodyPr/>
          <a:lstStyle/>
          <a:p>
            <a:pPr algn="r">
              <a:defRPr/>
            </a:pPr>
            <a:fld id="{BA3924CF-693D-43BE-8EE9-358B896F634B}" type="datetime1">
              <a:rPr lang="en-US">
                <a:latin typeface="Arial" pitchFamily="34" charset="0"/>
                <a:cs typeface="Arial" pitchFamily="34" charset="0"/>
              </a:rPr>
              <a:pPr algn="r">
                <a:defRPr/>
              </a:pPr>
              <a:t>5/19/2014</a:t>
            </a:fld>
            <a:endParaRPr lang="en-US">
              <a:latin typeface="Arial" pitchFamily="34" charset="0"/>
              <a:cs typeface="Arial" pitchFamily="34" charset="0"/>
            </a:endParaRPr>
          </a:p>
        </p:txBody>
      </p:sp>
      <p:sp>
        <p:nvSpPr>
          <p:cNvPr id="38916" name="Rectangle 6"/>
          <p:cNvSpPr>
            <a:spLocks noGrp="1" noChangeArrowheads="1"/>
          </p:cNvSpPr>
          <p:nvPr>
            <p:ph type="title"/>
          </p:nvPr>
        </p:nvSpPr>
        <p:spPr>
          <a:xfrm>
            <a:off x="0" y="0"/>
            <a:ext cx="9144000" cy="1376363"/>
          </a:xfrm>
          <a:solidFill>
            <a:srgbClr val="002060"/>
          </a:solidFill>
        </p:spPr>
        <p:txBody>
          <a:bodyPr/>
          <a:lstStyle/>
          <a:p>
            <a:r>
              <a:rPr lang="en-US" b="1" smtClean="0">
                <a:solidFill>
                  <a:srgbClr val="FFFF00"/>
                </a:solidFill>
              </a:rPr>
              <a:t>Obesity</a:t>
            </a:r>
          </a:p>
        </p:txBody>
      </p:sp>
      <p:sp>
        <p:nvSpPr>
          <p:cNvPr id="9223" name="Rectangle 7"/>
          <p:cNvSpPr>
            <a:spLocks noGrp="1" noChangeArrowheads="1"/>
          </p:cNvSpPr>
          <p:nvPr>
            <p:ph type="body" idx="1"/>
          </p:nvPr>
        </p:nvSpPr>
        <p:spPr>
          <a:xfrm>
            <a:off x="228600" y="1371600"/>
            <a:ext cx="8699500" cy="5181600"/>
          </a:xfrm>
          <a:solidFill>
            <a:schemeClr val="tx2">
              <a:lumMod val="40000"/>
              <a:lumOff val="60000"/>
            </a:schemeClr>
          </a:solidFill>
        </p:spPr>
        <p:txBody>
          <a:bodyPr rtlCol="0">
            <a:normAutofit/>
          </a:bodyPr>
          <a:lstStyle/>
          <a:p>
            <a:pPr fontAlgn="auto">
              <a:lnSpc>
                <a:spcPct val="80000"/>
              </a:lnSpc>
              <a:spcAft>
                <a:spcPts val="0"/>
              </a:spcAft>
              <a:defRPr/>
            </a:pPr>
            <a:r>
              <a:rPr lang="en-US" sz="2800" b="1" dirty="0" smtClean="0">
                <a:solidFill>
                  <a:schemeClr val="bg1"/>
                </a:solidFill>
              </a:rPr>
              <a:t>Contributes to the resistance to endogenous insulin.</a:t>
            </a:r>
          </a:p>
          <a:p>
            <a:pPr lvl="1" fontAlgn="auto">
              <a:spcAft>
                <a:spcPts val="0"/>
              </a:spcAft>
              <a:defRPr/>
            </a:pPr>
            <a:r>
              <a:rPr lang="en-GB" b="1" dirty="0" smtClean="0">
                <a:solidFill>
                  <a:schemeClr val="bg1"/>
                </a:solidFill>
              </a:rPr>
              <a:t>RR risk of DM in females (ref. BMI &lt; 22)</a:t>
            </a:r>
          </a:p>
          <a:p>
            <a:pPr lvl="2" fontAlgn="auto">
              <a:spcAft>
                <a:spcPts val="0"/>
              </a:spcAft>
              <a:defRPr/>
            </a:pPr>
            <a:r>
              <a:rPr lang="en-GB" sz="2800" b="1" dirty="0" smtClean="0">
                <a:solidFill>
                  <a:schemeClr val="bg1"/>
                </a:solidFill>
              </a:rPr>
              <a:t>22-23   	              3.0</a:t>
            </a:r>
          </a:p>
          <a:p>
            <a:pPr lvl="2" fontAlgn="auto">
              <a:spcAft>
                <a:spcPts val="0"/>
              </a:spcAft>
              <a:defRPr/>
            </a:pPr>
            <a:r>
              <a:rPr lang="en-GB" sz="2800" b="1" dirty="0" smtClean="0">
                <a:solidFill>
                  <a:schemeClr val="bg1"/>
                </a:solidFill>
              </a:rPr>
              <a:t>24-25	               5.0</a:t>
            </a:r>
          </a:p>
          <a:p>
            <a:pPr lvl="2" fontAlgn="auto">
              <a:spcAft>
                <a:spcPts val="0"/>
              </a:spcAft>
              <a:defRPr/>
            </a:pPr>
            <a:r>
              <a:rPr lang="en-GB" sz="2800" b="1" dirty="0" smtClean="0">
                <a:solidFill>
                  <a:schemeClr val="bg1"/>
                </a:solidFill>
              </a:rPr>
              <a:t>&gt; 31		                40</a:t>
            </a:r>
          </a:p>
          <a:p>
            <a:pPr lvl="2" fontAlgn="auto">
              <a:spcAft>
                <a:spcPts val="0"/>
              </a:spcAft>
              <a:buFont typeface="Arial" pitchFamily="34" charset="0"/>
              <a:buNone/>
              <a:defRPr/>
            </a:pPr>
            <a:r>
              <a:rPr lang="en-GB" sz="2800" b="1" dirty="0" smtClean="0">
                <a:solidFill>
                  <a:schemeClr val="bg1"/>
                </a:solidFill>
              </a:rPr>
              <a:t>(</a:t>
            </a:r>
            <a:r>
              <a:rPr lang="en-GB" sz="2800" b="1" dirty="0" err="1" smtClean="0">
                <a:solidFill>
                  <a:schemeClr val="bg1"/>
                </a:solidFill>
              </a:rPr>
              <a:t>Colditz</a:t>
            </a:r>
            <a:r>
              <a:rPr lang="en-GB" sz="2800" b="1" dirty="0" smtClean="0">
                <a:solidFill>
                  <a:schemeClr val="bg1"/>
                </a:solidFill>
              </a:rPr>
              <a:t> &amp; al, Ann </a:t>
            </a:r>
            <a:r>
              <a:rPr lang="en-GB" sz="2800" b="1" dirty="0" err="1" smtClean="0">
                <a:solidFill>
                  <a:schemeClr val="bg1"/>
                </a:solidFill>
              </a:rPr>
              <a:t>Int</a:t>
            </a:r>
            <a:r>
              <a:rPr lang="en-GB" sz="2800" b="1" dirty="0" smtClean="0">
                <a:solidFill>
                  <a:schemeClr val="bg1"/>
                </a:solidFill>
              </a:rPr>
              <a:t> Med, 1995, 122; 481-6)</a:t>
            </a:r>
          </a:p>
          <a:p>
            <a:pPr fontAlgn="auto">
              <a:lnSpc>
                <a:spcPct val="80000"/>
              </a:lnSpc>
              <a:spcAft>
                <a:spcPts val="0"/>
              </a:spcAft>
              <a:defRPr/>
            </a:pPr>
            <a:endParaRPr lang="en-US" sz="2800" b="1" dirty="0" smtClean="0">
              <a:solidFill>
                <a:schemeClr val="bg1"/>
              </a:solidFill>
            </a:endParaRPr>
          </a:p>
        </p:txBody>
      </p:sp>
      <p:pic>
        <p:nvPicPr>
          <p:cNvPr id="38918" name="Picture 9" descr="obesity 2"/>
          <p:cNvPicPr>
            <a:picLocks noChangeAspect="1" noChangeArrowheads="1"/>
          </p:cNvPicPr>
          <p:nvPr/>
        </p:nvPicPr>
        <p:blipFill>
          <a:blip r:embed="rId2"/>
          <a:srcRect/>
          <a:stretch>
            <a:fillRect/>
          </a:stretch>
        </p:blipFill>
        <p:spPr bwMode="auto">
          <a:xfrm>
            <a:off x="6781800" y="4419600"/>
            <a:ext cx="1905000" cy="2200275"/>
          </a:xfrm>
          <a:prstGeom prst="rect">
            <a:avLst/>
          </a:prstGeom>
          <a:noFill/>
          <a:ln w="9525">
            <a:noFill/>
            <a:miter lim="800000"/>
            <a:headEnd/>
            <a:tailEnd/>
          </a:ln>
        </p:spPr>
      </p:pic>
      <p:pic>
        <p:nvPicPr>
          <p:cNvPr id="38919" name="Picture 10" descr="obesity 3"/>
          <p:cNvPicPr>
            <a:picLocks noChangeAspect="1" noChangeArrowheads="1"/>
          </p:cNvPicPr>
          <p:nvPr/>
        </p:nvPicPr>
        <p:blipFill>
          <a:blip r:embed="rId3"/>
          <a:srcRect/>
          <a:stretch>
            <a:fillRect/>
          </a:stretch>
        </p:blipFill>
        <p:spPr bwMode="auto">
          <a:xfrm>
            <a:off x="304800" y="4267200"/>
            <a:ext cx="2514600" cy="2235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chemeClr val="bg2"/>
          </a:solidFill>
        </p:spPr>
        <p:txBody>
          <a:bodyPr rtlCol="0">
            <a:normAutofit fontScale="92500" lnSpcReduction="20000"/>
          </a:bodyPr>
          <a:lstStyle/>
          <a:p>
            <a:pPr fontAlgn="auto">
              <a:spcAft>
                <a:spcPts val="0"/>
              </a:spcAft>
              <a:defRPr/>
            </a:pPr>
            <a:r>
              <a:rPr lang="en-US" dirty="0" smtClean="0"/>
              <a:t>The risk of impaired glucose tolerance (IGT) or type 2 diabetes rises with increasing body weight. </a:t>
            </a:r>
          </a:p>
          <a:p>
            <a:pPr fontAlgn="auto">
              <a:spcAft>
                <a:spcPts val="0"/>
              </a:spcAft>
              <a:defRPr/>
            </a:pPr>
            <a:endParaRPr lang="en-US" dirty="0" smtClean="0"/>
          </a:p>
          <a:p>
            <a:pPr fontAlgn="auto">
              <a:spcAft>
                <a:spcPts val="0"/>
              </a:spcAft>
              <a:defRPr/>
            </a:pPr>
            <a:r>
              <a:rPr lang="en-US" dirty="0" smtClean="0"/>
              <a:t>The Nurses’ Health Study demonstrated an approximately 100-fold increased risk of incident diabetes over 14 years in nurses whose baseline body mass index was &gt;35 kg/m</a:t>
            </a:r>
            <a:r>
              <a:rPr lang="en-US" baseline="30000" dirty="0" smtClean="0"/>
              <a:t>2</a:t>
            </a:r>
            <a:r>
              <a:rPr lang="en-US" dirty="0" smtClean="0"/>
              <a:t> compared with those with BMI &lt;22 .</a:t>
            </a:r>
          </a:p>
          <a:p>
            <a:pPr fontAlgn="auto">
              <a:spcAft>
                <a:spcPts val="0"/>
              </a:spcAft>
              <a:defRPr/>
            </a:pPr>
            <a:r>
              <a:rPr lang="en-US" dirty="0" smtClean="0"/>
              <a:t>The risk of diabetes associated with body weight appears to be modified by age. </a:t>
            </a:r>
          </a:p>
          <a:p>
            <a:pPr fontAlgn="auto">
              <a:spcAft>
                <a:spcPts val="0"/>
              </a:spcAft>
              <a:defRPr/>
            </a:pPr>
            <a:r>
              <a:rPr lang="en-US" dirty="0" smtClean="0"/>
              <a:t>Obesity acts at least in part by inducing resistance to insulin-mediated peripheral glucose uptake, which is an important component of type 2 diabetes</a:t>
            </a: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52400"/>
            <a:ext cx="8229600" cy="5973763"/>
          </a:xfrm>
        </p:spPr>
        <p:txBody>
          <a:bodyPr/>
          <a:lstStyle/>
          <a:p>
            <a:pPr algn="ctr">
              <a:buFont typeface="Arial" pitchFamily="34" charset="0"/>
              <a:buNone/>
            </a:pPr>
            <a:r>
              <a:rPr lang="en-US" b="1" smtClean="0">
                <a:solidFill>
                  <a:srgbClr val="FFFF00"/>
                </a:solidFill>
              </a:rPr>
              <a:t>Fat distribution </a:t>
            </a:r>
          </a:p>
          <a:p>
            <a:r>
              <a:rPr lang="en-US" smtClean="0"/>
              <a:t>The distribution of excess adipose tissue is another important determinant of the risk of insulin resistance and type 2 diabetes. </a:t>
            </a:r>
          </a:p>
          <a:p>
            <a:r>
              <a:rPr lang="en-US" smtClean="0"/>
              <a:t>The incidence of type 2 diabetes are highest in those subjects with central or abdominal obesity, as measured by waist circumference or waist-to-hip circumference ratio. </a:t>
            </a:r>
          </a:p>
          <a:p>
            <a:r>
              <a:rPr lang="en-US" smtClean="0"/>
              <a:t>Intra-abdominal (visceral) fat rather than subcutaneous or retroperitoneal fat appears to be of primary importance. </a:t>
            </a:r>
            <a:endParaRPr lang="ar-SA"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rtlCol="0">
            <a:normAutofit fontScale="92500" lnSpcReduction="10000"/>
          </a:bodyPr>
          <a:lstStyle/>
          <a:p>
            <a:pPr fontAlgn="auto">
              <a:spcAft>
                <a:spcPts val="0"/>
              </a:spcAft>
              <a:defRPr/>
            </a:pPr>
            <a:r>
              <a:rPr lang="en-US" b="1" dirty="0" smtClean="0"/>
              <a:t>Physical inactivity.</a:t>
            </a:r>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dirty="0" smtClean="0"/>
          </a:p>
          <a:p>
            <a:pPr fontAlgn="auto">
              <a:spcAft>
                <a:spcPts val="0"/>
              </a:spcAft>
              <a:defRPr/>
            </a:pPr>
            <a:r>
              <a:rPr lang="en-US" dirty="0" smtClean="0"/>
              <a:t>prolonged TV watching is associated with a significantly increased risk of type 2 diabetes. Men who watched TV more than 40 h per week had a nearly threefold increase in the risk of type 2 diabetes compared with those who spent less than 1 h per week watching TV. </a:t>
            </a:r>
            <a:endParaRPr lang="en-US" b="1" dirty="0" smtClean="0"/>
          </a:p>
          <a:p>
            <a:pPr fontAlgn="auto">
              <a:spcAft>
                <a:spcPts val="0"/>
              </a:spcAft>
              <a:buFont typeface="Arial" pitchFamily="34" charset="0"/>
              <a:buNone/>
              <a:defRPr/>
            </a:pPr>
            <a:endParaRPr lang="en-US" b="1" dirty="0" smtClean="0"/>
          </a:p>
        </p:txBody>
      </p:sp>
      <p:pic>
        <p:nvPicPr>
          <p:cNvPr id="41987" name="Picture 5" descr="sed life"/>
          <p:cNvPicPr>
            <a:picLocks noChangeAspect="1" noChangeArrowheads="1"/>
          </p:cNvPicPr>
          <p:nvPr/>
        </p:nvPicPr>
        <p:blipFill>
          <a:blip r:embed="rId2"/>
          <a:srcRect/>
          <a:stretch>
            <a:fillRect/>
          </a:stretch>
        </p:blipFill>
        <p:spPr bwMode="auto">
          <a:xfrm>
            <a:off x="1828800" y="914400"/>
            <a:ext cx="5181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Diet.</a:t>
            </a:r>
            <a:br>
              <a:rPr lang="en-US" b="1" dirty="0" smtClean="0"/>
            </a:br>
            <a:endParaRPr lang="ar-SA" dirty="0"/>
          </a:p>
        </p:txBody>
      </p:sp>
      <p:pic>
        <p:nvPicPr>
          <p:cNvPr id="43011" name="Content Placeholder 3"/>
          <p:cNvPicPr>
            <a:picLocks noGrp="1" noChangeAspect="1" noChangeArrowheads="1"/>
          </p:cNvPicPr>
          <p:nvPr>
            <p:ph idx="1"/>
          </p:nvPr>
        </p:nvPicPr>
        <p:blipFill>
          <a:blip r:embed="rId2"/>
          <a:srcRect/>
          <a:stretch>
            <a:fillRect/>
          </a:stretch>
        </p:blipFill>
        <p:spPr>
          <a:xfrm>
            <a:off x="1447800" y="1219200"/>
            <a:ext cx="5943600" cy="47244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304800"/>
            <a:ext cx="8229600" cy="5821363"/>
          </a:xfrm>
        </p:spPr>
        <p:txBody>
          <a:bodyPr/>
          <a:lstStyle/>
          <a:p>
            <a:r>
              <a:rPr lang="en-US" smtClean="0"/>
              <a:t>A number of dietary factors have been linked to an increased risk of type 1 diabetes, such as low vitamin D consumption; early exposure to cow's milk or cow's milk formula; or exposure to cereals before 4 months of age. However, none of these factors has been shown to cause type 1 diabetes.</a:t>
            </a:r>
          </a:p>
          <a:p>
            <a:r>
              <a:rPr lang="en-US" smtClean="0"/>
              <a:t>Consumption of red meat, processed meat, and sugar sweetened beverages is associated with an increased risk of diabetes</a:t>
            </a:r>
          </a:p>
          <a:p>
            <a:endParaRPr lang="en-US" smtClean="0"/>
          </a:p>
          <a:p>
            <a:endParaRPr lang="en-US" smtClean="0"/>
          </a:p>
          <a:p>
            <a:endParaRPr lang="ar-SA"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533400"/>
            <a:ext cx="8229600" cy="6172200"/>
          </a:xfrm>
        </p:spPr>
        <p:txBody>
          <a:bodyPr/>
          <a:lstStyle/>
          <a:p>
            <a:r>
              <a:rPr lang="en-US" smtClean="0"/>
              <a:t>Fruits, vegetables, nuts, whole grains, and olive oil is associated with a reduced risk. </a:t>
            </a:r>
          </a:p>
          <a:p>
            <a:r>
              <a:rPr lang="en-US" smtClean="0"/>
              <a:t>It is important to recognize that most studies have used food frequency questionnaires to capture dietary patterns and that none of the food stuffs examined can be considered in isolation. For example, higher meat intake always means more saturated fat intake, relatively lower fruit and vegetable intake, and frequently, higher BMI (body mass index). </a:t>
            </a:r>
            <a:endParaRPr lang="ar-SA"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a:lstStyle/>
          <a:p>
            <a:pPr>
              <a:defRPr/>
            </a:pPr>
            <a:fld id="{5C977B03-D007-46AA-B520-3E770B1C29AF}" type="slidenum">
              <a:rPr lang="en-GB"/>
              <a:pPr>
                <a:defRPr/>
              </a:pPr>
              <a:t>4</a:t>
            </a:fld>
            <a:endParaRPr lang="en-GB"/>
          </a:p>
        </p:txBody>
      </p:sp>
      <p:sp>
        <p:nvSpPr>
          <p:cNvPr id="17411" name="Rectangle 2"/>
          <p:cNvSpPr>
            <a:spLocks noGrp="1" noChangeArrowheads="1"/>
          </p:cNvSpPr>
          <p:nvPr>
            <p:ph type="title"/>
          </p:nvPr>
        </p:nvSpPr>
        <p:spPr>
          <a:xfrm>
            <a:off x="0" y="0"/>
            <a:ext cx="9144000" cy="1417638"/>
          </a:xfrm>
          <a:solidFill>
            <a:srgbClr val="002060"/>
          </a:solidFill>
        </p:spPr>
        <p:txBody>
          <a:bodyPr/>
          <a:lstStyle/>
          <a:p>
            <a:pPr defTabSz="762000"/>
            <a:r>
              <a:rPr lang="en-GB" b="1" smtClean="0">
                <a:solidFill>
                  <a:srgbClr val="FFFF00"/>
                </a:solidFill>
              </a:rPr>
              <a:t>Diabetes Mellitus</a:t>
            </a:r>
          </a:p>
        </p:txBody>
      </p:sp>
      <p:sp>
        <p:nvSpPr>
          <p:cNvPr id="18436" name="Rectangle 3"/>
          <p:cNvSpPr>
            <a:spLocks noGrp="1" noChangeArrowheads="1"/>
          </p:cNvSpPr>
          <p:nvPr>
            <p:ph type="body" idx="1"/>
          </p:nvPr>
        </p:nvSpPr>
        <p:spPr>
          <a:xfrm>
            <a:off x="0" y="1447800"/>
            <a:ext cx="9144000" cy="5410200"/>
          </a:xfrm>
          <a:solidFill>
            <a:schemeClr val="tx2">
              <a:lumMod val="40000"/>
              <a:lumOff val="60000"/>
            </a:schemeClr>
          </a:solidFill>
        </p:spPr>
        <p:txBody>
          <a:bodyPr rtlCol="0">
            <a:normAutofit/>
          </a:bodyPr>
          <a:lstStyle/>
          <a:p>
            <a:pPr defTabSz="762000" fontAlgn="auto">
              <a:lnSpc>
                <a:spcPct val="90000"/>
              </a:lnSpc>
              <a:spcAft>
                <a:spcPts val="0"/>
              </a:spcAft>
              <a:buFontTx/>
              <a:buNone/>
              <a:defRPr/>
            </a:pPr>
            <a:r>
              <a:rPr lang="en-GB" sz="2800" b="1" dirty="0" smtClean="0">
                <a:solidFill>
                  <a:schemeClr val="bg1"/>
                </a:solidFill>
              </a:rPr>
              <a:t>Definition</a:t>
            </a:r>
          </a:p>
          <a:p>
            <a:pPr lvl="1" defTabSz="762000" fontAlgn="auto">
              <a:spcBef>
                <a:spcPts val="1200"/>
              </a:spcBef>
              <a:spcAft>
                <a:spcPts val="0"/>
              </a:spcAft>
              <a:buFont typeface="Arial" pitchFamily="34" charset="0"/>
              <a:buNone/>
              <a:defRPr/>
            </a:pPr>
            <a:r>
              <a:rPr lang="en-GB" sz="3200" b="1" dirty="0" smtClean="0">
                <a:solidFill>
                  <a:schemeClr val="bg1"/>
                </a:solidFill>
              </a:rPr>
              <a:t>   A metabolic disorder of </a:t>
            </a:r>
            <a:r>
              <a:rPr lang="en-GB" sz="3200" b="1" u="sng" dirty="0" smtClean="0">
                <a:solidFill>
                  <a:schemeClr val="bg1"/>
                </a:solidFill>
              </a:rPr>
              <a:t>multiple aetiology</a:t>
            </a:r>
            <a:r>
              <a:rPr lang="en-GB" sz="3200" b="1" dirty="0" smtClean="0">
                <a:solidFill>
                  <a:schemeClr val="bg1"/>
                </a:solidFill>
              </a:rPr>
              <a:t> characterized by chronic hyperglycaemia with disturbances of </a:t>
            </a:r>
            <a:r>
              <a:rPr lang="en-GB" sz="3200" b="1" u="sng" dirty="0" smtClean="0">
                <a:solidFill>
                  <a:schemeClr val="bg1"/>
                </a:solidFill>
              </a:rPr>
              <a:t>carbohydrate, fat and protein metabolism</a:t>
            </a:r>
            <a:r>
              <a:rPr lang="en-GB" sz="3200" b="1" dirty="0" smtClean="0">
                <a:solidFill>
                  <a:schemeClr val="bg1"/>
                </a:solidFill>
              </a:rPr>
              <a:t> resulting from </a:t>
            </a:r>
            <a:r>
              <a:rPr lang="en-GB" sz="3200" b="1" u="sng" dirty="0" smtClean="0">
                <a:solidFill>
                  <a:schemeClr val="bg1"/>
                </a:solidFill>
              </a:rPr>
              <a:t>defects in insulin secretion, insulin action or both</a:t>
            </a:r>
            <a:r>
              <a:rPr lang="en-GB" sz="3200" b="1" dirty="0" smtClean="0">
                <a:solidFill>
                  <a:schemeClr val="bg1"/>
                </a:solidFill>
              </a:rPr>
              <a:t> </a:t>
            </a:r>
          </a:p>
        </p:txBody>
      </p:sp>
      <p:sp>
        <p:nvSpPr>
          <p:cNvPr id="17413" name="Line 4"/>
          <p:cNvSpPr>
            <a:spLocks noChangeShapeType="1"/>
          </p:cNvSpPr>
          <p:nvPr/>
        </p:nvSpPr>
        <p:spPr bwMode="auto">
          <a:xfrm>
            <a:off x="755650" y="1412875"/>
            <a:ext cx="7777163" cy="0"/>
          </a:xfrm>
          <a:prstGeom prst="line">
            <a:avLst/>
          </a:prstGeom>
          <a:noFill/>
          <a:ln w="25400">
            <a:solidFill>
              <a:srgbClr val="FF0000"/>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rtlCol="0">
            <a:normAutofit fontScale="85000" lnSpcReduction="20000"/>
          </a:bodyPr>
          <a:lstStyle/>
          <a:p>
            <a:pPr algn="ctr" fontAlgn="auto">
              <a:spcAft>
                <a:spcPts val="0"/>
              </a:spcAft>
              <a:buFont typeface="Arial" pitchFamily="34" charset="0"/>
              <a:buNone/>
              <a:defRPr/>
            </a:pPr>
            <a:r>
              <a:rPr lang="en-US" sz="3800" b="1" dirty="0" smtClean="0">
                <a:solidFill>
                  <a:srgbClr val="FFFF00"/>
                </a:solidFill>
              </a:rPr>
              <a:t>Smoking .</a:t>
            </a:r>
          </a:p>
          <a:p>
            <a:pPr fontAlgn="auto">
              <a:spcAft>
                <a:spcPts val="0"/>
              </a:spcAft>
              <a:buFont typeface="Arial" pitchFamily="34" charset="0"/>
              <a:buNone/>
              <a:defRPr/>
            </a:pPr>
            <a:r>
              <a:rPr lang="en-US" dirty="0" smtClean="0"/>
              <a:t> Several large prospective studies have raised the possibility that cigarette smoking increases the risk of type 2 diabetes. In a meta-analysis of 25 prospective cohort studies, current smokers had an increased risk of developing type 2 diabetes compared with nonsmokers (pooled adjusted RR 1.4, 95% CI 1.3-1.6). </a:t>
            </a:r>
          </a:p>
          <a:p>
            <a:pPr fontAlgn="auto">
              <a:spcAft>
                <a:spcPts val="0"/>
              </a:spcAft>
              <a:buFont typeface="Arial" pitchFamily="34" charset="0"/>
              <a:buNone/>
              <a:defRPr/>
            </a:pPr>
            <a:r>
              <a:rPr lang="en-US" dirty="0" smtClean="0"/>
              <a:t>A definitive causal association has not been established, a relationship between cigarette smoking and diabetes mellitus is biologically possible based upon a number of observations:</a:t>
            </a:r>
          </a:p>
          <a:p>
            <a:pPr fontAlgn="auto">
              <a:spcAft>
                <a:spcPts val="0"/>
              </a:spcAft>
              <a:buFont typeface="Arial" pitchFamily="34" charset="0"/>
              <a:buNone/>
              <a:defRPr/>
            </a:pPr>
            <a:r>
              <a:rPr lang="en-US" dirty="0" smtClean="0"/>
              <a:t>●Smoking increases the blood glucose concentration after an oral glucose challenge.</a:t>
            </a:r>
          </a:p>
          <a:p>
            <a:pPr fontAlgn="auto">
              <a:spcAft>
                <a:spcPts val="0"/>
              </a:spcAft>
              <a:buFont typeface="Arial" pitchFamily="34" charset="0"/>
              <a:buNone/>
              <a:defRPr/>
            </a:pPr>
            <a:r>
              <a:rPr lang="en-US" dirty="0" smtClean="0"/>
              <a:t>●Smoking may impair insulin sensitivity.</a:t>
            </a:r>
          </a:p>
          <a:p>
            <a:pPr fontAlgn="auto">
              <a:spcAft>
                <a:spcPts val="0"/>
              </a:spcAft>
              <a:buFont typeface="Arial" pitchFamily="34" charset="0"/>
              <a:buNone/>
              <a:defRPr/>
            </a:pPr>
            <a:r>
              <a:rPr lang="en-US" dirty="0" smtClean="0"/>
              <a:t>●Cigarette smoking has been linked to increased abdominal fat distribution and greater waist-to-hip ratio that may have an impact upon glucose tolerance.</a:t>
            </a:r>
          </a:p>
          <a:p>
            <a:pPr fontAlgn="auto">
              <a:spcAft>
                <a:spcPts val="0"/>
              </a:spcAft>
              <a:defRPr/>
            </a:pP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Infections</a:t>
            </a:r>
            <a:br>
              <a:rPr lang="en-US" b="1" dirty="0" smtClean="0">
                <a:solidFill>
                  <a:srgbClr val="FFFF00"/>
                </a:solidFill>
              </a:rPr>
            </a:br>
            <a:endParaRPr lang="ar-SA" dirty="0">
              <a:solidFill>
                <a:srgbClr val="FFFF00"/>
              </a:solidFill>
            </a:endParaRPr>
          </a:p>
        </p:txBody>
      </p:sp>
      <p:sp>
        <p:nvSpPr>
          <p:cNvPr id="47107" name="Content Placeholder 2"/>
          <p:cNvSpPr>
            <a:spLocks noGrp="1"/>
          </p:cNvSpPr>
          <p:nvPr>
            <p:ph idx="1"/>
          </p:nvPr>
        </p:nvSpPr>
        <p:spPr/>
        <p:txBody>
          <a:bodyPr/>
          <a:lstStyle/>
          <a:p>
            <a:r>
              <a:rPr lang="en-US" smtClean="0"/>
              <a:t>A range of relatively rare infections and illnesses can damage the pancreas and cause type 1 diabetes.</a:t>
            </a:r>
          </a:p>
          <a:p>
            <a:endParaRPr lang="ar-SA"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solidFill>
                  <a:srgbClr val="FFFF00"/>
                </a:solidFill>
              </a:rPr>
              <a:t>Pregnancy</a:t>
            </a:r>
            <a:endParaRPr lang="ar-SA" b="1" smtClean="0">
              <a:solidFill>
                <a:srgbClr val="FFFF00"/>
              </a:solidFill>
            </a:endParaRPr>
          </a:p>
        </p:txBody>
      </p:sp>
      <p:sp>
        <p:nvSpPr>
          <p:cNvPr id="48131" name="Content Placeholder 2"/>
          <p:cNvSpPr>
            <a:spLocks noGrp="1"/>
          </p:cNvSpPr>
          <p:nvPr>
            <p:ph idx="1"/>
          </p:nvPr>
        </p:nvSpPr>
        <p:spPr/>
        <p:txBody>
          <a:bodyPr/>
          <a:lstStyle/>
          <a:p>
            <a:pPr>
              <a:buFont typeface="Arial" pitchFamily="34" charset="0"/>
              <a:buNone/>
            </a:pPr>
            <a:r>
              <a:rPr lang="en-US" b="1" smtClean="0"/>
              <a:t>    Pregnancy causes weight gain and increases levels of estrogen and placental hormones, which antagonize insulin</a:t>
            </a:r>
          </a:p>
          <a:p>
            <a:endParaRPr lang="ar-SA"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xfrm>
            <a:off x="3124200" y="6356350"/>
            <a:ext cx="2895600" cy="365125"/>
          </a:xfrm>
        </p:spPr>
        <p:txBody>
          <a:bodyPr/>
          <a:lstStyle/>
          <a:p>
            <a:pPr algn="ctr">
              <a:defRPr/>
            </a:pPr>
            <a:fld id="{560ED5F7-F89F-41C6-AEB7-8BB5285FF4DD}" type="slidenum">
              <a:rPr lang="en-US">
                <a:latin typeface="Arial" pitchFamily="34" charset="0"/>
                <a:cs typeface="Arial" pitchFamily="34" charset="0"/>
              </a:rPr>
              <a:pPr algn="ctr">
                <a:defRPr/>
              </a:pPr>
              <a:t>43</a:t>
            </a:fld>
            <a:endParaRPr lang="en-US">
              <a:latin typeface="Arial" pitchFamily="34" charset="0"/>
              <a:cs typeface="Arial" pitchFamily="34" charset="0"/>
            </a:endParaRPr>
          </a:p>
        </p:txBody>
      </p:sp>
      <p:sp>
        <p:nvSpPr>
          <p:cNvPr id="11267" name="Date Placeholder 5"/>
          <p:cNvSpPr>
            <a:spLocks noGrp="1"/>
          </p:cNvSpPr>
          <p:nvPr>
            <p:ph type="dt" sz="quarter" idx="10"/>
          </p:nvPr>
        </p:nvSpPr>
        <p:spPr>
          <a:xfrm>
            <a:off x="6553200" y="6356350"/>
            <a:ext cx="2133600" cy="365125"/>
          </a:xfrm>
        </p:spPr>
        <p:txBody>
          <a:bodyPr/>
          <a:lstStyle/>
          <a:p>
            <a:pPr algn="r">
              <a:defRPr/>
            </a:pPr>
            <a:fld id="{D272D489-4DEB-4CFB-AB8A-4ABFDE102ACD}" type="datetime1">
              <a:rPr lang="en-US">
                <a:latin typeface="Arial" pitchFamily="34" charset="0"/>
                <a:cs typeface="Arial" pitchFamily="34" charset="0"/>
              </a:rPr>
              <a:pPr algn="r">
                <a:defRPr/>
              </a:pPr>
              <a:t>5/19/2014</a:t>
            </a:fld>
            <a:endParaRPr lang="en-US">
              <a:latin typeface="Arial" pitchFamily="34" charset="0"/>
              <a:cs typeface="Arial" pitchFamily="34" charset="0"/>
            </a:endParaRPr>
          </a:p>
        </p:txBody>
      </p:sp>
      <p:sp>
        <p:nvSpPr>
          <p:cNvPr id="48131" name="Rectangle 3"/>
          <p:cNvSpPr>
            <a:spLocks noGrp="1" noChangeArrowheads="1"/>
          </p:cNvSpPr>
          <p:nvPr>
            <p:ph type="body" idx="1"/>
          </p:nvPr>
        </p:nvSpPr>
        <p:spPr>
          <a:xfrm>
            <a:off x="381000" y="457200"/>
            <a:ext cx="8305800" cy="5638800"/>
          </a:xfrm>
        </p:spPr>
        <p:txBody>
          <a:bodyPr rtlCol="0">
            <a:normAutofit/>
          </a:bodyPr>
          <a:lstStyle/>
          <a:p>
            <a:pPr algn="ctr" fontAlgn="auto">
              <a:spcAft>
                <a:spcPts val="0"/>
              </a:spcAft>
              <a:buFont typeface="Arial" pitchFamily="34" charset="0"/>
              <a:buNone/>
              <a:defRPr/>
            </a:pPr>
            <a:r>
              <a:rPr lang="en-US" sz="4400" b="1" dirty="0" smtClean="0">
                <a:solidFill>
                  <a:srgbClr val="FFFF00"/>
                </a:solidFill>
                <a:latin typeface="+mj-lt"/>
                <a:ea typeface="+mj-ea"/>
                <a:cs typeface="+mj-cs"/>
              </a:rPr>
              <a:t>Medications </a:t>
            </a:r>
          </a:p>
          <a:p>
            <a:pPr fontAlgn="auto">
              <a:spcAft>
                <a:spcPts val="0"/>
              </a:spcAft>
              <a:defRPr/>
            </a:pPr>
            <a:r>
              <a:rPr lang="en-US" b="1" dirty="0" smtClean="0"/>
              <a:t>Drugs that are known to antagonize the effects of insulin:</a:t>
            </a:r>
          </a:p>
          <a:p>
            <a:pPr fontAlgn="auto">
              <a:spcAft>
                <a:spcPts val="0"/>
              </a:spcAft>
              <a:defRPr/>
            </a:pPr>
            <a:r>
              <a:rPr lang="en-US" b="1" dirty="0" err="1" smtClean="0"/>
              <a:t>Thiazide</a:t>
            </a:r>
            <a:r>
              <a:rPr lang="en-US" b="1" dirty="0" smtClean="0"/>
              <a:t> diuretics, </a:t>
            </a:r>
          </a:p>
          <a:p>
            <a:pPr fontAlgn="auto">
              <a:spcAft>
                <a:spcPts val="0"/>
              </a:spcAft>
              <a:defRPr/>
            </a:pPr>
            <a:r>
              <a:rPr lang="en-US" b="1" dirty="0" smtClean="0"/>
              <a:t>Adrenal corticosteroids, </a:t>
            </a:r>
          </a:p>
          <a:p>
            <a:pPr fontAlgn="auto">
              <a:spcAft>
                <a:spcPts val="0"/>
              </a:spcAft>
              <a:defRPr/>
            </a:pPr>
            <a:r>
              <a:rPr lang="en-US" b="1" dirty="0" smtClean="0"/>
              <a:t>Oral contraceptives.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solidFill>
                  <a:srgbClr val="FFFF00"/>
                </a:solidFill>
              </a:rPr>
              <a:t>Physiologic or emotional stress</a:t>
            </a:r>
            <a:endParaRPr lang="ar-SA" smtClean="0">
              <a:solidFill>
                <a:srgbClr val="FFFF00"/>
              </a:solidFill>
            </a:endParaRPr>
          </a:p>
        </p:txBody>
      </p:sp>
      <p:sp>
        <p:nvSpPr>
          <p:cNvPr id="50179" name="Content Placeholder 2"/>
          <p:cNvSpPr>
            <a:spLocks noGrp="1"/>
          </p:cNvSpPr>
          <p:nvPr>
            <p:ph idx="1"/>
          </p:nvPr>
        </p:nvSpPr>
        <p:spPr/>
        <p:txBody>
          <a:bodyPr/>
          <a:lstStyle/>
          <a:p>
            <a:r>
              <a:rPr lang="en-US" smtClean="0"/>
              <a:t>Causes prolonged elevation of stress hormone levels (cortisol, epinephrine, glucagon and growth hormone), which raises blood glucose levels, placing increased demands on the pancreas.</a:t>
            </a:r>
            <a:r>
              <a:rPr lang="en-US" sz="3600" smtClean="0"/>
              <a:t> </a:t>
            </a:r>
          </a:p>
          <a:p>
            <a:endParaRPr lang="ar-SA"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smtClean="0"/>
              <a:t>References</a:t>
            </a:r>
          </a:p>
        </p:txBody>
      </p:sp>
      <p:sp>
        <p:nvSpPr>
          <p:cNvPr id="51203" name="Content Placeholder 2"/>
          <p:cNvSpPr>
            <a:spLocks noGrp="1"/>
          </p:cNvSpPr>
          <p:nvPr>
            <p:ph idx="1"/>
          </p:nvPr>
        </p:nvSpPr>
        <p:spPr>
          <a:xfrm>
            <a:off x="457200" y="1219200"/>
            <a:ext cx="8458200" cy="4906963"/>
          </a:xfrm>
        </p:spPr>
        <p:txBody>
          <a:bodyPr/>
          <a:lstStyle/>
          <a:p>
            <a:r>
              <a:rPr lang="en-US" sz="2400" smtClean="0">
                <a:hlinkClick r:id="rId2"/>
              </a:rPr>
              <a:t>http://www.diabetesatlas.org/content/global-burden</a:t>
            </a:r>
            <a:r>
              <a:rPr lang="en-US" sz="2400" smtClean="0"/>
              <a:t>.</a:t>
            </a:r>
          </a:p>
          <a:p>
            <a:r>
              <a:rPr lang="en-US" altLang="ar-SA" sz="2400" u="sng" smtClean="0">
                <a:hlinkClick r:id="rId2"/>
              </a:rPr>
              <a:t> </a:t>
            </a:r>
            <a:r>
              <a:rPr lang="en-US" altLang="ar-SA" sz="2400" smtClean="0">
                <a:hlinkClick r:id="rId2"/>
              </a:rPr>
              <a:t>Al-Madani A.  Diabetes Complications in the Gulf Countries. Presentation.</a:t>
            </a:r>
          </a:p>
          <a:p>
            <a:pPr eaLnBrk="0" hangingPunct="0"/>
            <a:r>
              <a:rPr lang="en-US" sz="2400" smtClean="0"/>
              <a:t>Ibtihal Fadhil.  RA/ NCD/ Health promotion and Protection /EMRO/WHO Diabetes and Other Non-Communicable Diseases / EM Regional Perspective. First BA Regional Workshop on the Epidemiology of Diabetes and Other Non-Communicable Diseases ,  Bibliotheca Alexandrina. 5-13 January 2009.</a:t>
            </a:r>
          </a:p>
          <a:p>
            <a:r>
              <a:rPr lang="en-US" sz="2400" smtClean="0"/>
              <a:t>WILD  S, ROGLIC G, GREEN A, SICREE R, KING R. Global Prevalence of Diabetes. Estimates for the year 2000 and projections for 2030. DIABETES CARE 2004; 27 (5):1047-53.</a:t>
            </a:r>
          </a:p>
          <a:p>
            <a:pPr>
              <a:buFont typeface="Arial" pitchFamily="34" charset="0"/>
              <a:buNone/>
            </a:pPr>
            <a:endParaRPr lang="en-US" sz="2400" smtClean="0"/>
          </a:p>
          <a:p>
            <a:pPr eaLnBrk="0" hangingPunct="0"/>
            <a:endParaRPr lang="en-US" sz="2400" smtClean="0"/>
          </a:p>
          <a:p>
            <a:pPr eaLnBrk="0" hangingPunct="0"/>
            <a:endParaRPr lang="en-US" sz="2400" smtClean="0"/>
          </a:p>
          <a:p>
            <a:pPr>
              <a:lnSpc>
                <a:spcPct val="80000"/>
              </a:lnSpc>
            </a:pPr>
            <a:endParaRPr lang="en-US" sz="2400" smtClean="0"/>
          </a:p>
          <a:p>
            <a:pPr>
              <a:lnSpc>
                <a:spcPct val="80000"/>
              </a:lnSpc>
            </a:pPr>
            <a:endParaRPr lang="en-US" sz="2400" smtClean="0">
              <a:hlinkClick r:id="rId2"/>
            </a:endParaRPr>
          </a:p>
          <a:p>
            <a:endParaRPr lang="en-US" smtClean="0"/>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477000"/>
          </a:xfrm>
          <a:solidFill>
            <a:schemeClr val="tx1"/>
          </a:solidFill>
        </p:spPr>
        <p:txBody>
          <a:bodyPr rtlCol="0">
            <a:normAutofit fontScale="62500" lnSpcReduction="20000"/>
          </a:bodyPr>
          <a:lstStyle/>
          <a:p>
            <a:pPr marL="514350" indent="-514350" fontAlgn="auto">
              <a:spcAft>
                <a:spcPts val="0"/>
              </a:spcAft>
              <a:buFont typeface="+mj-lt"/>
              <a:buAutoNum type="arabicPeriod"/>
              <a:defRPr/>
            </a:pPr>
            <a:r>
              <a:rPr lang="en-US" dirty="0" smtClean="0">
                <a:hlinkClick r:id="rId2"/>
              </a:rPr>
              <a:t>NT, Nguyen XM, Lane J, Wang P. Relationship between obesity and diabetes in a US adult population: findings from the National Health and Nutrition Examination Survey, 1999-2006. </a:t>
            </a:r>
            <a:r>
              <a:rPr lang="en-US" dirty="0" err="1" smtClean="0">
                <a:hlinkClick r:id="rId2"/>
              </a:rPr>
              <a:t>Obes</a:t>
            </a:r>
            <a:r>
              <a:rPr lang="en-US" dirty="0" smtClean="0">
                <a:hlinkClick r:id="rId2"/>
              </a:rPr>
              <a:t> </a:t>
            </a:r>
            <a:r>
              <a:rPr lang="en-US" dirty="0" err="1" smtClean="0">
                <a:hlinkClick r:id="rId2"/>
              </a:rPr>
              <a:t>Surg</a:t>
            </a:r>
            <a:r>
              <a:rPr lang="en-US" dirty="0" smtClean="0">
                <a:hlinkClick r:id="rId2"/>
              </a:rPr>
              <a:t> 2011; 21:351.</a:t>
            </a:r>
            <a:endParaRPr lang="en-US" dirty="0" smtClean="0"/>
          </a:p>
          <a:p>
            <a:pPr marL="514350" indent="-514350" fontAlgn="auto">
              <a:spcAft>
                <a:spcPts val="0"/>
              </a:spcAft>
              <a:buFont typeface="+mj-lt"/>
              <a:buAutoNum type="arabicPeriod"/>
              <a:defRPr/>
            </a:pPr>
            <a:r>
              <a:rPr lang="en-US" dirty="0" err="1" smtClean="0">
                <a:hlinkClick r:id="rId3"/>
              </a:rPr>
              <a:t>Colditz</a:t>
            </a:r>
            <a:r>
              <a:rPr lang="en-US" dirty="0" smtClean="0">
                <a:hlinkClick r:id="rId3"/>
              </a:rPr>
              <a:t> GA, Willett WC, </a:t>
            </a:r>
            <a:r>
              <a:rPr lang="en-US" dirty="0" err="1" smtClean="0">
                <a:hlinkClick r:id="rId3"/>
              </a:rPr>
              <a:t>Rotnitzky</a:t>
            </a:r>
            <a:r>
              <a:rPr lang="en-US" dirty="0" smtClean="0">
                <a:hlinkClick r:id="rId3"/>
              </a:rPr>
              <a:t> A, Manson JE. Weight gain as a risk factor for clinical diabetes mellitus in women. Ann Intern Med 1995; 122:481.</a:t>
            </a:r>
            <a:endParaRPr lang="en-US" dirty="0" smtClean="0"/>
          </a:p>
          <a:p>
            <a:pPr marL="514350" indent="-514350" fontAlgn="auto">
              <a:spcAft>
                <a:spcPts val="0"/>
              </a:spcAft>
              <a:buFont typeface="+mj-lt"/>
              <a:buAutoNum type="arabicPeriod"/>
              <a:defRPr/>
            </a:pPr>
            <a:r>
              <a:rPr lang="en-US" dirty="0" smtClean="0">
                <a:hlinkClick r:id="rId4"/>
              </a:rPr>
              <a:t>Biggs ML, </a:t>
            </a:r>
            <a:r>
              <a:rPr lang="en-US" dirty="0" err="1" smtClean="0">
                <a:hlinkClick r:id="rId4"/>
              </a:rPr>
              <a:t>Mukamal</a:t>
            </a:r>
            <a:r>
              <a:rPr lang="en-US" dirty="0" smtClean="0">
                <a:hlinkClick r:id="rId4"/>
              </a:rPr>
              <a:t> KJ, </a:t>
            </a:r>
            <a:r>
              <a:rPr lang="en-US" dirty="0" err="1" smtClean="0">
                <a:hlinkClick r:id="rId4"/>
              </a:rPr>
              <a:t>Luchsinger</a:t>
            </a:r>
            <a:r>
              <a:rPr lang="en-US" dirty="0" smtClean="0">
                <a:hlinkClick r:id="rId4"/>
              </a:rPr>
              <a:t> JA, et al. Association between adiposity in midlife and older age and risk of diabetes in older adults. JAMA 2010; 303:2504.</a:t>
            </a:r>
            <a:endParaRPr lang="en-US" dirty="0" smtClean="0"/>
          </a:p>
          <a:p>
            <a:pPr marL="514350" indent="-514350" fontAlgn="auto">
              <a:spcAft>
                <a:spcPts val="0"/>
              </a:spcAft>
              <a:buFont typeface="+mj-lt"/>
              <a:buAutoNum type="arabicPeriod"/>
              <a:defRPr/>
            </a:pPr>
            <a:r>
              <a:rPr lang="en-US" dirty="0" err="1" smtClean="0">
                <a:hlinkClick r:id="rId5"/>
              </a:rPr>
              <a:t>DeFronzo</a:t>
            </a:r>
            <a:r>
              <a:rPr lang="en-US" dirty="0" smtClean="0">
                <a:hlinkClick r:id="rId5"/>
              </a:rPr>
              <a:t> RA, </a:t>
            </a:r>
            <a:r>
              <a:rPr lang="en-US" dirty="0" err="1" smtClean="0">
                <a:hlinkClick r:id="rId5"/>
              </a:rPr>
              <a:t>Ferrannini</a:t>
            </a:r>
            <a:r>
              <a:rPr lang="en-US" dirty="0" smtClean="0">
                <a:hlinkClick r:id="rId5"/>
              </a:rPr>
              <a:t> E. Insulin resistance. A multifaceted syndrome responsible for NIDDM, obesity, hypertension, </a:t>
            </a:r>
            <a:r>
              <a:rPr lang="en-US" dirty="0" err="1" smtClean="0">
                <a:hlinkClick r:id="rId5"/>
              </a:rPr>
              <a:t>dyslipidemia</a:t>
            </a:r>
            <a:r>
              <a:rPr lang="en-US" dirty="0" smtClean="0">
                <a:hlinkClick r:id="rId5"/>
              </a:rPr>
              <a:t>, and atherosclerotic cardiovascular disease. Diabetes Care 1991; 14:173.</a:t>
            </a:r>
            <a:endParaRPr lang="en-US" dirty="0" smtClean="0"/>
          </a:p>
          <a:p>
            <a:pPr marL="514350" indent="-514350" fontAlgn="auto">
              <a:spcAft>
                <a:spcPts val="0"/>
              </a:spcAft>
              <a:buFont typeface="+mj-lt"/>
              <a:buAutoNum type="arabicPeriod"/>
              <a:defRPr/>
            </a:pPr>
            <a:r>
              <a:rPr lang="en-US" dirty="0" smtClean="0">
                <a:hlinkClick r:id="rId6"/>
              </a:rPr>
              <a:t>Friedman JE, </a:t>
            </a:r>
            <a:r>
              <a:rPr lang="en-US" dirty="0" err="1" smtClean="0">
                <a:hlinkClick r:id="rId6"/>
              </a:rPr>
              <a:t>Dohm</a:t>
            </a:r>
            <a:r>
              <a:rPr lang="en-US" dirty="0" smtClean="0">
                <a:hlinkClick r:id="rId6"/>
              </a:rPr>
              <a:t> GL, Leggett-Frazier N, et al. Restoration of insulin responsiveness in skeletal muscle of morbidly obese patients after weight loss. Effect on muscle glucose transport and glucose transporter GLUT4. J </a:t>
            </a:r>
            <a:r>
              <a:rPr lang="en-US" dirty="0" err="1" smtClean="0">
                <a:hlinkClick r:id="rId6"/>
              </a:rPr>
              <a:t>Clin</a:t>
            </a:r>
            <a:r>
              <a:rPr lang="en-US" dirty="0" smtClean="0">
                <a:hlinkClick r:id="rId6"/>
              </a:rPr>
              <a:t> Invest 1992; 89:701.</a:t>
            </a:r>
            <a:r>
              <a:rPr lang="en-US" dirty="0">
                <a:hlinkClick r:id="rId7"/>
              </a:rPr>
              <a:t> </a:t>
            </a:r>
            <a:r>
              <a:rPr lang="en-US" dirty="0" err="1">
                <a:hlinkClick r:id="rId7"/>
              </a:rPr>
              <a:t>Mokdad</a:t>
            </a:r>
            <a:r>
              <a:rPr lang="en-US" dirty="0">
                <a:hlinkClick r:id="rId7"/>
              </a:rPr>
              <a:t> AH, Ford ES, Bowman BA, et al. Prevalence of obesity, diabetes, and obesity-related health risk factors, 2001. JAMA 2003; 289:76.</a:t>
            </a:r>
            <a:endParaRPr lang="en-US" dirty="0"/>
          </a:p>
          <a:p>
            <a:pPr marL="514350" indent="-514350" fontAlgn="auto">
              <a:spcAft>
                <a:spcPts val="0"/>
              </a:spcAft>
              <a:buFont typeface="+mj-lt"/>
              <a:buAutoNum type="arabicPeriod"/>
              <a:defRPr/>
            </a:pPr>
            <a:r>
              <a:rPr lang="en-US" dirty="0" err="1">
                <a:hlinkClick r:id="rId8"/>
              </a:rPr>
              <a:t>Helmrich</a:t>
            </a:r>
            <a:r>
              <a:rPr lang="en-US" dirty="0">
                <a:hlinkClick r:id="rId8"/>
              </a:rPr>
              <a:t> SP, Ragland DR, Leung RW, </a:t>
            </a:r>
            <a:r>
              <a:rPr lang="en-US" dirty="0" err="1">
                <a:hlinkClick r:id="rId8"/>
              </a:rPr>
              <a:t>Paffenbarger</a:t>
            </a:r>
            <a:r>
              <a:rPr lang="en-US" dirty="0">
                <a:hlinkClick r:id="rId8"/>
              </a:rPr>
              <a:t> RS Jr. Physical activity and reduced occurrence of non-insulin-dependent diabetes mellitus. N </a:t>
            </a:r>
            <a:r>
              <a:rPr lang="en-US" dirty="0" err="1">
                <a:hlinkClick r:id="rId8"/>
              </a:rPr>
              <a:t>Engl</a:t>
            </a:r>
            <a:r>
              <a:rPr lang="en-US" dirty="0">
                <a:hlinkClick r:id="rId8"/>
              </a:rPr>
              <a:t> J Med 1991; 325:147.</a:t>
            </a:r>
            <a:endParaRPr lang="en-US" dirty="0"/>
          </a:p>
          <a:p>
            <a:pPr marL="514350" indent="-514350" fontAlgn="auto">
              <a:spcAft>
                <a:spcPts val="0"/>
              </a:spcAft>
              <a:buFont typeface="+mj-lt"/>
              <a:buAutoNum type="arabicPeriod"/>
              <a:defRPr/>
            </a:pPr>
            <a:r>
              <a:rPr lang="en-US" dirty="0">
                <a:hlinkClick r:id="rId2"/>
              </a:rPr>
              <a:t>Nguyen </a:t>
            </a:r>
            <a:endParaRPr lang="en-US" dirty="0" smtClean="0"/>
          </a:p>
          <a:p>
            <a:pPr marL="514350" indent="-514350" fontAlgn="auto">
              <a:spcAft>
                <a:spcPts val="0"/>
              </a:spcAft>
              <a:buFont typeface="+mj-lt"/>
              <a:buAutoNum type="arabicPeriod"/>
              <a:defRPr/>
            </a:pPr>
            <a:r>
              <a:rPr lang="en-US" dirty="0" smtClean="0">
                <a:hlinkClick r:id="rId9"/>
              </a:rPr>
              <a:t>Del Prato S, </a:t>
            </a:r>
            <a:r>
              <a:rPr lang="en-US" dirty="0" err="1" smtClean="0">
                <a:hlinkClick r:id="rId9"/>
              </a:rPr>
              <a:t>Bonadonna</a:t>
            </a:r>
            <a:r>
              <a:rPr lang="en-US" dirty="0" smtClean="0">
                <a:hlinkClick r:id="rId9"/>
              </a:rPr>
              <a:t> RC, </a:t>
            </a:r>
            <a:r>
              <a:rPr lang="en-US" dirty="0" err="1" smtClean="0">
                <a:hlinkClick r:id="rId9"/>
              </a:rPr>
              <a:t>Bonora</a:t>
            </a:r>
            <a:r>
              <a:rPr lang="en-US" dirty="0" smtClean="0">
                <a:hlinkClick r:id="rId9"/>
              </a:rPr>
              <a:t> E, et al. Characterization of cellular defects of insulin action in type 2 (non-insulin-dependent) diabetes mellitus. J </a:t>
            </a:r>
            <a:r>
              <a:rPr lang="en-US" dirty="0" err="1" smtClean="0">
                <a:hlinkClick r:id="rId9"/>
              </a:rPr>
              <a:t>Clin</a:t>
            </a:r>
            <a:r>
              <a:rPr lang="en-US" dirty="0" smtClean="0">
                <a:hlinkClick r:id="rId9"/>
              </a:rPr>
              <a:t> Invest 1993; 91:484.</a:t>
            </a:r>
            <a:endParaRPr lang="en-US" dirty="0" smtClean="0"/>
          </a:p>
          <a:p>
            <a:pPr fontAlgn="auto">
              <a:spcAft>
                <a:spcPts val="0"/>
              </a:spcAft>
              <a:defRPr/>
            </a:pPr>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b="1" smtClean="0"/>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295400"/>
          </a:xfrm>
          <a:solidFill>
            <a:srgbClr val="002060"/>
          </a:solidFill>
        </p:spPr>
        <p:txBody>
          <a:bodyPr/>
          <a:lstStyle/>
          <a:p>
            <a:r>
              <a:rPr lang="en-GB" b="1" smtClean="0">
                <a:solidFill>
                  <a:srgbClr val="FFFF00"/>
                </a:solidFill>
              </a:rPr>
              <a:t>Types of diabetes</a:t>
            </a:r>
          </a:p>
        </p:txBody>
      </p:sp>
      <p:sp>
        <p:nvSpPr>
          <p:cNvPr id="1029" name="Rectangle 3"/>
          <p:cNvSpPr>
            <a:spLocks noGrp="1" noChangeArrowheads="1"/>
          </p:cNvSpPr>
          <p:nvPr>
            <p:ph type="body" sz="half" idx="1"/>
          </p:nvPr>
        </p:nvSpPr>
        <p:spPr>
          <a:xfrm>
            <a:off x="0" y="1295400"/>
            <a:ext cx="4729163" cy="5562600"/>
          </a:xfrm>
          <a:solidFill>
            <a:schemeClr val="bg2"/>
          </a:solidFill>
        </p:spPr>
        <p:txBody>
          <a:bodyPr/>
          <a:lstStyle/>
          <a:p>
            <a:pPr>
              <a:lnSpc>
                <a:spcPct val="90000"/>
              </a:lnSpc>
            </a:pPr>
            <a:r>
              <a:rPr lang="en-GB" sz="1800" b="1" smtClean="0">
                <a:solidFill>
                  <a:srgbClr val="FFFF00"/>
                </a:solidFill>
              </a:rPr>
              <a:t>Type 1 </a:t>
            </a:r>
            <a:r>
              <a:rPr lang="en-GB" sz="1800" b="1" smtClean="0"/>
              <a:t>(5-10%) – sudden onset absolute deficiency in insulin. Usually affects younger age group (not always)</a:t>
            </a:r>
          </a:p>
          <a:p>
            <a:pPr>
              <a:lnSpc>
                <a:spcPct val="90000"/>
              </a:lnSpc>
            </a:pPr>
            <a:endParaRPr lang="en-GB" sz="1800" b="1" smtClean="0"/>
          </a:p>
          <a:p>
            <a:pPr>
              <a:lnSpc>
                <a:spcPct val="90000"/>
              </a:lnSpc>
            </a:pPr>
            <a:r>
              <a:rPr lang="en-GB" sz="1800" b="1" smtClean="0">
                <a:solidFill>
                  <a:srgbClr val="FFFF00"/>
                </a:solidFill>
              </a:rPr>
              <a:t>Type 2</a:t>
            </a:r>
            <a:r>
              <a:rPr lang="en-GB" sz="1800" b="1" smtClean="0"/>
              <a:t>  (90 - 95%) – gradual onset of relative insulin insensitivity. Usually older age group (not always)</a:t>
            </a:r>
          </a:p>
          <a:p>
            <a:pPr>
              <a:lnSpc>
                <a:spcPct val="90000"/>
              </a:lnSpc>
              <a:buFont typeface="Arial" pitchFamily="34" charset="0"/>
              <a:buNone/>
            </a:pPr>
            <a:endParaRPr lang="en-GB" sz="1800" b="1" smtClean="0"/>
          </a:p>
          <a:p>
            <a:pPr>
              <a:lnSpc>
                <a:spcPct val="90000"/>
              </a:lnSpc>
            </a:pPr>
            <a:r>
              <a:rPr lang="en-GB" sz="1800" b="1" smtClean="0">
                <a:solidFill>
                  <a:srgbClr val="FFFF00"/>
                </a:solidFill>
              </a:rPr>
              <a:t>Gestational diabetes</a:t>
            </a:r>
          </a:p>
          <a:p>
            <a:pPr>
              <a:lnSpc>
                <a:spcPct val="90000"/>
              </a:lnSpc>
              <a:buFont typeface="Arial" pitchFamily="34" charset="0"/>
              <a:buNone/>
            </a:pPr>
            <a:endParaRPr lang="en-GB" sz="1800" b="1" smtClean="0">
              <a:solidFill>
                <a:srgbClr val="FF0000"/>
              </a:solidFill>
            </a:endParaRPr>
          </a:p>
          <a:p>
            <a:pPr>
              <a:lnSpc>
                <a:spcPct val="90000"/>
              </a:lnSpc>
            </a:pPr>
            <a:r>
              <a:rPr lang="en-GB" sz="1800" b="1" smtClean="0">
                <a:solidFill>
                  <a:srgbClr val="FFFF00"/>
                </a:solidFill>
              </a:rPr>
              <a:t>Secondary diabetes</a:t>
            </a:r>
          </a:p>
          <a:p>
            <a:pPr>
              <a:lnSpc>
                <a:spcPct val="90000"/>
              </a:lnSpc>
            </a:pPr>
            <a:endParaRPr lang="en-GB" sz="1800" b="1" smtClean="0"/>
          </a:p>
          <a:p>
            <a:pPr>
              <a:lnSpc>
                <a:spcPct val="90000"/>
              </a:lnSpc>
            </a:pPr>
            <a:r>
              <a:rPr lang="en-GB" sz="1800" b="1" smtClean="0">
                <a:solidFill>
                  <a:srgbClr val="FFFF00"/>
                </a:solidFill>
              </a:rPr>
              <a:t>Pre-diabetes </a:t>
            </a:r>
          </a:p>
          <a:p>
            <a:pPr>
              <a:lnSpc>
                <a:spcPct val="90000"/>
              </a:lnSpc>
              <a:buFont typeface="Arial" pitchFamily="34" charset="0"/>
              <a:buNone/>
            </a:pPr>
            <a:r>
              <a:rPr lang="en-GB" sz="1800" b="1" smtClean="0"/>
              <a:t>	Impaired glucose tolerance</a:t>
            </a:r>
          </a:p>
          <a:p>
            <a:pPr marL="522288" lvl="1" indent="0">
              <a:lnSpc>
                <a:spcPct val="90000"/>
              </a:lnSpc>
              <a:buFontTx/>
              <a:buNone/>
            </a:pPr>
            <a:r>
              <a:rPr lang="en-GB" sz="1400" b="1" smtClean="0"/>
              <a:t>May remain undiagnosed for years; risk of complications same as for T2DM</a:t>
            </a:r>
          </a:p>
          <a:p>
            <a:pPr>
              <a:lnSpc>
                <a:spcPct val="90000"/>
              </a:lnSpc>
            </a:pPr>
            <a:endParaRPr lang="en-GB" sz="1400" smtClean="0"/>
          </a:p>
          <a:p>
            <a:pPr>
              <a:lnSpc>
                <a:spcPct val="90000"/>
              </a:lnSpc>
              <a:buFontTx/>
              <a:buNone/>
            </a:pPr>
            <a:endParaRPr lang="en-GB" sz="1600" smtClean="0"/>
          </a:p>
          <a:p>
            <a:pPr>
              <a:lnSpc>
                <a:spcPct val="90000"/>
              </a:lnSpc>
            </a:pPr>
            <a:endParaRPr lang="en-GB" sz="1600" smtClean="0"/>
          </a:p>
          <a:p>
            <a:pPr>
              <a:lnSpc>
                <a:spcPct val="90000"/>
              </a:lnSpc>
            </a:pPr>
            <a:endParaRPr lang="en-GB" sz="1600" smtClean="0"/>
          </a:p>
          <a:p>
            <a:pPr>
              <a:lnSpc>
                <a:spcPct val="90000"/>
              </a:lnSpc>
            </a:pPr>
            <a:endParaRPr lang="en-GB" sz="1600" smtClean="0"/>
          </a:p>
        </p:txBody>
      </p:sp>
      <p:graphicFrame>
        <p:nvGraphicFramePr>
          <p:cNvPr id="1026" name="Object 10"/>
          <p:cNvGraphicFramePr>
            <a:graphicFrameLocks noChangeAspect="1"/>
          </p:cNvGraphicFramePr>
          <p:nvPr/>
        </p:nvGraphicFramePr>
        <p:xfrm>
          <a:off x="6443663" y="1916113"/>
          <a:ext cx="1692275" cy="1520825"/>
        </p:xfrm>
        <a:graphic>
          <a:graphicData uri="http://schemas.openxmlformats.org/presentationml/2006/ole">
            <p:oleObj spid="_x0000_s1026" name="Photo Editor Photo" r:id="rId3" imgW="1676634" imgH="2542857" progId="">
              <p:embed/>
            </p:oleObj>
          </a:graphicData>
        </a:graphic>
      </p:graphicFrame>
      <p:graphicFrame>
        <p:nvGraphicFramePr>
          <p:cNvPr id="1027" name="Object 11"/>
          <p:cNvGraphicFramePr>
            <a:graphicFrameLocks noChangeAspect="1"/>
          </p:cNvGraphicFramePr>
          <p:nvPr/>
        </p:nvGraphicFramePr>
        <p:xfrm>
          <a:off x="6477000" y="4149725"/>
          <a:ext cx="1676400" cy="1336675"/>
        </p:xfrm>
        <a:graphic>
          <a:graphicData uri="http://schemas.openxmlformats.org/presentationml/2006/ole">
            <p:oleObj spid="_x0000_s1027" name="Photo Editor Photo" r:id="rId4" imgW="3657143" imgH="2438095" progId="">
              <p:embed/>
            </p:oleObj>
          </a:graphicData>
        </a:graphic>
      </p:graphicFrame>
      <p:pic>
        <p:nvPicPr>
          <p:cNvPr id="1030" name="Picture 6" descr="John Prescott"/>
          <p:cNvPicPr>
            <a:picLocks noChangeAspect="1" noChangeArrowheads="1"/>
          </p:cNvPicPr>
          <p:nvPr/>
        </p:nvPicPr>
        <p:blipFill>
          <a:blip r:embed="rId5" r:link="rId6"/>
          <a:srcRect/>
          <a:stretch>
            <a:fillRect/>
          </a:stretch>
        </p:blipFill>
        <p:spPr bwMode="auto">
          <a:xfrm>
            <a:off x="4724400" y="3962400"/>
            <a:ext cx="1676400" cy="1524000"/>
          </a:xfrm>
          <a:prstGeom prst="rect">
            <a:avLst/>
          </a:prstGeom>
          <a:noFill/>
          <a:ln w="9525">
            <a:noFill/>
            <a:miter lim="800000"/>
            <a:headEnd/>
            <a:tailEnd/>
          </a:ln>
        </p:spPr>
      </p:pic>
      <p:pic>
        <p:nvPicPr>
          <p:cNvPr id="1031" name="Picture 7" descr="steveredgrave"/>
          <p:cNvPicPr>
            <a:picLocks noGrp="1" noChangeAspect="1" noChangeArrowheads="1"/>
          </p:cNvPicPr>
          <p:nvPr>
            <p:ph type="clipArt" sz="half" idx="2"/>
          </p:nvPr>
        </p:nvPicPr>
        <p:blipFill>
          <a:blip r:embed="rId7"/>
          <a:srcRect/>
          <a:stretch>
            <a:fillRect/>
          </a:stretch>
        </p:blipFill>
        <p:spPr>
          <a:xfrm>
            <a:off x="4876800" y="1600200"/>
            <a:ext cx="1435100" cy="19050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200"/>
          </a:xfrm>
          <a:solidFill>
            <a:srgbClr val="002060"/>
          </a:solidFill>
        </p:spPr>
        <p:txBody>
          <a:bodyPr/>
          <a:lstStyle/>
          <a:p>
            <a:r>
              <a:rPr lang="en-GB" b="1" smtClean="0">
                <a:solidFill>
                  <a:srgbClr val="FFFF00"/>
                </a:solidFill>
              </a:rPr>
              <a:t>Diagnosis of diabetes </a:t>
            </a:r>
          </a:p>
        </p:txBody>
      </p:sp>
      <p:sp>
        <p:nvSpPr>
          <p:cNvPr id="18435" name="Rectangle 3"/>
          <p:cNvSpPr>
            <a:spLocks noGrp="1" noChangeArrowheads="1"/>
          </p:cNvSpPr>
          <p:nvPr>
            <p:ph type="body" sz="half" idx="2"/>
          </p:nvPr>
        </p:nvSpPr>
        <p:spPr>
          <a:xfrm>
            <a:off x="2895600" y="1143000"/>
            <a:ext cx="6248400" cy="3276600"/>
          </a:xfrm>
          <a:solidFill>
            <a:schemeClr val="bg2"/>
          </a:solidFill>
        </p:spPr>
        <p:txBody>
          <a:bodyPr/>
          <a:lstStyle/>
          <a:p>
            <a:pPr>
              <a:buFontTx/>
              <a:buNone/>
            </a:pPr>
            <a:r>
              <a:rPr lang="en-GB" sz="2000" b="1" smtClean="0">
                <a:solidFill>
                  <a:srgbClr val="FFFF00"/>
                </a:solidFill>
              </a:rPr>
              <a:t>Symptoms</a:t>
            </a:r>
          </a:p>
          <a:p>
            <a:pPr lvl="2"/>
            <a:r>
              <a:rPr lang="en-GB" sz="2000" b="1" smtClean="0"/>
              <a:t>Thirst</a:t>
            </a:r>
          </a:p>
          <a:p>
            <a:pPr lvl="2"/>
            <a:r>
              <a:rPr lang="en-GB" sz="2000" b="1" smtClean="0"/>
              <a:t>Passing lots of urine</a:t>
            </a:r>
          </a:p>
          <a:p>
            <a:pPr lvl="2"/>
            <a:r>
              <a:rPr lang="en-GB" sz="2000" b="1" smtClean="0"/>
              <a:t>Malaise</a:t>
            </a:r>
          </a:p>
          <a:p>
            <a:pPr lvl="2"/>
            <a:r>
              <a:rPr lang="en-GB" sz="2000" b="1" smtClean="0"/>
              <a:t>Infections (thrush)</a:t>
            </a:r>
          </a:p>
          <a:p>
            <a:pPr lvl="2"/>
            <a:r>
              <a:rPr lang="en-GB" sz="2000" b="1" smtClean="0"/>
              <a:t>Weight loss</a:t>
            </a:r>
          </a:p>
          <a:p>
            <a:pPr>
              <a:buFontTx/>
              <a:buNone/>
            </a:pPr>
            <a:r>
              <a:rPr lang="en-GB" sz="2000" b="1" smtClean="0">
                <a:solidFill>
                  <a:schemeClr val="tx2"/>
                </a:solidFill>
              </a:rPr>
              <a:t>BUT – many years of pre-diabetes (type 2) before these symptoms appear!</a:t>
            </a:r>
          </a:p>
        </p:txBody>
      </p:sp>
      <p:pic>
        <p:nvPicPr>
          <p:cNvPr id="18436" name="Picture 4" descr="needingtoiletdiabetes"/>
          <p:cNvPicPr>
            <a:picLocks noGrp="1" noChangeAspect="1" noChangeArrowheads="1"/>
          </p:cNvPicPr>
          <p:nvPr>
            <p:ph type="media" sz="half" idx="1"/>
          </p:nvPr>
        </p:nvPicPr>
        <p:blipFill>
          <a:blip r:embed="rId2"/>
          <a:srcRect/>
          <a:stretch>
            <a:fillRect/>
          </a:stretch>
        </p:blipFill>
        <p:spPr>
          <a:xfrm>
            <a:off x="381000" y="1447800"/>
            <a:ext cx="2438400" cy="3124200"/>
          </a:xfrm>
        </p:spPr>
      </p:pic>
      <p:sp>
        <p:nvSpPr>
          <p:cNvPr id="18437" name="Rectangle 5"/>
          <p:cNvSpPr>
            <a:spLocks noChangeArrowheads="1"/>
          </p:cNvSpPr>
          <p:nvPr/>
        </p:nvSpPr>
        <p:spPr bwMode="auto">
          <a:xfrm>
            <a:off x="2895600" y="4419600"/>
            <a:ext cx="6248400" cy="2438400"/>
          </a:xfrm>
          <a:prstGeom prst="rect">
            <a:avLst/>
          </a:prstGeom>
          <a:solidFill>
            <a:schemeClr val="bg2"/>
          </a:solidFill>
          <a:ln w="9525">
            <a:noFill/>
            <a:miter lim="800000"/>
            <a:headEnd/>
            <a:tailEnd/>
          </a:ln>
        </p:spPr>
        <p:txBody>
          <a:bodyPr/>
          <a:lstStyle/>
          <a:p>
            <a:pPr marL="342900" indent="-342900">
              <a:spcBef>
                <a:spcPct val="20000"/>
              </a:spcBef>
            </a:pPr>
            <a:r>
              <a:rPr lang="en-GB" b="1">
                <a:solidFill>
                  <a:srgbClr val="FFFF00"/>
                </a:solidFill>
              </a:rPr>
              <a:t>Biochemical tests </a:t>
            </a:r>
          </a:p>
          <a:p>
            <a:pPr marL="742950" lvl="1" indent="-285750">
              <a:spcBef>
                <a:spcPct val="20000"/>
              </a:spcBef>
              <a:buFontTx/>
              <a:buChar char="•"/>
            </a:pPr>
            <a:r>
              <a:rPr lang="en-GB" b="1"/>
              <a:t>Random plasma glucose</a:t>
            </a:r>
          </a:p>
          <a:p>
            <a:pPr marL="742950" lvl="1" indent="-285750">
              <a:spcBef>
                <a:spcPct val="20000"/>
              </a:spcBef>
              <a:buFontTx/>
              <a:buChar char="•"/>
            </a:pPr>
            <a:r>
              <a:rPr lang="en-GB" b="1"/>
              <a:t>Fasting plasma glucose</a:t>
            </a:r>
          </a:p>
          <a:p>
            <a:pPr marL="742950" lvl="1" indent="-285750">
              <a:spcBef>
                <a:spcPct val="20000"/>
              </a:spcBef>
              <a:buFontTx/>
              <a:buChar char="•"/>
            </a:pPr>
            <a:r>
              <a:rPr lang="en-GB" b="1"/>
              <a:t>Oral glucose tolerance test – 2h glucose</a:t>
            </a:r>
          </a:p>
          <a:p>
            <a:pPr marL="342900" indent="-342900">
              <a:spcBef>
                <a:spcPct val="20000"/>
              </a:spcBef>
            </a:pPr>
            <a:r>
              <a:rPr lang="en-GB" b="1"/>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524000"/>
          </a:xfrm>
          <a:solidFill>
            <a:srgbClr val="002060"/>
          </a:solidFill>
        </p:spPr>
        <p:txBody>
          <a:bodyPr/>
          <a:lstStyle/>
          <a:p>
            <a:pPr algn="l"/>
            <a:r>
              <a:rPr lang="en-US" b="1" u="sng" smtClean="0">
                <a:solidFill>
                  <a:srgbClr val="FFFF00"/>
                </a:solidFill>
              </a:rPr>
              <a:t>Fasting Blood sugar</a:t>
            </a:r>
          </a:p>
        </p:txBody>
      </p:sp>
      <p:sp>
        <p:nvSpPr>
          <p:cNvPr id="19459" name="Rectangle 3"/>
          <p:cNvSpPr>
            <a:spLocks noGrp="1" noChangeArrowheads="1"/>
          </p:cNvSpPr>
          <p:nvPr>
            <p:ph type="body" idx="1"/>
          </p:nvPr>
        </p:nvSpPr>
        <p:spPr>
          <a:xfrm>
            <a:off x="0" y="1447800"/>
            <a:ext cx="9144000" cy="5410200"/>
          </a:xfrm>
          <a:solidFill>
            <a:schemeClr val="bg2"/>
          </a:solidFill>
        </p:spPr>
        <p:txBody>
          <a:bodyPr/>
          <a:lstStyle/>
          <a:p>
            <a:pPr marL="609600" indent="-609600"/>
            <a:r>
              <a:rPr lang="en-US" b="1" smtClean="0"/>
              <a:t>Non diabetic: FBS&lt; 110 mg/dl (6.1m mol/dl).</a:t>
            </a:r>
          </a:p>
          <a:p>
            <a:pPr marL="609600" indent="-609600"/>
            <a:endParaRPr lang="ar-SA" b="1" smtClean="0"/>
          </a:p>
          <a:p>
            <a:pPr marL="609600" indent="-609600"/>
            <a:r>
              <a:rPr lang="en-US" b="1" smtClean="0"/>
              <a:t>Glucose Intolerance: FBS 110 -125 mg/dl (6.1-6.9 m mol/dl).</a:t>
            </a:r>
          </a:p>
          <a:p>
            <a:pPr marL="609600" indent="-609600"/>
            <a:endParaRPr lang="ar-SA" b="1" smtClean="0"/>
          </a:p>
          <a:p>
            <a:pPr marL="609600" indent="-609600"/>
            <a:r>
              <a:rPr lang="en-US" b="1" smtClean="0"/>
              <a:t>Diabetic: FBS &gt;126 mg/dl (&gt;7 m mol/dl)</a:t>
            </a:r>
          </a:p>
          <a:p>
            <a:pPr marL="609600" indent="-609600">
              <a:buFont typeface="Arial" pitchFamily="34" charset="0"/>
              <a:buNone/>
            </a:pPr>
            <a:r>
              <a:rPr lang="en-US" b="1" smtClean="0"/>
              <a:t>       </a:t>
            </a:r>
            <a:r>
              <a:rPr lang="en-US" b="1" u="sng" smtClean="0"/>
              <a:t>OR</a:t>
            </a:r>
            <a:r>
              <a:rPr lang="en-US" b="1" smtClean="0"/>
              <a:t> Random BS &gt;200 mg/dl (&gt;11.1m mol/dl) </a:t>
            </a:r>
            <a:r>
              <a:rPr lang="ar-SA" b="1" smtClean="0"/>
              <a:t>.</a:t>
            </a:r>
            <a:endParaRPr lang="en-US" b="1" smtClean="0"/>
          </a:p>
        </p:txBody>
      </p:sp>
      <p:sp>
        <p:nvSpPr>
          <p:cNvPr id="4" name="Date Placeholder 3"/>
          <p:cNvSpPr>
            <a:spLocks noGrp="1"/>
          </p:cNvSpPr>
          <p:nvPr>
            <p:ph type="dt" sz="quarter" idx="10"/>
          </p:nvPr>
        </p:nvSpPr>
        <p:spPr/>
        <p:txBody>
          <a:bodyPr/>
          <a:lstStyle/>
          <a:p>
            <a:pPr>
              <a:defRPr/>
            </a:pPr>
            <a:fld id="{C0B38E0A-0705-4E6C-8453-1D5C55C9144D}" type="datetime1">
              <a:rPr lang="en-US"/>
              <a:pPr>
                <a:defRPr/>
              </a:pPr>
              <a:t>5/19/2014</a:t>
            </a:fld>
            <a:endParaRPr lang="en-US"/>
          </a:p>
        </p:txBody>
      </p:sp>
      <p:sp>
        <p:nvSpPr>
          <p:cNvPr id="5" name="Slide Number Placeholder 4"/>
          <p:cNvSpPr>
            <a:spLocks noGrp="1"/>
          </p:cNvSpPr>
          <p:nvPr>
            <p:ph type="sldNum" sz="quarter" idx="12"/>
          </p:nvPr>
        </p:nvSpPr>
        <p:spPr/>
        <p:txBody>
          <a:bodyPr/>
          <a:lstStyle/>
          <a:p>
            <a:pPr>
              <a:defRPr/>
            </a:pPr>
            <a:fld id="{760BA16C-9D7D-432C-847A-AEAECF1FA447}" type="slidenum">
              <a:rPr lang="ar-SA"/>
              <a:pPr>
                <a:defRPr/>
              </a:pPr>
              <a:t>7</a:t>
            </a:fld>
            <a:endParaRPr lang="en-US"/>
          </a:p>
        </p:txBody>
      </p:sp>
      <p:sp>
        <p:nvSpPr>
          <p:cNvPr id="6" name="Footer Placeholder 5"/>
          <p:cNvSpPr>
            <a:spLocks noGrp="1"/>
          </p:cNvSpPr>
          <p:nvPr>
            <p:ph type="ftr" sz="quarter" idx="11"/>
          </p:nvPr>
        </p:nvSpPr>
        <p:spPr/>
        <p:txBody>
          <a:bodyPr/>
          <a:lstStyle/>
          <a:p>
            <a:pPr>
              <a:defRPr/>
            </a:pPr>
            <a:r>
              <a:rPr lang="en-US"/>
              <a:t>Prof. Ashry Gad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6858000"/>
          </a:xfrm>
          <a:solidFill>
            <a:schemeClr val="bg2"/>
          </a:solidFill>
        </p:spPr>
        <p:txBody>
          <a:bodyPr/>
          <a:lstStyle/>
          <a:p>
            <a:endParaRPr lang="en-US" sz="2800" b="1" smtClean="0"/>
          </a:p>
          <a:p>
            <a:pPr>
              <a:buFont typeface="Wingdings" pitchFamily="2" charset="2"/>
              <a:buNone/>
            </a:pPr>
            <a:r>
              <a:rPr lang="en-US" sz="3600" b="1" smtClean="0">
                <a:solidFill>
                  <a:srgbClr val="FFFF00"/>
                </a:solidFill>
              </a:rPr>
              <a:t>Diagnosis </a:t>
            </a:r>
            <a:r>
              <a:rPr lang="en-US" sz="2800" b="1" smtClean="0">
                <a:solidFill>
                  <a:srgbClr val="FFFF00"/>
                </a:solidFill>
              </a:rPr>
              <a:t>based on: </a:t>
            </a:r>
          </a:p>
          <a:p>
            <a:pPr>
              <a:buFont typeface="Wingdings" pitchFamily="2" charset="2"/>
              <a:buNone/>
            </a:pPr>
            <a:r>
              <a:rPr lang="en-US" sz="2800" b="1" smtClean="0"/>
              <a:t>     Glucose Tolerance Test 2 hr post 75 gm glucose</a:t>
            </a:r>
          </a:p>
          <a:p>
            <a:pPr>
              <a:buFont typeface="Wingdings" pitchFamily="2" charset="2"/>
              <a:buNone/>
            </a:pPr>
            <a:endParaRPr lang="en-US" sz="2800" b="1" smtClean="0"/>
          </a:p>
          <a:p>
            <a:r>
              <a:rPr lang="en-US" sz="2800" b="1" smtClean="0">
                <a:solidFill>
                  <a:srgbClr val="FFFF00"/>
                </a:solidFill>
              </a:rPr>
              <a:t>If </a:t>
            </a:r>
            <a:r>
              <a:rPr lang="en-US" sz="2800" b="1" smtClean="0">
                <a:solidFill>
                  <a:srgbClr val="FFFFFF"/>
                </a:solidFill>
              </a:rPr>
              <a:t>&lt;</a:t>
            </a:r>
            <a:r>
              <a:rPr lang="en-US" sz="2800" b="1" smtClean="0">
                <a:solidFill>
                  <a:schemeClr val="folHlink"/>
                </a:solidFill>
              </a:rPr>
              <a:t> </a:t>
            </a:r>
            <a:r>
              <a:rPr lang="en-US" sz="2800" b="1" smtClean="0">
                <a:solidFill>
                  <a:srgbClr val="FFFF00"/>
                </a:solidFill>
              </a:rPr>
              <a:t>7.8 </a:t>
            </a:r>
            <a:r>
              <a:rPr lang="en-US" sz="2400" b="1" smtClean="0">
                <a:solidFill>
                  <a:srgbClr val="FFFF00"/>
                </a:solidFill>
              </a:rPr>
              <a:t>mmol/L</a:t>
            </a:r>
            <a:r>
              <a:rPr lang="en-US" sz="2800" b="1" smtClean="0"/>
              <a:t> = normal GTT</a:t>
            </a:r>
          </a:p>
          <a:p>
            <a:pPr>
              <a:buFont typeface="Wingdings" pitchFamily="2" charset="2"/>
              <a:buNone/>
            </a:pPr>
            <a:endParaRPr lang="en-US" sz="2800" b="1" smtClean="0"/>
          </a:p>
          <a:p>
            <a:r>
              <a:rPr lang="en-US" sz="2800" b="1" smtClean="0">
                <a:solidFill>
                  <a:srgbClr val="FFFF00"/>
                </a:solidFill>
              </a:rPr>
              <a:t>If ≥ 7.8 mmol/L </a:t>
            </a:r>
            <a:r>
              <a:rPr lang="en-US" sz="2800" b="1" smtClean="0"/>
              <a:t>and</a:t>
            </a:r>
            <a:r>
              <a:rPr lang="en-US" sz="2800" b="1" smtClean="0">
                <a:solidFill>
                  <a:schemeClr val="folHlink"/>
                </a:solidFill>
              </a:rPr>
              <a:t> </a:t>
            </a:r>
            <a:r>
              <a:rPr lang="en-US" sz="2800" b="1" smtClean="0">
                <a:solidFill>
                  <a:srgbClr val="FFFF00"/>
                </a:solidFill>
              </a:rPr>
              <a:t>&lt; 11.1 mmol/L</a:t>
            </a:r>
            <a:r>
              <a:rPr lang="en-US" sz="2800" b="1" smtClean="0">
                <a:solidFill>
                  <a:schemeClr val="folHlink"/>
                </a:solidFill>
              </a:rPr>
              <a:t> </a:t>
            </a:r>
            <a:r>
              <a:rPr lang="en-US" sz="2800" b="1" smtClean="0"/>
              <a:t>=  GTT</a:t>
            </a:r>
          </a:p>
          <a:p>
            <a:pPr>
              <a:buFont typeface="Wingdings" pitchFamily="2" charset="2"/>
              <a:buNone/>
            </a:pPr>
            <a:endParaRPr lang="en-US" sz="2800" b="1" smtClean="0"/>
          </a:p>
          <a:p>
            <a:r>
              <a:rPr lang="en-US" sz="2800" b="1" smtClean="0">
                <a:solidFill>
                  <a:srgbClr val="FFFF00"/>
                </a:solidFill>
              </a:rPr>
              <a:t>If ≥ 11.1 mmol/L </a:t>
            </a:r>
            <a:r>
              <a:rPr lang="en-US" sz="2800" b="1" smtClean="0"/>
              <a:t>=  provisional diagnosis of  Diabetes</a:t>
            </a:r>
          </a:p>
          <a:p>
            <a:endParaRPr lang="en-US" sz="2800" b="1" smtClean="0"/>
          </a:p>
          <a:p>
            <a:endParaRPr lang="en-US" sz="2800" smtClean="0"/>
          </a:p>
          <a:p>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 calcmode="lin" valueType="num">
                                      <p:cBhvr>
                                        <p:cTn id="7" dur="1000" fill="hold"/>
                                        <p:tgtEl>
                                          <p:spTgt spid="14339">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143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9">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339">
                                            <p:txEl>
                                              <p:pRg st="6" end="6"/>
                                            </p:txEl>
                                          </p:spTgt>
                                        </p:tgtEl>
                                        <p:attrNameLst>
                                          <p:attrName>style.visibility</p:attrName>
                                        </p:attrNameLst>
                                      </p:cBhvr>
                                      <p:to>
                                        <p:strVal val="visible"/>
                                      </p:to>
                                    </p:set>
                                    <p:anim calcmode="lin" valueType="num">
                                      <p:cBhvr>
                                        <p:cTn id="14" dur="1000" fill="hold"/>
                                        <p:tgtEl>
                                          <p:spTgt spid="14339">
                                            <p:txEl>
                                              <p:pRg st="6" end="6"/>
                                            </p:txEl>
                                          </p:spTgt>
                                        </p:tgtEl>
                                        <p:attrNameLst>
                                          <p:attrName>ppt_x</p:attrName>
                                        </p:attrNameLst>
                                      </p:cBhvr>
                                      <p:tavLst>
                                        <p:tav tm="0">
                                          <p:val>
                                            <p:strVal val="#ppt_x-.2"/>
                                          </p:val>
                                        </p:tav>
                                        <p:tav tm="100000">
                                          <p:val>
                                            <p:strVal val="#ppt_x"/>
                                          </p:val>
                                        </p:tav>
                                      </p:tavLst>
                                    </p:anim>
                                    <p:anim calcmode="lin" valueType="num">
                                      <p:cBhvr>
                                        <p:cTn id="15" dur="1000" fill="hold"/>
                                        <p:tgtEl>
                                          <p:spTgt spid="1433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3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4339">
                                            <p:txEl>
                                              <p:pRg st="8" end="8"/>
                                            </p:txEl>
                                          </p:spTgt>
                                        </p:tgtEl>
                                        <p:attrNameLst>
                                          <p:attrName>style.visibility</p:attrName>
                                        </p:attrNameLst>
                                      </p:cBhvr>
                                      <p:to>
                                        <p:strVal val="visible"/>
                                      </p:to>
                                    </p:set>
                                    <p:anim calcmode="lin" valueType="num">
                                      <p:cBhvr>
                                        <p:cTn id="21" dur="1000" fill="hold"/>
                                        <p:tgtEl>
                                          <p:spTgt spid="14339">
                                            <p:txEl>
                                              <p:pRg st="8" end="8"/>
                                            </p:txEl>
                                          </p:spTgt>
                                        </p:tgtEl>
                                        <p:attrNameLst>
                                          <p:attrName>ppt_x</p:attrName>
                                        </p:attrNameLst>
                                      </p:cBhvr>
                                      <p:tavLst>
                                        <p:tav tm="0">
                                          <p:val>
                                            <p:strVal val="#ppt_x-.2"/>
                                          </p:val>
                                        </p:tav>
                                        <p:tav tm="100000">
                                          <p:val>
                                            <p:strVal val="#ppt_x"/>
                                          </p:val>
                                        </p:tav>
                                      </p:tavLst>
                                    </p:anim>
                                    <p:anim calcmode="lin" valueType="num">
                                      <p:cBhvr>
                                        <p:cTn id="22" dur="1000" fill="hold"/>
                                        <p:tgtEl>
                                          <p:spTgt spid="1433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371600"/>
          </a:xfrm>
          <a:solidFill>
            <a:srgbClr val="002060"/>
          </a:solidFill>
        </p:spPr>
        <p:txBody>
          <a:bodyPr/>
          <a:lstStyle/>
          <a:p>
            <a:r>
              <a:rPr lang="en-GB" smtClean="0">
                <a:solidFill>
                  <a:srgbClr val="FFFF00"/>
                </a:solidFill>
              </a:rPr>
              <a:t>Why is diabetes so important?</a:t>
            </a:r>
          </a:p>
        </p:txBody>
      </p:sp>
      <p:sp>
        <p:nvSpPr>
          <p:cNvPr id="21507" name="Rectangle 3"/>
          <p:cNvSpPr>
            <a:spLocks noGrp="1" noChangeArrowheads="1"/>
          </p:cNvSpPr>
          <p:nvPr>
            <p:ph type="body" idx="1"/>
          </p:nvPr>
        </p:nvSpPr>
        <p:spPr>
          <a:xfrm>
            <a:off x="0" y="1371600"/>
            <a:ext cx="9144000" cy="5486400"/>
          </a:xfrm>
          <a:solidFill>
            <a:schemeClr val="bg2"/>
          </a:solidFill>
        </p:spPr>
        <p:txBody>
          <a:bodyPr/>
          <a:lstStyle/>
          <a:p>
            <a:pPr marL="95250" indent="-3175">
              <a:buFontTx/>
              <a:buNone/>
            </a:pPr>
            <a:r>
              <a:rPr lang="en-GB" b="1" smtClean="0"/>
              <a:t>The burden to patients, carers, NHS</a:t>
            </a:r>
          </a:p>
          <a:p>
            <a:pPr marL="630238" lvl="1" indent="-293688"/>
            <a:r>
              <a:rPr lang="en-GB" sz="2400" b="1" smtClean="0"/>
              <a:t>Complications</a:t>
            </a:r>
          </a:p>
          <a:p>
            <a:pPr marL="1049338" lvl="2"/>
            <a:r>
              <a:rPr lang="en-GB" b="1" smtClean="0"/>
              <a:t>Cardiovascular </a:t>
            </a:r>
          </a:p>
          <a:p>
            <a:pPr marL="1049338" lvl="2"/>
            <a:r>
              <a:rPr lang="en-GB" b="1" smtClean="0"/>
              <a:t>Eyes</a:t>
            </a:r>
          </a:p>
          <a:p>
            <a:pPr marL="1049338" lvl="2"/>
            <a:r>
              <a:rPr lang="en-GB" b="1" smtClean="0"/>
              <a:t>Renal - Hypertension, renal failure</a:t>
            </a:r>
          </a:p>
          <a:p>
            <a:pPr marL="1049338" lvl="2"/>
            <a:r>
              <a:rPr lang="en-GB" b="1" smtClean="0"/>
              <a:t>Feet</a:t>
            </a:r>
          </a:p>
          <a:p>
            <a:pPr marL="1049338" lvl="2"/>
            <a:r>
              <a:rPr lang="en-GB" b="1" smtClean="0"/>
              <a:t>Skin, infections, sexual, psycho-sexual, depression</a:t>
            </a:r>
          </a:p>
          <a:p>
            <a:pPr marL="1049338" lvl="2"/>
            <a:r>
              <a:rPr lang="en-GB" b="1" smtClean="0"/>
              <a:t>Quality of life</a:t>
            </a:r>
          </a:p>
          <a:p>
            <a:pPr marL="1049338" lvl="2"/>
            <a:r>
              <a:rPr lang="en-GB" b="1" smtClean="0"/>
              <a:t>Premature mortality</a:t>
            </a:r>
          </a:p>
          <a:p>
            <a:pPr marL="630238" lvl="1" indent="-293688">
              <a:spcBef>
                <a:spcPct val="15000"/>
              </a:spcBef>
              <a:spcAft>
                <a:spcPct val="20000"/>
              </a:spcAft>
            </a:pPr>
            <a:r>
              <a:rPr lang="en-GB" sz="2400" b="1" smtClean="0"/>
              <a:t>Cost</a:t>
            </a:r>
          </a:p>
          <a:p>
            <a:pPr marL="630238" lvl="1" indent="-293688">
              <a:spcBef>
                <a:spcPct val="15000"/>
              </a:spcBef>
              <a:spcAft>
                <a:spcPct val="20000"/>
              </a:spcAft>
              <a:buFontTx/>
              <a:buNone/>
            </a:pPr>
            <a:r>
              <a:rPr lang="en-GB" smtClean="0"/>
              <a:t>                          </a:t>
            </a:r>
          </a:p>
          <a:p>
            <a:pPr marL="2744788" lvl="4">
              <a:spcBef>
                <a:spcPct val="15000"/>
              </a:spcBef>
              <a:spcAft>
                <a:spcPct val="20000"/>
              </a:spcAft>
              <a:buFontTx/>
              <a:buNone/>
            </a:pPr>
            <a:endParaRPr lang="en-GB"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1688</Words>
  <Application>Microsoft Office PowerPoint</Application>
  <PresentationFormat>عرض على الشاشة (3:4)‏</PresentationFormat>
  <Paragraphs>323</Paragraphs>
  <Slides>47</Slides>
  <Notes>9</Notes>
  <HiddenSlides>0</HiddenSlides>
  <MMClips>0</MMClips>
  <ScaleCrop>false</ScaleCrop>
  <HeadingPairs>
    <vt:vector size="8" baseType="variant">
      <vt:variant>
        <vt:lpstr>الخطوط المستخدمة</vt:lpstr>
      </vt:variant>
      <vt:variant>
        <vt:i4>13</vt:i4>
      </vt:variant>
      <vt:variant>
        <vt:lpstr>سمة</vt:lpstr>
      </vt:variant>
      <vt:variant>
        <vt:i4>1</vt:i4>
      </vt:variant>
      <vt:variant>
        <vt:lpstr>خوادم OLE مضمنة</vt:lpstr>
      </vt:variant>
      <vt:variant>
        <vt:i4>4</vt:i4>
      </vt:variant>
      <vt:variant>
        <vt:lpstr>عناوين الشرائح</vt:lpstr>
      </vt:variant>
      <vt:variant>
        <vt:i4>47</vt:i4>
      </vt:variant>
    </vt:vector>
  </HeadingPairs>
  <TitlesOfParts>
    <vt:vector size="65" baseType="lpstr">
      <vt:lpstr>Calibri</vt:lpstr>
      <vt:lpstr>Arial</vt:lpstr>
      <vt:lpstr>Aharoni</vt:lpstr>
      <vt:lpstr>Times New Roman</vt:lpstr>
      <vt:lpstr>Wingdings</vt:lpstr>
      <vt:lpstr>Helvetica</vt:lpstr>
      <vt:lpstr>Tahoma</vt:lpstr>
      <vt:lpstr>ＭＳ Ｐゴシック</vt:lpstr>
      <vt:lpstr>Impact</vt:lpstr>
      <vt:lpstr>Bangle</vt:lpstr>
      <vt:lpstr>Monotype Sorts</vt:lpstr>
      <vt:lpstr>Comic Sans MS</vt:lpstr>
      <vt:lpstr>TrueFrutiger</vt:lpstr>
      <vt:lpstr>Office Theme</vt:lpstr>
      <vt:lpstr>Photo Editor Photo</vt:lpstr>
      <vt:lpstr>Gráfico</vt:lpstr>
      <vt:lpstr>Chart</vt:lpstr>
      <vt:lpstr>Microsoft Office Excel Chart</vt:lpstr>
      <vt:lpstr>Epidemiology of  Diabetes mellitus</vt:lpstr>
      <vt:lpstr>Learning Objectives</vt:lpstr>
      <vt:lpstr>الشريحة 3</vt:lpstr>
      <vt:lpstr>Diabetes Mellitus</vt:lpstr>
      <vt:lpstr>Types of diabetes</vt:lpstr>
      <vt:lpstr>Diagnosis of diabetes </vt:lpstr>
      <vt:lpstr>Fasting Blood sugar</vt:lpstr>
      <vt:lpstr>الشريحة 8</vt:lpstr>
      <vt:lpstr>Why is diabetes so important?</vt:lpstr>
      <vt:lpstr>Epidemiology of diabetes</vt:lpstr>
      <vt:lpstr>الشريحة 11</vt:lpstr>
      <vt:lpstr>الشريحة 12</vt:lpstr>
      <vt:lpstr>الشريحة 13</vt:lpstr>
      <vt:lpstr>الشريحة 14</vt:lpstr>
      <vt:lpstr>Diagnosed and Undiagnosed Prevalence of Diabetes by Age in the US (NHANES III)</vt:lpstr>
      <vt:lpstr>Top 10 Countries with the highest prevalence of diabetes in 2007 and 2025 (SA figure is based on FPG of 7 mmol and over)</vt:lpstr>
      <vt:lpstr>Prevalence of diabetes based on stepwise surveys</vt:lpstr>
      <vt:lpstr>Prevalence of Diabetes in EMR</vt:lpstr>
      <vt:lpstr>الشريحة 19</vt:lpstr>
      <vt:lpstr>الشريحة 20</vt:lpstr>
      <vt:lpstr> Diabetes mellitus and age distribution in KSA </vt:lpstr>
      <vt:lpstr>Types of DM and age in KSA </vt:lpstr>
      <vt:lpstr>Diabetic complications</vt:lpstr>
      <vt:lpstr>الشريحة 24</vt:lpstr>
      <vt:lpstr>الشريحة 25</vt:lpstr>
      <vt:lpstr>الشريحة 26</vt:lpstr>
      <vt:lpstr>الشريحة 27</vt:lpstr>
      <vt:lpstr>الشريحة 28</vt:lpstr>
      <vt:lpstr>الشريحة 29</vt:lpstr>
      <vt:lpstr>الشريحة 30</vt:lpstr>
      <vt:lpstr>الشريحة 31</vt:lpstr>
      <vt:lpstr>Family history</vt:lpstr>
      <vt:lpstr>Obesity</vt:lpstr>
      <vt:lpstr>الشريحة 34</vt:lpstr>
      <vt:lpstr>الشريحة 35</vt:lpstr>
      <vt:lpstr>الشريحة 36</vt:lpstr>
      <vt:lpstr>Diet. </vt:lpstr>
      <vt:lpstr>الشريحة 38</vt:lpstr>
      <vt:lpstr>الشريحة 39</vt:lpstr>
      <vt:lpstr>الشريحة 40</vt:lpstr>
      <vt:lpstr>Infections </vt:lpstr>
      <vt:lpstr>Pregnancy</vt:lpstr>
      <vt:lpstr>الشريحة 43</vt:lpstr>
      <vt:lpstr>Physiologic or emotional stress</vt:lpstr>
      <vt:lpstr>References</vt:lpstr>
      <vt:lpstr>الشريحة 46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Dr.Ashry</dc:creator>
  <cp:lastModifiedBy>AA</cp:lastModifiedBy>
  <cp:revision>75</cp:revision>
  <dcterms:created xsi:type="dcterms:W3CDTF">2011-05-18T11:52:13Z</dcterms:created>
  <dcterms:modified xsi:type="dcterms:W3CDTF">2014-05-18T21:45:12Z</dcterms:modified>
</cp:coreProperties>
</file>