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256" r:id="rId2"/>
    <p:sldId id="257" r:id="rId3"/>
    <p:sldId id="277" r:id="rId4"/>
    <p:sldId id="278" r:id="rId5"/>
    <p:sldId id="279" r:id="rId6"/>
    <p:sldId id="285" r:id="rId7"/>
    <p:sldId id="280" r:id="rId8"/>
    <p:sldId id="281" r:id="rId9"/>
    <p:sldId id="282" r:id="rId10"/>
    <p:sldId id="283" r:id="rId11"/>
    <p:sldId id="272" r:id="rId12"/>
    <p:sldId id="284" r:id="rId13"/>
    <p:sldId id="268" r:id="rId14"/>
    <p:sldId id="269" r:id="rId15"/>
    <p:sldId id="270" r:id="rId16"/>
    <p:sldId id="271" r:id="rId17"/>
    <p:sldId id="273" r:id="rId18"/>
    <p:sldId id="258" r:id="rId19"/>
    <p:sldId id="259" r:id="rId20"/>
    <p:sldId id="260" r:id="rId21"/>
    <p:sldId id="261" r:id="rId22"/>
    <p:sldId id="262" r:id="rId23"/>
    <p:sldId id="263" r:id="rId24"/>
    <p:sldId id="274" r:id="rId25"/>
    <p:sldId id="275" r:id="rId26"/>
    <p:sldId id="264" r:id="rId27"/>
    <p:sldId id="265" r:id="rId28"/>
    <p:sldId id="266" r:id="rId29"/>
    <p:sldId id="267" r:id="rId3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A708B8-BBEC-4D1C-8F42-E464297817A6}" type="doc">
      <dgm:prSet loTypeId="urn:microsoft.com/office/officeart/2005/8/layout/venn1" loCatId="relationship" qsTypeId="urn:microsoft.com/office/officeart/2005/8/quickstyle/simple2" qsCatId="simple" csTypeId="urn:microsoft.com/office/officeart/2005/8/colors/colorful5" csCatId="colorful" phldr="1"/>
      <dgm:spPr/>
    </dgm:pt>
    <dgm:pt modelId="{1EA94C8A-0FE4-426E-8474-F48E6121E296}">
      <dgm:prSet phldrT="[Text]"/>
      <dgm:spPr/>
      <dgm:t>
        <a:bodyPr/>
        <a:lstStyle/>
        <a:p>
          <a:r>
            <a:rPr lang="en-US" dirty="0" smtClean="0"/>
            <a:t>Health Education</a:t>
          </a:r>
          <a:endParaRPr lang="en-US" dirty="0"/>
        </a:p>
      </dgm:t>
    </dgm:pt>
    <dgm:pt modelId="{A4EFAF6A-9C11-4F75-AE01-FF307A63C219}" type="parTrans" cxnId="{66BE836E-0AB0-4C49-BAB2-1F53F76DA9BF}">
      <dgm:prSet/>
      <dgm:spPr/>
      <dgm:t>
        <a:bodyPr/>
        <a:lstStyle/>
        <a:p>
          <a:endParaRPr lang="en-US"/>
        </a:p>
      </dgm:t>
    </dgm:pt>
    <dgm:pt modelId="{34E75A9E-60EB-48C8-9FF2-ACE09BE836FD}" type="sibTrans" cxnId="{66BE836E-0AB0-4C49-BAB2-1F53F76DA9BF}">
      <dgm:prSet/>
      <dgm:spPr/>
      <dgm:t>
        <a:bodyPr/>
        <a:lstStyle/>
        <a:p>
          <a:endParaRPr lang="en-US"/>
        </a:p>
      </dgm:t>
    </dgm:pt>
    <dgm:pt modelId="{8F7582B3-36FE-4E92-9B8B-A5192C077333}">
      <dgm:prSet phldrT="[Text]"/>
      <dgm:spPr/>
      <dgm:t>
        <a:bodyPr/>
        <a:lstStyle/>
        <a:p>
          <a:r>
            <a:rPr lang="en-US" dirty="0" smtClean="0"/>
            <a:t>Health Protection</a:t>
          </a:r>
          <a:endParaRPr lang="en-US" dirty="0"/>
        </a:p>
      </dgm:t>
    </dgm:pt>
    <dgm:pt modelId="{A4BE4107-0BB1-48F6-8D56-4731BE34795D}" type="parTrans" cxnId="{C0A71D05-7ACF-43CB-B79D-83E32C2F832E}">
      <dgm:prSet/>
      <dgm:spPr/>
      <dgm:t>
        <a:bodyPr/>
        <a:lstStyle/>
        <a:p>
          <a:endParaRPr lang="en-US"/>
        </a:p>
      </dgm:t>
    </dgm:pt>
    <dgm:pt modelId="{9680E96B-AAEC-4DA8-A830-39EE92ECFF46}" type="sibTrans" cxnId="{C0A71D05-7ACF-43CB-B79D-83E32C2F832E}">
      <dgm:prSet/>
      <dgm:spPr/>
      <dgm:t>
        <a:bodyPr/>
        <a:lstStyle/>
        <a:p>
          <a:endParaRPr lang="en-US"/>
        </a:p>
      </dgm:t>
    </dgm:pt>
    <dgm:pt modelId="{558B2571-0BF6-4599-86FC-77F07DF4EC78}">
      <dgm:prSet phldrT="[Text]"/>
      <dgm:spPr/>
      <dgm:t>
        <a:bodyPr/>
        <a:lstStyle/>
        <a:p>
          <a:r>
            <a:rPr lang="en-US" dirty="0" smtClean="0"/>
            <a:t>Prevention</a:t>
          </a:r>
          <a:endParaRPr lang="en-US" dirty="0"/>
        </a:p>
      </dgm:t>
    </dgm:pt>
    <dgm:pt modelId="{4DD6133C-6B5F-4560-B3A3-7AC33D124934}" type="parTrans" cxnId="{529723D9-B3D3-4F04-980A-70B648172791}">
      <dgm:prSet/>
      <dgm:spPr/>
      <dgm:t>
        <a:bodyPr/>
        <a:lstStyle/>
        <a:p>
          <a:endParaRPr lang="en-US"/>
        </a:p>
      </dgm:t>
    </dgm:pt>
    <dgm:pt modelId="{A40B9BD6-A759-4FC0-8B25-50F2FAC5FE8B}" type="sibTrans" cxnId="{529723D9-B3D3-4F04-980A-70B648172791}">
      <dgm:prSet/>
      <dgm:spPr/>
      <dgm:t>
        <a:bodyPr/>
        <a:lstStyle/>
        <a:p>
          <a:endParaRPr lang="en-US"/>
        </a:p>
      </dgm:t>
    </dgm:pt>
    <dgm:pt modelId="{80C3F2E1-18DF-4792-A622-CA6C1DF6DB47}" type="pres">
      <dgm:prSet presAssocID="{4AA708B8-BBEC-4D1C-8F42-E464297817A6}" presName="compositeShape" presStyleCnt="0">
        <dgm:presLayoutVars>
          <dgm:chMax val="7"/>
          <dgm:dir/>
          <dgm:resizeHandles val="exact"/>
        </dgm:presLayoutVars>
      </dgm:prSet>
      <dgm:spPr/>
    </dgm:pt>
    <dgm:pt modelId="{0E3064A8-FC52-4425-B02A-F0555A08B1B9}" type="pres">
      <dgm:prSet presAssocID="{1EA94C8A-0FE4-426E-8474-F48E6121E296}" presName="circ1" presStyleLbl="vennNode1" presStyleIdx="0" presStyleCnt="3"/>
      <dgm:spPr/>
      <dgm:t>
        <a:bodyPr/>
        <a:lstStyle/>
        <a:p>
          <a:endParaRPr lang="en-US"/>
        </a:p>
      </dgm:t>
    </dgm:pt>
    <dgm:pt modelId="{D1A5A35F-FC2C-4AAE-9D5E-296F94304591}" type="pres">
      <dgm:prSet presAssocID="{1EA94C8A-0FE4-426E-8474-F48E6121E2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5904E-F1B5-4AC4-B4DA-AFAF38320927}" type="pres">
      <dgm:prSet presAssocID="{8F7582B3-36FE-4E92-9B8B-A5192C077333}" presName="circ2" presStyleLbl="vennNode1" presStyleIdx="1" presStyleCnt="3"/>
      <dgm:spPr/>
      <dgm:t>
        <a:bodyPr/>
        <a:lstStyle/>
        <a:p>
          <a:endParaRPr lang="en-US"/>
        </a:p>
      </dgm:t>
    </dgm:pt>
    <dgm:pt modelId="{314B9FC9-D560-4DFD-8F56-8EB1362B071D}" type="pres">
      <dgm:prSet presAssocID="{8F7582B3-36FE-4E92-9B8B-A5192C07733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49761-372C-48E6-ABF0-2CA98B4975D0}" type="pres">
      <dgm:prSet presAssocID="{558B2571-0BF6-4599-86FC-77F07DF4EC78}" presName="circ3" presStyleLbl="vennNode1" presStyleIdx="2" presStyleCnt="3"/>
      <dgm:spPr/>
      <dgm:t>
        <a:bodyPr/>
        <a:lstStyle/>
        <a:p>
          <a:endParaRPr lang="en-US"/>
        </a:p>
      </dgm:t>
    </dgm:pt>
    <dgm:pt modelId="{BCEA7F75-9ADD-4AC9-81F4-46DBC20546C9}" type="pres">
      <dgm:prSet presAssocID="{558B2571-0BF6-4599-86FC-77F07DF4EC7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71E2EB-DA6B-42C3-80F6-29F1A46845B0}" type="presOf" srcId="{1EA94C8A-0FE4-426E-8474-F48E6121E296}" destId="{0E3064A8-FC52-4425-B02A-F0555A08B1B9}" srcOrd="0" destOrd="0" presId="urn:microsoft.com/office/officeart/2005/8/layout/venn1"/>
    <dgm:cxn modelId="{C0B03F9A-35DF-4676-9EAD-48BC57133129}" type="presOf" srcId="{8F7582B3-36FE-4E92-9B8B-A5192C077333}" destId="{89A5904E-F1B5-4AC4-B4DA-AFAF38320927}" srcOrd="0" destOrd="0" presId="urn:microsoft.com/office/officeart/2005/8/layout/venn1"/>
    <dgm:cxn modelId="{ECCA4AF1-91AC-4EE1-8524-17B2A450BC64}" type="presOf" srcId="{8F7582B3-36FE-4E92-9B8B-A5192C077333}" destId="{314B9FC9-D560-4DFD-8F56-8EB1362B071D}" srcOrd="1" destOrd="0" presId="urn:microsoft.com/office/officeart/2005/8/layout/venn1"/>
    <dgm:cxn modelId="{94772296-94D5-48EC-9401-5CB34F7F2A2A}" type="presOf" srcId="{4AA708B8-BBEC-4D1C-8F42-E464297817A6}" destId="{80C3F2E1-18DF-4792-A622-CA6C1DF6DB47}" srcOrd="0" destOrd="0" presId="urn:microsoft.com/office/officeart/2005/8/layout/venn1"/>
    <dgm:cxn modelId="{529723D9-B3D3-4F04-980A-70B648172791}" srcId="{4AA708B8-BBEC-4D1C-8F42-E464297817A6}" destId="{558B2571-0BF6-4599-86FC-77F07DF4EC78}" srcOrd="2" destOrd="0" parTransId="{4DD6133C-6B5F-4560-B3A3-7AC33D124934}" sibTransId="{A40B9BD6-A759-4FC0-8B25-50F2FAC5FE8B}"/>
    <dgm:cxn modelId="{105DD116-5A03-411E-9432-964B18FD6494}" type="presOf" srcId="{1EA94C8A-0FE4-426E-8474-F48E6121E296}" destId="{D1A5A35F-FC2C-4AAE-9D5E-296F94304591}" srcOrd="1" destOrd="0" presId="urn:microsoft.com/office/officeart/2005/8/layout/venn1"/>
    <dgm:cxn modelId="{07161E9A-C6BE-4758-A2DF-5E4E70F44F45}" type="presOf" srcId="{558B2571-0BF6-4599-86FC-77F07DF4EC78}" destId="{FDD49761-372C-48E6-ABF0-2CA98B4975D0}" srcOrd="0" destOrd="0" presId="urn:microsoft.com/office/officeart/2005/8/layout/venn1"/>
    <dgm:cxn modelId="{AA2805F5-E4E8-4A5B-BD65-819DEE1DAC11}" type="presOf" srcId="{558B2571-0BF6-4599-86FC-77F07DF4EC78}" destId="{BCEA7F75-9ADD-4AC9-81F4-46DBC20546C9}" srcOrd="1" destOrd="0" presId="urn:microsoft.com/office/officeart/2005/8/layout/venn1"/>
    <dgm:cxn modelId="{C0A71D05-7ACF-43CB-B79D-83E32C2F832E}" srcId="{4AA708B8-BBEC-4D1C-8F42-E464297817A6}" destId="{8F7582B3-36FE-4E92-9B8B-A5192C077333}" srcOrd="1" destOrd="0" parTransId="{A4BE4107-0BB1-48F6-8D56-4731BE34795D}" sibTransId="{9680E96B-AAEC-4DA8-A830-39EE92ECFF46}"/>
    <dgm:cxn modelId="{66BE836E-0AB0-4C49-BAB2-1F53F76DA9BF}" srcId="{4AA708B8-BBEC-4D1C-8F42-E464297817A6}" destId="{1EA94C8A-0FE4-426E-8474-F48E6121E296}" srcOrd="0" destOrd="0" parTransId="{A4EFAF6A-9C11-4F75-AE01-FF307A63C219}" sibTransId="{34E75A9E-60EB-48C8-9FF2-ACE09BE836FD}"/>
    <dgm:cxn modelId="{42E82FDD-9AC7-44FB-90EA-DEC0C2E25AC5}" type="presParOf" srcId="{80C3F2E1-18DF-4792-A622-CA6C1DF6DB47}" destId="{0E3064A8-FC52-4425-B02A-F0555A08B1B9}" srcOrd="0" destOrd="0" presId="urn:microsoft.com/office/officeart/2005/8/layout/venn1"/>
    <dgm:cxn modelId="{1C6B4428-DF52-4CA1-BED2-89D6E8801838}" type="presParOf" srcId="{80C3F2E1-18DF-4792-A622-CA6C1DF6DB47}" destId="{D1A5A35F-FC2C-4AAE-9D5E-296F94304591}" srcOrd="1" destOrd="0" presId="urn:microsoft.com/office/officeart/2005/8/layout/venn1"/>
    <dgm:cxn modelId="{D9272979-30BB-4F4F-9EC0-ADCFEAB260E5}" type="presParOf" srcId="{80C3F2E1-18DF-4792-A622-CA6C1DF6DB47}" destId="{89A5904E-F1B5-4AC4-B4DA-AFAF38320927}" srcOrd="2" destOrd="0" presId="urn:microsoft.com/office/officeart/2005/8/layout/venn1"/>
    <dgm:cxn modelId="{2D41CEEF-B244-4BFA-A19F-353C64674039}" type="presParOf" srcId="{80C3F2E1-18DF-4792-A622-CA6C1DF6DB47}" destId="{314B9FC9-D560-4DFD-8F56-8EB1362B071D}" srcOrd="3" destOrd="0" presId="urn:microsoft.com/office/officeart/2005/8/layout/venn1"/>
    <dgm:cxn modelId="{7A61F20F-F718-4CD1-BD1C-FD86F8531B55}" type="presParOf" srcId="{80C3F2E1-18DF-4792-A622-CA6C1DF6DB47}" destId="{FDD49761-372C-48E6-ABF0-2CA98B4975D0}" srcOrd="4" destOrd="0" presId="urn:microsoft.com/office/officeart/2005/8/layout/venn1"/>
    <dgm:cxn modelId="{02AC2BB2-F9A8-441B-A72F-CDCE3947E378}" type="presParOf" srcId="{80C3F2E1-18DF-4792-A622-CA6C1DF6DB47}" destId="{BCEA7F75-9ADD-4AC9-81F4-46DBC20546C9}" srcOrd="5" destOrd="0" presId="urn:microsoft.com/office/officeart/2005/8/layout/venn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85D1D13C-8D14-466B-9545-263ED77D13A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D3A3D-006C-46B9-9B30-ED24FD12DED9}" type="slidenum">
              <a:rPr lang="en-GB"/>
              <a:pPr/>
              <a:t>1</a:t>
            </a:fld>
            <a:endParaRPr lang="en-GB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1DC12-47C3-43A0-AEE2-40808B202A12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87223-627F-4F22-8026-304DBAA0B6CC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34C51-9A6B-498F-992D-2A45074178BE}" type="slidenum">
              <a:rPr lang="en-US"/>
              <a:pPr/>
              <a:t>17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F2C4E-6384-4B11-82BD-6067180B033B}" type="slidenum">
              <a:rPr lang="en-GB"/>
              <a:pPr/>
              <a:t>18</a:t>
            </a:fld>
            <a:endParaRPr lang="en-GB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28F3E4-BD14-4FAF-B694-4895D71C4E91}" type="slidenum">
              <a:rPr lang="en-GB"/>
              <a:pPr/>
              <a:t>19</a:t>
            </a:fld>
            <a:endParaRPr lang="en-GB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E3786-FCF8-4CAA-9EF2-674BFC30E5D1}" type="slidenum">
              <a:rPr lang="en-GB"/>
              <a:pPr/>
              <a:t>20</a:t>
            </a:fld>
            <a:endParaRPr lang="en-GB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DEF7D-DD95-4790-8910-EA1F96E149B4}" type="slidenum">
              <a:rPr lang="en-GB"/>
              <a:pPr/>
              <a:t>21</a:t>
            </a:fld>
            <a:endParaRPr lang="en-GB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85FAE-A86B-4870-9FD1-90850AE4DFBE}" type="slidenum">
              <a:rPr lang="en-GB"/>
              <a:pPr/>
              <a:t>22</a:t>
            </a:fld>
            <a:endParaRPr lang="en-GB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BD956-E626-4EF7-BD39-E240A6DCDBC9}" type="slidenum">
              <a:rPr lang="en-GB"/>
              <a:pPr/>
              <a:t>23</a:t>
            </a:fld>
            <a:endParaRPr lang="en-GB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1C880-A1A3-4705-8354-B47EC5403AE9}" type="slidenum">
              <a:rPr lang="en-US"/>
              <a:pPr/>
              <a:t>24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91A68-689A-4065-AC4A-D54B7B38342B}" type="slidenum">
              <a:rPr lang="en-GB"/>
              <a:pPr/>
              <a:t>2</a:t>
            </a:fld>
            <a:endParaRPr lang="en-GB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40F62-EE37-472D-B194-724F811E31CE}" type="slidenum">
              <a:rPr lang="en-US"/>
              <a:pPr/>
              <a:t>25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E5021-EC82-436E-9874-906DF0D72BC5}" type="slidenum">
              <a:rPr lang="en-GB"/>
              <a:pPr/>
              <a:t>26</a:t>
            </a:fld>
            <a:endParaRPr lang="en-GB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A7492-30B1-49BF-80C9-0EAE2103ADE5}" type="slidenum">
              <a:rPr lang="en-GB"/>
              <a:pPr/>
              <a:t>27</a:t>
            </a:fld>
            <a:endParaRPr lang="en-GB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7FA2B-DA80-4912-8E0E-7ECDBC7E231C}" type="slidenum">
              <a:rPr lang="en-GB"/>
              <a:pPr/>
              <a:t>28</a:t>
            </a:fld>
            <a:endParaRPr lang="en-GB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527CE-B2C5-4003-9F47-5EE0B051B55B}" type="slidenum">
              <a:rPr lang="en-GB"/>
              <a:pPr/>
              <a:t>29</a:t>
            </a:fld>
            <a:endParaRPr lang="en-GB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17576-652B-47B5-AB68-A80F67384558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8575" y="801688"/>
            <a:ext cx="4260850" cy="3195637"/>
          </a:xfrm>
          <a:ln w="12700"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  <a:ln/>
        </p:spPr>
        <p:txBody>
          <a:bodyPr lIns="89366" tIns="43899" rIns="89366" bIns="43899"/>
          <a:lstStyle/>
          <a:p>
            <a:pPr eaLnBrk="1" hangingPunct="1"/>
            <a:r>
              <a:rPr lang="en-GB" baseline="30000" smtClean="0">
                <a:latin typeface="Futura" charset="0"/>
                <a:cs typeface="Times New Roman" pitchFamily="18" charset="0"/>
              </a:rPr>
              <a:t>Keywords- planned, different supports, healthy environment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6416F-CF04-4EDC-97AC-894AD556C4F9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8575" y="801688"/>
            <a:ext cx="4260850" cy="3195637"/>
          </a:xfrm>
          <a:ln w="12700" cap="flat"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575"/>
            <a:ext cx="5029200" cy="3849688"/>
          </a:xfrm>
          <a:noFill/>
          <a:ln/>
        </p:spPr>
        <p:txBody>
          <a:bodyPr lIns="89366" tIns="43899" rIns="89366" bIns="43899"/>
          <a:lstStyle/>
          <a:p>
            <a:pPr eaLnBrk="1" hangingPunct="1"/>
            <a:r>
              <a:rPr lang="en-GB" baseline="30000" smtClean="0">
                <a:latin typeface="Futura" charset="0"/>
                <a:cs typeface="Times New Roman" pitchFamily="18" charset="0"/>
              </a:rPr>
              <a:t>Different settings- school, workplace, etc</a:t>
            </a:r>
          </a:p>
          <a:p>
            <a:pPr eaLnBrk="1" hangingPunct="1"/>
            <a:endParaRPr lang="en-GB" baseline="30000" smtClean="0">
              <a:latin typeface="Futura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PH" smtClean="0">
                <a:latin typeface="Times New Roman" pitchFamily="18" charset="0"/>
                <a:cs typeface="Times New Roman" pitchFamily="18" charset="0"/>
              </a:rPr>
              <a:t>Media, newspapers, for a</a:t>
            </a:r>
          </a:p>
          <a:p>
            <a:r>
              <a:rPr lang="en-PH" smtClean="0">
                <a:latin typeface="Times New Roman" pitchFamily="18" charset="0"/>
                <a:cs typeface="Times New Roman" pitchFamily="18" charset="0"/>
              </a:rPr>
              <a:t>Participation from day 1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523A3-FBCC-4E61-9CCC-8E4F26B50381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PH" smtClean="0">
                <a:latin typeface="Times New Roman" pitchFamily="18" charset="0"/>
                <a:cs typeface="Times New Roman" pitchFamily="18" charset="0"/>
              </a:rPr>
              <a:t>Define</a:t>
            </a:r>
          </a:p>
          <a:p>
            <a:r>
              <a:rPr lang="en-PH" smtClean="0">
                <a:latin typeface="Times New Roman" pitchFamily="18" charset="0"/>
                <a:cs typeface="Times New Roman" pitchFamily="18" charset="0"/>
              </a:rPr>
              <a:t>Which is more difficult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E190F-F505-4D99-ABA5-81B01290D453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PH" smtClean="0">
                <a:latin typeface="Times New Roman" pitchFamily="18" charset="0"/>
                <a:cs typeface="Times New Roman" pitchFamily="18" charset="0"/>
              </a:rPr>
              <a:t>Predisposition/susceptibility</a:t>
            </a:r>
          </a:p>
          <a:p>
            <a:r>
              <a:rPr lang="en-PH" smtClean="0">
                <a:latin typeface="Times New Roman" pitchFamily="18" charset="0"/>
                <a:cs typeface="Times New Roman" pitchFamily="18" charset="0"/>
              </a:rPr>
              <a:t>Preclinical/presymptomatic</a:t>
            </a:r>
          </a:p>
          <a:p>
            <a:r>
              <a:rPr lang="en-PH" smtClean="0">
                <a:latin typeface="Times New Roman" pitchFamily="18" charset="0"/>
                <a:cs typeface="Times New Roman" pitchFamily="18" charset="0"/>
              </a:rPr>
              <a:t>Clinical/symptomatic</a:t>
            </a:r>
          </a:p>
          <a:p>
            <a:r>
              <a:rPr lang="en-PH" smtClean="0">
                <a:latin typeface="Times New Roman" pitchFamily="18" charset="0"/>
                <a:cs typeface="Times New Roman" pitchFamily="18" charset="0"/>
              </a:rPr>
              <a:t>Outcome- cure, permanent/temporary-partial disability/death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723F8-040E-4C59-BF48-95683B6C4EA3}" type="slidenum">
              <a:rPr lang="en-US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BC9B8-B5EC-471B-82AB-F2A6D950D548}" type="slidenum">
              <a:rPr lang="en-US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79032-4EC2-416E-8234-8AAF8488D059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smtClean="0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smtClean="0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smtClean="0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smtClean="0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smtClean="0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smtClean="0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smtClean="0">
                <a:cs typeface="+mn-cs"/>
              </a:endParaRPr>
            </a:p>
          </p:txBody>
        </p:sp>
      </p:grpSp>
      <p:sp>
        <p:nvSpPr>
          <p:cNvPr id="33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6B243A-BD91-4E88-A275-98CC4D007D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3318A-3393-4BF3-9AD0-1584499152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8EF60-6650-4872-9532-A81D09813F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D5590-9E9E-412B-BBBB-06EFC2A5AC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3137A-02A9-4F08-9492-7CA8F1D1D9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9EAAF-6B0C-431C-921A-B254C05F17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9E9AF-1FCC-4224-A0A1-FE4AB81CEF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2C3B9-36BF-4959-9943-EC4091BB5F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BFEEF-0CF2-4137-96F8-2FEC178A9C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13C56-C6EF-4D3C-9CEB-1C808264F6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2E5E2-A942-478C-A55F-F2F57AC166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6FED-C186-41DA-B0B5-BD2128D00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sz="2400" smtClean="0"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sz="2400" smtClean="0"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sz="2400" smtClean="0"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sz="2400" smtClean="0"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sz="2400" smtClean="0"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sz="2400" smtClean="0"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sz="2400" smtClean="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4E2A4EB-4146-4A8E-B3AC-5EB491E9B28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990600"/>
            <a:ext cx="7772400" cy="2147888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Calibri" pitchFamily="34" charset="0"/>
              </a:rPr>
              <a:t>HEALTH EDUCATION </a:t>
            </a:r>
            <a:br>
              <a:rPr lang="en-US" sz="4000" b="1" smtClean="0">
                <a:latin typeface="Calibri" pitchFamily="34" charset="0"/>
              </a:rPr>
            </a:br>
            <a:r>
              <a:rPr lang="en-US" sz="4000" b="1" smtClean="0">
                <a:latin typeface="Calibri" pitchFamily="34" charset="0"/>
              </a:rPr>
              <a:t>&amp; </a:t>
            </a:r>
            <a:br>
              <a:rPr lang="en-US" sz="4000" b="1" smtClean="0">
                <a:latin typeface="Calibri" pitchFamily="34" charset="0"/>
              </a:rPr>
            </a:br>
            <a:r>
              <a:rPr lang="en-US" sz="4000" b="1" smtClean="0">
                <a:latin typeface="Calibri" pitchFamily="34" charset="0"/>
              </a:rPr>
              <a:t>Promotion Concepts</a:t>
            </a:r>
            <a:endParaRPr lang="en-GB" sz="4000" b="1" smtClean="0">
              <a:latin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962400"/>
            <a:ext cx="6400800" cy="1371600"/>
          </a:xfrm>
        </p:spPr>
        <p:txBody>
          <a:bodyPr/>
          <a:lstStyle/>
          <a:p>
            <a:pPr eaLnBrk="1" hangingPunct="1"/>
            <a:r>
              <a:rPr lang="en-US" sz="2400" b="1" smtClean="0"/>
              <a:t>Prof. AWATIF ALAM &amp; Prof. ASHRY GAD</a:t>
            </a:r>
          </a:p>
          <a:p>
            <a:pPr eaLnBrk="1" hangingPunct="1"/>
            <a:r>
              <a:rPr lang="en-US" sz="2400" b="1" smtClean="0"/>
              <a:t>Department of Family &amp; Community Medicine</a:t>
            </a:r>
          </a:p>
          <a:p>
            <a:pPr eaLnBrk="1" hangingPunct="1"/>
            <a:r>
              <a:rPr lang="en-US" sz="2400" b="1" smtClean="0"/>
              <a:t>KSU</a:t>
            </a:r>
            <a:endParaRPr lang="en-GB" sz="2400" b="1" smtClean="0"/>
          </a:p>
        </p:txBody>
      </p:sp>
      <p:pic>
        <p:nvPicPr>
          <p:cNvPr id="4100" name="Picture 4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5638800"/>
            <a:ext cx="251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60960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ea typeface="MS PGothic" pitchFamily="34" charset="-128"/>
              </a:rPr>
              <a:t>Primary 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a typeface="MS PGothic" pitchFamily="34" charset="-128"/>
              </a:rPr>
              <a:t>Prevention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743200" y="6096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ea typeface="MS PGothic" pitchFamily="34" charset="-128"/>
              </a:rPr>
              <a:t>Secondary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a typeface="MS PGothic" pitchFamily="34" charset="-128"/>
              </a:rPr>
              <a:t>Prevention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762000" y="1808163"/>
            <a:ext cx="1295400" cy="5842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>
                <a:ea typeface="MS PGothic" pitchFamily="34" charset="-128"/>
                <a:cs typeface="Times New Roman" pitchFamily="18" charset="0"/>
              </a:rPr>
              <a:t>Healthy </a:t>
            </a:r>
          </a:p>
          <a:p>
            <a:pPr eaLnBrk="1" hangingPunct="1"/>
            <a:r>
              <a:rPr lang="en-US" sz="1600" b="1">
                <a:ea typeface="MS PGothic" pitchFamily="34" charset="-128"/>
                <a:cs typeface="Times New Roman" pitchFamily="18" charset="0"/>
              </a:rPr>
              <a:t>individual</a:t>
            </a:r>
            <a:endParaRPr lang="en-US" sz="2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819400" y="1803400"/>
            <a:ext cx="1143000" cy="75882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Biological </a:t>
            </a:r>
          </a:p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onset of </a:t>
            </a:r>
          </a:p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disease</a:t>
            </a:r>
            <a:endParaRPr lang="en-US" sz="2400" b="1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1219200" y="3200400"/>
            <a:ext cx="1036638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>
                <a:ea typeface="MS PGothic" pitchFamily="34" charset="-128"/>
                <a:cs typeface="Times New Roman" pitchFamily="18" charset="0"/>
              </a:rPr>
              <a:t>Risk </a:t>
            </a:r>
          </a:p>
          <a:p>
            <a:pPr eaLnBrk="1" hangingPunct="1"/>
            <a:r>
              <a:rPr lang="en-US" sz="1800" b="1">
                <a:ea typeface="MS PGothic" pitchFamily="34" charset="-128"/>
                <a:cs typeface="Times New Roman" pitchFamily="18" charset="0"/>
              </a:rPr>
              <a:t>Factors</a:t>
            </a:r>
            <a:endParaRPr lang="en-US" sz="18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33400" y="4495800"/>
            <a:ext cx="1981200" cy="13239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Immunization Health Education</a:t>
            </a:r>
          </a:p>
          <a:p>
            <a:pPr>
              <a:defRPr/>
            </a:pP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Prophylaxis</a:t>
            </a:r>
            <a:endParaRPr lang="en-US" sz="2000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43200" y="4495800"/>
            <a:ext cx="1752600" cy="708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Screening </a:t>
            </a:r>
          </a:p>
          <a:p>
            <a:pPr>
              <a:defRPr/>
            </a:pP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Surveillance</a:t>
            </a:r>
            <a:endParaRPr lang="en-US" sz="2000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239000" y="4419600"/>
            <a:ext cx="1676400" cy="584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Rehabilitation</a:t>
            </a:r>
          </a:p>
          <a:p>
            <a:pPr>
              <a:defRPr/>
            </a:pPr>
            <a:r>
              <a:rPr lang="en-US" sz="16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Support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2895600" y="3276600"/>
            <a:ext cx="15367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Asymptomatic</a:t>
            </a:r>
          </a:p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signs</a:t>
            </a:r>
            <a:endParaRPr lang="en-US" sz="24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7315200" y="3048000"/>
            <a:ext cx="1524000" cy="461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200" b="1">
                <a:ea typeface="MS PGothic" pitchFamily="34" charset="-128"/>
                <a:cs typeface="Times New Roman" pitchFamily="18" charset="0"/>
              </a:rPr>
              <a:t>Functional</a:t>
            </a:r>
          </a:p>
          <a:p>
            <a:pPr eaLnBrk="1" hangingPunct="1"/>
            <a:r>
              <a:rPr lang="en-US" sz="1200" b="1">
                <a:ea typeface="MS PGothic" pitchFamily="34" charset="-128"/>
                <a:cs typeface="Times New Roman" pitchFamily="18" charset="0"/>
              </a:rPr>
              <a:t>Status</a:t>
            </a:r>
            <a:endParaRPr lang="en-US" sz="24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4724400" y="3276600"/>
            <a:ext cx="16002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Symptoms and </a:t>
            </a:r>
          </a:p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signs</a:t>
            </a:r>
            <a:endParaRPr lang="en-US" sz="24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724400" y="4495800"/>
            <a:ext cx="1600200" cy="1200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Diagnosis  </a:t>
            </a:r>
          </a:p>
          <a:p>
            <a:pPr>
              <a:defRPr/>
            </a:pP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Treatment</a:t>
            </a:r>
          </a:p>
          <a:p>
            <a:pPr>
              <a:defRPr/>
            </a:pP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Compliance</a:t>
            </a:r>
          </a:p>
          <a:p>
            <a:pPr>
              <a:defRPr/>
            </a:pP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Adherence</a:t>
            </a:r>
            <a:endParaRPr lang="en-US" sz="1800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9470" name="AutoShape 15"/>
          <p:cNvSpPr>
            <a:spLocks noChangeArrowheads="1"/>
          </p:cNvSpPr>
          <p:nvPr/>
        </p:nvSpPr>
        <p:spPr bwMode="auto">
          <a:xfrm>
            <a:off x="1524000" y="3886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71" name="AutoShape 16"/>
          <p:cNvSpPr>
            <a:spLocks noChangeArrowheads="1"/>
          </p:cNvSpPr>
          <p:nvPr/>
        </p:nvSpPr>
        <p:spPr bwMode="auto">
          <a:xfrm>
            <a:off x="3429000" y="3886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72" name="AutoShape 17"/>
          <p:cNvSpPr>
            <a:spLocks noChangeArrowheads="1"/>
          </p:cNvSpPr>
          <p:nvPr/>
        </p:nvSpPr>
        <p:spPr bwMode="auto">
          <a:xfrm>
            <a:off x="5334000" y="38862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73" name="AutoShape 18"/>
          <p:cNvSpPr>
            <a:spLocks noChangeArrowheads="1"/>
          </p:cNvSpPr>
          <p:nvPr/>
        </p:nvSpPr>
        <p:spPr bwMode="auto">
          <a:xfrm>
            <a:off x="7924800" y="3733800"/>
            <a:ext cx="485775" cy="533400"/>
          </a:xfrm>
          <a:prstGeom prst="up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2590800" y="5875338"/>
            <a:ext cx="6400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a typeface="MS PGothic" pitchFamily="34" charset="-128"/>
                <a:cs typeface="Times New Roman" pitchFamily="18" charset="0"/>
              </a:rPr>
              <a:t>The Phases of Prevention in relation to 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a typeface="MS PGothic" pitchFamily="34" charset="-128"/>
                <a:cs typeface="Times New Roman" pitchFamily="18" charset="0"/>
              </a:rPr>
              <a:t>natural history of disease</a:t>
            </a:r>
            <a:endParaRPr lang="en-US" sz="2400">
              <a:solidFill>
                <a:srgbClr val="FF0000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4495800" y="1803400"/>
            <a:ext cx="1143000" cy="738188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Clinical  </a:t>
            </a:r>
          </a:p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Course of </a:t>
            </a:r>
          </a:p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disease</a:t>
            </a:r>
            <a:endParaRPr lang="en-US" sz="2400" b="1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7696200" y="1727200"/>
            <a:ext cx="1143000" cy="52387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Chronic </a:t>
            </a:r>
          </a:p>
          <a:p>
            <a:pPr eaLnBrk="1" hangingPunct="1"/>
            <a:r>
              <a:rPr lang="en-US" sz="1400" b="1">
                <a:ea typeface="MS PGothic" pitchFamily="34" charset="-128"/>
                <a:cs typeface="Times New Roman" pitchFamily="18" charset="0"/>
              </a:rPr>
              <a:t>disease</a:t>
            </a:r>
            <a:endParaRPr lang="en-US" sz="2400" b="1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6172200" y="1403350"/>
            <a:ext cx="838200" cy="400050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ea typeface="MS PGothic" pitchFamily="34" charset="-128"/>
                <a:cs typeface="Times New Roman" pitchFamily="18" charset="0"/>
              </a:rPr>
              <a:t>Cure</a:t>
            </a:r>
            <a:endParaRPr lang="en-US" sz="2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096000" y="1981200"/>
            <a:ext cx="1101725" cy="307975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Disability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6172200" y="2514600"/>
            <a:ext cx="838200" cy="338138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>
                <a:ea typeface="MS PGothic" pitchFamily="34" charset="-128"/>
                <a:cs typeface="Times New Roman" pitchFamily="18" charset="0"/>
              </a:rPr>
              <a:t>Death</a:t>
            </a:r>
            <a:endParaRPr lang="en-US" sz="4000"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9480" name="AutoShape 25"/>
          <p:cNvSpPr>
            <a:spLocks noChangeArrowheads="1"/>
          </p:cNvSpPr>
          <p:nvPr/>
        </p:nvSpPr>
        <p:spPr bwMode="auto">
          <a:xfrm>
            <a:off x="2133600" y="1828800"/>
            <a:ext cx="6096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81" name="AutoShape 26"/>
          <p:cNvSpPr>
            <a:spLocks noChangeArrowheads="1"/>
          </p:cNvSpPr>
          <p:nvPr/>
        </p:nvSpPr>
        <p:spPr bwMode="auto">
          <a:xfrm>
            <a:off x="4038600" y="1905000"/>
            <a:ext cx="3810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82" name="AutoShape 27"/>
          <p:cNvSpPr>
            <a:spLocks noChangeArrowheads="1"/>
          </p:cNvSpPr>
          <p:nvPr/>
        </p:nvSpPr>
        <p:spPr bwMode="auto">
          <a:xfrm>
            <a:off x="7239000" y="1828800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83" name="AutoShape 28"/>
          <p:cNvSpPr>
            <a:spLocks noChangeArrowheads="1"/>
          </p:cNvSpPr>
          <p:nvPr/>
        </p:nvSpPr>
        <p:spPr bwMode="auto">
          <a:xfrm flipV="1">
            <a:off x="5715000" y="1981200"/>
            <a:ext cx="3810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84" name="AutoShape 29"/>
          <p:cNvSpPr>
            <a:spLocks noChangeArrowheads="1"/>
          </p:cNvSpPr>
          <p:nvPr/>
        </p:nvSpPr>
        <p:spPr bwMode="auto">
          <a:xfrm rot="19958553" flipV="1">
            <a:off x="5638800" y="1600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85" name="AutoShape 30"/>
          <p:cNvSpPr>
            <a:spLocks noChangeArrowheads="1"/>
          </p:cNvSpPr>
          <p:nvPr/>
        </p:nvSpPr>
        <p:spPr bwMode="auto">
          <a:xfrm rot="1934676" flipV="1">
            <a:off x="5659438" y="2444750"/>
            <a:ext cx="512762" cy="223838"/>
          </a:xfrm>
          <a:prstGeom prst="rightArrow">
            <a:avLst>
              <a:gd name="adj1" fmla="val 50000"/>
              <a:gd name="adj2" fmla="val 58489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9486" name="Rectangle 3"/>
          <p:cNvSpPr>
            <a:spLocks noChangeArrowheads="1"/>
          </p:cNvSpPr>
          <p:nvPr/>
        </p:nvSpPr>
        <p:spPr bwMode="auto">
          <a:xfrm>
            <a:off x="7315200" y="6858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FF00"/>
                </a:solidFill>
                <a:ea typeface="MS PGothic" pitchFamily="34" charset="-128"/>
              </a:rPr>
              <a:t>Tertiary </a:t>
            </a:r>
          </a:p>
          <a:p>
            <a:pPr algn="ctr"/>
            <a:r>
              <a:rPr lang="en-US" sz="2000" b="1">
                <a:solidFill>
                  <a:srgbClr val="FFFF00"/>
                </a:solidFill>
                <a:ea typeface="MS PGothic" pitchFamily="34" charset="-128"/>
              </a:rPr>
              <a:t>Prevention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sz="3600" smtClean="0"/>
              <a:t>Health Promotion Context: Place of Health Education in Public Health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New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715000" y="685800"/>
            <a:ext cx="3124200" cy="4351338"/>
          </a:xfrm>
          <a:prstGeom prst="rect">
            <a:avLst/>
          </a:prstGeom>
          <a:noFill/>
          <a:ln w="12700">
            <a:solidFill>
              <a:srgbClr val="00B0F0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57200" indent="-457200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endParaRPr lang="en-GB" altLang="de-DE" sz="3200" b="1" dirty="0">
              <a:solidFill>
                <a:schemeClr val="bg2"/>
              </a:solidFill>
              <a:cs typeface="Times New Roman" pitchFamily="18" charset="0"/>
            </a:endParaRP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2"/>
                </a:solidFill>
                <a:cs typeface="Times New Roman" pitchFamily="18" charset="0"/>
              </a:rPr>
              <a:t>THREE SPHERES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FontTx/>
              <a:buChar char="•"/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2"/>
                </a:solidFill>
                <a:cs typeface="Times New Roman" pitchFamily="18" charset="0"/>
              </a:rPr>
              <a:t>Health Education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FontTx/>
              <a:buChar char="•"/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2"/>
                </a:solidFill>
                <a:cs typeface="Times New Roman" pitchFamily="18" charset="0"/>
              </a:rPr>
              <a:t>Prevention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FontTx/>
              <a:buChar char="•"/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2"/>
                </a:solidFill>
                <a:cs typeface="Times New Roman" pitchFamily="18" charset="0"/>
              </a:rPr>
              <a:t>Health Protection 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2"/>
                </a:solidFill>
                <a:cs typeface="Times New Roman" pitchFamily="18" charset="0"/>
              </a:rPr>
              <a:t>SEVEN DOMAINS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FontTx/>
              <a:buAutoNum type="arabicPeriod"/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2"/>
                </a:solidFill>
                <a:cs typeface="Times New Roman" pitchFamily="18" charset="0"/>
              </a:rPr>
              <a:t>Prevention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FontTx/>
              <a:buAutoNum type="arabicPeriod"/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rgbClr val="FF0000"/>
                </a:solidFill>
                <a:cs typeface="Times New Roman" pitchFamily="18" charset="0"/>
              </a:rPr>
              <a:t>Lifestyle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FontTx/>
              <a:buAutoNum type="arabicPeriod"/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1">
                    <a:lumMod val="75000"/>
                  </a:schemeClr>
                </a:solidFill>
                <a:cs typeface="Times New Roman" pitchFamily="18" charset="0"/>
              </a:rPr>
              <a:t>Preventive Policies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buFontTx/>
              <a:buAutoNum type="arabicPeriod"/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rgbClr val="00B050"/>
                </a:solidFill>
                <a:cs typeface="Times New Roman" pitchFamily="18" charset="0"/>
              </a:rPr>
              <a:t>Policy Maker 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rgbClr val="00B050"/>
                </a:solidFill>
                <a:cs typeface="Times New Roman" pitchFamily="18" charset="0"/>
              </a:rPr>
              <a:t>		Education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2"/>
                </a:solidFill>
                <a:cs typeface="Times New Roman" pitchFamily="18" charset="0"/>
              </a:rPr>
              <a:t>5. 		Health Education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chemeClr val="bg2"/>
                </a:solidFill>
                <a:cs typeface="Times New Roman" pitchFamily="18" charset="0"/>
              </a:rPr>
              <a:t>6.  	Health Protection</a:t>
            </a:r>
          </a:p>
          <a:p>
            <a:pPr marL="457200" indent="-457200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de-DE" altLang="de-DE" sz="2000" b="1" dirty="0">
                <a:solidFill>
                  <a:srgbClr val="FF9900"/>
                </a:solidFill>
                <a:cs typeface="Times New Roman" pitchFamily="18" charset="0"/>
              </a:rPr>
              <a:t>7.  	Policy Support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90600" y="533400"/>
            <a:ext cx="7772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ea typeface="MS PGothic" pitchFamily="34" charset="-128"/>
                <a:cs typeface="Times New Roman" pitchFamily="18" charset="0"/>
              </a:rPr>
              <a:t>HEALTH PROMOTION MODELS</a:t>
            </a:r>
            <a:endParaRPr lang="en-US" sz="2400">
              <a:solidFill>
                <a:schemeClr val="bg1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2125663" y="3067050"/>
            <a:ext cx="388937" cy="43815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4514850"/>
            <a:ext cx="388938" cy="438150"/>
          </a:xfrm>
          <a:prstGeom prst="ellipse">
            <a:avLst/>
          </a:prstGeom>
          <a:noFill/>
          <a:ln w="762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Oval 8"/>
          <p:cNvSpPr>
            <a:spLocks noChangeArrowheads="1"/>
          </p:cNvSpPr>
          <p:nvPr/>
        </p:nvSpPr>
        <p:spPr bwMode="auto">
          <a:xfrm>
            <a:off x="2895600" y="3505200"/>
            <a:ext cx="388938" cy="438150"/>
          </a:xfrm>
          <a:prstGeom prst="ellips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3733800" y="3067050"/>
            <a:ext cx="388938" cy="438150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ea typeface="MS PGothic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CDACF743-B290-4711-9E83-61AEB0CE71E9}" type="slidenum">
              <a:rPr lang="en-US">
                <a:latin typeface="Times New Roman" pitchFamily="18" charset="0"/>
                <a:ea typeface="MS PGothic" pitchFamily="34" charset="-128"/>
              </a:rPr>
              <a:pPr/>
              <a:t>13</a:t>
            </a:fld>
            <a:endParaRPr lang="en-US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5257800" cy="609600"/>
          </a:xfrm>
        </p:spPr>
        <p:txBody>
          <a:bodyPr/>
          <a:lstStyle/>
          <a:p>
            <a:r>
              <a:rPr lang="en-US" sz="3200" b="1" smtClean="0"/>
              <a:t>Health Promotion</a:t>
            </a:r>
            <a:br>
              <a:rPr lang="en-US" sz="3200" b="1" smtClean="0"/>
            </a:br>
            <a:r>
              <a:rPr lang="en-US" sz="1800" smtClean="0"/>
              <a:t>(Ottawa Charter)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49475"/>
            <a:ext cx="8794750" cy="4124325"/>
          </a:xfrm>
        </p:spPr>
        <p:txBody>
          <a:bodyPr/>
          <a:lstStyle/>
          <a:p>
            <a:r>
              <a:rPr lang="en-US" sz="2000" smtClean="0"/>
              <a:t>Process of enabling people to increase control over, and to improve, their health…</a:t>
            </a:r>
            <a:endParaRPr lang="en-US" sz="1800" smtClean="0"/>
          </a:p>
          <a:p>
            <a:pPr lvl="1">
              <a:buFontTx/>
              <a:buNone/>
            </a:pPr>
            <a:endParaRPr lang="en-US" sz="1600" smtClean="0">
              <a:ea typeface="Arial" pitchFamily="34" charset="0"/>
            </a:endParaRPr>
          </a:p>
          <a:p>
            <a:r>
              <a:rPr lang="en-US" sz="2000" smtClean="0"/>
              <a:t>…. health promotion is not just the responsibility of health sector, but goes beyond healthy life styles to well being</a:t>
            </a:r>
            <a:r>
              <a:rPr lang="en-US" sz="1800" smtClean="0"/>
              <a:t> </a:t>
            </a:r>
          </a:p>
          <a:p>
            <a:endParaRPr lang="en-US" sz="1800" smtClean="0"/>
          </a:p>
          <a:p>
            <a:r>
              <a:rPr lang="en-US" sz="1800" smtClean="0"/>
              <a:t>Health Promotion concept recognizes the role of socio-political environment, public policies, health system and access to care, physical environment, culture, and health related attitudes and behaviors towards health and diseases</a:t>
            </a:r>
            <a:r>
              <a:rPr lang="en-US" sz="1800" smtClean="0">
                <a:solidFill>
                  <a:srgbClr val="FF0000"/>
                </a:solidFill>
              </a:rPr>
              <a:t>. Health Education targets health related beliefs, attitudes and behaviors of individuals and populations</a:t>
            </a:r>
            <a:r>
              <a:rPr lang="en-US" sz="1800" smtClean="0"/>
              <a:t>. Therefore, while Health Education plays an important role  there is a need to understand that a larger role is played by national policies, social context, cultural values, health system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929FF092-A073-4FBA-BFAD-253540EAA450}" type="slidenum">
              <a:rPr lang="en-US">
                <a:latin typeface="Times New Roman" pitchFamily="18" charset="0"/>
                <a:ea typeface="MS PGothic" pitchFamily="34" charset="-128"/>
              </a:rPr>
              <a:pPr/>
              <a:t>14</a:t>
            </a:fld>
            <a:endParaRPr lang="en-US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3200" b="1" smtClean="0"/>
              <a:t>Health Promotion – Framework</a:t>
            </a:r>
            <a:endParaRPr lang="en-US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5038"/>
            <a:ext cx="8839200" cy="4038600"/>
          </a:xfrm>
        </p:spPr>
        <p:txBody>
          <a:bodyPr/>
          <a:lstStyle/>
          <a:p>
            <a:r>
              <a:rPr lang="en-US" sz="2000" u="sng" smtClean="0"/>
              <a:t>Advocacy</a:t>
            </a:r>
            <a:r>
              <a:rPr lang="en-US" sz="2000" smtClean="0"/>
              <a:t> to make political, economic, social, environmental, cultural, behavioral &amp; biological factors favorable to health.</a:t>
            </a:r>
            <a:endParaRPr lang="en-US" sz="1800" smtClean="0"/>
          </a:p>
          <a:p>
            <a:pPr>
              <a:lnSpc>
                <a:spcPct val="0"/>
              </a:lnSpc>
            </a:pPr>
            <a:endParaRPr lang="en-US" sz="1800" smtClean="0"/>
          </a:p>
          <a:p>
            <a:endParaRPr lang="en-US" sz="1800" smtClean="0"/>
          </a:p>
          <a:p>
            <a:r>
              <a:rPr lang="en-US" sz="2000" u="sng" smtClean="0"/>
              <a:t>Enable</a:t>
            </a:r>
            <a:r>
              <a:rPr lang="en-US" sz="2000" smtClean="0"/>
              <a:t> people by ensuring equal opportunities</a:t>
            </a:r>
            <a:r>
              <a:rPr lang="en-US" sz="1800" smtClean="0"/>
              <a:t> </a:t>
            </a:r>
          </a:p>
          <a:p>
            <a:pPr lvl="1"/>
            <a:r>
              <a:rPr lang="en-US" sz="1800" smtClean="0">
                <a:ea typeface="Arial" pitchFamily="34" charset="0"/>
              </a:rPr>
              <a:t>associated text refers to </a:t>
            </a:r>
            <a:r>
              <a:rPr lang="en-US" altLang="en-US" sz="1800" smtClean="0">
                <a:solidFill>
                  <a:srgbClr val="FF0000"/>
                </a:solidFill>
                <a:ea typeface="Arial" pitchFamily="34" charset="0"/>
              </a:rPr>
              <a:t>‘</a:t>
            </a:r>
            <a:r>
              <a:rPr lang="en-US" sz="1800" smtClean="0">
                <a:solidFill>
                  <a:srgbClr val="FF0000"/>
                </a:solidFill>
                <a:ea typeface="Arial" pitchFamily="34" charset="0"/>
              </a:rPr>
              <a:t>opportunities for access to information, life skills, and making health choices (HEALTH EDUCATION contributes to achieving this goal)</a:t>
            </a:r>
            <a:r>
              <a:rPr lang="en-US" altLang="en-US" sz="1800" smtClean="0">
                <a:ea typeface="Arial" pitchFamily="34" charset="0"/>
              </a:rPr>
              <a:t>’</a:t>
            </a:r>
            <a:r>
              <a:rPr lang="en-US" sz="1800" smtClean="0">
                <a:ea typeface="Arial" pitchFamily="34" charset="0"/>
              </a:rPr>
              <a:t> -- [and this enables person to take action]</a:t>
            </a:r>
            <a:endParaRPr lang="en-US" sz="1600" smtClean="0">
              <a:ea typeface="Arial" pitchFamily="34" charset="0"/>
            </a:endParaRPr>
          </a:p>
          <a:p>
            <a:endParaRPr lang="en-US" sz="1800" smtClean="0"/>
          </a:p>
          <a:p>
            <a:pPr>
              <a:lnSpc>
                <a:spcPct val="0"/>
              </a:lnSpc>
            </a:pPr>
            <a:endParaRPr lang="en-US" sz="1800" smtClean="0"/>
          </a:p>
          <a:p>
            <a:r>
              <a:rPr lang="en-US" sz="2000" u="sng" smtClean="0"/>
              <a:t>Mediate</a:t>
            </a:r>
            <a:r>
              <a:rPr lang="en-US" sz="2000" smtClean="0"/>
              <a:t> a coordinated action by government, health, social and economic sectors, NGOs, Industry, professional &amp; social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1B852576-DB66-4690-9FAD-2228F49805F4}" type="slidenum">
              <a:rPr lang="en-US">
                <a:latin typeface="Times New Roman" pitchFamily="18" charset="0"/>
                <a:ea typeface="MS PGothic" pitchFamily="34" charset="-128"/>
              </a:rPr>
              <a:pPr/>
              <a:t>15</a:t>
            </a:fld>
            <a:endParaRPr lang="en-US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6280150" cy="609600"/>
          </a:xfrm>
        </p:spPr>
        <p:txBody>
          <a:bodyPr/>
          <a:lstStyle/>
          <a:p>
            <a:r>
              <a:rPr lang="en-US" sz="3200" b="1" smtClean="0"/>
              <a:t>Health Promotion Actions</a:t>
            </a:r>
            <a:endParaRPr lang="en-US" sz="28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2638"/>
            <a:ext cx="7772400" cy="4419600"/>
          </a:xfrm>
        </p:spPr>
        <p:txBody>
          <a:bodyPr/>
          <a:lstStyle/>
          <a:p>
            <a:r>
              <a:rPr lang="en-US" sz="2000" u="sng" smtClean="0"/>
              <a:t>Healthy Public</a:t>
            </a:r>
            <a:r>
              <a:rPr lang="en-US" sz="2000" smtClean="0"/>
              <a:t> </a:t>
            </a:r>
            <a:r>
              <a:rPr lang="en-US" sz="2000" u="sng" smtClean="0"/>
              <a:t>Policies</a:t>
            </a:r>
            <a:r>
              <a:rPr lang="en-US" sz="2000" smtClean="0"/>
              <a:t> -- for healthier goods &amp; services, healthier environment, equal opportunities</a:t>
            </a:r>
            <a:endParaRPr lang="en-US" sz="1800" smtClean="0"/>
          </a:p>
          <a:p>
            <a:pPr lvl="1"/>
            <a:endParaRPr lang="en-US" sz="1600" smtClean="0">
              <a:ea typeface="Arial" pitchFamily="34" charset="0"/>
            </a:endParaRPr>
          </a:p>
          <a:p>
            <a:r>
              <a:rPr lang="en-US" sz="2000" u="sng" smtClean="0"/>
              <a:t>Creation of Supportive</a:t>
            </a:r>
            <a:r>
              <a:rPr lang="en-US" sz="2000" smtClean="0"/>
              <a:t> </a:t>
            </a:r>
            <a:r>
              <a:rPr lang="en-US" sz="2000" u="sng" smtClean="0"/>
              <a:t>Environment</a:t>
            </a:r>
            <a:endParaRPr lang="en-US" sz="1800" smtClean="0"/>
          </a:p>
          <a:p>
            <a:pPr lvl="1"/>
            <a:r>
              <a:rPr lang="en-US" sz="1800" smtClean="0">
                <a:ea typeface="Arial" pitchFamily="34" charset="0"/>
              </a:rPr>
              <a:t>Environment  - Social, Physical</a:t>
            </a:r>
          </a:p>
          <a:p>
            <a:pPr lvl="1"/>
            <a:r>
              <a:rPr lang="en-US" sz="1800" smtClean="0">
                <a:ea typeface="Arial" pitchFamily="34" charset="0"/>
              </a:rPr>
              <a:t>Work, Community, Society levels</a:t>
            </a:r>
            <a:endParaRPr lang="en-US" sz="1600" smtClean="0">
              <a:ea typeface="Arial" pitchFamily="34" charset="0"/>
            </a:endParaRPr>
          </a:p>
          <a:p>
            <a:endParaRPr lang="en-US" sz="1800" smtClean="0"/>
          </a:p>
          <a:p>
            <a:r>
              <a:rPr lang="en-US" sz="2000" u="sng" smtClean="0"/>
              <a:t>Strengthening Community Actions</a:t>
            </a:r>
            <a:endParaRPr lang="en-US" sz="1800" smtClean="0"/>
          </a:p>
          <a:p>
            <a:pPr lvl="1"/>
            <a:r>
              <a:rPr lang="en-US" sz="1800" smtClean="0">
                <a:ea typeface="Arial" pitchFamily="34" charset="0"/>
              </a:rPr>
              <a:t>Community participation, empowerment, action. </a:t>
            </a:r>
            <a:r>
              <a:rPr lang="en-US" sz="1800" smtClean="0">
                <a:solidFill>
                  <a:srgbClr val="FF0000"/>
                </a:solidFill>
                <a:ea typeface="Arial" pitchFamily="34" charset="0"/>
              </a:rPr>
              <a:t>Health Education also helps in empowering people for effective participation and taking part in actions which make positive changes to environment, health care services, policies</a:t>
            </a:r>
            <a:endParaRPr lang="en-US" sz="1600" smtClean="0">
              <a:solidFill>
                <a:srgbClr val="FF0000"/>
              </a:solidFill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w="12700" cap="sq">
            <a:headEnd type="none" w="sm" len="sm"/>
            <a:tailEnd type="none" w="sm" len="sm"/>
          </a:ln>
        </p:spPr>
        <p:txBody>
          <a:bodyPr/>
          <a:lstStyle/>
          <a:p>
            <a:fld id="{27D298C1-6BEB-4BDD-9FC3-BD551DF8B2EF}" type="slidenum">
              <a:rPr lang="en-US">
                <a:latin typeface="Times New Roman" pitchFamily="18" charset="0"/>
                <a:ea typeface="MS PGothic" pitchFamily="34" charset="-128"/>
              </a:rPr>
              <a:pPr/>
              <a:t>16</a:t>
            </a:fld>
            <a:endParaRPr lang="en-US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467600" cy="685800"/>
          </a:xfrm>
        </p:spPr>
        <p:txBody>
          <a:bodyPr/>
          <a:lstStyle/>
          <a:p>
            <a:r>
              <a:rPr lang="en-US" sz="3200" b="1" smtClean="0"/>
              <a:t>Health Promotion Actions (contd.)</a:t>
            </a:r>
            <a:endParaRPr lang="en-US" sz="2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01000" cy="3962400"/>
          </a:xfrm>
        </p:spPr>
        <p:txBody>
          <a:bodyPr/>
          <a:lstStyle/>
          <a:p>
            <a:r>
              <a:rPr lang="en-US" sz="2400" smtClean="0">
                <a:solidFill>
                  <a:srgbClr val="FF0000"/>
                </a:solidFill>
              </a:rPr>
              <a:t>Develop Personal Skills</a:t>
            </a:r>
            <a:endParaRPr lang="en-US" sz="2000" smtClean="0">
              <a:solidFill>
                <a:srgbClr val="FF0000"/>
              </a:solidFill>
            </a:endParaRPr>
          </a:p>
          <a:p>
            <a:pPr lvl="1">
              <a:lnSpc>
                <a:spcPct val="60000"/>
              </a:lnSpc>
            </a:pPr>
            <a:endParaRPr lang="en-US" sz="1800" smtClean="0">
              <a:solidFill>
                <a:srgbClr val="FF0000"/>
              </a:solidFill>
              <a:ea typeface="Arial" pitchFamily="34" charset="0"/>
            </a:endParaRPr>
          </a:p>
          <a:p>
            <a:pPr lvl="1"/>
            <a:r>
              <a:rPr lang="en-US" sz="2000" smtClean="0">
                <a:solidFill>
                  <a:srgbClr val="FF0000"/>
                </a:solidFill>
                <a:ea typeface="Arial" pitchFamily="34" charset="0"/>
              </a:rPr>
              <a:t>By education, information, training</a:t>
            </a:r>
            <a:endParaRPr lang="en-US" sz="1800" smtClean="0">
              <a:solidFill>
                <a:srgbClr val="FF0000"/>
              </a:solidFill>
              <a:ea typeface="Arial" pitchFamily="34" charset="0"/>
            </a:endParaRPr>
          </a:p>
          <a:p>
            <a:pPr lvl="1"/>
            <a:endParaRPr lang="en-US" sz="1800" smtClean="0">
              <a:ea typeface="Arial" pitchFamily="34" charset="0"/>
            </a:endParaRPr>
          </a:p>
          <a:p>
            <a:pPr lvl="1"/>
            <a:endParaRPr lang="en-US" sz="1800" smtClean="0">
              <a:ea typeface="Arial" pitchFamily="34" charset="0"/>
            </a:endParaRPr>
          </a:p>
          <a:p>
            <a:r>
              <a:rPr lang="en-US" sz="2400" smtClean="0"/>
              <a:t>Reorient Health Services</a:t>
            </a:r>
            <a:endParaRPr lang="en-US" sz="2000" smtClean="0"/>
          </a:p>
          <a:p>
            <a:pPr lvl="1">
              <a:lnSpc>
                <a:spcPct val="70000"/>
              </a:lnSpc>
            </a:pPr>
            <a:endParaRPr lang="en-US" sz="1800" smtClean="0">
              <a:ea typeface="Arial" pitchFamily="34" charset="0"/>
            </a:endParaRPr>
          </a:p>
          <a:p>
            <a:pPr lvl="1">
              <a:lnSpc>
                <a:spcPct val="70000"/>
              </a:lnSpc>
            </a:pPr>
            <a:r>
              <a:rPr lang="en-US" sz="2000" smtClean="0">
                <a:ea typeface="Arial" pitchFamily="34" charset="0"/>
              </a:rPr>
              <a:t>Health sector must move in a HP direction beyond clinical</a:t>
            </a:r>
          </a:p>
          <a:p>
            <a:pPr lvl="1">
              <a:lnSpc>
                <a:spcPct val="60000"/>
              </a:lnSpc>
            </a:pPr>
            <a:endParaRPr lang="en-US" sz="2000" smtClean="0">
              <a:ea typeface="Arial" pitchFamily="34" charset="0"/>
            </a:endParaRPr>
          </a:p>
          <a:p>
            <a:pPr lvl="1">
              <a:lnSpc>
                <a:spcPct val="60000"/>
              </a:lnSpc>
            </a:pPr>
            <a:r>
              <a:rPr lang="en-US" sz="2000" smtClean="0">
                <a:ea typeface="Arial" pitchFamily="34" charset="0"/>
              </a:rPr>
              <a:t>Respect cultural needs</a:t>
            </a:r>
            <a:endParaRPr lang="en-US" sz="1800" smtClean="0">
              <a:ea typeface="Arial" pitchFamily="34" charset="0"/>
            </a:endParaRPr>
          </a:p>
          <a:p>
            <a:pPr lvl="1"/>
            <a:endParaRPr lang="en-US" sz="1800" smtClean="0"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08805-875A-48D0-89D6-49F6C507ACA9}" type="slidenum">
              <a:rPr lang="en-US">
                <a:ea typeface="MS PGothic" pitchFamily="34" charset="-128"/>
              </a:rPr>
              <a:pPr/>
              <a:t>17</a:t>
            </a:fld>
            <a:endParaRPr lang="en-US">
              <a:ea typeface="MS PGothic" pitchFamily="34" charset="-128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39813"/>
            <a:ext cx="7315200" cy="533400"/>
          </a:xfrm>
        </p:spPr>
        <p:txBody>
          <a:bodyPr/>
          <a:lstStyle/>
          <a:p>
            <a:r>
              <a:rPr lang="en-US" sz="2800" b="1" smtClean="0"/>
              <a:t>Targets of health education: definitions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2916238"/>
          </a:xfrm>
        </p:spPr>
        <p:txBody>
          <a:bodyPr/>
          <a:lstStyle/>
          <a:p>
            <a:r>
              <a:rPr lang="en-US" sz="2000" b="1" u="sng" smtClean="0"/>
              <a:t>Health Behaviour</a:t>
            </a:r>
            <a:r>
              <a:rPr lang="en-US" sz="2000" smtClean="0"/>
              <a:t>: Activity undertaken for the purpose of prevention of diseases, or detecting these at an early stage, or managing them effectively</a:t>
            </a:r>
          </a:p>
          <a:p>
            <a:endParaRPr lang="en-US" sz="2000" b="1" u="sng" smtClean="0"/>
          </a:p>
          <a:p>
            <a:r>
              <a:rPr lang="en-US" sz="2000" b="1" u="sng" smtClean="0"/>
              <a:t>Belief</a:t>
            </a:r>
            <a:r>
              <a:rPr lang="en-US" sz="2000" smtClean="0"/>
              <a:t>: A statement or body of statements held to be true by an individual or group. </a:t>
            </a:r>
            <a:endParaRPr lang="en-US" sz="2000" b="1" u="sng" smtClean="0"/>
          </a:p>
          <a:p>
            <a:pPr>
              <a:lnSpc>
                <a:spcPct val="110000"/>
              </a:lnSpc>
            </a:pPr>
            <a:endParaRPr lang="en-US" sz="2000" b="1" u="sng" smtClean="0"/>
          </a:p>
          <a:p>
            <a:pPr>
              <a:lnSpc>
                <a:spcPct val="110000"/>
              </a:lnSpc>
            </a:pPr>
            <a:r>
              <a:rPr lang="en-US" sz="2000" b="1" u="sng" smtClean="0"/>
              <a:t>Attitude</a:t>
            </a:r>
            <a:r>
              <a:rPr lang="en-US" sz="2000" smtClean="0"/>
              <a:t>: Position, disposition, or manner with regard to a person or thing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AIMS OF HEALTH EDUCATION:</a:t>
            </a:r>
            <a:endParaRPr lang="en-GB" sz="3600" b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01000" cy="3886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smtClean="0"/>
              <a:t>1. </a:t>
            </a:r>
            <a:r>
              <a:rPr lang="en-US" sz="2000" smtClean="0"/>
              <a:t>To develop a sense of responsibility for health conditions, as individuals,  as members of families &amp; communities.</a:t>
            </a:r>
            <a:endParaRPr lang="en-US" sz="24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smtClean="0"/>
              <a:t>       (Promotion ,prevention of disease &amp; early diagnosis and management ). While, as mentioned previously, environment, policy, social context plays a major role towards shaping the health attitudes and behaviors, information, knowledge and skills at personal level are also important to adopt healthy behaviors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smtClean="0"/>
              <a:t>2.   To promote and wisely use the available health services.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smtClean="0"/>
              <a:t>3.   To be part of all education, and to continue throughout whole span of life.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Process of health education:</a:t>
            </a:r>
            <a:endParaRPr lang="en-GB" sz="3200" b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9588" y="2144713"/>
            <a:ext cx="8610600" cy="2020887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00000"/>
                </a:solidFill>
              </a:rPr>
              <a:t>Dissemination of scientific knowledge</a:t>
            </a:r>
            <a:r>
              <a:rPr lang="en-US" sz="24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about how to promote and maintain health),</a:t>
            </a:r>
            <a:r>
              <a:rPr lang="en-US" sz="24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</a:t>
            </a:r>
            <a:r>
              <a:rPr lang="en-US" sz="2400" b="1" smtClean="0">
                <a:solidFill>
                  <a:srgbClr val="800000"/>
                </a:solidFill>
              </a:rPr>
              <a:t>lead to changes in the Knowledge, Attitudes, and Practices (behavior) related to such changes.</a:t>
            </a:r>
            <a:endParaRPr lang="en-GB" sz="2400" b="1" smtClean="0">
              <a:solidFill>
                <a:srgbClr val="800000"/>
              </a:solidFill>
            </a:endParaRPr>
          </a:p>
        </p:txBody>
      </p:sp>
      <p:pic>
        <p:nvPicPr>
          <p:cNvPr id="35844" name="Picture 4" descr="Picture10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108825" y="4191000"/>
            <a:ext cx="2011363" cy="2514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Definition: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17713"/>
            <a:ext cx="7086600" cy="4002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800000"/>
                </a:solidFill>
              </a:rPr>
              <a:t>  </a:t>
            </a:r>
            <a:r>
              <a:rPr lang="en-US" altLang="en-US" sz="2400" b="1" smtClean="0">
                <a:solidFill>
                  <a:srgbClr val="800000"/>
                </a:solidFill>
              </a:rPr>
              <a:t>“</a:t>
            </a:r>
            <a:r>
              <a:rPr lang="en-US" sz="2400" b="1" smtClean="0">
                <a:solidFill>
                  <a:srgbClr val="800000"/>
                </a:solidFill>
              </a:rPr>
              <a:t>Health education is the process by which individuals and group of people learn to </a:t>
            </a:r>
            <a:r>
              <a:rPr lang="en-US" altLang="en-US" sz="2400" b="1" smtClean="0">
                <a:solidFill>
                  <a:srgbClr val="800000"/>
                </a:solidFill>
              </a:rPr>
              <a:t>“</a:t>
            </a:r>
            <a:r>
              <a:rPr lang="en-US" sz="2400" b="1" smtClean="0">
                <a:solidFill>
                  <a:srgbClr val="800000"/>
                </a:solidFill>
              </a:rPr>
              <a:t>:</a:t>
            </a:r>
          </a:p>
          <a:p>
            <a:pPr eaLnBrk="1" hangingPunct="1"/>
            <a:r>
              <a:rPr lang="en-US" sz="2400" b="1" smtClean="0"/>
              <a:t>Promote, Maintain, Restore health</a:t>
            </a:r>
          </a:p>
          <a:p>
            <a:pPr eaLnBrk="1" hangingPunct="1"/>
            <a:r>
              <a:rPr lang="en-US" sz="2400" b="1" smtClean="0"/>
              <a:t>Address risks, prevent disease/injury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 </a:t>
            </a:r>
            <a:r>
              <a:rPr lang="en-US" altLang="en-US" sz="2400" b="1" smtClean="0">
                <a:solidFill>
                  <a:srgbClr val="800000"/>
                </a:solidFill>
              </a:rPr>
              <a:t>“</a:t>
            </a:r>
            <a:r>
              <a:rPr lang="en-US" sz="2400" b="1" smtClean="0">
                <a:solidFill>
                  <a:srgbClr val="800000"/>
                </a:solidFill>
              </a:rPr>
              <a:t>Education for health begins with people as they are, with whatever interests they may have in improving their living conditions</a:t>
            </a:r>
            <a:r>
              <a:rPr lang="en-US" altLang="en-US" sz="2400" b="1" smtClean="0">
                <a:solidFill>
                  <a:srgbClr val="800000"/>
                </a:solidFill>
              </a:rPr>
              <a:t>”</a:t>
            </a:r>
            <a:r>
              <a:rPr lang="en-US" sz="2400" b="1" smtClean="0">
                <a:solidFill>
                  <a:srgbClr val="800000"/>
                </a:solidFill>
              </a:rPr>
              <a:t>.</a:t>
            </a:r>
            <a:endParaRPr lang="en-GB" sz="2400" b="1" smtClean="0">
              <a:solidFill>
                <a:srgbClr val="800000"/>
              </a:solidFill>
            </a:endParaRPr>
          </a:p>
        </p:txBody>
      </p:sp>
      <p:pic>
        <p:nvPicPr>
          <p:cNvPr id="6148" name="Picture 4" descr="Picture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461250" y="4433888"/>
            <a:ext cx="1676400" cy="220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313"/>
            <a:ext cx="8029575" cy="1462087"/>
          </a:xfrm>
        </p:spPr>
        <p:txBody>
          <a:bodyPr/>
          <a:lstStyle/>
          <a:p>
            <a:pPr eaLnBrk="1" hangingPunct="1"/>
            <a:r>
              <a:rPr lang="en-US" sz="2800" b="1" smtClean="0"/>
              <a:t>Steps for adopting new ideas &amp; practices :</a:t>
            </a:r>
            <a:endParaRPr lang="en-GB" sz="2800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55813"/>
            <a:ext cx="8345488" cy="3582987"/>
          </a:xfrm>
        </p:spPr>
        <p:txBody>
          <a:bodyPr/>
          <a:lstStyle/>
          <a:p>
            <a:pPr eaLnBrk="1" hangingPunct="1"/>
            <a:r>
              <a:rPr lang="en-US" sz="2800" b="1" smtClean="0"/>
              <a:t>AWARENESS </a:t>
            </a:r>
            <a:r>
              <a:rPr lang="en-US" sz="2000" b="1" smtClean="0"/>
              <a:t>(Know about new ideas)</a:t>
            </a:r>
          </a:p>
          <a:p>
            <a:pPr eaLnBrk="1" hangingPunct="1"/>
            <a:r>
              <a:rPr lang="en-US" sz="2800" b="1" smtClean="0"/>
              <a:t>INTEREST     </a:t>
            </a:r>
            <a:r>
              <a:rPr lang="en-US" sz="2000" b="1" smtClean="0"/>
              <a:t>(Seeks more details</a:t>
            </a:r>
            <a:r>
              <a:rPr lang="en-US" sz="2800" b="1" smtClean="0"/>
              <a:t> )</a:t>
            </a:r>
            <a:endParaRPr lang="en-US" sz="2400" b="1" smtClean="0"/>
          </a:p>
          <a:p>
            <a:pPr eaLnBrk="1" hangingPunct="1"/>
            <a:r>
              <a:rPr lang="en-US" sz="2800" b="1" smtClean="0"/>
              <a:t>EVALUATION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</a:t>
            </a:r>
            <a:r>
              <a:rPr lang="en-US" sz="1800" b="1" smtClean="0"/>
              <a:t>(Advantages versus disadvant.+ testing usefulness )</a:t>
            </a:r>
          </a:p>
          <a:p>
            <a:pPr eaLnBrk="1" hangingPunct="1"/>
            <a:r>
              <a:rPr lang="en-US" sz="2800" b="1" smtClean="0"/>
              <a:t> TRIAL</a:t>
            </a:r>
            <a:r>
              <a:rPr lang="en-US" sz="1800" smtClean="0"/>
              <a:t>       </a:t>
            </a:r>
            <a:r>
              <a:rPr lang="en-US" sz="2000" b="1" smtClean="0"/>
              <a:t>(Decision put into practice)</a:t>
            </a:r>
          </a:p>
          <a:p>
            <a:pPr eaLnBrk="1" hangingPunct="1"/>
            <a:r>
              <a:rPr lang="en-US" sz="3600" b="1" smtClean="0"/>
              <a:t> </a:t>
            </a:r>
            <a:r>
              <a:rPr lang="en-US" sz="2800" b="1" smtClean="0"/>
              <a:t>ADOPTION </a:t>
            </a:r>
            <a:r>
              <a:rPr lang="en-US" sz="1800" b="1" smtClean="0"/>
              <a:t>(person feels new</a:t>
            </a:r>
            <a:r>
              <a:rPr lang="en-US" sz="2800" b="1" smtClean="0"/>
              <a:t> </a:t>
            </a:r>
            <a:r>
              <a:rPr lang="en-US" sz="1800" b="1" smtClean="0"/>
              <a:t>idea is good and adopts it)</a:t>
            </a:r>
            <a:endParaRPr lang="en-GB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Contents of Health Education</a:t>
            </a:r>
            <a:endParaRPr lang="en-GB" sz="36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133600"/>
            <a:ext cx="770255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RISK FACTORS: e.g. smoking, drugs, road traffic accident risks</a:t>
            </a:r>
          </a:p>
          <a:p>
            <a:pPr eaLnBrk="1" hangingPunct="1"/>
            <a:r>
              <a:rPr lang="en-US" sz="2000" smtClean="0"/>
              <a:t>HEALTH ENHACING PRACTICES: e.g. exercise, nutrition</a:t>
            </a:r>
          </a:p>
          <a:p>
            <a:pPr eaLnBrk="1" hangingPunct="1"/>
            <a:r>
              <a:rPr lang="en-US" sz="2000" smtClean="0"/>
              <a:t>OCCUPATIONAL FACTORS: Safety, Hygiene</a:t>
            </a:r>
          </a:p>
          <a:p>
            <a:pPr eaLnBrk="1" hangingPunct="1"/>
            <a:r>
              <a:rPr lang="en-US" sz="2000" smtClean="0"/>
              <a:t>INFECTION CONTROL: e.g. hand washing</a:t>
            </a:r>
          </a:p>
          <a:p>
            <a:pPr eaLnBrk="1" hangingPunct="1"/>
            <a:r>
              <a:rPr lang="en-US" sz="2000" smtClean="0"/>
              <a:t>CHRONIC ILLNESS, MENTAL HELATH: Knowledge about risks, improvement actions such as promoting togetherness</a:t>
            </a:r>
          </a:p>
          <a:p>
            <a:pPr eaLnBrk="1" hangingPunct="1"/>
            <a:r>
              <a:rPr lang="en-US" sz="2000" smtClean="0"/>
              <a:t>SEXUAL HEALTH i.e. information about STI </a:t>
            </a:r>
          </a:p>
          <a:p>
            <a:pPr eaLnBrk="1" hangingPunct="1"/>
            <a:r>
              <a:rPr lang="en-US" sz="2000" smtClean="0"/>
              <a:t>HEALTH SERVICES: Information about access, Awareness about the need to use the health services</a:t>
            </a:r>
          </a:p>
          <a:p>
            <a:pPr eaLnBrk="1" hangingPunct="1"/>
            <a:r>
              <a:rPr lang="en-US" sz="2000" smtClean="0"/>
              <a:t>SPECIAL GROUPS (food handlers, occupations, mothers, school health)</a:t>
            </a:r>
          </a:p>
        </p:txBody>
      </p:sp>
      <p:pic>
        <p:nvPicPr>
          <p:cNvPr id="39940" name="Picture 4" descr="Picture8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159750" y="4648200"/>
            <a:ext cx="984250" cy="220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3954462" cy="1462087"/>
          </a:xfrm>
        </p:spPr>
        <p:txBody>
          <a:bodyPr/>
          <a:lstStyle/>
          <a:p>
            <a:pPr eaLnBrk="1" hangingPunct="1"/>
            <a:r>
              <a:rPr lang="en-US" sz="3600" smtClean="0"/>
              <a:t>Principles of Health Education</a:t>
            </a:r>
            <a:endParaRPr lang="en-GB" sz="36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33475" y="2286000"/>
            <a:ext cx="7486650" cy="4114800"/>
          </a:xfrm>
        </p:spPr>
        <p:txBody>
          <a:bodyPr/>
          <a:lstStyle/>
          <a:p>
            <a:pPr eaLnBrk="1" hangingPunct="1"/>
            <a:r>
              <a:rPr lang="en-US" sz="2000" b="1" smtClean="0"/>
              <a:t>Interest</a:t>
            </a:r>
          </a:p>
          <a:p>
            <a:pPr eaLnBrk="1" hangingPunct="1"/>
            <a:r>
              <a:rPr lang="en-US" sz="2000" b="1" smtClean="0"/>
              <a:t>Participation</a:t>
            </a:r>
          </a:p>
          <a:p>
            <a:pPr eaLnBrk="1" hangingPunct="1"/>
            <a:r>
              <a:rPr lang="en-US" sz="2000" b="1" smtClean="0"/>
              <a:t>Motivation</a:t>
            </a:r>
          </a:p>
          <a:p>
            <a:pPr eaLnBrk="1" hangingPunct="1"/>
            <a:r>
              <a:rPr lang="en-US" sz="2000" b="1" smtClean="0"/>
              <a:t>Comprehension</a:t>
            </a:r>
          </a:p>
          <a:p>
            <a:pPr eaLnBrk="1" hangingPunct="1"/>
            <a:r>
              <a:rPr lang="en-US" sz="2000" b="1" smtClean="0"/>
              <a:t>Proceeding from the known to the unknown</a:t>
            </a:r>
          </a:p>
          <a:p>
            <a:pPr eaLnBrk="1" hangingPunct="1"/>
            <a:r>
              <a:rPr lang="en-US" sz="2000" b="1" smtClean="0"/>
              <a:t>Reinforcement through repetition</a:t>
            </a:r>
          </a:p>
          <a:p>
            <a:pPr eaLnBrk="1" hangingPunct="1"/>
            <a:r>
              <a:rPr lang="en-US" sz="2000" b="1" smtClean="0"/>
              <a:t>Good human relations</a:t>
            </a:r>
          </a:p>
          <a:p>
            <a:pPr eaLnBrk="1" hangingPunct="1"/>
            <a:r>
              <a:rPr lang="en-US" sz="2000" b="1" smtClean="0">
                <a:solidFill>
                  <a:schemeClr val="tx2"/>
                </a:solidFill>
              </a:rPr>
              <a:t>People</a:t>
            </a:r>
            <a:r>
              <a:rPr lang="en-US" sz="2000" b="1" smtClean="0"/>
              <a:t>, </a:t>
            </a:r>
            <a:r>
              <a:rPr lang="en-US" sz="2000" b="1" smtClean="0">
                <a:solidFill>
                  <a:schemeClr val="hlink"/>
                </a:solidFill>
              </a:rPr>
              <a:t>facts</a:t>
            </a:r>
            <a:r>
              <a:rPr lang="en-US" sz="2000" b="1" smtClean="0"/>
              <a:t> and </a:t>
            </a:r>
            <a:r>
              <a:rPr lang="en-US" sz="2000" b="1" smtClean="0">
                <a:solidFill>
                  <a:srgbClr val="009900"/>
                </a:solidFill>
              </a:rPr>
              <a:t>media</a:t>
            </a:r>
            <a:r>
              <a:rPr lang="en-US" sz="2000" b="1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 </a:t>
            </a:r>
            <a:r>
              <a:rPr lang="en-US" altLang="en-US" sz="2000" b="1" smtClean="0">
                <a:solidFill>
                  <a:schemeClr val="tx2"/>
                </a:solidFill>
              </a:rPr>
              <a:t>“</a:t>
            </a:r>
            <a:r>
              <a:rPr lang="en-US" sz="2000" b="1" smtClean="0">
                <a:solidFill>
                  <a:schemeClr val="tx2"/>
                </a:solidFill>
              </a:rPr>
              <a:t>knowledgeable</a:t>
            </a:r>
            <a:r>
              <a:rPr lang="en-US" sz="2000" b="1" smtClean="0"/>
              <a:t>, </a:t>
            </a:r>
            <a:r>
              <a:rPr lang="en-US" sz="2000" b="1" smtClean="0">
                <a:solidFill>
                  <a:schemeClr val="hlink"/>
                </a:solidFill>
              </a:rPr>
              <a:t>attractive</a:t>
            </a:r>
            <a:r>
              <a:rPr lang="en-US" sz="2000" b="1" smtClean="0"/>
              <a:t> , </a:t>
            </a:r>
            <a:r>
              <a:rPr lang="en-US" sz="2000" b="1" smtClean="0">
                <a:solidFill>
                  <a:srgbClr val="009900"/>
                </a:solidFill>
              </a:rPr>
              <a:t>palatable &amp; acceptable</a:t>
            </a:r>
            <a:r>
              <a:rPr lang="en-US" sz="2000" b="1" smtClean="0"/>
              <a:t> </a:t>
            </a:r>
            <a:r>
              <a:rPr lang="en-US" altLang="en-US" sz="2000" b="1" smtClean="0">
                <a:solidFill>
                  <a:srgbClr val="009900"/>
                </a:solidFill>
              </a:rPr>
              <a:t>“</a:t>
            </a:r>
            <a:r>
              <a:rPr lang="en-US" sz="2000" b="1" smtClean="0">
                <a:solidFill>
                  <a:srgbClr val="0099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</a:t>
            </a:r>
            <a:endParaRPr lang="en-GB" sz="2000" smtClean="0"/>
          </a:p>
        </p:txBody>
      </p:sp>
      <p:sp>
        <p:nvSpPr>
          <p:cNvPr id="41988" name="Line 16"/>
          <p:cNvSpPr>
            <a:spLocks noChangeShapeType="1"/>
          </p:cNvSpPr>
          <p:nvPr/>
        </p:nvSpPr>
        <p:spPr bwMode="auto">
          <a:xfrm>
            <a:off x="12192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41989" name="Picture 20" descr="Picture12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53200" y="-123825"/>
            <a:ext cx="2668588" cy="2138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3954462" cy="1462087"/>
          </a:xfrm>
        </p:spPr>
        <p:txBody>
          <a:bodyPr/>
          <a:lstStyle/>
          <a:p>
            <a:pPr eaLnBrk="1" hangingPunct="1"/>
            <a:r>
              <a:rPr lang="en-US" sz="3600" smtClean="0"/>
              <a:t>Principles of Health Education</a:t>
            </a:r>
            <a:endParaRPr lang="en-GB" sz="36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23950" y="2057400"/>
            <a:ext cx="7239000" cy="4800600"/>
          </a:xfrm>
        </p:spPr>
        <p:txBody>
          <a:bodyPr/>
          <a:lstStyle/>
          <a:p>
            <a:pPr eaLnBrk="1" hangingPunct="1"/>
            <a:r>
              <a:rPr lang="en-US" sz="2000" b="1" smtClean="0"/>
              <a:t>Learning by doing: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  <a:r>
              <a:rPr lang="en-US" altLang="en-US" sz="2000" b="1" smtClean="0">
                <a:solidFill>
                  <a:srgbClr val="800000"/>
                </a:solidFill>
              </a:rPr>
              <a:t>“</a:t>
            </a:r>
            <a:r>
              <a:rPr lang="en-US" sz="2000" b="1" smtClean="0">
                <a:solidFill>
                  <a:srgbClr val="800000"/>
                </a:solidFill>
              </a:rPr>
              <a:t> If I hear, I forget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800000"/>
                </a:solidFill>
              </a:rPr>
              <a:t>      If I see, I remember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800000"/>
                </a:solidFill>
              </a:rPr>
              <a:t>      If I do, I know</a:t>
            </a:r>
            <a:r>
              <a:rPr lang="en-US" altLang="en-US" sz="2000" b="1" smtClean="0">
                <a:solidFill>
                  <a:srgbClr val="800000"/>
                </a:solidFill>
              </a:rPr>
              <a:t>”</a:t>
            </a:r>
            <a:r>
              <a:rPr lang="en-US" sz="2000" b="1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smtClean="0">
              <a:solidFill>
                <a:srgbClr val="800000"/>
              </a:solidFill>
            </a:endParaRPr>
          </a:p>
          <a:p>
            <a:pPr eaLnBrk="1" hangingPunct="1"/>
            <a:r>
              <a:rPr lang="en-US" sz="2000" b="1" smtClean="0"/>
              <a:t>Motivation </a:t>
            </a:r>
            <a:r>
              <a:rPr lang="en-US" sz="2000" smtClean="0"/>
              <a:t>i.e. awakening the desire to know and learn: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b="1" smtClean="0">
                <a:solidFill>
                  <a:srgbClr val="009900"/>
                </a:solidFill>
              </a:rPr>
              <a:t>- Primary motives,</a:t>
            </a:r>
            <a:r>
              <a:rPr lang="en-US" sz="2000" smtClean="0"/>
              <a:t> e.g. inborn desires, hunger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b="1" smtClean="0">
                <a:solidFill>
                  <a:srgbClr val="009900"/>
                </a:solidFill>
              </a:rPr>
              <a:t>- Secondary motives,</a:t>
            </a:r>
            <a:r>
              <a:rPr lang="en-US" sz="2000" smtClean="0"/>
              <a:t> i.e. desires created by incentives such as praise, love, recognition, competition.</a:t>
            </a:r>
          </a:p>
          <a:p>
            <a:pPr eaLnBrk="1" hangingPunct="1">
              <a:buFont typeface="Wingdings" pitchFamily="2" charset="2"/>
              <a:buNone/>
            </a:pPr>
            <a:endParaRPr lang="en-GB" sz="2000" smtClean="0"/>
          </a:p>
        </p:txBody>
      </p:sp>
      <p:pic>
        <p:nvPicPr>
          <p:cNvPr id="44036" name="Picture 4" descr="Picture5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239000" y="-34925"/>
            <a:ext cx="1905000" cy="1871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BBCFD-71A5-4435-9809-37F11F59DED0}" type="slidenum">
              <a:rPr lang="en-US">
                <a:ea typeface="MS PGothic" pitchFamily="34" charset="-128"/>
              </a:rPr>
              <a:pPr/>
              <a:t>24</a:t>
            </a:fld>
            <a:endParaRPr lang="en-US">
              <a:ea typeface="MS PGothic" pitchFamily="34" charset="-128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772400" cy="533400"/>
          </a:xfrm>
        </p:spPr>
        <p:txBody>
          <a:bodyPr/>
          <a:lstStyle/>
          <a:p>
            <a:r>
              <a:rPr lang="en-US" sz="2800" b="1" smtClean="0"/>
              <a:t>Health Education: Individuals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1844675"/>
            <a:ext cx="7620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About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For example, for Healthy behaviors (e.g. breast feeding), secondary prevention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Settings where education is imparted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Health care settings, Home, Video/Internet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Approaches to health education for individuals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Risk assessments in various settings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Information, contract, evaluation for behavior change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Methods for health education for individuals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Information provision in-person, print/electronic media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Issues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High Cost, Focus on Disease rather than on health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46170-F2BB-4C64-A5F1-5DA4BA4B0D51}" type="slidenum">
              <a:rPr lang="en-US">
                <a:ea typeface="MS PGothic" pitchFamily="34" charset="-128"/>
              </a:rPr>
              <a:pPr/>
              <a:t>25</a:t>
            </a:fld>
            <a:endParaRPr lang="en-US">
              <a:ea typeface="MS PGothic" pitchFamily="34" charset="-128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81075"/>
            <a:ext cx="7772400" cy="533400"/>
          </a:xfrm>
        </p:spPr>
        <p:txBody>
          <a:bodyPr/>
          <a:lstStyle/>
          <a:p>
            <a:r>
              <a:rPr lang="en-US" sz="2800" b="1" smtClean="0"/>
              <a:t>Health Education: Groups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68488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About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Behavior change, supportive environment,                              community action, access to care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Settings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Health care settings, community, workplace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Approaches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Knowledge &amp; skill development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Peer learning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Training for behavior change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Methods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Didactic &amp; experiential methods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cs typeface="Times New Roman" pitchFamily="18" charset="0"/>
              </a:rPr>
              <a:t>Issues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ea typeface="MS PGothic" pitchFamily="34" charset="-128"/>
              </a:rPr>
              <a:t>Difficult to comprehend and manage group dynamics, difficult to achieve skills to facilitate groups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838200"/>
          </a:xfrm>
        </p:spPr>
        <p:txBody>
          <a:bodyPr/>
          <a:lstStyle/>
          <a:p>
            <a:pPr eaLnBrk="1" hangingPunct="1"/>
            <a:r>
              <a:rPr lang="en-US" sz="3200" b="1" smtClean="0"/>
              <a:t>Communication in health education:</a:t>
            </a:r>
            <a:endParaRPr lang="en-GB" sz="3200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686800" cy="4113213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rgbClr val="800000"/>
                </a:solidFill>
              </a:rPr>
              <a:t>Education is primarily a matter of communication, the components of which are: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 </a:t>
            </a:r>
            <a:r>
              <a:rPr lang="en-US" sz="1800" b="1" u="sng" smtClean="0"/>
              <a:t>CHANNELS </a:t>
            </a:r>
            <a:r>
              <a:rPr lang="en-US" sz="1800" b="1" smtClean="0"/>
              <a:t>           </a:t>
            </a:r>
            <a:r>
              <a:rPr lang="en-US" sz="1800" b="1" u="sng" smtClean="0"/>
              <a:t>AUDIENCE  </a:t>
            </a:r>
            <a:r>
              <a:rPr lang="en-US" sz="1800" b="1" smtClean="0"/>
              <a:t>         </a:t>
            </a:r>
            <a:r>
              <a:rPr lang="en-US" sz="1800" b="1" u="sng" smtClean="0"/>
              <a:t>MESSAGE </a:t>
            </a:r>
            <a:r>
              <a:rPr lang="en-US" sz="1800" b="1" smtClean="0"/>
              <a:t>         </a:t>
            </a:r>
            <a:r>
              <a:rPr lang="en-US" sz="1800" b="1" u="sng" smtClean="0"/>
              <a:t>COMMUNICATOR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                               - Individual       - </a:t>
            </a:r>
            <a:r>
              <a:rPr lang="en-US" sz="1600" b="1" smtClean="0"/>
              <a:t>Conform with</a:t>
            </a:r>
            <a:r>
              <a:rPr lang="en-US" sz="1800" b="1" smtClean="0"/>
              <a:t>       - Educator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 Media                  - Group                   </a:t>
            </a:r>
            <a:r>
              <a:rPr lang="en-US" sz="1600" b="1" smtClean="0"/>
              <a:t>objectives.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/>
              <a:t>-----------------------------------------------------------------------------------------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/>
              <a:t>- </a:t>
            </a:r>
            <a:r>
              <a:rPr lang="en-US" sz="1800" b="1" smtClean="0"/>
              <a:t>2 way</a:t>
            </a:r>
            <a:r>
              <a:rPr lang="en-US" sz="1600" b="1" smtClean="0"/>
              <a:t>                      </a:t>
            </a:r>
            <a:r>
              <a:rPr lang="en-US" sz="1800" b="1" smtClean="0"/>
              <a:t>- Public</a:t>
            </a:r>
            <a:r>
              <a:rPr lang="en-US" sz="1600" b="1" smtClean="0"/>
              <a:t>               - understandable     - needs+ interest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/>
              <a:t>                                                                                                       of audience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/>
              <a:t>-----------------------------------------------------------------------------------------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/>
              <a:t>- 1 way</a:t>
            </a:r>
            <a:r>
              <a:rPr lang="en-US" sz="1600" b="1" smtClean="0"/>
              <a:t>                      </a:t>
            </a:r>
            <a:r>
              <a:rPr lang="en-US" sz="1800" b="1" smtClean="0"/>
              <a:t>- Public</a:t>
            </a:r>
            <a:r>
              <a:rPr lang="en-US" sz="1600" b="1" smtClean="0"/>
              <a:t>                  </a:t>
            </a:r>
            <a:r>
              <a:rPr lang="en-US" sz="1800" b="1" smtClean="0"/>
              <a:t>- Acceptable</a:t>
            </a:r>
            <a:r>
              <a:rPr lang="en-US" sz="1600" b="1" smtClean="0"/>
              <a:t>           - ? Content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/>
              <a:t>                                                                                                           message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smtClean="0"/>
              <a:t>-----------------------------------------------------------------------------------------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US" sz="1600" b="1" smtClean="0"/>
          </a:p>
          <a:p>
            <a:pPr eaLnBrk="1" hangingPunct="1">
              <a:buFont typeface="Wingdings" pitchFamily="2" charset="2"/>
              <a:buNone/>
            </a:pPr>
            <a:endParaRPr lang="en-GB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Evaluation of health education programs:</a:t>
            </a:r>
            <a:endParaRPr lang="en-GB" sz="2800" b="1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70113"/>
            <a:ext cx="5449888" cy="4687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There should be continuous evaluation.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smtClean="0"/>
          </a:p>
          <a:p>
            <a:pPr eaLnBrk="1" hangingPunct="1"/>
            <a:r>
              <a:rPr lang="en-US" sz="2800" b="1" smtClean="0"/>
              <a:t>Evaluation should </a:t>
            </a:r>
            <a:r>
              <a:rPr lang="en-US" sz="2800" b="1" smtClean="0">
                <a:solidFill>
                  <a:srgbClr val="800000"/>
                </a:solidFill>
              </a:rPr>
              <a:t>not</a:t>
            </a:r>
            <a:r>
              <a:rPr lang="en-US" sz="2800" b="1" smtClean="0"/>
              <a:t> be left to the end but should be done from time to time for purpose of making modifications to achieve better results.</a:t>
            </a:r>
            <a:endParaRPr lang="en-GB" sz="2800" b="1" smtClean="0"/>
          </a:p>
        </p:txBody>
      </p:sp>
      <p:pic>
        <p:nvPicPr>
          <p:cNvPr id="52228" name="Picture 4" descr="Picture13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65775" y="2562225"/>
            <a:ext cx="2968625" cy="3025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CYCLE:</a:t>
            </a:r>
            <a:endParaRPr lang="en-GB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Describe problem</a:t>
            </a:r>
            <a:r>
              <a:rPr lang="en-US" sz="1800" smtClean="0"/>
              <a:t>    </a:t>
            </a:r>
            <a:r>
              <a:rPr lang="en-US" sz="1800" b="1" smtClean="0">
                <a:solidFill>
                  <a:srgbClr val="800000"/>
                </a:solidFill>
              </a:rPr>
              <a:t>Describe program</a:t>
            </a:r>
            <a:r>
              <a:rPr lang="en-US" sz="1800" smtClean="0"/>
              <a:t>     </a:t>
            </a:r>
            <a:r>
              <a:rPr lang="en-US" sz="1800" b="1" smtClean="0">
                <a:solidFill>
                  <a:schemeClr val="hlink"/>
                </a:solidFill>
              </a:rPr>
              <a:t>State goals</a:t>
            </a:r>
            <a:r>
              <a:rPr lang="en-US" sz="1800" smtClean="0"/>
              <a:t>          </a:t>
            </a:r>
            <a:r>
              <a:rPr lang="en-US" sz="1800" b="1" smtClean="0">
                <a:solidFill>
                  <a:srgbClr val="800000"/>
                </a:solidFill>
              </a:rPr>
              <a:t>Determine needed</a:t>
            </a:r>
            <a:r>
              <a:rPr lang="en-US" sz="1800" smtClean="0">
                <a:solidFill>
                  <a:srgbClr val="8000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                                                                                             </a:t>
            </a:r>
            <a:r>
              <a:rPr lang="en-US" sz="1800" b="1" smtClean="0">
                <a:solidFill>
                  <a:srgbClr val="800000"/>
                </a:solidFill>
              </a:rPr>
              <a:t>information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9900"/>
                </a:solidFill>
              </a:rPr>
              <a:t>  </a:t>
            </a:r>
            <a:r>
              <a:rPr lang="en-US" sz="1800" b="1" smtClean="0">
                <a:solidFill>
                  <a:srgbClr val="009900"/>
                </a:solidFill>
              </a:rPr>
              <a:t>Modify program</a:t>
            </a:r>
            <a:r>
              <a:rPr lang="en-US" sz="1800" smtClean="0"/>
              <a:t>                                                                </a:t>
            </a:r>
            <a:r>
              <a:rPr lang="en-US" sz="1800" b="1" smtClean="0">
                <a:solidFill>
                  <a:srgbClr val="009900"/>
                </a:solidFill>
              </a:rPr>
              <a:t>Establish basis for</a:t>
            </a:r>
            <a:r>
              <a:rPr lang="en-US" sz="1800" smtClean="0">
                <a:solidFill>
                  <a:srgbClr val="0099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9900"/>
                </a:solidFill>
              </a:rPr>
              <a:t>                                                                                        </a:t>
            </a:r>
            <a:r>
              <a:rPr lang="en-US" sz="1800" b="1" smtClean="0">
                <a:solidFill>
                  <a:srgbClr val="009900"/>
                </a:solidFill>
              </a:rPr>
              <a:t>proof of effectiveness</a:t>
            </a:r>
            <a:r>
              <a:rPr lang="en-US" sz="1800" smtClean="0">
                <a:solidFill>
                  <a:srgbClr val="009900"/>
                </a:solidFill>
              </a:rPr>
              <a:t>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9900"/>
                </a:solidFill>
              </a:rPr>
              <a:t>                                                                                        </a:t>
            </a:r>
            <a:endParaRPr lang="en-US" sz="1800" b="1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</a:t>
            </a:r>
            <a:r>
              <a:rPr lang="en-US" sz="1800" b="1" smtClean="0">
                <a:solidFill>
                  <a:schemeClr val="tx2"/>
                </a:solidFill>
              </a:rPr>
              <a:t>Analyze &amp;compare</a:t>
            </a:r>
            <a:r>
              <a:rPr lang="en-US" sz="1800" smtClean="0"/>
              <a:t>     </a:t>
            </a:r>
            <a:r>
              <a:rPr lang="en-US" sz="1800" b="1" smtClean="0">
                <a:solidFill>
                  <a:schemeClr val="tx2"/>
                </a:solidFill>
              </a:rPr>
              <a:t>Organize data</a:t>
            </a:r>
            <a:r>
              <a:rPr lang="en-US" sz="1800" smtClean="0">
                <a:solidFill>
                  <a:schemeClr val="tx2"/>
                </a:solidFill>
              </a:rPr>
              <a:t>       </a:t>
            </a:r>
            <a:r>
              <a:rPr lang="en-US" sz="1800" b="1" smtClean="0">
                <a:solidFill>
                  <a:schemeClr val="tx2"/>
                </a:solidFill>
              </a:rPr>
              <a:t>Develop&amp; test</a:t>
            </a:r>
            <a:r>
              <a:rPr lang="en-US" sz="1800" smtClean="0">
                <a:solidFill>
                  <a:schemeClr val="tx2"/>
                </a:solidFill>
              </a:rPr>
              <a:t>       </a:t>
            </a:r>
            <a:r>
              <a:rPr lang="en-US" sz="1800" b="1" smtClean="0">
                <a:solidFill>
                  <a:schemeClr val="tx2"/>
                </a:solidFill>
              </a:rPr>
              <a:t>Determine  data        </a:t>
            </a:r>
            <a:r>
              <a:rPr lang="en-US" sz="18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chemeClr val="tx2"/>
                </a:solidFill>
              </a:rPr>
              <a:t>      results                       base</a:t>
            </a:r>
            <a:r>
              <a:rPr lang="en-US" sz="1800" smtClean="0"/>
              <a:t>                    </a:t>
            </a:r>
            <a:r>
              <a:rPr lang="en-US" sz="1800" b="1" smtClean="0">
                <a:solidFill>
                  <a:schemeClr val="tx2"/>
                </a:solidFill>
              </a:rPr>
              <a:t>instruments </a:t>
            </a:r>
            <a:r>
              <a:rPr lang="en-US" sz="1800" smtClean="0">
                <a:solidFill>
                  <a:schemeClr val="tx2"/>
                </a:solidFill>
              </a:rPr>
              <a:t> </a:t>
            </a:r>
            <a:r>
              <a:rPr lang="en-US" sz="1800" smtClean="0"/>
              <a:t>          </a:t>
            </a:r>
            <a:r>
              <a:rPr lang="en-US" sz="1800" b="1" smtClean="0">
                <a:solidFill>
                  <a:schemeClr val="tx2"/>
                </a:solidFill>
              </a:rPr>
              <a:t>collecting </a:t>
            </a:r>
            <a:r>
              <a:rPr lang="en-US" sz="1600" b="1" smtClean="0">
                <a:solidFill>
                  <a:schemeClr val="tx2"/>
                </a:solidFill>
              </a:rPr>
              <a:t>method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GB" sz="1800" smtClean="0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7526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40386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55626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74676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7467600" y="4191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Line 10"/>
          <p:cNvSpPr>
            <a:spLocks noChangeShapeType="1"/>
          </p:cNvSpPr>
          <p:nvPr/>
        </p:nvSpPr>
        <p:spPr bwMode="auto">
          <a:xfrm flipH="1">
            <a:off x="3810000" y="617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 flipV="1">
            <a:off x="1219200" y="3810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 flipV="1">
            <a:off x="1219200" y="2590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Line 15"/>
          <p:cNvSpPr>
            <a:spLocks noChangeShapeType="1"/>
          </p:cNvSpPr>
          <p:nvPr/>
        </p:nvSpPr>
        <p:spPr bwMode="auto">
          <a:xfrm flipH="1">
            <a:off x="6324600" y="624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5" name="Line 16"/>
          <p:cNvSpPr>
            <a:spLocks noChangeShapeType="1"/>
          </p:cNvSpPr>
          <p:nvPr/>
        </p:nvSpPr>
        <p:spPr bwMode="auto">
          <a:xfrm flipH="1">
            <a:off x="1828800" y="624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54286" name="Picture 17" descr="Pictur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011488"/>
            <a:ext cx="21351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 descr="Picture19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228600"/>
            <a:ext cx="8686800" cy="64008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8077200" cy="2428875"/>
          </a:xfrm>
        </p:spPr>
        <p:txBody>
          <a:bodyPr lIns="90488" tIns="44450" rIns="90488" bIns="44450" anchorCtr="1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GB" b="1" smtClean="0">
                <a:solidFill>
                  <a:schemeClr val="tx2"/>
                </a:solidFill>
                <a:latin typeface="Calibri" pitchFamily="34" charset="0"/>
              </a:rPr>
              <a:t>A planned combination of educational, political, regulatory, and organizational supports for actions and conditions of living conducive to the health of individuals, groups, or communities.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7625" y="468313"/>
            <a:ext cx="9096375" cy="1055687"/>
          </a:xfrm>
          <a:noFill/>
        </p:spPr>
        <p:txBody>
          <a:bodyPr/>
          <a:lstStyle/>
          <a:p>
            <a:pPr algn="ctr" eaLnBrk="1" hangingPunct="1"/>
            <a:r>
              <a:rPr lang="de-DE" sz="3600" b="1" smtClean="0">
                <a:solidFill>
                  <a:srgbClr val="333399"/>
                </a:solidFill>
                <a:latin typeface="Calibri" pitchFamily="34" charset="0"/>
              </a:rPr>
              <a:t>DEFINITIONS OF HEALTH PROMOTION</a:t>
            </a:r>
            <a:endParaRPr lang="en-GB" sz="3600" smtClean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394200" y="5500688"/>
            <a:ext cx="3509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Green &amp; </a:t>
            </a:r>
            <a:r>
              <a:rPr lang="en-GB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Kreuter</a:t>
            </a: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, 1999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MS PGothic" pitchFamily="34" charset="-128"/>
            </a:endParaRPr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77200" cy="4117975"/>
          </a:xfrm>
        </p:spPr>
        <p:txBody>
          <a:bodyPr lIns="90488" tIns="44450" rIns="90488" bIns="44450" anchorCtr="1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GB" sz="2800" b="1" smtClean="0">
                <a:latin typeface="Calibri" pitchFamily="34" charset="0"/>
              </a:rPr>
              <a:t>The process of enabling people to increase control over and improve their health…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GB" sz="2800" b="1" smtClean="0">
                <a:latin typeface="Calibri" pitchFamily="34" charset="0"/>
              </a:rPr>
              <a:t>A commitment to dealing with challenges of reducing inequities, extending the scope of prevention, and helping people to cope with their circumstances…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GB" sz="2800" b="1" smtClean="0">
                <a:latin typeface="Calibri" pitchFamily="34" charset="0"/>
              </a:rPr>
              <a:t>Creating environments conducive to health, in which people are better able to take care of themselves</a:t>
            </a:r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title"/>
          </p:nvPr>
        </p:nvSpPr>
        <p:spPr>
          <a:xfrm>
            <a:off x="47625" y="468313"/>
            <a:ext cx="9096375" cy="1131887"/>
          </a:xfrm>
          <a:noFill/>
        </p:spPr>
        <p:txBody>
          <a:bodyPr/>
          <a:lstStyle/>
          <a:p>
            <a:pPr algn="ctr" eaLnBrk="1" hangingPunct="1"/>
            <a:r>
              <a:rPr lang="de-DE" sz="3200" b="1" smtClean="0">
                <a:latin typeface="Calibri" pitchFamily="34" charset="0"/>
              </a:rPr>
              <a:t>DEFINITIONS OF HEALTH PROMOTION</a:t>
            </a:r>
            <a:endParaRPr lang="en-GB" sz="320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" y="163513"/>
            <a:ext cx="9075738" cy="1143000"/>
          </a:xfrm>
        </p:spPr>
        <p:txBody>
          <a:bodyPr/>
          <a:lstStyle/>
          <a:p>
            <a:pPr algn="ctr" eaLnBrk="1" hangingPunct="1"/>
            <a:r>
              <a:rPr lang="de-DE" sz="3200" b="1" smtClean="0">
                <a:solidFill>
                  <a:srgbClr val="333399"/>
                </a:solidFill>
                <a:latin typeface="Calibri" pitchFamily="34" charset="0"/>
              </a:rPr>
              <a:t>BASIC CHARACTERISTICS </a:t>
            </a:r>
            <a:br>
              <a:rPr lang="de-DE" sz="3200" b="1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de-DE" sz="3200" b="1" smtClean="0">
                <a:solidFill>
                  <a:srgbClr val="333399"/>
                </a:solidFill>
                <a:latin typeface="Calibri" pitchFamily="34" charset="0"/>
              </a:rPr>
              <a:t>OF HEALTH PROMOTION</a:t>
            </a:r>
            <a:endParaRPr lang="en-GB" sz="3200" smtClean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66800" y="1981200"/>
            <a:ext cx="7696200" cy="3967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GB" altLang="de-DE" sz="2800" b="1" dirty="0">
                <a:latin typeface="Calibri"/>
                <a:cs typeface="Calibri"/>
              </a:rPr>
              <a:t>E</a:t>
            </a:r>
            <a:r>
              <a:rPr lang="de-DE" altLang="de-DE" sz="2800" b="1" dirty="0">
                <a:latin typeface="Calibri"/>
                <a:cs typeface="Calibri"/>
              </a:rPr>
              <a:t>nabling people to take control over, and responsibility for, their health as an important component of everyday life.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altLang="de-DE" sz="2800" b="1" dirty="0">
                <a:latin typeface="Calibri"/>
                <a:cs typeface="Calibri"/>
              </a:rPr>
              <a:t>Requiring the close cooperation of sectors beyond the health services.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GB" altLang="de-DE" sz="2800" b="1" dirty="0">
                <a:latin typeface="Calibri"/>
                <a:cs typeface="Calibri"/>
              </a:rPr>
              <a:t>Combining diverse, but complimentary, methods or approaches.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de-DE" altLang="de-DE" sz="2800" b="1" dirty="0">
                <a:latin typeface="Calibri"/>
                <a:cs typeface="Calibri"/>
              </a:rPr>
              <a:t>Encouraging effective and concrete public participation. </a:t>
            </a:r>
            <a:endParaRPr lang="en-GB" altLang="de-DE" sz="2800" b="1" dirty="0"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Calibri" pitchFamily="34" charset="0"/>
              </a:rPr>
              <a:t>Health Promotion Action Means: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>
                <a:latin typeface="Calibri" pitchFamily="34" charset="0"/>
              </a:rPr>
              <a:t>Build Public Health Policy</a:t>
            </a:r>
          </a:p>
          <a:p>
            <a:r>
              <a:rPr lang="en-US" b="1" smtClean="0">
                <a:latin typeface="Calibri" pitchFamily="34" charset="0"/>
              </a:rPr>
              <a:t>Create Supportive Environments</a:t>
            </a:r>
          </a:p>
          <a:p>
            <a:r>
              <a:rPr lang="en-US" b="1" smtClean="0">
                <a:latin typeface="Calibri" pitchFamily="34" charset="0"/>
              </a:rPr>
              <a:t>Strengthen Community Actions</a:t>
            </a:r>
          </a:p>
          <a:p>
            <a:r>
              <a:rPr lang="en-US" b="1" smtClean="0">
                <a:latin typeface="Calibri" pitchFamily="34" charset="0"/>
              </a:rPr>
              <a:t>Develop Personal Skills</a:t>
            </a:r>
          </a:p>
          <a:p>
            <a:r>
              <a:rPr lang="en-US" b="1" smtClean="0">
                <a:latin typeface="Calibri" pitchFamily="34" charset="0"/>
              </a:rPr>
              <a:t>Re-orient Health Services</a:t>
            </a:r>
          </a:p>
          <a:p>
            <a:r>
              <a:rPr lang="en-US" b="1" smtClean="0">
                <a:latin typeface="Calibri" pitchFamily="34" charset="0"/>
              </a:rPr>
              <a:t>Moving into the future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/>
          <a:lstStyle/>
          <a:p>
            <a:pPr eaLnBrk="1" hangingPunct="1"/>
            <a:r>
              <a:rPr lang="de-DE" sz="3600" b="1" smtClean="0">
                <a:solidFill>
                  <a:srgbClr val="333399"/>
                </a:solidFill>
                <a:latin typeface="Calibri" pitchFamily="34" charset="0"/>
              </a:rPr>
              <a:t>            THE TRIAD OF HEALTH PROMOTION</a:t>
            </a:r>
            <a:endParaRPr lang="en-GB" sz="3600" b="1" smtClean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62000" y="2286000"/>
            <a:ext cx="3733800" cy="3660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 indent="-457200" algn="ctr">
              <a:lnSpc>
                <a:spcPct val="95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tabLst>
                <a:tab pos="373063" algn="l"/>
              </a:tabLst>
              <a:defRPr/>
            </a:pPr>
            <a:r>
              <a:rPr lang="en-GB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	</a:t>
            </a:r>
            <a:r>
              <a:rPr lang="en-GB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HEALTH EDUCATION</a:t>
            </a:r>
          </a:p>
          <a:p>
            <a:pPr marL="457200" indent="-457200" algn="ctr">
              <a:lnSpc>
                <a:spcPct val="95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tabLst>
                <a:tab pos="373063" algn="l"/>
              </a:tabLst>
              <a:defRPr/>
            </a:pPr>
            <a:r>
              <a:rPr lang="en-GB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	HEALTH PROTECTION </a:t>
            </a:r>
          </a:p>
          <a:p>
            <a:pPr marL="457200" indent="-457200" algn="ctr">
              <a:lnSpc>
                <a:spcPct val="95000"/>
              </a:lnSpc>
              <a:spcBef>
                <a:spcPct val="4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tabLst>
                <a:tab pos="373063" algn="l"/>
              </a:tabLst>
              <a:defRPr/>
            </a:pPr>
            <a:r>
              <a:rPr lang="en-GB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pitchFamily="18" charset="0"/>
              </a:rPr>
              <a:t>	DISEASE PREVENTION</a:t>
            </a:r>
            <a:endParaRPr lang="en-GB" altLang="de-DE" b="1" dirty="0">
              <a:solidFill>
                <a:srgbClr val="333399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15364" name="Picture 4" descr="bd0554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586038"/>
            <a:ext cx="3338513" cy="328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The Health Promotion Triad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2133600"/>
          <a:ext cx="749935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838200"/>
          </a:xfrm>
        </p:spPr>
        <p:txBody>
          <a:bodyPr/>
          <a:lstStyle/>
          <a:p>
            <a:pPr algn="ctr" eaLnBrk="1" hangingPunct="1"/>
            <a:r>
              <a:rPr lang="en-GB" sz="4000" b="1" smtClean="0">
                <a:solidFill>
                  <a:srgbClr val="333399"/>
                </a:solidFill>
                <a:latin typeface="Calibri" pitchFamily="34" charset="0"/>
              </a:rPr>
              <a:t>DISEASE PREVENTION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876800" y="1981200"/>
            <a:ext cx="3810000" cy="3824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457200" indent="-457200" algn="ctr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endParaRPr lang="en-GB" altLang="de-DE" sz="3200" b="1" dirty="0">
              <a:solidFill>
                <a:srgbClr val="FF9900"/>
              </a:solidFill>
              <a:latin typeface="+mn-lt"/>
              <a:cs typeface="Times New Roman" pitchFamily="18" charset="0"/>
            </a:endParaRPr>
          </a:p>
          <a:p>
            <a:pPr marL="457200" indent="-457200" algn="ctr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en-GB" altLang="de-DE" sz="32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TH</a:t>
            </a:r>
            <a:r>
              <a:rPr lang="de-DE" altLang="de-DE" sz="32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REE LEVELS</a:t>
            </a:r>
            <a:endParaRPr lang="en-GB" altLang="de-DE" sz="32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marL="457200" indent="-457200" algn="ctr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en-GB" altLang="de-DE" sz="3200" b="1" dirty="0">
                <a:latin typeface="+mn-lt"/>
                <a:cs typeface="Times New Roman" pitchFamily="18" charset="0"/>
              </a:rPr>
              <a:t>	</a:t>
            </a:r>
          </a:p>
          <a:p>
            <a:pPr marL="457200" indent="-457200" algn="ctr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de-DE" altLang="de-DE" sz="3200" b="1" dirty="0">
                <a:latin typeface="+mn-lt"/>
                <a:cs typeface="Times New Roman" pitchFamily="18" charset="0"/>
              </a:rPr>
              <a:t>	</a:t>
            </a:r>
            <a:r>
              <a:rPr lang="en-GB" altLang="de-DE" sz="3200" b="1" dirty="0">
                <a:latin typeface="+mn-lt"/>
                <a:cs typeface="Times New Roman" pitchFamily="18" charset="0"/>
              </a:rPr>
              <a:t>P</a:t>
            </a:r>
            <a:r>
              <a:rPr lang="de-DE" altLang="de-DE" sz="3200" b="1" dirty="0">
                <a:latin typeface="+mn-lt"/>
                <a:cs typeface="Times New Roman" pitchFamily="18" charset="0"/>
              </a:rPr>
              <a:t>rimary</a:t>
            </a:r>
          </a:p>
          <a:p>
            <a:pPr marL="457200" indent="-457200" algn="ctr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endParaRPr lang="de-DE" altLang="de-DE" sz="3200" b="1" dirty="0">
              <a:latin typeface="+mn-lt"/>
              <a:cs typeface="Times New Roman" pitchFamily="18" charset="0"/>
            </a:endParaRPr>
          </a:p>
          <a:p>
            <a:pPr marL="457200" indent="-457200" algn="ctr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en-GB" altLang="de-DE" sz="3200" b="1" dirty="0">
                <a:latin typeface="+mn-lt"/>
                <a:cs typeface="Times New Roman" pitchFamily="18" charset="0"/>
              </a:rPr>
              <a:t>	</a:t>
            </a:r>
            <a:r>
              <a:rPr lang="en-GB" altLang="de-DE" sz="3200" b="1" dirty="0" err="1">
                <a:latin typeface="+mn-lt"/>
                <a:cs typeface="Times New Roman" pitchFamily="18" charset="0"/>
              </a:rPr>
              <a:t>Secon</a:t>
            </a:r>
            <a:r>
              <a:rPr lang="de-DE" altLang="de-DE" sz="3200" b="1" dirty="0">
                <a:latin typeface="+mn-lt"/>
                <a:cs typeface="Times New Roman" pitchFamily="18" charset="0"/>
              </a:rPr>
              <a:t>dary</a:t>
            </a:r>
          </a:p>
          <a:p>
            <a:pPr marL="457200" indent="-457200" algn="ctr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endParaRPr lang="de-DE" altLang="de-DE" sz="3200" b="1" dirty="0">
              <a:latin typeface="+mn-lt"/>
              <a:cs typeface="Times New Roman" pitchFamily="18" charset="0"/>
            </a:endParaRPr>
          </a:p>
          <a:p>
            <a:pPr marL="457200" indent="-457200" algn="ctr">
              <a:lnSpc>
                <a:spcPct val="50000"/>
              </a:lnSpc>
              <a:spcBef>
                <a:spcPct val="50000"/>
              </a:spcBef>
              <a:tabLst>
                <a:tab pos="373063" algn="l"/>
              </a:tabLst>
              <a:defRPr/>
            </a:pPr>
            <a:r>
              <a:rPr lang="de-DE" altLang="de-DE" sz="3200" b="1" dirty="0">
                <a:latin typeface="+mn-lt"/>
                <a:cs typeface="Times New Roman" pitchFamily="18" charset="0"/>
              </a:rPr>
              <a:t>	Tertiary</a:t>
            </a:r>
          </a:p>
        </p:txBody>
      </p:sp>
      <p:pic>
        <p:nvPicPr>
          <p:cNvPr id="18436" name="Picture 4" descr="bd0001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133032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pe0271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676400"/>
            <a:ext cx="20494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pe0236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565525"/>
            <a:ext cx="215900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494</TotalTime>
  <Words>1449</Words>
  <Application>Microsoft Macintosh PowerPoint</Application>
  <PresentationFormat>عرض على الشاشة (3:4)‏</PresentationFormat>
  <Paragraphs>303</Paragraphs>
  <Slides>29</Slides>
  <Notes>24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7" baseType="lpstr">
      <vt:lpstr>Tahoma</vt:lpstr>
      <vt:lpstr>MS PGothic</vt:lpstr>
      <vt:lpstr>Arial</vt:lpstr>
      <vt:lpstr>Wingdings</vt:lpstr>
      <vt:lpstr>Calibri</vt:lpstr>
      <vt:lpstr>Times New Roman</vt:lpstr>
      <vt:lpstr>Futura</vt:lpstr>
      <vt:lpstr>Blends</vt:lpstr>
      <vt:lpstr>HEALTH EDUCATION  &amp;  Promotion Concepts</vt:lpstr>
      <vt:lpstr>Definition:</vt:lpstr>
      <vt:lpstr>DEFINITIONS OF HEALTH PROMOTION</vt:lpstr>
      <vt:lpstr>DEFINITIONS OF HEALTH PROMOTION</vt:lpstr>
      <vt:lpstr>BASIC CHARACTERISTICS  OF HEALTH PROMOTION</vt:lpstr>
      <vt:lpstr>Health Promotion Action Means:</vt:lpstr>
      <vt:lpstr>            THE TRIAD OF HEALTH PROMOTION</vt:lpstr>
      <vt:lpstr>The Health Promotion Triad</vt:lpstr>
      <vt:lpstr>DISEASE PREVENTION</vt:lpstr>
      <vt:lpstr>الشريحة 10</vt:lpstr>
      <vt:lpstr>Health Promotion Context: Place of Health Education in Public Health</vt:lpstr>
      <vt:lpstr>الشريحة 12</vt:lpstr>
      <vt:lpstr>Health Promotion (Ottawa Charter)</vt:lpstr>
      <vt:lpstr>Health Promotion – Framework</vt:lpstr>
      <vt:lpstr>Health Promotion Actions</vt:lpstr>
      <vt:lpstr>Health Promotion Actions (contd.)</vt:lpstr>
      <vt:lpstr>Targets of health education: definitions</vt:lpstr>
      <vt:lpstr>AIMS OF HEALTH EDUCATION:</vt:lpstr>
      <vt:lpstr>Process of health education:</vt:lpstr>
      <vt:lpstr>Steps for adopting new ideas &amp; practices :</vt:lpstr>
      <vt:lpstr>Contents of Health Education</vt:lpstr>
      <vt:lpstr>Principles of Health Education</vt:lpstr>
      <vt:lpstr>Principles of Health Education</vt:lpstr>
      <vt:lpstr>Health Education: Individuals</vt:lpstr>
      <vt:lpstr>Health Education: Groups</vt:lpstr>
      <vt:lpstr>Communication in health education:</vt:lpstr>
      <vt:lpstr>Evaluation of health education programs:</vt:lpstr>
      <vt:lpstr>EVALUATION CYCLE:</vt:lpstr>
      <vt:lpstr>الشريحة 29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EDUCATION</dc:title>
  <dc:creator>Toshiba</dc:creator>
  <cp:lastModifiedBy>AA</cp:lastModifiedBy>
  <cp:revision>39</cp:revision>
  <dcterms:created xsi:type="dcterms:W3CDTF">2006-04-23T16:19:55Z</dcterms:created>
  <dcterms:modified xsi:type="dcterms:W3CDTF">2014-05-18T21:41:26Z</dcterms:modified>
</cp:coreProperties>
</file>