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41"/>
  </p:notesMasterIdLst>
  <p:sldIdLst>
    <p:sldId id="380" r:id="rId3"/>
    <p:sldId id="296" r:id="rId4"/>
    <p:sldId id="381" r:id="rId5"/>
    <p:sldId id="382" r:id="rId6"/>
    <p:sldId id="383" r:id="rId7"/>
    <p:sldId id="327" r:id="rId8"/>
    <p:sldId id="328" r:id="rId9"/>
    <p:sldId id="310" r:id="rId10"/>
    <p:sldId id="344" r:id="rId11"/>
    <p:sldId id="312" r:id="rId12"/>
    <p:sldId id="347" r:id="rId13"/>
    <p:sldId id="348" r:id="rId14"/>
    <p:sldId id="346" r:id="rId15"/>
    <p:sldId id="313" r:id="rId16"/>
    <p:sldId id="314" r:id="rId17"/>
    <p:sldId id="352" r:id="rId18"/>
    <p:sldId id="354" r:id="rId19"/>
    <p:sldId id="355" r:id="rId20"/>
    <p:sldId id="318" r:id="rId21"/>
    <p:sldId id="356" r:id="rId22"/>
    <p:sldId id="357" r:id="rId23"/>
    <p:sldId id="358" r:id="rId24"/>
    <p:sldId id="359" r:id="rId25"/>
    <p:sldId id="374" r:id="rId26"/>
    <p:sldId id="377" r:id="rId27"/>
    <p:sldId id="378" r:id="rId28"/>
    <p:sldId id="33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84" r:id="rId37"/>
    <p:sldId id="337" r:id="rId38"/>
    <p:sldId id="338" r:id="rId39"/>
    <p:sldId id="320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8754C-9F01-42E1-B834-4A610E14BE50}" type="doc">
      <dgm:prSet loTypeId="urn:microsoft.com/office/officeart/2005/8/layout/cycle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6F898F0-7513-4371-AEB0-FC2019269B6B}">
      <dgm:prSet phldrT="[Text]" custT="1"/>
      <dgm:spPr/>
      <dgm:t>
        <a:bodyPr/>
        <a:lstStyle/>
        <a:p>
          <a:r>
            <a:rPr lang="en-US" sz="2400" b="1" dirty="0" smtClean="0"/>
            <a:t>Reservoir&amp; Source</a:t>
          </a:r>
          <a:endParaRPr lang="en-GB" sz="2400" b="1" dirty="0"/>
        </a:p>
      </dgm:t>
    </dgm:pt>
    <dgm:pt modelId="{7F6C7982-A0AE-4A37-9C4C-B437FC8A607B}" type="parTrans" cxnId="{5C3C5DEC-F16A-4E07-AD20-831569C32717}">
      <dgm:prSet/>
      <dgm:spPr/>
      <dgm:t>
        <a:bodyPr/>
        <a:lstStyle/>
        <a:p>
          <a:endParaRPr lang="en-GB"/>
        </a:p>
      </dgm:t>
    </dgm:pt>
    <dgm:pt modelId="{80BC1A22-706E-47DC-8840-76D2366D8575}" type="sibTrans" cxnId="{5C3C5DEC-F16A-4E07-AD20-831569C32717}">
      <dgm:prSet/>
      <dgm:spPr/>
      <dgm:t>
        <a:bodyPr/>
        <a:lstStyle/>
        <a:p>
          <a:endParaRPr lang="en-GB"/>
        </a:p>
      </dgm:t>
    </dgm:pt>
    <dgm:pt modelId="{CF7C9EF7-4A94-4B61-93B7-8F1959950185}">
      <dgm:prSet phldrT="[Text]"/>
      <dgm:spPr/>
      <dgm:t>
        <a:bodyPr/>
        <a:lstStyle/>
        <a:p>
          <a:r>
            <a:rPr lang="en-US" dirty="0" smtClean="0"/>
            <a:t>Mode of transmission</a:t>
          </a:r>
          <a:endParaRPr lang="en-GB" dirty="0"/>
        </a:p>
      </dgm:t>
    </dgm:pt>
    <dgm:pt modelId="{0E5F1F3B-2146-41C1-AB3B-E0D8B081CCE6}" type="parTrans" cxnId="{360C0DFE-21BA-4612-9247-E9A4E656251C}">
      <dgm:prSet/>
      <dgm:spPr/>
      <dgm:t>
        <a:bodyPr/>
        <a:lstStyle/>
        <a:p>
          <a:endParaRPr lang="en-GB"/>
        </a:p>
      </dgm:t>
    </dgm:pt>
    <dgm:pt modelId="{DCC96057-1E9B-408F-8228-2AB213B711E4}" type="sibTrans" cxnId="{360C0DFE-21BA-4612-9247-E9A4E656251C}">
      <dgm:prSet/>
      <dgm:spPr/>
      <dgm:t>
        <a:bodyPr/>
        <a:lstStyle/>
        <a:p>
          <a:endParaRPr lang="en-GB"/>
        </a:p>
      </dgm:t>
    </dgm:pt>
    <dgm:pt modelId="{8B89FD43-A496-4280-BE2A-D4DCD8BA9955}">
      <dgm:prSet phldrT="[Text]"/>
      <dgm:spPr/>
      <dgm:t>
        <a:bodyPr/>
        <a:lstStyle/>
        <a:p>
          <a:r>
            <a:rPr lang="en-US" b="1" dirty="0" smtClean="0"/>
            <a:t>Host</a:t>
          </a:r>
          <a:endParaRPr lang="en-GB" b="1" dirty="0"/>
        </a:p>
      </dgm:t>
    </dgm:pt>
    <dgm:pt modelId="{BCA6536B-9800-4AEE-9B6E-472B33D8C10A}" type="parTrans" cxnId="{6D725A22-3090-44AC-9583-A846D1C748D1}">
      <dgm:prSet/>
      <dgm:spPr/>
      <dgm:t>
        <a:bodyPr/>
        <a:lstStyle/>
        <a:p>
          <a:endParaRPr lang="en-GB"/>
        </a:p>
      </dgm:t>
    </dgm:pt>
    <dgm:pt modelId="{DD20EB27-79AE-4C16-BBD8-0006CB0AFB1B}" type="sibTrans" cxnId="{6D725A22-3090-44AC-9583-A846D1C748D1}">
      <dgm:prSet/>
      <dgm:spPr/>
      <dgm:t>
        <a:bodyPr/>
        <a:lstStyle/>
        <a:p>
          <a:endParaRPr lang="en-GB"/>
        </a:p>
      </dgm:t>
    </dgm:pt>
    <dgm:pt modelId="{A9D8A5F8-C771-4618-A528-7B75E355CB69}" type="pres">
      <dgm:prSet presAssocID="{1BB8754C-9F01-42E1-B834-4A610E14BE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EEFDEA-11B8-40AD-A00E-678DDCCEBE9C}" type="pres">
      <dgm:prSet presAssocID="{76F898F0-7513-4371-AEB0-FC2019269B6B}" presName="dummy" presStyleCnt="0"/>
      <dgm:spPr/>
    </dgm:pt>
    <dgm:pt modelId="{489DE5A8-D826-467D-9651-E7469D432356}" type="pres">
      <dgm:prSet presAssocID="{76F898F0-7513-4371-AEB0-FC2019269B6B}" presName="node" presStyleLbl="revTx" presStyleIdx="0" presStyleCnt="3" custRadScaleRad="81454" custRadScaleInc="57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5D02B3-C7E0-41C9-9CCF-693FB81044FE}" type="pres">
      <dgm:prSet presAssocID="{80BC1A22-706E-47DC-8840-76D2366D8575}" presName="sibTrans" presStyleLbl="node1" presStyleIdx="0" presStyleCnt="3" custLinFactNeighborX="239" custLinFactNeighborY="-6654"/>
      <dgm:spPr/>
      <dgm:t>
        <a:bodyPr/>
        <a:lstStyle/>
        <a:p>
          <a:endParaRPr lang="en-GB"/>
        </a:p>
      </dgm:t>
    </dgm:pt>
    <dgm:pt modelId="{B02E40CC-F2AA-4D1D-AE01-9B4447A4A3B6}" type="pres">
      <dgm:prSet presAssocID="{CF7C9EF7-4A94-4B61-93B7-8F1959950185}" presName="dummy" presStyleCnt="0"/>
      <dgm:spPr/>
    </dgm:pt>
    <dgm:pt modelId="{544D9473-2B9E-4A42-991C-B79BA40CAF9C}" type="pres">
      <dgm:prSet presAssocID="{CF7C9EF7-4A94-4B61-93B7-8F1959950185}" presName="node" presStyleLbl="revTx" presStyleIdx="1" presStyleCnt="3" custRadScaleRad="100496" custRadScaleInc="142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3B9630-3610-4CAC-B156-DA5E3338BD0B}" type="pres">
      <dgm:prSet presAssocID="{DCC96057-1E9B-408F-8228-2AB213B711E4}" presName="sibTrans" presStyleLbl="node1" presStyleIdx="1" presStyleCnt="3"/>
      <dgm:spPr/>
      <dgm:t>
        <a:bodyPr/>
        <a:lstStyle/>
        <a:p>
          <a:endParaRPr lang="en-GB"/>
        </a:p>
      </dgm:t>
    </dgm:pt>
    <dgm:pt modelId="{FE9A0D2D-1DC2-4FE0-8B3A-B0D139C3C790}" type="pres">
      <dgm:prSet presAssocID="{8B89FD43-A496-4280-BE2A-D4DCD8BA9955}" presName="dummy" presStyleCnt="0"/>
      <dgm:spPr/>
    </dgm:pt>
    <dgm:pt modelId="{42AB70AC-257D-406F-BD01-9274F187626F}" type="pres">
      <dgm:prSet presAssocID="{8B89FD43-A496-4280-BE2A-D4DCD8BA9955}" presName="node" presStyleLbl="revTx" presStyleIdx="2" presStyleCnt="3" custRadScaleRad="100806" custRadScaleInc="-333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8AB7E1-2A10-496A-8AF8-5EE964023855}" type="pres">
      <dgm:prSet presAssocID="{DD20EB27-79AE-4C16-BBD8-0006CB0AFB1B}" presName="sibTrans" presStyleLbl="node1" presStyleIdx="2" presStyleCnt="3" custLinFactNeighborX="591" custLinFactNeighborY="-10" custRadScaleRad="172208"/>
      <dgm:spPr/>
      <dgm:t>
        <a:bodyPr/>
        <a:lstStyle/>
        <a:p>
          <a:endParaRPr lang="en-GB"/>
        </a:p>
      </dgm:t>
    </dgm:pt>
  </dgm:ptLst>
  <dgm:cxnLst>
    <dgm:cxn modelId="{99DEC936-0804-4009-9E55-A6EA1D7552B3}" type="presOf" srcId="{CF7C9EF7-4A94-4B61-93B7-8F1959950185}" destId="{544D9473-2B9E-4A42-991C-B79BA40CAF9C}" srcOrd="0" destOrd="0" presId="urn:microsoft.com/office/officeart/2005/8/layout/cycle1"/>
    <dgm:cxn modelId="{4628A8F0-87A6-4E2D-B8E3-A279AFA38077}" type="presOf" srcId="{DCC96057-1E9B-408F-8228-2AB213B711E4}" destId="{043B9630-3610-4CAC-B156-DA5E3338BD0B}" srcOrd="0" destOrd="0" presId="urn:microsoft.com/office/officeart/2005/8/layout/cycle1"/>
    <dgm:cxn modelId="{32BFC76F-E039-4BDF-B81C-6ADEF50790BA}" type="presOf" srcId="{1BB8754C-9F01-42E1-B834-4A610E14BE50}" destId="{A9D8A5F8-C771-4618-A528-7B75E355CB69}" srcOrd="0" destOrd="0" presId="urn:microsoft.com/office/officeart/2005/8/layout/cycle1"/>
    <dgm:cxn modelId="{92D6232B-ED76-47BF-B2A8-8BD9EB6CF2D2}" type="presOf" srcId="{8B89FD43-A496-4280-BE2A-D4DCD8BA9955}" destId="{42AB70AC-257D-406F-BD01-9274F187626F}" srcOrd="0" destOrd="0" presId="urn:microsoft.com/office/officeart/2005/8/layout/cycle1"/>
    <dgm:cxn modelId="{2BC88CDD-35A2-4AED-9045-C7F097210BF6}" type="presOf" srcId="{DD20EB27-79AE-4C16-BBD8-0006CB0AFB1B}" destId="{E48AB7E1-2A10-496A-8AF8-5EE964023855}" srcOrd="0" destOrd="0" presId="urn:microsoft.com/office/officeart/2005/8/layout/cycle1"/>
    <dgm:cxn modelId="{CEC93593-8FD0-4E0E-9F0C-3876C121EEB5}" type="presOf" srcId="{76F898F0-7513-4371-AEB0-FC2019269B6B}" destId="{489DE5A8-D826-467D-9651-E7469D432356}" srcOrd="0" destOrd="0" presId="urn:microsoft.com/office/officeart/2005/8/layout/cycle1"/>
    <dgm:cxn modelId="{6D725A22-3090-44AC-9583-A846D1C748D1}" srcId="{1BB8754C-9F01-42E1-B834-4A610E14BE50}" destId="{8B89FD43-A496-4280-BE2A-D4DCD8BA9955}" srcOrd="2" destOrd="0" parTransId="{BCA6536B-9800-4AEE-9B6E-472B33D8C10A}" sibTransId="{DD20EB27-79AE-4C16-BBD8-0006CB0AFB1B}"/>
    <dgm:cxn modelId="{360C0DFE-21BA-4612-9247-E9A4E656251C}" srcId="{1BB8754C-9F01-42E1-B834-4A610E14BE50}" destId="{CF7C9EF7-4A94-4B61-93B7-8F1959950185}" srcOrd="1" destOrd="0" parTransId="{0E5F1F3B-2146-41C1-AB3B-E0D8B081CCE6}" sibTransId="{DCC96057-1E9B-408F-8228-2AB213B711E4}"/>
    <dgm:cxn modelId="{5C3C5DEC-F16A-4E07-AD20-831569C32717}" srcId="{1BB8754C-9F01-42E1-B834-4A610E14BE50}" destId="{76F898F0-7513-4371-AEB0-FC2019269B6B}" srcOrd="0" destOrd="0" parTransId="{7F6C7982-A0AE-4A37-9C4C-B437FC8A607B}" sibTransId="{80BC1A22-706E-47DC-8840-76D2366D8575}"/>
    <dgm:cxn modelId="{E2B61AFD-51C3-4F80-BC3F-A80C9411DF61}" type="presOf" srcId="{80BC1A22-706E-47DC-8840-76D2366D8575}" destId="{F75D02B3-C7E0-41C9-9CCF-693FB81044FE}" srcOrd="0" destOrd="0" presId="urn:microsoft.com/office/officeart/2005/8/layout/cycle1"/>
    <dgm:cxn modelId="{E1D7288B-8035-44D9-BFEF-F00EC7828C06}" type="presParOf" srcId="{A9D8A5F8-C771-4618-A528-7B75E355CB69}" destId="{7AEEFDEA-11B8-40AD-A00E-678DDCCEBE9C}" srcOrd="0" destOrd="0" presId="urn:microsoft.com/office/officeart/2005/8/layout/cycle1"/>
    <dgm:cxn modelId="{7DDB17E1-46A8-480F-9FD2-6875C2139FDB}" type="presParOf" srcId="{A9D8A5F8-C771-4618-A528-7B75E355CB69}" destId="{489DE5A8-D826-467D-9651-E7469D432356}" srcOrd="1" destOrd="0" presId="urn:microsoft.com/office/officeart/2005/8/layout/cycle1"/>
    <dgm:cxn modelId="{80FD1231-F8EA-4E75-AB54-68335424ED25}" type="presParOf" srcId="{A9D8A5F8-C771-4618-A528-7B75E355CB69}" destId="{F75D02B3-C7E0-41C9-9CCF-693FB81044FE}" srcOrd="2" destOrd="0" presId="urn:microsoft.com/office/officeart/2005/8/layout/cycle1"/>
    <dgm:cxn modelId="{7B5F4CE1-F26A-43FA-9D4F-21342F44C2BC}" type="presParOf" srcId="{A9D8A5F8-C771-4618-A528-7B75E355CB69}" destId="{B02E40CC-F2AA-4D1D-AE01-9B4447A4A3B6}" srcOrd="3" destOrd="0" presId="urn:microsoft.com/office/officeart/2005/8/layout/cycle1"/>
    <dgm:cxn modelId="{DAC88A0E-F4E0-4BBA-8435-188CDF84EA9B}" type="presParOf" srcId="{A9D8A5F8-C771-4618-A528-7B75E355CB69}" destId="{544D9473-2B9E-4A42-991C-B79BA40CAF9C}" srcOrd="4" destOrd="0" presId="urn:microsoft.com/office/officeart/2005/8/layout/cycle1"/>
    <dgm:cxn modelId="{AEA8F81B-AB2C-4678-BAAA-9581915A7CB7}" type="presParOf" srcId="{A9D8A5F8-C771-4618-A528-7B75E355CB69}" destId="{043B9630-3610-4CAC-B156-DA5E3338BD0B}" srcOrd="5" destOrd="0" presId="urn:microsoft.com/office/officeart/2005/8/layout/cycle1"/>
    <dgm:cxn modelId="{65766B3C-8453-491E-BC91-92AD640EC9B7}" type="presParOf" srcId="{A9D8A5F8-C771-4618-A528-7B75E355CB69}" destId="{FE9A0D2D-1DC2-4FE0-8B3A-B0D139C3C790}" srcOrd="6" destOrd="0" presId="urn:microsoft.com/office/officeart/2005/8/layout/cycle1"/>
    <dgm:cxn modelId="{F716175E-23B3-464C-90F3-0C03385B4D13}" type="presParOf" srcId="{A9D8A5F8-C771-4618-A528-7B75E355CB69}" destId="{42AB70AC-257D-406F-BD01-9274F187626F}" srcOrd="7" destOrd="0" presId="urn:microsoft.com/office/officeart/2005/8/layout/cycle1"/>
    <dgm:cxn modelId="{16681487-3079-4E71-AFB7-5EA01BE031D8}" type="presParOf" srcId="{A9D8A5F8-C771-4618-A528-7B75E355CB69}" destId="{E48AB7E1-2A10-496A-8AF8-5EE964023855}" srcOrd="8" destOrd="0" presId="urn:microsoft.com/office/officeart/2005/8/layout/cycle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8754C-9F01-42E1-B834-4A610E14BE50}" type="doc">
      <dgm:prSet loTypeId="urn:microsoft.com/office/officeart/2005/8/layout/cycle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6F898F0-7513-4371-AEB0-FC2019269B6B}">
      <dgm:prSet phldrT="[Text]" custT="1"/>
      <dgm:spPr/>
      <dgm:t>
        <a:bodyPr/>
        <a:lstStyle/>
        <a:p>
          <a:r>
            <a:rPr lang="en-US" sz="2400" b="1" dirty="0" smtClean="0"/>
            <a:t>Reservoir&amp; Source</a:t>
          </a:r>
          <a:endParaRPr lang="en-GB" sz="2400" b="1" dirty="0"/>
        </a:p>
      </dgm:t>
    </dgm:pt>
    <dgm:pt modelId="{7F6C7982-A0AE-4A37-9C4C-B437FC8A607B}" type="parTrans" cxnId="{5C3C5DEC-F16A-4E07-AD20-831569C32717}">
      <dgm:prSet/>
      <dgm:spPr/>
      <dgm:t>
        <a:bodyPr/>
        <a:lstStyle/>
        <a:p>
          <a:endParaRPr lang="en-GB"/>
        </a:p>
      </dgm:t>
    </dgm:pt>
    <dgm:pt modelId="{80BC1A22-706E-47DC-8840-76D2366D8575}" type="sibTrans" cxnId="{5C3C5DEC-F16A-4E07-AD20-831569C32717}">
      <dgm:prSet/>
      <dgm:spPr/>
      <dgm:t>
        <a:bodyPr/>
        <a:lstStyle/>
        <a:p>
          <a:endParaRPr lang="en-GB"/>
        </a:p>
      </dgm:t>
    </dgm:pt>
    <dgm:pt modelId="{CF7C9EF7-4A94-4B61-93B7-8F1959950185}">
      <dgm:prSet phldrT="[Text]"/>
      <dgm:spPr/>
      <dgm:t>
        <a:bodyPr/>
        <a:lstStyle/>
        <a:p>
          <a:r>
            <a:rPr lang="en-US" dirty="0" smtClean="0"/>
            <a:t>Mode of transmission</a:t>
          </a:r>
          <a:endParaRPr lang="en-GB" dirty="0"/>
        </a:p>
      </dgm:t>
    </dgm:pt>
    <dgm:pt modelId="{0E5F1F3B-2146-41C1-AB3B-E0D8B081CCE6}" type="parTrans" cxnId="{360C0DFE-21BA-4612-9247-E9A4E656251C}">
      <dgm:prSet/>
      <dgm:spPr/>
      <dgm:t>
        <a:bodyPr/>
        <a:lstStyle/>
        <a:p>
          <a:endParaRPr lang="en-GB"/>
        </a:p>
      </dgm:t>
    </dgm:pt>
    <dgm:pt modelId="{DCC96057-1E9B-408F-8228-2AB213B711E4}" type="sibTrans" cxnId="{360C0DFE-21BA-4612-9247-E9A4E656251C}">
      <dgm:prSet/>
      <dgm:spPr/>
      <dgm:t>
        <a:bodyPr/>
        <a:lstStyle/>
        <a:p>
          <a:endParaRPr lang="en-GB"/>
        </a:p>
      </dgm:t>
    </dgm:pt>
    <dgm:pt modelId="{8B89FD43-A496-4280-BE2A-D4DCD8BA9955}">
      <dgm:prSet phldrT="[Text]"/>
      <dgm:spPr/>
      <dgm:t>
        <a:bodyPr/>
        <a:lstStyle/>
        <a:p>
          <a:r>
            <a:rPr lang="en-US" b="1" dirty="0" smtClean="0"/>
            <a:t>Host</a:t>
          </a:r>
          <a:endParaRPr lang="en-GB" b="1" dirty="0"/>
        </a:p>
      </dgm:t>
    </dgm:pt>
    <dgm:pt modelId="{BCA6536B-9800-4AEE-9B6E-472B33D8C10A}" type="parTrans" cxnId="{6D725A22-3090-44AC-9583-A846D1C748D1}">
      <dgm:prSet/>
      <dgm:spPr/>
      <dgm:t>
        <a:bodyPr/>
        <a:lstStyle/>
        <a:p>
          <a:endParaRPr lang="en-GB"/>
        </a:p>
      </dgm:t>
    </dgm:pt>
    <dgm:pt modelId="{DD20EB27-79AE-4C16-BBD8-0006CB0AFB1B}" type="sibTrans" cxnId="{6D725A22-3090-44AC-9583-A846D1C748D1}">
      <dgm:prSet/>
      <dgm:spPr/>
      <dgm:t>
        <a:bodyPr/>
        <a:lstStyle/>
        <a:p>
          <a:endParaRPr lang="en-GB"/>
        </a:p>
      </dgm:t>
    </dgm:pt>
    <dgm:pt modelId="{A9D8A5F8-C771-4618-A528-7B75E355CB69}" type="pres">
      <dgm:prSet presAssocID="{1BB8754C-9F01-42E1-B834-4A610E14BE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EEFDEA-11B8-40AD-A00E-678DDCCEBE9C}" type="pres">
      <dgm:prSet presAssocID="{76F898F0-7513-4371-AEB0-FC2019269B6B}" presName="dummy" presStyleCnt="0"/>
      <dgm:spPr/>
    </dgm:pt>
    <dgm:pt modelId="{489DE5A8-D826-467D-9651-E7469D432356}" type="pres">
      <dgm:prSet presAssocID="{76F898F0-7513-4371-AEB0-FC2019269B6B}" presName="node" presStyleLbl="revTx" presStyleIdx="0" presStyleCnt="3" custRadScaleRad="81454" custRadScaleInc="57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5D02B3-C7E0-41C9-9CCF-693FB81044FE}" type="pres">
      <dgm:prSet presAssocID="{80BC1A22-706E-47DC-8840-76D2366D8575}" presName="sibTrans" presStyleLbl="node1" presStyleIdx="0" presStyleCnt="3" custLinFactNeighborX="239" custLinFactNeighborY="-6654"/>
      <dgm:spPr/>
      <dgm:t>
        <a:bodyPr/>
        <a:lstStyle/>
        <a:p>
          <a:endParaRPr lang="en-GB"/>
        </a:p>
      </dgm:t>
    </dgm:pt>
    <dgm:pt modelId="{B02E40CC-F2AA-4D1D-AE01-9B4447A4A3B6}" type="pres">
      <dgm:prSet presAssocID="{CF7C9EF7-4A94-4B61-93B7-8F1959950185}" presName="dummy" presStyleCnt="0"/>
      <dgm:spPr/>
    </dgm:pt>
    <dgm:pt modelId="{544D9473-2B9E-4A42-991C-B79BA40CAF9C}" type="pres">
      <dgm:prSet presAssocID="{CF7C9EF7-4A94-4B61-93B7-8F1959950185}" presName="node" presStyleLbl="revTx" presStyleIdx="1" presStyleCnt="3" custRadScaleRad="100496" custRadScaleInc="142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3B9630-3610-4CAC-B156-DA5E3338BD0B}" type="pres">
      <dgm:prSet presAssocID="{DCC96057-1E9B-408F-8228-2AB213B711E4}" presName="sibTrans" presStyleLbl="node1" presStyleIdx="1" presStyleCnt="3"/>
      <dgm:spPr/>
      <dgm:t>
        <a:bodyPr/>
        <a:lstStyle/>
        <a:p>
          <a:endParaRPr lang="en-GB"/>
        </a:p>
      </dgm:t>
    </dgm:pt>
    <dgm:pt modelId="{FE9A0D2D-1DC2-4FE0-8B3A-B0D139C3C790}" type="pres">
      <dgm:prSet presAssocID="{8B89FD43-A496-4280-BE2A-D4DCD8BA9955}" presName="dummy" presStyleCnt="0"/>
      <dgm:spPr/>
    </dgm:pt>
    <dgm:pt modelId="{42AB70AC-257D-406F-BD01-9274F187626F}" type="pres">
      <dgm:prSet presAssocID="{8B89FD43-A496-4280-BE2A-D4DCD8BA9955}" presName="node" presStyleLbl="revTx" presStyleIdx="2" presStyleCnt="3" custRadScaleRad="100806" custRadScaleInc="-333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8AB7E1-2A10-496A-8AF8-5EE964023855}" type="pres">
      <dgm:prSet presAssocID="{DD20EB27-79AE-4C16-BBD8-0006CB0AFB1B}" presName="sibTrans" presStyleLbl="node1" presStyleIdx="2" presStyleCnt="3" custLinFactNeighborX="591" custLinFactNeighborY="-10" custRadScaleRad="172208"/>
      <dgm:spPr/>
      <dgm:t>
        <a:bodyPr/>
        <a:lstStyle/>
        <a:p>
          <a:endParaRPr lang="en-GB"/>
        </a:p>
      </dgm:t>
    </dgm:pt>
  </dgm:ptLst>
  <dgm:cxnLst>
    <dgm:cxn modelId="{553E7FC5-1FDC-450A-AA9D-A79D3B0F374F}" type="presOf" srcId="{80BC1A22-706E-47DC-8840-76D2366D8575}" destId="{F75D02B3-C7E0-41C9-9CCF-693FB81044FE}" srcOrd="0" destOrd="0" presId="urn:microsoft.com/office/officeart/2005/8/layout/cycle1"/>
    <dgm:cxn modelId="{BCAAEB7E-45C0-4CCF-8346-298522FAD666}" type="presOf" srcId="{76F898F0-7513-4371-AEB0-FC2019269B6B}" destId="{489DE5A8-D826-467D-9651-E7469D432356}" srcOrd="0" destOrd="0" presId="urn:microsoft.com/office/officeart/2005/8/layout/cycle1"/>
    <dgm:cxn modelId="{567C58DB-0D6E-4E58-9A2C-75EBB43DD277}" type="presOf" srcId="{DCC96057-1E9B-408F-8228-2AB213B711E4}" destId="{043B9630-3610-4CAC-B156-DA5E3338BD0B}" srcOrd="0" destOrd="0" presId="urn:microsoft.com/office/officeart/2005/8/layout/cycle1"/>
    <dgm:cxn modelId="{AFE1005C-1B2D-4211-A85C-0CEECC35E6B3}" type="presOf" srcId="{8B89FD43-A496-4280-BE2A-D4DCD8BA9955}" destId="{42AB70AC-257D-406F-BD01-9274F187626F}" srcOrd="0" destOrd="0" presId="urn:microsoft.com/office/officeart/2005/8/layout/cycle1"/>
    <dgm:cxn modelId="{7E046A94-F6CE-4D49-836C-D792DD1CCF75}" type="presOf" srcId="{1BB8754C-9F01-42E1-B834-4A610E14BE50}" destId="{A9D8A5F8-C771-4618-A528-7B75E355CB69}" srcOrd="0" destOrd="0" presId="urn:microsoft.com/office/officeart/2005/8/layout/cycle1"/>
    <dgm:cxn modelId="{B28E0427-1630-4267-B9FB-43386FA08702}" type="presOf" srcId="{DD20EB27-79AE-4C16-BBD8-0006CB0AFB1B}" destId="{E48AB7E1-2A10-496A-8AF8-5EE964023855}" srcOrd="0" destOrd="0" presId="urn:microsoft.com/office/officeart/2005/8/layout/cycle1"/>
    <dgm:cxn modelId="{6D725A22-3090-44AC-9583-A846D1C748D1}" srcId="{1BB8754C-9F01-42E1-B834-4A610E14BE50}" destId="{8B89FD43-A496-4280-BE2A-D4DCD8BA9955}" srcOrd="2" destOrd="0" parTransId="{BCA6536B-9800-4AEE-9B6E-472B33D8C10A}" sibTransId="{DD20EB27-79AE-4C16-BBD8-0006CB0AFB1B}"/>
    <dgm:cxn modelId="{360C0DFE-21BA-4612-9247-E9A4E656251C}" srcId="{1BB8754C-9F01-42E1-B834-4A610E14BE50}" destId="{CF7C9EF7-4A94-4B61-93B7-8F1959950185}" srcOrd="1" destOrd="0" parTransId="{0E5F1F3B-2146-41C1-AB3B-E0D8B081CCE6}" sibTransId="{DCC96057-1E9B-408F-8228-2AB213B711E4}"/>
    <dgm:cxn modelId="{085CDD53-B5A6-4056-B409-C879A0B8BCC5}" type="presOf" srcId="{CF7C9EF7-4A94-4B61-93B7-8F1959950185}" destId="{544D9473-2B9E-4A42-991C-B79BA40CAF9C}" srcOrd="0" destOrd="0" presId="urn:microsoft.com/office/officeart/2005/8/layout/cycle1"/>
    <dgm:cxn modelId="{5C3C5DEC-F16A-4E07-AD20-831569C32717}" srcId="{1BB8754C-9F01-42E1-B834-4A610E14BE50}" destId="{76F898F0-7513-4371-AEB0-FC2019269B6B}" srcOrd="0" destOrd="0" parTransId="{7F6C7982-A0AE-4A37-9C4C-B437FC8A607B}" sibTransId="{80BC1A22-706E-47DC-8840-76D2366D8575}"/>
    <dgm:cxn modelId="{7333B419-AF39-43BE-8BEE-95BB250074FC}" type="presParOf" srcId="{A9D8A5F8-C771-4618-A528-7B75E355CB69}" destId="{7AEEFDEA-11B8-40AD-A00E-678DDCCEBE9C}" srcOrd="0" destOrd="0" presId="urn:microsoft.com/office/officeart/2005/8/layout/cycle1"/>
    <dgm:cxn modelId="{AE1496C2-BA82-4EC7-8532-19E84A49BC7F}" type="presParOf" srcId="{A9D8A5F8-C771-4618-A528-7B75E355CB69}" destId="{489DE5A8-D826-467D-9651-E7469D432356}" srcOrd="1" destOrd="0" presId="urn:microsoft.com/office/officeart/2005/8/layout/cycle1"/>
    <dgm:cxn modelId="{F1DB8920-2A41-4946-80C9-F659977BA841}" type="presParOf" srcId="{A9D8A5F8-C771-4618-A528-7B75E355CB69}" destId="{F75D02B3-C7E0-41C9-9CCF-693FB81044FE}" srcOrd="2" destOrd="0" presId="urn:microsoft.com/office/officeart/2005/8/layout/cycle1"/>
    <dgm:cxn modelId="{4BB5B98B-8AB9-4A18-B123-3C568ACECB3F}" type="presParOf" srcId="{A9D8A5F8-C771-4618-A528-7B75E355CB69}" destId="{B02E40CC-F2AA-4D1D-AE01-9B4447A4A3B6}" srcOrd="3" destOrd="0" presId="urn:microsoft.com/office/officeart/2005/8/layout/cycle1"/>
    <dgm:cxn modelId="{298A91C7-6F1D-48B2-9823-84507EAF90DF}" type="presParOf" srcId="{A9D8A5F8-C771-4618-A528-7B75E355CB69}" destId="{544D9473-2B9E-4A42-991C-B79BA40CAF9C}" srcOrd="4" destOrd="0" presId="urn:microsoft.com/office/officeart/2005/8/layout/cycle1"/>
    <dgm:cxn modelId="{292894DC-7EB0-49B3-BA3E-9B769FE4333D}" type="presParOf" srcId="{A9D8A5F8-C771-4618-A528-7B75E355CB69}" destId="{043B9630-3610-4CAC-B156-DA5E3338BD0B}" srcOrd="5" destOrd="0" presId="urn:microsoft.com/office/officeart/2005/8/layout/cycle1"/>
    <dgm:cxn modelId="{059AF5BA-49F0-4701-8757-8084450266CE}" type="presParOf" srcId="{A9D8A5F8-C771-4618-A528-7B75E355CB69}" destId="{FE9A0D2D-1DC2-4FE0-8B3A-B0D139C3C790}" srcOrd="6" destOrd="0" presId="urn:microsoft.com/office/officeart/2005/8/layout/cycle1"/>
    <dgm:cxn modelId="{F565ED9B-CC46-4F4E-9BD8-F2437C27C2D9}" type="presParOf" srcId="{A9D8A5F8-C771-4618-A528-7B75E355CB69}" destId="{42AB70AC-257D-406F-BD01-9274F187626F}" srcOrd="7" destOrd="0" presId="urn:microsoft.com/office/officeart/2005/8/layout/cycle1"/>
    <dgm:cxn modelId="{1C98E8BB-ED62-4359-9B6A-646E5E59B24F}" type="presParOf" srcId="{A9D8A5F8-C771-4618-A528-7B75E355CB69}" destId="{E48AB7E1-2A10-496A-8AF8-5EE964023855}" srcOrd="8" destOrd="0" presId="urn:microsoft.com/office/officeart/2005/8/layout/cycle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A2B68F-9723-475A-B738-0A0107AA3DAF}" type="datetimeFigureOut">
              <a:rPr lang="en-GB"/>
              <a:pPr>
                <a:defRPr/>
              </a:pPr>
              <a:t>01/06/2014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45464B9-A73A-4B9A-B1A9-AFBF04D17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318486-3899-47BD-AC0C-94328EE330E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719039-10C9-49E9-83E8-068B5F02C788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2D6CD3-4D31-400B-B390-65A55A127F8E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EG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964F26-1F5E-4146-B1DD-4F0912B2DD20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19/2/2007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Dr. Salwa Tayel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94139C-B0B5-4898-8AD6-C505D649C907}" type="slidenum">
              <a:rPr lang="ar-SA" smtClean="0"/>
              <a:pPr/>
              <a:t>27</a:t>
            </a:fld>
            <a:endParaRPr lang="en-GB" smtClean="0"/>
          </a:p>
        </p:txBody>
      </p:sp>
      <p:sp>
        <p:nvSpPr>
          <p:cNvPr id="4813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E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90DCCA-E418-4FC5-9E3E-E905C08F9BC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350A-93F1-4CBC-A532-801EFC7CD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3B95-8AEA-4711-A2E8-94179A863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3743-A0E5-4878-90C3-D02E7A98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0D6C2-F9F2-4225-80A4-626FA105D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B9A6-2E67-4588-87E7-AEA9F3D1E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C1D3-58CD-42CB-8330-E6F497C2D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D461-FDDC-4393-832D-0D7827D9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0919E-AF28-4491-8B26-694374C1D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F134-EB9A-4392-BC79-4A1A5800B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318A-23B9-4235-8A04-3C446827B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657E-BBB2-48EB-B0EB-E9C7E7BDB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F47C-DE25-4E22-99FC-F35C6C23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E9BA-B184-49AE-854E-D847A2D3F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2812-E715-4630-8F06-259CC5A4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A34A-5501-42EE-B573-74DE4A0E9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B913-B3A6-4457-8BDF-5E8906EAE5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6D37-2A04-4871-A77C-582D7CC2F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A92B-6FB2-4739-BAC1-6E2C40E0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455E-3B80-4E9A-B7EB-540A9970B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4D39-D77D-4E62-B400-8B4E98D29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CAF1-D380-46EB-B642-AC1DD3CFE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E85F-2D4D-4FE0-A1E9-742EB7578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5C94-D93E-40C3-B739-7DC1077CC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E136911-3AB4-4D4C-9F2D-A41CCB672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A7533D1-ED16-4AE4-B4C7-51B64741D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mmwr/preview/mmwrhtml/su48a7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900113" y="927100"/>
            <a:ext cx="8091487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2"/>
                </a:solidFill>
                <a:cs typeface="+mn-cs"/>
              </a:rPr>
              <a:t>General Principles </a:t>
            </a:r>
            <a:r>
              <a:rPr lang="en-US" b="1" dirty="0" smtClean="0">
                <a:solidFill>
                  <a:schemeClr val="bg2"/>
                </a:solidFill>
                <a:cs typeface="+mn-cs"/>
              </a:rPr>
              <a:t>of</a:t>
            </a:r>
            <a:br>
              <a:rPr lang="en-US" b="1" dirty="0" smtClean="0">
                <a:solidFill>
                  <a:schemeClr val="bg2"/>
                </a:solidFill>
                <a:cs typeface="+mn-cs"/>
              </a:rPr>
            </a:br>
            <a:r>
              <a:rPr lang="en-US" b="1" dirty="0" smtClean="0">
                <a:solidFill>
                  <a:schemeClr val="bg2"/>
                </a:solidFill>
                <a:cs typeface="+mn-cs"/>
              </a:rPr>
              <a:t>Prevention </a:t>
            </a:r>
            <a:r>
              <a:rPr lang="en-US" b="1" dirty="0">
                <a:solidFill>
                  <a:schemeClr val="bg2"/>
                </a:solidFill>
                <a:cs typeface="+mn-cs"/>
              </a:rPr>
              <a:t>and control of </a:t>
            </a:r>
            <a:r>
              <a:rPr lang="en-US" b="1" dirty="0" smtClean="0">
                <a:solidFill>
                  <a:schemeClr val="bg2"/>
                </a:solidFill>
                <a:cs typeface="+mn-cs"/>
              </a:rPr>
              <a:t>communicable diseases</a:t>
            </a:r>
            <a:endParaRPr lang="en-US" b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827088" y="4725988"/>
            <a:ext cx="7796212" cy="12954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/>
              <a:t>Dr. Salwa  A. Tayel   &amp; </a:t>
            </a:r>
            <a:r>
              <a:rPr lang="en-US" spc="50" dirty="0" smtClean="0"/>
              <a:t>Dr. Mohammad Afzal </a:t>
            </a:r>
            <a:r>
              <a:rPr lang="en-US" spc="50" dirty="0" err="1" smtClean="0"/>
              <a:t>Mahmood</a:t>
            </a:r>
            <a:r>
              <a:rPr lang="en-US" spc="50" dirty="0" smtClean="0"/>
              <a:t>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/>
              <a:t>Department of Family &amp; Community medicine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dirty="0" smtClean="0"/>
              <a:t>September-2013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66" y="11905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  <a:endParaRPr lang="en-US" dirty="0"/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81AD09-6048-4798-A6E4-3CF3B373A77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7772400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cases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86812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3200" smtClean="0">
                <a:cs typeface="Arial" charset="0"/>
              </a:rPr>
              <a:t>Case finding (early detection/screening)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3200" smtClean="0">
                <a:cs typeface="Arial" charset="0"/>
              </a:rPr>
              <a:t>Reporting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3200" smtClean="0"/>
              <a:t>Segregation /isolation of cases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3200" smtClean="0"/>
              <a:t>Treatment of cases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3200" smtClean="0"/>
              <a:t>Disinfection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1F690F-4232-4C0B-8A6D-859D32654BAF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981075"/>
            <a:ext cx="8786813" cy="52562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2800" b="1" smtClean="0"/>
              <a:t>Segregation/</a:t>
            </a:r>
            <a:r>
              <a:rPr lang="en-US" sz="2800" b="1" smtClean="0">
                <a:cs typeface="Arial" charset="0"/>
              </a:rPr>
              <a:t>Isolation</a:t>
            </a:r>
            <a:r>
              <a:rPr lang="en-US" sz="2800" b="1" smtClean="0"/>
              <a:t> of cases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2800" smtClean="0">
                <a:cs typeface="Arial" charset="0"/>
              </a:rPr>
              <a:t>This means that the patient is isolated from the community in a fashion that prevents direct or indirect spread of infectious agents.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800" smtClean="0">
                <a:cs typeface="Arial" charset="0"/>
              </a:rPr>
              <a:t>Isolation is usually done for a period which equals the “period of communicability” at a hospital (fever hospital) or at home. Ideally repeated negative sample are needed before his release.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64D884-334E-42FB-9371-F896B5EB5EFF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7772400" cy="982663"/>
          </a:xfrm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cases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7772400" cy="1143000"/>
          </a:xfrm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cases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86812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sz="3200" b="1" smtClean="0"/>
              <a:t>Treatment of cases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3200" smtClean="0"/>
              <a:t>Early diagnosis and prompt treatment of infections with appropriate regimens (e.g. antibiotics, antiviral or other chemotherapeutic agents) helps reducing communicability.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E1F1AA-603B-40F0-A6AB-823E60CAE1E6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36295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2800" b="1" smtClean="0"/>
              <a:t>Disinfection </a:t>
            </a:r>
          </a:p>
          <a:p>
            <a:pPr lvl="1">
              <a:buFont typeface="Arial" charset="0"/>
              <a:buNone/>
            </a:pPr>
            <a:r>
              <a:rPr lang="en-US" sz="2800" smtClean="0"/>
              <a:t>-Concurrent </a:t>
            </a:r>
          </a:p>
          <a:p>
            <a:pPr lvl="1">
              <a:buFont typeface="Arial" charset="0"/>
              <a:buNone/>
            </a:pPr>
            <a:r>
              <a:rPr lang="en-US" sz="2800" smtClean="0"/>
              <a:t>-Terminal </a:t>
            </a:r>
          </a:p>
          <a:p>
            <a:pPr>
              <a:buFont typeface="Arial" charset="0"/>
              <a:buNone/>
            </a:pPr>
            <a:r>
              <a:rPr lang="en-US" sz="2800" smtClean="0"/>
              <a:t>Disinfection of the soiled articles by the patient discharges or excreta concurrently (during his presence as source of infection) and/or terminally (after his discharge from the hospital or death) helps in reduction of communicability.</a:t>
            </a:r>
          </a:p>
          <a:p>
            <a:pPr>
              <a:buFont typeface="Arial" charset="0"/>
              <a:buNone/>
            </a:pPr>
            <a:r>
              <a:rPr lang="en-US" sz="2800" smtClean="0">
                <a:cs typeface="Arial" charset="0"/>
              </a:rPr>
              <a:t>Disinfection of contaminated objects with appropriate “enteric precautions,” “respiratory precautions,” “universal precautions” </a:t>
            </a:r>
          </a:p>
          <a:p>
            <a:pPr>
              <a:buFont typeface="Arial" charset="0"/>
              <a:buNone/>
            </a:pPr>
            <a:endParaRPr lang="en-GB" sz="2800" smtClean="0"/>
          </a:p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2F03D5-6587-4143-AB58-1BC7E62CF63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6200775" cy="85725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latin typeface="Arial" charset="0"/>
                <a:cs typeface="Arial" charset="0"/>
              </a:rPr>
              <a:t>Measures applied to carriers</a:t>
            </a:r>
            <a:endParaRPr lang="en-GB" sz="32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1125538"/>
            <a:ext cx="8893175" cy="48006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dirty="0" smtClean="0">
                <a:cs typeface="Arial" charset="0"/>
              </a:rPr>
              <a:t>Detection of carriers: </a:t>
            </a:r>
          </a:p>
          <a:p>
            <a:pPr marL="857250" lvl="1" indent="-457200" eaLnBrk="1" hangingPunct="1">
              <a:defRPr/>
            </a:pPr>
            <a:r>
              <a:rPr lang="en-US" sz="2800" dirty="0" smtClean="0">
                <a:cs typeface="Arial" charset="0"/>
              </a:rPr>
              <a:t>If they represent important reservoir of infection. </a:t>
            </a:r>
          </a:p>
          <a:p>
            <a:pPr marL="857250" lvl="1" indent="-457200" eaLnBrk="1" hangingPunct="1">
              <a:defRPr/>
            </a:pPr>
            <a:r>
              <a:rPr lang="en-US" sz="2800" dirty="0" smtClean="0">
                <a:cs typeface="Arial" charset="0"/>
              </a:rPr>
              <a:t>If they were suspected in a closed community, such as boarding schools, army barracks, food handling places,…..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800" dirty="0" smtClean="0">
                <a:cs typeface="Arial" charset="0"/>
              </a:rPr>
              <a:t>Exclusion from work: in certain occupations for example; </a:t>
            </a:r>
          </a:p>
          <a:p>
            <a:pPr marL="838200" lvl="1" indent="-381000" eaLnBrk="1" hangingPunct="1">
              <a:defRPr/>
            </a:pPr>
            <a:r>
              <a:rPr lang="en-US" sz="2800" dirty="0" smtClean="0">
                <a:cs typeface="Arial" charset="0"/>
              </a:rPr>
              <a:t>food handler (e.g. Typhoid carrier) or a</a:t>
            </a:r>
          </a:p>
          <a:p>
            <a:pPr marL="838200" lvl="1" indent="-381000" eaLnBrk="1" hangingPunct="1">
              <a:defRPr/>
            </a:pPr>
            <a:r>
              <a:rPr lang="en-US" sz="2800" dirty="0" smtClean="0">
                <a:cs typeface="Arial" charset="0"/>
              </a:rPr>
              <a:t>teacher (e.g. Diphtheria carrier).</a:t>
            </a:r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en-US" sz="2800" dirty="0" smtClean="0">
                <a:cs typeface="Arial" charset="0"/>
              </a:rPr>
              <a:t>Treatment for the carrier state (when applicable).</a:t>
            </a:r>
            <a:endParaRPr lang="en-GB" sz="2800" dirty="0" smtClean="0">
              <a:cs typeface="Arial" charset="0"/>
            </a:endParaRPr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4F7F5D-F348-46B6-9494-8A59E1B11B6A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>
          <a:xfrm>
            <a:off x="34925" y="1114425"/>
            <a:ext cx="8821738" cy="5410200"/>
          </a:xfrm>
        </p:spPr>
        <p:txBody>
          <a:bodyPr/>
          <a:lstStyle/>
          <a:p>
            <a:pPr algn="justLow" eaLnBrk="1" hangingPunct="1">
              <a:spcBef>
                <a:spcPct val="0"/>
              </a:spcBef>
            </a:pPr>
            <a:r>
              <a:rPr lang="en-US" sz="2800" smtClean="0">
                <a:cs typeface="Arial" charset="0"/>
              </a:rPr>
              <a:t>Inspection and slaughtering of infected animals (in bovine tuberculosis) </a:t>
            </a:r>
          </a:p>
          <a:p>
            <a:pPr algn="justLow" eaLnBrk="1" hangingPunct="1">
              <a:spcBef>
                <a:spcPct val="0"/>
              </a:spcBef>
            </a:pPr>
            <a:r>
              <a:rPr lang="en-US" sz="2800" smtClean="0">
                <a:cs typeface="Arial" charset="0"/>
              </a:rPr>
              <a:t>Testing and immunization of uninfected sheep, cattle (in brucellosis)</a:t>
            </a:r>
          </a:p>
          <a:p>
            <a:pPr algn="justLow" eaLnBrk="1" hangingPunct="1">
              <a:spcBef>
                <a:spcPct val="0"/>
              </a:spcBef>
            </a:pPr>
            <a:r>
              <a:rPr lang="en-US" sz="2800" smtClean="0">
                <a:cs typeface="Arial" charset="0"/>
              </a:rPr>
              <a:t>Careful husbandry and sterilization of animal products (in anthrax).</a:t>
            </a:r>
          </a:p>
          <a:p>
            <a:pPr algn="justLow" eaLnBrk="1" hangingPunct="1">
              <a:spcBef>
                <a:spcPct val="0"/>
              </a:spcBef>
            </a:pPr>
            <a:r>
              <a:rPr lang="en-US" sz="2800" smtClean="0">
                <a:cs typeface="Arial" charset="0"/>
              </a:rPr>
              <a:t>Extinction/Destruction of animal reservoir has been successful with diseases as </a:t>
            </a:r>
            <a:r>
              <a:rPr lang="en-US" sz="2800" b="1" smtClean="0">
                <a:cs typeface="Arial" charset="0"/>
              </a:rPr>
              <a:t>rabies</a:t>
            </a:r>
            <a:r>
              <a:rPr lang="en-US" sz="2800" smtClean="0">
                <a:cs typeface="Arial" charset="0"/>
              </a:rPr>
              <a:t> and bovine TB in several countries. Such procedure is only possible for domestic animals while it is difficult or almost impossible for wild animals (e.g. in jungle yellow fever,….)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5ADB1-FEEF-4A73-B601-B961B503F0F2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214313" y="428625"/>
            <a:ext cx="67754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sz="2800" b="1">
                <a:solidFill>
                  <a:schemeClr val="bg2"/>
                </a:solidFill>
              </a:rPr>
              <a:t>Measures applied to animal reservoir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/>
      <p:bldP spid="225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16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Surveillance/observation</a:t>
            </a:r>
          </a:p>
          <a:p>
            <a:r>
              <a:rPr lang="en-US" sz="3200" smtClean="0">
                <a:solidFill>
                  <a:schemeClr val="tx1"/>
                </a:solidFill>
              </a:rPr>
              <a:t>Quarantine</a:t>
            </a:r>
          </a:p>
          <a:p>
            <a:r>
              <a:rPr lang="en-US" sz="3200" smtClean="0">
                <a:solidFill>
                  <a:schemeClr val="tx1"/>
                </a:solidFill>
              </a:rPr>
              <a:t>Increasing resistance of </a:t>
            </a:r>
            <a:r>
              <a:rPr lang="en-US" sz="3200" smtClean="0">
                <a:solidFill>
                  <a:schemeClr val="tx1"/>
                </a:solidFill>
                <a:cs typeface="Arial" charset="0"/>
              </a:rPr>
              <a:t>susceptibles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E0347E-0109-41BD-9480-8D6F931B8A4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138988" cy="8382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2"/>
                </a:solidFill>
                <a:latin typeface="Arial" charset="0"/>
                <a:cs typeface="Arial" charset="0"/>
              </a:rPr>
              <a:t>Measures to Contacts/ susceptible Host</a:t>
            </a:r>
            <a:endParaRPr lang="en-GB" sz="28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288" y="1127125"/>
            <a:ext cx="82296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tx1"/>
                </a:solidFill>
              </a:rPr>
              <a:t>Surveillance</a:t>
            </a:r>
            <a:r>
              <a:rPr lang="en-US" sz="2800" smtClean="0">
                <a:solidFill>
                  <a:schemeClr val="tx1"/>
                </a:solidFill>
              </a:rPr>
              <a:t> means close medical supervision of the contacts, </a:t>
            </a:r>
            <a:r>
              <a:rPr lang="en-US" sz="2800" u="sng" smtClean="0">
                <a:solidFill>
                  <a:schemeClr val="tx1"/>
                </a:solidFill>
              </a:rPr>
              <a:t>without</a:t>
            </a:r>
            <a:r>
              <a:rPr lang="en-US" sz="2800" smtClean="0">
                <a:solidFill>
                  <a:schemeClr val="tx1"/>
                </a:solidFill>
              </a:rPr>
              <a:t> restricting their movement, for the purpose of early detection of the disease in question. 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chemeClr val="tx1"/>
                </a:solidFill>
              </a:rPr>
              <a:t>Surveillance should be done </a:t>
            </a:r>
            <a:r>
              <a:rPr lang="en-US" sz="2800" smtClean="0"/>
              <a:t>for duration of the longest “incubation period” of the disease counted from date of last exposure.</a:t>
            </a:r>
            <a:endParaRPr lang="en-GB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ED3124-A5D4-4854-B485-CEC55AD63B4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210425" cy="8382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2"/>
                </a:solidFill>
                <a:latin typeface="Arial" charset="0"/>
                <a:cs typeface="Arial" charset="0"/>
              </a:rPr>
              <a:t>Measures to Contacts/ susceptible Host</a:t>
            </a:r>
            <a:endParaRPr lang="en-GB" sz="28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27F56F-A099-48E0-A2EB-3B69E9B5CE01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820150" cy="5040313"/>
          </a:xfrm>
        </p:spPr>
        <p:txBody>
          <a:bodyPr/>
          <a:lstStyle/>
          <a:p>
            <a:pPr eaLnBrk="1" hangingPunct="1"/>
            <a:r>
              <a:rPr lang="en-US" sz="2800" smtClean="0"/>
              <a:t>Quarantine means separation (with restriction of the movement) in a specific place (quarantine) of apparently well persons or animals who have been exposed (</a:t>
            </a:r>
            <a:r>
              <a:rPr lang="en-US" sz="2800" b="1" u="sng" smtClean="0"/>
              <a:t>contact</a:t>
            </a:r>
            <a:r>
              <a:rPr lang="en-US" sz="2800" smtClean="0"/>
              <a:t>) to a case of infectious disease.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Quarantine is done for the duration of the longest “incubation period” of the disease counted from date of last exposure. It allows early detection of the disease among these individuals.</a:t>
            </a:r>
            <a:endParaRPr lang="en-GB" sz="2800" smtClean="0"/>
          </a:p>
          <a:p>
            <a:pPr eaLnBrk="1" hangingPunct="1"/>
            <a:r>
              <a:rPr lang="en-US" sz="2800" smtClean="0"/>
              <a:t>This measure is applied for contacts of</a:t>
            </a:r>
            <a:r>
              <a:rPr lang="en-US" sz="2800" i="1" smtClean="0"/>
              <a:t> pneumonic</a:t>
            </a:r>
            <a:r>
              <a:rPr lang="en-US" sz="2800" smtClean="0"/>
              <a:t> </a:t>
            </a:r>
            <a:r>
              <a:rPr lang="en-US" sz="2800" i="1" smtClean="0"/>
              <a:t>plague </a:t>
            </a:r>
            <a:r>
              <a:rPr lang="en-US" sz="2800" smtClean="0"/>
              <a:t>and</a:t>
            </a:r>
            <a:r>
              <a:rPr lang="en-US" sz="2800" i="1" smtClean="0"/>
              <a:t> pneumonic anthrax</a:t>
            </a:r>
            <a:r>
              <a:rPr lang="en-US" sz="2800" smtClean="0"/>
              <a:t>.</a:t>
            </a:r>
            <a:endParaRPr lang="en-GB" sz="280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188" y="404813"/>
            <a:ext cx="2620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</a:rPr>
              <a:t>Quarantine</a:t>
            </a:r>
            <a:endParaRPr lang="ar-SA" sz="3600" b="1">
              <a:solidFill>
                <a:schemeClr val="bg2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90650"/>
            <a:ext cx="8229600" cy="51816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Measures to improve the defense mechanism of the host by using: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Chemoprophylaxis,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Sero-prophylaxis,</a:t>
            </a:r>
          </a:p>
          <a:p>
            <a:pPr marL="609600" indent="-609600"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  <a:cs typeface="Arial" charset="0"/>
              </a:rPr>
              <a:t>Immunization (next lecture).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05552D-AE53-4AFE-9F8B-8C048F540FE0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848600" cy="785813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Increasing resistance of susceptibles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0ECB2DCA-F680-4ADD-98BA-95D0CA7BD36C}" type="slidenum">
              <a:rPr lang="ar-SA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52400" y="1219200"/>
            <a:ext cx="86868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b="1" dirty="0">
                <a:latin typeface="+mn-lt"/>
              </a:rPr>
              <a:t>By the end of this lecture you will be able to:</a:t>
            </a:r>
          </a:p>
          <a:p>
            <a:pPr marL="571500" indent="-571500"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800" dirty="0">
                <a:latin typeface="+mn-lt"/>
              </a:rPr>
              <a:t>Identify measures for prevention and control of communicable diseases</a:t>
            </a:r>
          </a:p>
          <a:p>
            <a:pPr marL="1028700" lvl="1" indent="-571500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Measures towards reservoir</a:t>
            </a:r>
          </a:p>
          <a:p>
            <a:pPr marL="1028700" lvl="1" indent="-571500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Measures towards the MOT /environment</a:t>
            </a:r>
          </a:p>
          <a:p>
            <a:pPr marL="1028700" lvl="1" indent="-571500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Measures to contacts and </a:t>
            </a:r>
            <a:r>
              <a:rPr lang="en-US" sz="2800" dirty="0"/>
              <a:t>susceptible </a:t>
            </a:r>
            <a:r>
              <a:rPr lang="en-US" sz="2800" dirty="0">
                <a:latin typeface="+mn-lt"/>
              </a:rPr>
              <a:t>host</a:t>
            </a:r>
          </a:p>
          <a:p>
            <a:pPr marL="571500" indent="-571500"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800" dirty="0"/>
              <a:t>Identify the levels of prevention of diseases</a:t>
            </a:r>
          </a:p>
        </p:txBody>
      </p:sp>
      <p:sp>
        <p:nvSpPr>
          <p:cNvPr id="5124" name="Title 1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66294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latin typeface="Footlight MT Light" pitchFamily="18" charset="0"/>
              </a:rPr>
              <a:t>OBJECTIVES OF THE LECTURE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EA0CA3-6AD3-4C18-9B16-E905BBDEDB2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355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7E2266-C85A-4658-8AFA-769B55576AE0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5153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Low" eaLnBrk="1" hangingPunct="1">
              <a:lnSpc>
                <a:spcPct val="150000"/>
              </a:lnSpc>
              <a:buFontTx/>
              <a:buAutoNum type="alphaLcParenR"/>
              <a:defRPr/>
            </a:pPr>
            <a:r>
              <a:rPr lang="en-US" sz="2800" b="1" dirty="0">
                <a:solidFill>
                  <a:srgbClr val="FFC000"/>
                </a:solidFill>
                <a:latin typeface="+mn-lt"/>
              </a:rPr>
              <a:t>Chemoprophylaxis</a:t>
            </a:r>
            <a:r>
              <a:rPr lang="en-US" sz="2800" dirty="0">
                <a:solidFill>
                  <a:srgbClr val="FFC000"/>
                </a:solidFill>
                <a:latin typeface="+mn-lt"/>
              </a:rPr>
              <a:t>: </a:t>
            </a:r>
            <a:r>
              <a:rPr lang="en-US" sz="2800" dirty="0">
                <a:latin typeface="+mn-lt"/>
              </a:rPr>
              <a:t>The administration of a chemical, including antimicrobials, to prevent the development of an infection (if given before exposure)</a:t>
            </a:r>
          </a:p>
          <a:p>
            <a:pPr marL="457200" indent="-457200" algn="justLow" eaLnBrk="1" hangingPunct="1">
              <a:lnSpc>
                <a:spcPct val="150000"/>
              </a:lnSpc>
              <a:defRPr/>
            </a:pPr>
            <a:r>
              <a:rPr lang="en-US" sz="2800" dirty="0">
                <a:latin typeface="+mn-lt"/>
              </a:rPr>
              <a:t> or to slow progression of the disease to active  clinically manifest disease (if given after exposure).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848600" cy="785813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Increasing resistance of susceptibles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457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10F559-CACC-49D8-B9D8-CE0119E9FC79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7950" y="1143000"/>
            <a:ext cx="88392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Low" eaLnBrk="1" hangingPunct="1">
              <a:lnSpc>
                <a:spcPct val="150000"/>
              </a:lnSpc>
              <a:defRPr/>
            </a:pPr>
            <a:r>
              <a:rPr lang="en-US" sz="2800" b="1" dirty="0">
                <a:solidFill>
                  <a:srgbClr val="FFC000"/>
                </a:solidFill>
                <a:latin typeface="+mn-lt"/>
              </a:rPr>
              <a:t>Chemoprophylaxis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dirty="0">
                <a:latin typeface="+mn-lt"/>
              </a:rPr>
              <a:t>is used for travelers to endemic areas, occupationally exposed persons (e.g. Health Care Workers) and for contacts in closed communities as in camps, schools and institutions. </a:t>
            </a:r>
          </a:p>
          <a:p>
            <a:pPr marL="457200" indent="-457200" algn="justLow" eaLnBrk="1" hangingPunct="1">
              <a:lnSpc>
                <a:spcPct val="150000"/>
              </a:lnSpc>
              <a:defRPr/>
            </a:pPr>
            <a:r>
              <a:rPr lang="en-US" sz="2800" dirty="0">
                <a:latin typeface="+mn-lt"/>
              </a:rPr>
              <a:t>Examples:</a:t>
            </a:r>
          </a:p>
          <a:p>
            <a:pPr marL="457200" indent="-457200" algn="justLow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err="1">
                <a:latin typeface="+mn-lt"/>
              </a:rPr>
              <a:t>Isoniazid</a:t>
            </a:r>
            <a:r>
              <a:rPr lang="en-US" sz="2800" dirty="0">
                <a:latin typeface="+mn-lt"/>
              </a:rPr>
              <a:t> (INH) for contacts of </a:t>
            </a:r>
            <a:r>
              <a:rPr lang="en-US" sz="2800" dirty="0" err="1">
                <a:latin typeface="+mn-lt"/>
              </a:rPr>
              <a:t>tuberculous</a:t>
            </a:r>
            <a:r>
              <a:rPr lang="en-US" sz="2800" dirty="0">
                <a:latin typeface="+mn-lt"/>
              </a:rPr>
              <a:t> cases.</a:t>
            </a:r>
          </a:p>
          <a:p>
            <a:pPr marL="457200" indent="-457200" algn="justLow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err="1">
                <a:latin typeface="+mn-lt"/>
              </a:rPr>
              <a:t>Rifampicin</a:t>
            </a:r>
            <a:r>
              <a:rPr lang="en-US" sz="2800" dirty="0">
                <a:latin typeface="+mn-lt"/>
              </a:rPr>
              <a:t> for contacts of </a:t>
            </a:r>
            <a:r>
              <a:rPr lang="en-US" sz="2800" dirty="0" err="1">
                <a:latin typeface="+mn-lt"/>
              </a:rPr>
              <a:t>meningeococcal</a:t>
            </a:r>
            <a:r>
              <a:rPr lang="en-US" sz="2800" dirty="0">
                <a:latin typeface="+mn-lt"/>
              </a:rPr>
              <a:t> meningitis.</a:t>
            </a:r>
          </a:p>
          <a:p>
            <a:pPr marL="457200" indent="-457200" algn="justLow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err="1">
                <a:latin typeface="+mn-lt"/>
              </a:rPr>
              <a:t>Chloroquine</a:t>
            </a:r>
            <a:r>
              <a:rPr lang="en-US" sz="2800" dirty="0">
                <a:latin typeface="+mn-lt"/>
              </a:rPr>
              <a:t> for travelers to malaria areas.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848600" cy="785813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Increasing resistance of susceptibles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560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CD25A7-FB4B-4ACC-8C66-547AC909E774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4439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Low" eaLnBrk="1" hangingPunct="1">
              <a:defRPr/>
            </a:pPr>
            <a:r>
              <a:rPr lang="en-US" sz="2800" dirty="0">
                <a:solidFill>
                  <a:srgbClr val="FFC000"/>
                </a:solidFill>
                <a:latin typeface="+mn-lt"/>
              </a:rPr>
              <a:t>b) </a:t>
            </a:r>
            <a:r>
              <a:rPr lang="en-US" sz="2800" b="1" dirty="0" err="1">
                <a:solidFill>
                  <a:srgbClr val="FFC000"/>
                </a:solidFill>
                <a:latin typeface="+mn-lt"/>
              </a:rPr>
              <a:t>Sero</a:t>
            </a:r>
            <a:r>
              <a:rPr lang="en-US" sz="2800" b="1" dirty="0">
                <a:solidFill>
                  <a:srgbClr val="FFC000"/>
                </a:solidFill>
                <a:latin typeface="+mn-lt"/>
              </a:rPr>
              <a:t>-prophylaxis</a:t>
            </a:r>
            <a:r>
              <a:rPr lang="en-US" sz="2800" dirty="0">
                <a:latin typeface="+mn-lt"/>
              </a:rPr>
              <a:t>: prophylaxis using ready-made antibodies also known as passive immunization </a:t>
            </a:r>
          </a:p>
          <a:p>
            <a:pPr marL="457200" indent="-457200" algn="justLow" eaLnBrk="1" hangingPunct="1">
              <a:defRPr/>
            </a:pPr>
            <a:r>
              <a:rPr lang="en-US" sz="2800" dirty="0">
                <a:latin typeface="+mn-lt"/>
              </a:rPr>
              <a:t>(e.g. measles immunoglobulin and tetanus anti </a:t>
            </a:r>
            <a:r>
              <a:rPr lang="en-US" sz="2800" dirty="0" err="1">
                <a:latin typeface="+mn-lt"/>
              </a:rPr>
              <a:t>tetanic</a:t>
            </a:r>
            <a:r>
              <a:rPr lang="en-US" sz="2800" dirty="0">
                <a:latin typeface="+mn-lt"/>
              </a:rPr>
              <a:t> serum (ATS)</a:t>
            </a:r>
          </a:p>
          <a:p>
            <a:pPr marL="457200" indent="-457200" algn="justLow" eaLnBrk="1" hangingPunct="1">
              <a:defRPr/>
            </a:pPr>
            <a:endParaRPr lang="en-US" sz="2800" dirty="0">
              <a:latin typeface="+mn-lt"/>
            </a:endParaRPr>
          </a:p>
          <a:p>
            <a:pPr marL="457200" indent="-457200" algn="justLow" eaLnBrk="1" hangingPunct="1">
              <a:defRPr/>
            </a:pPr>
            <a:r>
              <a:rPr lang="en-US" sz="2800" dirty="0">
                <a:latin typeface="+mn-lt"/>
              </a:rPr>
              <a:t>In case of measles, if it is given within the first three days of the incubation period, it prevents the attack and gives immunity for 4-5 weeks.</a:t>
            </a:r>
          </a:p>
          <a:p>
            <a:pPr marL="457200" indent="-457200" algn="justLow" eaLnBrk="1" hangingPunct="1">
              <a:defRPr/>
            </a:pPr>
            <a:r>
              <a:rPr lang="en-US" sz="2800" dirty="0">
                <a:latin typeface="+mn-lt"/>
              </a:rPr>
              <a:t>If administered from the 4th to the 10th day of IP, the subject gets a modified attack and permanent immunity.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848600" cy="785813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Increasing resistance of susceptibles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434388" cy="838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Increasing resistance of susceptibles</a:t>
            </a:r>
          </a:p>
        </p:txBody>
      </p:sp>
      <p:sp>
        <p:nvSpPr>
          <p:cNvPr id="40962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662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A40B58-632A-46D2-963F-9A55B31A4CA5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44391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Low" eaLnBrk="1" hangingPunct="1">
              <a:lnSpc>
                <a:spcPct val="150000"/>
              </a:lnSpc>
              <a:defRPr/>
            </a:pPr>
            <a:r>
              <a:rPr lang="en-US" sz="2800" b="1" dirty="0">
                <a:solidFill>
                  <a:srgbClr val="FFC000"/>
                </a:solidFill>
                <a:latin typeface="+mn-lt"/>
              </a:rPr>
              <a:t> c) Vaccination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(Active immunization):</a:t>
            </a:r>
          </a:p>
          <a:p>
            <a:pPr marL="457200" indent="-457200" algn="justLow" eaLnBrk="1" hangingPunct="1">
              <a:lnSpc>
                <a:spcPct val="150000"/>
              </a:lnSpc>
              <a:defRPr/>
            </a:pPr>
            <a:r>
              <a:rPr lang="en-US" sz="2800" dirty="0">
                <a:latin typeface="+mn-lt"/>
              </a:rPr>
              <a:t>Protection of susceptible host from communicable diseases by the administration of a modified living infectious agent, killed organism, or inactive agent or part of the agent.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8"/>
          <p:cNvSpPr>
            <a:spLocks noGrp="1"/>
          </p:cNvSpPr>
          <p:nvPr>
            <p:ph type="title"/>
          </p:nvPr>
        </p:nvSpPr>
        <p:spPr>
          <a:xfrm>
            <a:off x="71438" y="152400"/>
            <a:ext cx="8532812" cy="838200"/>
          </a:xfrm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the environment</a:t>
            </a:r>
            <a:endParaRPr lang="en-GB" sz="3600" b="1" smtClean="0">
              <a:solidFill>
                <a:schemeClr val="bg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765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945316-E920-4BEE-8176-1785BC402950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250825" y="1257300"/>
            <a:ext cx="8677275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Reduction of overcrowding (better housing conditions, proper ventilation)</a:t>
            </a:r>
          </a:p>
          <a:p>
            <a:pPr algn="justLow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Personal hygiene (cleanliness, hand washing, regular bathing)</a:t>
            </a:r>
          </a:p>
          <a:p>
            <a:pPr algn="justLow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Environmental sanitation: (e.g. sanitary sewage disposal, sanitary refuse disposal, safe water supply,…)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8"/>
          <p:cNvSpPr>
            <a:spLocks noGrp="1"/>
          </p:cNvSpPr>
          <p:nvPr>
            <p:ph type="title"/>
          </p:nvPr>
        </p:nvSpPr>
        <p:spPr>
          <a:xfrm>
            <a:off x="71438" y="152400"/>
            <a:ext cx="8532812" cy="838200"/>
          </a:xfrm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the environment</a:t>
            </a:r>
            <a:endParaRPr lang="en-GB" sz="3600" b="1" smtClean="0">
              <a:solidFill>
                <a:schemeClr val="bg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867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815A9C-9F8E-4476-B9A3-A71E7EDAF617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250825" y="1258888"/>
            <a:ext cx="8677275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Vector control (insecticides, indoor or aerial spraying, mosquito-nets,…..</a:t>
            </a:r>
          </a:p>
          <a:p>
            <a:pPr algn="justLow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National and international measures: which include different public health measures undertaken within and between countries in order to protect the individuals and communities from communicable diseases.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Cycle of infection and</a:t>
            </a:r>
            <a:b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</a:b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 interventions applied at each link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F4615F-B7FE-492E-9CED-012AF730223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00788" y="1196975"/>
            <a:ext cx="2681287" cy="17113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Isolation  of  cases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-Treatment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kern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Disinfection 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-Control of carriers 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-Control of animals</a:t>
            </a:r>
            <a:endParaRPr lang="en-US" sz="2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  <p:sp>
        <p:nvSpPr>
          <p:cNvPr id="29703" name="Rectangle 14"/>
          <p:cNvSpPr>
            <a:spLocks noChangeArrowheads="1"/>
          </p:cNvSpPr>
          <p:nvPr/>
        </p:nvSpPr>
        <p:spPr bwMode="auto">
          <a:xfrm>
            <a:off x="5508625" y="5202238"/>
            <a:ext cx="3482975" cy="13223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1" hangingPunct="1"/>
            <a:r>
              <a:rPr lang="en-US" sz="2000"/>
              <a:t>-Prevention of overcrowding</a:t>
            </a:r>
          </a:p>
          <a:p>
            <a:pPr algn="justLow" eaLnBrk="1" hangingPunct="1"/>
            <a:r>
              <a:rPr lang="en-US" sz="2000"/>
              <a:t>-Personal hygiene</a:t>
            </a:r>
          </a:p>
          <a:p>
            <a:pPr algn="justLow" eaLnBrk="1" hangingPunct="1"/>
            <a:r>
              <a:rPr lang="en-US" sz="2000"/>
              <a:t>-Vector control</a:t>
            </a:r>
          </a:p>
          <a:p>
            <a:pPr algn="justLow" eaLnBrk="1" hangingPunct="1"/>
            <a:r>
              <a:rPr lang="ar-EG" sz="2000"/>
              <a:t>-</a:t>
            </a:r>
            <a:r>
              <a:rPr lang="en-US" sz="2000"/>
              <a:t>Environmental sanitation</a:t>
            </a:r>
            <a:endParaRPr lang="ar-EG" sz="200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0825" y="1196975"/>
            <a:ext cx="2952750" cy="12239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-Surveillance/quarantine </a:t>
            </a:r>
          </a:p>
          <a:p>
            <a:pPr eaLnBrk="1" hangingPunct="1"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-Chemoprophylaxis</a:t>
            </a:r>
          </a:p>
          <a:p>
            <a:pPr eaLnBrk="1" hangingPunct="1">
              <a:buFontTx/>
              <a:buChar char="-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-prophylaxis</a:t>
            </a:r>
          </a:p>
          <a:p>
            <a:pPr eaLnBrk="1" hangingPunct="1">
              <a:buFontTx/>
              <a:buChar char="-"/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Vaccination</a:t>
            </a:r>
          </a:p>
          <a:p>
            <a:pPr eaLnBrk="1" hangingPunct="1">
              <a:buFontTx/>
              <a:buChar char="-"/>
              <a:defRPr/>
            </a:pPr>
            <a:endParaRPr lang="en-US" altLang="zh-CN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2F425F-EB13-4053-B9C7-AEEDDC447045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42875" y="1255713"/>
            <a:ext cx="87630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dirty="0">
                <a:latin typeface="+mn-lt"/>
              </a:rPr>
              <a:t>The choice of the control measure is disease dependent.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>
                <a:latin typeface="+mn-lt"/>
              </a:rPr>
              <a:t>It depends upon the knowledge of: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2800" dirty="0">
                <a:latin typeface="+mn-lt"/>
              </a:rPr>
              <a:t> Natural history, causation and dynamics of disease transmission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2800" dirty="0">
                <a:latin typeface="+mn-lt"/>
              </a:rPr>
              <a:t> identification of risk factors and high risk groups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2800" dirty="0">
                <a:latin typeface="+mn-lt"/>
              </a:rPr>
              <a:t> availability of tools of intervention (vaccine  chemoprophylaxis or treatment,..)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47638" y="115888"/>
            <a:ext cx="8496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GB" sz="2800" b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850" y="98425"/>
            <a:ext cx="792003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chemeClr val="bg2"/>
                </a:solidFill>
                <a:latin typeface="+mj-lt"/>
              </a:rPr>
              <a:t>Choice of appropriate prevention &amp; control measures </a:t>
            </a:r>
            <a:endParaRPr lang="en-GB" sz="3200" b="1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95388"/>
            <a:ext cx="7924800" cy="45196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• Primary prevention =&gt; pre-event phase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• Secondary prevention =&gt; event phase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• Tertiary prevention =&gt; post-event phase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i="1" smtClean="0">
                <a:latin typeface="Arial" charset="0"/>
                <a:cs typeface="Arial" charset="0"/>
              </a:rPr>
              <a:t>Health Promotion (1ry prevention)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i="1" smtClean="0">
                <a:latin typeface="Arial" charset="0"/>
                <a:cs typeface="Arial" charset="0"/>
              </a:rPr>
              <a:t>Early detection &amp; care (2ry prevention)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i="1" smtClean="0">
                <a:latin typeface="Arial" charset="0"/>
                <a:cs typeface="Arial" charset="0"/>
              </a:rPr>
              <a:t>Rehabilitation (3ry prevention)</a:t>
            </a:r>
            <a:endParaRPr lang="en-US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74B6A1-EEB1-4553-B941-601C87DD21DC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2339975" y="404813"/>
            <a:ext cx="419100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200" b="1">
                <a:solidFill>
                  <a:schemeClr val="bg2"/>
                </a:solidFill>
              </a:rPr>
              <a:t>Levels of Prevention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381000" y="20447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09550" y="2466975"/>
            <a:ext cx="1543050" cy="6461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B0F0"/>
                </a:solidFill>
              </a:rPr>
              <a:t>Susceptible </a:t>
            </a:r>
            <a:r>
              <a:rPr lang="en-US" b="1"/>
              <a:t>Host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114550" y="2424113"/>
            <a:ext cx="1466850" cy="58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 b="1">
                <a:solidFill>
                  <a:srgbClr val="00B0F0"/>
                </a:solidFill>
              </a:rPr>
              <a:t>Subclinical </a:t>
            </a:r>
            <a:r>
              <a:rPr lang="en-US" sz="1600" b="1"/>
              <a:t>Disease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356100" y="2422525"/>
            <a:ext cx="1639888" cy="727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B0F0"/>
                </a:solidFill>
              </a:rPr>
              <a:t>Clinical</a:t>
            </a:r>
            <a:r>
              <a:rPr lang="en-US" sz="2000" b="1"/>
              <a:t> Disease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340475" y="2422525"/>
            <a:ext cx="2519363" cy="2092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B0F0"/>
                </a:solidFill>
              </a:rPr>
              <a:t>Outcome: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/>
              <a:t>Stage of Recovery, Complications, Disability, or Death</a:t>
            </a:r>
          </a:p>
        </p:txBody>
      </p:sp>
      <p:grpSp>
        <p:nvGrpSpPr>
          <p:cNvPr id="32775" name="Group 7"/>
          <p:cNvGrpSpPr>
            <a:grpSpLocks/>
          </p:cNvGrpSpPr>
          <p:nvPr/>
        </p:nvGrpSpPr>
        <p:grpSpPr bwMode="auto">
          <a:xfrm>
            <a:off x="1066800" y="2438400"/>
            <a:ext cx="1828800" cy="1925638"/>
            <a:chOff x="600" y="837"/>
            <a:chExt cx="1152" cy="1606"/>
          </a:xfrm>
        </p:grpSpPr>
        <p:sp>
          <p:nvSpPr>
            <p:cNvPr id="32802" name="Text Box 8"/>
            <p:cNvSpPr txBox="1">
              <a:spLocks noChangeArrowheads="1"/>
            </p:cNvSpPr>
            <p:nvPr/>
          </p:nvSpPr>
          <p:spPr bwMode="auto">
            <a:xfrm>
              <a:off x="600" y="1904"/>
              <a:ext cx="1152" cy="53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/>
                <a:t>Point of </a:t>
              </a:r>
              <a:r>
                <a:rPr lang="en-US" b="1">
                  <a:solidFill>
                    <a:srgbClr val="00B0F0"/>
                  </a:solidFill>
                </a:rPr>
                <a:t>Exposure</a:t>
              </a:r>
            </a:p>
          </p:txBody>
        </p:sp>
        <p:sp>
          <p:nvSpPr>
            <p:cNvPr id="32803" name="Line 9"/>
            <p:cNvSpPr>
              <a:spLocks noChangeShapeType="1"/>
            </p:cNvSpPr>
            <p:nvPr/>
          </p:nvSpPr>
          <p:spPr bwMode="auto">
            <a:xfrm flipV="1">
              <a:off x="1176" y="837"/>
              <a:ext cx="0" cy="1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6" name="Line 12"/>
          <p:cNvSpPr>
            <a:spLocks noChangeShapeType="1"/>
          </p:cNvSpPr>
          <p:nvPr/>
        </p:nvSpPr>
        <p:spPr bwMode="auto">
          <a:xfrm flipH="1" flipV="1">
            <a:off x="3311525" y="2997200"/>
            <a:ext cx="23813" cy="2174875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13"/>
          <p:cNvSpPr txBox="1">
            <a:spLocks noChangeArrowheads="1"/>
          </p:cNvSpPr>
          <p:nvPr/>
        </p:nvSpPr>
        <p:spPr bwMode="auto">
          <a:xfrm>
            <a:off x="3729038" y="3062288"/>
            <a:ext cx="1666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ar-EG"/>
          </a:p>
        </p:txBody>
      </p:sp>
      <p:grpSp>
        <p:nvGrpSpPr>
          <p:cNvPr id="32778" name="Group 14"/>
          <p:cNvGrpSpPr>
            <a:grpSpLocks/>
          </p:cNvGrpSpPr>
          <p:nvPr/>
        </p:nvGrpSpPr>
        <p:grpSpPr bwMode="auto">
          <a:xfrm>
            <a:off x="3744913" y="2362200"/>
            <a:ext cx="1403350" cy="3122613"/>
            <a:chOff x="2315" y="762"/>
            <a:chExt cx="885" cy="1967"/>
          </a:xfrm>
        </p:grpSpPr>
        <p:sp>
          <p:nvSpPr>
            <p:cNvPr id="32800" name="Text Box 15"/>
            <p:cNvSpPr txBox="1">
              <a:spLocks noChangeArrowheads="1"/>
            </p:cNvSpPr>
            <p:nvPr/>
          </p:nvSpPr>
          <p:spPr bwMode="auto">
            <a:xfrm>
              <a:off x="2315" y="2322"/>
              <a:ext cx="885" cy="40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B0F0"/>
                  </a:solidFill>
                </a:rPr>
                <a:t>Onset</a:t>
              </a:r>
              <a:r>
                <a:rPr lang="en-US" b="1"/>
                <a:t> of symptoms</a:t>
              </a:r>
            </a:p>
          </p:txBody>
        </p:sp>
        <p:sp>
          <p:nvSpPr>
            <p:cNvPr id="32801" name="Line 16"/>
            <p:cNvSpPr>
              <a:spLocks noChangeShapeType="1"/>
            </p:cNvSpPr>
            <p:nvPr/>
          </p:nvSpPr>
          <p:spPr bwMode="auto">
            <a:xfrm flipV="1">
              <a:off x="2382" y="762"/>
              <a:ext cx="0" cy="15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9" name="Text Box 17"/>
          <p:cNvSpPr txBox="1">
            <a:spLocks noChangeArrowheads="1"/>
          </p:cNvSpPr>
          <p:nvPr/>
        </p:nvSpPr>
        <p:spPr bwMode="auto">
          <a:xfrm>
            <a:off x="4124325" y="2627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ar-EG"/>
          </a:p>
        </p:txBody>
      </p:sp>
      <p:sp>
        <p:nvSpPr>
          <p:cNvPr id="32780" name="Text Box 18"/>
          <p:cNvSpPr txBox="1">
            <a:spLocks noChangeArrowheads="1"/>
          </p:cNvSpPr>
          <p:nvPr/>
        </p:nvSpPr>
        <p:spPr bwMode="auto">
          <a:xfrm>
            <a:off x="3963988" y="3406775"/>
            <a:ext cx="1400175" cy="6461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B0F0"/>
                </a:solidFill>
              </a:rPr>
              <a:t>Diagnosis</a:t>
            </a:r>
            <a:r>
              <a:rPr lang="en-US" b="1"/>
              <a:t> sought</a:t>
            </a:r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 flipV="1">
            <a:off x="4105275" y="2209800"/>
            <a:ext cx="0" cy="1209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  <a:latin typeface="Arial" charset="0"/>
                <a:cs typeface="Arial" charset="0"/>
              </a:rPr>
              <a:t>Natural History of Disease</a:t>
            </a:r>
            <a:endParaRPr lang="en-US" sz="3600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32783" name="Line 21"/>
          <p:cNvSpPr>
            <a:spLocks noChangeShapeType="1"/>
          </p:cNvSpPr>
          <p:nvPr/>
        </p:nvSpPr>
        <p:spPr bwMode="auto">
          <a:xfrm>
            <a:off x="381000" y="19050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22"/>
          <p:cNvSpPr>
            <a:spLocks noChangeShapeType="1"/>
          </p:cNvSpPr>
          <p:nvPr/>
        </p:nvSpPr>
        <p:spPr bwMode="auto">
          <a:xfrm>
            <a:off x="8763000" y="19050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23"/>
          <p:cNvSpPr>
            <a:spLocks noChangeShapeType="1"/>
          </p:cNvSpPr>
          <p:nvPr/>
        </p:nvSpPr>
        <p:spPr bwMode="auto">
          <a:xfrm>
            <a:off x="1981200" y="20574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24"/>
          <p:cNvSpPr>
            <a:spLocks noChangeShapeType="1"/>
          </p:cNvSpPr>
          <p:nvPr/>
        </p:nvSpPr>
        <p:spPr bwMode="auto">
          <a:xfrm>
            <a:off x="3810000" y="20574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25"/>
          <p:cNvSpPr>
            <a:spLocks noChangeShapeType="1"/>
          </p:cNvSpPr>
          <p:nvPr/>
        </p:nvSpPr>
        <p:spPr bwMode="auto">
          <a:xfrm>
            <a:off x="6172200" y="20574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8" name="AutoShape 26"/>
          <p:cNvCxnSpPr>
            <a:cxnSpLocks noChangeShapeType="1"/>
          </p:cNvCxnSpPr>
          <p:nvPr/>
        </p:nvCxnSpPr>
        <p:spPr bwMode="auto">
          <a:xfrm>
            <a:off x="2971800" y="1600200"/>
            <a:ext cx="838200" cy="1588"/>
          </a:xfrm>
          <a:prstGeom prst="straightConnector1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</p:spPr>
      </p:cxnSp>
      <p:sp>
        <p:nvSpPr>
          <p:cNvPr id="32789" name="Line 27"/>
          <p:cNvSpPr>
            <a:spLocks noChangeShapeType="1"/>
          </p:cNvSpPr>
          <p:nvPr/>
        </p:nvSpPr>
        <p:spPr bwMode="auto">
          <a:xfrm flipV="1">
            <a:off x="3124200" y="1752600"/>
            <a:ext cx="0" cy="53340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Text Box 28"/>
          <p:cNvSpPr txBox="1">
            <a:spLocks noChangeArrowheads="1"/>
          </p:cNvSpPr>
          <p:nvPr/>
        </p:nvSpPr>
        <p:spPr bwMode="auto">
          <a:xfrm>
            <a:off x="2895600" y="1143000"/>
            <a:ext cx="3887788" cy="4000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Detectable subclinical disease</a:t>
            </a:r>
          </a:p>
        </p:txBody>
      </p:sp>
      <p:sp>
        <p:nvSpPr>
          <p:cNvPr id="32791" name="Line 29"/>
          <p:cNvSpPr>
            <a:spLocks noChangeShapeType="1"/>
          </p:cNvSpPr>
          <p:nvPr/>
        </p:nvSpPr>
        <p:spPr bwMode="auto">
          <a:xfrm>
            <a:off x="2971800" y="1524000"/>
            <a:ext cx="0" cy="1524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30"/>
          <p:cNvSpPr>
            <a:spLocks noChangeShapeType="1"/>
          </p:cNvSpPr>
          <p:nvPr/>
        </p:nvSpPr>
        <p:spPr bwMode="auto">
          <a:xfrm>
            <a:off x="3810000" y="1524000"/>
            <a:ext cx="0" cy="15240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Date Placeholder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2794" name="Slide Number Placeholder 3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85CE1D-46C4-48AA-BDA6-7D936C8EEA1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19063" y="4799013"/>
            <a:ext cx="1500187" cy="646112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Primary Prevention</a:t>
            </a:r>
          </a:p>
        </p:txBody>
      </p:sp>
      <p:sp>
        <p:nvSpPr>
          <p:cNvPr id="32796" name="Line 12"/>
          <p:cNvSpPr>
            <a:spLocks noChangeShapeType="1"/>
          </p:cNvSpPr>
          <p:nvPr/>
        </p:nvSpPr>
        <p:spPr bwMode="auto">
          <a:xfrm flipH="1" flipV="1">
            <a:off x="588963" y="3141663"/>
            <a:ext cx="22225" cy="1616075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5280025" y="4652963"/>
            <a:ext cx="1524000" cy="646112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Tertiary Prevention</a:t>
            </a:r>
          </a:p>
        </p:txBody>
      </p:sp>
      <p:sp>
        <p:nvSpPr>
          <p:cNvPr id="32798" name="Line 12"/>
          <p:cNvSpPr>
            <a:spLocks noChangeShapeType="1"/>
          </p:cNvSpPr>
          <p:nvPr/>
        </p:nvSpPr>
        <p:spPr bwMode="auto">
          <a:xfrm flipV="1">
            <a:off x="5651500" y="3252788"/>
            <a:ext cx="23813" cy="1328737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124075" y="5157788"/>
            <a:ext cx="1524000" cy="12001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Secondary </a:t>
            </a:r>
          </a:p>
          <a:p>
            <a:pPr algn="ctr" rtl="1" eaLnBrk="1" hangingPunct="1"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Prevention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C000"/>
                </a:solidFill>
              </a:rPr>
              <a:t>(Screening)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97A7C2-109F-408E-8B32-3FF49DD0A5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60363" y="1473200"/>
            <a:ext cx="8604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latin typeface="+mn-lt"/>
              </a:rPr>
              <a:t>Actions aimed at eradicating, eliminating, or minimizing the impact of disease and disability, or if none of these is feasible, retarding the progress of disease and disability. </a:t>
            </a:r>
          </a:p>
          <a:p>
            <a:pPr eaLnBrk="1" hangingPunct="1">
              <a:defRPr/>
            </a:pPr>
            <a:endParaRPr lang="en-GB" sz="2800" dirty="0" smtClean="0">
              <a:latin typeface="+mn-lt"/>
            </a:endParaRPr>
          </a:p>
          <a:p>
            <a:pPr eaLnBrk="1" hangingPunct="1">
              <a:defRPr/>
            </a:pPr>
            <a:r>
              <a:rPr lang="en-GB" sz="2800" dirty="0" smtClean="0">
                <a:latin typeface="+mn-lt"/>
              </a:rPr>
              <a:t>The concept of </a:t>
            </a:r>
            <a:r>
              <a:rPr lang="en-GB" sz="2800" i="1" dirty="0" smtClean="0">
                <a:latin typeface="+mn-lt"/>
              </a:rPr>
              <a:t>prevention is best </a:t>
            </a:r>
            <a:r>
              <a:rPr lang="en-GB" sz="2800" dirty="0" smtClean="0">
                <a:latin typeface="+mn-lt"/>
              </a:rPr>
              <a:t>defined in the context of </a:t>
            </a:r>
            <a:r>
              <a:rPr lang="en-GB" sz="2800" i="1" dirty="0" smtClean="0">
                <a:latin typeface="+mn-lt"/>
              </a:rPr>
              <a:t>levels of prevention; primary, secondary, </a:t>
            </a:r>
            <a:r>
              <a:rPr lang="en-GB" sz="2800" dirty="0" smtClean="0">
                <a:latin typeface="+mn-lt"/>
              </a:rPr>
              <a:t>and tertiary prevention.	</a:t>
            </a:r>
          </a:p>
          <a:p>
            <a:pPr eaLnBrk="1" hangingPunct="1">
              <a:defRPr/>
            </a:pPr>
            <a:r>
              <a:rPr lang="en-GB" sz="2800" dirty="0" smtClean="0">
                <a:latin typeface="+mn-lt"/>
              </a:rPr>
              <a:t>				(Oxford Dictionary 2008)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059113" y="334963"/>
            <a:ext cx="2665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3600" b="1">
                <a:solidFill>
                  <a:schemeClr val="bg2"/>
                </a:solidFill>
              </a:rPr>
              <a:t>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4B32E7-71B7-4956-9C77-DD6BC3F26B4B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1143000"/>
            <a:ext cx="8229600" cy="485775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Actions taken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prior to the onset</a:t>
            </a: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 of the disease</a:t>
            </a:r>
            <a:r>
              <a:rPr lang="en-US" sz="2800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which aim to remove the possibility that a disease will ever occur” </a:t>
            </a:r>
            <a:r>
              <a:rPr lang="en-US" sz="2800" smtClean="0">
                <a:latin typeface="Arial" charset="0"/>
                <a:cs typeface="Arial" charset="0"/>
              </a:rPr>
              <a:t/>
            </a:r>
            <a:br>
              <a:rPr lang="en-US" sz="2800" smtClean="0">
                <a:latin typeface="Arial" charset="0"/>
                <a:cs typeface="Arial" charset="0"/>
              </a:rPr>
            </a:br>
            <a:r>
              <a:rPr lang="en-US" sz="2800" smtClean="0">
                <a:latin typeface="Arial" charset="0"/>
                <a:cs typeface="Arial" charset="0"/>
              </a:rPr>
              <a:t/>
            </a:r>
            <a:br>
              <a:rPr lang="en-US" sz="2800" smtClean="0"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It</a:t>
            </a:r>
            <a:r>
              <a:rPr lang="en-US" sz="2800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limits the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incidence</a:t>
            </a: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 of diseases by </a:t>
            </a:r>
            <a:r>
              <a:rPr lang="en-US" sz="2800" smtClean="0"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charset="0"/>
                <a:cs typeface="Arial" charset="0"/>
              </a:rPr>
              <a:t>preventing healthy people from developing disease.</a:t>
            </a:r>
            <a:r>
              <a:rPr lang="en-US" sz="2800" smtClean="0">
                <a:latin typeface="Arial" charset="0"/>
                <a:cs typeface="Arial" charset="0"/>
              </a:rPr>
              <a:t/>
            </a:r>
            <a:br>
              <a:rPr lang="en-US" sz="2800" smtClean="0">
                <a:latin typeface="Arial" charset="0"/>
                <a:cs typeface="Arial" charset="0"/>
              </a:rPr>
            </a:br>
            <a:r>
              <a:rPr lang="en-US" sz="2800" smtClean="0">
                <a:latin typeface="Arial" charset="0"/>
                <a:cs typeface="Arial" charset="0"/>
              </a:rPr>
              <a:t/>
            </a:r>
            <a:br>
              <a:rPr lang="en-US" sz="2800" smtClean="0"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Primary Prevention activities can be directed at </a:t>
            </a:r>
            <a:r>
              <a:rPr lang="en-US" sz="2800" u="sng" smtClean="0">
                <a:solidFill>
                  <a:schemeClr val="bg1"/>
                </a:solidFill>
                <a:latin typeface="Arial" charset="0"/>
                <a:cs typeface="Arial" charset="0"/>
              </a:rPr>
              <a:t>individuals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 or at the </a:t>
            </a:r>
            <a:r>
              <a:rPr lang="en-US" sz="2800" u="sng" smtClean="0">
                <a:solidFill>
                  <a:schemeClr val="bg1"/>
                </a:solidFill>
                <a:latin typeface="Arial" charset="0"/>
                <a:cs typeface="Arial" charset="0"/>
              </a:rPr>
              <a:t>environment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b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rgbClr val="FF0066"/>
                </a:solidFill>
                <a:latin typeface="Arial" charset="0"/>
                <a:cs typeface="Arial" charset="0"/>
              </a:rPr>
              <a:t>	</a:t>
            </a:r>
            <a:endParaRPr lang="en-GB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357188" y="500063"/>
            <a:ext cx="4179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I- Primary Prevention: </a:t>
            </a:r>
            <a:endParaRPr lang="en-US" sz="2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F5E1F3-9011-4294-85CD-78272A3A22B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14313" y="1116013"/>
            <a:ext cx="878681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/>
              <a:t>Measures to improve the general health of the </a:t>
            </a:r>
            <a:r>
              <a:rPr lang="en-US" sz="2400" u="sng" dirty="0"/>
              <a:t>individuals: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/>
              <a:t>Health education efforts are directed at encouraging people to develop good health habits (Adequate nutrition, exercise) and to adopt hygienic practices (hand washing,….</a:t>
            </a:r>
          </a:p>
          <a:p>
            <a:pPr marL="514350" indent="-51435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/>
              <a:t>Specific protective measures such as,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chemoprophylaxis,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-prophylaxis,</a:t>
            </a:r>
            <a:r>
              <a:rPr lang="en-US" sz="2400" dirty="0"/>
              <a:t> vaccination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500063" y="571500"/>
            <a:ext cx="3365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At individual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111250"/>
            <a:ext cx="7772400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Environmental </a:t>
            </a:r>
            <a:r>
              <a:rPr lang="en-US" sz="2800" b="1" dirty="0">
                <a:solidFill>
                  <a:srgbClr val="FFC000"/>
                </a:solidFill>
              </a:rPr>
              <a:t>sanitation </a:t>
            </a:r>
            <a:r>
              <a:rPr lang="en-US" sz="2800" dirty="0" smtClean="0"/>
              <a:t>is used to provide an adequate sewage system, safe drinking water, clean air and proper ventilation.</a:t>
            </a:r>
            <a:endParaRPr lang="en-US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D6E899-0F0E-437E-8C5C-2353ED82F7BF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428625" y="428625"/>
            <a:ext cx="417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At environmental level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1214438"/>
            <a:ext cx="8786812" cy="4714875"/>
          </a:xfrm>
        </p:spPr>
        <p:txBody>
          <a:bodyPr/>
          <a:lstStyle/>
          <a:p>
            <a:pPr algn="l" eaLnBrk="1" hangingPunct="1"/>
            <a: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>It is the early detection and prompt treatment of a disease, thus hinder the progress of a disease and prevent complications. i.e</a:t>
            </a:r>
            <a:r>
              <a:rPr lang="en-US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>. intervention in </a:t>
            </a:r>
            <a:r>
              <a:rPr lang="en-US" sz="2400" smtClean="0">
                <a:solidFill>
                  <a:srgbClr val="FFC000"/>
                </a:solidFill>
                <a:latin typeface="Arial" charset="0"/>
                <a:ea typeface="SimSun" pitchFamily="2" charset="-122"/>
                <a:cs typeface="Arial" charset="0"/>
              </a:rPr>
              <a:t>early pathogenesis </a:t>
            </a:r>
            <a:r>
              <a:rPr lang="en-US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>phase. </a:t>
            </a:r>
            <a:br>
              <a:rPr lang="en-US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/>
            </a:r>
            <a:b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>Measures of secondary prevention include:</a:t>
            </a:r>
            <a:b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>1. Screening programs are used to detect diseases at early preclinical stages, when effective therapy may either cure the disease or limit its progression</a:t>
            </a:r>
            <a:b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/>
            </a:r>
            <a:b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</a:br>
            <a:r>
              <a:rPr lang="en-US" altLang="zh-CN" sz="2400" smtClean="0">
                <a:solidFill>
                  <a:schemeClr val="tx1"/>
                </a:solidFill>
                <a:latin typeface="Arial" charset="0"/>
                <a:ea typeface="SimSun" pitchFamily="2" charset="-122"/>
                <a:cs typeface="Arial" charset="0"/>
              </a:rPr>
              <a:t>2. Primary medical care: through early case finding at PHCC. It is the predominant form of secondary prevention.</a:t>
            </a:r>
            <a:endParaRPr lang="en-GB" altLang="zh-CN" sz="2400" smtClean="0">
              <a:solidFill>
                <a:schemeClr val="tx1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ED2AF5-B58D-431D-9C14-656FE99BC245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14313" y="5715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II-  Secondary Prevention: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789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81E3C-2B66-4466-995D-DD44B31AF5F7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109663"/>
            <a:ext cx="8382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150000"/>
              </a:lnSpc>
            </a:pPr>
            <a:r>
              <a:rPr lang="en-US" sz="2800">
                <a:cs typeface="Times New Roman" pitchFamily="18" charset="0"/>
              </a:rPr>
              <a:t>Actions taken when the disease process has advanced beyond its early stages </a:t>
            </a:r>
          </a:p>
          <a:p>
            <a:pPr marL="457200" indent="-457200" eaLnBrk="1" hangingPunct="1">
              <a:lnSpc>
                <a:spcPct val="150000"/>
              </a:lnSpc>
            </a:pPr>
            <a:r>
              <a:rPr lang="en-US" sz="2800">
                <a:cs typeface="Times New Roman" pitchFamily="18" charset="0"/>
              </a:rPr>
              <a:t>i.e. intervention in </a:t>
            </a:r>
            <a:r>
              <a:rPr lang="en-US" sz="2800">
                <a:solidFill>
                  <a:srgbClr val="FFC000"/>
                </a:solidFill>
                <a:cs typeface="Times New Roman" pitchFamily="18" charset="0"/>
              </a:rPr>
              <a:t>late pathogenesis </a:t>
            </a:r>
            <a:r>
              <a:rPr lang="en-US" sz="2800">
                <a:cs typeface="Times New Roman" pitchFamily="18" charset="0"/>
              </a:rPr>
              <a:t>phase.</a:t>
            </a:r>
          </a:p>
          <a:p>
            <a:pPr marL="457200" indent="-457200" eaLnBrk="1" hangingPunct="1">
              <a:lnSpc>
                <a:spcPct val="150000"/>
              </a:lnSpc>
            </a:pPr>
            <a:r>
              <a:rPr lang="en-US" sz="2800">
                <a:cs typeface="Times New Roman" pitchFamily="18" charset="0"/>
              </a:rPr>
              <a:t>The aim of tertiary prevention is limitation of disability and rehabilitation from disease.</a:t>
            </a:r>
          </a:p>
          <a:p>
            <a:pPr marL="457200" indent="-457200" eaLnBrk="1" hangingPunct="1">
              <a:lnSpc>
                <a:spcPct val="150000"/>
              </a:lnSpc>
            </a:pPr>
            <a:r>
              <a:rPr lang="en-US" sz="2800">
                <a:cs typeface="Times New Roman" pitchFamily="18" charset="0"/>
              </a:rPr>
              <a:t>Tools for tertiary prevention include </a:t>
            </a:r>
            <a:r>
              <a:rPr lang="en-US" sz="2800">
                <a:solidFill>
                  <a:srgbClr val="FFC000"/>
                </a:solidFill>
                <a:cs typeface="Times New Roman" pitchFamily="18" charset="0"/>
              </a:rPr>
              <a:t>rehabilitation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00063" y="428625"/>
            <a:ext cx="42132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justLow" eaLnBrk="1" hangingPunct="1">
              <a:lnSpc>
                <a:spcPct val="150000"/>
              </a:lnSpc>
            </a:pPr>
            <a:r>
              <a:rPr lang="en-US" sz="2800" b="1">
                <a:solidFill>
                  <a:schemeClr val="bg2"/>
                </a:solidFill>
                <a:cs typeface="Times New Roman" pitchFamily="18" charset="0"/>
              </a:rPr>
              <a:t>III- Tertiary prevention: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14438"/>
            <a:ext cx="80772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It is a measure to train disable individuals to reach the highest level of functional ability by using combined coordinated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medical</a:t>
            </a:r>
            <a:r>
              <a:rPr lang="en-US" sz="2800" smtClean="0">
                <a:latin typeface="Arial" charset="0"/>
                <a:cs typeface="Arial" charset="0"/>
              </a:rPr>
              <a:t>,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social</a:t>
            </a:r>
            <a:r>
              <a:rPr lang="en-US" sz="2800" smtClean="0">
                <a:latin typeface="Arial" charset="0"/>
                <a:cs typeface="Arial" charset="0"/>
              </a:rPr>
              <a:t>,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vocational</a:t>
            </a:r>
            <a:r>
              <a:rPr lang="en-US" sz="2800" smtClean="0">
                <a:latin typeface="Arial" charset="0"/>
                <a:cs typeface="Arial" charset="0"/>
              </a:rPr>
              <a:t>,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psychological</a:t>
            </a:r>
            <a:r>
              <a:rPr lang="en-US" sz="2800" smtClean="0">
                <a:latin typeface="Arial" charset="0"/>
                <a:cs typeface="Arial" charset="0"/>
              </a:rPr>
              <a:t> and </a:t>
            </a:r>
            <a:r>
              <a:rPr lang="en-US" sz="2800" smtClean="0">
                <a:solidFill>
                  <a:srgbClr val="FFC000"/>
                </a:solidFill>
                <a:latin typeface="Arial" charset="0"/>
                <a:cs typeface="Arial" charset="0"/>
              </a:rPr>
              <a:t>educational</a:t>
            </a:r>
            <a:r>
              <a:rPr lang="en-US" sz="2800" smtClean="0">
                <a:latin typeface="Arial" charset="0"/>
                <a:cs typeface="Arial" charset="0"/>
              </a:rPr>
              <a:t> measures.</a:t>
            </a:r>
            <a:endParaRPr lang="en-GB" sz="2800" smtClean="0">
              <a:latin typeface="Arial" charset="0"/>
              <a:cs typeface="Arial" charset="0"/>
            </a:endParaRPr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576289-5DD6-4EE8-85CC-05B743CB27AF}" type="datetime5">
              <a:rPr lang="en-US"/>
              <a:pPr>
                <a:defRPr/>
              </a:pPr>
              <a:t>1-Jun-14</a:t>
            </a:fld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98A373-734E-4A3D-8C80-78BCCD05035C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571500" y="357188"/>
            <a:ext cx="278130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bg2"/>
                </a:solidFill>
              </a:rPr>
              <a:t>Rehabilitation: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Prevention &amp; Control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4438"/>
            <a:ext cx="7772400" cy="4929187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en-US" sz="2800" smtClean="0"/>
              <a:t>Medical rehabilitation – restoration of function or physical loss.</a:t>
            </a:r>
          </a:p>
          <a:p>
            <a:pPr eaLnBrk="1" hangingPunct="1">
              <a:buFontTx/>
              <a:buAutoNum type="arabicPeriod"/>
            </a:pPr>
            <a:r>
              <a:rPr lang="en-US" sz="2800" smtClean="0"/>
              <a:t>Educational rehabilitation change of educational methods.</a:t>
            </a:r>
          </a:p>
          <a:p>
            <a:pPr eaLnBrk="1" hangingPunct="1">
              <a:buFontTx/>
              <a:buAutoNum type="arabicPeriod"/>
            </a:pPr>
            <a:r>
              <a:rPr lang="en-US" sz="2800" smtClean="0"/>
              <a:t>Vocational (occupational) rehabilitation – restoration of the capacity to earn a livelihood.</a:t>
            </a:r>
          </a:p>
          <a:p>
            <a:pPr eaLnBrk="1" hangingPunct="1">
              <a:buFontTx/>
              <a:buAutoNum type="arabicPeriod"/>
            </a:pPr>
            <a:r>
              <a:rPr lang="en-US" sz="2800" smtClean="0"/>
              <a:t>Social rehabilitation: restoration of family and social relationships.</a:t>
            </a:r>
          </a:p>
          <a:p>
            <a:pPr eaLnBrk="1" hangingPunct="1">
              <a:buFontTx/>
              <a:buAutoNum type="arabicPeriod"/>
            </a:pPr>
            <a:r>
              <a:rPr lang="en-US" sz="2800" smtClean="0"/>
              <a:t>Psychological rehabilitation: restoration of personal confidence.</a:t>
            </a:r>
            <a:endParaRPr lang="en-GB" sz="280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B300D0-0038-47D4-A1A6-0B117D150474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571500" y="571500"/>
            <a:ext cx="4402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Rehabilitation includes: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B6619F-621C-4ED9-B035-4AB325E1C9B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95288" y="1268413"/>
            <a:ext cx="8640762" cy="4402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+mn-lt"/>
              </a:rPr>
              <a:t>All  three levels of prevention can be used to control a single disease  process.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dirty="0">
                <a:latin typeface="+mn-lt"/>
              </a:rPr>
              <a:t>BCG Vaccination of newborns (primary prevention).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dirty="0">
                <a:latin typeface="+mn-lt"/>
              </a:rPr>
              <a:t>Screening and early treating a person with active tuberculosis (secondary prevention) may prevent transmission to another person (primary prevention).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dirty="0">
                <a:latin typeface="+mn-lt"/>
              </a:rPr>
              <a:t>In advanced cases of tuberculosis, occupational and social rehabilitation (tertiary prevention) by m</a:t>
            </a:r>
            <a:r>
              <a:rPr lang="en-US" sz="2800" dirty="0">
                <a:latin typeface="+mn-lt"/>
                <a:cs typeface="Times New Roman" pitchFamily="18" charset="0"/>
              </a:rPr>
              <a:t>odification of working conditions may </a:t>
            </a:r>
            <a:r>
              <a:rPr lang="en-US" sz="2800" dirty="0">
                <a:latin typeface="+mn-lt"/>
              </a:rPr>
              <a:t>help to regain the capacity to earn his livelihood.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428625" y="500063"/>
            <a:ext cx="752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Examples of uses of levels of prevention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>
          <a:xfrm>
            <a:off x="228600" y="76200"/>
            <a:ext cx="8610600" cy="13716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  <a:latin typeface="Footlight MT Light" pitchFamily="18" charset="0"/>
              </a:rPr>
              <a:t>Reference books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85184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144463" y="1371600"/>
            <a:ext cx="882015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056" tIns="0" rIns="0" bIns="0" anchor="ctr">
            <a:spAutoFit/>
          </a:bodyPr>
          <a:lstStyle/>
          <a:p>
            <a:pPr marL="457200" indent="-457200" eaLnBrk="1" hangingPunct="1">
              <a:buFontTx/>
              <a:buChar char="-"/>
              <a:defRPr/>
            </a:pPr>
            <a:r>
              <a:rPr lang="en-US" sz="2400" dirty="0">
                <a:latin typeface="+mn-lt"/>
              </a:rPr>
              <a:t>Walter R </a:t>
            </a:r>
            <a:r>
              <a:rPr lang="en-US" sz="2400" dirty="0" err="1">
                <a:latin typeface="+mn-lt"/>
              </a:rPr>
              <a:t>Dowdle</a:t>
            </a:r>
            <a:r>
              <a:rPr lang="en-US" sz="2400" dirty="0">
                <a:latin typeface="+mn-lt"/>
              </a:rPr>
              <a:t>. The Principles of Disease Elimination and Eradication. December 31, 1999 / 48(SU01);23-7. Available at: </a:t>
            </a:r>
            <a:r>
              <a:rPr lang="en-US" sz="2400" dirty="0">
                <a:hlinkClick r:id="rId3"/>
              </a:rPr>
              <a:t>http://www.cdc.gov/mmwr/preview/mmwrhtml/su48a7.htm</a:t>
            </a:r>
            <a:endParaRPr lang="en-US" sz="2400" dirty="0"/>
          </a:p>
          <a:p>
            <a:pPr marL="457200" indent="-457200" eaLnBrk="1" hangingPunct="1">
              <a:buFontTx/>
              <a:buChar char="-"/>
              <a:defRPr/>
            </a:pPr>
            <a:r>
              <a:rPr lang="en-US" sz="2400" dirty="0" err="1">
                <a:latin typeface="+mn-lt"/>
              </a:rPr>
              <a:t>Heymann</a:t>
            </a:r>
            <a:r>
              <a:rPr lang="en-US" sz="2400" dirty="0">
                <a:latin typeface="+mn-lt"/>
              </a:rPr>
              <a:t> D. Control of communicable diseases manual. Washington DC: American Public Health Association, 2008.</a:t>
            </a:r>
            <a:endParaRPr lang="en-GB" sz="2400" dirty="0">
              <a:latin typeface="+mn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Principles of Epidemiology in Public Health Practice. </a:t>
            </a:r>
            <a:r>
              <a:rPr lang="en-US" sz="24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Third Edition. 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 Introduction to Applied Epidemiology and Biostatistics. Centers for Disease Control and Prevention (CDC)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en-US" sz="24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Beaglehole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R, Bonita R, </a:t>
            </a:r>
            <a:r>
              <a:rPr lang="en-US" sz="24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Kjellstrom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T. Basic epidemiology.  2</a:t>
            </a:r>
            <a:r>
              <a:rPr lang="en-US" sz="2400" baseline="30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edition. Geneva: World Health Organization, 2006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  <a:endParaRPr lang="en-US" dirty="0"/>
          </a:p>
        </p:txBody>
      </p:sp>
      <p:sp>
        <p:nvSpPr>
          <p:cNvPr id="4199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D58288-78AF-41F9-8AFE-23FAF68316DD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442723-D998-40AE-BC54-5E03837DC172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45092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304800" y="1246188"/>
            <a:ext cx="8686800" cy="47752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800" smtClean="0"/>
              <a:t>CONTROL: Disease </a:t>
            </a:r>
            <a:r>
              <a:rPr lang="en-US" sz="2800" u="sng" smtClean="0"/>
              <a:t>incidence</a:t>
            </a:r>
            <a:r>
              <a:rPr lang="en-US" sz="2800" smtClean="0"/>
              <a:t> is reduced to a minimal level, acceptable at the level of country/region, at which the disease is no longer considered  a public health problem, while infection may still occur.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800" smtClean="0"/>
              <a:t>ELIMINATION: </a:t>
            </a:r>
            <a:r>
              <a:rPr lang="en-AU" sz="2800" smtClean="0"/>
              <a:t>Reduction to zero of the </a:t>
            </a:r>
            <a:r>
              <a:rPr lang="en-AU" sz="2800" u="sng" smtClean="0"/>
              <a:t>incidence</a:t>
            </a:r>
            <a:r>
              <a:rPr lang="en-AU" sz="2800" smtClean="0"/>
              <a:t> of a specified disease in a defined </a:t>
            </a:r>
            <a:r>
              <a:rPr lang="en-AU" sz="2800" u="sng" smtClean="0"/>
              <a:t>community</a:t>
            </a:r>
            <a:r>
              <a:rPr lang="en-AU" sz="2800" smtClean="0"/>
              <a:t> or </a:t>
            </a:r>
            <a:r>
              <a:rPr lang="en-AU" sz="2800" u="sng" smtClean="0"/>
              <a:t>country</a:t>
            </a:r>
            <a:r>
              <a:rPr lang="en-AU" sz="2800" smtClean="0"/>
              <a:t> or </a:t>
            </a:r>
            <a:r>
              <a:rPr lang="en-AU" sz="2800" u="sng" smtClean="0"/>
              <a:t>region</a:t>
            </a:r>
            <a:r>
              <a:rPr lang="en-AU" sz="2800" smtClean="0"/>
              <a:t> as a result public health actions.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227013"/>
            <a:ext cx="7289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chemeClr val="bg2"/>
                </a:solidFill>
              </a:rPr>
              <a:t>Control &amp; Elimination of disease</a:t>
            </a:r>
            <a:endParaRPr lang="en-GB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14FD6E-FF06-44EE-BE59-B38CA3F0CB5A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314325" y="1416050"/>
            <a:ext cx="8650288" cy="357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2800"/>
              <a:t>It means worldwide disappearance of a disease i.e. (permanent reduction to zero level) :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/>
              <a:t>The organism may be present only in laboratories, but there is no need for public health actions. e.g. smallpox since 1979.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14638" y="188913"/>
            <a:ext cx="2698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3600" b="1">
                <a:solidFill>
                  <a:schemeClr val="bg2"/>
                </a:solidFill>
              </a:rPr>
              <a:t>Eradication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7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3200" smtClean="0"/>
              <a:t>The cycle of infection has three major links:</a:t>
            </a:r>
          </a:p>
          <a:p>
            <a:r>
              <a:rPr lang="en-US" sz="3200" smtClean="0"/>
              <a:t>Reservoir&amp; source</a:t>
            </a:r>
          </a:p>
          <a:p>
            <a:r>
              <a:rPr lang="en-US" sz="3200" smtClean="0"/>
              <a:t>Mode of transmission</a:t>
            </a:r>
          </a:p>
          <a:p>
            <a:r>
              <a:rPr lang="en-US" sz="3200" smtClean="0"/>
              <a:t>Susceptible Host</a:t>
            </a:r>
          </a:p>
          <a:p>
            <a:pPr>
              <a:buFont typeface="Arial" charset="0"/>
              <a:buNone/>
            </a:pPr>
            <a:r>
              <a:rPr lang="en-US" sz="3200" smtClean="0"/>
              <a:t>In general, control measures should be directed towards the link in the infection chain is most susceptible to interference.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8C48FC-52B7-459E-A43D-FDB81149F93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Cycle of infection and</a:t>
            </a:r>
            <a:b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</a:b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 interventions applied at each link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Cycle of infection and</a:t>
            </a:r>
            <a:b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</a:b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 interventions applied at each link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239981-D467-4DC7-B888-9278E58EBF2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00788" y="1196975"/>
            <a:ext cx="2681287" cy="17113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Isolation  of  cases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-Treatment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kern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Disinfection 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-Control of carriers 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-Control of animals</a:t>
            </a:r>
            <a:endParaRPr lang="en-US" sz="2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5508625" y="5202238"/>
            <a:ext cx="3482975" cy="13223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1" hangingPunct="1"/>
            <a:r>
              <a:rPr lang="en-US" sz="2000"/>
              <a:t>-Prevention of overcrowding</a:t>
            </a:r>
          </a:p>
          <a:p>
            <a:pPr algn="justLow" eaLnBrk="1" hangingPunct="1"/>
            <a:r>
              <a:rPr lang="en-US" sz="2000"/>
              <a:t>-Personal hygiene</a:t>
            </a:r>
          </a:p>
          <a:p>
            <a:pPr algn="justLow" eaLnBrk="1" hangingPunct="1"/>
            <a:r>
              <a:rPr lang="en-US" sz="2000"/>
              <a:t>-Vector control</a:t>
            </a:r>
          </a:p>
          <a:p>
            <a:pPr algn="justLow" eaLnBrk="1" hangingPunct="1"/>
            <a:r>
              <a:rPr lang="ar-EG" sz="2000"/>
              <a:t>-</a:t>
            </a:r>
            <a:r>
              <a:rPr lang="en-US" sz="2000"/>
              <a:t>Environmental sanitation</a:t>
            </a:r>
            <a:endParaRPr lang="ar-EG" sz="200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0825" y="1196975"/>
            <a:ext cx="2952750" cy="12239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-Surveillance/quarantine </a:t>
            </a:r>
          </a:p>
          <a:p>
            <a:pPr eaLnBrk="1" hangingPunct="1"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-Chemoprophylaxis</a:t>
            </a:r>
          </a:p>
          <a:p>
            <a:pPr eaLnBrk="1" hangingPunct="1">
              <a:buFontTx/>
              <a:buChar char="-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-prophylaxis</a:t>
            </a:r>
          </a:p>
          <a:p>
            <a:pPr eaLnBrk="1" hangingPunct="1">
              <a:buFontTx/>
              <a:buChar char="-"/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Vaccination</a:t>
            </a:r>
          </a:p>
          <a:p>
            <a:pPr eaLnBrk="1" hangingPunct="1">
              <a:buFontTx/>
              <a:buChar char="-"/>
              <a:defRPr/>
            </a:pPr>
            <a:endParaRPr lang="en-US" altLang="zh-CN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2B20D7-F647-48D1-AAC0-113E65FBC6E6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125538"/>
            <a:ext cx="9067800" cy="6019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mtClean="0"/>
              <a:t>The best control measures to the first link, the </a:t>
            </a:r>
            <a:r>
              <a:rPr lang="en-US" b="1" smtClean="0"/>
              <a:t>reservoir </a:t>
            </a:r>
            <a:r>
              <a:rPr lang="en-US" smtClean="0"/>
              <a:t>are: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smtClean="0"/>
              <a:t>Aim of control the reservoir or source of infection is to reduce the quantity of the agent by isolation, treatment of cases, control of carriers and animal reservoir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mtClean="0"/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mtClean="0"/>
              <a:t>The best control measures to the second link, </a:t>
            </a:r>
            <a:r>
              <a:rPr lang="en-US" b="1" smtClean="0"/>
              <a:t>MOT</a:t>
            </a:r>
            <a:r>
              <a:rPr lang="en-US" smtClean="0"/>
              <a:t> are: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to interrupt the transmission from source of infection  to the susceptible host.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Examples are: Vector control, Snail control and improvement of Environmental sanitation.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mtClean="0"/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mtClean="0"/>
              <a:t>The best means of control to the third link (the </a:t>
            </a:r>
            <a:r>
              <a:rPr lang="en-US" b="1" smtClean="0"/>
              <a:t>host</a:t>
            </a:r>
            <a:r>
              <a:rPr lang="en-US" smtClean="0"/>
              <a:t>) are: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/>
              <a:t>to improve the defense by making sure that people have adequate nutritional status, have no or few concomitant diseases that decrease the immunity, and by improving immunity through vaccination, chemoprophylaxis.</a:t>
            </a:r>
          </a:p>
        </p:txBody>
      </p:sp>
      <p:sp>
        <p:nvSpPr>
          <p:cNvPr id="144387" name="Text Box 3"/>
          <p:cNvSpPr>
            <a:spLocks noGrp="1" noChangeArrowheads="1"/>
          </p:cNvSpPr>
          <p:nvPr>
            <p:ph type="title"/>
          </p:nvPr>
        </p:nvSpPr>
        <p:spPr>
          <a:xfrm>
            <a:off x="533400" y="-26988"/>
            <a:ext cx="7772400" cy="1143001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  <a:latin typeface="Arial" charset="0"/>
              </a:rPr>
              <a:t>Interventions to break the cycle of infection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chemeClr val="bg2"/>
                </a:solidFill>
                <a:ea typeface="+mj-ea"/>
                <a:cs typeface="+mj-cs"/>
              </a:rPr>
              <a:t>Interventions to break the cycle of infection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4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4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  <p:bldP spid="1443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550" cy="838200"/>
          </a:xfrm>
        </p:spPr>
        <p:txBody>
          <a:bodyPr/>
          <a:lstStyle/>
          <a:p>
            <a:r>
              <a:rPr lang="en-US" sz="3600" b="1" smtClean="0">
                <a:solidFill>
                  <a:schemeClr val="bg2"/>
                </a:solidFill>
              </a:rPr>
              <a:t>Measures towards Reservoir</a:t>
            </a:r>
            <a:endParaRPr lang="en-GB" sz="3600" b="1" smtClean="0">
              <a:solidFill>
                <a:schemeClr val="bg2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7950" y="1127125"/>
            <a:ext cx="8856663" cy="518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Objective of control measures towards reservoir </a:t>
            </a:r>
          </a:p>
          <a:p>
            <a:r>
              <a:rPr lang="en-US" sz="2800" smtClean="0"/>
              <a:t>Reduce quantity of agent (complete or partial reduction)</a:t>
            </a:r>
          </a:p>
          <a:p>
            <a:r>
              <a:rPr lang="en-US" sz="2800" smtClean="0"/>
              <a:t>Reduce communicability</a:t>
            </a:r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r>
              <a:rPr lang="en-US" sz="2800" smtClean="0"/>
              <a:t>Measures towards cases</a:t>
            </a:r>
          </a:p>
          <a:p>
            <a:pPr>
              <a:buFont typeface="Arial" charset="0"/>
              <a:buNone/>
            </a:pPr>
            <a:r>
              <a:rPr lang="en-US" sz="2800" smtClean="0"/>
              <a:t>Measures towards carriers</a:t>
            </a:r>
          </a:p>
          <a:p>
            <a:pPr>
              <a:buFont typeface="Arial" charset="0"/>
              <a:buNone/>
            </a:pPr>
            <a:r>
              <a:rPr lang="en-US" sz="2800" smtClean="0"/>
              <a:t>Measures towards animal reservoir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596C6B-F401-4E9D-80C3-2C878705DB2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2133</Words>
  <Application>Microsoft Office PowerPoint</Application>
  <PresentationFormat>عرض على الشاشة (3:4)‏</PresentationFormat>
  <Paragraphs>304</Paragraphs>
  <Slides>38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سمة</vt:lpstr>
      </vt:variant>
      <vt:variant>
        <vt:i4>2</vt:i4>
      </vt:variant>
      <vt:variant>
        <vt:lpstr>عناوين الشرائح</vt:lpstr>
      </vt:variant>
      <vt:variant>
        <vt:i4>38</vt:i4>
      </vt:variant>
    </vt:vector>
  </HeadingPairs>
  <TitlesOfParts>
    <vt:vector size="48" baseType="lpstr">
      <vt:lpstr>Arial</vt:lpstr>
      <vt:lpstr>Tahoma</vt:lpstr>
      <vt:lpstr>Calibri</vt:lpstr>
      <vt:lpstr>Courier New</vt:lpstr>
      <vt:lpstr>Footlight MT Light</vt:lpstr>
      <vt:lpstr>Wingdings</vt:lpstr>
      <vt:lpstr>SimSun</vt:lpstr>
      <vt:lpstr>Times New Roman</vt:lpstr>
      <vt:lpstr>1_TP101967919_template</vt:lpstr>
      <vt:lpstr>2_TP101967919_template</vt:lpstr>
      <vt:lpstr>General Principles of Prevention and control of communicable diseases</vt:lpstr>
      <vt:lpstr>OBJECTIVES OF THE LECTURE</vt:lpstr>
      <vt:lpstr>الشريحة 3</vt:lpstr>
      <vt:lpstr>الشريحة 4</vt:lpstr>
      <vt:lpstr>الشريحة 5</vt:lpstr>
      <vt:lpstr>Cycle of infection and  interventions applied at each link</vt:lpstr>
      <vt:lpstr>Cycle of infection and  interventions applied at each link</vt:lpstr>
      <vt:lpstr>Interventions to break the cycle of infection</vt:lpstr>
      <vt:lpstr>Measures towards Reservoir</vt:lpstr>
      <vt:lpstr>Measures towards cases</vt:lpstr>
      <vt:lpstr>Measures towards cases</vt:lpstr>
      <vt:lpstr>Measures towards cases</vt:lpstr>
      <vt:lpstr>Measures towards cases</vt:lpstr>
      <vt:lpstr>Measures applied to carriers</vt:lpstr>
      <vt:lpstr>الشريحة 15</vt:lpstr>
      <vt:lpstr>Measures to Contacts/ susceptible Host</vt:lpstr>
      <vt:lpstr>Measures to Contacts/ susceptible Host</vt:lpstr>
      <vt:lpstr>الشريحة 18</vt:lpstr>
      <vt:lpstr>Increasing resistance of susceptibles</vt:lpstr>
      <vt:lpstr>Increasing resistance of susceptibles</vt:lpstr>
      <vt:lpstr>Increasing resistance of susceptibles</vt:lpstr>
      <vt:lpstr>Increasing resistance of susceptibles</vt:lpstr>
      <vt:lpstr>Increasing resistance of susceptibles</vt:lpstr>
      <vt:lpstr>Measures towards the environment</vt:lpstr>
      <vt:lpstr>Measures towards the environment</vt:lpstr>
      <vt:lpstr>Cycle of infection and  interventions applied at each link</vt:lpstr>
      <vt:lpstr>الشريحة 27</vt:lpstr>
      <vt:lpstr>الشريحة 28</vt:lpstr>
      <vt:lpstr>Natural History of Disease</vt:lpstr>
      <vt:lpstr>Actions taken prior to the onset of the disease which aim to remove the possibility that a disease will ever occur”   It limits the incidence of diseases by  preventing healthy people from developing disease.  Primary Prevention activities can be directed at individuals or at the environment.   </vt:lpstr>
      <vt:lpstr>الشريحة 31</vt:lpstr>
      <vt:lpstr>الشريحة 32</vt:lpstr>
      <vt:lpstr>It is the early detection and prompt treatment of a disease, thus hinder the progress of a disease and prevent complications. i.e. intervention in early pathogenesis phase.   Measures of secondary prevention include: 1. Screening programs are used to detect diseases at early preclinical stages, when effective therapy may either cure the disease or limit its progression  2. Primary medical care: through early case finding at PHCC. It is the predominant form of secondary prevention.</vt:lpstr>
      <vt:lpstr>الشريحة 34</vt:lpstr>
      <vt:lpstr>الشريحة 35</vt:lpstr>
      <vt:lpstr>الشريحة 36</vt:lpstr>
      <vt:lpstr>الشريحة 37</vt:lpstr>
      <vt:lpstr>Reference 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Principals of prevention and control of disease</dc:title>
  <dc:creator>Dr Salwa Tayel</dc:creator>
  <cp:lastModifiedBy>AA</cp:lastModifiedBy>
  <cp:revision>32</cp:revision>
  <dcterms:created xsi:type="dcterms:W3CDTF">2012-11-10T20:52:28Z</dcterms:created>
  <dcterms:modified xsi:type="dcterms:W3CDTF">2014-06-01T09:33:43Z</dcterms:modified>
</cp:coreProperties>
</file>